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1"/>
  </p:notesMasterIdLst>
  <p:handoutMasterIdLst>
    <p:handoutMasterId r:id="rId22"/>
  </p:handoutMasterIdLst>
  <p:sldIdLst>
    <p:sldId id="257" r:id="rId5"/>
    <p:sldId id="287" r:id="rId6"/>
    <p:sldId id="261" r:id="rId7"/>
    <p:sldId id="277" r:id="rId8"/>
    <p:sldId id="272" r:id="rId9"/>
    <p:sldId id="274" r:id="rId10"/>
    <p:sldId id="288" r:id="rId11"/>
    <p:sldId id="276" r:id="rId12"/>
    <p:sldId id="282" r:id="rId13"/>
    <p:sldId id="278" r:id="rId14"/>
    <p:sldId id="279" r:id="rId15"/>
    <p:sldId id="269" r:id="rId16"/>
    <p:sldId id="280" r:id="rId17"/>
    <p:sldId id="284" r:id="rId18"/>
    <p:sldId id="283" r:id="rId19"/>
    <p:sldId id="281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47C"/>
    <a:srgbClr val="84867B"/>
    <a:srgbClr val="E7E3DE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78" d="100"/>
          <a:sy n="78" d="100"/>
        </p:scale>
        <p:origin x="33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BC4C-DBBA-1A46-BD21-33C27A8934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1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7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4"/>
            <a:ext cx="4936474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1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F0DFD029-FB74-4578-B929-F66AA97659CA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3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26" Type="http://schemas.openxmlformats.org/officeDocument/2006/relationships/image" Target="../media/image25.emf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emf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gif"/><Relationship Id="rId29" Type="http://schemas.openxmlformats.org/officeDocument/2006/relationships/image" Target="../media/image28.emf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emf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31" Type="http://schemas.openxmlformats.org/officeDocument/2006/relationships/image" Target="../media/image30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jp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768" y="777240"/>
            <a:ext cx="10055781" cy="3566160"/>
          </a:xfrm>
        </p:spPr>
        <p:txBody>
          <a:bodyPr/>
          <a:lstStyle/>
          <a:p>
            <a:r>
              <a:rPr lang="en-US" dirty="0"/>
              <a:t>Tools &amp; Strategies for Consuming APIs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27FC8-0829-4E7E-A173-DD8B03F5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72" y="4524998"/>
            <a:ext cx="3001728" cy="1565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696213-B680-4213-9CBC-E57361F098AF}"/>
              </a:ext>
            </a:extLst>
          </p:cNvPr>
          <p:cNvSpPr txBox="1"/>
          <p:nvPr/>
        </p:nvSpPr>
        <p:spPr>
          <a:xfrm>
            <a:off x="7847012" y="4495800"/>
            <a:ext cx="3011488" cy="1591056"/>
          </a:xfrm>
          <a:prstGeom prst="rect">
            <a:avLst/>
          </a:prstGeom>
          <a:noFill/>
          <a:ln w="82550">
            <a:solidFill>
              <a:srgbClr val="84867B"/>
            </a:solidFill>
            <a:miter lim="800000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3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C64A-2F86-45E0-BA6D-E3ED0B4C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If we want beer with SOAP…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A0D55-254B-4E17-8D39-CB8E48FF2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04" y="2152650"/>
            <a:ext cx="5430008" cy="3315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6AF57C-5495-460B-AD86-0EBA8BEC8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152649"/>
            <a:ext cx="5430008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48B50-AB16-4446-A903-8077F05D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55" y="1143000"/>
            <a:ext cx="7068457" cy="3933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9A572-CD18-4A8E-A192-95257F0C30A6}"/>
              </a:ext>
            </a:extLst>
          </p:cNvPr>
          <p:cNvSpPr txBox="1"/>
          <p:nvPr/>
        </p:nvSpPr>
        <p:spPr>
          <a:xfrm>
            <a:off x="2513012" y="1133474"/>
            <a:ext cx="7086600" cy="3977640"/>
          </a:xfrm>
          <a:prstGeom prst="rect">
            <a:avLst/>
          </a:prstGeom>
          <a:noFill/>
          <a:ln w="82550">
            <a:solidFill>
              <a:srgbClr val="84867B"/>
            </a:solidFill>
            <a:miter lim="800000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6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52147-EFB5-4D33-BE24-877409170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6301" y="1910862"/>
            <a:ext cx="4936474" cy="4401310"/>
          </a:xfrm>
        </p:spPr>
        <p:txBody>
          <a:bodyPr>
            <a:noAutofit/>
          </a:bodyPr>
          <a:lstStyle/>
          <a:p>
            <a:pPr lvl="0" algn="ctr"/>
            <a:r>
              <a:rPr lang="en-US" sz="3200" dirty="0"/>
              <a:t>Airborne</a:t>
            </a:r>
          </a:p>
          <a:p>
            <a:pPr lvl="0" algn="ctr"/>
            <a:r>
              <a:rPr lang="en-US" sz="3200" dirty="0"/>
              <a:t>Apex Ping </a:t>
            </a:r>
          </a:p>
          <a:p>
            <a:pPr lvl="0" algn="ctr"/>
            <a:r>
              <a:rPr lang="en-US" sz="3200" dirty="0" err="1"/>
              <a:t>Apigee</a:t>
            </a:r>
            <a:r>
              <a:rPr lang="en-US" sz="3200" dirty="0"/>
              <a:t> </a:t>
            </a:r>
            <a:r>
              <a:rPr lang="en-US" sz="3200" dirty="0" err="1"/>
              <a:t>Api</a:t>
            </a:r>
            <a:r>
              <a:rPr lang="en-US" sz="3200" dirty="0"/>
              <a:t> Studio</a:t>
            </a:r>
          </a:p>
          <a:p>
            <a:pPr lvl="0" algn="ctr"/>
            <a:r>
              <a:rPr lang="en-US" sz="3200" dirty="0" err="1"/>
              <a:t>Assertible</a:t>
            </a:r>
            <a:endParaRPr lang="en-US" sz="3200" dirty="0"/>
          </a:p>
          <a:p>
            <a:pPr lvl="0" algn="ctr"/>
            <a:r>
              <a:rPr lang="en-US" sz="3200" dirty="0" err="1"/>
              <a:t>Chakram</a:t>
            </a:r>
            <a:endParaRPr lang="en-US" sz="3200" dirty="0"/>
          </a:p>
          <a:p>
            <a:pPr lvl="0" algn="ctr"/>
            <a:r>
              <a:rPr lang="en-US" sz="3200" dirty="0" err="1"/>
              <a:t>DreddHippie</a:t>
            </a:r>
            <a:endParaRPr lang="en-US" sz="3200" dirty="0"/>
          </a:p>
          <a:p>
            <a:pPr lvl="0" algn="ctr"/>
            <a:r>
              <a:rPr lang="en-US" sz="3200" dirty="0" err="1"/>
              <a:t>HttpMaster</a:t>
            </a:r>
            <a:r>
              <a:rPr lang="en-US" sz="3200" dirty="0"/>
              <a:t> Express</a:t>
            </a:r>
          </a:p>
          <a:p>
            <a:pPr lvl="0" algn="ctr"/>
            <a:r>
              <a:rPr lang="en-US" sz="3200" dirty="0"/>
              <a:t>Karate DSL</a:t>
            </a:r>
          </a:p>
          <a:p>
            <a:pPr lvl="0" algn="ctr"/>
            <a:r>
              <a:rPr lang="en-US" sz="3200" dirty="0" err="1"/>
              <a:t>Mockbin</a:t>
            </a:r>
            <a:endParaRPr lang="en-US" sz="3200" dirty="0"/>
          </a:p>
          <a:p>
            <a:pPr lvl="0" algn="ctr"/>
            <a:r>
              <a:rPr lang="en-US" sz="3200" dirty="0"/>
              <a:t>Postman</a:t>
            </a:r>
          </a:p>
          <a:p>
            <a:pPr lvl="0" algn="ctr"/>
            <a:r>
              <a:rPr lang="en-US" sz="3200" dirty="0" err="1"/>
              <a:t>Pyresttest</a:t>
            </a:r>
            <a:endParaRPr lang="en-US" sz="3200" dirty="0"/>
          </a:p>
          <a:p>
            <a:pPr lvl="0" algn="ctr"/>
            <a:r>
              <a:rPr lang="en-US" sz="3200" dirty="0"/>
              <a:t>Rest-Assured</a:t>
            </a:r>
          </a:p>
          <a:p>
            <a:pPr lvl="0" algn="ctr"/>
            <a:r>
              <a:rPr lang="en-US" sz="3200" dirty="0"/>
              <a:t>Rest Console</a:t>
            </a:r>
          </a:p>
          <a:p>
            <a:pPr lvl="0" algn="ctr"/>
            <a:r>
              <a:rPr lang="en-US" sz="3200" dirty="0" err="1"/>
              <a:t>RestSharp</a:t>
            </a:r>
            <a:endParaRPr lang="en-US" sz="3200" dirty="0"/>
          </a:p>
          <a:p>
            <a:pPr lvl="0" algn="ctr"/>
            <a:r>
              <a:rPr lang="en-US" sz="3200" dirty="0" err="1"/>
              <a:t>RoboHydra</a:t>
            </a:r>
            <a:r>
              <a:rPr lang="en-US" sz="3200" dirty="0"/>
              <a:t> Server</a:t>
            </a:r>
          </a:p>
          <a:p>
            <a:pPr lvl="0" algn="ctr"/>
            <a:r>
              <a:rPr lang="en-US" sz="3200" dirty="0"/>
              <a:t>SoapUI</a:t>
            </a:r>
          </a:p>
          <a:p>
            <a:pPr lvl="0" algn="ctr"/>
            <a:r>
              <a:rPr lang="en-US" sz="3200" dirty="0"/>
              <a:t>Swagger</a:t>
            </a:r>
          </a:p>
          <a:p>
            <a:pPr lvl="0" algn="ctr"/>
            <a:r>
              <a:rPr lang="en-US" sz="3200" dirty="0" err="1"/>
              <a:t>WebInject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4B56B-B253-4A96-B714-806857508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4267200"/>
            <a:ext cx="1847850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59D90-A754-48B1-9849-731DA6855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590800"/>
            <a:ext cx="3429000" cy="11743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128042-AE08-4DEC-91D8-42A54989E520}"/>
              </a:ext>
            </a:extLst>
          </p:cNvPr>
          <p:cNvSpPr/>
          <p:nvPr/>
        </p:nvSpPr>
        <p:spPr>
          <a:xfrm>
            <a:off x="6475412" y="-1"/>
            <a:ext cx="4953000" cy="17190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03144-58B6-406E-A8D4-E4AC2D4C5FB9}"/>
              </a:ext>
            </a:extLst>
          </p:cNvPr>
          <p:cNvSpPr/>
          <p:nvPr/>
        </p:nvSpPr>
        <p:spPr>
          <a:xfrm>
            <a:off x="6399212" y="6345936"/>
            <a:ext cx="5105400" cy="457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D4DEB-9C37-404D-8BA4-508DEB1E26D4}"/>
              </a:ext>
            </a:extLst>
          </p:cNvPr>
          <p:cNvSpPr/>
          <p:nvPr/>
        </p:nvSpPr>
        <p:spPr>
          <a:xfrm>
            <a:off x="6292501" y="6400800"/>
            <a:ext cx="5516911" cy="448056"/>
          </a:xfrm>
          <a:prstGeom prst="rect">
            <a:avLst/>
          </a:prstGeom>
          <a:solidFill>
            <a:srgbClr val="828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8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8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8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8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8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8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8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8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8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0C5F90-9CED-4485-B990-7EA12E40AE32}"/>
              </a:ext>
            </a:extLst>
          </p:cNvPr>
          <p:cNvSpPr txBox="1"/>
          <p:nvPr/>
        </p:nvSpPr>
        <p:spPr>
          <a:xfrm>
            <a:off x="0" y="2369403"/>
            <a:ext cx="1218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1176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Separate your service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Consider implementing an interface for your service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up your logging right away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Wrap your API calls in Try/Catches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Consider using a response object that includes a call status and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your own objects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Cheers to Good Communication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First… consult the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Utilize their ticketing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Provide raw request and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nice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1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768" y="777240"/>
            <a:ext cx="10055781" cy="3566160"/>
          </a:xfrm>
        </p:spPr>
        <p:txBody>
          <a:bodyPr>
            <a:normAutofit fontScale="90000"/>
          </a:bodyPr>
          <a:lstStyle/>
          <a:p>
            <a:pPr algn="ctr"/>
            <a:br>
              <a:rPr lang="en-US" i="1" dirty="0"/>
            </a:br>
            <a:r>
              <a:rPr lang="en-US" i="1" dirty="0"/>
              <a:t>Drink Responsibly!</a:t>
            </a:r>
            <a:br>
              <a:rPr lang="en-US" i="1" dirty="0"/>
            </a:br>
            <a:br>
              <a:rPr lang="en-US" i="1" dirty="0"/>
            </a:br>
            <a:r>
              <a:rPr lang="en-US" sz="5300" i="1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53098-5F80-42D2-B43D-386858EE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72" y="4524998"/>
            <a:ext cx="3001728" cy="1565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01355F-917A-4494-883D-2C9D5B1E1377}"/>
              </a:ext>
            </a:extLst>
          </p:cNvPr>
          <p:cNvSpPr txBox="1"/>
          <p:nvPr/>
        </p:nvSpPr>
        <p:spPr>
          <a:xfrm>
            <a:off x="7847012" y="4495800"/>
            <a:ext cx="3011488" cy="1591056"/>
          </a:xfrm>
          <a:prstGeom prst="rect">
            <a:avLst/>
          </a:prstGeom>
          <a:noFill/>
          <a:ln w="82550">
            <a:solidFill>
              <a:srgbClr val="84867B"/>
            </a:solidFill>
            <a:miter lim="800000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3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42609"/>
              </p:ext>
            </p:extLst>
          </p:nvPr>
        </p:nvGraphicFramePr>
        <p:xfrm>
          <a:off x="1608158" y="104992"/>
          <a:ext cx="8956888" cy="172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3808">
                <a:tc>
                  <a:txBody>
                    <a:bodyPr/>
                    <a:lstStyle/>
                    <a:p>
                      <a:pPr algn="l"/>
                      <a:r>
                        <a:rPr lang="en-US" sz="2400" u="sng" baseline="0" dirty="0">
                          <a:solidFill>
                            <a:srgbClr val="9B26B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 descr="Paige Technolog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0780" y="475783"/>
            <a:ext cx="2251008" cy="128250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37362"/>
              </p:ext>
            </p:extLst>
          </p:nvPr>
        </p:nvGraphicFramePr>
        <p:xfrm>
          <a:off x="1601127" y="1871654"/>
          <a:ext cx="8956888" cy="2696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6967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rgbClr val="9B26B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rgbClr val="9B26B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2000" u="sng" dirty="0">
                        <a:solidFill>
                          <a:srgbClr val="9B26B1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499" y="140925"/>
            <a:ext cx="3932916" cy="773475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35857"/>
              </p:ext>
            </p:extLst>
          </p:nvPr>
        </p:nvGraphicFramePr>
        <p:xfrm>
          <a:off x="1599240" y="4572000"/>
          <a:ext cx="8956888" cy="20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7440">
                <a:tc>
                  <a:txBody>
                    <a:bodyPr/>
                    <a:lstStyle/>
                    <a:p>
                      <a:r>
                        <a:rPr lang="en-US" u="sng" baseline="0" dirty="0">
                          <a:solidFill>
                            <a:srgbClr val="9B26B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6540" y="4687342"/>
            <a:ext cx="1273457" cy="539097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8575" y="4837341"/>
            <a:ext cx="1167630" cy="316929"/>
          </a:xfrm>
          <a:prstGeom prst="rect">
            <a:avLst/>
          </a:prstGeom>
        </p:spPr>
      </p:pic>
      <p:pic>
        <p:nvPicPr>
          <p:cNvPr id="28" name="Picture 27" descr="DSI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3723" y="5769367"/>
            <a:ext cx="869920" cy="282784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5697" y="5495089"/>
            <a:ext cx="1221914" cy="331662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1125" y="2596671"/>
            <a:ext cx="1788836" cy="647390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6088" y="4766764"/>
            <a:ext cx="870800" cy="696639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5000" y="5219818"/>
            <a:ext cx="1294867" cy="432855"/>
          </a:xfrm>
          <a:prstGeom prst="rect">
            <a:avLst/>
          </a:prstGeom>
        </p:spPr>
      </p:pic>
      <p:pic>
        <p:nvPicPr>
          <p:cNvPr id="12" name="Picture 11" descr="Balance Innovations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190" y="5408815"/>
            <a:ext cx="662388" cy="523797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6051" y="2026166"/>
            <a:ext cx="2278005" cy="540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3102" y="1997234"/>
            <a:ext cx="2218400" cy="534100"/>
          </a:xfrm>
          <a:prstGeom prst="rect">
            <a:avLst/>
          </a:prstGeom>
        </p:spPr>
      </p:pic>
      <p:pic>
        <p:nvPicPr>
          <p:cNvPr id="17" name="Picture 16" descr="2011_Commerce_4C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731" y="6358470"/>
            <a:ext cx="1726884" cy="27280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988" y="2442821"/>
            <a:ext cx="2399407" cy="5540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259" y="2519406"/>
            <a:ext cx="2134146" cy="692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397000" y="431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711" y="4728914"/>
            <a:ext cx="1117332" cy="4100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6721" y="6085157"/>
            <a:ext cx="972480" cy="4551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791" y="5251764"/>
            <a:ext cx="1208945" cy="3923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2834" y="4742731"/>
            <a:ext cx="1383216" cy="2411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5744" y="3852672"/>
            <a:ext cx="2537359" cy="551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0731" y="5154270"/>
            <a:ext cx="1278577" cy="38628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405" y="5231338"/>
            <a:ext cx="1130970" cy="461272"/>
          </a:xfrm>
          <a:prstGeom prst="rect">
            <a:avLst/>
          </a:prstGeom>
        </p:spPr>
      </p:pic>
      <p:pic>
        <p:nvPicPr>
          <p:cNvPr id="44" name="Picture 43" descr="CMH KC blue white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1411" y="6289705"/>
            <a:ext cx="1556818" cy="3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6969" y="3003837"/>
            <a:ext cx="2828552" cy="218569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4276" y="633604"/>
            <a:ext cx="2500066" cy="106936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3560425" y="392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502" y="867773"/>
            <a:ext cx="2680329" cy="90461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5168" y="3164071"/>
            <a:ext cx="2568113" cy="61634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7117" y="3886200"/>
            <a:ext cx="2969211" cy="8550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571" y="3674246"/>
            <a:ext cx="2372201" cy="3546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5293" y="1946585"/>
            <a:ext cx="1329160" cy="84672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5986" y="3092923"/>
            <a:ext cx="2489785" cy="57157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6034" y="3088015"/>
            <a:ext cx="2136816" cy="6393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6330" y="3899310"/>
            <a:ext cx="1619356" cy="60540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3072" y="5854221"/>
            <a:ext cx="1244287" cy="4666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5364" y="5380736"/>
            <a:ext cx="1340763" cy="56036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4527" y="5956445"/>
            <a:ext cx="1287308" cy="33180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461" y="5884594"/>
            <a:ext cx="1403261" cy="27131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3242" y="6382792"/>
            <a:ext cx="1193439" cy="19460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6178" y="6172200"/>
            <a:ext cx="1119606" cy="45992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722" y="5725692"/>
            <a:ext cx="1153284" cy="46494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3454" y="5034752"/>
            <a:ext cx="1111231" cy="39226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6B557A6-3096-4B85-9C95-D7354338AD2F}"/>
              </a:ext>
            </a:extLst>
          </p:cNvPr>
          <p:cNvSpPr txBox="1"/>
          <p:nvPr/>
        </p:nvSpPr>
        <p:spPr>
          <a:xfrm>
            <a:off x="1603672" y="104991"/>
            <a:ext cx="8965859" cy="6565392"/>
          </a:xfrm>
          <a:prstGeom prst="rect">
            <a:avLst/>
          </a:prstGeom>
          <a:noFill/>
          <a:ln w="82550">
            <a:solidFill>
              <a:srgbClr val="84867B"/>
            </a:solidFill>
            <a:miter lim="800000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82BF7A-3F6B-48F4-B752-B0C5187D3E70}"/>
              </a:ext>
            </a:extLst>
          </p:cNvPr>
          <p:cNvCxnSpPr/>
          <p:nvPr/>
        </p:nvCxnSpPr>
        <p:spPr>
          <a:xfrm>
            <a:off x="1608158" y="1837944"/>
            <a:ext cx="8947970" cy="0"/>
          </a:xfrm>
          <a:prstGeom prst="line">
            <a:avLst/>
          </a:prstGeom>
          <a:ln w="82550">
            <a:solidFill>
              <a:srgbClr val="828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340FF2-377F-42C8-B9EC-C936BA8D1FAA}"/>
              </a:ext>
            </a:extLst>
          </p:cNvPr>
          <p:cNvCxnSpPr/>
          <p:nvPr/>
        </p:nvCxnSpPr>
        <p:spPr>
          <a:xfrm>
            <a:off x="1599240" y="4572000"/>
            <a:ext cx="8947970" cy="0"/>
          </a:xfrm>
          <a:prstGeom prst="line">
            <a:avLst/>
          </a:prstGeom>
          <a:ln w="82550">
            <a:solidFill>
              <a:srgbClr val="828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4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talk…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…is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22944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Party Web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Types of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for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Coding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Communicating with owner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…Isn’t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Building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Evaluating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Judgy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804B1-46CC-4CB3-BC74-D7502A40A129}"/>
              </a:ext>
            </a:extLst>
          </p:cNvPr>
          <p:cNvSpPr txBox="1"/>
          <p:nvPr/>
        </p:nvSpPr>
        <p:spPr>
          <a:xfrm>
            <a:off x="1096994" y="53340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Oh… and beer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AC7298-E36B-4CFB-A680-0B585EDE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609600"/>
            <a:ext cx="4881860" cy="502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951D0-18A3-49A6-A6BC-E93675B8EB29}"/>
              </a:ext>
            </a:extLst>
          </p:cNvPr>
          <p:cNvSpPr txBox="1"/>
          <p:nvPr/>
        </p:nvSpPr>
        <p:spPr>
          <a:xfrm>
            <a:off x="3579812" y="609600"/>
            <a:ext cx="4881860" cy="5038344"/>
          </a:xfrm>
          <a:prstGeom prst="rect">
            <a:avLst/>
          </a:prstGeom>
          <a:noFill/>
          <a:ln w="82550">
            <a:solidFill>
              <a:srgbClr val="84867B"/>
            </a:solidFill>
            <a:miter lim="800000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6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F2472-F58B-45DF-ACFB-B414C4D60FEE}"/>
              </a:ext>
            </a:extLst>
          </p:cNvPr>
          <p:cNvSpPr txBox="1"/>
          <p:nvPr/>
        </p:nvSpPr>
        <p:spPr>
          <a:xfrm>
            <a:off x="-1" y="1447800"/>
            <a:ext cx="121888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Application Programming Interface</a:t>
            </a: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2BB7D-ACE6-4E27-ADA6-4087F4352493}"/>
              </a:ext>
            </a:extLst>
          </p:cNvPr>
          <p:cNvSpPr txBox="1"/>
          <p:nvPr/>
        </p:nvSpPr>
        <p:spPr>
          <a:xfrm>
            <a:off x="2055812" y="23622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“…a set of subroutine definitions, protocols, and tools for building application software. In general terms, it is a set of clearly defined methods of communication between various software components.”</a:t>
            </a:r>
          </a:p>
          <a:p>
            <a:pPr algn="ctr"/>
            <a:endParaRPr lang="en-US" i="1" dirty="0"/>
          </a:p>
          <a:p>
            <a:pPr algn="ctr"/>
            <a:r>
              <a:rPr lang="en-US" i="1" dirty="0"/>
              <a:t>- </a:t>
            </a:r>
            <a:r>
              <a:rPr lang="en-US" i="1" dirty="0" err="1"/>
              <a:t>wikipedia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88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RPC (remote procedure call)</a:t>
            </a:r>
          </a:p>
          <a:p>
            <a:r>
              <a:rPr lang="en-US" dirty="0"/>
              <a:t>REST (representational state transfer)</a:t>
            </a:r>
          </a:p>
          <a:p>
            <a:r>
              <a:rPr lang="en-US" dirty="0"/>
              <a:t>SOAP (simple object access protocol)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0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72DCAD-4D57-4C35-AA32-4D5AB8EE6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595"/>
            <a:ext cx="12188825" cy="4570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EAD362-4ABE-4505-9AA4-A028446BE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41148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0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3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F966F9-A004-42F7-B25D-98F2293AF9BE}"/>
              </a:ext>
            </a:extLst>
          </p:cNvPr>
          <p:cNvSpPr txBox="1"/>
          <p:nvPr/>
        </p:nvSpPr>
        <p:spPr>
          <a:xfrm>
            <a:off x="1" y="457200"/>
            <a:ext cx="1827212" cy="36933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D727519-4EB6-4336-B917-432DE134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If we want beer…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58C1D81C-5412-4C1B-A7E0-2C90062F6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08296"/>
              </p:ext>
            </p:extLst>
          </p:nvPr>
        </p:nvGraphicFramePr>
        <p:xfrm>
          <a:off x="1217612" y="1846263"/>
          <a:ext cx="9934575" cy="3763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8867" marR="88867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RPC</a:t>
                      </a:r>
                    </a:p>
                  </a:txBody>
                  <a:tcPr marL="88867" marR="88867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</a:t>
                      </a:r>
                    </a:p>
                  </a:txBody>
                  <a:tcPr marL="88867" marR="88867"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Get all beers</a:t>
                      </a:r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GET </a:t>
                      </a:r>
                    </a:p>
                    <a:p>
                      <a:pPr algn="l"/>
                      <a:r>
                        <a:rPr lang="en-US" dirty="0"/>
                        <a:t>          /</a:t>
                      </a:r>
                      <a:r>
                        <a:rPr lang="en-US" dirty="0" err="1"/>
                        <a:t>GetAllBeers</a:t>
                      </a:r>
                      <a:endParaRPr lang="en-US" dirty="0"/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GET</a:t>
                      </a:r>
                    </a:p>
                    <a:p>
                      <a:pPr algn="l"/>
                      <a:r>
                        <a:rPr lang="en-US" dirty="0"/>
                        <a:t>          /beers</a:t>
                      </a:r>
                    </a:p>
                  </a:txBody>
                  <a:tcPr marL="88867" marR="888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Get a single beer</a:t>
                      </a:r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GET</a:t>
                      </a:r>
                    </a:p>
                    <a:p>
                      <a:pPr algn="l"/>
                      <a:r>
                        <a:rPr lang="en-US" dirty="0"/>
                        <a:t>          /</a:t>
                      </a:r>
                      <a:r>
                        <a:rPr lang="en-US" dirty="0" err="1"/>
                        <a:t>GetBeer?beerid</a:t>
                      </a:r>
                      <a:r>
                        <a:rPr lang="en-US" dirty="0"/>
                        <a:t>=001</a:t>
                      </a:r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GET</a:t>
                      </a:r>
                    </a:p>
                    <a:p>
                      <a:pPr algn="l"/>
                      <a:r>
                        <a:rPr lang="en-US" dirty="0"/>
                        <a:t>          /beers/001</a:t>
                      </a:r>
                    </a:p>
                  </a:txBody>
                  <a:tcPr marL="88867" marR="888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Add a beer</a:t>
                      </a:r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POST </a:t>
                      </a:r>
                    </a:p>
                    <a:p>
                      <a:pPr algn="l"/>
                      <a:r>
                        <a:rPr lang="en-US" dirty="0"/>
                        <a:t>          /</a:t>
                      </a:r>
                      <a:r>
                        <a:rPr lang="en-US" dirty="0" err="1"/>
                        <a:t>AddBeer</a:t>
                      </a:r>
                      <a:endParaRPr lang="en-US" dirty="0"/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POST</a:t>
                      </a:r>
                    </a:p>
                    <a:p>
                      <a:pPr algn="l"/>
                      <a:r>
                        <a:rPr lang="en-US" dirty="0"/>
                        <a:t>          /beers</a:t>
                      </a:r>
                    </a:p>
                  </a:txBody>
                  <a:tcPr marL="88867" marR="888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Update a beer</a:t>
                      </a:r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POST</a:t>
                      </a:r>
                    </a:p>
                    <a:p>
                      <a:pPr algn="l"/>
                      <a:r>
                        <a:rPr lang="en-US" dirty="0"/>
                        <a:t>          /</a:t>
                      </a:r>
                      <a:r>
                        <a:rPr lang="en-US" dirty="0" err="1"/>
                        <a:t>UpdateBeer?beerid</a:t>
                      </a:r>
                      <a:r>
                        <a:rPr lang="en-US" dirty="0"/>
                        <a:t>=001</a:t>
                      </a:r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PUT</a:t>
                      </a:r>
                    </a:p>
                    <a:p>
                      <a:pPr algn="l"/>
                      <a:r>
                        <a:rPr lang="en-US" dirty="0"/>
                        <a:t>          /beers/001</a:t>
                      </a:r>
                    </a:p>
                  </a:txBody>
                  <a:tcPr marL="88867" marR="88867" anchor="ctr"/>
                </a:tc>
                <a:extLst>
                  <a:ext uri="{0D108BD9-81ED-4DB2-BD59-A6C34878D82A}">
                    <a16:rowId xmlns:a16="http://schemas.microsoft.com/office/drawing/2014/main" val="279492852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Delete a beer</a:t>
                      </a:r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POST</a:t>
                      </a:r>
                    </a:p>
                    <a:p>
                      <a:pPr algn="l"/>
                      <a:r>
                        <a:rPr lang="en-US" dirty="0"/>
                        <a:t>          /</a:t>
                      </a:r>
                      <a:r>
                        <a:rPr lang="en-US" dirty="0" err="1"/>
                        <a:t>DeleteBeer?beerid</a:t>
                      </a:r>
                      <a:r>
                        <a:rPr lang="en-US" dirty="0"/>
                        <a:t>=001</a:t>
                      </a:r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DELETE</a:t>
                      </a:r>
                    </a:p>
                    <a:p>
                      <a:pPr algn="l"/>
                      <a:r>
                        <a:rPr lang="en-US" dirty="0"/>
                        <a:t>          /beers/001</a:t>
                      </a:r>
                    </a:p>
                  </a:txBody>
                  <a:tcPr marL="88867" marR="88867" anchor="ctr"/>
                </a:tc>
                <a:extLst>
                  <a:ext uri="{0D108BD9-81ED-4DB2-BD59-A6C34878D82A}">
                    <a16:rowId xmlns:a16="http://schemas.microsoft.com/office/drawing/2014/main" val="397599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7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6994" y="1845734"/>
            <a:ext cx="10055781" cy="455083"/>
          </a:xfrm>
        </p:spPr>
        <p:txBody>
          <a:bodyPr/>
          <a:lstStyle/>
          <a:p>
            <a:r>
              <a:rPr lang="en-US" dirty="0"/>
              <a:t>                   JSON                                                      XML                                                     PHP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9A499-3066-44C2-8F58-60A763C6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4" y="2347937"/>
            <a:ext cx="2857899" cy="3620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0DD994-E20F-45CB-9EE2-04F7BFC7E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357462"/>
            <a:ext cx="2857899" cy="3620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E68495-BF70-4B52-B6A8-FFA2886DA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56" y="2357462"/>
            <a:ext cx="2857899" cy="3620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D81306-811F-40A7-A286-B5DA4A608814}"/>
              </a:ext>
            </a:extLst>
          </p:cNvPr>
          <p:cNvSpPr txBox="1"/>
          <p:nvPr/>
        </p:nvSpPr>
        <p:spPr>
          <a:xfrm>
            <a:off x="1217612" y="2347937"/>
            <a:ext cx="2857899" cy="3657600"/>
          </a:xfrm>
          <a:prstGeom prst="rect">
            <a:avLst/>
          </a:prstGeom>
          <a:noFill/>
          <a:ln w="82550">
            <a:solidFill>
              <a:srgbClr val="84867B"/>
            </a:solidFill>
            <a:miter lim="800000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2B828-B94B-43D0-9360-BF6B58272C92}"/>
              </a:ext>
            </a:extLst>
          </p:cNvPr>
          <p:cNvSpPr txBox="1"/>
          <p:nvPr/>
        </p:nvSpPr>
        <p:spPr>
          <a:xfrm>
            <a:off x="4703871" y="2357462"/>
            <a:ext cx="2857899" cy="3657600"/>
          </a:xfrm>
          <a:prstGeom prst="rect">
            <a:avLst/>
          </a:prstGeom>
          <a:noFill/>
          <a:ln w="82550">
            <a:solidFill>
              <a:srgbClr val="84867B"/>
            </a:solidFill>
            <a:miter lim="800000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AA745-CA9B-412F-895B-E9C7397AB935}"/>
              </a:ext>
            </a:extLst>
          </p:cNvPr>
          <p:cNvSpPr txBox="1"/>
          <p:nvPr/>
        </p:nvSpPr>
        <p:spPr>
          <a:xfrm>
            <a:off x="8207592" y="2357462"/>
            <a:ext cx="2857899" cy="3657600"/>
          </a:xfrm>
          <a:prstGeom prst="rect">
            <a:avLst/>
          </a:prstGeom>
          <a:noFill/>
          <a:ln w="82550">
            <a:solidFill>
              <a:srgbClr val="84867B"/>
            </a:solidFill>
            <a:miter lim="800000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0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4843</TotalTime>
  <Words>300</Words>
  <Application>Microsoft Office PowerPoint</Application>
  <PresentationFormat>Custom</PresentationFormat>
  <Paragraphs>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Tools &amp; Strategies for Consuming APIs</vt:lpstr>
      <vt:lpstr>PowerPoint Presentation</vt:lpstr>
      <vt:lpstr>What this talk…</vt:lpstr>
      <vt:lpstr>PowerPoint Presentation</vt:lpstr>
      <vt:lpstr>PowerPoint Presentation</vt:lpstr>
      <vt:lpstr>API types</vt:lpstr>
      <vt:lpstr>PowerPoint Presentation</vt:lpstr>
      <vt:lpstr>If we want beer…</vt:lpstr>
      <vt:lpstr>Response types</vt:lpstr>
      <vt:lpstr>If we want beer with SOAP…</vt:lpstr>
      <vt:lpstr>PowerPoint Presentation</vt:lpstr>
      <vt:lpstr>Tools</vt:lpstr>
      <vt:lpstr>PowerPoint Presentation</vt:lpstr>
      <vt:lpstr>Code Review</vt:lpstr>
      <vt:lpstr>Cheers to Good Communication</vt:lpstr>
      <vt:lpstr> Drink Responsibly!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&amp; Strategies for Consuming APIs</dc:title>
  <dc:creator>Tonya Cooper</dc:creator>
  <cp:lastModifiedBy>Tonya Cooper</cp:lastModifiedBy>
  <cp:revision>68</cp:revision>
  <dcterms:created xsi:type="dcterms:W3CDTF">2017-07-05T20:08:38Z</dcterms:created>
  <dcterms:modified xsi:type="dcterms:W3CDTF">2017-08-02T22:22:34Z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