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4FDF-D7B9-4E7C-AE73-178594EED120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45EE-7A84-4CFA-A58E-0265A0FCA39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B45EE-7A84-4CFA-A58E-0265A0FCA39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28551C4-95B1-4201-94AA-2ECBC7E281E8}" type="datetimeFigureOut">
              <a:rPr lang="en-US" smtClean="0"/>
              <a:pPr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4E46D8C-763C-47AD-97A3-2161D2CC607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poster-small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 bright="6000"/>
          </a:blip>
          <a:stretch>
            <a:fillRect/>
          </a:stretch>
        </p:blipFill>
        <p:spPr>
          <a:xfrm>
            <a:off x="8328566" y="5643578"/>
            <a:ext cx="690737" cy="976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LeftDown">
              <a:rot lat="1427347" lon="1729569" rev="21594000"/>
            </a:camera>
            <a:lightRig rig="threePt" dir="t"/>
          </a:scene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JVM gets Groovy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Groovy goodness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dynamic language for the JVM</a:t>
            </a:r>
          </a:p>
          <a:p>
            <a:pPr lvl="1"/>
            <a:r>
              <a:rPr lang="en-GB" dirty="0" smtClean="0"/>
              <a:t>Closures, meta-programming, duck- or strongly- typed, functional features</a:t>
            </a:r>
          </a:p>
          <a:p>
            <a:r>
              <a:rPr lang="en-GB" dirty="0" smtClean="0"/>
              <a:t>Syntactically close to Java</a:t>
            </a:r>
          </a:p>
          <a:p>
            <a:pPr lvl="1"/>
            <a:r>
              <a:rPr lang="en-GB" dirty="0" smtClean="0"/>
              <a:t>Refinements for common tasks</a:t>
            </a:r>
          </a:p>
          <a:p>
            <a:r>
              <a:rPr lang="en-GB" dirty="0" smtClean="0"/>
              <a:t>Compiles to byte code</a:t>
            </a:r>
          </a:p>
          <a:p>
            <a:r>
              <a:rPr lang="en-GB" dirty="0" smtClean="0"/>
              <a:t>Full bi-directional access to/from Java </a:t>
            </a:r>
            <a:r>
              <a:rPr lang="en-GB" u="sng" dirty="0" smtClean="0"/>
              <a:t>and all it’s libraries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Syntactic Sugar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Semi-colons optional</a:t>
            </a:r>
          </a:p>
          <a:p>
            <a:r>
              <a:rPr lang="en-GB" sz="2400" dirty="0" smtClean="0"/>
              <a:t>Return optional and defaults to last evaluation</a:t>
            </a:r>
          </a:p>
          <a:p>
            <a:r>
              <a:rPr lang="en-GB" sz="2400" dirty="0" smtClean="0"/>
              <a:t>Elvis lives (condensed ternary operator)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elvisOutput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sampleText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?: 'Viva Las Vegas!'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2400" dirty="0" smtClean="0"/>
              <a:t>Null-safe navigation operator</a:t>
            </a:r>
          </a:p>
          <a:p>
            <a:pPr lvl="2">
              <a:buNone/>
            </a:pP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if (company != null &amp;&amp; </a:t>
            </a:r>
            <a:r>
              <a:rPr lang="en-GB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company.getAddress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 != null &amp;&amp; </a:t>
            </a:r>
            <a:r>
              <a:rPr lang="en-GB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company.getAddress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().</a:t>
            </a:r>
            <a:r>
              <a:rPr lang="en-GB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getStreet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 != null) {</a:t>
            </a:r>
          </a:p>
          <a:p>
            <a:pPr lvl="2">
              <a:buNone/>
            </a:pP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    </a:t>
            </a:r>
            <a:r>
              <a:rPr lang="en-GB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println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company.address.street.name</a:t>
            </a:r>
          </a:p>
          <a:p>
            <a:pPr lvl="2">
              <a:buNone/>
            </a:pP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</a:p>
          <a:p>
            <a:pPr lvl="1">
              <a:buNone/>
            </a:pPr>
            <a:r>
              <a:rPr lang="en-GB" sz="2000" dirty="0" smtClean="0"/>
              <a:t>becomes</a:t>
            </a:r>
          </a:p>
          <a:p>
            <a:pPr lvl="2">
              <a:buNone/>
            </a:pP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println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company?.address?.street?.name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GB" sz="2400" dirty="0" smtClean="0"/>
              <a:t>Making life easier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new File('.').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eachFileRecurse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{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println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it }</a:t>
            </a:r>
          </a:p>
          <a:p>
            <a:endParaRPr lang="en-GB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 smtClean="0"/>
              <a:t>Groovy idiom for working with nested tree structures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import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groovy.swing.SwingBuilder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import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java.awt.BorderLayout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as BL </a:t>
            </a:r>
          </a:p>
          <a:p>
            <a:pPr lvl="2">
              <a:buNone/>
            </a:pPr>
            <a:endParaRPr lang="en-GB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swing = new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SwingBuilder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 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count = 0 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textlabel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frame =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swing.frame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title:'Frame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', size:[300,300]) { </a:t>
            </a:r>
          </a:p>
          <a:p>
            <a:pPr lvl="2">
              <a:buNone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borderLayout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 </a:t>
            </a:r>
          </a:p>
          <a:p>
            <a:pPr lvl="2">
              <a:buNone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textlabel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= label(text:"Click the button!", constraints: BL.NORTH) </a:t>
            </a:r>
          </a:p>
          <a:p>
            <a:pPr lvl="2">
              <a:buNone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button(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text:'Click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Me',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actionPerformed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: {</a:t>
            </a:r>
          </a:p>
          <a:p>
            <a:pPr lvl="2">
              <a:buNone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count++;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textlabel.text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= "Clicked ${count} time(s).";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println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"clicked“</a:t>
            </a:r>
          </a:p>
          <a:p>
            <a:pPr lvl="2">
              <a:buNone/>
            </a:pP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}, </a:t>
            </a: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constraints:BL.SOUTH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) </a:t>
            </a:r>
          </a:p>
          <a:p>
            <a:pPr lvl="2">
              <a:buNone/>
            </a:pP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</a:p>
          <a:p>
            <a:pPr lvl="2">
              <a:buNone/>
            </a:pP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2">
              <a:buNone/>
            </a:pPr>
            <a:r>
              <a:rPr lang="en-GB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frame.show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 </a:t>
            </a:r>
          </a:p>
          <a:p>
            <a:endParaRPr lang="en-GB" sz="2400" dirty="0" smtClean="0"/>
          </a:p>
          <a:p>
            <a:r>
              <a:rPr lang="en-GB" sz="2400" dirty="0" smtClean="0"/>
              <a:t>Also </a:t>
            </a:r>
            <a:r>
              <a:rPr lang="en-GB" sz="2400" dirty="0" err="1" smtClean="0"/>
              <a:t>JMXBuilder</a:t>
            </a:r>
            <a:r>
              <a:rPr lang="en-GB" sz="2400" dirty="0" smtClean="0"/>
              <a:t>, </a:t>
            </a:r>
            <a:r>
              <a:rPr lang="en-GB" sz="2000" dirty="0" err="1" smtClean="0"/>
              <a:t>XMLBuilder</a:t>
            </a:r>
            <a:r>
              <a:rPr lang="en-GB" sz="2000" dirty="0" smtClean="0"/>
              <a:t>, </a:t>
            </a:r>
            <a:r>
              <a:rPr lang="en-GB" sz="2000" dirty="0" err="1" smtClean="0"/>
              <a:t>HTTPBuilder</a:t>
            </a:r>
            <a:r>
              <a:rPr lang="en-GB" sz="2000" dirty="0" smtClean="0"/>
              <a:t>, </a:t>
            </a:r>
            <a:r>
              <a:rPr lang="en-GB" sz="2000" dirty="0" err="1" smtClean="0"/>
              <a:t>GraphicsBuilder</a:t>
            </a:r>
            <a:r>
              <a:rPr lang="en-GB" sz="2000" dirty="0" smtClean="0"/>
              <a:t> (Java2D)</a:t>
            </a:r>
          </a:p>
          <a:p>
            <a:endParaRPr lang="en-GB" sz="2400" dirty="0" smtClean="0"/>
          </a:p>
          <a:p>
            <a:r>
              <a:rPr lang="en-GB" sz="2400" dirty="0" smtClean="0"/>
              <a:t>Support classes to build your own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285992"/>
            <a:ext cx="1285884" cy="74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Declaration and initialisation</a:t>
            </a:r>
          </a:p>
          <a:p>
            <a:r>
              <a:rPr lang="en-GB" dirty="0" err="1" smtClean="0"/>
              <a:t>grep</a:t>
            </a:r>
            <a:r>
              <a:rPr lang="en-GB" dirty="0" smtClean="0"/>
              <a:t>()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assert [true] == ['test', 12, 20, true].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(Boolean), 'Class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isInstance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'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assert ['Groovy'] == ['test', 'Groovy', 'Java'].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(~/^G.*/), 'Pattern match'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assert ['b', 'c'] == ['a', 'b', 'c', 'd'].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(['b', 'c']), 'List contains'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assert [15, 16, 12] == [1, 15, 16, 30, 12].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(12..18), 'Range contains'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assert [42.031] == [12.300, 109.20, 42.031, 42.032].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(42.031), 'Object equals'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assert [100, 200] == [10, 20, 30, 50, 100, 200].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({ it &gt; 50 }), 'Closure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boolean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'</a:t>
            </a:r>
          </a:p>
          <a:p>
            <a:r>
              <a:rPr lang="en-GB" dirty="0" smtClean="0"/>
              <a:t>Maps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myMap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= [a:1, b:2, c:3]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doubled =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myMap.collect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{ entry -&gt;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entry.value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*= 2}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Annotations</a:t>
            </a:r>
          </a:p>
          <a:p>
            <a:pPr lvl="1"/>
            <a:r>
              <a:rPr lang="en-GB" dirty="0" smtClean="0"/>
              <a:t>@Singleton (with lazy instantiation)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@Singleton(lazy = true) class T {} </a:t>
            </a:r>
            <a:endParaRPr lang="en-GB" dirty="0" smtClean="0"/>
          </a:p>
          <a:p>
            <a:pPr lvl="1"/>
            <a:r>
              <a:rPr lang="en-GB" dirty="0" smtClean="0"/>
              <a:t>@Delegate (implements the design pattern)</a:t>
            </a:r>
            <a:endParaRPr lang="en-GB" dirty="0" smtClean="0"/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class Event {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@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Delegate Date when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String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title,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url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  </a:t>
            </a:r>
            <a:endParaRPr lang="en-GB" sz="1200" dirty="0" smtClean="0"/>
          </a:p>
          <a:p>
            <a:pPr lvl="1"/>
            <a:r>
              <a:rPr lang="en-GB" dirty="0" smtClean="0"/>
              <a:t>@Immutable (includes equals, </a:t>
            </a:r>
            <a:r>
              <a:rPr lang="en-GB" dirty="0" err="1" smtClean="0"/>
              <a:t>toString</a:t>
            </a:r>
            <a:r>
              <a:rPr lang="en-GB" dirty="0" smtClean="0"/>
              <a:t>, </a:t>
            </a:r>
            <a:r>
              <a:rPr lang="en-GB" dirty="0" err="1" smtClean="0"/>
              <a:t>hashCode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DTOs without the boilerplate</a:t>
            </a:r>
            <a:endParaRPr lang="en-GB" dirty="0" smtClean="0"/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@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Immutable final class Coordinates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Double latitude, longitude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c1 = new Coordinates(latitude: 48.824068, longitude: 2.531733)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c2 = new Coordinates(48.824068, 2.531733  </a:t>
            </a:r>
            <a:endParaRPr lang="en-GB" dirty="0" smtClean="0"/>
          </a:p>
          <a:p>
            <a:pPr lvl="1"/>
            <a:r>
              <a:rPr lang="en-GB" dirty="0" smtClean="0"/>
              <a:t>@Lazy (for fields)</a:t>
            </a:r>
          </a:p>
          <a:p>
            <a:pPr lvl="1">
              <a:buNone/>
            </a:pP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@Singleton(lazy = true) class T 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{}</a:t>
            </a:r>
            <a:endParaRPr lang="en-GB" sz="1300" dirty="0" smtClean="0"/>
          </a:p>
          <a:p>
            <a:pPr lvl="1"/>
            <a:r>
              <a:rPr lang="en-GB" dirty="0" smtClean="0"/>
              <a:t>@Category and @</a:t>
            </a:r>
            <a:r>
              <a:rPr lang="en-GB" dirty="0" err="1" smtClean="0"/>
              <a:t>Mixin</a:t>
            </a: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Grape</a:t>
            </a:r>
            <a:endParaRPr lang="en-GB" dirty="0" smtClean="0"/>
          </a:p>
          <a:p>
            <a:pPr lvl="1"/>
            <a:r>
              <a:rPr lang="en-GB" dirty="0" smtClean="0"/>
              <a:t>Works against Maven2 or Ivy repositories</a:t>
            </a: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import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org.ccil.cowan.tagsoup.Parser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//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find the PDF links in the Java 1.5.0 documentation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@</a:t>
            </a:r>
            <a:r>
              <a:rPr lang="en-GB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Grab(group='</a:t>
            </a:r>
            <a:r>
              <a:rPr lang="en-GB" sz="12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org.ccil.cowan.tagsoup</a:t>
            </a:r>
            <a:r>
              <a:rPr lang="en-GB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', module='</a:t>
            </a:r>
            <a:r>
              <a:rPr lang="en-GB" sz="12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tagsoup</a:t>
            </a:r>
            <a:r>
              <a:rPr lang="en-GB" sz="12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', version='0.9.7')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def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getHtml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() {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def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tagsoupParser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= new Parser()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def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parser = new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XmlParser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tagsoupParser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)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parser.parse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("http://java.sun.com/j2se/1.5.0/download-pdf.html") </a:t>
            </a: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</a:p>
          <a:p>
            <a:pPr lvl="1">
              <a:buNone/>
            </a:pPr>
            <a:endParaRPr lang="en-GB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html.body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.'**'.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a.@href.grep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(~/.*\.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pdf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/).each{ </a:t>
            </a:r>
            <a:r>
              <a:rPr lang="en-GB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println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it }</a:t>
            </a:r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Groovy Ecosystem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Grails</a:t>
            </a:r>
          </a:p>
          <a:p>
            <a:pPr lvl="2"/>
            <a:r>
              <a:rPr lang="en-GB" dirty="0" smtClean="0"/>
              <a:t>Convention over configuration 3-layer web framework</a:t>
            </a:r>
          </a:p>
          <a:p>
            <a:pPr lvl="2"/>
            <a:r>
              <a:rPr lang="en-GB" dirty="0" smtClean="0"/>
              <a:t>(Re)uses Spring, Hibernate, </a:t>
            </a:r>
            <a:r>
              <a:rPr lang="en-GB" dirty="0" err="1" smtClean="0"/>
              <a:t>Sitemesh</a:t>
            </a:r>
            <a:endParaRPr lang="en-GB" dirty="0" smtClean="0"/>
          </a:p>
          <a:p>
            <a:pPr lvl="2"/>
            <a:r>
              <a:rPr lang="en-GB" dirty="0" smtClean="0"/>
              <a:t>Approved for use in BT</a:t>
            </a:r>
          </a:p>
          <a:p>
            <a:r>
              <a:rPr lang="en-GB" dirty="0" err="1" smtClean="0"/>
              <a:t>Gradle</a:t>
            </a:r>
            <a:endParaRPr lang="en-GB" dirty="0" smtClean="0"/>
          </a:p>
          <a:p>
            <a:pPr lvl="2"/>
            <a:r>
              <a:rPr lang="en-GB" dirty="0" smtClean="0"/>
              <a:t>Build tool taking the best from Ant + Maven</a:t>
            </a:r>
          </a:p>
          <a:p>
            <a:pPr lvl="2"/>
            <a:r>
              <a:rPr lang="en-GB" dirty="0" smtClean="0"/>
              <a:t>No XML</a:t>
            </a:r>
          </a:p>
          <a:p>
            <a:r>
              <a:rPr lang="en-GB" dirty="0" err="1" smtClean="0"/>
              <a:t>EasyB</a:t>
            </a:r>
            <a:endParaRPr lang="en-GB" dirty="0" smtClean="0"/>
          </a:p>
          <a:p>
            <a:pPr lvl="2"/>
            <a:r>
              <a:rPr lang="en-GB" dirty="0" smtClean="0"/>
              <a:t>BDD framework to test Java </a:t>
            </a:r>
            <a:r>
              <a:rPr lang="en-GB" smtClean="0"/>
              <a:t>or Groovy</a:t>
            </a:r>
            <a:endParaRPr lang="en-GB" dirty="0" smtClean="0"/>
          </a:p>
          <a:p>
            <a:r>
              <a:rPr lang="en-GB" dirty="0" smtClean="0"/>
              <a:t>GORM</a:t>
            </a:r>
          </a:p>
          <a:p>
            <a:pPr lvl="2"/>
            <a:r>
              <a:rPr lang="en-GB" dirty="0" smtClean="0"/>
              <a:t>Wrapper around Hibernate ORM</a:t>
            </a:r>
          </a:p>
          <a:p>
            <a:pPr lvl="2"/>
            <a:r>
              <a:rPr lang="en-GB" dirty="0" smtClean="0"/>
              <a:t>DSL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599</Words>
  <Application>Microsoft Office PowerPoint</Application>
  <PresentationFormat>On-screen Show (4:3)</PresentationFormat>
  <Paragraphs>109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JVM gets Groovy</vt:lpstr>
      <vt:lpstr>Groovy goodness</vt:lpstr>
      <vt:lpstr>Syntactic Sugar</vt:lpstr>
      <vt:lpstr>Builders</vt:lpstr>
      <vt:lpstr>Collection Enhancements</vt:lpstr>
      <vt:lpstr>Language Enhancements</vt:lpstr>
      <vt:lpstr>Dependency Management</vt:lpstr>
      <vt:lpstr>The Groovy Ecosystem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JVM gets Groovy</dc:title>
  <dc:creator>802661379</dc:creator>
  <cp:lastModifiedBy>802661379</cp:lastModifiedBy>
  <cp:revision>10</cp:revision>
  <dcterms:created xsi:type="dcterms:W3CDTF">2009-09-07T21:01:09Z</dcterms:created>
  <dcterms:modified xsi:type="dcterms:W3CDTF">2009-09-07T22:15:39Z</dcterms:modified>
</cp:coreProperties>
</file>