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8" r:id="rId42"/>
    <p:sldId id="296" r:id="rId43"/>
    <p:sldId id="297" r:id="rId44"/>
  </p:sldIdLst>
  <p:sldSz cx="10080625" cy="7559675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308" y="-9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81B3DA5-9C2E-4099-9085-E237985C4148}" type="slidenum">
              <a:t>‹#›</a:t>
            </a:fld>
            <a:endParaRPr lang="en-GB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2685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9FA1A63C-5998-4935-BECB-E1F2DD0CAA6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60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GB" dirty="0" smtClean="0"/>
              <a:t>What is the worst / most-interesting violation of OO principles</a:t>
            </a:r>
            <a:r>
              <a:rPr lang="en-GB" baseline="0" dirty="0" smtClean="0"/>
              <a:t> you’ve come across?</a:t>
            </a:r>
          </a:p>
          <a:p>
            <a:r>
              <a:rPr lang="en-GB" baseline="0" dirty="0" smtClean="0"/>
              <a:t>	Phrase in terms of coupling/cohesion/SOLID etc.</a:t>
            </a:r>
          </a:p>
          <a:p>
            <a:r>
              <a:rPr lang="en-GB" baseline="0" dirty="0" smtClean="0"/>
              <a:t>What did / would you do to fix it?</a:t>
            </a:r>
          </a:p>
          <a:p>
            <a:r>
              <a:rPr lang="en-GB" baseline="0" dirty="0" smtClean="0"/>
              <a:t>	Why is that better?</a:t>
            </a:r>
            <a:endParaRPr lang="en-GB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GB"/>
              <a:t>A fake chess-playing machine constructed in the late 18th century by Wolfgang von Kempelen to impress the Empress of Austria, the mechanism appeared to be able to play a strong game of chess against a human opponent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376B7E-B345-4EB3-A456-50ED5A52193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642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D33BC4-D6EF-4A44-9A94-A6523D90AE8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098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89DDE2-AE66-467D-896F-4D0624F9683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090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4E6F69-D7EA-4F6E-9A25-64AE25B5C32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931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AE6F33-9311-4DAF-9DFD-2E4A42FE9A7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365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A33E60-FFEE-4CED-A0D9-8A3089F3F2F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210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A6775E-B1F3-4176-AD08-65789E9EEB5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937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77D5A1-50BB-4776-97DE-5D426188162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480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1A27E-0806-4483-B6AC-B717B932340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474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C4A437-1935-43BC-8597-8ACFA493F8A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133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87AAE9-5F1F-43E3-83DF-DEBB5359543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074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GB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6DAA529-5185-40F9-9387-1DE670E00BC9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GB" sz="4400" b="0" i="0" u="none" strike="noStrike" kern="120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GB" sz="3200" b="0" i="0" u="none" strike="noStrike" kern="120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GB" sz="4400"/>
              <a:t>Object Oriented</a:t>
            </a:r>
          </a:p>
          <a:p>
            <a:pPr marL="0" lvl="0" indent="0" algn="ctr">
              <a:buNone/>
            </a:pPr>
            <a:r>
              <a:rPr lang="en-GB" sz="4400"/>
              <a:t>Design</a:t>
            </a:r>
          </a:p>
          <a:p>
            <a:pPr marL="0" lvl="0" indent="0" algn="ctr">
              <a:buNone/>
            </a:pPr>
            <a:endParaRPr lang="en-GB"/>
          </a:p>
          <a:p>
            <a:pPr marL="0" lvl="0" indent="0" algn="ctr">
              <a:buNone/>
            </a:pPr>
            <a:r>
              <a:rPr lang="en-GB" sz="2600"/>
              <a:t>Tony Baines</a:t>
            </a:r>
          </a:p>
          <a:p>
            <a:pPr marL="0" lvl="0" indent="0" algn="ctr">
              <a:buNone/>
            </a:pPr>
            <a:r>
              <a:rPr lang="en-GB" sz="2600"/>
              <a:t>March 2013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GB"/>
              <a:t>Exercise 2:</a:t>
            </a:r>
          </a:p>
          <a:p>
            <a:pPr marL="0" lvl="0" indent="0" algn="ctr">
              <a:buNone/>
            </a:pPr>
            <a:r>
              <a:rPr lang="en-GB"/>
              <a:t>Composition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Foundation Concepts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328280" cy="209088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>
              <a:buNone/>
            </a:pPr>
            <a:r>
              <a:rPr lang="en-GB" sz="5400"/>
              <a:t>Cohesion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49000" y="1769040"/>
            <a:ext cx="4328280" cy="24789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Do one job</a:t>
            </a:r>
          </a:p>
          <a:p>
            <a:pPr lvl="0"/>
            <a:r>
              <a:rPr lang="en-GB"/>
              <a:t>One reason to change</a:t>
            </a:r>
          </a:p>
          <a:p>
            <a:pPr lvl="0"/>
            <a:r>
              <a:rPr lang="en-GB"/>
              <a:t>One concept encapsulated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36000" y="4824000"/>
            <a:ext cx="3311999" cy="220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184000" y="4596480"/>
            <a:ext cx="3682079" cy="2459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Foundation Concepts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328280" cy="209088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>
              <a:buNone/>
            </a:pPr>
            <a:r>
              <a:rPr lang="en-GB" sz="5400"/>
              <a:t>Coupling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49000" y="1769040"/>
            <a:ext cx="4328280" cy="48549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What do </a:t>
            </a:r>
            <a:r>
              <a:rPr lang="en-GB" u="sng"/>
              <a:t>you need</a:t>
            </a:r>
            <a:r>
              <a:rPr lang="en-GB"/>
              <a:t> to get things done?</a:t>
            </a:r>
          </a:p>
          <a:p>
            <a:pPr lvl="0"/>
            <a:r>
              <a:rPr lang="en-GB"/>
              <a:t>What </a:t>
            </a:r>
            <a:r>
              <a:rPr lang="en-GB" u="sng"/>
              <a:t>needs you</a:t>
            </a:r>
            <a:r>
              <a:rPr lang="en-GB"/>
              <a:t> to get things done?</a:t>
            </a:r>
          </a:p>
          <a:p>
            <a:pPr lvl="0"/>
            <a:r>
              <a:rPr lang="en-GB"/>
              <a:t>Trade-off against cohesion</a:t>
            </a:r>
          </a:p>
          <a:p>
            <a:pPr lvl="1" rtl="0" hangingPunct="0"/>
            <a:r>
              <a:rPr lang="en-GB"/>
              <a:t>Zero coupling = big ball of mud</a:t>
            </a:r>
          </a:p>
          <a:p>
            <a:pPr lvl="0"/>
            <a:r>
              <a:rPr lang="en-GB"/>
              <a:t>Aim to stay Loose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08399" y="3728880"/>
            <a:ext cx="2523600" cy="109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445760" y="5472000"/>
            <a:ext cx="2514240" cy="1095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GB"/>
              <a:t>Exercise 3:</a:t>
            </a:r>
          </a:p>
          <a:p>
            <a:pPr marL="0" lvl="0" indent="0" algn="ctr">
              <a:buNone/>
            </a:pPr>
            <a:r>
              <a:rPr lang="en-GB"/>
              <a:t>Back at the Zoo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Principles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The simplest thing</a:t>
            </a:r>
          </a:p>
          <a:p>
            <a:pPr lvl="1" rtl="0" hangingPunct="0"/>
            <a:r>
              <a:rPr lang="en-GB"/>
              <a:t>that works</a:t>
            </a:r>
          </a:p>
          <a:p>
            <a:pPr lvl="0"/>
            <a:r>
              <a:rPr lang="en-GB"/>
              <a:t>YAGNI</a:t>
            </a:r>
          </a:p>
          <a:p>
            <a:pPr lvl="1" rtl="0" hangingPunct="0"/>
            <a:r>
              <a:rPr lang="en-GB" b="1"/>
              <a:t>Y</a:t>
            </a:r>
            <a:r>
              <a:rPr lang="en-GB"/>
              <a:t>ou</a:t>
            </a:r>
          </a:p>
          <a:p>
            <a:pPr lvl="1" rtl="0" hangingPunct="0"/>
            <a:r>
              <a:rPr lang="en-GB" b="1"/>
              <a:t>A</a:t>
            </a:r>
            <a:r>
              <a:rPr lang="en-GB"/>
              <a:t>ren't</a:t>
            </a:r>
          </a:p>
          <a:p>
            <a:pPr lvl="1" rtl="0" hangingPunct="0"/>
            <a:r>
              <a:rPr lang="en-GB" b="1"/>
              <a:t>G</a:t>
            </a:r>
            <a:r>
              <a:rPr lang="en-GB"/>
              <a:t>oing to</a:t>
            </a:r>
          </a:p>
          <a:p>
            <a:pPr lvl="1" rtl="0" hangingPunct="0"/>
            <a:r>
              <a:rPr lang="en-GB" b="1"/>
              <a:t>N</a:t>
            </a:r>
            <a:r>
              <a:rPr lang="en-GB"/>
              <a:t>eed</a:t>
            </a:r>
          </a:p>
          <a:p>
            <a:pPr lvl="1" rtl="0" hangingPunct="0"/>
            <a:r>
              <a:rPr lang="en-GB" b="1"/>
              <a:t>I</a:t>
            </a:r>
            <a:r>
              <a:rPr lang="en-GB"/>
              <a:t>t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49000" y="176904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For real applications this only works if;</a:t>
            </a:r>
          </a:p>
          <a:p>
            <a:pPr lvl="1" rtl="0" hangingPunct="0"/>
            <a:r>
              <a:rPr lang="en-GB"/>
              <a:t>You refactor</a:t>
            </a:r>
          </a:p>
          <a:p>
            <a:pPr lvl="1" rtl="0" hangingPunct="0"/>
            <a:r>
              <a:rPr lang="en-GB"/>
              <a:t>You have tests</a:t>
            </a:r>
          </a:p>
          <a:p>
            <a:pPr lvl="0"/>
            <a:r>
              <a:rPr lang="en-GB"/>
              <a:t>Complexity is the enemy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A note on Complexity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32000" y="2167560"/>
            <a:ext cx="887004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>
              <a:buNone/>
            </a:pPr>
            <a:r>
              <a:rPr lang="en-GB" i="1" dirty="0"/>
              <a:t>“Designing software is an exercise in managing complexity”</a:t>
            </a:r>
          </a:p>
          <a:p>
            <a:pPr lvl="0" algn="r">
              <a:spcAft>
                <a:spcPts val="0"/>
              </a:spcAft>
              <a:buNone/>
            </a:pPr>
            <a:r>
              <a:rPr lang="en-GB" sz="1600" dirty="0"/>
              <a:t>Jim Reeve - C++ Journal (1992)</a:t>
            </a:r>
          </a:p>
          <a:p>
            <a:pPr lvl="0"/>
            <a:r>
              <a:rPr lang="en-GB" sz="2800" dirty="0"/>
              <a:t>Necessary Complexity</a:t>
            </a:r>
          </a:p>
          <a:p>
            <a:pPr lvl="1" rtl="0" hangingPunct="0"/>
            <a:r>
              <a:rPr lang="en-GB" sz="2400" dirty="0"/>
              <a:t>Solving hard problems</a:t>
            </a:r>
          </a:p>
          <a:p>
            <a:pPr lvl="0"/>
            <a:r>
              <a:rPr lang="en-GB" sz="2800" dirty="0"/>
              <a:t>Accidental Complexity</a:t>
            </a:r>
          </a:p>
          <a:p>
            <a:pPr lvl="1" rtl="0" hangingPunct="0"/>
            <a:r>
              <a:rPr lang="en-GB" sz="2400" dirty="0"/>
              <a:t>Gold plating, poor design, premature optimisation, …</a:t>
            </a:r>
          </a:p>
          <a:p>
            <a:pPr lvl="0"/>
            <a:r>
              <a:rPr lang="en-GB" sz="2800" dirty="0"/>
              <a:t>Complexity is a cart full of stones, slowing us down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Principles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316800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 b="1" dirty="0"/>
              <a:t>D</a:t>
            </a:r>
            <a:r>
              <a:rPr lang="en-GB" dirty="0"/>
              <a:t>on't </a:t>
            </a:r>
            <a:r>
              <a:rPr lang="en-GB" b="1" dirty="0"/>
              <a:t>R</a:t>
            </a:r>
            <a:r>
              <a:rPr lang="en-GB" dirty="0"/>
              <a:t>epeat </a:t>
            </a:r>
            <a:r>
              <a:rPr lang="en-GB" b="1" dirty="0"/>
              <a:t>Y</a:t>
            </a:r>
            <a:r>
              <a:rPr lang="en-GB" dirty="0"/>
              <a:t>ourself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3960000" y="1769040"/>
            <a:ext cx="5417279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Every copy-and-paste is another stone in the cart</a:t>
            </a:r>
          </a:p>
          <a:p>
            <a:pPr lvl="0"/>
            <a:r>
              <a:rPr lang="en-GB"/>
              <a:t>Two places to fix bugs</a:t>
            </a:r>
          </a:p>
          <a:p>
            <a:pPr lvl="0"/>
            <a:r>
              <a:rPr lang="en-GB"/>
              <a:t>Two places to make a change</a:t>
            </a:r>
          </a:p>
          <a:p>
            <a:pPr lvl="0"/>
            <a:r>
              <a:rPr lang="en-GB"/>
              <a:t>Two things to understand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Principles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The Principle Of Least Surprise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49000" y="176904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What would </a:t>
            </a:r>
            <a:r>
              <a:rPr lang="en-GB" u="sng"/>
              <a:t>you</a:t>
            </a:r>
            <a:r>
              <a:rPr lang="en-GB"/>
              <a:t> expect from an API?</a:t>
            </a:r>
          </a:p>
          <a:p>
            <a:pPr lvl="0"/>
            <a:r>
              <a:rPr lang="en-GB"/>
              <a:t>What would you hope for in the implementation?</a:t>
            </a:r>
          </a:p>
          <a:p>
            <a:pPr lvl="0"/>
            <a:endParaRPr lang="en-GB"/>
          </a:p>
          <a:p>
            <a:pPr lvl="0"/>
            <a:r>
              <a:rPr lang="en-GB"/>
              <a:t>When in doubt</a:t>
            </a:r>
          </a:p>
          <a:p>
            <a:pPr lvl="1" rtl="0" hangingPunct="0"/>
            <a:r>
              <a:rPr lang="en-GB"/>
              <a:t>Do the right thing.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Principles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 b="1"/>
              <a:t>S</a:t>
            </a:r>
            <a:r>
              <a:rPr lang="en-GB"/>
              <a:t>ingle Responsibility</a:t>
            </a:r>
          </a:p>
          <a:p>
            <a:pPr lvl="0"/>
            <a:r>
              <a:rPr lang="en-GB" b="1"/>
              <a:t>O</a:t>
            </a:r>
          </a:p>
          <a:p>
            <a:pPr lvl="0"/>
            <a:r>
              <a:rPr lang="en-GB" b="1"/>
              <a:t>L</a:t>
            </a:r>
          </a:p>
          <a:p>
            <a:pPr lvl="0"/>
            <a:r>
              <a:rPr lang="en-GB" b="1"/>
              <a:t>I</a:t>
            </a:r>
          </a:p>
          <a:p>
            <a:pPr lvl="0"/>
            <a:r>
              <a:rPr lang="en-GB" b="1"/>
              <a:t>D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752000" y="1735560"/>
            <a:ext cx="4832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Do one thing</a:t>
            </a:r>
          </a:p>
          <a:p>
            <a:pPr lvl="0"/>
            <a:r>
              <a:rPr lang="en-GB"/>
              <a:t>High Cohesion</a:t>
            </a:r>
          </a:p>
          <a:p>
            <a:pPr lvl="0"/>
            <a:r>
              <a:rPr lang="en-GB" b="1"/>
              <a:t>DRY</a:t>
            </a:r>
          </a:p>
          <a:p>
            <a:pPr lvl="0"/>
            <a:r>
              <a:rPr lang="en-GB"/>
              <a:t>A place for everything, and everything in it's place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Principles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 b="1"/>
              <a:t>S</a:t>
            </a:r>
          </a:p>
          <a:p>
            <a:pPr lvl="0"/>
            <a:r>
              <a:rPr lang="en-GB" b="1"/>
              <a:t>O</a:t>
            </a:r>
            <a:r>
              <a:rPr lang="en-GB"/>
              <a:t>pen Closed</a:t>
            </a:r>
          </a:p>
          <a:p>
            <a:pPr lvl="0"/>
            <a:r>
              <a:rPr lang="en-GB" b="1"/>
              <a:t>L</a:t>
            </a:r>
          </a:p>
          <a:p>
            <a:pPr lvl="0"/>
            <a:r>
              <a:rPr lang="en-GB" b="1"/>
              <a:t>I</a:t>
            </a:r>
          </a:p>
          <a:p>
            <a:pPr lvl="0"/>
            <a:r>
              <a:rPr lang="en-GB" b="1"/>
              <a:t>D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49000" y="176904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Open for Extension</a:t>
            </a:r>
          </a:p>
          <a:p>
            <a:pPr lvl="1" rtl="0" hangingPunct="0"/>
            <a:r>
              <a:rPr lang="en-GB"/>
              <a:t>Subclassing</a:t>
            </a:r>
          </a:p>
          <a:p>
            <a:pPr lvl="1" rtl="0" hangingPunct="0"/>
            <a:r>
              <a:rPr lang="en-GB"/>
              <a:t>Interface implementation</a:t>
            </a:r>
          </a:p>
          <a:p>
            <a:pPr lvl="0"/>
            <a:r>
              <a:rPr lang="en-GB"/>
              <a:t>Closed for modification</a:t>
            </a:r>
          </a:p>
          <a:p>
            <a:pPr lvl="1" rtl="0" hangingPunct="0"/>
            <a:r>
              <a:rPr lang="en-GB"/>
              <a:t>Only changes if it's requirements change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Introduction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887004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 b="1"/>
              <a:t>What this is not</a:t>
            </a:r>
          </a:p>
          <a:p>
            <a:pPr lvl="1" rtl="0" hangingPunct="0"/>
            <a:r>
              <a:rPr lang="en-GB"/>
              <a:t>A Methodology</a:t>
            </a:r>
          </a:p>
          <a:p>
            <a:pPr lvl="2" rtl="0" hangingPunct="0"/>
            <a:r>
              <a:rPr lang="en-GB"/>
              <a:t>I have nothing to sell you</a:t>
            </a:r>
          </a:p>
          <a:p>
            <a:pPr lvl="1" rtl="0" hangingPunct="0"/>
            <a:r>
              <a:rPr lang="en-GB"/>
              <a:t>A Process</a:t>
            </a:r>
          </a:p>
          <a:p>
            <a:pPr lvl="2" rtl="0" hangingPunct="0"/>
            <a:r>
              <a:rPr lang="en-GB"/>
              <a:t>If it was repeatable, the computers would do it</a:t>
            </a:r>
          </a:p>
          <a:p>
            <a:pPr lvl="0"/>
            <a:endParaRPr lang="en-GB"/>
          </a:p>
          <a:p>
            <a:pPr lvl="0"/>
            <a:r>
              <a:rPr lang="en-GB" b="1"/>
              <a:t>… but it will be</a:t>
            </a:r>
          </a:p>
          <a:p>
            <a:pPr lvl="1" rtl="0" hangingPunct="0"/>
            <a:r>
              <a:rPr lang="en-GB"/>
              <a:t>A vocabulary for talking about design</a:t>
            </a:r>
          </a:p>
          <a:p>
            <a:pPr lvl="1" rtl="0" hangingPunct="0"/>
            <a:r>
              <a:rPr lang="en-GB"/>
              <a:t>Some principles for spotting good (and bad) design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Principles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 b="1" dirty="0"/>
              <a:t>S</a:t>
            </a:r>
          </a:p>
          <a:p>
            <a:pPr lvl="0"/>
            <a:r>
              <a:rPr lang="en-GB" b="1" dirty="0"/>
              <a:t>O</a:t>
            </a:r>
          </a:p>
          <a:p>
            <a:pPr lvl="0"/>
            <a:r>
              <a:rPr lang="en-GB" b="1" dirty="0" err="1"/>
              <a:t>L</a:t>
            </a:r>
            <a:r>
              <a:rPr lang="en-GB" dirty="0" err="1"/>
              <a:t>iskov</a:t>
            </a:r>
            <a:r>
              <a:rPr lang="en-GB" dirty="0"/>
              <a:t> Substitution</a:t>
            </a:r>
          </a:p>
          <a:p>
            <a:pPr lvl="0"/>
            <a:r>
              <a:rPr lang="en-GB" b="1" dirty="0"/>
              <a:t>I</a:t>
            </a:r>
          </a:p>
          <a:p>
            <a:pPr lvl="0"/>
            <a:r>
              <a:rPr lang="en-GB" b="1" dirty="0"/>
              <a:t>D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599720" y="172800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>
              <a:buNone/>
            </a:pPr>
            <a:r>
              <a:rPr lang="en-GB" i="1" dirty="0"/>
              <a:t>"</a:t>
            </a:r>
            <a:r>
              <a:rPr lang="en-GB" sz="2800" i="1" dirty="0"/>
              <a:t>New classes should be logical, consistent extensions of their super-classes"</a:t>
            </a:r>
          </a:p>
          <a:p>
            <a:pPr lvl="0" algn="r">
              <a:spcAft>
                <a:spcPts val="0"/>
              </a:spcAft>
              <a:buNone/>
            </a:pPr>
            <a:r>
              <a:rPr lang="en-GB" sz="1600" dirty="0" err="1"/>
              <a:t>Barbera</a:t>
            </a:r>
            <a:r>
              <a:rPr lang="en-GB" sz="1600" dirty="0"/>
              <a:t> </a:t>
            </a:r>
            <a:r>
              <a:rPr lang="en-GB" sz="1600" dirty="0" err="1"/>
              <a:t>Liskov</a:t>
            </a:r>
            <a:r>
              <a:rPr lang="en-GB" sz="1600" dirty="0"/>
              <a:t> (1987)</a:t>
            </a:r>
          </a:p>
          <a:p>
            <a:pPr lvl="0"/>
            <a:r>
              <a:rPr lang="en-GB" sz="2800" dirty="0"/>
              <a:t>The client of an API shouldn't need to know about different implementations</a:t>
            </a:r>
          </a:p>
          <a:p>
            <a:pPr lvl="0"/>
            <a:r>
              <a:rPr lang="en-GB" sz="2800" dirty="0"/>
              <a:t>Principle of Least Surprise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Principles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 b="1" dirty="0"/>
              <a:t>S</a:t>
            </a:r>
          </a:p>
          <a:p>
            <a:pPr lvl="0"/>
            <a:r>
              <a:rPr lang="en-GB" b="1" dirty="0"/>
              <a:t>O</a:t>
            </a:r>
          </a:p>
          <a:p>
            <a:pPr lvl="0"/>
            <a:r>
              <a:rPr lang="en-GB" b="1" dirty="0"/>
              <a:t>L</a:t>
            </a:r>
          </a:p>
          <a:p>
            <a:pPr lvl="0"/>
            <a:r>
              <a:rPr lang="en-GB" b="1" dirty="0"/>
              <a:t>I</a:t>
            </a:r>
            <a:r>
              <a:rPr lang="en-GB" dirty="0"/>
              <a:t>nterface Segregation</a:t>
            </a:r>
          </a:p>
          <a:p>
            <a:pPr lvl="0"/>
            <a:r>
              <a:rPr lang="en-GB" b="1" dirty="0"/>
              <a:t>D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49000" y="176904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 dirty="0"/>
              <a:t>It's better to </a:t>
            </a:r>
            <a:r>
              <a:rPr lang="en-GB" u="sng" dirty="0"/>
              <a:t>depend on</a:t>
            </a:r>
            <a:r>
              <a:rPr lang="en-GB" dirty="0"/>
              <a:t> a small interface than a large one</a:t>
            </a:r>
          </a:p>
          <a:p>
            <a:pPr lvl="0"/>
            <a:r>
              <a:rPr lang="en-GB" dirty="0"/>
              <a:t>It's better to </a:t>
            </a:r>
            <a:r>
              <a:rPr lang="en-GB" u="sng" dirty="0"/>
              <a:t>implement</a:t>
            </a:r>
            <a:r>
              <a:rPr lang="en-GB" dirty="0"/>
              <a:t> a small interface than a large one</a:t>
            </a:r>
          </a:p>
          <a:p>
            <a:pPr lvl="0"/>
            <a:r>
              <a:rPr lang="en-GB" dirty="0"/>
              <a:t>Break large interfaces down into smaller ones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Principles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 b="1" dirty="0"/>
              <a:t>S</a:t>
            </a:r>
          </a:p>
          <a:p>
            <a:pPr lvl="0"/>
            <a:r>
              <a:rPr lang="en-GB" b="1" dirty="0"/>
              <a:t>O</a:t>
            </a:r>
          </a:p>
          <a:p>
            <a:pPr lvl="0"/>
            <a:r>
              <a:rPr lang="en-GB" b="1" dirty="0"/>
              <a:t>L</a:t>
            </a:r>
          </a:p>
          <a:p>
            <a:pPr lvl="0"/>
            <a:r>
              <a:rPr lang="en-GB" b="1" dirty="0"/>
              <a:t>I</a:t>
            </a:r>
          </a:p>
          <a:p>
            <a:pPr lvl="0"/>
            <a:r>
              <a:rPr lang="en-GB" b="1" dirty="0"/>
              <a:t>D</a:t>
            </a:r>
            <a:r>
              <a:rPr lang="en-GB" sz="2800" dirty="0"/>
              <a:t>ependency Inversion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49000" y="176904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High-level modules should not depend on low-level modules. Both should depend on abstractions.</a:t>
            </a:r>
          </a:p>
          <a:p>
            <a:pPr lvl="0"/>
            <a:r>
              <a:rPr lang="en-GB"/>
              <a:t>Abstractions should not depend upon details. Details should depend upon abstractions.</a:t>
            </a:r>
          </a:p>
          <a:p>
            <a:pPr lvl="0"/>
            <a:endParaRPr lang="en-GB"/>
          </a:p>
          <a:p>
            <a:pPr lvl="0"/>
            <a:r>
              <a:rPr lang="en-GB"/>
              <a:t>BDD helps here</a:t>
            </a:r>
          </a:p>
          <a:p>
            <a:pPr lvl="0"/>
            <a:r>
              <a:rPr lang="en-GB"/>
              <a:t>Dependency </a:t>
            </a:r>
            <a:r>
              <a:rPr lang="en-GB" b="1"/>
              <a:t>Injection</a:t>
            </a:r>
            <a:r>
              <a:rPr lang="en-GB"/>
              <a:t> helps too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Principles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 dirty="0"/>
              <a:t>Law Of Demeter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49000" y="176904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>
              <a:spcAft>
                <a:spcPts val="0"/>
              </a:spcAft>
            </a:pPr>
            <a:r>
              <a:rPr lang="en-GB" sz="2400" dirty="0"/>
              <a:t>Formally, the Law of Demeter for functions requires that a method </a:t>
            </a:r>
            <a:r>
              <a:rPr lang="en-GB" sz="2400" b="1" dirty="0"/>
              <a:t>m</a:t>
            </a:r>
            <a:r>
              <a:rPr lang="en-GB" sz="2400" dirty="0"/>
              <a:t> of an object </a:t>
            </a:r>
            <a:r>
              <a:rPr lang="en-GB" sz="2400" b="1" dirty="0"/>
              <a:t>O</a:t>
            </a:r>
            <a:r>
              <a:rPr lang="en-GB" sz="2400" dirty="0"/>
              <a:t> may only invoke the methods of the following kinds of objects</a:t>
            </a:r>
            <a:r>
              <a:rPr lang="en-GB" sz="2400" dirty="0" smtClean="0"/>
              <a:t>:</a:t>
            </a:r>
            <a:endParaRPr lang="en-GB" sz="2400" dirty="0"/>
          </a:p>
          <a:p>
            <a:pPr lvl="1" rtl="0" hangingPunct="0">
              <a:spcAft>
                <a:spcPts val="0"/>
              </a:spcAft>
            </a:pPr>
            <a:r>
              <a:rPr lang="en-GB" sz="2000" b="1" dirty="0"/>
              <a:t>O</a:t>
            </a:r>
            <a:r>
              <a:rPr lang="en-GB" sz="2000" dirty="0"/>
              <a:t> itself</a:t>
            </a:r>
          </a:p>
          <a:p>
            <a:pPr lvl="1" rtl="0" hangingPunct="0">
              <a:spcAft>
                <a:spcPts val="0"/>
              </a:spcAft>
            </a:pPr>
            <a:r>
              <a:rPr lang="en-GB" sz="2000" b="1" dirty="0"/>
              <a:t>m</a:t>
            </a:r>
            <a:r>
              <a:rPr lang="en-GB" sz="2000" dirty="0"/>
              <a:t>'s parameters</a:t>
            </a:r>
          </a:p>
          <a:p>
            <a:pPr lvl="1" rtl="0" hangingPunct="0">
              <a:spcAft>
                <a:spcPts val="0"/>
              </a:spcAft>
            </a:pPr>
            <a:r>
              <a:rPr lang="en-GB" sz="2000" dirty="0"/>
              <a:t>Any objects created/instantiated within </a:t>
            </a:r>
            <a:r>
              <a:rPr lang="en-GB" sz="2000" b="1" dirty="0"/>
              <a:t>m</a:t>
            </a:r>
          </a:p>
          <a:p>
            <a:pPr lvl="1" rtl="0" hangingPunct="0">
              <a:spcAft>
                <a:spcPts val="0"/>
              </a:spcAft>
            </a:pPr>
            <a:r>
              <a:rPr lang="en-GB" sz="2000" b="1" dirty="0"/>
              <a:t>O</a:t>
            </a:r>
            <a:r>
              <a:rPr lang="en-GB" sz="2000" dirty="0"/>
              <a:t>'s direct component objects</a:t>
            </a:r>
          </a:p>
          <a:p>
            <a:pPr lvl="1" rtl="0" hangingPunct="0">
              <a:spcAft>
                <a:spcPts val="0"/>
              </a:spcAft>
            </a:pPr>
            <a:r>
              <a:rPr lang="en-GB" sz="2000" dirty="0"/>
              <a:t>A global variable, accessible by </a:t>
            </a:r>
            <a:r>
              <a:rPr lang="en-GB" sz="2000" b="1" dirty="0"/>
              <a:t>O</a:t>
            </a:r>
            <a:r>
              <a:rPr lang="en-GB" sz="2000" dirty="0"/>
              <a:t>, in the scope of </a:t>
            </a:r>
            <a:r>
              <a:rPr lang="en-GB" sz="2000" b="1" dirty="0"/>
              <a:t>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Principles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 strike="sngStrike"/>
              <a:t>Law Of Demeter</a:t>
            </a:r>
          </a:p>
          <a:p>
            <a:pPr lvl="0"/>
            <a:r>
              <a:rPr lang="en-GB"/>
              <a:t>Principle of Least Knowledge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49000" y="176904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It's all about encapsulation, coupling &amp; cohesion</a:t>
            </a:r>
          </a:p>
          <a:p>
            <a:pPr lvl="0"/>
            <a:r>
              <a:rPr lang="en-GB"/>
              <a:t>An object should avoid invoking methods of a member object returned by another method.</a:t>
            </a:r>
          </a:p>
          <a:p>
            <a:pPr lvl="0"/>
            <a:r>
              <a:rPr lang="en-GB"/>
              <a:t>Use one dot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GB"/>
              <a:t>Exercise 4</a:t>
            </a:r>
          </a:p>
          <a:p>
            <a:pPr marL="0" lvl="0" indent="0" algn="ctr">
              <a:buNone/>
            </a:pPr>
            <a:r>
              <a:rPr lang="en-GB"/>
              <a:t>Cash Machine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Practices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887004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 dirty="0"/>
              <a:t>Micro types</a:t>
            </a:r>
          </a:p>
          <a:p>
            <a:pPr lvl="1" rtl="0" hangingPunct="0"/>
            <a:r>
              <a:rPr lang="en-GB" dirty="0"/>
              <a:t>Capture the concept of domain types</a:t>
            </a:r>
          </a:p>
          <a:p>
            <a:pPr lvl="1" rtl="0" hangingPunct="0"/>
            <a:r>
              <a:rPr lang="en-GB" dirty="0"/>
              <a:t>Strongly-typed</a:t>
            </a:r>
          </a:p>
          <a:p>
            <a:pPr lvl="1" rtl="0" hangingPunct="0"/>
            <a:r>
              <a:rPr lang="en-GB" dirty="0"/>
              <a:t>e.g. Order ID</a:t>
            </a:r>
          </a:p>
          <a:p>
            <a:pPr marL="540000" lvl="1" indent="0" rtl="0" hangingPunct="0">
              <a:buNone/>
            </a:pPr>
            <a:r>
              <a:rPr lang="en-GB" sz="2400" dirty="0">
                <a:latin typeface="Courier New" pitchFamily="49"/>
              </a:rPr>
              <a:t>update(String </a:t>
            </a:r>
            <a:r>
              <a:rPr lang="en-GB" sz="2400" dirty="0" err="1">
                <a:latin typeface="Courier New" pitchFamily="49"/>
              </a:rPr>
              <a:t>orderId</a:t>
            </a:r>
            <a:r>
              <a:rPr lang="en-GB" sz="2400" dirty="0">
                <a:latin typeface="Courier New" pitchFamily="49"/>
              </a:rPr>
              <a:t>, String </a:t>
            </a:r>
            <a:r>
              <a:rPr lang="en-GB" sz="2400" dirty="0" err="1">
                <a:latin typeface="Courier New" pitchFamily="49"/>
              </a:rPr>
              <a:t>reasonCode</a:t>
            </a:r>
            <a:r>
              <a:rPr lang="en-GB" sz="2400" dirty="0">
                <a:latin typeface="Courier New" pitchFamily="49"/>
              </a:rPr>
              <a:t>)</a:t>
            </a:r>
          </a:p>
          <a:p>
            <a:pPr marL="540000" lvl="1" indent="0" rtl="0" hangingPunct="0">
              <a:buNone/>
            </a:pPr>
            <a:r>
              <a:rPr lang="en-GB" sz="2400" dirty="0">
                <a:latin typeface="Courier New" pitchFamily="49"/>
              </a:rPr>
              <a:t>update(</a:t>
            </a:r>
            <a:r>
              <a:rPr lang="en-GB" sz="2400" b="1" dirty="0" err="1">
                <a:latin typeface="Courier New" pitchFamily="49"/>
              </a:rPr>
              <a:t>OrderID</a:t>
            </a:r>
            <a:r>
              <a:rPr lang="en-GB" sz="2400" dirty="0" smtClean="0">
                <a:latin typeface="Courier New" pitchFamily="49"/>
              </a:rPr>
              <a:t> id</a:t>
            </a:r>
            <a:r>
              <a:rPr lang="en-GB" sz="2400" dirty="0">
                <a:latin typeface="Courier New" pitchFamily="49"/>
              </a:rPr>
              <a:t>, </a:t>
            </a:r>
            <a:r>
              <a:rPr lang="en-GB" sz="2400" b="1" dirty="0">
                <a:latin typeface="Courier New" pitchFamily="49"/>
              </a:rPr>
              <a:t>Reason</a:t>
            </a:r>
            <a:r>
              <a:rPr lang="en-GB" sz="2400" dirty="0">
                <a:latin typeface="Courier New" pitchFamily="49"/>
              </a:rPr>
              <a:t> reason)</a:t>
            </a:r>
          </a:p>
          <a:p>
            <a:pPr lvl="1" rtl="0" hangingPunct="0"/>
            <a:r>
              <a:rPr lang="en-GB" dirty="0"/>
              <a:t>Collections</a:t>
            </a:r>
          </a:p>
          <a:p>
            <a:pPr marL="540000" lvl="1" indent="0" rtl="0" hangingPunct="0">
              <a:buNone/>
            </a:pPr>
            <a:r>
              <a:rPr lang="en-GB" sz="2400" dirty="0">
                <a:latin typeface="Courier New" pitchFamily="49"/>
              </a:rPr>
              <a:t>public class </a:t>
            </a:r>
            <a:r>
              <a:rPr lang="en-GB" sz="2400" b="1" dirty="0" smtClean="0">
                <a:latin typeface="Courier New" pitchFamily="49"/>
              </a:rPr>
              <a:t>Orders</a:t>
            </a:r>
            <a:r>
              <a:rPr lang="en-GB" sz="2400" dirty="0" smtClean="0">
                <a:latin typeface="Courier New" pitchFamily="49"/>
              </a:rPr>
              <a:t> </a:t>
            </a:r>
            <a:r>
              <a:rPr lang="en-GB" sz="2400" dirty="0">
                <a:latin typeface="Courier New" pitchFamily="49"/>
              </a:rPr>
              <a:t>extends List&lt;Order&gt;{...}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/>
              <a:t>Practices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>
              <a:spcAft>
                <a:spcPts val="600"/>
              </a:spcAft>
            </a:pPr>
            <a:r>
              <a:rPr lang="en-GB" sz="2800" dirty="0"/>
              <a:t>Design Patterns</a:t>
            </a:r>
          </a:p>
          <a:p>
            <a:pPr lvl="1" rtl="0" hangingPunct="0">
              <a:spcAft>
                <a:spcPts val="600"/>
              </a:spcAft>
            </a:pPr>
            <a:r>
              <a:rPr lang="en-GB" sz="2400" dirty="0"/>
              <a:t>Solutions for common problems</a:t>
            </a:r>
          </a:p>
          <a:p>
            <a:pPr lvl="2" rtl="0" hangingPunct="0">
              <a:spcAft>
                <a:spcPts val="600"/>
              </a:spcAft>
            </a:pPr>
            <a:r>
              <a:rPr lang="en-GB" sz="2000" dirty="0"/>
              <a:t>Encapsulate variations</a:t>
            </a:r>
          </a:p>
          <a:p>
            <a:pPr lvl="1" rtl="0" hangingPunct="0">
              <a:spcAft>
                <a:spcPts val="600"/>
              </a:spcAft>
            </a:pPr>
            <a:r>
              <a:rPr lang="en-GB" sz="2400" dirty="0"/>
              <a:t>A common language / shorthand</a:t>
            </a:r>
          </a:p>
          <a:p>
            <a:pPr lvl="1" rtl="0" hangingPunct="0">
              <a:spcAft>
                <a:spcPts val="600"/>
              </a:spcAft>
            </a:pPr>
            <a:endParaRPr lang="en-GB" sz="2400" dirty="0"/>
          </a:p>
          <a:p>
            <a:pPr lvl="1" rtl="0" hangingPunct="0">
              <a:spcAft>
                <a:spcPts val="600"/>
              </a:spcAft>
            </a:pPr>
            <a:r>
              <a:rPr lang="en-GB" sz="2400" dirty="0"/>
              <a:t>BUT</a:t>
            </a:r>
          </a:p>
          <a:p>
            <a:pPr lvl="1" rtl="0" hangingPunct="0">
              <a:spcAft>
                <a:spcPts val="600"/>
              </a:spcAft>
            </a:pPr>
            <a:endParaRPr lang="en-GB" sz="2400" dirty="0"/>
          </a:p>
          <a:p>
            <a:pPr lvl="1" rtl="0" hangingPunct="0">
              <a:spcAft>
                <a:spcPts val="600"/>
              </a:spcAft>
            </a:pPr>
            <a:r>
              <a:rPr lang="en-GB" sz="2400" dirty="0"/>
              <a:t>They're not where you start, they're where you finish</a:t>
            </a:r>
          </a:p>
          <a:p>
            <a:pPr lvl="1" rtl="0" hangingPunct="0">
              <a:spcAft>
                <a:spcPts val="600"/>
              </a:spcAft>
            </a:pPr>
            <a:r>
              <a:rPr lang="en-GB" sz="2400" dirty="0"/>
              <a:t>Refactor to patterns</a:t>
            </a:r>
          </a:p>
          <a:p>
            <a:pPr lvl="2" rtl="0" hangingPunct="0">
              <a:spcAft>
                <a:spcPts val="600"/>
              </a:spcAft>
            </a:pPr>
            <a:r>
              <a:rPr lang="en-GB" sz="2000" dirty="0"/>
              <a:t>in response to code-smells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Practices: Design Patterns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Creational</a:t>
            </a:r>
          </a:p>
          <a:p>
            <a:pPr lvl="1" rtl="0" hangingPunct="0"/>
            <a:r>
              <a:rPr lang="en-GB"/>
              <a:t>Factories</a:t>
            </a:r>
          </a:p>
          <a:p>
            <a:pPr lvl="2" rtl="0" hangingPunct="0"/>
            <a:r>
              <a:rPr lang="en-GB"/>
              <a:t>Encapsulate the knowledge of how to build different variations of a type</a:t>
            </a:r>
          </a:p>
          <a:p>
            <a:pPr lvl="1" rtl="0" hangingPunct="0"/>
            <a:r>
              <a:rPr lang="en-GB"/>
              <a:t>Builders</a:t>
            </a:r>
          </a:p>
          <a:p>
            <a:pPr lvl="2" rtl="0" hangingPunct="0"/>
            <a:r>
              <a:rPr lang="en-GB"/>
              <a:t>Encapsulate how to assemble families of related objects</a:t>
            </a:r>
          </a:p>
          <a:p>
            <a:pPr lvl="1" rtl="0" hangingPunct="0"/>
            <a:r>
              <a:rPr lang="en-GB"/>
              <a:t>Singleton</a:t>
            </a:r>
          </a:p>
          <a:p>
            <a:pPr lvl="2" rtl="0" hangingPunct="0"/>
            <a:r>
              <a:rPr lang="en-GB"/>
              <a:t>Manage the lifecycle of expensive or scarce resources</a:t>
            </a:r>
          </a:p>
          <a:p>
            <a:pPr lvl="3" rtl="0" hangingPunct="0"/>
            <a:r>
              <a:rPr lang="en-GB"/>
              <a:t>Doesn't need to be global shared state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Practices: Design Patterns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 sz="2800" dirty="0"/>
              <a:t>Structural</a:t>
            </a:r>
          </a:p>
          <a:p>
            <a:pPr lvl="1" rtl="0" hangingPunct="0"/>
            <a:r>
              <a:rPr lang="en-GB" sz="2400" dirty="0"/>
              <a:t>Adaptor</a:t>
            </a:r>
          </a:p>
          <a:p>
            <a:pPr lvl="2" rtl="0" hangingPunct="0"/>
            <a:r>
              <a:rPr lang="en-GB" sz="2000" dirty="0"/>
              <a:t>Translate between different protocols (encapsulate the differences)</a:t>
            </a:r>
          </a:p>
          <a:p>
            <a:pPr lvl="1" rtl="0" hangingPunct="0"/>
            <a:r>
              <a:rPr lang="en-GB" sz="2400" dirty="0"/>
              <a:t>Facade</a:t>
            </a:r>
          </a:p>
          <a:p>
            <a:pPr lvl="2" rtl="0" hangingPunct="0"/>
            <a:r>
              <a:rPr lang="en-GB" sz="2000" dirty="0"/>
              <a:t>Hide a complex API behind a simpler one</a:t>
            </a:r>
          </a:p>
          <a:p>
            <a:pPr lvl="1" rtl="0" hangingPunct="0"/>
            <a:r>
              <a:rPr lang="en-GB" sz="2400" dirty="0"/>
              <a:t>Decorator</a:t>
            </a:r>
          </a:p>
          <a:p>
            <a:pPr lvl="2" rtl="0" hangingPunct="0"/>
            <a:r>
              <a:rPr lang="en-GB" sz="2000" dirty="0"/>
              <a:t>Wrap one object in another of the same type and add behaviour</a:t>
            </a:r>
          </a:p>
          <a:p>
            <a:pPr lvl="3" rtl="0" hangingPunct="0"/>
            <a:r>
              <a:rPr lang="en-GB" sz="1800" dirty="0"/>
              <a:t>Java IO libraries</a:t>
            </a:r>
          </a:p>
          <a:p>
            <a:pPr lvl="1" rtl="0" hangingPunct="0"/>
            <a:r>
              <a:rPr lang="en-GB" sz="2400" dirty="0"/>
              <a:t>Composite</a:t>
            </a:r>
          </a:p>
          <a:p>
            <a:pPr lvl="2" rtl="0" hangingPunct="0"/>
            <a:r>
              <a:rPr lang="en-GB" sz="2000" dirty="0"/>
              <a:t>Homogeneous tree structures e.g. Files/Directories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What do you think of When you think of OO?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887004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 sz="4400"/>
              <a:t>Inheritance</a:t>
            </a:r>
          </a:p>
          <a:p>
            <a:pPr lvl="0"/>
            <a:r>
              <a:rPr lang="en-GB" sz="4400"/>
              <a:t>Data and Methods</a:t>
            </a:r>
          </a:p>
          <a:p>
            <a:pPr lvl="0"/>
            <a:r>
              <a:rPr lang="en-GB" sz="4400"/>
              <a:t>Encapsulation</a:t>
            </a:r>
          </a:p>
          <a:p>
            <a:pPr lvl="0"/>
            <a:r>
              <a:rPr lang="en-GB" sz="4400"/>
              <a:t>Polymorphism</a:t>
            </a:r>
          </a:p>
          <a:p>
            <a:pPr lvl="0"/>
            <a:r>
              <a:rPr lang="en-GB" sz="4400"/>
              <a:t>Coupling</a:t>
            </a:r>
          </a:p>
          <a:p>
            <a:pPr lvl="0"/>
            <a:r>
              <a:rPr lang="en-GB" sz="4400"/>
              <a:t>Cohesion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Practices: Design Patterns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Behavioural</a:t>
            </a:r>
          </a:p>
          <a:p>
            <a:pPr lvl="1" rtl="0" hangingPunct="0"/>
            <a:r>
              <a:rPr lang="en-GB"/>
              <a:t>State</a:t>
            </a:r>
          </a:p>
          <a:p>
            <a:pPr lvl="2" rtl="0" hangingPunct="0"/>
            <a:r>
              <a:rPr lang="en-GB"/>
              <a:t>Encapsulate differences in behaviour into objects</a:t>
            </a:r>
          </a:p>
          <a:p>
            <a:pPr lvl="3" rtl="0" hangingPunct="0"/>
            <a:r>
              <a:rPr lang="en-GB"/>
              <a:t>Common refactoring for big conditional blocks</a:t>
            </a:r>
          </a:p>
          <a:p>
            <a:pPr lvl="1" rtl="0" hangingPunct="0"/>
            <a:r>
              <a:rPr lang="en-GB"/>
              <a:t>Strategy</a:t>
            </a:r>
          </a:p>
          <a:p>
            <a:pPr lvl="2" rtl="0" hangingPunct="0"/>
            <a:r>
              <a:rPr lang="en-GB"/>
              <a:t>Encapsulate different algorithms</a:t>
            </a:r>
          </a:p>
          <a:p>
            <a:pPr lvl="1" rtl="0" hangingPunct="0"/>
            <a:r>
              <a:rPr lang="en-GB"/>
              <a:t>Iterator</a:t>
            </a:r>
          </a:p>
          <a:p>
            <a:pPr lvl="2" rtl="0" hangingPunct="0"/>
            <a:r>
              <a:rPr lang="en-GB"/>
              <a:t>Encapsulate how to traverse a structure</a:t>
            </a:r>
          </a:p>
          <a:p>
            <a:pPr lvl="3" rtl="0" hangingPunct="0"/>
            <a:r>
              <a:rPr lang="en-GB"/>
              <a:t>Built in to most languages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Practices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Domain Driven Design</a:t>
            </a:r>
          </a:p>
          <a:p>
            <a:pPr lvl="1" rtl="0" hangingPunct="0"/>
            <a:r>
              <a:rPr lang="en-GB"/>
              <a:t>Entities</a:t>
            </a:r>
          </a:p>
          <a:p>
            <a:pPr lvl="2" rtl="0" hangingPunct="0"/>
            <a:r>
              <a:rPr lang="en-GB"/>
              <a:t>Concepts from the problem domain</a:t>
            </a:r>
          </a:p>
          <a:p>
            <a:pPr lvl="2" rtl="0" hangingPunct="0"/>
            <a:r>
              <a:rPr lang="en-GB"/>
              <a:t>Data and behaviour</a:t>
            </a:r>
          </a:p>
          <a:p>
            <a:pPr lvl="1" rtl="0" hangingPunct="0"/>
            <a:r>
              <a:rPr lang="en-GB"/>
              <a:t>Services</a:t>
            </a:r>
          </a:p>
          <a:p>
            <a:pPr lvl="2" rtl="0" hangingPunct="0"/>
            <a:r>
              <a:rPr lang="en-GB"/>
              <a:t>Logic which doesn't belong to an entity</a:t>
            </a:r>
          </a:p>
          <a:p>
            <a:pPr lvl="1" rtl="0" hangingPunct="0"/>
            <a:r>
              <a:rPr lang="en-GB"/>
              <a:t>Value Objects</a:t>
            </a:r>
          </a:p>
          <a:p>
            <a:pPr lvl="2" rtl="0" hangingPunct="0"/>
            <a:r>
              <a:rPr lang="en-GB"/>
              <a:t>Immutable containers for data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Practices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CRC Cards</a:t>
            </a:r>
          </a:p>
          <a:p>
            <a:pPr lvl="1" rtl="0" hangingPunct="0"/>
            <a:r>
              <a:rPr lang="en-GB"/>
              <a:t>Classes, Roles, Collaborators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Practices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UML</a:t>
            </a:r>
          </a:p>
          <a:p>
            <a:pPr lvl="1" rtl="0" hangingPunct="0"/>
            <a:r>
              <a:rPr lang="en-GB"/>
              <a:t>An industry standard</a:t>
            </a:r>
          </a:p>
          <a:p>
            <a:pPr lvl="1" rtl="0" hangingPunct="0"/>
            <a:r>
              <a:rPr lang="en-GB"/>
              <a:t>But useful anyway</a:t>
            </a:r>
          </a:p>
          <a:p>
            <a:pPr lvl="1" rtl="0" hangingPunct="0"/>
            <a:r>
              <a:rPr lang="en-GB"/>
              <a:t>A tool for communication</a:t>
            </a:r>
          </a:p>
          <a:p>
            <a:pPr lvl="2" rtl="0" hangingPunct="0"/>
            <a:r>
              <a:rPr lang="en-GB"/>
              <a:t>Delivers no features</a:t>
            </a:r>
          </a:p>
          <a:p>
            <a:pPr lvl="1" rtl="0" hangingPunct="0"/>
            <a:r>
              <a:rPr lang="en-GB"/>
              <a:t>Can be generated from code</a:t>
            </a:r>
          </a:p>
          <a:p>
            <a:pPr lvl="1" rtl="0" hangingPunct="0"/>
            <a:r>
              <a:rPr lang="en-GB"/>
              <a:t>Short lifetime otherwise</a:t>
            </a:r>
          </a:p>
          <a:p>
            <a:pPr lvl="2" rtl="0" hangingPunct="0"/>
            <a:r>
              <a:rPr lang="en-GB"/>
              <a:t>Divergence from reality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Practices: UML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328280" cy="43848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>
              <a:buNone/>
            </a:pPr>
            <a:r>
              <a:rPr lang="en-GB"/>
              <a:t>Class Diagram</a:t>
            </a:r>
          </a:p>
          <a:p>
            <a:pPr lvl="1" rtl="0" hangingPunct="0"/>
            <a:r>
              <a:rPr lang="en-GB"/>
              <a:t>Static relationships</a:t>
            </a:r>
          </a:p>
          <a:p>
            <a:pPr lvl="1" rtl="0" hangingPunct="0"/>
            <a:r>
              <a:rPr lang="en-GB"/>
              <a:t>Hierarchies</a:t>
            </a:r>
          </a:p>
          <a:p>
            <a:pPr lvl="1" rtl="0" hangingPunct="0"/>
            <a:endParaRPr lang="en-GB"/>
          </a:p>
          <a:p>
            <a:pPr lvl="1" rtl="0" hangingPunct="0"/>
            <a:r>
              <a:rPr lang="en-GB"/>
              <a:t>Whiteboard</a:t>
            </a:r>
          </a:p>
          <a:p>
            <a:pPr lvl="1" rtl="0" hangingPunct="0"/>
            <a:r>
              <a:rPr lang="en-GB"/>
              <a:t>Generated from code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Practices: UML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328280" cy="43848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>
              <a:buNone/>
            </a:pPr>
            <a:r>
              <a:rPr lang="en-GB"/>
              <a:t>Sequence Diagram</a:t>
            </a:r>
          </a:p>
          <a:p>
            <a:pPr lvl="1" rtl="0" hangingPunct="0"/>
            <a:r>
              <a:rPr lang="en-GB"/>
              <a:t>Dynamic interactions</a:t>
            </a:r>
          </a:p>
          <a:p>
            <a:pPr lvl="1" rtl="0" hangingPunct="0"/>
            <a:r>
              <a:rPr lang="en-GB"/>
              <a:t>Useful communication tool</a:t>
            </a:r>
          </a:p>
          <a:p>
            <a:pPr lvl="1" rtl="0" hangingPunct="0"/>
            <a:r>
              <a:rPr lang="en-GB"/>
              <a:t>Really useful </a:t>
            </a:r>
            <a:r>
              <a:rPr lang="en-GB" u="sng"/>
              <a:t>conversation</a:t>
            </a:r>
            <a:r>
              <a:rPr lang="en-GB"/>
              <a:t> tool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Practices: UML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824000" cy="43848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>
              <a:buNone/>
            </a:pPr>
            <a:r>
              <a:rPr lang="en-GB"/>
              <a:t>State Diagram</a:t>
            </a:r>
          </a:p>
          <a:p>
            <a:pPr lvl="1" rtl="0" hangingPunct="0"/>
            <a:r>
              <a:rPr lang="en-GB"/>
              <a:t>Dynamic behaviour</a:t>
            </a:r>
          </a:p>
          <a:p>
            <a:pPr lvl="1" rtl="0" hangingPunct="0"/>
            <a:r>
              <a:rPr lang="en-GB"/>
              <a:t>Fits well with State pattern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216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GB" dirty="0"/>
              <a:t>Exercise 5</a:t>
            </a:r>
          </a:p>
          <a:p>
            <a:pPr marL="0" lvl="0" indent="0" algn="ctr">
              <a:buNone/>
            </a:pPr>
            <a:r>
              <a:rPr lang="en-GB" dirty="0" smtClean="0"/>
              <a:t>Group Therapy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Closing Thoughts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>
              <a:spcAft>
                <a:spcPts val="600"/>
              </a:spcAft>
            </a:pPr>
            <a:r>
              <a:rPr lang="en-GB" dirty="0"/>
              <a:t>It will never be perfect</a:t>
            </a:r>
          </a:p>
          <a:p>
            <a:pPr lvl="1" rtl="0" hangingPunct="0">
              <a:spcAft>
                <a:spcPts val="600"/>
              </a:spcAft>
            </a:pPr>
            <a:r>
              <a:rPr lang="en-GB" dirty="0"/>
              <a:t>The key to good design is knowing when to stop</a:t>
            </a:r>
          </a:p>
          <a:p>
            <a:pPr lvl="1" rtl="0" hangingPunct="0">
              <a:spcAft>
                <a:spcPts val="600"/>
              </a:spcAft>
            </a:pPr>
            <a:r>
              <a:rPr lang="en-GB" dirty="0"/>
              <a:t>Protect yourself with Tests</a:t>
            </a:r>
          </a:p>
          <a:p>
            <a:pPr lvl="2" rtl="0" hangingPunct="0">
              <a:spcAft>
                <a:spcPts val="600"/>
              </a:spcAft>
            </a:pPr>
            <a:r>
              <a:rPr lang="en-GB" dirty="0"/>
              <a:t>Accept change</a:t>
            </a:r>
          </a:p>
          <a:p>
            <a:pPr lvl="0">
              <a:spcAft>
                <a:spcPts val="600"/>
              </a:spcAft>
            </a:pPr>
            <a:r>
              <a:rPr lang="en-GB" dirty="0"/>
              <a:t>Principles apply at different scales</a:t>
            </a:r>
          </a:p>
          <a:p>
            <a:pPr lvl="1" rtl="0" hangingPunct="0">
              <a:spcAft>
                <a:spcPts val="600"/>
              </a:spcAft>
            </a:pPr>
            <a:r>
              <a:rPr lang="en-GB" dirty="0"/>
              <a:t>As below, so above</a:t>
            </a:r>
          </a:p>
          <a:p>
            <a:pPr lvl="1" rtl="0" hangingPunct="0">
              <a:spcAft>
                <a:spcPts val="600"/>
              </a:spcAft>
            </a:pPr>
            <a:r>
              <a:rPr lang="en-GB" dirty="0"/>
              <a:t>Intra-module</a:t>
            </a:r>
          </a:p>
          <a:p>
            <a:pPr lvl="1" rtl="0" hangingPunct="0">
              <a:spcAft>
                <a:spcPts val="600"/>
              </a:spcAft>
            </a:pPr>
            <a:r>
              <a:rPr lang="en-GB" dirty="0"/>
              <a:t>Inter-module/Intra-system</a:t>
            </a:r>
          </a:p>
          <a:p>
            <a:pPr lvl="1" rtl="0" hangingPunct="0">
              <a:spcAft>
                <a:spcPts val="600"/>
              </a:spcAft>
            </a:pPr>
            <a:r>
              <a:rPr lang="en-GB" dirty="0"/>
              <a:t>Inter-System</a:t>
            </a:r>
          </a:p>
          <a:p>
            <a:pPr lvl="1" rtl="0" hangingPunct="0">
              <a:spcAft>
                <a:spcPts val="600"/>
              </a:spcAft>
            </a:pPr>
            <a:r>
              <a:rPr lang="en-GB" dirty="0"/>
              <a:t>B2B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Closing Thoughts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Do the right thing</a:t>
            </a:r>
          </a:p>
          <a:p>
            <a:pPr lvl="1" rtl="0" hangingPunct="0"/>
            <a:r>
              <a:rPr lang="en-GB"/>
              <a:t>YAGNI</a:t>
            </a:r>
          </a:p>
          <a:p>
            <a:pPr lvl="1" rtl="0" hangingPunct="0"/>
            <a:r>
              <a:rPr lang="en-GB"/>
              <a:t>Make it Work</a:t>
            </a:r>
          </a:p>
          <a:p>
            <a:pPr lvl="1" rtl="0" hangingPunct="0"/>
            <a:r>
              <a:rPr lang="en-GB"/>
              <a:t>Make it Right</a:t>
            </a:r>
          </a:p>
          <a:p>
            <a:pPr lvl="1" rtl="0" hangingPunct="0"/>
            <a:r>
              <a:rPr lang="en-GB"/>
              <a:t>Make it Fast</a:t>
            </a:r>
          </a:p>
          <a:p>
            <a:pPr lvl="1" rtl="0" hangingPunct="0"/>
            <a:r>
              <a:rPr lang="en-GB"/>
              <a:t>DRY</a:t>
            </a:r>
          </a:p>
          <a:p>
            <a:pPr lvl="1" rtl="0" hangingPunct="0"/>
            <a:r>
              <a:rPr lang="en-GB"/>
              <a:t>Single Responsibility Principle</a:t>
            </a:r>
          </a:p>
          <a:p>
            <a:pPr lvl="0"/>
            <a:r>
              <a:rPr lang="en-GB"/>
              <a:t>Seek feedback</a:t>
            </a:r>
          </a:p>
          <a:p>
            <a:pPr lvl="0"/>
            <a:r>
              <a:rPr lang="en-GB"/>
              <a:t>Keep Learning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Context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887004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We build systems to solve a problem</a:t>
            </a:r>
          </a:p>
          <a:p>
            <a:pPr lvl="0"/>
            <a:r>
              <a:rPr lang="en-GB"/>
              <a:t>We write (design) software to talk to other people</a:t>
            </a:r>
          </a:p>
          <a:p>
            <a:pPr lvl="1" rtl="0" hangingPunct="0"/>
            <a:r>
              <a:rPr lang="en-GB"/>
              <a:t>The CPU doesn't care about style</a:t>
            </a:r>
          </a:p>
          <a:p>
            <a:pPr lvl="1" rtl="0" hangingPunct="0"/>
            <a:r>
              <a:rPr lang="en-GB"/>
              <a:t>Communicating intent in code is hard</a:t>
            </a:r>
          </a:p>
          <a:p>
            <a:pPr lvl="2" rtl="0" hangingPunct="0"/>
            <a:r>
              <a:rPr lang="en-GB"/>
              <a:t>A kind of mind-reading</a:t>
            </a:r>
          </a:p>
          <a:p>
            <a:pPr lvl="2" rtl="0" hangingPunct="0"/>
            <a:r>
              <a:rPr lang="en-GB"/>
              <a:t>Object Orientation is a mindset for humans</a:t>
            </a:r>
          </a:p>
          <a:p>
            <a:pPr lvl="2" rtl="0" hangingPunct="0"/>
            <a:r>
              <a:rPr lang="en-GB"/>
              <a:t>Good OO projects the understanding of the team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The Golden Rule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en-GB" dirty="0"/>
          </a:p>
          <a:p>
            <a:pPr lvl="0">
              <a:buNone/>
            </a:pPr>
            <a:endParaRPr lang="en-GB" dirty="0"/>
          </a:p>
          <a:p>
            <a:pPr lvl="0">
              <a:buNone/>
            </a:pPr>
            <a:r>
              <a:rPr lang="en-GB" dirty="0" smtClean="0"/>
              <a:t>“Always </a:t>
            </a:r>
            <a:r>
              <a:rPr lang="en-GB" dirty="0"/>
              <a:t>code as if the person who ends up maintaining your code is a violent psychopath who knows where you live</a:t>
            </a:r>
            <a:r>
              <a:rPr lang="en-GB" dirty="0" smtClean="0"/>
              <a:t>.”</a:t>
            </a:r>
            <a:endParaRPr lang="en-GB" dirty="0"/>
          </a:p>
          <a:p>
            <a:pPr lvl="0" algn="r">
              <a:buNone/>
            </a:pPr>
            <a:r>
              <a:rPr lang="en-GB" i="1" dirty="0"/>
              <a:t>Ward Cunningham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Retrospective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Post-its on the table</a:t>
            </a:r>
          </a:p>
          <a:p>
            <a:pPr lvl="1"/>
            <a:r>
              <a:rPr lang="en-GB" dirty="0" smtClean="0"/>
              <a:t>What you liked</a:t>
            </a:r>
          </a:p>
          <a:p>
            <a:pPr lvl="1"/>
            <a:r>
              <a:rPr lang="en-GB" dirty="0" smtClean="0"/>
              <a:t>What you missed</a:t>
            </a:r>
          </a:p>
          <a:p>
            <a:pPr lvl="1"/>
            <a:r>
              <a:rPr lang="en-GB" dirty="0" smtClean="0"/>
              <a:t>What was confusing</a:t>
            </a:r>
          </a:p>
        </p:txBody>
      </p:sp>
    </p:spTree>
    <p:extLst>
      <p:ext uri="{BB962C8B-B14F-4D97-AF65-F5344CB8AC3E}">
        <p14:creationId xmlns:p14="http://schemas.microsoft.com/office/powerpoint/2010/main" val="3467843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GB"/>
              <a:t>Spare Slides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Principles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Zero</a:t>
            </a:r>
          </a:p>
          <a:p>
            <a:pPr lvl="0"/>
            <a:r>
              <a:rPr lang="en-GB"/>
              <a:t>One</a:t>
            </a:r>
          </a:p>
          <a:p>
            <a:pPr lvl="0"/>
            <a:r>
              <a:rPr lang="en-GB"/>
              <a:t>Many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49000" y="1769040"/>
            <a:ext cx="432828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Will there always just be one of these?</a:t>
            </a:r>
          </a:p>
          <a:p>
            <a:pPr lvl="1" rtl="0" hangingPunct="0"/>
            <a:r>
              <a:rPr lang="en-GB"/>
              <a:t>Yes: design for one</a:t>
            </a:r>
          </a:p>
          <a:p>
            <a:pPr lvl="1" rtl="0" hangingPunct="0"/>
            <a:r>
              <a:rPr lang="en-GB"/>
              <a:t>No: design for </a:t>
            </a:r>
            <a:r>
              <a:rPr lang="en-GB" u="sng"/>
              <a:t>many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Foundation Concepts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328280" cy="209088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>
              <a:buNone/>
            </a:pPr>
            <a:r>
              <a:rPr lang="en-GB" sz="4800"/>
              <a:t>Encapsulation</a:t>
            </a:r>
          </a:p>
        </p:txBody>
      </p:sp>
      <p:sp>
        <p:nvSpPr>
          <p:cNvPr id="4" name="Freeform 3"/>
          <p:cNvSpPr/>
          <p:nvPr/>
        </p:nvSpPr>
        <p:spPr>
          <a:xfrm>
            <a:off x="1612800" y="4104000"/>
            <a:ext cx="1843199" cy="172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4BD5E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645640" y="5093640"/>
            <a:ext cx="450359" cy="45035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AE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cxnSp>
        <p:nvCxnSpPr>
          <p:cNvPr id="6" name="Straight Arrow Connector 5"/>
          <p:cNvCxnSpPr>
            <a:endCxn id="4" idx="11"/>
          </p:cNvCxnSpPr>
          <p:nvPr/>
        </p:nvCxnSpPr>
        <p:spPr>
          <a:xfrm flipH="1">
            <a:off x="3186360" y="4076640"/>
            <a:ext cx="347400" cy="280440"/>
          </a:xfrm>
          <a:prstGeom prst="straightConnector1">
            <a:avLst/>
          </a:prstGeom>
          <a:noFill/>
          <a:ln w="72000">
            <a:solidFill>
              <a:srgbClr val="008000"/>
            </a:solidFill>
            <a:prstDash val="solid"/>
            <a:tailEnd type="arrow"/>
          </a:ln>
        </p:spPr>
      </p:cxnSp>
      <p:cxnSp>
        <p:nvCxnSpPr>
          <p:cNvPr id="7" name="Straight Arrow Connector 6"/>
          <p:cNvCxnSpPr>
            <a:endCxn id="4" idx="4"/>
          </p:cNvCxnSpPr>
          <p:nvPr/>
        </p:nvCxnSpPr>
        <p:spPr>
          <a:xfrm>
            <a:off x="2533680" y="3695400"/>
            <a:ext cx="720" cy="408600"/>
          </a:xfrm>
          <a:prstGeom prst="straightConnector1">
            <a:avLst/>
          </a:prstGeom>
          <a:noFill/>
          <a:ln w="72000">
            <a:solidFill>
              <a:srgbClr val="008000"/>
            </a:solidFill>
            <a:prstDash val="solid"/>
            <a:tailEnd type="arrow"/>
          </a:ln>
        </p:spPr>
      </p:cxnSp>
      <p:cxnSp>
        <p:nvCxnSpPr>
          <p:cNvPr id="8" name="Straight Arrow Connector 7"/>
          <p:cNvCxnSpPr>
            <a:endCxn id="4" idx="8"/>
          </p:cNvCxnSpPr>
          <p:nvPr/>
        </p:nvCxnSpPr>
        <p:spPr>
          <a:xfrm flipV="1">
            <a:off x="2505240" y="5832000"/>
            <a:ext cx="29160" cy="454319"/>
          </a:xfrm>
          <a:prstGeom prst="straightConnector1">
            <a:avLst/>
          </a:prstGeom>
          <a:noFill/>
          <a:ln w="72000">
            <a:solidFill>
              <a:srgbClr val="008000"/>
            </a:solidFill>
            <a:prstDash val="solid"/>
            <a:tailEnd type="arrow"/>
          </a:ln>
        </p:spPr>
      </p:cxnSp>
      <p:cxnSp>
        <p:nvCxnSpPr>
          <p:cNvPr id="9" name="Straight Arrow Connector 8"/>
          <p:cNvCxnSpPr>
            <a:stCxn id="4" idx="9"/>
          </p:cNvCxnSpPr>
          <p:nvPr/>
        </p:nvCxnSpPr>
        <p:spPr>
          <a:xfrm>
            <a:off x="3186360" y="5578920"/>
            <a:ext cx="414000" cy="450359"/>
          </a:xfrm>
          <a:prstGeom prst="straightConnector1">
            <a:avLst/>
          </a:prstGeom>
          <a:noFill/>
          <a:ln w="72000">
            <a:solidFill>
              <a:srgbClr val="FF6633"/>
            </a:solidFill>
            <a:prstDash val="solid"/>
            <a:tailEnd type="arrow"/>
          </a:ln>
        </p:spPr>
      </p:cxnSp>
      <p:cxnSp>
        <p:nvCxnSpPr>
          <p:cNvPr id="10" name="Straight Arrow Connector 9"/>
          <p:cNvCxnSpPr>
            <a:stCxn id="4" idx="6"/>
          </p:cNvCxnSpPr>
          <p:nvPr/>
        </p:nvCxnSpPr>
        <p:spPr>
          <a:xfrm flipH="1">
            <a:off x="876239" y="4968000"/>
            <a:ext cx="736561" cy="42120"/>
          </a:xfrm>
          <a:prstGeom prst="straightConnector1">
            <a:avLst/>
          </a:prstGeom>
          <a:noFill/>
          <a:ln w="72000">
            <a:solidFill>
              <a:srgbClr val="FF6633"/>
            </a:solidFill>
            <a:prstDash val="solid"/>
            <a:tailEnd type="arrow"/>
          </a:ln>
        </p:spPr>
      </p:cxnSp>
      <p:sp>
        <p:nvSpPr>
          <p:cNvPr id="11" name="Text Placeholder 10"/>
          <p:cNvSpPr txBox="1">
            <a:spLocks noGrp="1"/>
          </p:cNvSpPr>
          <p:nvPr>
            <p:ph type="body" idx="4294967295"/>
          </p:nvPr>
        </p:nvSpPr>
        <p:spPr>
          <a:xfrm>
            <a:off x="5049000" y="1769040"/>
            <a:ext cx="4328280" cy="27669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 sz="2800"/>
              <a:t>State and Operations together</a:t>
            </a:r>
          </a:p>
          <a:p>
            <a:pPr lvl="0"/>
            <a:r>
              <a:rPr lang="en-GB" sz="2800"/>
              <a:t>Messages go in</a:t>
            </a:r>
          </a:p>
          <a:p>
            <a:pPr lvl="0"/>
            <a:r>
              <a:rPr lang="en-GB" sz="2800"/>
              <a:t>Messages come out</a:t>
            </a:r>
          </a:p>
          <a:p>
            <a:pPr lvl="0"/>
            <a:r>
              <a:rPr lang="en-GB" sz="2800"/>
              <a:t>How does it work?</a:t>
            </a:r>
          </a:p>
        </p:txBody>
      </p:sp>
      <p:pic>
        <p:nvPicPr>
          <p:cNvPr id="12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80000" y="4370040"/>
            <a:ext cx="2381039" cy="2037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72000" y="4392000"/>
            <a:ext cx="2304000" cy="195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Foundation Concepts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328280" cy="209088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>
              <a:buNone/>
            </a:pPr>
            <a:r>
              <a:rPr lang="en-GB" sz="4800"/>
              <a:t>Polymorphism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49000" y="1769040"/>
            <a:ext cx="4328280" cy="24789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'Many Shaped'?</a:t>
            </a:r>
          </a:p>
          <a:p>
            <a:pPr lvl="0"/>
            <a:r>
              <a:rPr lang="en-GB"/>
              <a:t>One shape on the outside</a:t>
            </a:r>
          </a:p>
          <a:p>
            <a:pPr lvl="0"/>
            <a:r>
              <a:rPr lang="en-GB"/>
              <a:t>Different innards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832000" y="4188239"/>
            <a:ext cx="2515320" cy="3091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006559" y="4362840"/>
            <a:ext cx="2809440" cy="2333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Foundation Concepts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328280" cy="209088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>
              <a:buNone/>
            </a:pPr>
            <a:r>
              <a:rPr lang="en-GB" sz="5400" dirty="0"/>
              <a:t>Inheritance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49000" y="1769040"/>
            <a:ext cx="4328280" cy="24789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 sz="2800" dirty="0"/>
              <a:t>“Is-A” relationship</a:t>
            </a:r>
          </a:p>
          <a:p>
            <a:pPr lvl="1" rtl="0" hangingPunct="0"/>
            <a:r>
              <a:rPr lang="en-GB" sz="2400" dirty="0"/>
              <a:t>A cat is a mammal</a:t>
            </a:r>
          </a:p>
          <a:p>
            <a:pPr lvl="0"/>
            <a:r>
              <a:rPr lang="en-GB" sz="2800" dirty="0"/>
              <a:t>Subtype-Polymorphism</a:t>
            </a:r>
          </a:p>
          <a:p>
            <a:pPr lvl="1" rtl="0" hangingPunct="0"/>
            <a:r>
              <a:rPr lang="en-GB" sz="2400" dirty="0"/>
              <a:t>aka Sub-classing</a:t>
            </a:r>
          </a:p>
          <a:p>
            <a:pPr lvl="1" rtl="0" hangingPunct="0"/>
            <a:r>
              <a:rPr lang="en-GB" sz="2400" dirty="0"/>
              <a:t>Reuse definitions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000" y="4392000"/>
            <a:ext cx="4405679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040720" y="4544280"/>
            <a:ext cx="2087280" cy="200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343999" y="4608000"/>
            <a:ext cx="2467080" cy="18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GB"/>
              <a:t>Exercise 1:</a:t>
            </a:r>
          </a:p>
          <a:p>
            <a:pPr marL="0" lvl="0" indent="0" algn="ctr">
              <a:buNone/>
            </a:pPr>
            <a:r>
              <a:rPr lang="en-GB"/>
              <a:t>Inheritance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Foundation Concepts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328280" cy="209088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>
              <a:buNone/>
            </a:pPr>
            <a:r>
              <a:rPr lang="en-GB" sz="5400"/>
              <a:t>Composition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49000" y="1769040"/>
            <a:ext cx="4328280" cy="247896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/>
              <a:t>“Has-A” relationship</a:t>
            </a:r>
          </a:p>
          <a:p>
            <a:pPr lvl="1" rtl="0" hangingPunct="0"/>
            <a:r>
              <a:rPr lang="en-GB"/>
              <a:t>A cat has a tail</a:t>
            </a:r>
          </a:p>
          <a:p>
            <a:pPr lvl="0"/>
            <a:r>
              <a:rPr lang="en-GB"/>
              <a:t>May or may not share a lifecycle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0000" y="4968000"/>
            <a:ext cx="3971520" cy="5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649480" y="3960000"/>
            <a:ext cx="2774520" cy="34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4585</TotalTime>
  <Words>1124</Words>
  <Application>Microsoft Office PowerPoint</Application>
  <PresentationFormat>On-screen Show (4:3)</PresentationFormat>
  <Paragraphs>305</Paragraphs>
  <Slides>43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Default</vt:lpstr>
      <vt:lpstr>PowerPoint Presentation</vt:lpstr>
      <vt:lpstr>Introduction</vt:lpstr>
      <vt:lpstr>What do you think of When you think of OO?</vt:lpstr>
      <vt:lpstr>Context</vt:lpstr>
      <vt:lpstr>Foundation Concepts</vt:lpstr>
      <vt:lpstr>Foundation Concepts</vt:lpstr>
      <vt:lpstr>Foundation Concepts</vt:lpstr>
      <vt:lpstr>PowerPoint Presentation</vt:lpstr>
      <vt:lpstr>Foundation Concepts</vt:lpstr>
      <vt:lpstr>PowerPoint Presentation</vt:lpstr>
      <vt:lpstr>Foundation Concepts</vt:lpstr>
      <vt:lpstr>Foundation Concepts</vt:lpstr>
      <vt:lpstr>PowerPoint Presentation</vt:lpstr>
      <vt:lpstr>Principles</vt:lpstr>
      <vt:lpstr>A note on Complexity</vt:lpstr>
      <vt:lpstr>Principles</vt:lpstr>
      <vt:lpstr>Principles</vt:lpstr>
      <vt:lpstr>Principles</vt:lpstr>
      <vt:lpstr>Principles</vt:lpstr>
      <vt:lpstr>Principles</vt:lpstr>
      <vt:lpstr>Principles</vt:lpstr>
      <vt:lpstr>Principles</vt:lpstr>
      <vt:lpstr>Principles</vt:lpstr>
      <vt:lpstr>Principles</vt:lpstr>
      <vt:lpstr>PowerPoint Presentation</vt:lpstr>
      <vt:lpstr>Practices</vt:lpstr>
      <vt:lpstr>Practices</vt:lpstr>
      <vt:lpstr>Practices: Design Patterns</vt:lpstr>
      <vt:lpstr>Practices: Design Patterns</vt:lpstr>
      <vt:lpstr>Practices: Design Patterns</vt:lpstr>
      <vt:lpstr>Practices</vt:lpstr>
      <vt:lpstr>Practices</vt:lpstr>
      <vt:lpstr>Practices</vt:lpstr>
      <vt:lpstr>Practices: UML</vt:lpstr>
      <vt:lpstr>Practices: UML</vt:lpstr>
      <vt:lpstr>Practices: UML</vt:lpstr>
      <vt:lpstr>PowerPoint Presentation</vt:lpstr>
      <vt:lpstr>Closing Thoughts</vt:lpstr>
      <vt:lpstr>Closing Thoughts</vt:lpstr>
      <vt:lpstr>The Golden Rule</vt:lpstr>
      <vt:lpstr>Retrospective</vt:lpstr>
      <vt:lpstr>PowerPoint Presentation</vt:lpstr>
      <vt:lpstr>Principles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</dc:creator>
  <cp:lastModifiedBy>Tony Baines</cp:lastModifiedBy>
  <cp:revision>29</cp:revision>
  <dcterms:created xsi:type="dcterms:W3CDTF">2013-03-08T18:17:48Z</dcterms:created>
  <dcterms:modified xsi:type="dcterms:W3CDTF">2013-03-14T08:53:41Z</dcterms:modified>
</cp:coreProperties>
</file>