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08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81B3DA5-9C2E-4099-9085-E237985C4148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685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FA1A63C-5998-4935-BECB-E1F2DD0CAA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A fake chess-playing machine constructed in the late 18th century by Wolfgang von Kempelen to impress the Empress of Austria, the mechanism appeared to be able to play a strong game of chess against a human opponent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76B7E-B345-4EB3-A456-50ED5A5219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6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D33BC4-D6EF-4A44-9A94-A6523D90AE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9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89DDE2-AE66-467D-896F-4D0624F968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9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4E6F69-D7EA-4F6E-9A25-64AE25B5C3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3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AE6F33-9311-4DAF-9DFD-2E4A42FE9A7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6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33E60-FFEE-4CED-A0D9-8A3089F3F2F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1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A6775E-B1F3-4176-AD08-65789E9EEB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3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7D5A1-50BB-4776-97DE-5D42618816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1A27E-0806-4483-B6AC-B717B932340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7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4A437-1935-43BC-8597-8ACFA493F8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3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7AAE9-5F1F-43E3-83DF-DEBB535954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7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6DAA529-5185-40F9-9387-1DE670E00BC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Object Oriented</a:t>
            </a:r>
          </a:p>
          <a:p>
            <a:pPr marL="0" lvl="0" indent="0" algn="ctr">
              <a:buNone/>
            </a:pPr>
            <a:r>
              <a:rPr lang="en-GB" sz="4400"/>
              <a:t>Design</a:t>
            </a:r>
          </a:p>
          <a:p>
            <a:pPr marL="0" lvl="0" indent="0" algn="ctr">
              <a:buNone/>
            </a:pPr>
            <a:endParaRPr lang="en-GB"/>
          </a:p>
          <a:p>
            <a:pPr marL="0" lvl="0" indent="0" algn="ctr">
              <a:buNone/>
            </a:pPr>
            <a:r>
              <a:rPr lang="en-GB" sz="2600"/>
              <a:t>Tony Baines</a:t>
            </a:r>
          </a:p>
          <a:p>
            <a:pPr marL="0" lvl="0" indent="0" algn="ctr">
              <a:buNone/>
            </a:pPr>
            <a:r>
              <a:rPr lang="en-GB" sz="2600"/>
              <a:t>March 2013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2:</a:t>
            </a:r>
          </a:p>
          <a:p>
            <a:pPr marL="0" lvl="0" indent="0" algn="ctr">
              <a:buNone/>
            </a:pPr>
            <a:r>
              <a:rPr lang="en-GB"/>
              <a:t>Composition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Cohesion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one job</a:t>
            </a:r>
          </a:p>
          <a:p>
            <a:pPr lvl="0"/>
            <a:r>
              <a:rPr lang="en-GB"/>
              <a:t>One reason to change</a:t>
            </a:r>
          </a:p>
          <a:p>
            <a:pPr lvl="0"/>
            <a:r>
              <a:rPr lang="en-GB"/>
              <a:t>One concept encapsulated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0" y="4824000"/>
            <a:ext cx="3311999" cy="220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84000" y="4596480"/>
            <a:ext cx="3682079" cy="245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Coupling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854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What do </a:t>
            </a:r>
            <a:r>
              <a:rPr lang="en-GB" u="sng"/>
              <a:t>you need</a:t>
            </a:r>
            <a:r>
              <a:rPr lang="en-GB"/>
              <a:t> to get things done?</a:t>
            </a:r>
          </a:p>
          <a:p>
            <a:pPr lvl="0"/>
            <a:r>
              <a:rPr lang="en-GB"/>
              <a:t>What </a:t>
            </a:r>
            <a:r>
              <a:rPr lang="en-GB" u="sng"/>
              <a:t>needs you</a:t>
            </a:r>
            <a:r>
              <a:rPr lang="en-GB"/>
              <a:t> to get things done?</a:t>
            </a:r>
          </a:p>
          <a:p>
            <a:pPr lvl="0"/>
            <a:r>
              <a:rPr lang="en-GB"/>
              <a:t>Trade-off against cohesion</a:t>
            </a:r>
          </a:p>
          <a:p>
            <a:pPr lvl="1" rtl="0" hangingPunct="0"/>
            <a:r>
              <a:rPr lang="en-GB"/>
              <a:t>Zero coupling = big ball of mud</a:t>
            </a:r>
          </a:p>
          <a:p>
            <a:pPr lvl="0"/>
            <a:r>
              <a:rPr lang="en-GB"/>
              <a:t>Aim to stay Loose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8399" y="3728880"/>
            <a:ext cx="2523600" cy="10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5760" y="5472000"/>
            <a:ext cx="2514240" cy="10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3:</a:t>
            </a:r>
          </a:p>
          <a:p>
            <a:pPr marL="0" lvl="0" indent="0" algn="ctr">
              <a:buNone/>
            </a:pPr>
            <a:r>
              <a:rPr lang="en-GB"/>
              <a:t>Back at the Zoo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The simplest thing</a:t>
            </a:r>
          </a:p>
          <a:p>
            <a:pPr lvl="1" rtl="0" hangingPunct="0"/>
            <a:r>
              <a:rPr lang="en-GB"/>
              <a:t>that works</a:t>
            </a:r>
          </a:p>
          <a:p>
            <a:pPr lvl="0"/>
            <a:r>
              <a:rPr lang="en-GB"/>
              <a:t>YAGNI</a:t>
            </a:r>
          </a:p>
          <a:p>
            <a:pPr lvl="1" rtl="0" hangingPunct="0"/>
            <a:r>
              <a:rPr lang="en-GB" b="1"/>
              <a:t>Y</a:t>
            </a:r>
            <a:r>
              <a:rPr lang="en-GB"/>
              <a:t>ou</a:t>
            </a:r>
          </a:p>
          <a:p>
            <a:pPr lvl="1" rtl="0" hangingPunct="0"/>
            <a:r>
              <a:rPr lang="en-GB" b="1"/>
              <a:t>A</a:t>
            </a:r>
            <a:r>
              <a:rPr lang="en-GB"/>
              <a:t>ren't</a:t>
            </a:r>
          </a:p>
          <a:p>
            <a:pPr lvl="1" rtl="0" hangingPunct="0"/>
            <a:r>
              <a:rPr lang="en-GB" b="1"/>
              <a:t>G</a:t>
            </a:r>
            <a:r>
              <a:rPr lang="en-GB"/>
              <a:t>oing to</a:t>
            </a:r>
          </a:p>
          <a:p>
            <a:pPr lvl="1" rtl="0" hangingPunct="0"/>
            <a:r>
              <a:rPr lang="en-GB" b="1"/>
              <a:t>N</a:t>
            </a:r>
            <a:r>
              <a:rPr lang="en-GB"/>
              <a:t>eed</a:t>
            </a:r>
          </a:p>
          <a:p>
            <a:pPr lvl="1" rtl="0" hangingPunct="0"/>
            <a:r>
              <a:rPr lang="en-GB" b="1"/>
              <a:t>I</a:t>
            </a:r>
            <a:r>
              <a:rPr lang="en-GB"/>
              <a:t>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For real applications this only works if;</a:t>
            </a:r>
          </a:p>
          <a:p>
            <a:pPr lvl="1" rtl="0" hangingPunct="0"/>
            <a:r>
              <a:rPr lang="en-GB"/>
              <a:t>You refactor</a:t>
            </a:r>
          </a:p>
          <a:p>
            <a:pPr lvl="1" rtl="0" hangingPunct="0"/>
            <a:r>
              <a:rPr lang="en-GB"/>
              <a:t>You have tests</a:t>
            </a:r>
          </a:p>
          <a:p>
            <a:pPr lvl="0"/>
            <a:r>
              <a:rPr lang="en-GB"/>
              <a:t>Complexity is the enemy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 note on Complexity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2000" y="216756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i="1"/>
              <a:t>“Designing software is an exercise in managing complexity”</a:t>
            </a:r>
          </a:p>
          <a:p>
            <a:pPr lvl="0" algn="r">
              <a:buNone/>
            </a:pPr>
            <a:r>
              <a:rPr lang="en-GB" sz="2000"/>
              <a:t>Jim Reeve - C++ Journal (1992)</a:t>
            </a:r>
          </a:p>
          <a:p>
            <a:pPr lvl="0"/>
            <a:r>
              <a:rPr lang="en-GB"/>
              <a:t>Necessary Complexity</a:t>
            </a:r>
          </a:p>
          <a:p>
            <a:pPr lvl="1" rtl="0" hangingPunct="0"/>
            <a:r>
              <a:rPr lang="en-GB"/>
              <a:t>Solving hard problems</a:t>
            </a:r>
          </a:p>
          <a:p>
            <a:pPr lvl="0"/>
            <a:r>
              <a:rPr lang="en-GB"/>
              <a:t>Accidental Complexity</a:t>
            </a:r>
          </a:p>
          <a:p>
            <a:pPr lvl="1" rtl="0" hangingPunct="0"/>
            <a:r>
              <a:rPr lang="en-GB"/>
              <a:t>Gold plating, poor design, premature optimisation, …</a:t>
            </a:r>
          </a:p>
          <a:p>
            <a:pPr lvl="0"/>
            <a:r>
              <a:rPr lang="en-GB"/>
              <a:t>Complexity is a cart full of stones, slowing us down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16800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Don't Repeat Yourself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960000" y="1769040"/>
            <a:ext cx="5417279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Every copy-and-paste is another stone in the cart</a:t>
            </a:r>
          </a:p>
          <a:p>
            <a:pPr lvl="0"/>
            <a:r>
              <a:rPr lang="en-GB"/>
              <a:t>Two places to fix bugs</a:t>
            </a:r>
          </a:p>
          <a:p>
            <a:pPr lvl="0"/>
            <a:r>
              <a:rPr lang="en-GB"/>
              <a:t>Two places to make a change</a:t>
            </a:r>
          </a:p>
          <a:p>
            <a:pPr lvl="0"/>
            <a:r>
              <a:rPr lang="en-GB"/>
              <a:t>Two things to understand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The Principle Of Least Surprise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What would </a:t>
            </a:r>
            <a:r>
              <a:rPr lang="en-GB" u="sng"/>
              <a:t>you</a:t>
            </a:r>
            <a:r>
              <a:rPr lang="en-GB"/>
              <a:t> expect from an API?</a:t>
            </a:r>
          </a:p>
          <a:p>
            <a:pPr lvl="0"/>
            <a:r>
              <a:rPr lang="en-GB"/>
              <a:t>What would you hope for in the implementation?</a:t>
            </a:r>
          </a:p>
          <a:p>
            <a:pPr lvl="0"/>
            <a:endParaRPr lang="en-GB"/>
          </a:p>
          <a:p>
            <a:pPr lvl="0"/>
            <a:r>
              <a:rPr lang="en-GB"/>
              <a:t>When in doubt</a:t>
            </a:r>
          </a:p>
          <a:p>
            <a:pPr lvl="1" rtl="0" hangingPunct="0"/>
            <a:r>
              <a:rPr lang="en-GB"/>
              <a:t>Do the right thing.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  <a:r>
              <a:rPr lang="en-GB"/>
              <a:t>ingle Responsibility</a:t>
            </a:r>
          </a:p>
          <a:p>
            <a:pPr lvl="0"/>
            <a:r>
              <a:rPr lang="en-GB" b="1"/>
              <a:t>O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52000" y="1735560"/>
            <a:ext cx="4832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one thing</a:t>
            </a:r>
          </a:p>
          <a:p>
            <a:pPr lvl="0"/>
            <a:r>
              <a:rPr lang="en-GB"/>
              <a:t>High Cohesion</a:t>
            </a:r>
          </a:p>
          <a:p>
            <a:pPr lvl="0"/>
            <a:r>
              <a:rPr lang="en-GB" b="1"/>
              <a:t>DRY</a:t>
            </a:r>
          </a:p>
          <a:p>
            <a:pPr lvl="0"/>
            <a:r>
              <a:rPr lang="en-GB"/>
              <a:t>A place for everything, and everything in it's place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</a:p>
          <a:p>
            <a:pPr lvl="0"/>
            <a:r>
              <a:rPr lang="en-GB" b="1"/>
              <a:t>O</a:t>
            </a:r>
            <a:r>
              <a:rPr lang="en-GB"/>
              <a:t>pen Closed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Open for Extension</a:t>
            </a:r>
          </a:p>
          <a:p>
            <a:pPr lvl="1" rtl="0" hangingPunct="0"/>
            <a:r>
              <a:rPr lang="en-GB"/>
              <a:t>Subclassing</a:t>
            </a:r>
          </a:p>
          <a:p>
            <a:pPr lvl="1" rtl="0" hangingPunct="0"/>
            <a:r>
              <a:rPr lang="en-GB"/>
              <a:t>Interface implementation</a:t>
            </a:r>
          </a:p>
          <a:p>
            <a:pPr lvl="0"/>
            <a:r>
              <a:rPr lang="en-GB"/>
              <a:t>Closed for modification</a:t>
            </a:r>
          </a:p>
          <a:p>
            <a:pPr lvl="1" rtl="0" hangingPunct="0"/>
            <a:r>
              <a:rPr lang="en-GB"/>
              <a:t>Only changes if it's requirements change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What this is not</a:t>
            </a:r>
          </a:p>
          <a:p>
            <a:pPr lvl="1" rtl="0" hangingPunct="0"/>
            <a:r>
              <a:rPr lang="en-GB"/>
              <a:t>A Methodology</a:t>
            </a:r>
          </a:p>
          <a:p>
            <a:pPr lvl="2" rtl="0" hangingPunct="0"/>
            <a:r>
              <a:rPr lang="en-GB"/>
              <a:t>I have nothing to sell you</a:t>
            </a:r>
          </a:p>
          <a:p>
            <a:pPr lvl="1" rtl="0" hangingPunct="0"/>
            <a:r>
              <a:rPr lang="en-GB"/>
              <a:t>A Process</a:t>
            </a:r>
          </a:p>
          <a:p>
            <a:pPr lvl="2" rtl="0" hangingPunct="0"/>
            <a:r>
              <a:rPr lang="en-GB"/>
              <a:t>If it was repeatable, the computers would do it</a:t>
            </a:r>
          </a:p>
          <a:p>
            <a:pPr lvl="0"/>
            <a:endParaRPr lang="en-GB"/>
          </a:p>
          <a:p>
            <a:pPr lvl="0"/>
            <a:r>
              <a:rPr lang="en-GB" b="1"/>
              <a:t>… but it will be</a:t>
            </a:r>
          </a:p>
          <a:p>
            <a:pPr lvl="1" rtl="0" hangingPunct="0"/>
            <a:r>
              <a:rPr lang="en-GB"/>
              <a:t>A vocabulary for talking about design</a:t>
            </a:r>
          </a:p>
          <a:p>
            <a:pPr lvl="1" rtl="0" hangingPunct="0"/>
            <a:r>
              <a:rPr lang="en-GB"/>
              <a:t>Some principles for spotting good (and bad)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</a:p>
          <a:p>
            <a:pPr lvl="0"/>
            <a:r>
              <a:rPr lang="en-GB" b="1"/>
              <a:t>O</a:t>
            </a:r>
          </a:p>
          <a:p>
            <a:pPr lvl="0"/>
            <a:r>
              <a:rPr lang="en-GB" b="1"/>
              <a:t>L</a:t>
            </a:r>
            <a:r>
              <a:rPr lang="en-GB"/>
              <a:t>iskov Substitution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99720" y="172800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i="1"/>
              <a:t>"New classes should be logical, consistent extensions of their super-classes"</a:t>
            </a:r>
          </a:p>
          <a:p>
            <a:pPr lvl="0" algn="r">
              <a:buNone/>
            </a:pPr>
            <a:r>
              <a:rPr lang="en-GB" sz="2200"/>
              <a:t>Barbera Liskov (1987)</a:t>
            </a:r>
          </a:p>
          <a:p>
            <a:pPr lvl="0"/>
            <a:r>
              <a:rPr lang="en-GB"/>
              <a:t>The client of an API shouldn't need to know about different implementations</a:t>
            </a:r>
          </a:p>
          <a:p>
            <a:pPr lvl="0"/>
            <a:r>
              <a:rPr lang="en-GB"/>
              <a:t>Principle of Least Surprise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</a:p>
          <a:p>
            <a:pPr lvl="0"/>
            <a:r>
              <a:rPr lang="en-GB" b="1"/>
              <a:t>O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  <a:r>
              <a:rPr lang="en-GB"/>
              <a:t>nterface Segregation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It's better to depend on a small interface than a large one</a:t>
            </a:r>
          </a:p>
          <a:p>
            <a:pPr lvl="0"/>
            <a:r>
              <a:rPr lang="en-GB"/>
              <a:t>It's better to implement a small interface than a large one</a:t>
            </a:r>
          </a:p>
          <a:p>
            <a:pPr lvl="0"/>
            <a:r>
              <a:rPr lang="en-GB"/>
              <a:t>Break large interfaces down into smaller 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</a:p>
          <a:p>
            <a:pPr lvl="0"/>
            <a:r>
              <a:rPr lang="en-GB" b="1"/>
              <a:t>O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  <a:r>
              <a:rPr lang="en-GB" sz="2800"/>
              <a:t>ependency Inversion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High-level modules should not depend on low-level modules. Both should depend on abstractions.</a:t>
            </a:r>
          </a:p>
          <a:p>
            <a:pPr lvl="0"/>
            <a:r>
              <a:rPr lang="en-GB"/>
              <a:t>Abstractions should not depend upon details. Details should depend upon abstractions.</a:t>
            </a:r>
          </a:p>
          <a:p>
            <a:pPr lvl="0"/>
            <a:endParaRPr lang="en-GB"/>
          </a:p>
          <a:p>
            <a:pPr lvl="0"/>
            <a:r>
              <a:rPr lang="en-GB"/>
              <a:t>BDD helps here</a:t>
            </a:r>
          </a:p>
          <a:p>
            <a:pPr lvl="0"/>
            <a:r>
              <a:rPr lang="en-GB"/>
              <a:t>Dependency </a:t>
            </a:r>
            <a:r>
              <a:rPr lang="en-GB" b="1"/>
              <a:t>Injection</a:t>
            </a:r>
            <a:r>
              <a:rPr lang="en-GB"/>
              <a:t> helps too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Law Of Demeter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Formally, the Law of Demeter for functions requires that a method m of an object O may only invoke the methods of the following kinds of objects:[2]</a:t>
            </a:r>
          </a:p>
          <a:p>
            <a:pPr lvl="1" rtl="0" hangingPunct="0"/>
            <a:r>
              <a:rPr lang="en-GB"/>
              <a:t>O itself</a:t>
            </a:r>
          </a:p>
          <a:p>
            <a:pPr lvl="1" rtl="0" hangingPunct="0"/>
            <a:r>
              <a:rPr lang="en-GB"/>
              <a:t>m's parameters</a:t>
            </a:r>
          </a:p>
          <a:p>
            <a:pPr lvl="1" rtl="0" hangingPunct="0"/>
            <a:r>
              <a:rPr lang="en-GB"/>
              <a:t>Any objects created/instantiated within m</a:t>
            </a:r>
          </a:p>
          <a:p>
            <a:pPr lvl="1" rtl="0" hangingPunct="0"/>
            <a:r>
              <a:rPr lang="en-GB"/>
              <a:t>O's direct component objects</a:t>
            </a:r>
          </a:p>
          <a:p>
            <a:pPr lvl="1" rtl="0" hangingPunct="0"/>
            <a:r>
              <a:rPr lang="en-GB"/>
              <a:t>A global variable, accessible by O, in the scope of 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trike="sngStrike"/>
              <a:t>Law Of Demeter</a:t>
            </a:r>
          </a:p>
          <a:p>
            <a:pPr lvl="0"/>
            <a:r>
              <a:rPr lang="en-GB"/>
              <a:t>Principle of Least Knowledge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It's all about encapsulation, coupling &amp; cohesion</a:t>
            </a:r>
          </a:p>
          <a:p>
            <a:pPr lvl="0"/>
            <a:r>
              <a:rPr lang="en-GB"/>
              <a:t>An object should avoid invoking methods of a member object returned by another method.</a:t>
            </a:r>
          </a:p>
          <a:p>
            <a:pPr lvl="0"/>
            <a:r>
              <a:rPr lang="en-GB"/>
              <a:t>Use one dot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4</a:t>
            </a:r>
          </a:p>
          <a:p>
            <a:pPr marL="0" lvl="0" indent="0" algn="ctr">
              <a:buNone/>
            </a:pPr>
            <a:r>
              <a:rPr lang="en-GB"/>
              <a:t>Cash Machine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Micro types</a:t>
            </a:r>
          </a:p>
          <a:p>
            <a:pPr lvl="1" rtl="0" hangingPunct="0"/>
            <a:r>
              <a:rPr lang="en-GB"/>
              <a:t>Capture the concept of domain types</a:t>
            </a:r>
          </a:p>
          <a:p>
            <a:pPr lvl="1" rtl="0" hangingPunct="0"/>
            <a:r>
              <a:rPr lang="en-GB"/>
              <a:t>Strongly-typed</a:t>
            </a:r>
          </a:p>
          <a:p>
            <a:pPr lvl="1" rtl="0" hangingPunct="0"/>
            <a:r>
              <a:rPr lang="en-GB"/>
              <a:t>e.g. Order ID</a:t>
            </a:r>
          </a:p>
          <a:p>
            <a:pPr lvl="1" rtl="0" hangingPunct="0"/>
            <a:r>
              <a:rPr lang="en-GB" sz="2400">
                <a:latin typeface="Courier New" pitchFamily="49"/>
              </a:rPr>
              <a:t>update(String orderId, String reasonCode)</a:t>
            </a:r>
          </a:p>
          <a:p>
            <a:pPr lvl="1" rtl="0" hangingPunct="0"/>
            <a:r>
              <a:rPr lang="en-GB" sz="2400">
                <a:latin typeface="Courier New" pitchFamily="49"/>
              </a:rPr>
              <a:t>update(OrderID id, Reason reason)</a:t>
            </a:r>
          </a:p>
          <a:p>
            <a:pPr lvl="1" rtl="0" hangingPunct="0"/>
            <a:r>
              <a:rPr lang="en-GB"/>
              <a:t>Collections</a:t>
            </a:r>
          </a:p>
          <a:p>
            <a:pPr lvl="1" rtl="0" hangingPunct="0"/>
            <a:r>
              <a:rPr lang="en-GB" sz="2400">
                <a:latin typeface="Courier New" pitchFamily="49"/>
              </a:rPr>
              <a:t>public class Order extends List&lt;Order&gt;{...}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Design Patterns</a:t>
            </a:r>
          </a:p>
          <a:p>
            <a:pPr lvl="1" rtl="0" hangingPunct="0"/>
            <a:r>
              <a:rPr lang="en-GB"/>
              <a:t>Solutions for common problems</a:t>
            </a:r>
          </a:p>
          <a:p>
            <a:pPr lvl="2" rtl="0" hangingPunct="0"/>
            <a:r>
              <a:rPr lang="en-GB"/>
              <a:t>Encapsulate variations</a:t>
            </a:r>
          </a:p>
          <a:p>
            <a:pPr lvl="1" rtl="0" hangingPunct="0"/>
            <a:r>
              <a:rPr lang="en-GB"/>
              <a:t>A common language / shorthand</a:t>
            </a:r>
          </a:p>
          <a:p>
            <a:pPr lvl="1" rtl="0" hangingPunct="0"/>
            <a:endParaRPr lang="en-GB"/>
          </a:p>
          <a:p>
            <a:pPr lvl="1" rtl="0" hangingPunct="0"/>
            <a:r>
              <a:rPr lang="en-GB"/>
              <a:t>BUT</a:t>
            </a:r>
          </a:p>
          <a:p>
            <a:pPr lvl="1" rtl="0" hangingPunct="0"/>
            <a:endParaRPr lang="en-GB"/>
          </a:p>
          <a:p>
            <a:pPr lvl="1" rtl="0" hangingPunct="0"/>
            <a:r>
              <a:rPr lang="en-GB"/>
              <a:t>They're not where you start, they're where you finish</a:t>
            </a:r>
          </a:p>
          <a:p>
            <a:pPr lvl="1" rtl="0" hangingPunct="0"/>
            <a:r>
              <a:rPr lang="en-GB"/>
              <a:t>Refactor to patterns</a:t>
            </a:r>
          </a:p>
          <a:p>
            <a:pPr lvl="2" rtl="0" hangingPunct="0"/>
            <a:r>
              <a:rPr lang="en-GB"/>
              <a:t>in response to code-smells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Creational</a:t>
            </a:r>
          </a:p>
          <a:p>
            <a:pPr lvl="1" rtl="0" hangingPunct="0"/>
            <a:r>
              <a:rPr lang="en-GB"/>
              <a:t>Factories</a:t>
            </a:r>
          </a:p>
          <a:p>
            <a:pPr lvl="2" rtl="0" hangingPunct="0"/>
            <a:r>
              <a:rPr lang="en-GB"/>
              <a:t>Encapsulate the knowledge of how to build different variations of a type</a:t>
            </a:r>
          </a:p>
          <a:p>
            <a:pPr lvl="1" rtl="0" hangingPunct="0"/>
            <a:r>
              <a:rPr lang="en-GB"/>
              <a:t>Builders</a:t>
            </a:r>
          </a:p>
          <a:p>
            <a:pPr lvl="2" rtl="0" hangingPunct="0"/>
            <a:r>
              <a:rPr lang="en-GB"/>
              <a:t>Encapsulate how to assemble families of related objects</a:t>
            </a:r>
          </a:p>
          <a:p>
            <a:pPr lvl="1" rtl="0" hangingPunct="0"/>
            <a:r>
              <a:rPr lang="en-GB"/>
              <a:t>Singleton</a:t>
            </a:r>
          </a:p>
          <a:p>
            <a:pPr lvl="2" rtl="0" hangingPunct="0"/>
            <a:r>
              <a:rPr lang="en-GB"/>
              <a:t>Manage the lifecycle of expensive or scarce resources</a:t>
            </a:r>
          </a:p>
          <a:p>
            <a:pPr lvl="3" rtl="0" hangingPunct="0"/>
            <a:r>
              <a:rPr lang="en-GB"/>
              <a:t>Doesn't need to be global shared 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Structural</a:t>
            </a:r>
          </a:p>
          <a:p>
            <a:pPr lvl="1" rtl="0" hangingPunct="0"/>
            <a:r>
              <a:rPr lang="en-GB"/>
              <a:t>Adaptor</a:t>
            </a:r>
          </a:p>
          <a:p>
            <a:pPr lvl="2" rtl="0" hangingPunct="0"/>
            <a:r>
              <a:rPr lang="en-GB"/>
              <a:t>Translate between different protocols (encapsulate the differences)</a:t>
            </a:r>
          </a:p>
          <a:p>
            <a:pPr lvl="1" rtl="0" hangingPunct="0"/>
            <a:r>
              <a:rPr lang="en-GB"/>
              <a:t>Facade</a:t>
            </a:r>
          </a:p>
          <a:p>
            <a:pPr lvl="2" rtl="0" hangingPunct="0"/>
            <a:r>
              <a:rPr lang="en-GB"/>
              <a:t>Hide a complex API behind a simpler one</a:t>
            </a:r>
          </a:p>
          <a:p>
            <a:pPr lvl="1" rtl="0" hangingPunct="0"/>
            <a:r>
              <a:rPr lang="en-GB"/>
              <a:t>Decorator</a:t>
            </a:r>
          </a:p>
          <a:p>
            <a:pPr lvl="2" rtl="0" hangingPunct="0"/>
            <a:r>
              <a:rPr lang="en-GB"/>
              <a:t>Wrap one object in another of the same type and add behaviour</a:t>
            </a:r>
          </a:p>
          <a:p>
            <a:pPr lvl="3" rtl="0" hangingPunct="0"/>
            <a:r>
              <a:rPr lang="en-GB"/>
              <a:t>Java IO libraries</a:t>
            </a:r>
          </a:p>
          <a:p>
            <a:pPr lvl="1" rtl="0" hangingPunct="0"/>
            <a:r>
              <a:rPr lang="en-GB"/>
              <a:t>Composite</a:t>
            </a:r>
          </a:p>
          <a:p>
            <a:pPr lvl="2" rtl="0" hangingPunct="0"/>
            <a:r>
              <a:rPr lang="en-GB"/>
              <a:t>Homogeneous tree structures e.g. Files/Directories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What do you think of When you think of OO?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4400"/>
              <a:t>Inheritance</a:t>
            </a:r>
          </a:p>
          <a:p>
            <a:pPr lvl="0"/>
            <a:r>
              <a:rPr lang="en-GB" sz="4400"/>
              <a:t>Data and Methods</a:t>
            </a:r>
          </a:p>
          <a:p>
            <a:pPr lvl="0"/>
            <a:r>
              <a:rPr lang="en-GB" sz="4400"/>
              <a:t>Encapsulation</a:t>
            </a:r>
          </a:p>
          <a:p>
            <a:pPr lvl="0"/>
            <a:r>
              <a:rPr lang="en-GB" sz="4400"/>
              <a:t>Polymorphism</a:t>
            </a:r>
          </a:p>
          <a:p>
            <a:pPr lvl="0"/>
            <a:r>
              <a:rPr lang="en-GB" sz="4400"/>
              <a:t>Coupling</a:t>
            </a:r>
          </a:p>
          <a:p>
            <a:pPr lvl="0"/>
            <a:r>
              <a:rPr lang="en-GB" sz="4400"/>
              <a:t>Cohesion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Behavioural</a:t>
            </a:r>
          </a:p>
          <a:p>
            <a:pPr lvl="1" rtl="0" hangingPunct="0"/>
            <a:r>
              <a:rPr lang="en-GB"/>
              <a:t>State</a:t>
            </a:r>
          </a:p>
          <a:p>
            <a:pPr lvl="2" rtl="0" hangingPunct="0"/>
            <a:r>
              <a:rPr lang="en-GB"/>
              <a:t>Encapsulate differences in behaviour into objects</a:t>
            </a:r>
          </a:p>
          <a:p>
            <a:pPr lvl="3" rtl="0" hangingPunct="0"/>
            <a:r>
              <a:rPr lang="en-GB"/>
              <a:t>Common refactoring for big conditional blocks</a:t>
            </a:r>
          </a:p>
          <a:p>
            <a:pPr lvl="1" rtl="0" hangingPunct="0"/>
            <a:r>
              <a:rPr lang="en-GB"/>
              <a:t>Strategy</a:t>
            </a:r>
          </a:p>
          <a:p>
            <a:pPr lvl="2" rtl="0" hangingPunct="0"/>
            <a:r>
              <a:rPr lang="en-GB"/>
              <a:t>Encapsulate different algorithms</a:t>
            </a:r>
          </a:p>
          <a:p>
            <a:pPr lvl="1" rtl="0" hangingPunct="0"/>
            <a:r>
              <a:rPr lang="en-GB"/>
              <a:t>Iterator</a:t>
            </a:r>
          </a:p>
          <a:p>
            <a:pPr lvl="2" rtl="0" hangingPunct="0"/>
            <a:r>
              <a:rPr lang="en-GB"/>
              <a:t>Encapsulate how to traverse a structure</a:t>
            </a:r>
          </a:p>
          <a:p>
            <a:pPr lvl="3" rtl="0" hangingPunct="0"/>
            <a:r>
              <a:rPr lang="en-GB"/>
              <a:t>Built in to most languages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Domain Driven Design</a:t>
            </a:r>
          </a:p>
          <a:p>
            <a:pPr lvl="1" rtl="0" hangingPunct="0"/>
            <a:r>
              <a:rPr lang="en-GB"/>
              <a:t>Entities</a:t>
            </a:r>
          </a:p>
          <a:p>
            <a:pPr lvl="2" rtl="0" hangingPunct="0"/>
            <a:r>
              <a:rPr lang="en-GB"/>
              <a:t>Concepts from the problem domain</a:t>
            </a:r>
          </a:p>
          <a:p>
            <a:pPr lvl="2" rtl="0" hangingPunct="0"/>
            <a:r>
              <a:rPr lang="en-GB"/>
              <a:t>Data and behaviour</a:t>
            </a:r>
          </a:p>
          <a:p>
            <a:pPr lvl="1" rtl="0" hangingPunct="0"/>
            <a:r>
              <a:rPr lang="en-GB"/>
              <a:t>Services</a:t>
            </a:r>
          </a:p>
          <a:p>
            <a:pPr lvl="2" rtl="0" hangingPunct="0"/>
            <a:r>
              <a:rPr lang="en-GB"/>
              <a:t>Logic which doesn't belong to an entity</a:t>
            </a:r>
          </a:p>
          <a:p>
            <a:pPr lvl="1" rtl="0" hangingPunct="0"/>
            <a:r>
              <a:rPr lang="en-GB"/>
              <a:t>Value Objects</a:t>
            </a:r>
          </a:p>
          <a:p>
            <a:pPr lvl="2" rtl="0" hangingPunct="0"/>
            <a:r>
              <a:rPr lang="en-GB"/>
              <a:t>Immutable containers for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CRC Cards</a:t>
            </a:r>
          </a:p>
          <a:p>
            <a:pPr lvl="1" rtl="0" hangingPunct="0"/>
            <a:r>
              <a:rPr lang="en-GB"/>
              <a:t>Classes, Roles, Collaborators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UML</a:t>
            </a:r>
          </a:p>
          <a:p>
            <a:pPr lvl="1" rtl="0" hangingPunct="0"/>
            <a:r>
              <a:rPr lang="en-GB"/>
              <a:t>An industry standard</a:t>
            </a:r>
          </a:p>
          <a:p>
            <a:pPr lvl="1" rtl="0" hangingPunct="0"/>
            <a:r>
              <a:rPr lang="en-GB"/>
              <a:t>But useful anyway</a:t>
            </a:r>
          </a:p>
          <a:p>
            <a:pPr lvl="1" rtl="0" hangingPunct="0"/>
            <a:r>
              <a:rPr lang="en-GB"/>
              <a:t>A tool for communication</a:t>
            </a:r>
          </a:p>
          <a:p>
            <a:pPr lvl="2" rtl="0" hangingPunct="0"/>
            <a:r>
              <a:rPr lang="en-GB"/>
              <a:t>Delivers no features</a:t>
            </a:r>
          </a:p>
          <a:p>
            <a:pPr lvl="1" rtl="0" hangingPunct="0"/>
            <a:r>
              <a:rPr lang="en-GB"/>
              <a:t>Can be generated from code</a:t>
            </a:r>
          </a:p>
          <a:p>
            <a:pPr lvl="1" rtl="0" hangingPunct="0"/>
            <a:r>
              <a:rPr lang="en-GB"/>
              <a:t>Short lifetime otherwise</a:t>
            </a:r>
          </a:p>
          <a:p>
            <a:pPr lvl="2" rtl="0" hangingPunct="0"/>
            <a:r>
              <a:rPr lang="en-GB"/>
              <a:t>Divergence from reality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Class Diagram</a:t>
            </a:r>
          </a:p>
          <a:p>
            <a:pPr lvl="1" rtl="0" hangingPunct="0"/>
            <a:r>
              <a:rPr lang="en-GB"/>
              <a:t>Static relationships</a:t>
            </a:r>
          </a:p>
          <a:p>
            <a:pPr lvl="1" rtl="0" hangingPunct="0"/>
            <a:r>
              <a:rPr lang="en-GB"/>
              <a:t>Hierarchies</a:t>
            </a:r>
          </a:p>
          <a:p>
            <a:pPr lvl="1" rtl="0" hangingPunct="0"/>
            <a:endParaRPr lang="en-GB"/>
          </a:p>
          <a:p>
            <a:pPr lvl="1" rtl="0" hangingPunct="0"/>
            <a:r>
              <a:rPr lang="en-GB"/>
              <a:t>Whiteboard</a:t>
            </a:r>
          </a:p>
          <a:p>
            <a:pPr lvl="1" rtl="0" hangingPunct="0"/>
            <a:r>
              <a:rPr lang="en-GB"/>
              <a:t>Generated from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Sequence Diagram</a:t>
            </a:r>
          </a:p>
          <a:p>
            <a:pPr lvl="1" rtl="0" hangingPunct="0"/>
            <a:r>
              <a:rPr lang="en-GB"/>
              <a:t>Dynamic interactions</a:t>
            </a:r>
          </a:p>
          <a:p>
            <a:pPr lvl="1" rtl="0" hangingPunct="0"/>
            <a:r>
              <a:rPr lang="en-GB"/>
              <a:t>Useful communication tool</a:t>
            </a:r>
          </a:p>
          <a:p>
            <a:pPr lvl="1" rtl="0" hangingPunct="0"/>
            <a:r>
              <a:rPr lang="en-GB"/>
              <a:t>Really useful </a:t>
            </a:r>
            <a:r>
              <a:rPr lang="en-GB" u="sng"/>
              <a:t>conversation</a:t>
            </a:r>
            <a:r>
              <a:rPr lang="en-GB"/>
              <a:t>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82400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State Diagram</a:t>
            </a:r>
          </a:p>
          <a:p>
            <a:pPr lvl="1" rtl="0" hangingPunct="0"/>
            <a:r>
              <a:rPr lang="en-GB"/>
              <a:t>Dynamic behaviour</a:t>
            </a:r>
          </a:p>
          <a:p>
            <a:pPr lvl="1" rtl="0" hangingPunct="0"/>
            <a:r>
              <a:rPr lang="en-GB"/>
              <a:t>Fits well with State pattern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5</a:t>
            </a:r>
          </a:p>
          <a:p>
            <a:pPr marL="0" lvl="0" indent="0" algn="ctr">
              <a:buNone/>
            </a:pPr>
            <a:r>
              <a:rPr lang="en-GB"/>
              <a:t>????????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Closing Thoughts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It will never be perfect</a:t>
            </a:r>
          </a:p>
          <a:p>
            <a:pPr lvl="1" rtl="0" hangingPunct="0"/>
            <a:r>
              <a:rPr lang="en-GB"/>
              <a:t>The key to good design is knowing when to stop</a:t>
            </a:r>
          </a:p>
          <a:p>
            <a:pPr lvl="1" rtl="0" hangingPunct="0"/>
            <a:r>
              <a:rPr lang="en-GB"/>
              <a:t>Protect yourself with Tests</a:t>
            </a:r>
          </a:p>
          <a:p>
            <a:pPr lvl="2" rtl="0" hangingPunct="0"/>
            <a:r>
              <a:rPr lang="en-GB"/>
              <a:t>Accept change</a:t>
            </a:r>
          </a:p>
          <a:p>
            <a:pPr lvl="0"/>
            <a:r>
              <a:rPr lang="en-GB"/>
              <a:t>Principles apply at different scales</a:t>
            </a:r>
          </a:p>
          <a:p>
            <a:pPr lvl="1" rtl="0" hangingPunct="0"/>
            <a:r>
              <a:rPr lang="en-GB"/>
              <a:t>As below, so above</a:t>
            </a:r>
          </a:p>
          <a:p>
            <a:pPr lvl="1" rtl="0" hangingPunct="0"/>
            <a:r>
              <a:rPr lang="en-GB"/>
              <a:t>Intra-module</a:t>
            </a:r>
          </a:p>
          <a:p>
            <a:pPr lvl="1" rtl="0" hangingPunct="0"/>
            <a:r>
              <a:rPr lang="en-GB"/>
              <a:t>Inter-module/Intra-system</a:t>
            </a:r>
          </a:p>
          <a:p>
            <a:pPr lvl="1" rtl="0" hangingPunct="0"/>
            <a:r>
              <a:rPr lang="en-GB"/>
              <a:t>Inter-System</a:t>
            </a:r>
          </a:p>
          <a:p>
            <a:pPr lvl="1" rtl="0" hangingPunct="0"/>
            <a:r>
              <a:rPr lang="en-GB"/>
              <a:t>B2B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Closing Thoughts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the right thing</a:t>
            </a:r>
          </a:p>
          <a:p>
            <a:pPr lvl="1" rtl="0" hangingPunct="0"/>
            <a:r>
              <a:rPr lang="en-GB"/>
              <a:t>YAGNI</a:t>
            </a:r>
          </a:p>
          <a:p>
            <a:pPr lvl="1" rtl="0" hangingPunct="0"/>
            <a:r>
              <a:rPr lang="en-GB"/>
              <a:t>Make it Work</a:t>
            </a:r>
          </a:p>
          <a:p>
            <a:pPr lvl="1" rtl="0" hangingPunct="0"/>
            <a:r>
              <a:rPr lang="en-GB"/>
              <a:t>Make it Right</a:t>
            </a:r>
          </a:p>
          <a:p>
            <a:pPr lvl="1" rtl="0" hangingPunct="0"/>
            <a:r>
              <a:rPr lang="en-GB"/>
              <a:t>Make it Fast</a:t>
            </a:r>
          </a:p>
          <a:p>
            <a:pPr lvl="1" rtl="0" hangingPunct="0"/>
            <a:r>
              <a:rPr lang="en-GB"/>
              <a:t>DRY</a:t>
            </a:r>
          </a:p>
          <a:p>
            <a:pPr lvl="1" rtl="0" hangingPunct="0"/>
            <a:r>
              <a:rPr lang="en-GB"/>
              <a:t>Single Responsibility Principle</a:t>
            </a:r>
          </a:p>
          <a:p>
            <a:pPr lvl="0"/>
            <a:r>
              <a:rPr lang="en-GB"/>
              <a:t>Seek feedback</a:t>
            </a:r>
          </a:p>
          <a:p>
            <a:pPr lvl="0"/>
            <a:r>
              <a:rPr lang="en-GB"/>
              <a:t>Keep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We build systems to solve a problem</a:t>
            </a:r>
          </a:p>
          <a:p>
            <a:pPr lvl="0"/>
            <a:r>
              <a:rPr lang="en-GB"/>
              <a:t>We write (design) software to talk to other people</a:t>
            </a:r>
          </a:p>
          <a:p>
            <a:pPr lvl="1" rtl="0" hangingPunct="0"/>
            <a:r>
              <a:rPr lang="en-GB"/>
              <a:t>The CPU doesn't care about style</a:t>
            </a:r>
          </a:p>
          <a:p>
            <a:pPr lvl="1" rtl="0" hangingPunct="0"/>
            <a:r>
              <a:rPr lang="en-GB"/>
              <a:t>Communicating intent in code is hard</a:t>
            </a:r>
          </a:p>
          <a:p>
            <a:pPr lvl="2" rtl="0" hangingPunct="0"/>
            <a:r>
              <a:rPr lang="en-GB"/>
              <a:t>A kind of mind-reading</a:t>
            </a:r>
          </a:p>
          <a:p>
            <a:pPr lvl="2" rtl="0" hangingPunct="0"/>
            <a:r>
              <a:rPr lang="en-GB"/>
              <a:t>Object Orientation is a mindset for humans</a:t>
            </a:r>
          </a:p>
          <a:p>
            <a:pPr lvl="2" rtl="0" hangingPunct="0"/>
            <a:r>
              <a:rPr lang="en-GB"/>
              <a:t>Good OO projects the understanding of the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The Golden Rule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GB"/>
          </a:p>
          <a:p>
            <a:pPr lvl="0">
              <a:buNone/>
            </a:pPr>
            <a:endParaRPr lang="en-GB"/>
          </a:p>
          <a:p>
            <a:pPr lvl="0">
              <a:buNone/>
            </a:pPr>
            <a:r>
              <a:rPr lang="en-GB"/>
              <a:t>Always code as if the person who ends up maintaining your code is a violent psychopath who knows where you live.</a:t>
            </a:r>
          </a:p>
          <a:p>
            <a:pPr lvl="0" algn="r">
              <a:buNone/>
            </a:pPr>
            <a:r>
              <a:rPr lang="en-GB" i="1"/>
              <a:t>Ward Cunningham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Spare 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Zero</a:t>
            </a:r>
          </a:p>
          <a:p>
            <a:pPr lvl="0"/>
            <a:r>
              <a:rPr lang="en-GB"/>
              <a:t>One</a:t>
            </a:r>
          </a:p>
          <a:p>
            <a:pPr lvl="0"/>
            <a:r>
              <a:rPr lang="en-GB"/>
              <a:t>Many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Will there always just be one of these?</a:t>
            </a:r>
          </a:p>
          <a:p>
            <a:pPr lvl="1" rtl="0" hangingPunct="0"/>
            <a:r>
              <a:rPr lang="en-GB"/>
              <a:t>Yes: design for one</a:t>
            </a:r>
          </a:p>
          <a:p>
            <a:pPr lvl="1" rtl="0" hangingPunct="0"/>
            <a:r>
              <a:rPr lang="en-GB"/>
              <a:t>No: design for </a:t>
            </a:r>
            <a:r>
              <a:rPr lang="en-GB" u="sng"/>
              <a:t>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4800"/>
              <a:t>Encapsulation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1612800" y="4104000"/>
            <a:ext cx="1843199" cy="172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645640" y="5093640"/>
            <a:ext cx="450359" cy="4503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AE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6" name="Straight Arrow Connector 5"/>
          <p:cNvCxnSpPr>
            <a:endCxn id="4" idx="11"/>
          </p:cNvCxnSpPr>
          <p:nvPr/>
        </p:nvCxnSpPr>
        <p:spPr>
          <a:xfrm flipH="1">
            <a:off x="3186360" y="4076640"/>
            <a:ext cx="347400" cy="280440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7" name="Straight Arrow Connector 6"/>
          <p:cNvCxnSpPr>
            <a:endCxn id="4" idx="4"/>
          </p:cNvCxnSpPr>
          <p:nvPr/>
        </p:nvCxnSpPr>
        <p:spPr>
          <a:xfrm>
            <a:off x="2533680" y="3695400"/>
            <a:ext cx="720" cy="408600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endCxn id="4" idx="8"/>
          </p:cNvCxnSpPr>
          <p:nvPr/>
        </p:nvCxnSpPr>
        <p:spPr>
          <a:xfrm flipV="1">
            <a:off x="2505240" y="5832000"/>
            <a:ext cx="29160" cy="454319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4" idx="9"/>
          </p:cNvCxnSpPr>
          <p:nvPr/>
        </p:nvCxnSpPr>
        <p:spPr>
          <a:xfrm>
            <a:off x="3186360" y="5578920"/>
            <a:ext cx="414000" cy="450359"/>
          </a:xfrm>
          <a:prstGeom prst="straightConnector1">
            <a:avLst/>
          </a:prstGeom>
          <a:noFill/>
          <a:ln w="72000">
            <a:solidFill>
              <a:srgbClr val="FF66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H="1">
            <a:off x="876239" y="4968000"/>
            <a:ext cx="736561" cy="42120"/>
          </a:xfrm>
          <a:prstGeom prst="straightConnector1">
            <a:avLst/>
          </a:prstGeom>
          <a:noFill/>
          <a:ln w="72000">
            <a:solidFill>
              <a:srgbClr val="FF6633"/>
            </a:solidFill>
            <a:prstDash val="solid"/>
            <a:tailEnd type="arrow"/>
          </a:ln>
        </p:spPr>
      </p:cxn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766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2800"/>
              <a:t>State and Operations together</a:t>
            </a:r>
          </a:p>
          <a:p>
            <a:pPr lvl="0"/>
            <a:r>
              <a:rPr lang="en-GB" sz="2800"/>
              <a:t>Messages go in</a:t>
            </a:r>
          </a:p>
          <a:p>
            <a:pPr lvl="0"/>
            <a:r>
              <a:rPr lang="en-GB" sz="2800"/>
              <a:t>Messages come out</a:t>
            </a:r>
          </a:p>
          <a:p>
            <a:pPr lvl="0"/>
            <a:r>
              <a:rPr lang="en-GB" sz="2800"/>
              <a:t>How does it work?</a:t>
            </a:r>
          </a:p>
        </p:txBody>
      </p:sp>
      <p:pic>
        <p:nvPicPr>
          <p:cNvPr id="1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0" y="4370040"/>
            <a:ext cx="2381039" cy="203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72000" y="4392000"/>
            <a:ext cx="2304000" cy="19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4800"/>
              <a:t>Polymorphism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'Many Shaped'?</a:t>
            </a:r>
          </a:p>
          <a:p>
            <a:pPr lvl="0"/>
            <a:r>
              <a:rPr lang="en-GB"/>
              <a:t>One shape on the outside</a:t>
            </a:r>
          </a:p>
          <a:p>
            <a:pPr lvl="0"/>
            <a:r>
              <a:rPr lang="en-GB"/>
              <a:t>Different innards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32000" y="4188239"/>
            <a:ext cx="2515320" cy="30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06559" y="4362840"/>
            <a:ext cx="2809440" cy="233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Inheritance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“Is-A” relationship</a:t>
            </a:r>
          </a:p>
          <a:p>
            <a:pPr lvl="1" rtl="0" hangingPunct="0"/>
            <a:r>
              <a:rPr lang="en-GB"/>
              <a:t>A cat is a mammal</a:t>
            </a:r>
          </a:p>
          <a:p>
            <a:pPr lvl="0"/>
            <a:r>
              <a:rPr lang="en-GB"/>
              <a:t>Subtype-Polymorphism</a:t>
            </a:r>
          </a:p>
          <a:p>
            <a:pPr lvl="1" rtl="0" hangingPunct="0"/>
            <a:r>
              <a:rPr lang="en-GB"/>
              <a:t>aka Sub-classing</a:t>
            </a:r>
          </a:p>
          <a:p>
            <a:pPr lvl="1" rtl="0" hangingPunct="0"/>
            <a:r>
              <a:rPr lang="en-GB"/>
              <a:t>Reuse definitions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4392000"/>
            <a:ext cx="440567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720" y="4544280"/>
            <a:ext cx="2087280" cy="20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343999" y="4608000"/>
            <a:ext cx="246708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1:</a:t>
            </a:r>
          </a:p>
          <a:p>
            <a:pPr marL="0" lvl="0" indent="0" algn="ctr">
              <a:buNone/>
            </a:pPr>
            <a:r>
              <a:rPr lang="en-GB"/>
              <a:t>Inheritance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Composition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“Has-A” relationship</a:t>
            </a:r>
          </a:p>
          <a:p>
            <a:pPr lvl="1" rtl="0" hangingPunct="0"/>
            <a:r>
              <a:rPr lang="en-GB"/>
              <a:t>A cat has a tail</a:t>
            </a:r>
          </a:p>
          <a:p>
            <a:pPr lvl="0"/>
            <a:r>
              <a:rPr lang="en-GB"/>
              <a:t>May or may not share a lifecycle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4968000"/>
            <a:ext cx="397152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49480" y="3960000"/>
            <a:ext cx="277452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1096</Words>
  <Application>Microsoft Office PowerPoint</Application>
  <PresentationFormat>On-screen Show (4:3)</PresentationFormat>
  <Paragraphs>296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</vt:lpstr>
      <vt:lpstr>PowerPoint Presentation</vt:lpstr>
      <vt:lpstr>Introduction</vt:lpstr>
      <vt:lpstr>What do you think of When you think of OO?</vt:lpstr>
      <vt:lpstr>Context</vt:lpstr>
      <vt:lpstr>Foundation Concepts</vt:lpstr>
      <vt:lpstr>Foundation Concepts</vt:lpstr>
      <vt:lpstr>Foundation Concepts</vt:lpstr>
      <vt:lpstr>PowerPoint Presentation</vt:lpstr>
      <vt:lpstr>Foundation Concepts</vt:lpstr>
      <vt:lpstr>PowerPoint Presentation</vt:lpstr>
      <vt:lpstr>Foundation Concepts</vt:lpstr>
      <vt:lpstr>Foundation Concepts</vt:lpstr>
      <vt:lpstr>PowerPoint Presentation</vt:lpstr>
      <vt:lpstr>Principles</vt:lpstr>
      <vt:lpstr>A note on Complexity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PowerPoint Presentation</vt:lpstr>
      <vt:lpstr>Practices</vt:lpstr>
      <vt:lpstr>Practices</vt:lpstr>
      <vt:lpstr>Practices: Design Patterns</vt:lpstr>
      <vt:lpstr>Practices: Design Patterns</vt:lpstr>
      <vt:lpstr>Practices: Design Patterns</vt:lpstr>
      <vt:lpstr>Practices</vt:lpstr>
      <vt:lpstr>Practices</vt:lpstr>
      <vt:lpstr>Practices</vt:lpstr>
      <vt:lpstr>Practices: UML</vt:lpstr>
      <vt:lpstr>Practices: UML</vt:lpstr>
      <vt:lpstr>Practices: UML</vt:lpstr>
      <vt:lpstr>PowerPoint Presentation</vt:lpstr>
      <vt:lpstr>Closing Thoughts</vt:lpstr>
      <vt:lpstr>Closing Thoughts</vt:lpstr>
      <vt:lpstr>The Golden Rule</vt:lpstr>
      <vt:lpstr>PowerPoint Presentation</vt:lpstr>
      <vt:lpstr>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 Baines</cp:lastModifiedBy>
  <cp:revision>26</cp:revision>
  <dcterms:created xsi:type="dcterms:W3CDTF">2013-03-08T18:17:48Z</dcterms:created>
  <dcterms:modified xsi:type="dcterms:W3CDTF">2013-03-14T08:38:10Z</dcterms:modified>
</cp:coreProperties>
</file>