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116D-ADCA-4287-8AD4-02AB6295026D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68334-229D-42F3-B14D-CAD03AE0059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poster-small.jp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 bright="6000"/>
          </a:blip>
          <a:stretch>
            <a:fillRect/>
          </a:stretch>
        </p:blipFill>
        <p:spPr>
          <a:xfrm>
            <a:off x="8328566" y="5643578"/>
            <a:ext cx="690737" cy="976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LeftDown">
              <a:rot lat="1427347" lon="1729569" rev="21594000"/>
            </a:camera>
            <a:lightRig rig="threePt" dir="t"/>
          </a:scene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Retrofitting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Legacy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5857916" cy="4525963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 smtClean="0"/>
              <a:t>We don’t always start with a clean sheet of paper.</a:t>
            </a:r>
          </a:p>
          <a:p>
            <a:pPr lvl="2"/>
            <a:r>
              <a:rPr lang="en-GB" i="1" dirty="0" smtClean="0"/>
              <a:t>“Our summer student put this together – can you make these changes …”</a:t>
            </a:r>
          </a:p>
          <a:p>
            <a:pPr lvl="2"/>
            <a:endParaRPr lang="en-GB" i="1" dirty="0" smtClean="0"/>
          </a:p>
          <a:p>
            <a:r>
              <a:rPr lang="en-GB" sz="3600" dirty="0" smtClean="0"/>
              <a:t>Sometimes ‘tactical’ becomes ‘strategic’</a:t>
            </a:r>
          </a:p>
          <a:p>
            <a:pPr lvl="2"/>
            <a:r>
              <a:rPr lang="en-GB" i="1" dirty="0" smtClean="0"/>
              <a:t>“This tool is essential to the platform – fix it!”</a:t>
            </a:r>
          </a:p>
          <a:p>
            <a:pPr lvl="2"/>
            <a:endParaRPr lang="en-GB" i="1" dirty="0"/>
          </a:p>
          <a:p>
            <a:r>
              <a:rPr lang="en-GB" sz="3600" dirty="0" smtClean="0"/>
              <a:t>We never stop learning.</a:t>
            </a:r>
          </a:p>
          <a:p>
            <a:pPr lvl="2"/>
            <a:r>
              <a:rPr lang="en-GB" i="1" dirty="0" smtClean="0"/>
              <a:t>“It’s about that system you wrote 6 years ago …”</a:t>
            </a:r>
          </a:p>
          <a:p>
            <a:endParaRPr lang="en-GB" dirty="0"/>
          </a:p>
        </p:txBody>
      </p:sp>
      <p:pic>
        <p:nvPicPr>
          <p:cNvPr id="4" name="Picture 3" descr="w_tan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1357298"/>
            <a:ext cx="2952739" cy="2214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Risky Business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Some jobs are safer than others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How do I make it safer?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Is it worth the cost?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risky.bmp"/>
          <p:cNvPicPr>
            <a:picLocks noChangeAspect="1"/>
          </p:cNvPicPr>
          <p:nvPr/>
        </p:nvPicPr>
        <p:blipFill>
          <a:blip r:embed="rId3" cstate="print">
            <a:lum bright="-2000" contrast="-22000"/>
          </a:blip>
          <a:stretch>
            <a:fillRect/>
          </a:stretch>
        </p:blipFill>
        <p:spPr>
          <a:xfrm>
            <a:off x="6929454" y="1357298"/>
            <a:ext cx="2030878" cy="293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pez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1500174"/>
            <a:ext cx="2558257" cy="192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Cost Of Change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1499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 smtClean="0"/>
              <a:t>Changing unknown code can be a leap of faith</a:t>
            </a:r>
          </a:p>
          <a:p>
            <a:endParaRPr lang="en-GB" sz="3600" dirty="0" smtClean="0"/>
          </a:p>
          <a:p>
            <a:r>
              <a:rPr lang="en-GB" sz="3600" dirty="0" smtClean="0"/>
              <a:t>I want to make it cleaner, but how do I </a:t>
            </a:r>
            <a:r>
              <a:rPr lang="en-GB" sz="3600" u="sng" dirty="0" smtClean="0"/>
              <a:t>know</a:t>
            </a:r>
            <a:r>
              <a:rPr lang="en-GB" sz="3600" dirty="0" smtClean="0"/>
              <a:t> I won’t break it?</a:t>
            </a:r>
          </a:p>
          <a:p>
            <a:endParaRPr lang="en-GB" sz="3600" dirty="0"/>
          </a:p>
          <a:p>
            <a:r>
              <a:rPr lang="en-GB" sz="3600" dirty="0" smtClean="0"/>
              <a:t>… and I’m certain I’ll be back again next month</a:t>
            </a:r>
          </a:p>
          <a:p>
            <a:endParaRPr lang="en-GB" sz="3600" dirty="0"/>
          </a:p>
          <a:p>
            <a:r>
              <a:rPr lang="en-GB" sz="3600" dirty="0" smtClean="0"/>
              <a:t>For my next trick, I will require the use of a safety net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zz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38" y="1071547"/>
            <a:ext cx="1934780" cy="18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Weaving the net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7232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Find the code you need to change</a:t>
            </a:r>
          </a:p>
          <a:p>
            <a:endParaRPr lang="en-GB" dirty="0" smtClean="0"/>
          </a:p>
          <a:p>
            <a:r>
              <a:rPr lang="en-GB" dirty="0" smtClean="0"/>
              <a:t>Get it to compile on it’s own (no collaborators)</a:t>
            </a:r>
          </a:p>
          <a:p>
            <a:pPr lvl="2"/>
            <a:r>
              <a:rPr lang="en-GB" dirty="0" smtClean="0"/>
              <a:t>May need mocks, stubs or language tricks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Guess a behaviour and capture with an assertion</a:t>
            </a:r>
          </a:p>
          <a:p>
            <a:pPr lvl="2"/>
            <a:r>
              <a:rPr lang="en-GB" dirty="0" smtClean="0"/>
              <a:t>Characterisation tests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Repeat guess and test for happy and sad paths</a:t>
            </a:r>
          </a:p>
          <a:p>
            <a:pPr lvl="2"/>
            <a:r>
              <a:rPr lang="en-GB" dirty="0" smtClean="0"/>
              <a:t>Coverage tools can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t="1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500702"/>
            <a:ext cx="82153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ight Triangle 5"/>
          <p:cNvSpPr/>
          <p:nvPr/>
        </p:nvSpPr>
        <p:spPr>
          <a:xfrm rot="21170367" flipH="1" flipV="1">
            <a:off x="8215338" y="5500702"/>
            <a:ext cx="785818" cy="28575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the payback is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00750" cy="4525963"/>
          </a:xfrm>
        </p:spPr>
        <p:txBody>
          <a:bodyPr/>
          <a:lstStyle/>
          <a:p>
            <a:r>
              <a:rPr lang="en-GB" dirty="0" smtClean="0"/>
              <a:t>With my tests is place I can</a:t>
            </a:r>
          </a:p>
          <a:p>
            <a:pPr lvl="1"/>
            <a:r>
              <a:rPr lang="en-GB" dirty="0" smtClean="0"/>
              <a:t>Make these changes, and the next ones, and the next ones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Refactor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Add </a:t>
            </a:r>
            <a:r>
              <a:rPr lang="en-GB" dirty="0"/>
              <a:t>assertions to my build to stop the coverage from </a:t>
            </a:r>
            <a:r>
              <a:rPr lang="en-GB" dirty="0" smtClean="0"/>
              <a:t>falling</a:t>
            </a:r>
            <a:endParaRPr lang="en-GB" dirty="0"/>
          </a:p>
        </p:txBody>
      </p:sp>
      <p:pic>
        <p:nvPicPr>
          <p:cNvPr id="4" name="Content Placeholder 3" descr="bouncer-500.jpg"/>
          <p:cNvPicPr>
            <a:picLocks noChangeAspect="1"/>
          </p:cNvPicPr>
          <p:nvPr/>
        </p:nvPicPr>
        <p:blipFill>
          <a:blip r:embed="rId3">
            <a:lum bright="-19000"/>
          </a:blip>
          <a:stretch>
            <a:fillRect/>
          </a:stretch>
        </p:blipFill>
        <p:spPr>
          <a:xfrm>
            <a:off x="6858016" y="1714488"/>
            <a:ext cx="2023124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-15000"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5286388"/>
            <a:ext cx="32861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241</Words>
  <Application>Microsoft Office PowerPoint</Application>
  <PresentationFormat>On-screen Show (4:3)</PresentationFormat>
  <Paragraphs>52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Retrofitting Tests</vt:lpstr>
      <vt:lpstr>Legacy Code</vt:lpstr>
      <vt:lpstr>Risky Business</vt:lpstr>
      <vt:lpstr>The Cost Of Change</vt:lpstr>
      <vt:lpstr>Weaving the net</vt:lpstr>
      <vt:lpstr>An Example</vt:lpstr>
      <vt:lpstr>And the payback is …</vt:lpstr>
      <vt:lpstr>Slide 8</vt:lpstr>
    </vt:vector>
  </TitlesOfParts>
  <Company>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Retofitting Tests</dc:title>
  <dc:creator>802661379</dc:creator>
  <cp:lastModifiedBy>802661379</cp:lastModifiedBy>
  <cp:revision>17</cp:revision>
  <dcterms:created xsi:type="dcterms:W3CDTF">2009-09-07T17:44:26Z</dcterms:created>
  <dcterms:modified xsi:type="dcterms:W3CDTF">2009-09-07T19:44:55Z</dcterms:modified>
</cp:coreProperties>
</file>