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1" r:id="rId14"/>
    <p:sldId id="266" r:id="rId15"/>
    <p:sldId id="269" r:id="rId16"/>
    <p:sldId id="271" r:id="rId17"/>
    <p:sldId id="272" r:id="rId18"/>
    <p:sldId id="273" r:id="rId19"/>
    <p:sldId id="264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 autoAdjust="0"/>
  </p:normalViewPr>
  <p:slideViewPr>
    <p:cSldViewPr>
      <p:cViewPr varScale="1">
        <p:scale>
          <a:sx n="98" d="100"/>
          <a:sy n="98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2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116D-ADCA-4287-8AD4-02AB6295026D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68334-229D-42F3-B14D-CAD03AE00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5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9231-F304-46A0-96A2-966BFC74B8E0}" type="datetimeFigureOut">
              <a:rPr lang="en-US" smtClean="0"/>
              <a:t>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Retrofitting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Extract and override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Pull out the part of a method that makes it hard to test into a </a:t>
            </a:r>
            <a:r>
              <a:rPr lang="en-GB" dirty="0" smtClean="0"/>
              <a:t>new method</a:t>
            </a:r>
            <a:r>
              <a:rPr lang="en-GB" dirty="0"/>
              <a:t>, then subclass and override the new method to test the original method more easily.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54439" y="1700808"/>
            <a:ext cx="2880320" cy="914400"/>
            <a:chOff x="5580112" y="2060848"/>
            <a:chExt cx="2448272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5580112" y="2060848"/>
              <a:ext cx="2448272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OneComplicatedCallOut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5580112" y="2518048"/>
              <a:ext cx="244827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91730" y="2542134"/>
              <a:ext cx="23042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isThisMyLuckyDay</a:t>
              </a:r>
              <a:r>
                <a:rPr lang="en-GB" dirty="0" smtClean="0"/>
                <a:t>()</a:t>
              </a:r>
              <a:endParaRPr lang="en-GB" dirty="0"/>
            </a:p>
          </p:txBody>
        </p:sp>
      </p:grpSp>
      <p:cxnSp>
        <p:nvCxnSpPr>
          <p:cNvPr id="18" name="Straight Arrow Connector 17"/>
          <p:cNvCxnSpPr>
            <a:stCxn id="20" idx="2"/>
            <a:endCxn id="24" idx="0"/>
          </p:cNvCxnSpPr>
          <p:nvPr/>
        </p:nvCxnSpPr>
        <p:spPr>
          <a:xfrm>
            <a:off x="6920271" y="4606346"/>
            <a:ext cx="0" cy="653833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480111" y="3238194"/>
            <a:ext cx="2880320" cy="1368152"/>
            <a:chOff x="5480111" y="3238194"/>
            <a:chExt cx="2880320" cy="1368152"/>
          </a:xfrm>
        </p:grpSpPr>
        <p:sp>
          <p:nvSpPr>
            <p:cNvPr id="20" name="Rounded Rectangle 19"/>
            <p:cNvSpPr/>
            <p:nvPr/>
          </p:nvSpPr>
          <p:spPr>
            <a:xfrm>
              <a:off x="5480111" y="3238194"/>
              <a:ext cx="2880320" cy="13681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OneComplicatedCallOut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480111" y="3789040"/>
              <a:ext cx="28803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68143" y="3930403"/>
              <a:ext cx="250425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isThisMyLuckyDay</a:t>
              </a:r>
              <a:r>
                <a:rPr lang="en-GB" dirty="0" smtClean="0"/>
                <a:t>()</a:t>
              </a:r>
            </a:p>
            <a:p>
              <a:r>
                <a:rPr lang="en-GB" dirty="0" err="1" smtClean="0"/>
                <a:t>doNastyStuff</a:t>
              </a:r>
              <a:r>
                <a:rPr lang="en-GB" dirty="0" smtClean="0"/>
                <a:t>()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80111" y="5260179"/>
            <a:ext cx="2880320" cy="1368152"/>
            <a:chOff x="5480111" y="3238194"/>
            <a:chExt cx="2880320" cy="1368152"/>
          </a:xfrm>
        </p:grpSpPr>
        <p:sp>
          <p:nvSpPr>
            <p:cNvPr id="24" name="Rounded Rectangle 23"/>
            <p:cNvSpPr/>
            <p:nvPr/>
          </p:nvSpPr>
          <p:spPr>
            <a:xfrm>
              <a:off x="5480111" y="3238194"/>
              <a:ext cx="2880320" cy="13681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MyOneComplicatedCallOut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480111" y="3789040"/>
              <a:ext cx="28803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68143" y="3930403"/>
              <a:ext cx="25042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doNastyStuff</a:t>
              </a:r>
              <a:r>
                <a:rPr lang="en-GB" dirty="0" smtClean="0"/>
                <a:t>()</a:t>
              </a:r>
              <a:endParaRPr lang="en-GB" dirty="0"/>
            </a:p>
          </p:txBody>
        </p:sp>
      </p:grpSp>
      <p:sp>
        <p:nvSpPr>
          <p:cNvPr id="28" name="Line Callout 1 27"/>
          <p:cNvSpPr/>
          <p:nvPr/>
        </p:nvSpPr>
        <p:spPr>
          <a:xfrm>
            <a:off x="2915816" y="5339740"/>
            <a:ext cx="1490464" cy="797314"/>
          </a:xfrm>
          <a:prstGeom prst="borderCallout1">
            <a:avLst>
              <a:gd name="adj1" fmla="val -11418"/>
              <a:gd name="adj2" fmla="val 100178"/>
              <a:gd name="adj3" fmla="val -145997"/>
              <a:gd name="adj4" fmla="val 1910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Call </a:t>
            </a:r>
            <a:r>
              <a:rPr lang="en-GB" sz="1400" i="1" dirty="0" err="1" smtClean="0">
                <a:solidFill>
                  <a:schemeClr val="tx1"/>
                </a:solidFill>
              </a:rPr>
              <a:t>doNastyStuff</a:t>
            </a:r>
            <a:r>
              <a:rPr lang="en-GB" sz="1400" i="1" dirty="0" smtClean="0">
                <a:solidFill>
                  <a:schemeClr val="tx1"/>
                </a:solidFill>
              </a:rPr>
              <a:t>()</a:t>
            </a:r>
            <a:endParaRPr lang="en-GB" sz="1400" i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76056" y="2924944"/>
            <a:ext cx="3744416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5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Introduce static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Especially useful when dealing with dependencies on a Singleton [</a:t>
            </a:r>
            <a:r>
              <a:rPr lang="en-GB" dirty="0" err="1"/>
              <a:t>GoF</a:t>
            </a:r>
            <a:r>
              <a:rPr lang="en-GB" dirty="0"/>
              <a:t>].</a:t>
            </a:r>
          </a:p>
          <a:p>
            <a:r>
              <a:rPr lang="en-GB" dirty="0" smtClean="0"/>
              <a:t>Add </a:t>
            </a:r>
            <a:r>
              <a:rPr lang="en-GB" dirty="0"/>
              <a:t>a static setter method to inject an instance of the singleton, use it to replace </a:t>
            </a:r>
            <a:r>
              <a:rPr lang="en-GB" dirty="0" smtClean="0"/>
              <a:t>expensive behaviour </a:t>
            </a:r>
            <a:r>
              <a:rPr lang="en-GB" dirty="0"/>
              <a:t>with a </a:t>
            </a:r>
            <a:r>
              <a:rPr lang="en-GB" dirty="0" smtClean="0"/>
              <a:t>test-double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Add </a:t>
            </a:r>
            <a:r>
              <a:rPr lang="en-GB" dirty="0"/>
              <a:t>a new setter method to the Singleton that sets the value of the private instance field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Weaken </a:t>
            </a:r>
            <a:r>
              <a:rPr lang="en-GB" dirty="0"/>
              <a:t>the access permission on the Singleton constructor to allow </a:t>
            </a:r>
            <a:r>
              <a:rPr lang="en-GB" dirty="0" err="1"/>
              <a:t>subclassing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In </a:t>
            </a:r>
            <a:r>
              <a:rPr lang="en-GB" dirty="0"/>
              <a:t>the test case, call the static setter, injecting a subclass (e.g. anonymous inner class) </a:t>
            </a:r>
            <a:r>
              <a:rPr lang="en-GB" dirty="0" smtClean="0"/>
              <a:t>of </a:t>
            </a:r>
            <a:r>
              <a:rPr lang="en-GB" dirty="0"/>
              <a:t>the class under test, overriding the with stub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02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Adapt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Use </a:t>
            </a:r>
            <a:r>
              <a:rPr lang="en-GB" dirty="0"/>
              <a:t>the Adaptor [</a:t>
            </a:r>
            <a:r>
              <a:rPr lang="en-GB" dirty="0" err="1"/>
              <a:t>GoF</a:t>
            </a:r>
            <a:r>
              <a:rPr lang="en-GB" dirty="0"/>
              <a:t>] pattern to extract an interface for the </a:t>
            </a:r>
            <a:r>
              <a:rPr lang="en-GB" dirty="0" smtClean="0"/>
              <a:t>difficult </a:t>
            </a:r>
            <a:r>
              <a:rPr lang="en-GB" dirty="0"/>
              <a:t>parameter(s) defining just the subset of methods that are used in </a:t>
            </a:r>
            <a:r>
              <a:rPr lang="en-GB" dirty="0" smtClean="0"/>
              <a:t>the production </a:t>
            </a:r>
            <a:r>
              <a:rPr lang="en-GB" dirty="0"/>
              <a:t>code</a:t>
            </a:r>
            <a:r>
              <a:rPr lang="en-GB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Write </a:t>
            </a:r>
            <a:r>
              <a:rPr lang="en-GB" dirty="0"/>
              <a:t>a default implementation of the interface that delegates to the 'real' parameter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/>
              <a:t>a new method in the production class that accepts the adapted parameters and </a:t>
            </a:r>
            <a:r>
              <a:rPr lang="en-GB" dirty="0" smtClean="0"/>
              <a:t>contains </a:t>
            </a:r>
            <a:r>
              <a:rPr lang="en-GB" dirty="0"/>
              <a:t>the original business logic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Change </a:t>
            </a:r>
            <a:r>
              <a:rPr lang="en-GB" dirty="0"/>
              <a:t>the original method to uses the default implementation to wrap the original </a:t>
            </a:r>
            <a:r>
              <a:rPr lang="en-GB" dirty="0" smtClean="0"/>
              <a:t>parameters </a:t>
            </a:r>
            <a:r>
              <a:rPr lang="en-GB" dirty="0"/>
              <a:t>and call the new </a:t>
            </a:r>
            <a:r>
              <a:rPr lang="en-GB" dirty="0" smtClean="0"/>
              <a:t>method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Tests </a:t>
            </a:r>
            <a:r>
              <a:rPr lang="en-GB"/>
              <a:t>can </a:t>
            </a:r>
            <a:r>
              <a:rPr lang="en-GB" smtClean="0"/>
              <a:t>call </a:t>
            </a:r>
            <a:r>
              <a:rPr lang="en-GB" dirty="0"/>
              <a:t>the new method with stub instances of the adaptor interface (</a:t>
            </a:r>
            <a:r>
              <a:rPr lang="en-GB" dirty="0" smtClean="0"/>
              <a:t>perhaps with </a:t>
            </a:r>
            <a:r>
              <a:rPr lang="en-GB" dirty="0"/>
              <a:t>additional methods for sensing)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05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t="1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500702"/>
            <a:ext cx="82153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ight Triangle 5"/>
          <p:cNvSpPr/>
          <p:nvPr/>
        </p:nvSpPr>
        <p:spPr>
          <a:xfrm rot="21170367" flipH="1" flipV="1">
            <a:off x="8215338" y="5500702"/>
            <a:ext cx="785818" cy="28575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214422"/>
            <a:ext cx="7715304" cy="549381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GB" sz="9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GB" sz="9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logger;</a:t>
            </a:r>
          </a:p>
          <a:p>
            <a:r>
              <a:rPr lang="en-GB" sz="900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JNDILookup.</a:t>
            </a:r>
            <a:r>
              <a:rPr lang="en-GB" sz="900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(text,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GB" sz="900" dirty="0" smtClean="0"/>
          </a:p>
          <a:p>
            <a:endParaRPr lang="en-GB" sz="9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(String text,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   </a:t>
            </a:r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queueConnectionFactory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endParaRPr lang="en-GB" sz="900" dirty="0" smtClean="0">
              <a:solidFill>
                <a:srgbClr val="0000C0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   .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getQueueConnectionFactory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JMS_FACTORY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  if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senderflag.equals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"REDIRECT"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queue =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REDIRECT_QUEUE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  else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queue =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RESPONSE_QUEUE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queueConnectionFactory.createQueueConnection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queueSession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queueConnection.createQueueSession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           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Session.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AUTO_ACKNOWLEDGE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...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textMessage.setText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(text);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textMessage.setStringProperty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900" dirty="0" err="1" smtClean="0">
                <a:solidFill>
                  <a:srgbClr val="2A00FF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queueConnection.start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queueSender.send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textMessage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queueSession.close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queueConnection.close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GB" sz="9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catch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r>
              <a:rPr lang="en-GB" sz="900" dirty="0" smtClean="0">
                <a:solidFill>
                  <a:srgbClr val="0000C0"/>
                </a:solidFill>
                <a:latin typeface="Courier New"/>
              </a:rPr>
              <a:t>      logger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.info(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"Unable to send message to the </a:t>
            </a:r>
            <a:r>
              <a:rPr lang="en-GB" sz="900" dirty="0" err="1" smtClean="0">
                <a:solidFill>
                  <a:srgbClr val="2A00FF"/>
                </a:solidFill>
                <a:latin typeface="Courier New"/>
              </a:rPr>
              <a:t>Queue"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,e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00"/>
                </a:solidFill>
                <a:latin typeface="Courier New"/>
              </a:rPr>
              <a:t>sendMail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finally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// Clean up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...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}</a:t>
            </a:r>
            <a:endParaRPr lang="en-GB" sz="9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928802"/>
            <a:ext cx="7358114" cy="101566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logger;</a:t>
            </a:r>
          </a:p>
          <a:p>
            <a:r>
              <a:rPr lang="en-GB" sz="1200" dirty="0" smtClean="0">
                <a:solidFill>
                  <a:srgbClr val="0000C0"/>
                </a:solidFill>
                <a:latin typeface="Courier New"/>
              </a:rPr>
              <a:t>  </a:t>
            </a:r>
            <a:r>
              <a:rPr lang="en-GB" sz="1200" b="1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JNDILookup.</a:t>
            </a:r>
            <a:r>
              <a:rPr lang="en-GB" sz="1200" b="1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GB" sz="12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(text,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286256"/>
            <a:ext cx="7358114" cy="101566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logger;</a:t>
            </a:r>
          </a:p>
          <a:p>
            <a:r>
              <a:rPr lang="en-GB" sz="1200" dirty="0" smtClean="0">
                <a:solidFill>
                  <a:srgbClr val="0000C0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JNDILookup.</a:t>
            </a:r>
            <a:r>
              <a:rPr lang="en-GB" sz="1200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(text,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Constructor Challenges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571612"/>
            <a:ext cx="32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Call-out to static factory method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929066"/>
            <a:ext cx="511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the business-logic method  during construction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571612"/>
            <a:ext cx="8143932" cy="304698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StubbedXMLSender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wasSendMessageCalled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i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GB" sz="12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StubbedXMLSender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 super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(logger, text,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endParaRPr lang="en-GB" sz="1200" dirty="0" smtClean="0">
              <a:latin typeface="Courier New"/>
            </a:endParaRP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/*</a:t>
            </a: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 * Override the </a:t>
            </a:r>
            <a:r>
              <a:rPr lang="en-GB" sz="1200" dirty="0" err="1" smtClean="0">
                <a:solidFill>
                  <a:srgbClr val="3F7F5F"/>
                </a:solidFill>
                <a:latin typeface="Courier New"/>
              </a:rPr>
              <a:t>sendMessage</a:t>
            </a:r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() method to allow the constructor to be tested</a:t>
            </a: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 * on it's own</a:t>
            </a: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 */</a:t>
            </a:r>
          </a:p>
          <a:p>
            <a:r>
              <a:rPr lang="en-GB" sz="1200" dirty="0" smtClean="0">
                <a:solidFill>
                  <a:srgbClr val="646464"/>
                </a:solidFill>
                <a:latin typeface="Courier New"/>
              </a:rPr>
              <a:t>  @Override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i="1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wasSendMessageCalled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i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GB" sz="1200" dirty="0" smtClean="0">
              <a:latin typeface="Courier New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Testing the Constructor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214422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Create a subclass and override the business logic method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5572140"/>
            <a:ext cx="7786742" cy="101566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646464"/>
                </a:solidFill>
                <a:latin typeface="Courier New"/>
              </a:rPr>
              <a:t>@Test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shouldBeAbleToInstantiateAnXMLSender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StubbedXMLSender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i="1" dirty="0" err="1" smtClean="0">
                <a:solidFill>
                  <a:srgbClr val="000000"/>
                </a:solidFill>
                <a:latin typeface="Courier New"/>
              </a:rPr>
              <a:t>assertTrue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i="1" dirty="0" err="1" smtClean="0">
                <a:solidFill>
                  <a:srgbClr val="000000"/>
                </a:solidFill>
                <a:latin typeface="Courier New"/>
              </a:rPr>
              <a:t>StubbedXMLSender.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wasSendMessageCalled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4929198"/>
            <a:ext cx="603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Instantiate the subclass and assert using the sensing variable. 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(The static factory method is still called though)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500174"/>
            <a:ext cx="7143800" cy="120032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senderflag.equals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"REDIRECT"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queue = 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REDIRECT_QUEUE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  else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queue = 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RESPONSE_QUEUE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3143248"/>
            <a:ext cx="7143800" cy="156966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queueConnectionFactory.createQueueConnection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queueSession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queueConnection.createQueueSession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Session.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AUTO_ACKNOWLEDGE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...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textMessage.setText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(text);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textMessage.setStringProperty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1200" dirty="0" err="1" smtClean="0">
                <a:solidFill>
                  <a:srgbClr val="2A00FF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queueConnection.start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queueSender.send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textMessage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Business Logic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142984"/>
            <a:ext cx="222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Switch on parameters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2786058"/>
            <a:ext cx="370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Some boilerplate, and some real logic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5288340"/>
            <a:ext cx="7143800" cy="83099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catch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r>
              <a:rPr lang="en-GB" sz="1200" dirty="0" smtClean="0">
                <a:solidFill>
                  <a:srgbClr val="0000C0"/>
                </a:solidFill>
                <a:latin typeface="Courier New"/>
              </a:rPr>
              <a:t>    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.info(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"Unable to send message to the </a:t>
            </a:r>
            <a:r>
              <a:rPr lang="en-GB" sz="1200" dirty="0" err="1" smtClean="0">
                <a:solidFill>
                  <a:srgbClr val="2A00FF"/>
                </a:solidFill>
                <a:latin typeface="Courier New"/>
              </a:rPr>
              <a:t>Queue"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,e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1200" b="1" i="1" dirty="0" err="1" smtClean="0">
                <a:solidFill>
                  <a:srgbClr val="000000"/>
                </a:solidFill>
                <a:latin typeface="Courier New"/>
              </a:rPr>
              <a:t>sendMail</a:t>
            </a:r>
            <a:r>
              <a:rPr lang="en-GB" sz="1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GB" sz="12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GB" sz="12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4931150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Error handling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the Business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Mocks + Stubs</a:t>
            </a:r>
          </a:p>
          <a:p>
            <a:pPr lvl="1"/>
            <a:r>
              <a:rPr lang="en-GB" dirty="0" err="1" smtClean="0"/>
              <a:t>EasyMock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PowerMock</a:t>
            </a:r>
            <a:endParaRPr lang="en-GB" dirty="0" smtClean="0"/>
          </a:p>
          <a:p>
            <a:pPr lvl="1"/>
            <a:r>
              <a:rPr lang="en-GB" dirty="0" smtClean="0"/>
              <a:t>Mock constructors and static methods</a:t>
            </a:r>
          </a:p>
          <a:p>
            <a:pPr lvl="1"/>
            <a:r>
              <a:rPr lang="en-GB" dirty="0" smtClean="0"/>
              <a:t>The sledgehammer – great for breaking-up hard dependencies, a sign of problems if used for everyday jobs.</a:t>
            </a:r>
          </a:p>
          <a:p>
            <a:endParaRPr lang="en-GB" dirty="0" smtClean="0"/>
          </a:p>
          <a:p>
            <a:r>
              <a:rPr lang="en-GB" dirty="0" smtClean="0"/>
              <a:t>Treat test code like production code</a:t>
            </a:r>
          </a:p>
          <a:p>
            <a:pPr lvl="1"/>
            <a:r>
              <a:rPr lang="en-GB" dirty="0" smtClean="0"/>
              <a:t>Refactor duplication out</a:t>
            </a:r>
          </a:p>
          <a:p>
            <a:pPr lvl="1"/>
            <a:r>
              <a:rPr lang="en-GB" dirty="0" smtClean="0"/>
              <a:t>Keep tests small and focus</a:t>
            </a:r>
          </a:p>
          <a:p>
            <a:endParaRPr lang="en-GB" dirty="0"/>
          </a:p>
          <a:p>
            <a:r>
              <a:rPr lang="en-GB" dirty="0" smtClean="0"/>
              <a:t>Characterisation tests != unit tests</a:t>
            </a:r>
          </a:p>
          <a:p>
            <a:pPr lvl="1"/>
            <a:r>
              <a:rPr lang="en-GB" dirty="0" smtClean="0"/>
              <a:t>Trying to capture existing behaviour</a:t>
            </a:r>
          </a:p>
          <a:p>
            <a:pPr lvl="1"/>
            <a:r>
              <a:rPr lang="en-GB" dirty="0" smtClean="0"/>
              <a:t>Expect to have to do more work</a:t>
            </a:r>
          </a:p>
          <a:p>
            <a:pPr lvl="1"/>
            <a:r>
              <a:rPr lang="en-GB" dirty="0" smtClean="0"/>
              <a:t>Use test-coverage tools to look for missed behaviour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the payback is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00750" cy="4525963"/>
          </a:xfrm>
        </p:spPr>
        <p:txBody>
          <a:bodyPr/>
          <a:lstStyle/>
          <a:p>
            <a:r>
              <a:rPr lang="en-GB" dirty="0" smtClean="0"/>
              <a:t>With my tests is place I can</a:t>
            </a:r>
          </a:p>
          <a:p>
            <a:pPr lvl="1"/>
            <a:r>
              <a:rPr lang="en-GB" dirty="0" smtClean="0"/>
              <a:t>Make these changes, and the next ones, and the next ones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Refactor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Add </a:t>
            </a:r>
            <a:r>
              <a:rPr lang="en-GB" dirty="0"/>
              <a:t>assertions to my build to stop the coverage from </a:t>
            </a:r>
            <a:r>
              <a:rPr lang="en-GB" dirty="0" smtClean="0"/>
              <a:t>falling</a:t>
            </a:r>
            <a:endParaRPr lang="en-GB" dirty="0"/>
          </a:p>
        </p:txBody>
      </p:sp>
      <p:pic>
        <p:nvPicPr>
          <p:cNvPr id="4" name="Content Placeholder 3" descr="bouncer-500.jpg"/>
          <p:cNvPicPr>
            <a:picLocks noChangeAspect="1"/>
          </p:cNvPicPr>
          <p:nvPr/>
        </p:nvPicPr>
        <p:blipFill>
          <a:blip r:embed="rId3">
            <a:lum bright="-19000"/>
          </a:blip>
          <a:stretch>
            <a:fillRect/>
          </a:stretch>
        </p:blipFill>
        <p:spPr>
          <a:xfrm>
            <a:off x="6858016" y="1714488"/>
            <a:ext cx="2023124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Legacy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5857916" cy="4525963"/>
          </a:xfrm>
        </p:spPr>
        <p:txBody>
          <a:bodyPr>
            <a:normAutofit fontScale="70000" lnSpcReduction="20000"/>
          </a:bodyPr>
          <a:lstStyle/>
          <a:p>
            <a:r>
              <a:rPr lang="en-GB" sz="3600" dirty="0" smtClean="0"/>
              <a:t>We don’t always start with a clean sheet of paper.</a:t>
            </a:r>
          </a:p>
          <a:p>
            <a:pPr lvl="2"/>
            <a:r>
              <a:rPr lang="en-GB" i="1" dirty="0" smtClean="0"/>
              <a:t>“Our summer student put this together – can you make these changes …”</a:t>
            </a:r>
          </a:p>
          <a:p>
            <a:pPr lvl="2"/>
            <a:endParaRPr lang="en-GB" i="1" dirty="0" smtClean="0"/>
          </a:p>
          <a:p>
            <a:r>
              <a:rPr lang="en-GB" sz="3600" dirty="0" smtClean="0"/>
              <a:t>Sometimes ‘tactical’ becomes ‘strategic’</a:t>
            </a:r>
          </a:p>
          <a:p>
            <a:pPr lvl="2"/>
            <a:r>
              <a:rPr lang="en-GB" i="1" dirty="0" smtClean="0"/>
              <a:t>“This tool is essential to the platform – we need you to fix it!”</a:t>
            </a:r>
          </a:p>
          <a:p>
            <a:pPr lvl="2"/>
            <a:endParaRPr lang="en-GB" i="1" dirty="0"/>
          </a:p>
          <a:p>
            <a:r>
              <a:rPr lang="en-GB" sz="3600" dirty="0" smtClean="0"/>
              <a:t>We never stop learning.</a:t>
            </a:r>
          </a:p>
          <a:p>
            <a:pPr lvl="2"/>
            <a:r>
              <a:rPr lang="en-GB" i="1" dirty="0" smtClean="0"/>
              <a:t>“It’s about that system you wrote 6 years ago …”</a:t>
            </a:r>
          </a:p>
          <a:p>
            <a:pPr lvl="2">
              <a:buNone/>
            </a:pPr>
            <a:endParaRPr lang="en-GB" i="1" dirty="0"/>
          </a:p>
          <a:p>
            <a:endParaRPr lang="en-GB" sz="2300" b="1" dirty="0" smtClean="0"/>
          </a:p>
          <a:p>
            <a:endParaRPr lang="en-GB" sz="2300" b="1" dirty="0"/>
          </a:p>
          <a:p>
            <a:endParaRPr lang="en-GB" sz="2300" b="1" dirty="0" smtClean="0"/>
          </a:p>
          <a:p>
            <a:pPr>
              <a:buNone/>
            </a:pPr>
            <a:r>
              <a:rPr lang="en-GB" sz="2300" i="1" dirty="0" smtClean="0"/>
              <a:t>Working Effectively with Legacy Code (Michael Feathers)</a:t>
            </a:r>
            <a:endParaRPr lang="en-GB" i="1" dirty="0" smtClean="0"/>
          </a:p>
        </p:txBody>
      </p:sp>
      <p:pic>
        <p:nvPicPr>
          <p:cNvPr id="4" name="Picture 3" descr="w_tan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1357298"/>
            <a:ext cx="2952739" cy="221455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lum bright="2000"/>
          </a:blip>
          <a:srcRect/>
          <a:stretch>
            <a:fillRect/>
          </a:stretch>
        </p:blipFill>
        <p:spPr bwMode="auto">
          <a:xfrm>
            <a:off x="5214942" y="5286388"/>
            <a:ext cx="1071538" cy="107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-15000"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5286388"/>
            <a:ext cx="32861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Risky Business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43692" cy="4525963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Some jobs are safer than others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How do I make my life a little safer?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Is it worth the cost?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risky.bmp"/>
          <p:cNvPicPr>
            <a:picLocks noChangeAspect="1"/>
          </p:cNvPicPr>
          <p:nvPr/>
        </p:nvPicPr>
        <p:blipFill>
          <a:blip r:embed="rId3" cstate="print">
            <a:lum bright="-2000" contrast="-22000"/>
          </a:blip>
          <a:stretch>
            <a:fillRect/>
          </a:stretch>
        </p:blipFill>
        <p:spPr>
          <a:xfrm>
            <a:off x="6929454" y="1357298"/>
            <a:ext cx="2030878" cy="293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pez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1500174"/>
            <a:ext cx="2558257" cy="192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Cost Of Change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1499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 smtClean="0"/>
              <a:t>Changing unknown code can be a leap of faith</a:t>
            </a:r>
          </a:p>
          <a:p>
            <a:endParaRPr lang="en-GB" sz="3600" dirty="0" smtClean="0"/>
          </a:p>
          <a:p>
            <a:r>
              <a:rPr lang="en-GB" sz="3600" dirty="0" smtClean="0"/>
              <a:t>I want to make it cleaner, but how do I </a:t>
            </a:r>
            <a:r>
              <a:rPr lang="en-GB" sz="3600" u="sng" dirty="0" smtClean="0"/>
              <a:t>know</a:t>
            </a:r>
            <a:r>
              <a:rPr lang="en-GB" sz="3600" dirty="0" smtClean="0"/>
              <a:t> I won’t break it?</a:t>
            </a:r>
          </a:p>
          <a:p>
            <a:endParaRPr lang="en-GB" sz="3600" dirty="0"/>
          </a:p>
          <a:p>
            <a:r>
              <a:rPr lang="en-GB" sz="3600" dirty="0" smtClean="0"/>
              <a:t>… and I’m certain I’ll be back again next month</a:t>
            </a:r>
          </a:p>
          <a:p>
            <a:endParaRPr lang="en-GB" sz="3600" dirty="0"/>
          </a:p>
          <a:p>
            <a:r>
              <a:rPr lang="en-GB" sz="3600" dirty="0" smtClean="0"/>
              <a:t>For my next trick, I will require the use of a safety net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zz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38" y="1071547"/>
            <a:ext cx="1934780" cy="18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Weaving the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7232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Find the code you need to change</a:t>
            </a:r>
          </a:p>
          <a:p>
            <a:endParaRPr lang="en-GB" dirty="0" smtClean="0"/>
          </a:p>
          <a:p>
            <a:r>
              <a:rPr lang="en-GB" dirty="0" smtClean="0"/>
              <a:t>Get it to compile on it’s own (no collaborators)</a:t>
            </a:r>
          </a:p>
          <a:p>
            <a:pPr lvl="2"/>
            <a:r>
              <a:rPr lang="en-GB" dirty="0" smtClean="0"/>
              <a:t>May need mocks, stubs or language </a:t>
            </a:r>
            <a:r>
              <a:rPr lang="en-GB" dirty="0" smtClean="0"/>
              <a:t>tricks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	Breaking Dependencies</a:t>
            </a:r>
            <a:endParaRPr lang="en-GB" dirty="0" smtClean="0">
              <a:solidFill>
                <a:srgbClr val="FF0000"/>
              </a:solidFill>
            </a:endParaRPr>
          </a:p>
          <a:p>
            <a:pPr lvl="2"/>
            <a:endParaRPr lang="en-GB" dirty="0" smtClean="0"/>
          </a:p>
          <a:p>
            <a:r>
              <a:rPr lang="en-GB" dirty="0" smtClean="0"/>
              <a:t>Guess a behaviour and capture with an assertion</a:t>
            </a:r>
          </a:p>
          <a:p>
            <a:pPr lvl="2"/>
            <a:r>
              <a:rPr lang="en-GB" dirty="0" smtClean="0"/>
              <a:t>Characterisation tests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Repeat guess and test for happy and sad paths</a:t>
            </a:r>
          </a:p>
          <a:p>
            <a:pPr lvl="2"/>
            <a:r>
              <a:rPr lang="en-GB" dirty="0" smtClean="0"/>
              <a:t>Coverage tools can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Breaking dependencies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useful </a:t>
            </a:r>
            <a:r>
              <a:rPr lang="en-GB" dirty="0" err="1" smtClean="0"/>
              <a:t>refactorings</a:t>
            </a:r>
            <a:endParaRPr lang="en-GB" dirty="0" smtClean="0"/>
          </a:p>
          <a:p>
            <a:pPr lvl="1"/>
            <a:r>
              <a:rPr lang="en-GB" dirty="0" smtClean="0"/>
              <a:t>Subclass </a:t>
            </a:r>
            <a:r>
              <a:rPr lang="en-GB" dirty="0"/>
              <a:t>and override </a:t>
            </a:r>
            <a:r>
              <a:rPr lang="en-GB" dirty="0" smtClean="0"/>
              <a:t>method</a:t>
            </a:r>
            <a:endParaRPr lang="en-GB" dirty="0"/>
          </a:p>
          <a:p>
            <a:pPr lvl="1"/>
            <a:r>
              <a:rPr lang="en-GB" dirty="0" smtClean="0"/>
              <a:t>Expose </a:t>
            </a:r>
            <a:r>
              <a:rPr lang="en-GB" dirty="0"/>
              <a:t>static method</a:t>
            </a:r>
          </a:p>
          <a:p>
            <a:pPr lvl="1"/>
            <a:r>
              <a:rPr lang="en-GB" dirty="0" smtClean="0"/>
              <a:t>Parameterise </a:t>
            </a:r>
            <a:r>
              <a:rPr lang="en-GB" dirty="0"/>
              <a:t>constructor</a:t>
            </a:r>
          </a:p>
          <a:p>
            <a:pPr lvl="1"/>
            <a:r>
              <a:rPr lang="en-GB" dirty="0" smtClean="0"/>
              <a:t>Extract </a:t>
            </a:r>
            <a:r>
              <a:rPr lang="en-GB" dirty="0"/>
              <a:t>and override call</a:t>
            </a:r>
          </a:p>
          <a:p>
            <a:pPr lvl="1"/>
            <a:r>
              <a:rPr lang="en-GB" dirty="0" smtClean="0"/>
              <a:t>Introduce </a:t>
            </a:r>
            <a:r>
              <a:rPr lang="en-GB" dirty="0"/>
              <a:t>static setter</a:t>
            </a:r>
          </a:p>
          <a:p>
            <a:pPr lvl="1"/>
            <a:r>
              <a:rPr lang="en-GB" dirty="0" smtClean="0"/>
              <a:t>Adapt </a:t>
            </a:r>
            <a:r>
              <a:rPr lang="en-GB" dirty="0"/>
              <a:t>parameter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07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Subclass and override </a:t>
            </a:r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If the class you want to test has just one or two methods that make it hard to test in isolation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80112" y="2060848"/>
            <a:ext cx="2448272" cy="914400"/>
            <a:chOff x="5580112" y="2060848"/>
            <a:chExt cx="2448272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5580112" y="2060848"/>
              <a:ext cx="2448272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OneBadApple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5580112" y="2518048"/>
              <a:ext cx="244827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91730" y="2542134"/>
              <a:ext cx="23042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getRandomNumber</a:t>
              </a:r>
              <a:r>
                <a:rPr lang="en-GB" dirty="0" smtClean="0"/>
                <a:t>()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7324" y="3645024"/>
            <a:ext cx="2448272" cy="914400"/>
            <a:chOff x="5580112" y="2060848"/>
            <a:chExt cx="2448272" cy="914400"/>
          </a:xfrm>
          <a:solidFill>
            <a:schemeClr val="bg1"/>
          </a:solidFill>
        </p:grpSpPr>
        <p:sp>
          <p:nvSpPr>
            <p:cNvPr id="14" name="Rounded Rectangle 13"/>
            <p:cNvSpPr/>
            <p:nvPr/>
          </p:nvSpPr>
          <p:spPr>
            <a:xfrm>
              <a:off x="5580112" y="2060848"/>
              <a:ext cx="2448272" cy="914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MyBadApple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4" idx="1"/>
              <a:endCxn id="14" idx="3"/>
            </p:cNvCxnSpPr>
            <p:nvPr/>
          </p:nvCxnSpPr>
          <p:spPr>
            <a:xfrm>
              <a:off x="5580112" y="2518048"/>
              <a:ext cx="2448272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91730" y="2542134"/>
              <a:ext cx="230425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getRandomNumber</a:t>
              </a:r>
              <a:r>
                <a:rPr lang="en-GB" dirty="0" smtClean="0"/>
                <a:t>()</a:t>
              </a:r>
              <a:endParaRPr lang="en-GB" dirty="0"/>
            </a:p>
          </p:txBody>
        </p:sp>
      </p:grpSp>
      <p:cxnSp>
        <p:nvCxnSpPr>
          <p:cNvPr id="18" name="Straight Arrow Connector 17"/>
          <p:cNvCxnSpPr>
            <a:stCxn id="5" idx="2"/>
            <a:endCxn id="14" idx="0"/>
          </p:cNvCxnSpPr>
          <p:nvPr/>
        </p:nvCxnSpPr>
        <p:spPr>
          <a:xfrm>
            <a:off x="6804248" y="2975248"/>
            <a:ext cx="7212" cy="669776"/>
          </a:xfrm>
          <a:prstGeom prst="straightConnector1">
            <a:avLst/>
          </a:prstGeom>
          <a:ln w="22225">
            <a:solidFill>
              <a:schemeClr val="bg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Expose static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hange </a:t>
            </a:r>
            <a:r>
              <a:rPr lang="en-GB" dirty="0"/>
              <a:t>an instance method that doesn't make use of any instance </a:t>
            </a:r>
            <a:r>
              <a:rPr lang="en-GB" dirty="0" smtClean="0"/>
              <a:t>variables </a:t>
            </a:r>
            <a:r>
              <a:rPr lang="en-GB" dirty="0"/>
              <a:t>into a static method and call </a:t>
            </a:r>
            <a:r>
              <a:rPr lang="en-GB" dirty="0" smtClean="0"/>
              <a:t>it in the test case.  </a:t>
            </a:r>
          </a:p>
          <a:p>
            <a:r>
              <a:rPr lang="en-GB" dirty="0" smtClean="0"/>
              <a:t>Useful </a:t>
            </a:r>
            <a:r>
              <a:rPr lang="en-GB" dirty="0"/>
              <a:t>where it's hard to get an instance </a:t>
            </a:r>
            <a:r>
              <a:rPr lang="en-GB" dirty="0" smtClean="0"/>
              <a:t>of </a:t>
            </a:r>
            <a:r>
              <a:rPr lang="en-GB" dirty="0"/>
              <a:t>the class under test and </a:t>
            </a:r>
            <a:r>
              <a:rPr lang="en-GB" dirty="0" smtClean="0"/>
              <a:t>there’s </a:t>
            </a:r>
            <a:r>
              <a:rPr lang="en-GB" dirty="0"/>
              <a:t>significant logic </a:t>
            </a:r>
            <a:r>
              <a:rPr lang="en-GB" dirty="0" smtClean="0"/>
              <a:t>in the candidate method.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6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Parameterise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Introduce an overloaded constructor that allows </a:t>
            </a:r>
            <a:r>
              <a:rPr lang="en-GB" dirty="0" smtClean="0"/>
              <a:t>expensive dependencies </a:t>
            </a:r>
            <a:r>
              <a:rPr lang="en-GB" dirty="0"/>
              <a:t>to be injected, use this constructor for </a:t>
            </a:r>
            <a:r>
              <a:rPr lang="en-GB" dirty="0" smtClean="0"/>
              <a:t>testing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Make </a:t>
            </a:r>
            <a:r>
              <a:rPr lang="en-GB" dirty="0"/>
              <a:t>a copy of the expensive constructor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Add </a:t>
            </a:r>
            <a:r>
              <a:rPr lang="en-GB" dirty="0"/>
              <a:t>a parameter to the copy to allow a dependency to be </a:t>
            </a:r>
            <a:r>
              <a:rPr lang="en-GB" dirty="0" smtClean="0"/>
              <a:t>injected</a:t>
            </a:r>
            <a:r>
              <a:rPr lang="en-GB" dirty="0"/>
              <a:t>, remove the </a:t>
            </a:r>
            <a:r>
              <a:rPr lang="en-GB" dirty="0" smtClean="0"/>
              <a:t>call to </a:t>
            </a:r>
            <a:r>
              <a:rPr lang="en-GB" dirty="0"/>
              <a:t>new ...()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Change </a:t>
            </a:r>
            <a:r>
              <a:rPr lang="en-GB" dirty="0"/>
              <a:t>the original constructor to delegate to the new constructor, passing in the </a:t>
            </a:r>
            <a:r>
              <a:rPr lang="en-GB" dirty="0" smtClean="0"/>
              <a:t>instance </a:t>
            </a:r>
            <a:r>
              <a:rPr lang="en-GB" dirty="0"/>
              <a:t>it creates with new ...()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Use </a:t>
            </a:r>
            <a:r>
              <a:rPr lang="en-GB" dirty="0"/>
              <a:t>the new constructor in your test case, injecting a subclass (e.g. anonymous inner </a:t>
            </a:r>
            <a:r>
              <a:rPr lang="en-GB" dirty="0" smtClean="0"/>
              <a:t>class of </a:t>
            </a:r>
            <a:r>
              <a:rPr lang="en-GB" dirty="0"/>
              <a:t>the class under test, overriding the with stub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44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1235</Words>
  <Application>Microsoft Office PowerPoint</Application>
  <PresentationFormat>On-screen Show (4:3)</PresentationFormat>
  <Paragraphs>225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Retrofitting Tests</vt:lpstr>
      <vt:lpstr>Legacy Code</vt:lpstr>
      <vt:lpstr>Risky Business</vt:lpstr>
      <vt:lpstr>The Cost Of Change</vt:lpstr>
      <vt:lpstr>Weaving the net</vt:lpstr>
      <vt:lpstr>Breaking dependencies</vt:lpstr>
      <vt:lpstr>Subclass and override method</vt:lpstr>
      <vt:lpstr>Expose static method</vt:lpstr>
      <vt:lpstr>Parameterise constructor</vt:lpstr>
      <vt:lpstr>Extract and override call</vt:lpstr>
      <vt:lpstr>Introduce static setter</vt:lpstr>
      <vt:lpstr>Adapt Parameter</vt:lpstr>
      <vt:lpstr>An Example</vt:lpstr>
      <vt:lpstr>Overview</vt:lpstr>
      <vt:lpstr>Constructor Challenges</vt:lpstr>
      <vt:lpstr>Testing the Constructor</vt:lpstr>
      <vt:lpstr>Business Logic</vt:lpstr>
      <vt:lpstr>Testing the Business Logic</vt:lpstr>
      <vt:lpstr>And the payback is …</vt:lpstr>
      <vt:lpstr>PowerPoint Presentation</vt:lpstr>
    </vt:vector>
  </TitlesOfParts>
  <Company>BT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Retofitting Tests</dc:title>
  <dc:creator>802661379</dc:creator>
  <cp:lastModifiedBy>Tony Baines</cp:lastModifiedBy>
  <cp:revision>34</cp:revision>
  <dcterms:created xsi:type="dcterms:W3CDTF">2009-09-07T17:44:26Z</dcterms:created>
  <dcterms:modified xsi:type="dcterms:W3CDTF">2011-09-11T08:34:46Z</dcterms:modified>
</cp:coreProperties>
</file>