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9" r:id="rId9"/>
    <p:sldId id="271" r:id="rId10"/>
    <p:sldId id="272" r:id="rId11"/>
    <p:sldId id="273" r:id="rId12"/>
    <p:sldId id="264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A116D-ADCA-4287-8AD4-02AB6295026D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68334-229D-42F3-B14D-CAD03AE0059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68334-229D-42F3-B14D-CAD03AE00597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69231-F304-46A0-96A2-966BFC74B8E0}" type="datetimeFigureOut">
              <a:rPr lang="en-US" smtClean="0"/>
              <a:t>9/7/2009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D476F-CE33-486E-96BB-F3E96973F4E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poster-small.jpg"/>
          <p:cNvPicPr>
            <a:picLocks noChangeAspect="1"/>
          </p:cNvPicPr>
          <p:nvPr userDrawn="1"/>
        </p:nvPicPr>
        <p:blipFill>
          <a:blip r:embed="rId1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 bright="6000"/>
          </a:blip>
          <a:stretch>
            <a:fillRect/>
          </a:stretch>
        </p:blipFill>
        <p:spPr>
          <a:xfrm>
            <a:off x="8328566" y="5643578"/>
            <a:ext cx="690737" cy="976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LeftDown">
              <a:rot lat="1427347" lon="1729569" rev="21594000"/>
            </a:camera>
            <a:lightRig rig="threePt" dir="t"/>
          </a:scene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Retrofitting Tests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Tony Baines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500174"/>
            <a:ext cx="7143800" cy="1200329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senderflag.equals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dirty="0" smtClean="0">
                <a:solidFill>
                  <a:srgbClr val="2A00FF"/>
                </a:solidFill>
                <a:latin typeface="Courier New"/>
              </a:rPr>
              <a:t>"REDIRECT"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)) {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  queue = </a:t>
            </a:r>
            <a:r>
              <a:rPr lang="en-GB" sz="1200" dirty="0" err="1" smtClean="0">
                <a:solidFill>
                  <a:srgbClr val="0000C0"/>
                </a:solidFill>
                <a:latin typeface="Courier New"/>
              </a:rPr>
              <a:t>serviceProvider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.getQueue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MessageDrivenBean.</a:t>
            </a:r>
            <a:r>
              <a:rPr lang="en-GB" sz="1200" i="1" dirty="0" err="1" smtClean="0">
                <a:solidFill>
                  <a:srgbClr val="0000C0"/>
                </a:solidFill>
                <a:latin typeface="Courier New"/>
              </a:rPr>
              <a:t>REDIRECT_QUEUE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  else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  queue = </a:t>
            </a:r>
            <a:r>
              <a:rPr lang="en-GB" sz="1200" dirty="0" err="1" smtClean="0">
                <a:solidFill>
                  <a:srgbClr val="0000C0"/>
                </a:solidFill>
                <a:latin typeface="Courier New"/>
              </a:rPr>
              <a:t>serviceProvider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.getQueue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MessageDrivenBean.</a:t>
            </a:r>
            <a:r>
              <a:rPr lang="en-GB" sz="1200" i="1" dirty="0" err="1" smtClean="0">
                <a:solidFill>
                  <a:srgbClr val="0000C0"/>
                </a:solidFill>
                <a:latin typeface="Courier New"/>
              </a:rPr>
              <a:t>RESPONSE_QUEUE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}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3143248"/>
            <a:ext cx="7143800" cy="156966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queueConnection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queueConnectionFactory.createQueueConnection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queueSession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queueConnection.createQueueSession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 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                  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Session.</a:t>
            </a:r>
            <a:r>
              <a:rPr lang="en-GB" sz="1200" i="1" dirty="0" err="1" smtClean="0">
                <a:solidFill>
                  <a:srgbClr val="0000C0"/>
                </a:solidFill>
                <a:latin typeface="Courier New"/>
              </a:rPr>
              <a:t>AUTO_ACKNOWLEDGE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...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1200" b="1" dirty="0" err="1" smtClean="0">
                <a:solidFill>
                  <a:srgbClr val="000000"/>
                </a:solidFill>
                <a:latin typeface="Courier New"/>
              </a:rPr>
              <a:t>textMessage.setText</a:t>
            </a:r>
            <a:r>
              <a:rPr lang="en-GB" sz="1200" b="1" dirty="0" smtClean="0">
                <a:solidFill>
                  <a:srgbClr val="000000"/>
                </a:solidFill>
                <a:latin typeface="Courier New"/>
              </a:rPr>
              <a:t>(text);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textMessage.setStringProperty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GB" sz="1200" dirty="0" err="1" smtClean="0">
                <a:solidFill>
                  <a:srgbClr val="2A00FF"/>
                </a:solidFill>
                <a:latin typeface="Courier New"/>
              </a:rPr>
              <a:t>messageId</a:t>
            </a:r>
            <a:r>
              <a:rPr lang="en-GB" sz="1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queueConnection.start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1200" b="1" dirty="0" err="1" smtClean="0">
                <a:solidFill>
                  <a:srgbClr val="000000"/>
                </a:solidFill>
                <a:latin typeface="Courier New"/>
              </a:rPr>
              <a:t>queueSender.send</a:t>
            </a:r>
            <a:r>
              <a:rPr lang="en-GB" sz="1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b="1" dirty="0" err="1" smtClean="0">
                <a:solidFill>
                  <a:srgbClr val="000000"/>
                </a:solidFill>
                <a:latin typeface="Courier New"/>
              </a:rPr>
              <a:t>textMessage</a:t>
            </a:r>
            <a:r>
              <a:rPr lang="en-GB" sz="1200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GB" sz="1200" b="1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Business Logic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1142984"/>
            <a:ext cx="222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Switch on parameters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2786058"/>
            <a:ext cx="370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Some boilerplate, and some real logic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5288340"/>
            <a:ext cx="7143800" cy="83099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catch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(Exception e) {</a:t>
            </a:r>
          </a:p>
          <a:p>
            <a:r>
              <a:rPr lang="en-GB" sz="1200" dirty="0" smtClean="0">
                <a:solidFill>
                  <a:srgbClr val="0000C0"/>
                </a:solidFill>
                <a:latin typeface="Courier New"/>
              </a:rPr>
              <a:t>    logger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.info(</a:t>
            </a:r>
            <a:r>
              <a:rPr lang="en-GB" sz="1200" dirty="0" smtClean="0">
                <a:solidFill>
                  <a:srgbClr val="2A00FF"/>
                </a:solidFill>
                <a:latin typeface="Courier New"/>
              </a:rPr>
              <a:t>"Unable to send message to the </a:t>
            </a:r>
            <a:r>
              <a:rPr lang="en-GB" sz="1200" dirty="0" err="1" smtClean="0">
                <a:solidFill>
                  <a:srgbClr val="2A00FF"/>
                </a:solidFill>
                <a:latin typeface="Courier New"/>
              </a:rPr>
              <a:t>Queue"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,e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1200" b="1" dirty="0" err="1" smtClean="0">
                <a:solidFill>
                  <a:srgbClr val="000000"/>
                </a:solidFill>
                <a:latin typeface="Courier New"/>
              </a:rPr>
              <a:t>MessageDrivenBean.</a:t>
            </a:r>
            <a:r>
              <a:rPr lang="en-GB" sz="1200" b="1" i="1" dirty="0" err="1" smtClean="0">
                <a:solidFill>
                  <a:srgbClr val="000000"/>
                </a:solidFill>
                <a:latin typeface="Courier New"/>
              </a:rPr>
              <a:t>sendMail</a:t>
            </a:r>
            <a:r>
              <a:rPr lang="en-GB" sz="12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b="1" i="1" dirty="0" err="1" smtClean="0">
                <a:solidFill>
                  <a:srgbClr val="000000"/>
                </a:solidFill>
                <a:latin typeface="Courier New"/>
              </a:rPr>
              <a:t>e.getMessage</a:t>
            </a:r>
            <a:r>
              <a:rPr lang="en-GB" sz="1200" b="1" i="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GB" sz="1200" b="1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720" y="4931150"/>
            <a:ext cx="152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Error handling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the Business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Mocks + Stubs</a:t>
            </a:r>
          </a:p>
          <a:p>
            <a:pPr lvl="1"/>
            <a:r>
              <a:rPr lang="en-GB" dirty="0" err="1" smtClean="0"/>
              <a:t>EasyMock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PowerMock</a:t>
            </a:r>
            <a:endParaRPr lang="en-GB" dirty="0" smtClean="0"/>
          </a:p>
          <a:p>
            <a:pPr lvl="1"/>
            <a:r>
              <a:rPr lang="en-GB" dirty="0" smtClean="0"/>
              <a:t>Mock constructors and static methods</a:t>
            </a:r>
          </a:p>
          <a:p>
            <a:pPr lvl="1"/>
            <a:r>
              <a:rPr lang="en-GB" dirty="0" smtClean="0"/>
              <a:t>The sledgehammer – great for breaking-up hard dependencies, a sign of problems if used for everyday jobs.</a:t>
            </a:r>
          </a:p>
          <a:p>
            <a:endParaRPr lang="en-GB" dirty="0" smtClean="0"/>
          </a:p>
          <a:p>
            <a:r>
              <a:rPr lang="en-GB" dirty="0" smtClean="0"/>
              <a:t>Treat test code like production code</a:t>
            </a:r>
          </a:p>
          <a:p>
            <a:pPr lvl="1"/>
            <a:r>
              <a:rPr lang="en-GB" dirty="0" smtClean="0"/>
              <a:t>Refactor duplication out</a:t>
            </a:r>
          </a:p>
          <a:p>
            <a:pPr lvl="1"/>
            <a:r>
              <a:rPr lang="en-GB" dirty="0" smtClean="0"/>
              <a:t>Keep tests small and focus</a:t>
            </a:r>
          </a:p>
          <a:p>
            <a:endParaRPr lang="en-GB" dirty="0"/>
          </a:p>
          <a:p>
            <a:r>
              <a:rPr lang="en-GB" dirty="0" smtClean="0"/>
              <a:t>Characterisation tests != unit tests</a:t>
            </a:r>
          </a:p>
          <a:p>
            <a:pPr lvl="1"/>
            <a:r>
              <a:rPr lang="en-GB" dirty="0" smtClean="0"/>
              <a:t>Trying to capture existing behaviour</a:t>
            </a:r>
          </a:p>
          <a:p>
            <a:pPr lvl="1"/>
            <a:r>
              <a:rPr lang="en-GB" dirty="0" smtClean="0"/>
              <a:t>Expect to have to do more work</a:t>
            </a:r>
          </a:p>
          <a:p>
            <a:pPr lvl="1"/>
            <a:r>
              <a:rPr lang="en-GB" dirty="0" smtClean="0"/>
              <a:t>Use test-coverage tools to look for missed behaviour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the payback is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00750" cy="4525963"/>
          </a:xfrm>
        </p:spPr>
        <p:txBody>
          <a:bodyPr/>
          <a:lstStyle/>
          <a:p>
            <a:r>
              <a:rPr lang="en-GB" dirty="0" smtClean="0"/>
              <a:t>With my tests is place I can</a:t>
            </a:r>
          </a:p>
          <a:p>
            <a:pPr lvl="1"/>
            <a:r>
              <a:rPr lang="en-GB" dirty="0" smtClean="0"/>
              <a:t>Make these changes, and the next ones, and the next ones 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Refactor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Add </a:t>
            </a:r>
            <a:r>
              <a:rPr lang="en-GB" dirty="0"/>
              <a:t>assertions to my build to stop the coverage from </a:t>
            </a:r>
            <a:r>
              <a:rPr lang="en-GB" dirty="0" smtClean="0"/>
              <a:t>falling</a:t>
            </a:r>
            <a:endParaRPr lang="en-GB" dirty="0"/>
          </a:p>
        </p:txBody>
      </p:sp>
      <p:pic>
        <p:nvPicPr>
          <p:cNvPr id="4" name="Content Placeholder 3" descr="bouncer-500.jpg"/>
          <p:cNvPicPr>
            <a:picLocks noChangeAspect="1"/>
          </p:cNvPicPr>
          <p:nvPr/>
        </p:nvPicPr>
        <p:blipFill>
          <a:blip r:embed="rId3">
            <a:lum bright="-19000"/>
          </a:blip>
          <a:stretch>
            <a:fillRect/>
          </a:stretch>
        </p:blipFill>
        <p:spPr>
          <a:xfrm>
            <a:off x="6858016" y="1714488"/>
            <a:ext cx="2023124" cy="2857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 bright="-15000"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6050" y="5286388"/>
            <a:ext cx="32861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Legacy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5857916" cy="4525963"/>
          </a:xfrm>
        </p:spPr>
        <p:txBody>
          <a:bodyPr>
            <a:normAutofit fontScale="70000" lnSpcReduction="20000"/>
          </a:bodyPr>
          <a:lstStyle/>
          <a:p>
            <a:r>
              <a:rPr lang="en-GB" sz="3600" dirty="0" smtClean="0"/>
              <a:t>We don’t always start with a clean sheet of paper.</a:t>
            </a:r>
          </a:p>
          <a:p>
            <a:pPr lvl="2"/>
            <a:r>
              <a:rPr lang="en-GB" i="1" dirty="0" smtClean="0"/>
              <a:t>“Our summer student put this together – can you make these changes …”</a:t>
            </a:r>
          </a:p>
          <a:p>
            <a:pPr lvl="2"/>
            <a:endParaRPr lang="en-GB" i="1" dirty="0" smtClean="0"/>
          </a:p>
          <a:p>
            <a:r>
              <a:rPr lang="en-GB" sz="3600" dirty="0" smtClean="0"/>
              <a:t>Sometimes ‘tactical’ becomes ‘strategic’</a:t>
            </a:r>
          </a:p>
          <a:p>
            <a:pPr lvl="2"/>
            <a:r>
              <a:rPr lang="en-GB" i="1" dirty="0" smtClean="0"/>
              <a:t>“This tool is essential to the platform – we need you to fix it!”</a:t>
            </a:r>
          </a:p>
          <a:p>
            <a:pPr lvl="2"/>
            <a:endParaRPr lang="en-GB" i="1" dirty="0"/>
          </a:p>
          <a:p>
            <a:r>
              <a:rPr lang="en-GB" sz="3600" dirty="0" smtClean="0"/>
              <a:t>We never stop learning.</a:t>
            </a:r>
          </a:p>
          <a:p>
            <a:pPr lvl="2"/>
            <a:r>
              <a:rPr lang="en-GB" i="1" dirty="0" smtClean="0"/>
              <a:t>“It’s about that system you wrote 6 years ago …”</a:t>
            </a:r>
          </a:p>
          <a:p>
            <a:pPr lvl="2">
              <a:buNone/>
            </a:pPr>
            <a:endParaRPr lang="en-GB" i="1" dirty="0"/>
          </a:p>
          <a:p>
            <a:endParaRPr lang="en-GB" sz="2300" b="1" dirty="0" smtClean="0"/>
          </a:p>
          <a:p>
            <a:endParaRPr lang="en-GB" sz="2300" b="1" dirty="0"/>
          </a:p>
          <a:p>
            <a:endParaRPr lang="en-GB" sz="2300" b="1" dirty="0" smtClean="0"/>
          </a:p>
          <a:p>
            <a:pPr>
              <a:buNone/>
            </a:pPr>
            <a:r>
              <a:rPr lang="en-GB" sz="2300" i="1" dirty="0" smtClean="0"/>
              <a:t>Working Effectively with Legacy Code (Michael Feathers)</a:t>
            </a:r>
            <a:endParaRPr lang="en-GB" i="1" dirty="0" smtClean="0"/>
          </a:p>
        </p:txBody>
      </p:sp>
      <p:pic>
        <p:nvPicPr>
          <p:cNvPr id="4" name="Picture 3" descr="w_tang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8" y="1357298"/>
            <a:ext cx="2952739" cy="221455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lum bright="2000"/>
          </a:blip>
          <a:srcRect/>
          <a:stretch>
            <a:fillRect/>
          </a:stretch>
        </p:blipFill>
        <p:spPr bwMode="auto">
          <a:xfrm>
            <a:off x="5214942" y="5286388"/>
            <a:ext cx="1071538" cy="107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Risky Business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543692" cy="4525963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Some jobs are safer than others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 smtClean="0">
                <a:solidFill>
                  <a:schemeClr val="bg1"/>
                </a:solidFill>
              </a:rPr>
              <a:t>How do I make my life a little safer?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 smtClean="0">
                <a:solidFill>
                  <a:schemeClr val="bg1"/>
                </a:solidFill>
              </a:rPr>
              <a:t>Is it worth the cost?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4" name="Picture 3" descr="risky.bmp"/>
          <p:cNvPicPr>
            <a:picLocks noChangeAspect="1"/>
          </p:cNvPicPr>
          <p:nvPr/>
        </p:nvPicPr>
        <p:blipFill>
          <a:blip r:embed="rId3" cstate="print">
            <a:lum bright="-2000" contrast="-22000"/>
          </a:blip>
          <a:stretch>
            <a:fillRect/>
          </a:stretch>
        </p:blipFill>
        <p:spPr>
          <a:xfrm>
            <a:off x="6929454" y="1357298"/>
            <a:ext cx="2030878" cy="2936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apez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388" y="1500174"/>
            <a:ext cx="2558257" cy="1928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Cost Of Change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14998" cy="4525963"/>
          </a:xfrm>
        </p:spPr>
        <p:txBody>
          <a:bodyPr>
            <a:normAutofit fontScale="77500" lnSpcReduction="20000"/>
          </a:bodyPr>
          <a:lstStyle/>
          <a:p>
            <a:r>
              <a:rPr lang="en-GB" sz="3600" dirty="0" smtClean="0"/>
              <a:t>Changing unknown code can be a leap of faith</a:t>
            </a:r>
          </a:p>
          <a:p>
            <a:endParaRPr lang="en-GB" sz="3600" dirty="0" smtClean="0"/>
          </a:p>
          <a:p>
            <a:r>
              <a:rPr lang="en-GB" sz="3600" dirty="0" smtClean="0"/>
              <a:t>I want to make it cleaner, but how do I </a:t>
            </a:r>
            <a:r>
              <a:rPr lang="en-GB" sz="3600" u="sng" dirty="0" smtClean="0"/>
              <a:t>know</a:t>
            </a:r>
            <a:r>
              <a:rPr lang="en-GB" sz="3600" dirty="0" smtClean="0"/>
              <a:t> I won’t break it?</a:t>
            </a:r>
          </a:p>
          <a:p>
            <a:endParaRPr lang="en-GB" sz="3600" dirty="0"/>
          </a:p>
          <a:p>
            <a:r>
              <a:rPr lang="en-GB" sz="3600" dirty="0" smtClean="0"/>
              <a:t>… and I’m certain I’ll be back again next month</a:t>
            </a:r>
          </a:p>
          <a:p>
            <a:endParaRPr lang="en-GB" sz="3600" dirty="0"/>
          </a:p>
          <a:p>
            <a:r>
              <a:rPr lang="en-GB" sz="3600" dirty="0" smtClean="0"/>
              <a:t>For my next trick, I will require the use of a safety net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uzzl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938" y="1071547"/>
            <a:ext cx="1934780" cy="18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Weaving the net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7232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Find the code you need to change</a:t>
            </a:r>
          </a:p>
          <a:p>
            <a:endParaRPr lang="en-GB" dirty="0" smtClean="0"/>
          </a:p>
          <a:p>
            <a:r>
              <a:rPr lang="en-GB" dirty="0" smtClean="0"/>
              <a:t>Get it to compile on it’s own (no collaborators)</a:t>
            </a:r>
          </a:p>
          <a:p>
            <a:pPr lvl="2"/>
            <a:r>
              <a:rPr lang="en-GB" dirty="0" smtClean="0"/>
              <a:t>May need mocks, stubs or language tricks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Guess a behaviour and capture with an assertion</a:t>
            </a:r>
          </a:p>
          <a:p>
            <a:pPr lvl="2"/>
            <a:r>
              <a:rPr lang="en-GB" dirty="0" smtClean="0"/>
              <a:t>Characterisation tests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Repeat guess and test for happy and sad paths</a:t>
            </a:r>
          </a:p>
          <a:p>
            <a:pPr lvl="2"/>
            <a:r>
              <a:rPr lang="en-GB" dirty="0" smtClean="0"/>
              <a:t>Coverage tools can 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t="15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tx1"/>
          </a:solidFill>
        </p:spPr>
        <p:txBody>
          <a:bodyPr/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5500702"/>
            <a:ext cx="82153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Right Triangle 5"/>
          <p:cNvSpPr/>
          <p:nvPr/>
        </p:nvSpPr>
        <p:spPr>
          <a:xfrm rot="21170367" flipH="1" flipV="1">
            <a:off x="8215338" y="5500702"/>
            <a:ext cx="785818" cy="285752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1214422"/>
            <a:ext cx="7715304" cy="5493812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public class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XMLSender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GB" sz="9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XMLSender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(Logger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logger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, String text, String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, String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GB" sz="900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900" dirty="0" err="1" smtClean="0">
                <a:solidFill>
                  <a:srgbClr val="0000C0"/>
                </a:solidFill>
                <a:latin typeface="Courier New"/>
              </a:rPr>
              <a:t>logger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= logger;</a:t>
            </a:r>
          </a:p>
          <a:p>
            <a:r>
              <a:rPr lang="en-GB" sz="900" dirty="0" smtClean="0">
                <a:solidFill>
                  <a:srgbClr val="0000C0"/>
                </a:solidFill>
                <a:latin typeface="Courier New"/>
              </a:rPr>
              <a:t>    </a:t>
            </a:r>
            <a:r>
              <a:rPr lang="en-GB" sz="900" dirty="0" err="1" smtClean="0">
                <a:solidFill>
                  <a:srgbClr val="0000C0"/>
                </a:solidFill>
                <a:latin typeface="Courier New"/>
              </a:rPr>
              <a:t>serviceProvider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JNDILookup.</a:t>
            </a:r>
            <a:r>
              <a:rPr lang="en-GB" sz="900" i="1" dirty="0" err="1" smtClean="0">
                <a:solidFill>
                  <a:srgbClr val="000000"/>
                </a:solidFill>
                <a:latin typeface="Courier New"/>
              </a:rPr>
              <a:t>getInstance</a:t>
            </a:r>
            <a:r>
              <a:rPr lang="en-GB" sz="900" i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sendMessage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(text,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GB" sz="900" dirty="0" smtClean="0"/>
          </a:p>
          <a:p>
            <a:endParaRPr lang="en-GB" sz="900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sendMessage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(String text, String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, String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GB" sz="9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   </a:t>
            </a:r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queueConnectionFactory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900" dirty="0" err="1" smtClean="0">
                <a:solidFill>
                  <a:srgbClr val="0000C0"/>
                </a:solidFill>
                <a:latin typeface="Courier New"/>
              </a:rPr>
              <a:t>serviceProvider</a:t>
            </a:r>
            <a:endParaRPr lang="en-GB" sz="900" dirty="0" smtClean="0">
              <a:solidFill>
                <a:srgbClr val="0000C0"/>
              </a:solidFill>
              <a:latin typeface="Courier New"/>
            </a:endParaRP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     .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getQueueConnectionFactory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MessageDrivenBean.</a:t>
            </a:r>
            <a:r>
              <a:rPr lang="en-GB" sz="900" i="1" dirty="0" err="1" smtClean="0">
                <a:solidFill>
                  <a:srgbClr val="0000C0"/>
                </a:solidFill>
                <a:latin typeface="Courier New"/>
              </a:rPr>
              <a:t>JMS_FACTORY</a:t>
            </a:r>
            <a:r>
              <a:rPr lang="en-GB" sz="9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      if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senderflag.equals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900" dirty="0" smtClean="0">
                <a:solidFill>
                  <a:srgbClr val="2A00FF"/>
                </a:solidFill>
                <a:latin typeface="Courier New"/>
              </a:rPr>
              <a:t>"REDIRECT"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)) {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  queue = </a:t>
            </a:r>
            <a:r>
              <a:rPr lang="en-GB" sz="900" dirty="0" err="1" smtClean="0">
                <a:solidFill>
                  <a:srgbClr val="0000C0"/>
                </a:solidFill>
                <a:latin typeface="Courier New"/>
              </a:rPr>
              <a:t>serviceProvider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.getQueue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MessageDrivenBean.</a:t>
            </a:r>
            <a:r>
              <a:rPr lang="en-GB" sz="900" i="1" dirty="0" err="1" smtClean="0">
                <a:solidFill>
                  <a:srgbClr val="0000C0"/>
                </a:solidFill>
                <a:latin typeface="Courier New"/>
              </a:rPr>
              <a:t>REDIRECT_QUEUE</a:t>
            </a:r>
            <a:r>
              <a:rPr lang="en-GB" sz="9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      else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  queue = </a:t>
            </a:r>
            <a:r>
              <a:rPr lang="en-GB" sz="900" dirty="0" err="1" smtClean="0">
                <a:solidFill>
                  <a:srgbClr val="0000C0"/>
                </a:solidFill>
                <a:latin typeface="Courier New"/>
              </a:rPr>
              <a:t>serviceProvider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.getQueue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MessageDrivenBean.</a:t>
            </a:r>
            <a:r>
              <a:rPr lang="en-GB" sz="900" i="1" dirty="0" err="1" smtClean="0">
                <a:solidFill>
                  <a:srgbClr val="0000C0"/>
                </a:solidFill>
                <a:latin typeface="Courier New"/>
              </a:rPr>
              <a:t>RESPONSE_QUEUE</a:t>
            </a:r>
            <a:r>
              <a:rPr lang="en-GB" sz="9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queueConnection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queueConnectionFactory.createQueueConnection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queueSession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queueConnection.createQueueSession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,  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             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Session.</a:t>
            </a:r>
            <a:r>
              <a:rPr lang="en-GB" sz="900" i="1" dirty="0" err="1" smtClean="0">
                <a:solidFill>
                  <a:srgbClr val="0000C0"/>
                </a:solidFill>
                <a:latin typeface="Courier New"/>
              </a:rPr>
              <a:t>AUTO_ACKNOWLEDGE</a:t>
            </a:r>
            <a:r>
              <a:rPr lang="en-GB" sz="9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...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textMessage.setText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(text);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textMessage.setStringProperty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9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GB" sz="900" dirty="0" err="1" smtClean="0">
                <a:solidFill>
                  <a:srgbClr val="2A00FF"/>
                </a:solidFill>
                <a:latin typeface="Courier New"/>
              </a:rPr>
              <a:t>messageId</a:t>
            </a:r>
            <a:r>
              <a:rPr lang="en-GB" sz="9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queueConnection.start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queueSender.send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textMessage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queueSession.close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queueConnection.close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();</a:t>
            </a:r>
            <a:endParaRPr lang="en-GB" sz="900" i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    catch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(Exception e) {</a:t>
            </a:r>
          </a:p>
          <a:p>
            <a:r>
              <a:rPr lang="en-GB" sz="900" dirty="0" smtClean="0">
                <a:solidFill>
                  <a:srgbClr val="0000C0"/>
                </a:solidFill>
                <a:latin typeface="Courier New"/>
              </a:rPr>
              <a:t>      logger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.info(</a:t>
            </a:r>
            <a:r>
              <a:rPr lang="en-GB" sz="900" dirty="0" smtClean="0">
                <a:solidFill>
                  <a:srgbClr val="2A00FF"/>
                </a:solidFill>
                <a:latin typeface="Courier New"/>
              </a:rPr>
              <a:t>"Unable to send message to the </a:t>
            </a:r>
            <a:r>
              <a:rPr lang="en-GB" sz="900" dirty="0" err="1" smtClean="0">
                <a:solidFill>
                  <a:srgbClr val="2A00FF"/>
                </a:solidFill>
                <a:latin typeface="Courier New"/>
              </a:rPr>
              <a:t>Queue"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,e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GB" sz="900" dirty="0" err="1" smtClean="0">
                <a:solidFill>
                  <a:srgbClr val="000000"/>
                </a:solidFill>
                <a:latin typeface="Courier New"/>
              </a:rPr>
              <a:t>MessageDrivenBean.</a:t>
            </a:r>
            <a:r>
              <a:rPr lang="en-GB" sz="900" i="1" dirty="0" err="1" smtClean="0">
                <a:solidFill>
                  <a:srgbClr val="000000"/>
                </a:solidFill>
                <a:latin typeface="Courier New"/>
              </a:rPr>
              <a:t>sendMail</a:t>
            </a:r>
            <a:r>
              <a:rPr lang="en-GB" sz="9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900" i="1" dirty="0" err="1" smtClean="0">
                <a:solidFill>
                  <a:srgbClr val="000000"/>
                </a:solidFill>
                <a:latin typeface="Courier New"/>
              </a:rPr>
              <a:t>e.getMessage</a:t>
            </a:r>
            <a:r>
              <a:rPr lang="en-GB" sz="900" i="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r>
              <a:rPr lang="en-GB" sz="900" dirty="0" smtClean="0">
                <a:solidFill>
                  <a:srgbClr val="7F0055"/>
                </a:solidFill>
                <a:latin typeface="Courier New"/>
              </a:rPr>
              <a:t>    finally 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// Clean up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  ...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GB" sz="900" dirty="0" smtClean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r>
              <a:rPr lang="en-GB" sz="900" dirty="0">
                <a:solidFill>
                  <a:srgbClr val="000000"/>
                </a:solidFill>
                <a:latin typeface="Courier New"/>
              </a:rPr>
              <a:t>}</a:t>
            </a:r>
            <a:endParaRPr lang="en-GB" sz="9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928802"/>
            <a:ext cx="7358114" cy="1015663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XMLSender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(Logger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logger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String text,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</a:t>
            </a:r>
            <a:r>
              <a:rPr lang="en-GB" sz="1200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 err="1" smtClean="0">
                <a:solidFill>
                  <a:srgbClr val="0000C0"/>
                </a:solidFill>
                <a:latin typeface="Courier New"/>
              </a:rPr>
              <a:t>logger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= logger;</a:t>
            </a:r>
          </a:p>
          <a:p>
            <a:r>
              <a:rPr lang="en-GB" sz="1200" dirty="0" smtClean="0">
                <a:solidFill>
                  <a:srgbClr val="0000C0"/>
                </a:solidFill>
                <a:latin typeface="Courier New"/>
              </a:rPr>
              <a:t>  </a:t>
            </a:r>
            <a:r>
              <a:rPr lang="en-GB" sz="1200" b="1" dirty="0" err="1" smtClean="0">
                <a:solidFill>
                  <a:srgbClr val="0000C0"/>
                </a:solidFill>
                <a:latin typeface="Courier New"/>
              </a:rPr>
              <a:t>serviceProvider</a:t>
            </a:r>
            <a:r>
              <a:rPr lang="en-GB" sz="12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200" b="1" dirty="0" err="1" smtClean="0">
                <a:solidFill>
                  <a:srgbClr val="000000"/>
                </a:solidFill>
                <a:latin typeface="Courier New"/>
              </a:rPr>
              <a:t>JNDILookup.</a:t>
            </a:r>
            <a:r>
              <a:rPr lang="en-GB" sz="1200" b="1" i="1" dirty="0" err="1" smtClean="0">
                <a:solidFill>
                  <a:srgbClr val="000000"/>
                </a:solidFill>
                <a:latin typeface="Courier New"/>
              </a:rPr>
              <a:t>getInstance</a:t>
            </a:r>
            <a:r>
              <a:rPr lang="en-GB" sz="1200" b="1" i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sendMessage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(text,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4286256"/>
            <a:ext cx="7358114" cy="1015663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XMLSender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(Logger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logger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String text,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</a:t>
            </a:r>
            <a:r>
              <a:rPr lang="en-GB" sz="1200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GB" sz="1200" dirty="0" err="1" smtClean="0">
                <a:solidFill>
                  <a:srgbClr val="0000C0"/>
                </a:solidFill>
                <a:latin typeface="Courier New"/>
              </a:rPr>
              <a:t>logger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= logger;</a:t>
            </a:r>
          </a:p>
          <a:p>
            <a:r>
              <a:rPr lang="en-GB" sz="1200" dirty="0" smtClean="0">
                <a:solidFill>
                  <a:srgbClr val="0000C0"/>
                </a:solidFill>
                <a:latin typeface="Courier New"/>
              </a:rPr>
              <a:t>  </a:t>
            </a:r>
            <a:r>
              <a:rPr lang="en-GB" sz="1200" dirty="0" err="1" smtClean="0">
                <a:solidFill>
                  <a:srgbClr val="0000C0"/>
                </a:solidFill>
                <a:latin typeface="Courier New"/>
              </a:rPr>
              <a:t>serviceProvider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JNDILookup.</a:t>
            </a:r>
            <a:r>
              <a:rPr lang="en-GB" sz="1200" i="1" dirty="0" err="1" smtClean="0">
                <a:solidFill>
                  <a:srgbClr val="000000"/>
                </a:solidFill>
                <a:latin typeface="Courier New"/>
              </a:rPr>
              <a:t>getInstance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GB" sz="1200" b="1" dirty="0" err="1" smtClean="0">
                <a:solidFill>
                  <a:srgbClr val="000000"/>
                </a:solidFill>
                <a:latin typeface="Courier New"/>
              </a:rPr>
              <a:t>sendMessage</a:t>
            </a:r>
            <a:r>
              <a:rPr lang="en-GB" sz="1200" b="1" dirty="0" smtClean="0">
                <a:solidFill>
                  <a:srgbClr val="000000"/>
                </a:solidFill>
                <a:latin typeface="Courier New"/>
              </a:rPr>
              <a:t>(text, </a:t>
            </a:r>
            <a:r>
              <a:rPr lang="en-GB" sz="1200" b="1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12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b="1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12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GB" sz="12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Constructor Challenges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1571612"/>
            <a:ext cx="32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Call-out to static factory method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3929066"/>
            <a:ext cx="511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Call the business-logic method  during construction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571612"/>
            <a:ext cx="8143932" cy="3046988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StubbedXMLSender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XMLSender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i="1" dirty="0" err="1" smtClean="0">
                <a:solidFill>
                  <a:srgbClr val="0000C0"/>
                </a:solidFill>
                <a:latin typeface="Courier New"/>
              </a:rPr>
              <a:t>wasSendMessageCalled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200" i="1" dirty="0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GB" sz="1200" i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StubbedXMLSender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(Logger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logger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String text,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 super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(logger, text,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endParaRPr lang="en-GB" sz="1200" dirty="0" smtClean="0">
              <a:latin typeface="Courier New"/>
            </a:endParaRPr>
          </a:p>
          <a:p>
            <a:r>
              <a:rPr lang="en-GB" sz="1200" dirty="0" smtClean="0">
                <a:solidFill>
                  <a:srgbClr val="3F7F5F"/>
                </a:solidFill>
                <a:latin typeface="Courier New"/>
              </a:rPr>
              <a:t>  /*</a:t>
            </a:r>
          </a:p>
          <a:p>
            <a:r>
              <a:rPr lang="en-GB" sz="1200" dirty="0" smtClean="0">
                <a:solidFill>
                  <a:srgbClr val="3F7F5F"/>
                </a:solidFill>
                <a:latin typeface="Courier New"/>
              </a:rPr>
              <a:t>   * Override the </a:t>
            </a:r>
            <a:r>
              <a:rPr lang="en-GB" sz="1200" dirty="0" err="1" smtClean="0">
                <a:solidFill>
                  <a:srgbClr val="3F7F5F"/>
                </a:solidFill>
                <a:latin typeface="Courier New"/>
              </a:rPr>
              <a:t>sendMessage</a:t>
            </a:r>
            <a:r>
              <a:rPr lang="en-GB" sz="1200" dirty="0" smtClean="0">
                <a:solidFill>
                  <a:srgbClr val="3F7F5F"/>
                </a:solidFill>
                <a:latin typeface="Courier New"/>
              </a:rPr>
              <a:t>() method to allow the constructor to be tested</a:t>
            </a:r>
          </a:p>
          <a:p>
            <a:r>
              <a:rPr lang="en-GB" sz="1200" dirty="0" smtClean="0">
                <a:solidFill>
                  <a:srgbClr val="3F7F5F"/>
                </a:solidFill>
                <a:latin typeface="Courier New"/>
              </a:rPr>
              <a:t>   * on it's own</a:t>
            </a:r>
          </a:p>
          <a:p>
            <a:r>
              <a:rPr lang="en-GB" sz="1200" dirty="0" smtClean="0">
                <a:solidFill>
                  <a:srgbClr val="3F7F5F"/>
                </a:solidFill>
                <a:latin typeface="Courier New"/>
              </a:rPr>
              <a:t>   */</a:t>
            </a:r>
          </a:p>
          <a:p>
            <a:r>
              <a:rPr lang="en-GB" sz="1200" dirty="0" smtClean="0">
                <a:solidFill>
                  <a:srgbClr val="646464"/>
                </a:solidFill>
                <a:latin typeface="Courier New"/>
              </a:rPr>
              <a:t>  @Override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sendMessage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(String text,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messageID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String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senderflag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GB" sz="1200" i="1" dirty="0" smtClean="0">
                <a:solidFill>
                  <a:srgbClr val="0000C0"/>
                </a:solidFill>
                <a:latin typeface="Courier New"/>
              </a:rPr>
              <a:t>    </a:t>
            </a:r>
            <a:r>
              <a:rPr lang="en-GB" sz="1200" i="1" dirty="0" err="1" smtClean="0">
                <a:solidFill>
                  <a:srgbClr val="0000C0"/>
                </a:solidFill>
                <a:latin typeface="Courier New"/>
              </a:rPr>
              <a:t>wasSendMessageCalled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200" i="1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GB" sz="1200" dirty="0" smtClean="0">
              <a:latin typeface="Courier New"/>
            </a:endParaRP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GB" sz="12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Testing the Constructor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1214422"/>
            <a:ext cx="554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Create a subclass and override the business logic method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720" y="5572140"/>
            <a:ext cx="7786742" cy="1015663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646464"/>
                </a:solidFill>
                <a:latin typeface="Courier New"/>
              </a:rPr>
              <a:t>@Test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shouldBeAbleToInstantiateAnXMLSender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latin typeface="Courier New"/>
              </a:rPr>
              <a:t>StubbedXMLSender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200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GB" sz="1200" i="1" dirty="0" err="1" smtClean="0">
                <a:solidFill>
                  <a:srgbClr val="000000"/>
                </a:solidFill>
                <a:latin typeface="Courier New"/>
              </a:rPr>
              <a:t>assertTrue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200" i="1" dirty="0" err="1" smtClean="0">
                <a:solidFill>
                  <a:srgbClr val="000000"/>
                </a:solidFill>
                <a:latin typeface="Courier New"/>
              </a:rPr>
              <a:t>StubbedXMLSender.</a:t>
            </a:r>
            <a:r>
              <a:rPr lang="en-GB" sz="1200" i="1" dirty="0" err="1" smtClean="0">
                <a:solidFill>
                  <a:srgbClr val="0000C0"/>
                </a:solidFill>
                <a:latin typeface="Courier New"/>
              </a:rPr>
              <a:t>wasSendMessageCalled</a:t>
            </a:r>
            <a:r>
              <a:rPr lang="en-GB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4929198"/>
            <a:ext cx="603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Instantiate the subclass and assert using the sensing variable. 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(The static factory method is still called though)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808</Words>
  <Application>Microsoft Office PowerPoint</Application>
  <PresentationFormat>On-screen Show (4:3)</PresentationFormat>
  <Paragraphs>178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Retrofitting Tests</vt:lpstr>
      <vt:lpstr>Legacy Code</vt:lpstr>
      <vt:lpstr>Risky Business</vt:lpstr>
      <vt:lpstr>The Cost Of Change</vt:lpstr>
      <vt:lpstr>Weaving the net</vt:lpstr>
      <vt:lpstr>An Example</vt:lpstr>
      <vt:lpstr>Overview</vt:lpstr>
      <vt:lpstr>Constructor Challenges</vt:lpstr>
      <vt:lpstr>Testing the Constructor</vt:lpstr>
      <vt:lpstr>Business Logic</vt:lpstr>
      <vt:lpstr>Testing the Business Logic</vt:lpstr>
      <vt:lpstr>And the payback is …</vt:lpstr>
      <vt:lpstr>Slide 13</vt:lpstr>
    </vt:vector>
  </TitlesOfParts>
  <Company>BT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Retofitting Tests</dc:title>
  <dc:creator>802661379</dc:creator>
  <cp:lastModifiedBy>802661379</cp:lastModifiedBy>
  <cp:revision>28</cp:revision>
  <dcterms:created xsi:type="dcterms:W3CDTF">2009-09-07T17:44:26Z</dcterms:created>
  <dcterms:modified xsi:type="dcterms:W3CDTF">2009-09-07T20:58:22Z</dcterms:modified>
</cp:coreProperties>
</file>