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6" r:id="rId11"/>
    <p:sldId id="263" r:id="rId12"/>
    <p:sldId id="268" r:id="rId13"/>
    <p:sldId id="267" r:id="rId14"/>
    <p:sldId id="269" r:id="rId15"/>
    <p:sldId id="270" r:id="rId16"/>
    <p:sldId id="271" r:id="rId17"/>
    <p:sldId id="275" r:id="rId18"/>
    <p:sldId id="272" r:id="rId19"/>
    <p:sldId id="273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08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951F-1DFC-44F2-B12D-F691ACE09490}" type="datetimeFigureOut">
              <a:rPr lang="en-GB" smtClean="0"/>
              <a:pPr/>
              <a:t>09/02/2011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8EC0-A4AB-4C78-B856-D6B84FBF51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951F-1DFC-44F2-B12D-F691ACE09490}" type="datetimeFigureOut">
              <a:rPr lang="en-GB" smtClean="0"/>
              <a:pPr/>
              <a:t>09/02/2011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8EC0-A4AB-4C78-B856-D6B84FBF51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951F-1DFC-44F2-B12D-F691ACE09490}" type="datetimeFigureOut">
              <a:rPr lang="en-GB" smtClean="0"/>
              <a:pPr/>
              <a:t>09/02/2011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8EC0-A4AB-4C78-B856-D6B84FBF51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951F-1DFC-44F2-B12D-F691ACE09490}" type="datetimeFigureOut">
              <a:rPr lang="en-GB" smtClean="0"/>
              <a:pPr/>
              <a:t>09/02/2011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8EC0-A4AB-4C78-B856-D6B84FBF51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951F-1DFC-44F2-B12D-F691ACE09490}" type="datetimeFigureOut">
              <a:rPr lang="en-GB" smtClean="0"/>
              <a:pPr/>
              <a:t>09/02/2011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8EC0-A4AB-4C78-B856-D6B84FBF51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951F-1DFC-44F2-B12D-F691ACE09490}" type="datetimeFigureOut">
              <a:rPr lang="en-GB" smtClean="0"/>
              <a:pPr/>
              <a:t>09/02/2011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8EC0-A4AB-4C78-B856-D6B84FBF51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951F-1DFC-44F2-B12D-F691ACE09490}" type="datetimeFigureOut">
              <a:rPr lang="en-GB" smtClean="0"/>
              <a:pPr/>
              <a:t>09/02/2011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8EC0-A4AB-4C78-B856-D6B84FBF51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951F-1DFC-44F2-B12D-F691ACE09490}" type="datetimeFigureOut">
              <a:rPr lang="en-GB" smtClean="0"/>
              <a:pPr/>
              <a:t>09/02/2011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8EC0-A4AB-4C78-B856-D6B84FBF51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951F-1DFC-44F2-B12D-F691ACE09490}" type="datetimeFigureOut">
              <a:rPr lang="en-GB" smtClean="0"/>
              <a:pPr/>
              <a:t>09/02/2011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8EC0-A4AB-4C78-B856-D6B84FBF51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951F-1DFC-44F2-B12D-F691ACE09490}" type="datetimeFigureOut">
              <a:rPr lang="en-GB" smtClean="0"/>
              <a:pPr/>
              <a:t>09/02/2011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8EC0-A4AB-4C78-B856-D6B84FBF51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951F-1DFC-44F2-B12D-F691ACE09490}" type="datetimeFigureOut">
              <a:rPr lang="en-GB" smtClean="0"/>
              <a:pPr/>
              <a:t>09/02/2011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8EC0-A4AB-4C78-B856-D6B84FBF51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6951F-1DFC-44F2-B12D-F691ACE09490}" type="datetimeFigureOut">
              <a:rPr lang="en-GB" smtClean="0"/>
              <a:pPr/>
              <a:t>09/02/2011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E8EC0-A4AB-4C78-B856-D6B84FBF519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Spring + Hibernate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Tony Baines &amp; Marcus Horsley</a:t>
            </a:r>
          </a:p>
          <a:p>
            <a:r>
              <a:rPr lang="en-GB" dirty="0" smtClean="0"/>
              <a:t>February 2011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</a:t>
            </a:r>
            <a:r>
              <a:rPr lang="en-GB" dirty="0" smtClean="0"/>
              <a:t>4 (10 minutes)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Weaving logging into our application</a:t>
            </a:r>
          </a:p>
          <a:p>
            <a:pPr lvl="1"/>
            <a:r>
              <a:rPr lang="en-GB" dirty="0" smtClean="0"/>
              <a:t>The definitions in aopDefinitions.xml are imported into the main definition</a:t>
            </a:r>
          </a:p>
          <a:p>
            <a:pPr lvl="1"/>
            <a:r>
              <a:rPr lang="en-GB" dirty="0" smtClean="0"/>
              <a:t>Examine the </a:t>
            </a:r>
            <a:r>
              <a:rPr lang="en-GB" dirty="0" err="1" smtClean="0"/>
              <a:t>config</a:t>
            </a:r>
            <a:r>
              <a:rPr lang="en-GB" dirty="0" smtClean="0"/>
              <a:t> and code, see what it does</a:t>
            </a:r>
          </a:p>
          <a:p>
            <a:pPr lvl="2"/>
            <a:r>
              <a:rPr lang="en-GB" dirty="0" smtClean="0"/>
              <a:t>How does it compare with hand-coding the log messages?</a:t>
            </a:r>
          </a:p>
          <a:p>
            <a:pPr lvl="2"/>
            <a:r>
              <a:rPr lang="en-GB" dirty="0" smtClean="0"/>
              <a:t>Experiment with the </a:t>
            </a:r>
            <a:r>
              <a:rPr lang="en-GB" dirty="0" err="1" smtClean="0"/>
              <a:t>pointcut</a:t>
            </a:r>
            <a:r>
              <a:rPr lang="en-GB" dirty="0" smtClean="0"/>
              <a:t> definitions</a:t>
            </a:r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Reducing the clutter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XML definitions can quickly grow</a:t>
            </a:r>
          </a:p>
          <a:p>
            <a:r>
              <a:rPr lang="en-GB" dirty="0" smtClean="0"/>
              <a:t>Some of the Spring bean definitions can be inferred</a:t>
            </a:r>
          </a:p>
          <a:p>
            <a:pPr lvl="1"/>
            <a:r>
              <a:rPr lang="en-GB" dirty="0" smtClean="0"/>
              <a:t>A Car constructor declares a dependency on a Chassis, Body, Interior etc.</a:t>
            </a:r>
          </a:p>
          <a:p>
            <a:pPr lvl="1"/>
            <a:r>
              <a:rPr lang="en-GB" dirty="0" err="1" smtClean="0"/>
              <a:t>Autowiring</a:t>
            </a:r>
            <a:r>
              <a:rPr lang="en-GB" dirty="0" smtClean="0"/>
              <a:t> removes some of the clutter</a:t>
            </a:r>
          </a:p>
          <a:p>
            <a:pPr lvl="2"/>
            <a:r>
              <a:rPr lang="en-GB" dirty="0" smtClean="0"/>
              <a:t>Some loss of flexibility</a:t>
            </a:r>
          </a:p>
          <a:p>
            <a:pPr lvl="2"/>
            <a:r>
              <a:rPr lang="en-GB" dirty="0" smtClean="0"/>
              <a:t>Assumes one definition of each class</a:t>
            </a:r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</a:t>
            </a:r>
            <a:r>
              <a:rPr lang="en-GB" dirty="0" smtClean="0"/>
              <a:t>5 (10 minutes)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Open applicationContext.xml and complete the </a:t>
            </a:r>
            <a:r>
              <a:rPr lang="en-GB" dirty="0" err="1" smtClean="0"/>
              <a:t>autowired</a:t>
            </a:r>
            <a:r>
              <a:rPr lang="en-GB" dirty="0" smtClean="0"/>
              <a:t> definitions.</a:t>
            </a:r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There’s more to life than XML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Other DI frameworks are driven by annotations</a:t>
            </a:r>
          </a:p>
          <a:p>
            <a:pPr lvl="1"/>
            <a:r>
              <a:rPr lang="en-GB" dirty="0" smtClean="0"/>
              <a:t>Google </a:t>
            </a:r>
            <a:r>
              <a:rPr lang="en-GB" dirty="0" err="1" smtClean="0"/>
              <a:t>Guice</a:t>
            </a:r>
            <a:r>
              <a:rPr lang="en-GB" dirty="0" smtClean="0"/>
              <a:t>, Pico-container</a:t>
            </a:r>
          </a:p>
          <a:p>
            <a:r>
              <a:rPr lang="en-GB" dirty="0" smtClean="0"/>
              <a:t>Moves the definitions into Java code</a:t>
            </a:r>
            <a:endParaRPr lang="en-GB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</a:t>
            </a:r>
            <a:r>
              <a:rPr lang="en-GB" dirty="0" smtClean="0"/>
              <a:t>6 (10 minutes)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Take a look at the applicationContext.xml to see the minimal </a:t>
            </a:r>
            <a:r>
              <a:rPr lang="en-GB" dirty="0" err="1" smtClean="0"/>
              <a:t>config</a:t>
            </a:r>
            <a:endParaRPr lang="en-GB" dirty="0" smtClean="0"/>
          </a:p>
          <a:p>
            <a:r>
              <a:rPr lang="en-GB" dirty="0" smtClean="0"/>
              <a:t>Open up Car.java to see examples of the annotations</a:t>
            </a:r>
          </a:p>
          <a:p>
            <a:pPr lvl="1"/>
            <a:r>
              <a:rPr lang="en-GB" dirty="0" smtClean="0"/>
              <a:t>@Component</a:t>
            </a:r>
          </a:p>
          <a:p>
            <a:pPr lvl="1"/>
            <a:r>
              <a:rPr lang="en-GB" dirty="0" smtClean="0"/>
              <a:t>@</a:t>
            </a:r>
            <a:r>
              <a:rPr lang="en-GB" dirty="0" err="1" smtClean="0"/>
              <a:t>Autowired</a:t>
            </a:r>
            <a:endParaRPr lang="en-GB" dirty="0" smtClean="0"/>
          </a:p>
          <a:p>
            <a:pPr lvl="1"/>
            <a:endParaRPr lang="en-GB" dirty="0"/>
          </a:p>
          <a:p>
            <a:r>
              <a:rPr lang="en-GB" dirty="0" smtClean="0"/>
              <a:t>Is this an improvement?</a:t>
            </a:r>
            <a:endParaRPr lang="en-GB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Going beyond XML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Spring 3 brought in the </a:t>
            </a:r>
            <a:r>
              <a:rPr lang="en-GB" dirty="0" err="1" smtClean="0"/>
              <a:t>JavaConfig</a:t>
            </a:r>
            <a:r>
              <a:rPr lang="en-GB" dirty="0" smtClean="0"/>
              <a:t> extension</a:t>
            </a:r>
          </a:p>
          <a:p>
            <a:r>
              <a:rPr lang="en-GB" dirty="0" smtClean="0"/>
              <a:t>Java used to declare beans</a:t>
            </a:r>
          </a:p>
          <a:p>
            <a:pPr lvl="1">
              <a:buNone/>
            </a:pPr>
            <a:r>
              <a:rPr lang="en-GB" sz="20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&lt;bean name="wheel" class="</a:t>
            </a:r>
            <a:r>
              <a:rPr lang="en-GB" sz="20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masterclass.spring.annotations.Wheel</a:t>
            </a:r>
            <a:r>
              <a:rPr lang="en-GB" sz="20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 scope="prototype"/&gt;</a:t>
            </a:r>
          </a:p>
          <a:p>
            <a:pPr lvl="1">
              <a:buNone/>
            </a:pPr>
            <a:r>
              <a:rPr lang="en-GB" sz="2400" dirty="0" smtClean="0">
                <a:cs typeface="Courier New" pitchFamily="49" charset="0"/>
              </a:rPr>
              <a:t>Becomes</a:t>
            </a:r>
          </a:p>
          <a:p>
            <a:pPr lvl="1">
              <a:buNone/>
            </a:pPr>
            <a:r>
              <a:rPr lang="en-GB" sz="20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@Scope(“prototype”)</a:t>
            </a:r>
          </a:p>
          <a:p>
            <a:pPr lvl="1">
              <a:buNone/>
            </a:pPr>
            <a:r>
              <a:rPr lang="en-GB" sz="20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@Bean public Wheel </a:t>
            </a:r>
            <a:r>
              <a:rPr lang="en-GB" sz="20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wheel</a:t>
            </a:r>
            <a:r>
              <a:rPr lang="en-GB" sz="20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() { new Wheel(); }</a:t>
            </a:r>
          </a:p>
          <a:p>
            <a:r>
              <a:rPr lang="en-GB" dirty="0" smtClean="0"/>
              <a:t>Strongly-typed – refactoring and compile-time checks without special IDE support</a:t>
            </a:r>
            <a:endParaRPr lang="en-GB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</a:t>
            </a:r>
            <a:r>
              <a:rPr lang="en-GB" dirty="0" smtClean="0"/>
              <a:t>7 (10 minutes)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Wiring with </a:t>
            </a:r>
            <a:r>
              <a:rPr lang="en-GB" dirty="0" err="1" smtClean="0"/>
              <a:t>JavaConfig</a:t>
            </a:r>
            <a:endParaRPr lang="en-GB" dirty="0" smtClean="0"/>
          </a:p>
          <a:p>
            <a:pPr lvl="1"/>
            <a:r>
              <a:rPr lang="en-GB" dirty="0" smtClean="0"/>
              <a:t>Compare the creation of the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ApplicationContext</a:t>
            </a:r>
            <a:r>
              <a:rPr lang="en-GB" dirty="0" smtClean="0"/>
              <a:t> with previous exercises</a:t>
            </a:r>
          </a:p>
          <a:p>
            <a:pPr lvl="1"/>
            <a:r>
              <a:rPr lang="en-GB" dirty="0" smtClean="0"/>
              <a:t>Edit 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MyApplicationContext.java</a:t>
            </a:r>
            <a:r>
              <a:rPr lang="en-GB" dirty="0" smtClean="0"/>
              <a:t> and wire in the other dependencies</a:t>
            </a:r>
            <a:endParaRPr lang="en-GB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Good habits for Spring 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Treat the bean definitions as code</a:t>
            </a:r>
          </a:p>
          <a:p>
            <a:pPr lvl="1"/>
            <a:r>
              <a:rPr lang="en-GB" dirty="0" smtClean="0"/>
              <a:t>Name things well</a:t>
            </a:r>
          </a:p>
          <a:p>
            <a:pPr lvl="1"/>
            <a:r>
              <a:rPr lang="en-GB" dirty="0" smtClean="0"/>
              <a:t>Test, test, test, …</a:t>
            </a:r>
          </a:p>
          <a:p>
            <a:r>
              <a:rPr lang="en-GB" dirty="0" smtClean="0"/>
              <a:t>Use the Spring test support</a:t>
            </a:r>
          </a:p>
          <a:p>
            <a:pPr lvl="1"/>
            <a:r>
              <a:rPr lang="en-GB" dirty="0" smtClean="0"/>
              <a:t>Beans should be unit-testable in isolation </a:t>
            </a:r>
          </a:p>
          <a:p>
            <a:pPr lvl="1"/>
            <a:r>
              <a:rPr lang="en-GB" dirty="0" smtClean="0"/>
              <a:t>Integration testing</a:t>
            </a:r>
          </a:p>
          <a:p>
            <a:pPr lvl="2"/>
            <a:r>
              <a:rPr lang="en-GB" dirty="0" smtClean="0">
                <a:solidFill>
                  <a:schemeClr val="accent2"/>
                </a:solidFill>
              </a:rPr>
              <a:t>@</a:t>
            </a:r>
            <a:r>
              <a:rPr lang="en-GB" dirty="0" err="1" smtClean="0">
                <a:solidFill>
                  <a:schemeClr val="accent2"/>
                </a:solidFill>
              </a:rPr>
              <a:t>ContextConfiguration</a:t>
            </a:r>
            <a:r>
              <a:rPr lang="en-GB" dirty="0" smtClean="0">
                <a:solidFill>
                  <a:schemeClr val="accent2"/>
                </a:solidFill>
              </a:rPr>
              <a:t> </a:t>
            </a:r>
            <a:r>
              <a:rPr lang="en-GB" dirty="0" smtClean="0"/>
              <a:t>– create the Spring context</a:t>
            </a:r>
          </a:p>
          <a:p>
            <a:pPr lvl="2"/>
            <a:r>
              <a:rPr lang="en-GB" dirty="0" smtClean="0">
                <a:solidFill>
                  <a:schemeClr val="accent2"/>
                </a:solidFill>
              </a:rPr>
              <a:t>@Rollback </a:t>
            </a:r>
            <a:r>
              <a:rPr lang="en-GB" dirty="0" smtClean="0"/>
              <a:t>– cleanup changes to a database </a:t>
            </a:r>
          </a:p>
          <a:p>
            <a:pPr lvl="2"/>
            <a:r>
              <a:rPr lang="en-GB" dirty="0" smtClean="0">
                <a:solidFill>
                  <a:schemeClr val="accent2"/>
                </a:solidFill>
              </a:rPr>
              <a:t>@</a:t>
            </a:r>
            <a:r>
              <a:rPr lang="en-GB" dirty="0" err="1" smtClean="0">
                <a:solidFill>
                  <a:schemeClr val="accent2"/>
                </a:solidFill>
              </a:rPr>
              <a:t>Autowired</a:t>
            </a:r>
            <a:r>
              <a:rPr lang="en-GB" dirty="0" smtClean="0">
                <a:solidFill>
                  <a:schemeClr val="accent2"/>
                </a:solidFill>
              </a:rPr>
              <a:t> </a:t>
            </a:r>
            <a:r>
              <a:rPr lang="en-GB" dirty="0" smtClean="0"/>
              <a:t>– inject the object under test</a:t>
            </a:r>
          </a:p>
          <a:p>
            <a:pPr lvl="2"/>
            <a:r>
              <a:rPr lang="en-GB" dirty="0" smtClean="0">
                <a:solidFill>
                  <a:schemeClr val="accent2"/>
                </a:solidFill>
              </a:rPr>
              <a:t>@Repeat </a:t>
            </a:r>
            <a:r>
              <a:rPr lang="en-GB" dirty="0" smtClean="0"/>
              <a:t>/ </a:t>
            </a:r>
            <a:r>
              <a:rPr lang="en-GB" dirty="0" smtClean="0">
                <a:solidFill>
                  <a:schemeClr val="accent2"/>
                </a:solidFill>
              </a:rPr>
              <a:t>@Timed </a:t>
            </a:r>
            <a:r>
              <a:rPr lang="en-GB" dirty="0" smtClean="0"/>
              <a:t>– for a test method</a:t>
            </a:r>
            <a:endParaRPr lang="en-GB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Good habits for Spring …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Use the tools</a:t>
            </a:r>
          </a:p>
          <a:p>
            <a:pPr lvl="1"/>
            <a:r>
              <a:rPr lang="en-GB" dirty="0" smtClean="0"/>
              <a:t>A Spring-aware IDE will protect you from most of the simple typographic mistakes you might make</a:t>
            </a:r>
          </a:p>
          <a:p>
            <a:r>
              <a:rPr lang="en-GB" dirty="0" smtClean="0"/>
              <a:t>Modularise and compose configuration</a:t>
            </a:r>
          </a:p>
          <a:p>
            <a:pPr lvl="1"/>
            <a:r>
              <a:rPr lang="en-GB" dirty="0" smtClean="0"/>
              <a:t>The XML files can grow at an alarming rate</a:t>
            </a:r>
          </a:p>
          <a:p>
            <a:pPr lvl="1"/>
            <a:r>
              <a:rPr lang="en-GB" dirty="0" smtClean="0"/>
              <a:t>Use </a:t>
            </a:r>
            <a:r>
              <a:rPr lang="en-GB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&lt;import …/&gt; </a:t>
            </a:r>
            <a:r>
              <a:rPr lang="en-GB" dirty="0" smtClean="0"/>
              <a:t>to modularise e.g. by layer</a:t>
            </a:r>
          </a:p>
          <a:p>
            <a:r>
              <a:rPr lang="en-GB" dirty="0" smtClean="0"/>
              <a:t>Not everything needs to be a Spring bean</a:t>
            </a:r>
          </a:p>
          <a:p>
            <a:pPr lvl="1"/>
            <a:r>
              <a:rPr lang="en-GB" dirty="0" smtClean="0"/>
              <a:t>Pure Java Builders, Factories etc. can manage objects that don’t need the Spring special treatment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Good habits for Spring 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Use </a:t>
            </a:r>
            <a:r>
              <a:rPr lang="en-GB" dirty="0" err="1" smtClean="0"/>
              <a:t>Autowiring</a:t>
            </a:r>
            <a:r>
              <a:rPr lang="en-GB" dirty="0" smtClean="0"/>
              <a:t> carefully</a:t>
            </a:r>
          </a:p>
          <a:p>
            <a:pPr lvl="1"/>
            <a:r>
              <a:rPr lang="en-GB" dirty="0" smtClean="0"/>
              <a:t>It reduces XML, but it makes configurations less explicit</a:t>
            </a:r>
          </a:p>
          <a:p>
            <a:r>
              <a:rPr lang="en-GB" dirty="0" smtClean="0"/>
              <a:t>Prefer constructor injection over setters</a:t>
            </a:r>
          </a:p>
          <a:p>
            <a:pPr lvl="1"/>
            <a:r>
              <a:rPr lang="en-GB" dirty="0" smtClean="0"/>
              <a:t>Although setter-injection is clearer you’ll need to take additional steps to make sure the class still works (or has meaningful errors) if not all properties are set</a:t>
            </a:r>
          </a:p>
          <a:p>
            <a:r>
              <a:rPr lang="en-GB" dirty="0" smtClean="0"/>
              <a:t>Prefer constructor </a:t>
            </a:r>
            <a:r>
              <a:rPr lang="en-GB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type=</a:t>
            </a:r>
            <a:r>
              <a:rPr lang="en-GB" dirty="0" smtClean="0"/>
              <a:t> to </a:t>
            </a:r>
            <a:r>
              <a:rPr lang="en-GB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index=</a:t>
            </a:r>
          </a:p>
          <a:p>
            <a:pPr lvl="1"/>
            <a:r>
              <a:rPr lang="en-GB" dirty="0" smtClean="0"/>
              <a:t>Less brittle to change</a:t>
            </a:r>
          </a:p>
          <a:p>
            <a:pPr lvl="1"/>
            <a:r>
              <a:rPr lang="en-GB" dirty="0" smtClean="0"/>
              <a:t>Use index to remove ambiguity where necessary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OO Basics: Composition/Aggregation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“has-a” relationship</a:t>
            </a:r>
          </a:p>
          <a:p>
            <a:r>
              <a:rPr lang="en-GB" dirty="0" smtClean="0"/>
              <a:t>A thing that’s made up of other things?</a:t>
            </a:r>
          </a:p>
          <a:p>
            <a:r>
              <a:rPr lang="en-GB" dirty="0" smtClean="0"/>
              <a:t>A thing that uses other things to do work?</a:t>
            </a:r>
          </a:p>
          <a:p>
            <a:pPr>
              <a:buNone/>
            </a:pPr>
            <a:endParaRPr lang="en-GB" dirty="0"/>
          </a:p>
          <a:p>
            <a:r>
              <a:rPr lang="en-GB" dirty="0" smtClean="0"/>
              <a:t>Lifecycle – shared and separate</a:t>
            </a:r>
          </a:p>
          <a:p>
            <a:pPr lvl="1"/>
            <a:r>
              <a:rPr lang="en-GB" dirty="0" smtClean="0"/>
              <a:t>Composed: when I go I’m taking you with me</a:t>
            </a:r>
          </a:p>
          <a:p>
            <a:pPr lvl="2">
              <a:buNone/>
            </a:pPr>
            <a:r>
              <a:rPr lang="en-GB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GB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his.thing</a:t>
            </a:r>
            <a:r>
              <a:rPr lang="en-GB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new Thing();</a:t>
            </a:r>
          </a:p>
          <a:p>
            <a:pPr lvl="1"/>
            <a:r>
              <a:rPr lang="en-GB" dirty="0" smtClean="0"/>
              <a:t>Aggregated: you go on without me</a:t>
            </a:r>
          </a:p>
          <a:p>
            <a:pPr lvl="2">
              <a:buNone/>
            </a:pPr>
            <a:r>
              <a:rPr lang="en-GB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GB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ublic void </a:t>
            </a:r>
            <a:r>
              <a:rPr lang="en-GB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setThing</a:t>
            </a:r>
            <a:r>
              <a:rPr lang="en-GB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(Thing </a:t>
            </a:r>
            <a:r>
              <a:rPr lang="en-GB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thing</a:t>
            </a:r>
            <a:r>
              <a:rPr lang="en-GB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2">
              <a:buNone/>
            </a:pPr>
            <a:r>
              <a:rPr lang="en-GB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this.thing</a:t>
            </a:r>
            <a:r>
              <a:rPr lang="en-GB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thing;</a:t>
            </a:r>
          </a:p>
          <a:p>
            <a:pPr lvl="2">
              <a:buNone/>
            </a:pPr>
            <a:r>
              <a:rPr lang="en-GB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GB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Good habits for Spring 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Use the shortcut forms</a:t>
            </a:r>
          </a:p>
          <a:p>
            <a:pPr lvl="1">
              <a:buNone/>
            </a:pPr>
            <a:r>
              <a:rPr lang="en-GB" sz="2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&lt;property name=“meaning” value=“42” /&gt;</a:t>
            </a:r>
          </a:p>
          <a:p>
            <a:pPr lvl="1">
              <a:buNone/>
            </a:pPr>
            <a:r>
              <a:rPr lang="en-GB" sz="2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&lt;constructor-</a:t>
            </a:r>
            <a:r>
              <a:rPr lang="en-GB" sz="2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GB" sz="2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ref=“</a:t>
            </a:r>
            <a:r>
              <a:rPr lang="en-GB" sz="2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deepThoughtDAO</a:t>
            </a:r>
            <a:r>
              <a:rPr lang="en-GB" sz="2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” /&gt;</a:t>
            </a:r>
          </a:p>
          <a:p>
            <a:r>
              <a:rPr lang="en-GB" dirty="0" smtClean="0"/>
              <a:t>Use inner beans where appropriate</a:t>
            </a:r>
          </a:p>
          <a:p>
            <a:r>
              <a:rPr lang="en-GB" dirty="0" smtClean="0"/>
              <a:t>Use abstract beans to reduce duplication</a:t>
            </a:r>
          </a:p>
          <a:p>
            <a:pPr lvl="1"/>
            <a:r>
              <a:rPr lang="en-GB" dirty="0" smtClean="0"/>
              <a:t>Inherit common configuration </a:t>
            </a:r>
            <a:r>
              <a:rPr lang="en-GB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parent=“…”</a:t>
            </a:r>
          </a:p>
          <a:p>
            <a:r>
              <a:rPr lang="en-GB" dirty="0" smtClean="0"/>
              <a:t>Prefer </a:t>
            </a:r>
            <a:r>
              <a:rPr lang="en-GB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id=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smtClean="0"/>
              <a:t>over </a:t>
            </a:r>
            <a:r>
              <a:rPr lang="en-GB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name=</a:t>
            </a:r>
            <a:r>
              <a:rPr lang="en-GB" dirty="0" smtClean="0"/>
              <a:t> to trap accidental name conflicts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</a:t>
            </a:r>
            <a:r>
              <a:rPr lang="en-GB" dirty="0" smtClean="0"/>
              <a:t>1 (5 minutes)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48680"/>
          </a:xfrm>
        </p:spPr>
        <p:txBody>
          <a:bodyPr/>
          <a:lstStyle/>
          <a:p>
            <a:r>
              <a:rPr lang="en-GB" dirty="0" smtClean="0"/>
              <a:t>Open the Main class and build a project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475656" y="2420888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Project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763688" y="3501008"/>
            <a:ext cx="1296144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Deliverable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3923928" y="4365104"/>
            <a:ext cx="1224136" cy="43204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Developer</a:t>
            </a:r>
            <a:endParaRPr lang="en-GB" dirty="0"/>
          </a:p>
        </p:txBody>
      </p:sp>
      <p:cxnSp>
        <p:nvCxnSpPr>
          <p:cNvPr id="8" name="Straight Connector 7"/>
          <p:cNvCxnSpPr>
            <a:stCxn id="4" idx="2"/>
            <a:endCxn id="5" idx="0"/>
          </p:cNvCxnSpPr>
          <p:nvPr/>
        </p:nvCxnSpPr>
        <p:spPr>
          <a:xfrm rot="16200000" flipH="1">
            <a:off x="1853698" y="2942946"/>
            <a:ext cx="648072" cy="468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3"/>
            <a:endCxn id="6" idx="0"/>
          </p:cNvCxnSpPr>
          <p:nvPr/>
        </p:nvCxnSpPr>
        <p:spPr>
          <a:xfrm>
            <a:off x="3059832" y="3717032"/>
            <a:ext cx="1476164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763688" y="4653136"/>
            <a:ext cx="1296144" cy="50405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Simple</a:t>
            </a:r>
          </a:p>
          <a:p>
            <a:pPr algn="ctr"/>
            <a:r>
              <a:rPr lang="en-GB" dirty="0" smtClean="0"/>
              <a:t>Deliverable</a:t>
            </a:r>
            <a:endParaRPr lang="en-GB" dirty="0"/>
          </a:p>
        </p:txBody>
      </p:sp>
      <p:cxnSp>
        <p:nvCxnSpPr>
          <p:cNvPr id="14" name="Straight Arrow Connector 13"/>
          <p:cNvCxnSpPr>
            <a:stCxn id="12" idx="0"/>
            <a:endCxn id="5" idx="2"/>
          </p:cNvCxnSpPr>
          <p:nvPr/>
        </p:nvCxnSpPr>
        <p:spPr>
          <a:xfrm rot="5400000" flipH="1" flipV="1">
            <a:off x="2051720" y="4293096"/>
            <a:ext cx="720080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923928" y="5517232"/>
            <a:ext cx="1224136" cy="43204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Java</a:t>
            </a:r>
          </a:p>
          <a:p>
            <a:pPr algn="ctr"/>
            <a:r>
              <a:rPr lang="en-GB" dirty="0" smtClean="0"/>
              <a:t>Developer</a:t>
            </a:r>
            <a:endParaRPr lang="en-GB" dirty="0"/>
          </a:p>
        </p:txBody>
      </p:sp>
      <p:cxnSp>
        <p:nvCxnSpPr>
          <p:cNvPr id="16" name="Straight Arrow Connector 15"/>
          <p:cNvCxnSpPr>
            <a:stCxn id="15" idx="0"/>
            <a:endCxn id="6" idx="2"/>
          </p:cNvCxnSpPr>
          <p:nvPr/>
        </p:nvCxnSpPr>
        <p:spPr>
          <a:xfrm rot="5400000" flipH="1" flipV="1">
            <a:off x="4175956" y="5157192"/>
            <a:ext cx="720080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95736" y="2996952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</a:t>
            </a:r>
            <a:r>
              <a:rPr lang="en-GB" dirty="0" smtClean="0"/>
              <a:t>as-a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3635896" y="3717032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</a:t>
            </a:r>
            <a:r>
              <a:rPr lang="en-GB" dirty="0" smtClean="0"/>
              <a:t>as-a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1691680" y="4149080"/>
            <a:ext cx="12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implements</a:t>
            </a:r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3923928" y="4941168"/>
            <a:ext cx="12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implements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Testability &amp; Scaling 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2692895"/>
          </a:xfrm>
        </p:spPr>
        <p:txBody>
          <a:bodyPr>
            <a:normAutofit fontScale="92500"/>
          </a:bodyPr>
          <a:lstStyle/>
          <a:p>
            <a:r>
              <a:rPr lang="en-GB" dirty="0" smtClean="0"/>
              <a:t>Easily testable code tends to use aggregation and the injection of collaborators</a:t>
            </a:r>
          </a:p>
          <a:p>
            <a:pPr lvl="1"/>
            <a:r>
              <a:rPr lang="en-GB" dirty="0" smtClean="0"/>
              <a:t>Test doubles</a:t>
            </a:r>
          </a:p>
          <a:p>
            <a:r>
              <a:rPr lang="en-GB" dirty="0" smtClean="0"/>
              <a:t>Improved design through composed behaviour</a:t>
            </a:r>
          </a:p>
          <a:p>
            <a:pPr lvl="1"/>
            <a:r>
              <a:rPr lang="en-GB" dirty="0" smtClean="0"/>
              <a:t>Strategy pattern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043608" y="4437112"/>
            <a:ext cx="122413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Car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419872" y="4437112"/>
            <a:ext cx="1224136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Brake Strategy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699792" y="5733256"/>
            <a:ext cx="1224136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Brake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4211960" y="5733256"/>
            <a:ext cx="1224136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BrakeWithABS</a:t>
            </a:r>
            <a:endParaRPr lang="en-GB" dirty="0"/>
          </a:p>
        </p:txBody>
      </p:sp>
      <p:cxnSp>
        <p:nvCxnSpPr>
          <p:cNvPr id="8" name="Straight Arrow Connector 7"/>
          <p:cNvCxnSpPr>
            <a:stCxn id="6" idx="0"/>
            <a:endCxn id="5" idx="2"/>
          </p:cNvCxnSpPr>
          <p:nvPr/>
        </p:nvCxnSpPr>
        <p:spPr>
          <a:xfrm rot="5400000" flipH="1" flipV="1">
            <a:off x="3275856" y="4977172"/>
            <a:ext cx="792088" cy="72008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0"/>
            <a:endCxn id="5" idx="2"/>
          </p:cNvCxnSpPr>
          <p:nvPr/>
        </p:nvCxnSpPr>
        <p:spPr>
          <a:xfrm rot="16200000" flipV="1">
            <a:off x="4031940" y="4941168"/>
            <a:ext cx="792088" cy="7920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3"/>
            <a:endCxn id="5" idx="1"/>
          </p:cNvCxnSpPr>
          <p:nvPr/>
        </p:nvCxnSpPr>
        <p:spPr>
          <a:xfrm>
            <a:off x="2267744" y="4689140"/>
            <a:ext cx="11521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Building an application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0728"/>
          </a:xfrm>
        </p:spPr>
        <p:txBody>
          <a:bodyPr/>
          <a:lstStyle/>
          <a:p>
            <a:r>
              <a:rPr lang="en-GB" dirty="0" smtClean="0"/>
              <a:t>If we don’t call new in the application code, what builds the application?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220072" y="2636912"/>
            <a:ext cx="122413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Car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084168" y="3284984"/>
            <a:ext cx="1224136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BrakeWithABS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3131840" y="3284984"/>
            <a:ext cx="1224136" cy="5040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Builder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5508104" y="3933056"/>
            <a:ext cx="1224136" cy="50405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Wheel</a:t>
            </a:r>
            <a:endParaRPr lang="en-GB" dirty="0"/>
          </a:p>
        </p:txBody>
      </p:sp>
      <p:cxnSp>
        <p:nvCxnSpPr>
          <p:cNvPr id="14" name="Straight Connector 13"/>
          <p:cNvCxnSpPr>
            <a:stCxn id="11" idx="3"/>
            <a:endCxn id="4" idx="1"/>
          </p:cNvCxnSpPr>
          <p:nvPr/>
        </p:nvCxnSpPr>
        <p:spPr>
          <a:xfrm flipV="1">
            <a:off x="4355976" y="2888940"/>
            <a:ext cx="864096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1" idx="3"/>
            <a:endCxn id="7" idx="1"/>
          </p:cNvCxnSpPr>
          <p:nvPr/>
        </p:nvCxnSpPr>
        <p:spPr>
          <a:xfrm>
            <a:off x="4355976" y="3537012"/>
            <a:ext cx="1728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3"/>
            <a:endCxn id="12" idx="1"/>
          </p:cNvCxnSpPr>
          <p:nvPr/>
        </p:nvCxnSpPr>
        <p:spPr>
          <a:xfrm>
            <a:off x="4355976" y="3537012"/>
            <a:ext cx="1152128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95536" y="3284984"/>
            <a:ext cx="1224136" cy="5040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Client code</a:t>
            </a:r>
            <a:endParaRPr lang="en-GB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619672" y="3356992"/>
            <a:ext cx="151216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0800000">
            <a:off x="1619672" y="3717032"/>
            <a:ext cx="151216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619672" y="2924944"/>
            <a:ext cx="1544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getCar</a:t>
            </a:r>
            <a:r>
              <a:rPr lang="en-GB" dirty="0" smtClean="0"/>
              <a:t>(“mini”)</a:t>
            </a:r>
            <a:endParaRPr lang="en-GB" dirty="0"/>
          </a:p>
        </p:txBody>
      </p:sp>
      <p:sp>
        <p:nvSpPr>
          <p:cNvPr id="33" name="TextBox 32"/>
          <p:cNvSpPr txBox="1"/>
          <p:nvPr/>
        </p:nvSpPr>
        <p:spPr>
          <a:xfrm>
            <a:off x="2123728" y="3717032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Car</a:t>
            </a:r>
            <a:endParaRPr lang="en-GB" dirty="0"/>
          </a:p>
        </p:txBody>
      </p:sp>
      <p:sp>
        <p:nvSpPr>
          <p:cNvPr id="34" name="TextBox 33"/>
          <p:cNvSpPr txBox="1"/>
          <p:nvPr/>
        </p:nvSpPr>
        <p:spPr>
          <a:xfrm rot="19444373">
            <a:off x="4409199" y="2976560"/>
            <a:ext cx="585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new</a:t>
            </a:r>
            <a:endParaRPr lang="en-GB" dirty="0"/>
          </a:p>
        </p:txBody>
      </p:sp>
      <p:sp>
        <p:nvSpPr>
          <p:cNvPr id="46" name="Content Placeholder 2"/>
          <p:cNvSpPr txBox="1">
            <a:spLocks/>
          </p:cNvSpPr>
          <p:nvPr/>
        </p:nvSpPr>
        <p:spPr>
          <a:xfrm>
            <a:off x="539552" y="5085184"/>
            <a:ext cx="8229600" cy="118072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Lifecycle also needs to be managed</a:t>
            </a:r>
          </a:p>
          <a:p>
            <a:pPr marL="800100" lvl="1" indent="-342900">
              <a:spcBef>
                <a:spcPct val="20000"/>
              </a:spcBef>
              <a:buFontTx/>
              <a:buChar char="-"/>
            </a:pPr>
            <a:r>
              <a:rPr lang="en-GB" sz="2800" dirty="0" smtClean="0"/>
              <a:t>Can’t reuse the same instance of Wheel</a:t>
            </a:r>
          </a:p>
          <a:p>
            <a:pPr marL="800100" lvl="1" indent="-342900">
              <a:spcBef>
                <a:spcPct val="20000"/>
              </a:spcBef>
              <a:buFontTx/>
              <a:buChar char="-"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May want to reuse expensive objects (e.g. database connection)</a:t>
            </a: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203848" y="3789040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assembles</a:t>
            </a:r>
            <a:endParaRPr lang="en-GB" dirty="0"/>
          </a:p>
        </p:txBody>
      </p:sp>
      <p:sp>
        <p:nvSpPr>
          <p:cNvPr id="48" name="TextBox 47"/>
          <p:cNvSpPr txBox="1"/>
          <p:nvPr/>
        </p:nvSpPr>
        <p:spPr>
          <a:xfrm>
            <a:off x="4860032" y="3212976"/>
            <a:ext cx="585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new</a:t>
            </a:r>
            <a:endParaRPr lang="en-GB" dirty="0"/>
          </a:p>
        </p:txBody>
      </p:sp>
      <p:sp>
        <p:nvSpPr>
          <p:cNvPr id="49" name="TextBox 48"/>
          <p:cNvSpPr txBox="1"/>
          <p:nvPr/>
        </p:nvSpPr>
        <p:spPr>
          <a:xfrm rot="1732639">
            <a:off x="4696765" y="3835537"/>
            <a:ext cx="585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new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</a:t>
            </a:r>
            <a:r>
              <a:rPr lang="en-GB" dirty="0" smtClean="0"/>
              <a:t>2 </a:t>
            </a:r>
            <a:r>
              <a:rPr lang="en-GB" dirty="0" smtClean="0"/>
              <a:t>(10 </a:t>
            </a:r>
            <a:r>
              <a:rPr lang="en-GB" dirty="0" smtClean="0"/>
              <a:t>minutes)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r>
              <a:rPr lang="en-GB" dirty="0" smtClean="0"/>
              <a:t>Open the Main class and build a Builder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475656" y="2420888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Project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259632" y="3501008"/>
            <a:ext cx="1296144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Deliverable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5004048" y="4293096"/>
            <a:ext cx="1224136" cy="43204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Developer</a:t>
            </a:r>
            <a:endParaRPr lang="en-GB" dirty="0"/>
          </a:p>
        </p:txBody>
      </p:sp>
      <p:cxnSp>
        <p:nvCxnSpPr>
          <p:cNvPr id="7" name="Straight Connector 6"/>
          <p:cNvCxnSpPr>
            <a:stCxn id="4" idx="2"/>
            <a:endCxn id="5" idx="0"/>
          </p:cNvCxnSpPr>
          <p:nvPr/>
        </p:nvCxnSpPr>
        <p:spPr>
          <a:xfrm rot="5400000">
            <a:off x="1601670" y="3158970"/>
            <a:ext cx="648072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5" idx="3"/>
            <a:endCxn id="6" idx="0"/>
          </p:cNvCxnSpPr>
          <p:nvPr/>
        </p:nvCxnSpPr>
        <p:spPr>
          <a:xfrm>
            <a:off x="2555776" y="3717032"/>
            <a:ext cx="306034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95536" y="4509120"/>
            <a:ext cx="1296144" cy="50405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Simple</a:t>
            </a:r>
          </a:p>
          <a:p>
            <a:pPr algn="ctr"/>
            <a:r>
              <a:rPr lang="en-GB" dirty="0" smtClean="0"/>
              <a:t>Deliverable</a:t>
            </a:r>
            <a:endParaRPr lang="en-GB" dirty="0"/>
          </a:p>
        </p:txBody>
      </p:sp>
      <p:cxnSp>
        <p:nvCxnSpPr>
          <p:cNvPr id="10" name="Straight Arrow Connector 9"/>
          <p:cNvCxnSpPr>
            <a:stCxn id="9" idx="0"/>
            <a:endCxn id="5" idx="2"/>
          </p:cNvCxnSpPr>
          <p:nvPr/>
        </p:nvCxnSpPr>
        <p:spPr>
          <a:xfrm rot="5400000" flipH="1" flipV="1">
            <a:off x="1187624" y="3789040"/>
            <a:ext cx="576064" cy="86409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923928" y="5517232"/>
            <a:ext cx="1224136" cy="43204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Java</a:t>
            </a:r>
          </a:p>
          <a:p>
            <a:pPr algn="ctr"/>
            <a:r>
              <a:rPr lang="en-GB" dirty="0" smtClean="0"/>
              <a:t>Developer</a:t>
            </a:r>
            <a:endParaRPr lang="en-GB" dirty="0"/>
          </a:p>
        </p:txBody>
      </p:sp>
      <p:cxnSp>
        <p:nvCxnSpPr>
          <p:cNvPr id="12" name="Straight Arrow Connector 11"/>
          <p:cNvCxnSpPr>
            <a:stCxn id="11" idx="0"/>
            <a:endCxn id="6" idx="2"/>
          </p:cNvCxnSpPr>
          <p:nvPr/>
        </p:nvCxnSpPr>
        <p:spPr>
          <a:xfrm rot="5400000" flipH="1" flipV="1">
            <a:off x="4680012" y="4581128"/>
            <a:ext cx="792088" cy="108012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195736" y="4509120"/>
            <a:ext cx="1296144" cy="50405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Complex</a:t>
            </a:r>
          </a:p>
          <a:p>
            <a:pPr algn="ctr"/>
            <a:r>
              <a:rPr lang="en-GB" dirty="0" smtClean="0"/>
              <a:t>Deliverable</a:t>
            </a:r>
            <a:endParaRPr lang="en-GB" dirty="0"/>
          </a:p>
        </p:txBody>
      </p:sp>
      <p:cxnSp>
        <p:nvCxnSpPr>
          <p:cNvPr id="19" name="Straight Arrow Connector 18"/>
          <p:cNvCxnSpPr>
            <a:stCxn id="18" idx="0"/>
            <a:endCxn id="5" idx="2"/>
          </p:cNvCxnSpPr>
          <p:nvPr/>
        </p:nvCxnSpPr>
        <p:spPr>
          <a:xfrm rot="16200000" flipV="1">
            <a:off x="2087724" y="3753036"/>
            <a:ext cx="576064" cy="93610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292080" y="5517232"/>
            <a:ext cx="1224136" cy="43204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PERL</a:t>
            </a:r>
          </a:p>
          <a:p>
            <a:pPr algn="ctr"/>
            <a:r>
              <a:rPr lang="en-GB" dirty="0" smtClean="0"/>
              <a:t>Developer</a:t>
            </a:r>
            <a:endParaRPr lang="en-GB" dirty="0"/>
          </a:p>
        </p:txBody>
      </p:sp>
      <p:sp>
        <p:nvSpPr>
          <p:cNvPr id="31" name="Rectangle 30"/>
          <p:cNvSpPr/>
          <p:nvPr/>
        </p:nvSpPr>
        <p:spPr>
          <a:xfrm>
            <a:off x="6660232" y="5517232"/>
            <a:ext cx="1224136" cy="43204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BASIC</a:t>
            </a:r>
          </a:p>
          <a:p>
            <a:pPr algn="ctr"/>
            <a:r>
              <a:rPr lang="en-GB" dirty="0" smtClean="0"/>
              <a:t>Developer</a:t>
            </a:r>
            <a:endParaRPr lang="en-GB" dirty="0"/>
          </a:p>
        </p:txBody>
      </p:sp>
      <p:cxnSp>
        <p:nvCxnSpPr>
          <p:cNvPr id="32" name="Straight Arrow Connector 31"/>
          <p:cNvCxnSpPr>
            <a:stCxn id="30" idx="0"/>
            <a:endCxn id="6" idx="2"/>
          </p:cNvCxnSpPr>
          <p:nvPr/>
        </p:nvCxnSpPr>
        <p:spPr>
          <a:xfrm rot="16200000" flipV="1">
            <a:off x="5364088" y="4977172"/>
            <a:ext cx="792088" cy="28803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1" idx="0"/>
            <a:endCxn id="6" idx="2"/>
          </p:cNvCxnSpPr>
          <p:nvPr/>
        </p:nvCxnSpPr>
        <p:spPr>
          <a:xfrm rot="16200000" flipV="1">
            <a:off x="6048164" y="4293096"/>
            <a:ext cx="792088" cy="165618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4139952" y="2492896"/>
            <a:ext cx="10081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Project</a:t>
            </a:r>
          </a:p>
          <a:p>
            <a:pPr algn="ctr"/>
            <a:r>
              <a:rPr lang="en-GB" dirty="0" smtClean="0"/>
              <a:t>Builder</a:t>
            </a:r>
            <a:endParaRPr lang="en-GB" dirty="0"/>
          </a:p>
        </p:txBody>
      </p:sp>
      <p:cxnSp>
        <p:nvCxnSpPr>
          <p:cNvPr id="39" name="Straight Connector 38"/>
          <p:cNvCxnSpPr>
            <a:stCxn id="38" idx="1"/>
            <a:endCxn id="4" idx="3"/>
          </p:cNvCxnSpPr>
          <p:nvPr/>
        </p:nvCxnSpPr>
        <p:spPr>
          <a:xfrm rot="10800000">
            <a:off x="2411760" y="2636912"/>
            <a:ext cx="1728192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8" idx="1"/>
            <a:endCxn id="5" idx="3"/>
          </p:cNvCxnSpPr>
          <p:nvPr/>
        </p:nvCxnSpPr>
        <p:spPr>
          <a:xfrm rot="10800000" flipV="1">
            <a:off x="2555776" y="2780928"/>
            <a:ext cx="1584176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8" idx="2"/>
            <a:endCxn id="6" idx="0"/>
          </p:cNvCxnSpPr>
          <p:nvPr/>
        </p:nvCxnSpPr>
        <p:spPr>
          <a:xfrm rot="16200000" flipH="1">
            <a:off x="4517994" y="3194974"/>
            <a:ext cx="1224136" cy="972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6444208" y="2492896"/>
            <a:ext cx="10081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Main</a:t>
            </a:r>
            <a:endParaRPr lang="en-GB" dirty="0"/>
          </a:p>
        </p:txBody>
      </p:sp>
      <p:cxnSp>
        <p:nvCxnSpPr>
          <p:cNvPr id="51" name="Straight Arrow Connector 50"/>
          <p:cNvCxnSpPr/>
          <p:nvPr/>
        </p:nvCxnSpPr>
        <p:spPr>
          <a:xfrm rot="10800000">
            <a:off x="5148064" y="2564904"/>
            <a:ext cx="129614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5148858" y="2924944"/>
            <a:ext cx="129535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932040" y="2204864"/>
            <a:ext cx="19778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 err="1" smtClean="0"/>
              <a:t>getProject</a:t>
            </a:r>
            <a:r>
              <a:rPr lang="en-GB" sz="1400" dirty="0" smtClean="0"/>
              <a:t>(“</a:t>
            </a:r>
            <a:r>
              <a:rPr lang="en-GB" sz="1400" dirty="0" err="1" smtClean="0"/>
              <a:t>simpleJava</a:t>
            </a:r>
            <a:r>
              <a:rPr lang="en-GB" sz="1400" dirty="0" smtClean="0"/>
              <a:t>”)</a:t>
            </a:r>
            <a:endParaRPr lang="en-GB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Spring has come at last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16832"/>
          </a:xfrm>
        </p:spPr>
        <p:txBody>
          <a:bodyPr/>
          <a:lstStyle/>
          <a:p>
            <a:r>
              <a:rPr lang="en-GB" dirty="0" smtClean="0"/>
              <a:t>The core of Spring is Dependency Injection (DI)</a:t>
            </a:r>
          </a:p>
          <a:p>
            <a:pPr lvl="1"/>
            <a:r>
              <a:rPr lang="en-GB" dirty="0" smtClean="0"/>
              <a:t>Lifecycle management (default is single-instance)</a:t>
            </a:r>
          </a:p>
          <a:p>
            <a:pPr lvl="1"/>
            <a:r>
              <a:rPr lang="en-GB" dirty="0" smtClean="0"/>
              <a:t>Resolve chains of dependency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</a:t>
            </a:r>
            <a:r>
              <a:rPr lang="en-GB" dirty="0" smtClean="0"/>
              <a:t>3 (10 minutes)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Complete and extend applicationContext.xml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475656" y="2420888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Project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259632" y="3501008"/>
            <a:ext cx="1296144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Deliverable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5004048" y="4293096"/>
            <a:ext cx="1224136" cy="43204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Developer</a:t>
            </a:r>
            <a:endParaRPr lang="en-GB" dirty="0"/>
          </a:p>
        </p:txBody>
      </p:sp>
      <p:cxnSp>
        <p:nvCxnSpPr>
          <p:cNvPr id="7" name="Straight Connector 6"/>
          <p:cNvCxnSpPr>
            <a:stCxn id="4" idx="2"/>
            <a:endCxn id="5" idx="0"/>
          </p:cNvCxnSpPr>
          <p:nvPr/>
        </p:nvCxnSpPr>
        <p:spPr>
          <a:xfrm rot="5400000">
            <a:off x="1601670" y="3158970"/>
            <a:ext cx="648072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5" idx="3"/>
            <a:endCxn id="6" idx="0"/>
          </p:cNvCxnSpPr>
          <p:nvPr/>
        </p:nvCxnSpPr>
        <p:spPr>
          <a:xfrm>
            <a:off x="2555776" y="3717032"/>
            <a:ext cx="306034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95536" y="4509120"/>
            <a:ext cx="1296144" cy="50405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Simple</a:t>
            </a:r>
          </a:p>
          <a:p>
            <a:pPr algn="ctr"/>
            <a:r>
              <a:rPr lang="en-GB" dirty="0" smtClean="0"/>
              <a:t>Deliverable</a:t>
            </a:r>
            <a:endParaRPr lang="en-GB" dirty="0"/>
          </a:p>
        </p:txBody>
      </p:sp>
      <p:cxnSp>
        <p:nvCxnSpPr>
          <p:cNvPr id="10" name="Straight Arrow Connector 9"/>
          <p:cNvCxnSpPr>
            <a:stCxn id="9" idx="0"/>
            <a:endCxn id="5" idx="2"/>
          </p:cNvCxnSpPr>
          <p:nvPr/>
        </p:nvCxnSpPr>
        <p:spPr>
          <a:xfrm rot="5400000" flipH="1" flipV="1">
            <a:off x="1187624" y="3789040"/>
            <a:ext cx="576064" cy="86409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923928" y="5517232"/>
            <a:ext cx="1224136" cy="43204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Java</a:t>
            </a:r>
          </a:p>
          <a:p>
            <a:pPr algn="ctr"/>
            <a:r>
              <a:rPr lang="en-GB" dirty="0" smtClean="0"/>
              <a:t>Developer</a:t>
            </a:r>
            <a:endParaRPr lang="en-GB" dirty="0"/>
          </a:p>
        </p:txBody>
      </p:sp>
      <p:cxnSp>
        <p:nvCxnSpPr>
          <p:cNvPr id="12" name="Straight Arrow Connector 11"/>
          <p:cNvCxnSpPr>
            <a:stCxn id="11" idx="0"/>
            <a:endCxn id="6" idx="2"/>
          </p:cNvCxnSpPr>
          <p:nvPr/>
        </p:nvCxnSpPr>
        <p:spPr>
          <a:xfrm rot="5400000" flipH="1" flipV="1">
            <a:off x="4680012" y="4581128"/>
            <a:ext cx="792088" cy="108012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195736" y="4509120"/>
            <a:ext cx="1296144" cy="50405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Complex</a:t>
            </a:r>
          </a:p>
          <a:p>
            <a:pPr algn="ctr"/>
            <a:r>
              <a:rPr lang="en-GB" dirty="0" smtClean="0"/>
              <a:t>Deliverable</a:t>
            </a:r>
            <a:endParaRPr lang="en-GB" dirty="0"/>
          </a:p>
        </p:txBody>
      </p:sp>
      <p:cxnSp>
        <p:nvCxnSpPr>
          <p:cNvPr id="14" name="Straight Arrow Connector 13"/>
          <p:cNvCxnSpPr>
            <a:stCxn id="13" idx="0"/>
            <a:endCxn id="5" idx="2"/>
          </p:cNvCxnSpPr>
          <p:nvPr/>
        </p:nvCxnSpPr>
        <p:spPr>
          <a:xfrm rot="16200000" flipV="1">
            <a:off x="2087724" y="3753036"/>
            <a:ext cx="576064" cy="93610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292080" y="5517232"/>
            <a:ext cx="1224136" cy="43204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PERL</a:t>
            </a:r>
          </a:p>
          <a:p>
            <a:pPr algn="ctr"/>
            <a:r>
              <a:rPr lang="en-GB" dirty="0" smtClean="0"/>
              <a:t>Developer</a:t>
            </a:r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6660232" y="5517232"/>
            <a:ext cx="1224136" cy="43204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BASIC</a:t>
            </a:r>
          </a:p>
          <a:p>
            <a:pPr algn="ctr"/>
            <a:r>
              <a:rPr lang="en-GB" dirty="0" smtClean="0"/>
              <a:t>Developer</a:t>
            </a:r>
            <a:endParaRPr lang="en-GB" dirty="0"/>
          </a:p>
        </p:txBody>
      </p:sp>
      <p:cxnSp>
        <p:nvCxnSpPr>
          <p:cNvPr id="17" name="Straight Arrow Connector 16"/>
          <p:cNvCxnSpPr>
            <a:stCxn id="15" idx="0"/>
            <a:endCxn id="6" idx="2"/>
          </p:cNvCxnSpPr>
          <p:nvPr/>
        </p:nvCxnSpPr>
        <p:spPr>
          <a:xfrm rot="16200000" flipV="1">
            <a:off x="5364088" y="4977172"/>
            <a:ext cx="792088" cy="28803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6" idx="0"/>
            <a:endCxn id="6" idx="2"/>
          </p:cNvCxnSpPr>
          <p:nvPr/>
        </p:nvCxnSpPr>
        <p:spPr>
          <a:xfrm rot="16200000" flipV="1">
            <a:off x="6048164" y="4293096"/>
            <a:ext cx="792088" cy="165618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139952" y="2492896"/>
            <a:ext cx="1008112" cy="57606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Spring</a:t>
            </a:r>
          </a:p>
          <a:p>
            <a:pPr algn="ctr"/>
            <a:r>
              <a:rPr lang="en-GB" dirty="0" smtClean="0"/>
              <a:t>Context</a:t>
            </a:r>
            <a:endParaRPr lang="en-GB" dirty="0"/>
          </a:p>
        </p:txBody>
      </p:sp>
      <p:cxnSp>
        <p:nvCxnSpPr>
          <p:cNvPr id="20" name="Straight Connector 19"/>
          <p:cNvCxnSpPr>
            <a:stCxn id="19" idx="1"/>
            <a:endCxn id="4" idx="3"/>
          </p:cNvCxnSpPr>
          <p:nvPr/>
        </p:nvCxnSpPr>
        <p:spPr>
          <a:xfrm rot="10800000">
            <a:off x="2411760" y="2636912"/>
            <a:ext cx="1728192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9" idx="1"/>
            <a:endCxn id="5" idx="3"/>
          </p:cNvCxnSpPr>
          <p:nvPr/>
        </p:nvCxnSpPr>
        <p:spPr>
          <a:xfrm rot="10800000" flipV="1">
            <a:off x="2555776" y="2780928"/>
            <a:ext cx="1584176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9" idx="2"/>
            <a:endCxn id="6" idx="0"/>
          </p:cNvCxnSpPr>
          <p:nvPr/>
        </p:nvCxnSpPr>
        <p:spPr>
          <a:xfrm rot="16200000" flipH="1">
            <a:off x="4517994" y="3194974"/>
            <a:ext cx="1224136" cy="972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444208" y="2492896"/>
            <a:ext cx="10081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Main</a:t>
            </a:r>
            <a:endParaRPr lang="en-GB" dirty="0"/>
          </a:p>
        </p:txBody>
      </p:sp>
      <p:cxnSp>
        <p:nvCxnSpPr>
          <p:cNvPr id="24" name="Straight Arrow Connector 23"/>
          <p:cNvCxnSpPr/>
          <p:nvPr/>
        </p:nvCxnSpPr>
        <p:spPr>
          <a:xfrm rot="10800000">
            <a:off x="5148064" y="2564904"/>
            <a:ext cx="129614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148858" y="2924944"/>
            <a:ext cx="129535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932040" y="2204864"/>
            <a:ext cx="23527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 err="1" smtClean="0"/>
              <a:t>getBean</a:t>
            </a:r>
            <a:r>
              <a:rPr lang="en-GB" sz="1400" dirty="0" smtClean="0"/>
              <a:t>(“</a:t>
            </a:r>
            <a:r>
              <a:rPr lang="en-GB" sz="1400" dirty="0" err="1" smtClean="0"/>
              <a:t>simpleJavaProject</a:t>
            </a:r>
            <a:r>
              <a:rPr lang="en-GB" sz="1400" dirty="0" smtClean="0"/>
              <a:t>”)</a:t>
            </a:r>
            <a:endParaRPr lang="en-GB" sz="1400" dirty="0"/>
          </a:p>
        </p:txBody>
      </p:sp>
      <p:sp>
        <p:nvSpPr>
          <p:cNvPr id="27" name="Rectangle 26"/>
          <p:cNvSpPr/>
          <p:nvPr/>
        </p:nvSpPr>
        <p:spPr>
          <a:xfrm>
            <a:off x="4499992" y="3140968"/>
            <a:ext cx="10081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Project</a:t>
            </a:r>
          </a:p>
          <a:p>
            <a:pPr algn="ctr"/>
            <a:r>
              <a:rPr lang="en-GB" dirty="0" smtClean="0"/>
              <a:t>Builder</a:t>
            </a:r>
            <a:endParaRPr lang="en-GB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4427984" y="3140968"/>
            <a:ext cx="1152128" cy="57606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427984" y="3140968"/>
            <a:ext cx="1080120" cy="57606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 what 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We just seem to have exchanged type-safe Java code for an XML file</a:t>
            </a:r>
          </a:p>
          <a:p>
            <a:r>
              <a:rPr lang="en-GB" dirty="0" smtClean="0"/>
              <a:t>Spring provides services for managed beans</a:t>
            </a:r>
          </a:p>
          <a:p>
            <a:pPr lvl="1"/>
            <a:r>
              <a:rPr lang="en-GB" dirty="0" smtClean="0"/>
              <a:t>Aspect Oriented Programming (managing cross-cutting concerns)</a:t>
            </a:r>
          </a:p>
          <a:p>
            <a:pPr lvl="2"/>
            <a:r>
              <a:rPr lang="en-GB" dirty="0" smtClean="0"/>
              <a:t>Logging, Security, Transactions</a:t>
            </a:r>
          </a:p>
          <a:p>
            <a:pPr lvl="1"/>
            <a:r>
              <a:rPr lang="en-GB" dirty="0" smtClean="0"/>
              <a:t>Framework abstraction</a:t>
            </a:r>
          </a:p>
          <a:p>
            <a:pPr lvl="2"/>
            <a:r>
              <a:rPr lang="en-GB" dirty="0" smtClean="0"/>
              <a:t>Hibernate, </a:t>
            </a:r>
            <a:r>
              <a:rPr lang="en-GB" dirty="0" err="1" smtClean="0"/>
              <a:t>iBatis</a:t>
            </a:r>
            <a:r>
              <a:rPr lang="en-GB" dirty="0" smtClean="0"/>
              <a:t>, JPA</a:t>
            </a:r>
          </a:p>
          <a:p>
            <a:pPr lvl="1"/>
            <a:r>
              <a:rPr lang="en-GB" dirty="0" smtClean="0"/>
              <a:t>Extensions</a:t>
            </a:r>
          </a:p>
          <a:p>
            <a:pPr lvl="2"/>
            <a:r>
              <a:rPr lang="en-GB" dirty="0" smtClean="0"/>
              <a:t>Spring MVC, </a:t>
            </a:r>
            <a:r>
              <a:rPr lang="en-GB" dirty="0" err="1" smtClean="0"/>
              <a:t>Webflow</a:t>
            </a:r>
            <a:r>
              <a:rPr lang="en-GB" dirty="0" smtClean="0"/>
              <a:t>, Modules, Integration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837</Words>
  <Application>Microsoft Office PowerPoint</Application>
  <PresentationFormat>On-screen Show (4:3)</PresentationFormat>
  <Paragraphs>179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Spring + Hibernate</vt:lpstr>
      <vt:lpstr>OO Basics: Composition/Aggregation</vt:lpstr>
      <vt:lpstr>Exercise 1 (5 minutes)</vt:lpstr>
      <vt:lpstr>Testability &amp; Scaling up</vt:lpstr>
      <vt:lpstr>Building an application</vt:lpstr>
      <vt:lpstr>Exercise 2 (10 minutes)</vt:lpstr>
      <vt:lpstr>Spring has come at last</vt:lpstr>
      <vt:lpstr>Exercise 3 (10 minutes)</vt:lpstr>
      <vt:lpstr>So what …</vt:lpstr>
      <vt:lpstr>Exercise 4 (10 minutes)</vt:lpstr>
      <vt:lpstr>Reducing the clutter</vt:lpstr>
      <vt:lpstr>Exercise 5 (10 minutes)</vt:lpstr>
      <vt:lpstr>There’s more to life than XML</vt:lpstr>
      <vt:lpstr>Exercise 6 (10 minutes)</vt:lpstr>
      <vt:lpstr>Going beyond XML</vt:lpstr>
      <vt:lpstr>Exercise 7 (10 minutes)</vt:lpstr>
      <vt:lpstr>Good habits for Spring …</vt:lpstr>
      <vt:lpstr>Good habits for Spring … </vt:lpstr>
      <vt:lpstr>Good habits for Spring …</vt:lpstr>
      <vt:lpstr>Good habits for Spring …</vt:lpstr>
    </vt:vector>
  </TitlesOfParts>
  <Company>BT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+ Hibernate</dc:title>
  <dc:creator>Tony Baines</dc:creator>
  <cp:lastModifiedBy>Tony Baines</cp:lastModifiedBy>
  <cp:revision>53</cp:revision>
  <dcterms:created xsi:type="dcterms:W3CDTF">2011-02-07T13:39:58Z</dcterms:created>
  <dcterms:modified xsi:type="dcterms:W3CDTF">2011-02-09T09:48:08Z</dcterms:modified>
</cp:coreProperties>
</file>