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2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F0EA-535C-4C55-81AF-3E262B4664F4}" type="datetimeFigureOut">
              <a:rPr lang="en-GB" smtClean="0"/>
              <a:t>05/12/2012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A616-1673-4BF0-B8EF-E2E4B4BCC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66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F0EA-535C-4C55-81AF-3E262B4664F4}" type="datetimeFigureOut">
              <a:rPr lang="en-GB" smtClean="0"/>
              <a:t>05/12/2012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A616-1673-4BF0-B8EF-E2E4B4BCC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17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F0EA-535C-4C55-81AF-3E262B4664F4}" type="datetimeFigureOut">
              <a:rPr lang="en-GB" smtClean="0"/>
              <a:t>05/12/2012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A616-1673-4BF0-B8EF-E2E4B4BCC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67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F0EA-535C-4C55-81AF-3E262B4664F4}" type="datetimeFigureOut">
              <a:rPr lang="en-GB" smtClean="0"/>
              <a:t>05/12/2012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A616-1673-4BF0-B8EF-E2E4B4BCC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05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F0EA-535C-4C55-81AF-3E262B4664F4}" type="datetimeFigureOut">
              <a:rPr lang="en-GB" smtClean="0"/>
              <a:t>05/12/2012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A616-1673-4BF0-B8EF-E2E4B4BCC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74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F0EA-535C-4C55-81AF-3E262B4664F4}" type="datetimeFigureOut">
              <a:rPr lang="en-GB" smtClean="0"/>
              <a:t>05/12/2012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A616-1673-4BF0-B8EF-E2E4B4BCC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37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F0EA-535C-4C55-81AF-3E262B4664F4}" type="datetimeFigureOut">
              <a:rPr lang="en-GB" smtClean="0"/>
              <a:t>05/12/2012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A616-1673-4BF0-B8EF-E2E4B4BCC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16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F0EA-535C-4C55-81AF-3E262B4664F4}" type="datetimeFigureOut">
              <a:rPr lang="en-GB" smtClean="0"/>
              <a:t>05/12/2012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A616-1673-4BF0-B8EF-E2E4B4BCC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60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F0EA-535C-4C55-81AF-3E262B4664F4}" type="datetimeFigureOut">
              <a:rPr lang="en-GB" smtClean="0"/>
              <a:t>05/12/2012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A616-1673-4BF0-B8EF-E2E4B4BCC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78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F0EA-535C-4C55-81AF-3E262B4664F4}" type="datetimeFigureOut">
              <a:rPr lang="en-GB" smtClean="0"/>
              <a:t>05/12/2012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A616-1673-4BF0-B8EF-E2E4B4BCC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13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F0EA-535C-4C55-81AF-3E262B4664F4}" type="datetimeFigureOut">
              <a:rPr lang="en-GB" smtClean="0"/>
              <a:t>05/12/2012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A616-1673-4BF0-B8EF-E2E4B4BCC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61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AF0EA-535C-4C55-81AF-3E262B4664F4}" type="datetimeFigureOut">
              <a:rPr lang="en-GB" smtClean="0"/>
              <a:t>05/12/2012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A616-1673-4BF0-B8EF-E2E4B4BCC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29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Mock Objects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5842992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Test case – transfer funds between bank accounts</a:t>
            </a:r>
          </a:p>
          <a:p>
            <a:pPr lvl="1"/>
            <a:r>
              <a:rPr lang="en-GB" dirty="0" smtClean="0"/>
              <a:t>the 'from' account will be debited by the transfer amount</a:t>
            </a:r>
          </a:p>
          <a:p>
            <a:pPr lvl="1"/>
            <a:r>
              <a:rPr lang="en-GB" dirty="0" smtClean="0"/>
              <a:t>the 'to' account will be credited by the transfer amount</a:t>
            </a:r>
          </a:p>
          <a:p>
            <a:pPr lvl="1"/>
            <a:r>
              <a:rPr lang="en-GB" dirty="0" smtClean="0"/>
              <a:t>only when there are sufficient funds in the 'from' account</a:t>
            </a:r>
          </a:p>
          <a:p>
            <a:r>
              <a:rPr lang="en-GB" dirty="0" smtClean="0"/>
              <a:t>A test-double can be used to allow the </a:t>
            </a:r>
            <a:r>
              <a:rPr lang="en-GB" b="1" dirty="0" smtClean="0"/>
              <a:t>Transaction</a:t>
            </a:r>
            <a:r>
              <a:rPr lang="en-GB" dirty="0" smtClean="0"/>
              <a:t> to be tested before the </a:t>
            </a:r>
            <a:r>
              <a:rPr lang="en-GB" b="1" dirty="0" smtClean="0"/>
              <a:t>Account </a:t>
            </a:r>
            <a:r>
              <a:rPr lang="en-GB" dirty="0" smtClean="0"/>
              <a:t>is developed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762824" y="2159152"/>
            <a:ext cx="2159492" cy="999728"/>
            <a:chOff x="5147316" y="1628800"/>
            <a:chExt cx="1296892" cy="999728"/>
          </a:xfrm>
        </p:grpSpPr>
        <p:sp>
          <p:nvSpPr>
            <p:cNvPr id="6" name="Rectangle 5"/>
            <p:cNvSpPr/>
            <p:nvPr/>
          </p:nvSpPr>
          <p:spPr>
            <a:xfrm>
              <a:off x="5148064" y="1628800"/>
              <a:ext cx="129614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Transaction</a:t>
              </a:r>
              <a:endParaRPr lang="en-GB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148064" y="1916832"/>
              <a:ext cx="1296144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147316" y="2060848"/>
              <a:ext cx="1296144" cy="56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latin typeface="Courier New" pitchFamily="49" charset="0"/>
                  <a:cs typeface="Courier New" pitchFamily="49" charset="0"/>
                </a:rPr>
                <a:t>+</a:t>
              </a:r>
              <a:r>
                <a:rPr lang="en-GB" sz="1200" b="1" dirty="0" err="1" smtClean="0">
                  <a:latin typeface="Courier New" pitchFamily="49" charset="0"/>
                  <a:cs typeface="Courier New" pitchFamily="49" charset="0"/>
                </a:rPr>
                <a:t>txfer</a:t>
              </a:r>
              <a:r>
                <a:rPr lang="en-GB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GB" sz="1200" b="1" dirty="0" err="1" smtClean="0">
                  <a:latin typeface="Courier New" pitchFamily="49" charset="0"/>
                  <a:cs typeface="Courier New" pitchFamily="49" charset="0"/>
                </a:rPr>
                <a:t>amt</a:t>
              </a:r>
              <a:r>
                <a:rPr lang="en-GB" sz="1200" b="1" dirty="0" smtClean="0">
                  <a:latin typeface="Courier New" pitchFamily="49" charset="0"/>
                  <a:cs typeface="Courier New" pitchFamily="49" charset="0"/>
                </a:rPr>
                <a:t>, from, to)</a:t>
              </a:r>
            </a:p>
            <a:p>
              <a:pPr algn="ctr"/>
              <a:endParaRPr lang="en-GB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323916" y="4005064"/>
            <a:ext cx="1296144" cy="1008112"/>
            <a:chOff x="7380312" y="1916832"/>
            <a:chExt cx="1008112" cy="1008112"/>
          </a:xfrm>
        </p:grpSpPr>
        <p:sp>
          <p:nvSpPr>
            <p:cNvPr id="7" name="Rectangle 6"/>
            <p:cNvSpPr/>
            <p:nvPr/>
          </p:nvSpPr>
          <p:spPr>
            <a:xfrm>
              <a:off x="7380312" y="1916832"/>
              <a:ext cx="100811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Account</a:t>
              </a:r>
              <a:endParaRPr lang="en-GB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80312" y="2200672"/>
              <a:ext cx="1008112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80312" y="2340496"/>
              <a:ext cx="1008112" cy="58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b="1" dirty="0" smtClean="0">
                  <a:latin typeface="Courier New" pitchFamily="49" charset="0"/>
                  <a:cs typeface="Courier New" pitchFamily="49" charset="0"/>
                </a:rPr>
                <a:t>+credit(</a:t>
              </a:r>
              <a:r>
                <a:rPr lang="en-GB" sz="1200" b="1" dirty="0" err="1" smtClean="0">
                  <a:latin typeface="Courier New" pitchFamily="49" charset="0"/>
                  <a:cs typeface="Courier New" pitchFamily="49" charset="0"/>
                </a:rPr>
                <a:t>amt</a:t>
              </a:r>
              <a:r>
                <a:rPr lang="en-GB" sz="12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GB" sz="1200" b="1" dirty="0" smtClean="0">
                  <a:latin typeface="Courier New" pitchFamily="49" charset="0"/>
                  <a:cs typeface="Courier New" pitchFamily="49" charset="0"/>
                </a:rPr>
                <a:t>+debit(</a:t>
              </a:r>
              <a:r>
                <a:rPr lang="en-GB" sz="1200" b="1" dirty="0" err="1" smtClean="0">
                  <a:latin typeface="Courier New" pitchFamily="49" charset="0"/>
                  <a:cs typeface="Courier New" pitchFamily="49" charset="0"/>
                </a:rPr>
                <a:t>amt</a:t>
              </a:r>
              <a:r>
                <a:rPr lang="en-GB" sz="12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GB" sz="1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841947" y="3212976"/>
            <a:ext cx="369440" cy="804005"/>
            <a:chOff x="7841947" y="3158880"/>
            <a:chExt cx="369440" cy="858101"/>
          </a:xfrm>
        </p:grpSpPr>
        <p:cxnSp>
          <p:nvCxnSpPr>
            <p:cNvPr id="15" name="Straight Arrow Connector 14"/>
            <p:cNvCxnSpPr>
              <a:stCxn id="7" idx="0"/>
              <a:endCxn id="9" idx="2"/>
            </p:cNvCxnSpPr>
            <p:nvPr/>
          </p:nvCxnSpPr>
          <p:spPr>
            <a:xfrm flipH="1" flipV="1">
              <a:off x="7841947" y="3158880"/>
              <a:ext cx="130041" cy="84618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909701" y="36476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2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221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Happy Path scenario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Write a test case for the Transaction</a:t>
            </a:r>
          </a:p>
          <a:p>
            <a:pPr lvl="1"/>
            <a:r>
              <a:rPr lang="en-GB" dirty="0" smtClean="0"/>
              <a:t>Given two accounts</a:t>
            </a:r>
          </a:p>
          <a:p>
            <a:pPr lvl="1"/>
            <a:r>
              <a:rPr lang="en-GB" dirty="0" smtClean="0"/>
              <a:t>When a transfer of an </a:t>
            </a:r>
            <a:r>
              <a:rPr lang="en-GB" i="1" u="sng" dirty="0" smtClean="0"/>
              <a:t>amount</a:t>
            </a:r>
            <a:r>
              <a:rPr lang="en-GB" dirty="0" smtClean="0"/>
              <a:t> is requested</a:t>
            </a:r>
          </a:p>
          <a:p>
            <a:pPr lvl="1"/>
            <a:r>
              <a:rPr lang="en-GB" dirty="0" smtClean="0"/>
              <a:t>Then the </a:t>
            </a:r>
            <a:r>
              <a:rPr lang="en-GB" i="1" u="sng" dirty="0" smtClean="0"/>
              <a:t>from</a:t>
            </a:r>
            <a:r>
              <a:rPr lang="en-GB" dirty="0" smtClean="0"/>
              <a:t> account should be debited</a:t>
            </a:r>
            <a:r>
              <a:rPr lang="en-GB" dirty="0" smtClean="0"/>
              <a:t> by the </a:t>
            </a:r>
            <a:r>
              <a:rPr lang="en-GB" i="1" u="sng" dirty="0" smtClean="0"/>
              <a:t>amount</a:t>
            </a:r>
            <a:endParaRPr lang="en-GB" dirty="0" smtClean="0"/>
          </a:p>
          <a:p>
            <a:pPr lvl="1"/>
            <a:r>
              <a:rPr lang="en-GB" dirty="0" smtClean="0"/>
              <a:t>And the </a:t>
            </a:r>
            <a:r>
              <a:rPr lang="en-GB" i="1" u="sng" dirty="0" smtClean="0"/>
              <a:t>to</a:t>
            </a:r>
            <a:r>
              <a:rPr lang="en-GB" dirty="0" smtClean="0"/>
              <a:t> account should be credited by the </a:t>
            </a:r>
            <a:r>
              <a:rPr lang="en-GB" i="1" u="sng" dirty="0" smtClean="0"/>
              <a:t>amount</a:t>
            </a:r>
            <a:endParaRPr lang="en-GB" dirty="0" smtClean="0"/>
          </a:p>
          <a:p>
            <a:r>
              <a:rPr lang="en-GB" dirty="0" smtClean="0"/>
              <a:t>Use </a:t>
            </a:r>
            <a:r>
              <a:rPr lang="en-GB" dirty="0" err="1" smtClean="0"/>
              <a:t>JMock</a:t>
            </a:r>
            <a:r>
              <a:rPr lang="en-GB" dirty="0" smtClean="0"/>
              <a:t> to define the expected behaviour of the </a:t>
            </a:r>
            <a:r>
              <a:rPr lang="en-GB" i="1" u="sng" dirty="0" smtClean="0"/>
              <a:t>from</a:t>
            </a:r>
            <a:r>
              <a:rPr lang="en-GB" dirty="0" smtClean="0"/>
              <a:t> and </a:t>
            </a:r>
            <a:r>
              <a:rPr lang="en-GB" i="1" u="sng" dirty="0" smtClean="0"/>
              <a:t>to</a:t>
            </a:r>
            <a:r>
              <a:rPr lang="en-GB" dirty="0" smtClean="0"/>
              <a:t> accounts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436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JMock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RunWith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JMock.class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Mockery context = new JUnit4Mockery();</a:t>
            </a:r>
          </a:p>
          <a:p>
            <a:pPr marL="0" indent="0">
              <a:buNone/>
            </a:pPr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// Create mock instances</a:t>
            </a:r>
            <a:endParaRPr lang="en-GB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final Account from =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context.mock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Account.class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, “from”);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final Account to =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context.mock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Account.class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, “to”);</a:t>
            </a:r>
          </a:p>
          <a:p>
            <a:pPr marL="0" indent="0">
              <a:buNone/>
            </a:pPr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// Set expectations</a:t>
            </a:r>
          </a:p>
          <a:p>
            <a:pPr marL="0" indent="0">
              <a:buNone/>
            </a:pP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context.checking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(new Expectations() {{</a:t>
            </a:r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oneOf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(from).debit(10);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oneOf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(to).credit(10);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}});</a:t>
            </a:r>
          </a:p>
          <a:p>
            <a:pPr marL="0" indent="0">
              <a:buNone/>
            </a:pPr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// Use the mocks (verification is automatic)</a:t>
            </a:r>
          </a:p>
          <a:p>
            <a:pPr marL="0" indent="0"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ew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Transaction.txfer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(10, from, to);</a:t>
            </a:r>
            <a:endParaRPr lang="en-GB" sz="18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292080" y="4323728"/>
            <a:ext cx="3086984" cy="1107996"/>
            <a:chOff x="5517462" y="3707033"/>
            <a:chExt cx="3086984" cy="1107996"/>
          </a:xfrm>
        </p:grpSpPr>
        <p:sp>
          <p:nvSpPr>
            <p:cNvPr id="4" name="TextBox 3"/>
            <p:cNvSpPr txBox="1"/>
            <p:nvPr/>
          </p:nvSpPr>
          <p:spPr>
            <a:xfrm>
              <a:off x="5951449" y="3845532"/>
              <a:ext cx="265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rgbClr val="00B050"/>
                  </a:solidFill>
                </a:rPr>
                <a:t>Design the API of the Account classes and capture as expectations</a:t>
              </a:r>
              <a:endParaRPr lang="en-GB" sz="1600" b="1" dirty="0">
                <a:solidFill>
                  <a:srgbClr val="00B05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17462" y="3707033"/>
              <a:ext cx="45076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600" dirty="0" smtClean="0">
                  <a:solidFill>
                    <a:srgbClr val="00B050"/>
                  </a:solidFill>
                </a:rPr>
                <a:t>}</a:t>
              </a:r>
              <a:endParaRPr lang="en-GB" sz="6600" dirty="0">
                <a:solidFill>
                  <a:srgbClr val="00B05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419872" y="1294021"/>
            <a:ext cx="5184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00B050"/>
                </a:solidFill>
              </a:rPr>
              <a:t>Use the </a:t>
            </a:r>
            <a:r>
              <a:rPr lang="en-GB" sz="1600" b="1" dirty="0" err="1" smtClean="0">
                <a:solidFill>
                  <a:srgbClr val="00B050"/>
                </a:solidFill>
              </a:rPr>
              <a:t>JMock</a:t>
            </a:r>
            <a:r>
              <a:rPr lang="en-GB" sz="1600" b="1" dirty="0" smtClean="0">
                <a:solidFill>
                  <a:srgbClr val="00B050"/>
                </a:solidFill>
              </a:rPr>
              <a:t> test runner to get automatic verification</a:t>
            </a:r>
            <a:endParaRPr lang="en-GB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62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Test-driving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Once you’ve fixed the compilation errors</a:t>
            </a:r>
          </a:p>
          <a:p>
            <a:pPr lvl="1"/>
            <a:r>
              <a:rPr lang="en-GB" dirty="0" smtClean="0"/>
              <a:t>Creating the </a:t>
            </a:r>
            <a:r>
              <a:rPr lang="en-GB" b="1" dirty="0" smtClean="0"/>
              <a:t>Account</a:t>
            </a:r>
            <a:r>
              <a:rPr lang="en-GB" dirty="0" smtClean="0"/>
              <a:t> and </a:t>
            </a:r>
            <a:r>
              <a:rPr lang="en-GB" b="1" dirty="0" smtClean="0"/>
              <a:t>Transaction</a:t>
            </a:r>
            <a:r>
              <a:rPr lang="en-GB" dirty="0" smtClean="0"/>
              <a:t> classes</a:t>
            </a:r>
          </a:p>
          <a:p>
            <a:pPr lvl="1"/>
            <a:r>
              <a:rPr lang="en-GB" dirty="0" smtClean="0"/>
              <a:t>Adding the </a:t>
            </a:r>
            <a:r>
              <a:rPr lang="en-GB" smtClean="0"/>
              <a:t>required methods</a:t>
            </a:r>
            <a:endParaRPr lang="en-GB" dirty="0" smtClean="0"/>
          </a:p>
          <a:p>
            <a:r>
              <a:rPr lang="en-GB" dirty="0" smtClean="0"/>
              <a:t>The test will still fail with a mock validation error</a:t>
            </a:r>
          </a:p>
          <a:p>
            <a:r>
              <a:rPr lang="en-GB" dirty="0" smtClean="0"/>
              <a:t>Fix it by adding behaviour to the </a:t>
            </a:r>
            <a:r>
              <a:rPr lang="en-GB" b="1" dirty="0" err="1" smtClean="0"/>
              <a:t>Transaction#txfer</a:t>
            </a:r>
            <a:r>
              <a:rPr lang="en-GB" b="1" dirty="0" smtClean="0"/>
              <a:t>()</a:t>
            </a:r>
            <a:r>
              <a:rPr lang="en-GB" dirty="0" smtClean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96753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a new test for the </a:t>
            </a:r>
            <a:r>
              <a:rPr lang="en-GB" b="1" dirty="0" smtClean="0"/>
              <a:t>Transaction</a:t>
            </a:r>
            <a:r>
              <a:rPr lang="en-GB" dirty="0" smtClean="0"/>
              <a:t> capturing the behaviour when the </a:t>
            </a:r>
            <a:r>
              <a:rPr lang="en-GB" i="1" u="sng" dirty="0" smtClean="0"/>
              <a:t>from</a:t>
            </a:r>
            <a:r>
              <a:rPr lang="en-GB" dirty="0" smtClean="0"/>
              <a:t> account has insufficient funds</a:t>
            </a:r>
          </a:p>
          <a:p>
            <a:pPr lvl="1"/>
            <a:r>
              <a:rPr lang="en-GB" dirty="0" smtClean="0"/>
              <a:t>Is it an exception or a return value?</a:t>
            </a:r>
          </a:p>
          <a:p>
            <a:pPr lvl="1"/>
            <a:r>
              <a:rPr lang="en-GB" dirty="0" smtClean="0"/>
              <a:t>What should the </a:t>
            </a:r>
            <a:r>
              <a:rPr lang="en-GB" i="1" u="sng" dirty="0" smtClean="0"/>
              <a:t>to</a:t>
            </a:r>
            <a:r>
              <a:rPr lang="en-GB" dirty="0" smtClean="0"/>
              <a:t> account expect?</a:t>
            </a:r>
          </a:p>
          <a:p>
            <a:pPr lvl="1"/>
            <a:r>
              <a:rPr lang="en-GB" dirty="0" smtClean="0"/>
              <a:t>See </a:t>
            </a:r>
            <a:r>
              <a:rPr lang="en-GB" i="1" dirty="0" smtClean="0"/>
              <a:t>docs/jmock-cheat-sheet.html</a:t>
            </a:r>
            <a:r>
              <a:rPr lang="en-GB" dirty="0" smtClean="0"/>
              <a:t> for syntax</a:t>
            </a:r>
          </a:p>
          <a:p>
            <a:r>
              <a:rPr lang="en-GB" dirty="0" smtClean="0"/>
              <a:t>Move on to using ‘normal’ TDD to develop an implementation of the </a:t>
            </a:r>
            <a:r>
              <a:rPr lang="en-GB" b="1" dirty="0" smtClean="0"/>
              <a:t>Account</a:t>
            </a:r>
            <a:r>
              <a:rPr lang="en-GB" dirty="0" smtClean="0"/>
              <a:t> interface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9508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310</Words>
  <Application>Microsoft Office PowerPoint</Application>
  <PresentationFormat>On-screen Show (4:3)</PresentationFormat>
  <Paragraphs>51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Mock Objects</vt:lpstr>
      <vt:lpstr>Happy Path scenario</vt:lpstr>
      <vt:lpstr>JMock</vt:lpstr>
      <vt:lpstr>Test-driving</vt:lpstr>
      <vt:lpstr>Next steps</vt:lpstr>
    </vt:vector>
  </TitlesOfParts>
  <Company>BT Plc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Objects</dc:title>
  <dc:creator>Tony Baines</dc:creator>
  <cp:lastModifiedBy>Tony Baines</cp:lastModifiedBy>
  <cp:revision>6</cp:revision>
  <dcterms:created xsi:type="dcterms:W3CDTF">2012-12-05T08:50:33Z</dcterms:created>
  <dcterms:modified xsi:type="dcterms:W3CDTF">2012-12-05T09:28:40Z</dcterms:modified>
</cp:coreProperties>
</file>