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9" r:id="rId5"/>
    <p:sldId id="260" r:id="rId6"/>
    <p:sldId id="272" r:id="rId7"/>
    <p:sldId id="258" r:id="rId8"/>
    <p:sldId id="266" r:id="rId9"/>
    <p:sldId id="265" r:id="rId10"/>
    <p:sldId id="270" r:id="rId11"/>
    <p:sldId id="271" r:id="rId12"/>
    <p:sldId id="263" r:id="rId13"/>
    <p:sldId id="273" r:id="rId14"/>
    <p:sldId id="278" r:id="rId15"/>
    <p:sldId id="274" r:id="rId16"/>
    <p:sldId id="277" r:id="rId17"/>
    <p:sldId id="275" r:id="rId18"/>
    <p:sldId id="276" r:id="rId19"/>
    <p:sldId id="269" r:id="rId20"/>
    <p:sldId id="268" r:id="rId21"/>
    <p:sldId id="261" r:id="rId22"/>
    <p:sldId id="262" r:id="rId23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FE8DF7-7D8E-49E8-8BB3-AFB90F933ED0}">
          <p14:sldIdLst>
            <p14:sldId id="256"/>
            <p14:sldId id="257"/>
            <p14:sldId id="267"/>
          </p14:sldIdLst>
        </p14:section>
        <p14:section name="Exercise 1" id="{4E8FB6CD-627D-4647-BAF1-FDDF2BDCBC9D}">
          <p14:sldIdLst>
            <p14:sldId id="259"/>
            <p14:sldId id="260"/>
            <p14:sldId id="272"/>
          </p14:sldIdLst>
        </p14:section>
        <p14:section name="BDD" id="{AA214B10-B08D-4B16-93A6-639ACEA4218A}">
          <p14:sldIdLst>
            <p14:sldId id="258"/>
            <p14:sldId id="266"/>
            <p14:sldId id="265"/>
            <p14:sldId id="270"/>
            <p14:sldId id="271"/>
          </p14:sldIdLst>
        </p14:section>
        <p14:section name="Exercise 2" id="{E58C55B8-48A1-46E8-91F6-6C5CB4C66058}">
          <p14:sldIdLst>
            <p14:sldId id="263"/>
            <p14:sldId id="273"/>
            <p14:sldId id="278"/>
            <p14:sldId id="274"/>
            <p14:sldId id="277"/>
            <p14:sldId id="275"/>
            <p14:sldId id="276"/>
          </p14:sldIdLst>
        </p14:section>
        <p14:section name="Wrap Up" id="{EF805C57-94BA-41E2-BB66-19891C78BF7E}">
          <p14:sldIdLst>
            <p14:sldId id="269"/>
            <p14:sldId id="268"/>
          </p14:sldIdLst>
        </p14:section>
        <p14:section name="Cheat Sheets" id="{275C00CD-0530-458D-91A1-28AAF2D882F1}">
          <p14:sldIdLst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75000" autoAdjust="0"/>
  </p:normalViewPr>
  <p:slideViewPr>
    <p:cSldViewPr>
      <p:cViewPr varScale="1">
        <p:scale>
          <a:sx n="89" d="100"/>
          <a:sy n="89" d="100"/>
        </p:scale>
        <p:origin x="-21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E606F-E07A-4BD0-BC53-9C60C73FB92C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7C4D-A8F7-4543-A777-4AAB31AC02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2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Invent</a:t>
            </a:r>
            <a:r>
              <a:rPr lang="en-GB" baseline="0" dirty="0" smtClean="0"/>
              <a:t> the API you want as you go</a:t>
            </a:r>
          </a:p>
          <a:p>
            <a:endParaRPr lang="en-GB" baseline="0" dirty="0" smtClean="0"/>
          </a:p>
          <a:p>
            <a:r>
              <a:rPr lang="en-GB" dirty="0" smtClean="0"/>
              <a:t>Rule: only mock types you 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7C4D-A8F7-4543-A777-4AAB31AC025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895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7C4D-A8F7-4543-A777-4AAB31AC025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56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It’s about the testing discipline, not finishing first</a:t>
            </a:r>
          </a:p>
          <a:p>
            <a:endParaRPr lang="en-GB" dirty="0" smtClean="0"/>
          </a:p>
          <a:p>
            <a:r>
              <a:rPr lang="en-GB" dirty="0" smtClean="0"/>
              <a:t>Test Fixtures –</a:t>
            </a:r>
            <a:r>
              <a:rPr lang="en-GB" baseline="0" dirty="0" smtClean="0"/>
              <a:t> keep the tests clean and easy to read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Builder pattern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Hamcrest</a:t>
            </a:r>
            <a:r>
              <a:rPr lang="en-GB" dirty="0" smtClean="0"/>
              <a:t> – literate assertions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7C4D-A8F7-4543-A777-4AAB31AC02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567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Evolved</a:t>
            </a:r>
            <a:r>
              <a:rPr lang="en-GB" baseline="0" dirty="0" smtClean="0"/>
              <a:t> by removing the duplication and encapsulating concepts e.g. </a:t>
            </a:r>
            <a:r>
              <a:rPr lang="en-GB" baseline="0" dirty="0" err="1" smtClean="0"/>
              <a:t>selectOption</a:t>
            </a:r>
            <a:r>
              <a:rPr lang="en-GB" baseline="0" smtClean="0"/>
              <a:t>(…)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7C4D-A8F7-4543-A777-4AAB31AC025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58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Any epiphanies?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7C4D-A8F7-4543-A777-4AAB31AC025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59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Remember, this is a skill like any other;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it needs to be learned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it’s composed of other, simpler skills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dirty="0" smtClean="0"/>
              <a:t>deliberate</a:t>
            </a:r>
            <a:r>
              <a:rPr lang="en-GB" baseline="0" dirty="0" smtClean="0"/>
              <a:t> practice will make me better at it</a:t>
            </a:r>
          </a:p>
          <a:p>
            <a:pPr marL="0" indent="0">
              <a:buFont typeface="Arial" pitchFamily="34" charset="0"/>
              <a:buNone/>
            </a:pPr>
            <a:endParaRPr lang="en-GB" baseline="0" dirty="0" smtClean="0"/>
          </a:p>
          <a:p>
            <a:pPr marL="0" indent="0">
              <a:buFont typeface="Arial" pitchFamily="34" charset="0"/>
              <a:buNone/>
            </a:pPr>
            <a:r>
              <a:rPr lang="en-GB" baseline="0" dirty="0" smtClean="0"/>
              <a:t>What’s next?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BDD paper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Mock roles, not objects [http://jmock.org/oopsla2004.pdf]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baseline="0" dirty="0" smtClean="0"/>
              <a:t>Listen to your tests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baseline="0" dirty="0" smtClean="0"/>
              <a:t>Anti-patterns [</a:t>
            </a:r>
            <a:r>
              <a:rPr lang="en-GB" dirty="0" smtClean="0"/>
              <a:t>http://blog.james-carr.org/2006/11/03/tdd-anti-patterns/]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37C4D-A8F7-4543-A777-4AAB31AC025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8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5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7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7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0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1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9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47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5537-5A53-4C41-9319-9AAA0EF3FD43}" type="datetimeFigureOut">
              <a:rPr lang="en-GB" smtClean="0"/>
              <a:t>04/12/2012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6DB6-DF6B-4F76-88DA-EF658745C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TDD Hands-on Workshop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Tony Baines</a:t>
            </a:r>
          </a:p>
          <a:p>
            <a:r>
              <a:rPr lang="en-GB" dirty="0" smtClean="0"/>
              <a:t>November 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6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Literate Assertions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JUnit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assertEquals</a:t>
            </a:r>
            <a:r>
              <a:rPr lang="en-GB" dirty="0" smtClean="0"/>
              <a:t>(expected, actual)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assertEquals</a:t>
            </a:r>
            <a:r>
              <a:rPr lang="en-GB" dirty="0" smtClean="0"/>
              <a:t>(</a:t>
            </a:r>
            <a:r>
              <a:rPr lang="en-GB" dirty="0" err="1" smtClean="0"/>
              <a:t>expectedDouble</a:t>
            </a:r>
            <a:r>
              <a:rPr lang="en-GB" dirty="0" smtClean="0"/>
              <a:t>, </a:t>
            </a:r>
            <a:r>
              <a:rPr lang="en-GB" dirty="0" err="1" smtClean="0"/>
              <a:t>actualDouble</a:t>
            </a:r>
            <a:r>
              <a:rPr lang="en-GB" dirty="0" smtClean="0"/>
              <a:t>, delta)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Hamcrest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a</a:t>
            </a:r>
            <a:r>
              <a:rPr lang="en-GB" dirty="0" err="1" smtClean="0"/>
              <a:t>ssertThat</a:t>
            </a:r>
            <a:r>
              <a:rPr lang="en-GB" dirty="0" smtClean="0"/>
              <a:t>(actual, is(expected)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assertThat</a:t>
            </a:r>
            <a:r>
              <a:rPr lang="en-GB" dirty="0" smtClean="0"/>
              <a:t>(</a:t>
            </a:r>
            <a:r>
              <a:rPr lang="en-GB" dirty="0" err="1" smtClean="0"/>
              <a:t>actualDouble</a:t>
            </a:r>
            <a:r>
              <a:rPr lang="en-GB" dirty="0" smtClean="0"/>
              <a:t>, </a:t>
            </a:r>
            <a:r>
              <a:rPr lang="en-GB" dirty="0" err="1" smtClean="0"/>
              <a:t>isCloseTo</a:t>
            </a:r>
            <a:r>
              <a:rPr lang="en-GB" dirty="0" smtClean="0"/>
              <a:t>(</a:t>
            </a:r>
            <a:r>
              <a:rPr lang="en-GB" dirty="0" err="1" smtClean="0"/>
              <a:t>expectedDouble</a:t>
            </a:r>
            <a:r>
              <a:rPr lang="en-GB" dirty="0" smtClean="0"/>
              <a:t>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assertThat</a:t>
            </a:r>
            <a:r>
              <a:rPr lang="en-GB" dirty="0" smtClean="0"/>
              <a:t>(</a:t>
            </a:r>
            <a:r>
              <a:rPr lang="en-GB" dirty="0" err="1" smtClean="0"/>
              <a:t>allOf</a:t>
            </a:r>
            <a:r>
              <a:rPr lang="en-GB" dirty="0" smtClean="0"/>
              <a:t>( &lt;matcher 1&gt;, </a:t>
            </a:r>
            <a:r>
              <a:rPr lang="en-GB" dirty="0"/>
              <a:t>&lt;matcher </a:t>
            </a:r>
            <a:r>
              <a:rPr lang="en-GB" dirty="0" smtClean="0"/>
              <a:t>2&gt;, …))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5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jMock2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7923" y="1412776"/>
            <a:ext cx="8229600" cy="125273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Mock objects are a type of test-double</a:t>
            </a:r>
          </a:p>
          <a:p>
            <a:r>
              <a:rPr lang="en-GB" dirty="0" smtClean="0"/>
              <a:t>Set expectations, define responses</a:t>
            </a:r>
          </a:p>
          <a:p>
            <a:r>
              <a:rPr lang="en-GB" dirty="0" smtClean="0"/>
              <a:t>Works best against interfaces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49652" y="2852936"/>
            <a:ext cx="81547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" pitchFamily="49" charset="0"/>
              </a:rPr>
              <a:t>@</a:t>
            </a:r>
            <a:r>
              <a:rPr lang="en-GB" sz="1400" dirty="0" err="1">
                <a:latin typeface="Courier" pitchFamily="49" charset="0"/>
              </a:rPr>
              <a:t>RunWith</a:t>
            </a:r>
            <a:r>
              <a:rPr lang="en-GB" sz="1400" dirty="0">
                <a:latin typeface="Courier" pitchFamily="49" charset="0"/>
              </a:rPr>
              <a:t>(</a:t>
            </a:r>
            <a:r>
              <a:rPr lang="en-GB" sz="1400" dirty="0" err="1">
                <a:latin typeface="Courier" pitchFamily="49" charset="0"/>
              </a:rPr>
              <a:t>JMock.class</a:t>
            </a:r>
            <a:r>
              <a:rPr lang="en-GB" sz="1400" dirty="0">
                <a:latin typeface="Courier" pitchFamily="49" charset="0"/>
              </a:rPr>
              <a:t>)</a:t>
            </a:r>
          </a:p>
          <a:p>
            <a:r>
              <a:rPr lang="en-GB" sz="1400" dirty="0">
                <a:latin typeface="Courier" pitchFamily="49" charset="0"/>
              </a:rPr>
              <a:t>public class </a:t>
            </a:r>
            <a:r>
              <a:rPr lang="en-GB" sz="1400" dirty="0" err="1">
                <a:latin typeface="Courier" pitchFamily="49" charset="0"/>
              </a:rPr>
              <a:t>JMockTemplate</a:t>
            </a:r>
            <a:r>
              <a:rPr lang="en-GB" sz="1400" dirty="0">
                <a:latin typeface="Courier" pitchFamily="49" charset="0"/>
              </a:rPr>
              <a:t> {</a:t>
            </a:r>
          </a:p>
          <a:p>
            <a:r>
              <a:rPr lang="en-GB" sz="1400" dirty="0">
                <a:latin typeface="Courier" pitchFamily="49" charset="0"/>
              </a:rPr>
              <a:t>    Mockery context = new JUnit4Mockery();</a:t>
            </a:r>
          </a:p>
          <a:p>
            <a:r>
              <a:rPr lang="en-GB" sz="1400" dirty="0">
                <a:latin typeface="Courier" pitchFamily="49" charset="0"/>
              </a:rPr>
              <a:t>    </a:t>
            </a:r>
          </a:p>
          <a:p>
            <a:r>
              <a:rPr lang="en-GB" sz="1400" dirty="0">
                <a:latin typeface="Courier" pitchFamily="49" charset="0"/>
              </a:rPr>
              <a:t>    @Test</a:t>
            </a:r>
          </a:p>
          <a:p>
            <a:r>
              <a:rPr lang="en-GB" sz="1400" dirty="0">
                <a:latin typeface="Courier" pitchFamily="49" charset="0"/>
              </a:rPr>
              <a:t>    public void </a:t>
            </a:r>
            <a:r>
              <a:rPr lang="en-GB" sz="1400" dirty="0" err="1">
                <a:latin typeface="Courier" pitchFamily="49" charset="0"/>
              </a:rPr>
              <a:t>someTest</a:t>
            </a:r>
            <a:r>
              <a:rPr lang="en-GB" sz="1400" dirty="0">
                <a:latin typeface="Courier" pitchFamily="49" charset="0"/>
              </a:rPr>
              <a:t>() </a:t>
            </a:r>
            <a:r>
              <a:rPr lang="en-GB" sz="1400" dirty="0" smtClean="0">
                <a:latin typeface="Courier" pitchFamily="49" charset="0"/>
              </a:rPr>
              <a:t>{</a:t>
            </a:r>
          </a:p>
          <a:p>
            <a:r>
              <a:rPr lang="en-GB" sz="1400" dirty="0">
                <a:latin typeface="Courier" pitchFamily="49" charset="0"/>
              </a:rPr>
              <a:t> </a:t>
            </a:r>
            <a:r>
              <a:rPr lang="en-GB" sz="1400" dirty="0" smtClean="0">
                <a:latin typeface="Courier" pitchFamily="49" charset="0"/>
              </a:rPr>
              <a:t>   // Create mocks</a:t>
            </a:r>
            <a:endParaRPr lang="en-GB" sz="1400" dirty="0">
              <a:latin typeface="Courier" pitchFamily="49" charset="0"/>
            </a:endParaRPr>
          </a:p>
          <a:p>
            <a:r>
              <a:rPr lang="en-GB" sz="1400" dirty="0">
                <a:latin typeface="Courier" pitchFamily="49" charset="0"/>
              </a:rPr>
              <a:t>    </a:t>
            </a:r>
            <a:r>
              <a:rPr lang="en-GB" sz="1400" b="1" dirty="0">
                <a:latin typeface="Courier" pitchFamily="49" charset="0"/>
              </a:rPr>
              <a:t>final</a:t>
            </a:r>
            <a:r>
              <a:rPr lang="en-GB" sz="1400" dirty="0">
                <a:latin typeface="Courier" pitchFamily="49" charset="0"/>
              </a:rPr>
              <a:t> Comparable&lt;String&gt; mock1 = </a:t>
            </a:r>
            <a:r>
              <a:rPr lang="en-GB" sz="1400" dirty="0" err="1">
                <a:latin typeface="Courier" pitchFamily="49" charset="0"/>
              </a:rPr>
              <a:t>context.mock</a:t>
            </a:r>
            <a:r>
              <a:rPr lang="en-GB" sz="1400" dirty="0">
                <a:latin typeface="Courier" pitchFamily="49" charset="0"/>
              </a:rPr>
              <a:t>(</a:t>
            </a:r>
            <a:r>
              <a:rPr lang="en-GB" sz="1400" dirty="0" err="1">
                <a:latin typeface="Courier" pitchFamily="49" charset="0"/>
              </a:rPr>
              <a:t>Comparable.class</a:t>
            </a:r>
            <a:r>
              <a:rPr lang="en-GB" sz="1400" dirty="0">
                <a:latin typeface="Courier" pitchFamily="49" charset="0"/>
              </a:rPr>
              <a:t>);</a:t>
            </a:r>
          </a:p>
          <a:p>
            <a:r>
              <a:rPr lang="en-GB" sz="1400" dirty="0">
                <a:latin typeface="Courier" pitchFamily="49" charset="0"/>
              </a:rPr>
              <a:t>    </a:t>
            </a:r>
          </a:p>
          <a:p>
            <a:r>
              <a:rPr lang="en-GB" sz="1400" dirty="0">
                <a:latin typeface="Courier" pitchFamily="49" charset="0"/>
              </a:rPr>
              <a:t>    </a:t>
            </a:r>
            <a:r>
              <a:rPr lang="en-GB" sz="1400" i="1" dirty="0">
                <a:latin typeface="Courier" pitchFamily="49" charset="0"/>
              </a:rPr>
              <a:t>// Set expectations</a:t>
            </a:r>
          </a:p>
          <a:p>
            <a:r>
              <a:rPr lang="en-GB" sz="1400" dirty="0">
                <a:latin typeface="Courier" pitchFamily="49" charset="0"/>
              </a:rPr>
              <a:t>    </a:t>
            </a:r>
            <a:r>
              <a:rPr lang="en-GB" sz="1400" dirty="0" err="1">
                <a:latin typeface="Courier" pitchFamily="49" charset="0"/>
              </a:rPr>
              <a:t>context.checking</a:t>
            </a:r>
            <a:r>
              <a:rPr lang="en-GB" sz="1400" dirty="0">
                <a:latin typeface="Courier" pitchFamily="49" charset="0"/>
              </a:rPr>
              <a:t>(new Expectations() {{</a:t>
            </a:r>
          </a:p>
          <a:p>
            <a:r>
              <a:rPr lang="en-GB" sz="1400" dirty="0">
                <a:latin typeface="Courier" pitchFamily="49" charset="0"/>
              </a:rPr>
              <a:t>            </a:t>
            </a:r>
            <a:r>
              <a:rPr lang="en-GB" sz="1400" dirty="0" err="1">
                <a:latin typeface="Courier" pitchFamily="49" charset="0"/>
              </a:rPr>
              <a:t>oneOf</a:t>
            </a:r>
            <a:r>
              <a:rPr lang="en-GB" sz="1400" dirty="0">
                <a:latin typeface="Courier" pitchFamily="49" charset="0"/>
              </a:rPr>
              <a:t>(mock1).</a:t>
            </a:r>
            <a:r>
              <a:rPr lang="en-GB" sz="1400" dirty="0" err="1">
                <a:latin typeface="Courier" pitchFamily="49" charset="0"/>
              </a:rPr>
              <a:t>compareTo</a:t>
            </a:r>
            <a:r>
              <a:rPr lang="en-GB" sz="1400" dirty="0">
                <a:latin typeface="Courier" pitchFamily="49" charset="0"/>
              </a:rPr>
              <a:t>("BOB");</a:t>
            </a:r>
          </a:p>
          <a:p>
            <a:r>
              <a:rPr lang="en-GB" sz="1400" dirty="0">
                <a:latin typeface="Courier" pitchFamily="49" charset="0"/>
              </a:rPr>
              <a:t>            will(</a:t>
            </a:r>
            <a:r>
              <a:rPr lang="en-GB" sz="1400" i="1" dirty="0" err="1">
                <a:latin typeface="Courier" pitchFamily="49" charset="0"/>
              </a:rPr>
              <a:t>returnValue</a:t>
            </a:r>
            <a:r>
              <a:rPr lang="en-GB" sz="1400" i="1" dirty="0">
                <a:latin typeface="Courier" pitchFamily="49" charset="0"/>
              </a:rPr>
              <a:t>(0));</a:t>
            </a:r>
          </a:p>
          <a:p>
            <a:r>
              <a:rPr lang="en-GB" sz="1400" dirty="0">
                <a:latin typeface="Courier" pitchFamily="49" charset="0"/>
              </a:rPr>
              <a:t>        }});</a:t>
            </a:r>
          </a:p>
          <a:p>
            <a:r>
              <a:rPr lang="en-GB" sz="1400" dirty="0">
                <a:latin typeface="Courier" pitchFamily="49" charset="0"/>
              </a:rPr>
              <a:t>    </a:t>
            </a:r>
            <a:r>
              <a:rPr lang="en-GB" sz="1400" i="1" dirty="0">
                <a:latin typeface="Courier" pitchFamily="49" charset="0"/>
              </a:rPr>
              <a:t>// Use the mock object, assertions are implicit</a:t>
            </a:r>
          </a:p>
          <a:p>
            <a:r>
              <a:rPr lang="en-GB" sz="1400" i="1" dirty="0">
                <a:latin typeface="Courier" pitchFamily="49" charset="0"/>
              </a:rPr>
              <a:t>    mock1.compareTo("BOB");</a:t>
            </a:r>
          </a:p>
          <a:p>
            <a:r>
              <a:rPr lang="en-GB" sz="1400" dirty="0" smtClean="0">
                <a:latin typeface="Courier" pitchFamily="49" charset="0"/>
              </a:rPr>
              <a:t>}</a:t>
            </a:r>
            <a:endParaRPr lang="en-GB" sz="14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54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The Shop In The Clouds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Acceptance Tests</a:t>
            </a:r>
          </a:p>
          <a:p>
            <a:pPr lvl="1"/>
            <a:r>
              <a:rPr lang="en-GB" dirty="0" smtClean="0"/>
              <a:t>Console user-interface</a:t>
            </a:r>
          </a:p>
          <a:p>
            <a:pPr lvl="1"/>
            <a:r>
              <a:rPr lang="en-GB" dirty="0" smtClean="0"/>
              <a:t>Outside inwards</a:t>
            </a:r>
          </a:p>
          <a:p>
            <a:pPr lvl="1"/>
            <a:r>
              <a:rPr lang="en-GB" dirty="0" smtClean="0"/>
              <a:t>End-to-end</a:t>
            </a:r>
          </a:p>
          <a:p>
            <a:r>
              <a:rPr lang="en-GB" dirty="0" smtClean="0"/>
              <a:t>Unit tests</a:t>
            </a:r>
          </a:p>
          <a:p>
            <a:pPr lvl="1"/>
            <a:r>
              <a:rPr lang="en-GB" dirty="0" smtClean="0"/>
              <a:t>Sad-path</a:t>
            </a:r>
          </a:p>
          <a:p>
            <a:pPr lvl="1"/>
            <a:r>
              <a:rPr lang="en-GB" dirty="0" smtClean="0"/>
              <a:t>Supporting Refactorings</a:t>
            </a:r>
          </a:p>
          <a:p>
            <a:pPr lvl="1"/>
            <a:r>
              <a:rPr lang="en-GB" dirty="0" smtClean="0"/>
              <a:t>Try not to duplicate tests</a:t>
            </a:r>
          </a:p>
          <a:p>
            <a:pPr lvl="2"/>
            <a:r>
              <a:rPr lang="en-GB" dirty="0" smtClean="0"/>
              <a:t>Focus on more complicated interactions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24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Production Classes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4127" y="1800964"/>
            <a:ext cx="2088232" cy="936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User Interface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sendInput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(String)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getOutput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():String</a:t>
            </a:r>
          </a:p>
          <a:p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03848" y="1556792"/>
            <a:ext cx="2188541" cy="1424790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Customer Session State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+notify(String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getPrompt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():String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netState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():C.S.S</a:t>
            </a:r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117140" y="4681025"/>
            <a:ext cx="1258113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Prompt For Action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779735" y="4681025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Choose Product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59655" y="3830311"/>
            <a:ext cx="108012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List Products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41500" y="3830310"/>
            <a:ext cx="1101779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Remove </a:t>
            </a:r>
            <a:r>
              <a:rPr lang="en-GB" dirty="0" smtClean="0"/>
              <a:t>Item</a:t>
            </a:r>
            <a:endParaRPr lang="en-GB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5651085" y="4681649"/>
            <a:ext cx="8280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Quit</a:t>
            </a:r>
          </a:p>
        </p:txBody>
      </p:sp>
      <p:cxnSp>
        <p:nvCxnSpPr>
          <p:cNvPr id="14" name="Elbow Connector 13"/>
          <p:cNvCxnSpPr>
            <a:stCxn id="7" idx="0"/>
            <a:endCxn id="6" idx="2"/>
          </p:cNvCxnSpPr>
          <p:nvPr/>
        </p:nvCxnSpPr>
        <p:spPr>
          <a:xfrm rot="5400000" flipH="1" flipV="1">
            <a:off x="2672437" y="3055343"/>
            <a:ext cx="1699443" cy="1551922"/>
          </a:xfrm>
          <a:prstGeom prst="bentConnector3">
            <a:avLst>
              <a:gd name="adj1" fmla="val 7535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0"/>
            <a:endCxn id="6" idx="2"/>
          </p:cNvCxnSpPr>
          <p:nvPr/>
        </p:nvCxnSpPr>
        <p:spPr>
          <a:xfrm rot="16200000" flipV="1">
            <a:off x="3477238" y="3802464"/>
            <a:ext cx="1699443" cy="57680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1" idx="0"/>
            <a:endCxn id="6" idx="2"/>
          </p:cNvCxnSpPr>
          <p:nvPr/>
        </p:nvCxnSpPr>
        <p:spPr>
          <a:xfrm rot="16200000" flipV="1">
            <a:off x="4331592" y="2948110"/>
            <a:ext cx="1700067" cy="1767012"/>
          </a:xfrm>
          <a:prstGeom prst="bentConnector3">
            <a:avLst>
              <a:gd name="adj1" fmla="val 7472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6" idx="2"/>
          </p:cNvCxnSpPr>
          <p:nvPr/>
        </p:nvCxnSpPr>
        <p:spPr>
          <a:xfrm rot="5400000" flipH="1" flipV="1">
            <a:off x="3524553" y="3056745"/>
            <a:ext cx="848729" cy="69840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6" idx="2"/>
          </p:cNvCxnSpPr>
          <p:nvPr/>
        </p:nvCxnSpPr>
        <p:spPr>
          <a:xfrm rot="16200000" flipV="1">
            <a:off x="4420891" y="2858810"/>
            <a:ext cx="848728" cy="109427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" idx="3"/>
            <a:endCxn id="6" idx="1"/>
          </p:cNvCxnSpPr>
          <p:nvPr/>
        </p:nvCxnSpPr>
        <p:spPr>
          <a:xfrm>
            <a:off x="2302359" y="2269187"/>
            <a:ext cx="90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968936" y="205502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Basket</a:t>
            </a:r>
            <a:endParaRPr lang="en-GB" dirty="0"/>
          </a:p>
        </p:txBody>
      </p:sp>
      <p:sp>
        <p:nvSpPr>
          <p:cNvPr id="69" name="Rounded Rectangle 68"/>
          <p:cNvSpPr/>
          <p:nvPr/>
        </p:nvSpPr>
        <p:spPr>
          <a:xfrm>
            <a:off x="6479177" y="2420888"/>
            <a:ext cx="1066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Products</a:t>
            </a:r>
            <a:endParaRPr lang="en-GB" dirty="0"/>
          </a:p>
        </p:txBody>
      </p:sp>
      <p:sp>
        <p:nvSpPr>
          <p:cNvPr id="70" name="Rounded Rectangle 69"/>
          <p:cNvSpPr/>
          <p:nvPr/>
        </p:nvSpPr>
        <p:spPr>
          <a:xfrm>
            <a:off x="7341476" y="3992021"/>
            <a:ext cx="10846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Product</a:t>
            </a:r>
            <a:endParaRPr lang="en-GB" dirty="0"/>
          </a:p>
        </p:txBody>
      </p:sp>
      <p:cxnSp>
        <p:nvCxnSpPr>
          <p:cNvPr id="72" name="Straight Connector 71"/>
          <p:cNvCxnSpPr>
            <a:stCxn id="6" idx="3"/>
            <a:endCxn id="68" idx="1"/>
          </p:cNvCxnSpPr>
          <p:nvPr/>
        </p:nvCxnSpPr>
        <p:spPr>
          <a:xfrm>
            <a:off x="5392389" y="2269187"/>
            <a:ext cx="2576547" cy="1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" idx="3"/>
            <a:endCxn id="69" idx="1"/>
          </p:cNvCxnSpPr>
          <p:nvPr/>
        </p:nvCxnSpPr>
        <p:spPr>
          <a:xfrm>
            <a:off x="5392389" y="2269187"/>
            <a:ext cx="1086788" cy="380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9" idx="2"/>
            <a:endCxn id="70" idx="0"/>
          </p:cNvCxnSpPr>
          <p:nvPr/>
        </p:nvCxnSpPr>
        <p:spPr>
          <a:xfrm>
            <a:off x="7012577" y="2878088"/>
            <a:ext cx="871229" cy="111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68" idx="2"/>
            <a:endCxn id="70" idx="0"/>
          </p:cNvCxnSpPr>
          <p:nvPr/>
        </p:nvCxnSpPr>
        <p:spPr>
          <a:xfrm flipH="1">
            <a:off x="7883806" y="2512225"/>
            <a:ext cx="542330" cy="147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ular Callout 146"/>
          <p:cNvSpPr/>
          <p:nvPr/>
        </p:nvSpPr>
        <p:spPr>
          <a:xfrm>
            <a:off x="214127" y="2903300"/>
            <a:ext cx="1368152" cy="697645"/>
          </a:xfrm>
          <a:prstGeom prst="wedgeRoundRectCallout">
            <a:avLst>
              <a:gd name="adj1" fmla="val 43697"/>
              <a:gd name="adj2" fmla="val -95688"/>
              <a:gd name="adj3" fmla="val 16667"/>
            </a:avLst>
          </a:prstGeom>
          <a:solidFill>
            <a:srgbClr val="FFFF00">
              <a:alpha val="29000"/>
            </a:srgbClr>
          </a:solidFill>
          <a:ln w="22225">
            <a:solidFill>
              <a:schemeClr val="tx1">
                <a:alpha val="14000"/>
              </a:schemeClr>
            </a:solidFill>
          </a:ln>
          <a:effectLst>
            <a:glow>
              <a:schemeClr val="tx1">
                <a:alpha val="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Abstraction for the textual UI</a:t>
            </a:r>
            <a:endParaRPr lang="en-GB" dirty="0"/>
          </a:p>
        </p:txBody>
      </p:sp>
      <p:sp>
        <p:nvSpPr>
          <p:cNvPr id="148" name="Rounded Rectangular Callout 147"/>
          <p:cNvSpPr/>
          <p:nvPr/>
        </p:nvSpPr>
        <p:spPr>
          <a:xfrm>
            <a:off x="5571068" y="1135391"/>
            <a:ext cx="2219188" cy="930281"/>
          </a:xfrm>
          <a:prstGeom prst="wedgeRoundRectCallout">
            <a:avLst>
              <a:gd name="adj1" fmla="val -75118"/>
              <a:gd name="adj2" fmla="val 48565"/>
              <a:gd name="adj3" fmla="val 16667"/>
            </a:avLst>
          </a:prstGeom>
          <a:solidFill>
            <a:srgbClr val="FFFF00">
              <a:alpha val="29000"/>
            </a:srgbClr>
          </a:solidFill>
          <a:ln w="22225">
            <a:solidFill>
              <a:schemeClr val="tx1">
                <a:alpha val="14000"/>
              </a:schemeClr>
            </a:solidFill>
          </a:ln>
          <a:effectLst>
            <a:glow>
              <a:schemeClr val="tx1">
                <a:alpha val="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State machine for handling the different behaviour when interacting with the customer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2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Allow an object to alter its </a:t>
            </a:r>
            <a:r>
              <a:rPr lang="en-GB" dirty="0" smtClean="0"/>
              <a:t>behaviour </a:t>
            </a:r>
            <a:r>
              <a:rPr lang="en-GB" dirty="0"/>
              <a:t>when its internal state changes. The object will appear to change its class.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6413" y="2420888"/>
            <a:ext cx="1656184" cy="792088"/>
            <a:chOff x="1043608" y="2996952"/>
            <a:chExt cx="1656184" cy="792088"/>
          </a:xfrm>
        </p:grpSpPr>
        <p:sp>
          <p:nvSpPr>
            <p:cNvPr id="4" name="Rectangle 3"/>
            <p:cNvSpPr/>
            <p:nvPr/>
          </p:nvSpPr>
          <p:spPr>
            <a:xfrm>
              <a:off x="1043608" y="2996952"/>
              <a:ext cx="165618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Context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43608" y="3356992"/>
              <a:ext cx="165618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43608" y="3501008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/>
                <a:t>+request()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11960" y="2420888"/>
            <a:ext cx="1656184" cy="792088"/>
            <a:chOff x="1043608" y="2996952"/>
            <a:chExt cx="1656184" cy="792088"/>
          </a:xfrm>
        </p:grpSpPr>
        <p:sp>
          <p:nvSpPr>
            <p:cNvPr id="10" name="Rectangle 9"/>
            <p:cNvSpPr/>
            <p:nvPr/>
          </p:nvSpPr>
          <p:spPr>
            <a:xfrm>
              <a:off x="1043608" y="2996952"/>
              <a:ext cx="165618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State</a:t>
              </a:r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3608" y="3356992"/>
              <a:ext cx="165618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43608" y="3501008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/>
                <a:t>+handle()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08104" y="3465004"/>
            <a:ext cx="1656184" cy="792088"/>
            <a:chOff x="1043608" y="2996952"/>
            <a:chExt cx="1656184" cy="792088"/>
          </a:xfrm>
        </p:grpSpPr>
        <p:sp>
          <p:nvSpPr>
            <p:cNvPr id="18" name="Rectangle 17"/>
            <p:cNvSpPr/>
            <p:nvPr/>
          </p:nvSpPr>
          <p:spPr>
            <a:xfrm>
              <a:off x="1043608" y="2996952"/>
              <a:ext cx="165618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ConcreteStateB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3608" y="3356992"/>
              <a:ext cx="165618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43608" y="3501008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/>
                <a:t>+handle()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5003" y="3465004"/>
            <a:ext cx="1656184" cy="792088"/>
            <a:chOff x="1043608" y="2996952"/>
            <a:chExt cx="1656184" cy="792088"/>
          </a:xfrm>
        </p:grpSpPr>
        <p:sp>
          <p:nvSpPr>
            <p:cNvPr id="22" name="Rectangle 21"/>
            <p:cNvSpPr/>
            <p:nvPr/>
          </p:nvSpPr>
          <p:spPr>
            <a:xfrm>
              <a:off x="1043608" y="2996952"/>
              <a:ext cx="165618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/>
                <a:t>ConcreteStateA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3608" y="3356992"/>
              <a:ext cx="165618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3608" y="3501008"/>
              <a:ext cx="16561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/>
                <a:t>+handle()</a:t>
              </a:r>
              <a:endParaRPr lang="en-GB" dirty="0"/>
            </a:p>
          </p:txBody>
        </p:sp>
      </p:grpSp>
      <p:cxnSp>
        <p:nvCxnSpPr>
          <p:cNvPr id="25" name="Elbow Connector 24"/>
          <p:cNvCxnSpPr>
            <a:stCxn id="22" idx="0"/>
            <a:endCxn id="12" idx="2"/>
          </p:cNvCxnSpPr>
          <p:nvPr/>
        </p:nvCxnSpPr>
        <p:spPr>
          <a:xfrm rot="5400000" flipH="1" flipV="1">
            <a:off x="4265559" y="2690512"/>
            <a:ext cx="252028" cy="12969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12" idx="2"/>
          </p:cNvCxnSpPr>
          <p:nvPr/>
        </p:nvCxnSpPr>
        <p:spPr>
          <a:xfrm rot="16200000" flipV="1">
            <a:off x="5562110" y="2690918"/>
            <a:ext cx="252028" cy="1296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3"/>
            <a:endCxn id="11" idx="1"/>
          </p:cNvCxnSpPr>
          <p:nvPr/>
        </p:nvCxnSpPr>
        <p:spPr>
          <a:xfrm>
            <a:off x="2712597" y="2852936"/>
            <a:ext cx="1499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56387" y="4797152"/>
            <a:ext cx="8229600" cy="1800200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dk1"/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Customer Session States</a:t>
            </a:r>
          </a:p>
          <a:p>
            <a:pPr lvl="1"/>
            <a:r>
              <a:rPr lang="en-GB" dirty="0" smtClean="0"/>
              <a:t>Receive input</a:t>
            </a:r>
          </a:p>
          <a:p>
            <a:pPr lvl="1"/>
            <a:r>
              <a:rPr lang="en-GB" dirty="0" smtClean="0"/>
              <a:t>Decide response</a:t>
            </a:r>
          </a:p>
          <a:p>
            <a:pPr lvl="1"/>
            <a:r>
              <a:rPr lang="en-GB" dirty="0" smtClean="0"/>
              <a:t>Decide next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03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Classes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427319" y="1757103"/>
            <a:ext cx="1368152" cy="6199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Acceptance Test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27318" y="2859439"/>
            <a:ext cx="1368152" cy="558596"/>
          </a:xfrm>
          <a:prstGeom prst="wedgeRoundRectCallout">
            <a:avLst>
              <a:gd name="adj1" fmla="val 30637"/>
              <a:gd name="adj2" fmla="val -137871"/>
              <a:gd name="adj3" fmla="val 16667"/>
            </a:avLst>
          </a:prstGeom>
          <a:solidFill>
            <a:srgbClr val="FFFF00">
              <a:alpha val="29000"/>
            </a:srgbClr>
          </a:solidFill>
          <a:ln w="22225">
            <a:solidFill>
              <a:schemeClr val="tx1">
                <a:alpha val="14000"/>
              </a:schemeClr>
            </a:solidFill>
          </a:ln>
          <a:effectLst>
            <a:glow>
              <a:schemeClr val="tx1">
                <a:alpha val="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Story-level tests for the whole system</a:t>
            </a:r>
            <a:endParaRPr lang="en-GB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2624951" y="1757103"/>
            <a:ext cx="1368152" cy="6199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Acceptance Test Fixture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264911" y="2715422"/>
            <a:ext cx="2088232" cy="702613"/>
          </a:xfrm>
          <a:prstGeom prst="wedgeRoundRectCallout">
            <a:avLst>
              <a:gd name="adj1" fmla="val -5470"/>
              <a:gd name="adj2" fmla="val -102282"/>
              <a:gd name="adj3" fmla="val 16667"/>
            </a:avLst>
          </a:prstGeom>
          <a:solidFill>
            <a:srgbClr val="FFFF00">
              <a:alpha val="29000"/>
            </a:srgbClr>
          </a:solidFill>
          <a:ln w="22225">
            <a:solidFill>
              <a:schemeClr val="tx1">
                <a:alpha val="14000"/>
              </a:schemeClr>
            </a:solidFill>
          </a:ln>
          <a:effectLst>
            <a:glow>
              <a:schemeClr val="tx1">
                <a:alpha val="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 domain-specific language for describing test scenarios and assertions</a:t>
            </a:r>
            <a:endParaRPr lang="en-GB" sz="1600" dirty="0"/>
          </a:p>
        </p:txBody>
      </p:sp>
      <p:cxnSp>
        <p:nvCxnSpPr>
          <p:cNvPr id="9" name="Straight Connector 8"/>
          <p:cNvCxnSpPr>
            <a:stCxn id="4" idx="3"/>
            <a:endCxn id="6" idx="1"/>
          </p:cNvCxnSpPr>
          <p:nvPr/>
        </p:nvCxnSpPr>
        <p:spPr>
          <a:xfrm>
            <a:off x="1795471" y="2067065"/>
            <a:ext cx="829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85191" y="1768068"/>
            <a:ext cx="1334023" cy="576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User Interface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>
            <a:stCxn id="6" idx="3"/>
            <a:endCxn id="10" idx="1"/>
          </p:cNvCxnSpPr>
          <p:nvPr/>
        </p:nvCxnSpPr>
        <p:spPr>
          <a:xfrm flipV="1">
            <a:off x="3993103" y="2056100"/>
            <a:ext cx="792088" cy="1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39552" y="4077072"/>
            <a:ext cx="7056784" cy="2376264"/>
            <a:chOff x="107504" y="3717032"/>
            <a:chExt cx="7056784" cy="2376264"/>
          </a:xfrm>
        </p:grpSpPr>
        <p:sp>
          <p:nvSpPr>
            <p:cNvPr id="39" name="Rectangle 38"/>
            <p:cNvSpPr/>
            <p:nvPr/>
          </p:nvSpPr>
          <p:spPr>
            <a:xfrm>
              <a:off x="107504" y="3717032"/>
              <a:ext cx="7056784" cy="237626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 smtClean="0"/>
                <a:t>Unit Tests</a:t>
              </a:r>
              <a:endParaRPr lang="en-GB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1308" y="5157191"/>
              <a:ext cx="1334023" cy="576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User Interface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4468" y="4149080"/>
              <a:ext cx="1533574" cy="6199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User Interface Test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112781" y="5157192"/>
              <a:ext cx="1334023" cy="576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Basket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192903" y="4167594"/>
              <a:ext cx="1173777" cy="6199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Basket Test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724967" y="5164463"/>
              <a:ext cx="1334023" cy="576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Choose Product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635896" y="4167743"/>
              <a:ext cx="1512167" cy="6199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Choose Product Test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33041" y="5164463"/>
              <a:ext cx="1334023" cy="5760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List Products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36096" y="4167743"/>
              <a:ext cx="1512167" cy="6199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List Products Test</a:t>
              </a:r>
              <a:endParaRPr lang="en-GB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6" name="Straight Connector 25"/>
            <p:cNvCxnSpPr>
              <a:stCxn id="18" idx="2"/>
              <a:endCxn id="17" idx="0"/>
            </p:cNvCxnSpPr>
            <p:nvPr/>
          </p:nvCxnSpPr>
          <p:spPr>
            <a:xfrm>
              <a:off x="931255" y="4769004"/>
              <a:ext cx="17065" cy="388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2"/>
              <a:endCxn id="19" idx="0"/>
            </p:cNvCxnSpPr>
            <p:nvPr/>
          </p:nvCxnSpPr>
          <p:spPr>
            <a:xfrm>
              <a:off x="2779792" y="4787518"/>
              <a:ext cx="1" cy="36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2"/>
              <a:endCxn id="21" idx="0"/>
            </p:cNvCxnSpPr>
            <p:nvPr/>
          </p:nvCxnSpPr>
          <p:spPr>
            <a:xfrm flipH="1">
              <a:off x="4391979" y="4787667"/>
              <a:ext cx="1" cy="37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2"/>
              <a:endCxn id="23" idx="0"/>
            </p:cNvCxnSpPr>
            <p:nvPr/>
          </p:nvCxnSpPr>
          <p:spPr>
            <a:xfrm>
              <a:off x="6192180" y="4787667"/>
              <a:ext cx="7873" cy="37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445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Acceptance Test DSL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784887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allowsTheUserToSeeAListOfProductsVerbose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UserInterface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ui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UserInterface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assertThat</a:t>
            </a:r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ui.getOutput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(), 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allOf</a:t>
            </a:r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("L:"), 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("List the Available Products")));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ui.sendInput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("L");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assertThat</a:t>
            </a:r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ui.getOutput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allOf</a:t>
            </a:r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("[1] Fork Handles @ £11.99"),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("[2] Candles @ £3.99"),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("[3] Hoes @ £29.99")));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dirty="0" err="1" smtClean="0">
                <a:latin typeface="Courier New" pitchFamily="49" charset="0"/>
                <a:cs typeface="Courier New" pitchFamily="49" charset="0"/>
              </a:rPr>
              <a:t>ui.sendInput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("Q");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("UI is still active!", </a:t>
            </a:r>
            <a:r>
              <a:rPr lang="en-GB" sz="1200" b="1" i="1" dirty="0" err="1">
                <a:latin typeface="Courier New" pitchFamily="49" charset="0"/>
                <a:cs typeface="Courier New" pitchFamily="49" charset="0"/>
              </a:rPr>
              <a:t>ui.isActive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4941168"/>
            <a:ext cx="784887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allowsTheUserToSeeAListOfProducts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aNewUI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GB" sz="1200" b="1" i="1" dirty="0" err="1">
                <a:latin typeface="Courier New" pitchFamily="49" charset="0"/>
                <a:cs typeface="Courier New" pitchFamily="49" charset="0"/>
              </a:rPr>
              <a:t>selectOption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("L", "List the Available Products")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	.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expectingThatTheOutput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("[1] Fork Handles @ £11.99"),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("[2] Candles @ £3.99"),</a:t>
            </a:r>
          </a:p>
          <a:p>
            <a:r>
              <a:rPr lang="en-GB" sz="1200" b="1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GB" sz="1200" b="1" i="1" dirty="0" err="1" smtClean="0">
                <a:latin typeface="Courier New" pitchFamily="49" charset="0"/>
                <a:cs typeface="Courier New" pitchFamily="49" charset="0"/>
              </a:rPr>
              <a:t>containsString</a:t>
            </a:r>
            <a:r>
              <a:rPr lang="en-GB" sz="1200" b="1" i="1" dirty="0">
                <a:latin typeface="Courier New" pitchFamily="49" charset="0"/>
                <a:cs typeface="Courier New" pitchFamily="49" charset="0"/>
              </a:rPr>
              <a:t>("[3] Hoes @ £29.99"))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	.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quit();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95936" y="4365104"/>
            <a:ext cx="504056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37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 basket</a:t>
            </a:r>
          </a:p>
          <a:p>
            <a:pPr lvl="1"/>
            <a:r>
              <a:rPr lang="en-GB" dirty="0" smtClean="0"/>
              <a:t>Start with a new method in the Acceptance Test</a:t>
            </a:r>
          </a:p>
          <a:p>
            <a:pPr lvl="1"/>
            <a:r>
              <a:rPr lang="en-GB" dirty="0" smtClean="0"/>
              <a:t>Decide on the new behaviour </a:t>
            </a:r>
          </a:p>
          <a:p>
            <a:pPr lvl="2"/>
            <a:r>
              <a:rPr lang="en-GB" dirty="0" smtClean="0"/>
              <a:t>Perhaps just add the total to the existing basket output?</a:t>
            </a:r>
          </a:p>
          <a:p>
            <a:pPr lvl="1"/>
            <a:r>
              <a:rPr lang="en-GB" dirty="0" smtClean="0"/>
              <a:t>Extend the </a:t>
            </a:r>
            <a:r>
              <a:rPr lang="en-GB" dirty="0" err="1" smtClean="0"/>
              <a:t>BasketTest</a:t>
            </a:r>
            <a:r>
              <a:rPr lang="en-GB" dirty="0" smtClean="0"/>
              <a:t> to add tests for different scenarios</a:t>
            </a:r>
          </a:p>
          <a:p>
            <a:pPr lvl="1"/>
            <a:r>
              <a:rPr lang="en-GB" dirty="0" smtClean="0"/>
              <a:t>The Acceptance test should then 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48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Story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Ordering the contents of a Basket</a:t>
            </a:r>
          </a:p>
          <a:p>
            <a:pPr lvl="1"/>
            <a:r>
              <a:rPr lang="en-GB" dirty="0" smtClean="0"/>
              <a:t>Start with a new Acceptance test, drill-down to unit tests</a:t>
            </a:r>
          </a:p>
          <a:p>
            <a:pPr lvl="2"/>
            <a:r>
              <a:rPr lang="en-GB" dirty="0" smtClean="0"/>
              <a:t>A new action in the </a:t>
            </a:r>
            <a:r>
              <a:rPr lang="en-GB" dirty="0" err="1" smtClean="0"/>
              <a:t>PromptForAction</a:t>
            </a:r>
            <a:endParaRPr lang="en-GB" dirty="0" smtClean="0"/>
          </a:p>
          <a:p>
            <a:pPr lvl="2"/>
            <a:r>
              <a:rPr lang="en-GB" dirty="0" smtClean="0"/>
              <a:t>A new State for </a:t>
            </a:r>
            <a:r>
              <a:rPr lang="en-GB" dirty="0" err="1" smtClean="0"/>
              <a:t>OrderBasket</a:t>
            </a:r>
            <a:r>
              <a:rPr lang="en-GB" dirty="0" smtClean="0"/>
              <a:t>, for simplicity just capture ‘delivery address’</a:t>
            </a:r>
          </a:p>
          <a:p>
            <a:pPr lvl="1"/>
            <a:r>
              <a:rPr lang="en-GB" dirty="0" smtClean="0"/>
              <a:t>Design an interface for the </a:t>
            </a:r>
            <a:r>
              <a:rPr lang="en-GB" dirty="0" err="1" smtClean="0"/>
              <a:t>OrderingService</a:t>
            </a:r>
            <a:r>
              <a:rPr lang="en-GB" dirty="0" smtClean="0"/>
              <a:t> </a:t>
            </a:r>
            <a:r>
              <a:rPr lang="en-GB" b="1" u="sng" dirty="0" smtClean="0"/>
              <a:t>based on what the </a:t>
            </a:r>
            <a:r>
              <a:rPr lang="en-GB" b="1" u="sng" dirty="0" err="1" smtClean="0"/>
              <a:t>OrderBasket</a:t>
            </a:r>
            <a:r>
              <a:rPr lang="en-GB" b="1" u="sng" dirty="0" smtClean="0"/>
              <a:t> state needs</a:t>
            </a:r>
            <a:endParaRPr lang="en-GB" dirty="0" smtClean="0"/>
          </a:p>
          <a:p>
            <a:pPr lvl="2"/>
            <a:r>
              <a:rPr lang="en-GB" dirty="0" smtClean="0"/>
              <a:t>The design should be driven from the consumer to the provider</a:t>
            </a:r>
          </a:p>
          <a:p>
            <a:pPr lvl="1"/>
            <a:r>
              <a:rPr lang="en-GB" dirty="0" smtClean="0"/>
              <a:t>You’ll need to create </a:t>
            </a:r>
            <a:r>
              <a:rPr lang="en-GB" dirty="0" err="1" smtClean="0"/>
              <a:t>jMock</a:t>
            </a:r>
            <a:r>
              <a:rPr lang="en-GB" dirty="0" smtClean="0"/>
              <a:t> implementations </a:t>
            </a:r>
            <a:r>
              <a:rPr lang="en-GB" dirty="0"/>
              <a:t>for unit tests, </a:t>
            </a:r>
            <a:r>
              <a:rPr lang="en-GB" dirty="0" smtClean="0"/>
              <a:t>and a simple stub </a:t>
            </a:r>
            <a:r>
              <a:rPr lang="en-GB" dirty="0"/>
              <a:t>for </a:t>
            </a:r>
            <a:r>
              <a:rPr lang="en-GB" dirty="0" smtClean="0"/>
              <a:t>the acceptance 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64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 &amp; Tell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code you’re most proud of.</a:t>
            </a:r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code you’re least proud of.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was the hardest thing you did?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5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TDD In Context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Incremental, iterative delivery needs software to evolve</a:t>
            </a:r>
          </a:p>
          <a:p>
            <a:pPr lvl="1"/>
            <a:r>
              <a:rPr lang="en-GB" dirty="0" smtClean="0"/>
              <a:t>Defer decisions until the last responsible moment</a:t>
            </a:r>
          </a:p>
          <a:p>
            <a:r>
              <a:rPr lang="en-GB" dirty="0" smtClean="0"/>
              <a:t>Evolving software to meet change needs tests</a:t>
            </a:r>
          </a:p>
          <a:p>
            <a:r>
              <a:rPr lang="en-GB" dirty="0" smtClean="0"/>
              <a:t>Software written to be testable is easier to test</a:t>
            </a:r>
          </a:p>
          <a:p>
            <a:r>
              <a:rPr lang="en-GB" dirty="0" smtClean="0"/>
              <a:t>Writing tests before production code leads to well-tested, testable software</a:t>
            </a:r>
          </a:p>
          <a:p>
            <a:r>
              <a:rPr lang="en-GB" dirty="0" smtClean="0"/>
              <a:t>Good OO design ≡ testable software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892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Wrap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went well?</a:t>
            </a:r>
          </a:p>
          <a:p>
            <a:r>
              <a:rPr lang="en-GB" dirty="0" smtClean="0"/>
              <a:t>What didn’t go so well?</a:t>
            </a:r>
          </a:p>
          <a:p>
            <a:r>
              <a:rPr lang="en-GB" dirty="0" smtClean="0"/>
              <a:t>What have I learned / what </a:t>
            </a:r>
            <a:r>
              <a:rPr lang="en-GB" dirty="0"/>
              <a:t>will I do differently</a:t>
            </a:r>
            <a:r>
              <a:rPr lang="en-GB" dirty="0" smtClean="0"/>
              <a:t>?</a:t>
            </a:r>
          </a:p>
          <a:p>
            <a:r>
              <a:rPr lang="en-GB" dirty="0" smtClean="0"/>
              <a:t>What still puzzles me?</a:t>
            </a:r>
          </a:p>
        </p:txBody>
      </p:sp>
    </p:spTree>
    <p:extLst>
      <p:ext uri="{BB962C8B-B14F-4D97-AF65-F5344CB8AC3E}">
        <p14:creationId xmlns:p14="http://schemas.microsoft.com/office/powerpoint/2010/main" val="6544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556792"/>
            <a:ext cx="396254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i="1" dirty="0" smtClean="0"/>
              <a:t>When </a:t>
            </a:r>
            <a:r>
              <a:rPr lang="en-GB" sz="1600" b="1" i="1" dirty="0"/>
              <a:t>I have the keyboard am I ... </a:t>
            </a:r>
          </a:p>
          <a:p>
            <a:r>
              <a:rPr lang="en-GB" sz="1600" dirty="0"/>
              <a:t>- Starting with a *failing* test? [</a:t>
            </a:r>
            <a:r>
              <a:rPr lang="en-GB" sz="1600" b="1" dirty="0">
                <a:solidFill>
                  <a:srgbClr val="FF0000"/>
                </a:solidFill>
              </a:rPr>
              <a:t>Red</a:t>
            </a:r>
            <a:r>
              <a:rPr lang="en-GB" sz="1600" dirty="0"/>
              <a:t>] </a:t>
            </a:r>
          </a:p>
          <a:p>
            <a:r>
              <a:rPr lang="en-GB" sz="1600" dirty="0"/>
              <a:t>- Writing just enough 'real' code to make the test pass? [</a:t>
            </a:r>
            <a:r>
              <a:rPr lang="en-GB" sz="1600" b="1" dirty="0">
                <a:solidFill>
                  <a:srgbClr val="00B050"/>
                </a:solidFill>
              </a:rPr>
              <a:t>Green</a:t>
            </a:r>
            <a:r>
              <a:rPr lang="en-GB" sz="1600" dirty="0"/>
              <a:t>] </a:t>
            </a:r>
          </a:p>
          <a:p>
            <a:r>
              <a:rPr lang="en-GB" sz="1600" dirty="0"/>
              <a:t>- Discussing with my pair what we're doing? </a:t>
            </a:r>
          </a:p>
          <a:p>
            <a:r>
              <a:rPr lang="en-GB" sz="1600" dirty="0"/>
              <a:t>- Explaining the step I'm about to take? </a:t>
            </a:r>
          </a:p>
          <a:p>
            <a:r>
              <a:rPr lang="en-GB" sz="1600" dirty="0"/>
              <a:t>- Making the code clean as I go? [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Refactor</a:t>
            </a:r>
            <a:r>
              <a:rPr lang="en-GB" sz="1600" dirty="0"/>
              <a:t>] </a:t>
            </a:r>
          </a:p>
          <a:p>
            <a:r>
              <a:rPr lang="en-GB" sz="1600" dirty="0"/>
              <a:t>- Swapping with my pair? </a:t>
            </a:r>
            <a:endParaRPr lang="en-GB" sz="1600" dirty="0" smtClean="0"/>
          </a:p>
          <a:p>
            <a:endParaRPr lang="en-GB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Cheat Sheet: Pairing and </a:t>
            </a:r>
            <a:r>
              <a:rPr lang="en-GB" dirty="0" smtClean="0"/>
              <a:t>TDD</a:t>
            </a:r>
            <a:br>
              <a:rPr lang="en-GB" dirty="0" smtClean="0"/>
            </a:br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b="1" dirty="0"/>
              <a:t>, </a:t>
            </a:r>
            <a:r>
              <a:rPr lang="en-GB" b="1" dirty="0">
                <a:solidFill>
                  <a:srgbClr val="00B050"/>
                </a:solidFill>
              </a:rPr>
              <a:t>Green</a:t>
            </a:r>
            <a:r>
              <a:rPr lang="en-GB" b="1" dirty="0"/>
              <a:t>, </a:t>
            </a:r>
            <a:r>
              <a:rPr lang="en-GB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Refactor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70" y="4221088"/>
            <a:ext cx="396254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i="1" dirty="0" smtClean="0"/>
              <a:t>When </a:t>
            </a:r>
            <a:r>
              <a:rPr lang="en-GB" sz="1600" b="1" i="1" dirty="0"/>
              <a:t>I don't have the keyboard am I ... </a:t>
            </a:r>
          </a:p>
          <a:p>
            <a:r>
              <a:rPr lang="en-GB" sz="1600" dirty="0"/>
              <a:t>- Helping to keep the TDD discipline? </a:t>
            </a:r>
          </a:p>
          <a:p>
            <a:r>
              <a:rPr lang="en-GB" sz="1600" dirty="0"/>
              <a:t>- Helping to keep the goal in mind / thinking ahead? </a:t>
            </a:r>
          </a:p>
          <a:p>
            <a:r>
              <a:rPr lang="en-GB" sz="1600" dirty="0"/>
              <a:t>- Stopping and asking when the direction is unclear? </a:t>
            </a:r>
          </a:p>
          <a:p>
            <a:r>
              <a:rPr lang="en-GB" sz="1600" dirty="0"/>
              <a:t>- Spotting refactoring opportunities? </a:t>
            </a:r>
          </a:p>
          <a:p>
            <a:r>
              <a:rPr lang="en-GB" sz="1600" dirty="0"/>
              <a:t>- Thinking of 'sad-path' scenarios? </a:t>
            </a:r>
          </a:p>
          <a:p>
            <a:r>
              <a:rPr lang="en-GB" sz="1600" dirty="0"/>
              <a:t>- Swapping with my pair? </a:t>
            </a:r>
          </a:p>
        </p:txBody>
      </p:sp>
      <p:sp>
        <p:nvSpPr>
          <p:cNvPr id="8" name="Oval 7"/>
          <p:cNvSpPr/>
          <p:nvPr/>
        </p:nvSpPr>
        <p:spPr>
          <a:xfrm>
            <a:off x="6325247" y="4180230"/>
            <a:ext cx="866130" cy="86613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Fix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5349116" y="2803994"/>
            <a:ext cx="866130" cy="86613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Fail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7308304" y="2564904"/>
            <a:ext cx="866130" cy="8661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Pass</a:t>
            </a:r>
            <a:endParaRPr lang="en-GB" dirty="0"/>
          </a:p>
        </p:txBody>
      </p:sp>
      <p:sp>
        <p:nvSpPr>
          <p:cNvPr id="55" name="Curved Left Arrow 54"/>
          <p:cNvSpPr/>
          <p:nvPr/>
        </p:nvSpPr>
        <p:spPr>
          <a:xfrm rot="15822972">
            <a:off x="6399241" y="1566813"/>
            <a:ext cx="466115" cy="1640482"/>
          </a:xfrm>
          <a:prstGeom prst="curvedLeftArrow">
            <a:avLst>
              <a:gd name="adj1" fmla="val 25000"/>
              <a:gd name="adj2" fmla="val 50000"/>
              <a:gd name="adj3" fmla="val 26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 rot="2264016">
            <a:off x="7640965" y="3413025"/>
            <a:ext cx="539083" cy="1640482"/>
          </a:xfrm>
          <a:prstGeom prst="curvedLeftArrow">
            <a:avLst>
              <a:gd name="adj1" fmla="val 25000"/>
              <a:gd name="adj2" fmla="val 50000"/>
              <a:gd name="adj3" fmla="val 26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 rot="8883597">
            <a:off x="5343915" y="3540815"/>
            <a:ext cx="473219" cy="1640482"/>
          </a:xfrm>
          <a:prstGeom prst="curvedLeftArrow">
            <a:avLst>
              <a:gd name="adj1" fmla="val 25000"/>
              <a:gd name="adj2" fmla="val 50000"/>
              <a:gd name="adj3" fmla="val 26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908720"/>
            <a:ext cx="8208911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Clean </a:t>
            </a:r>
            <a:r>
              <a:rPr lang="en-GB" dirty="0"/>
              <a:t>code is maintainable code.  Two key principles; </a:t>
            </a:r>
          </a:p>
          <a:p>
            <a:r>
              <a:rPr lang="en-GB" dirty="0"/>
              <a:t>- </a:t>
            </a:r>
            <a:r>
              <a:rPr lang="en-GB" b="1" dirty="0"/>
              <a:t>Easy to read</a:t>
            </a:r>
            <a:r>
              <a:rPr lang="en-GB" dirty="0"/>
              <a:t> </a:t>
            </a:r>
          </a:p>
          <a:p>
            <a:r>
              <a:rPr lang="en-GB" dirty="0"/>
              <a:t>    - meaningful names </a:t>
            </a:r>
          </a:p>
          <a:p>
            <a:r>
              <a:rPr lang="en-GB" dirty="0"/>
              <a:t>    - to the point [Single Responsibility Principle / high cohesion] </a:t>
            </a:r>
          </a:p>
          <a:p>
            <a:r>
              <a:rPr lang="en-GB" dirty="0"/>
              <a:t>      - short methods (may compose other methods) </a:t>
            </a:r>
          </a:p>
          <a:p>
            <a:r>
              <a:rPr lang="en-GB" dirty="0"/>
              <a:t>      - short classes (cohesive - do/represent one thing) </a:t>
            </a:r>
          </a:p>
          <a:p>
            <a:r>
              <a:rPr lang="en-GB" dirty="0"/>
              <a:t>- </a:t>
            </a:r>
            <a:r>
              <a:rPr lang="en-GB" b="1" dirty="0"/>
              <a:t>DRY</a:t>
            </a:r>
            <a:r>
              <a:rPr lang="en-GB" dirty="0"/>
              <a:t> </a:t>
            </a:r>
          </a:p>
          <a:p>
            <a:r>
              <a:rPr lang="en-GB" dirty="0"/>
              <a:t>    - one representation of each algorithm / concept / abstraction / piece of data </a:t>
            </a:r>
          </a:p>
          <a:p>
            <a:r>
              <a:rPr lang="en-GB" dirty="0"/>
              <a:t>    - one place to make a change or fix a bug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892" y="3645024"/>
            <a:ext cx="8208911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/>
              <a:t>Some common warning signs </a:t>
            </a:r>
          </a:p>
          <a:p>
            <a:r>
              <a:rPr lang="en-GB" sz="2000" dirty="0"/>
              <a:t>- Big classes (&gt;200 lines) / methods (&gt;20 lines) </a:t>
            </a:r>
          </a:p>
          <a:p>
            <a:r>
              <a:rPr lang="en-GB" sz="2000" dirty="0"/>
              <a:t>    - Doing too much ( =&gt; extract method/class refactorings) </a:t>
            </a:r>
          </a:p>
          <a:p>
            <a:r>
              <a:rPr lang="en-GB" sz="2000" dirty="0"/>
              <a:t>- Hard to test </a:t>
            </a:r>
          </a:p>
          <a:p>
            <a:r>
              <a:rPr lang="en-GB" sz="2000" dirty="0"/>
              <a:t>   - not writing tests first / not writing testable code </a:t>
            </a:r>
          </a:p>
          <a:p>
            <a:r>
              <a:rPr lang="en-GB" sz="2000" dirty="0"/>
              <a:t>   - testing more than one thing </a:t>
            </a:r>
            <a:endParaRPr lang="en-GB" sz="2000" dirty="0" smtClean="0"/>
          </a:p>
          <a:p>
            <a:r>
              <a:rPr lang="en-GB" sz="2000" dirty="0"/>
              <a:t>	</a:t>
            </a:r>
            <a:r>
              <a:rPr lang="en-GB" sz="2000" dirty="0" smtClean="0"/>
              <a:t>SRP </a:t>
            </a:r>
            <a:r>
              <a:rPr lang="en-GB" sz="2000" dirty="0"/>
              <a:t>violation / coupling to implementations rather than interfaces</a:t>
            </a:r>
            <a:r>
              <a:rPr lang="en-GB" sz="2000" dirty="0" smtClean="0"/>
              <a:t>)</a:t>
            </a:r>
            <a:endParaRPr lang="en-GB" sz="2000" dirty="0"/>
          </a:p>
          <a:p>
            <a:r>
              <a:rPr lang="en-GB" sz="2000" dirty="0"/>
              <a:t>   - missing </a:t>
            </a:r>
            <a:r>
              <a:rPr lang="en-GB" sz="2000" dirty="0" smtClean="0"/>
              <a:t>abstraction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can </a:t>
            </a:r>
            <a:r>
              <a:rPr lang="en-GB" sz="2000" dirty="0"/>
              <a:t>some complexity be hidden behind another interface</a:t>
            </a:r>
            <a:r>
              <a:rPr lang="en-GB" sz="2000" dirty="0" smtClean="0"/>
              <a:t>?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8828"/>
            <a:ext cx="8229600" cy="735876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Cheat Sheet: Clean Code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827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Driven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 smtClean="0"/>
              <a:t>Write a failing test</a:t>
            </a:r>
          </a:p>
          <a:p>
            <a:pPr lvl="1"/>
            <a:r>
              <a:rPr lang="en-GB" dirty="0" smtClean="0"/>
              <a:t>Tests capture some facet of the application</a:t>
            </a:r>
          </a:p>
          <a:p>
            <a:r>
              <a:rPr lang="en-GB" b="1" dirty="0" smtClean="0">
                <a:solidFill>
                  <a:srgbClr val="00B050"/>
                </a:solidFill>
              </a:rPr>
              <a:t>Green</a:t>
            </a:r>
          </a:p>
          <a:p>
            <a:pPr lvl="1"/>
            <a:r>
              <a:rPr lang="en-GB" dirty="0" smtClean="0"/>
              <a:t>Write the simplest implementation that makes the test pass</a:t>
            </a:r>
          </a:p>
          <a:p>
            <a:pPr lvl="2"/>
            <a:r>
              <a:rPr lang="en-GB" dirty="0" smtClean="0"/>
              <a:t>Often this suggests other tests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Refactor</a:t>
            </a:r>
          </a:p>
          <a:p>
            <a:pPr lvl="1"/>
            <a:r>
              <a:rPr lang="en-GB" dirty="0" smtClean="0"/>
              <a:t>Improve the design without changing behaviour </a:t>
            </a:r>
          </a:p>
          <a:p>
            <a:pPr lvl="2"/>
            <a:r>
              <a:rPr lang="en-GB" dirty="0" smtClean="0"/>
              <a:t>i.e. the tests still pass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8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Exercise: </a:t>
            </a:r>
            <a:r>
              <a:rPr lang="en-GB" dirty="0" err="1" smtClean="0"/>
              <a:t>FizzBuzz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Ideally work as pairs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B050"/>
                </a:solidFill>
              </a:rPr>
              <a:t>Green</a:t>
            </a:r>
            <a:r>
              <a:rPr lang="en-GB" dirty="0" smtClean="0"/>
              <a:t> </a:t>
            </a:r>
            <a:r>
              <a:rPr lang="en-GB" dirty="0"/>
              <a:t>→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Refactor</a:t>
            </a:r>
            <a:r>
              <a:rPr lang="en-GB" dirty="0" smtClean="0"/>
              <a:t> </a:t>
            </a:r>
            <a:r>
              <a:rPr lang="en-GB" dirty="0"/>
              <a:t>→ </a:t>
            </a:r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 </a:t>
            </a:r>
            <a:r>
              <a:rPr lang="en-GB" dirty="0"/>
              <a:t>→ </a:t>
            </a:r>
            <a:r>
              <a:rPr lang="en-GB" dirty="0" smtClean="0"/>
              <a:t>Swap</a:t>
            </a:r>
          </a:p>
          <a:p>
            <a:r>
              <a:rPr lang="en-GB" dirty="0" smtClean="0"/>
              <a:t>Focus on doing it by the book</a:t>
            </a:r>
          </a:p>
          <a:p>
            <a:pPr lvl="1"/>
            <a:r>
              <a:rPr lang="en-GB" dirty="0" smtClean="0"/>
              <a:t>Simplest Test</a:t>
            </a:r>
          </a:p>
          <a:p>
            <a:pPr lvl="1"/>
            <a:r>
              <a:rPr lang="en-GB" dirty="0" smtClean="0"/>
              <a:t>Simplest Implementation that passes</a:t>
            </a:r>
          </a:p>
          <a:p>
            <a:pPr lvl="1"/>
            <a:r>
              <a:rPr lang="en-GB" dirty="0" smtClean="0"/>
              <a:t>Use tests to express design choices</a:t>
            </a:r>
          </a:p>
          <a:p>
            <a:pPr lvl="2"/>
            <a:r>
              <a:rPr lang="en-GB" dirty="0" smtClean="0"/>
              <a:t>Naming, behaviour</a:t>
            </a:r>
          </a:p>
          <a:p>
            <a:pPr lvl="1"/>
            <a:r>
              <a:rPr lang="en-GB" dirty="0" smtClean="0"/>
              <a:t>Use the IDE quick-fix/auto-complete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9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Fizz Buzz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/>
              <a:t>numbers divisible 3 say '</a:t>
            </a:r>
            <a:r>
              <a:rPr lang="en-GB" u="sng" dirty="0"/>
              <a:t>Fizz'</a:t>
            </a:r>
          </a:p>
          <a:p>
            <a:r>
              <a:rPr lang="en-GB" dirty="0" smtClean="0"/>
              <a:t>For </a:t>
            </a:r>
            <a:r>
              <a:rPr lang="en-GB" dirty="0"/>
              <a:t>numbers divisible 5 say 'Buzz'</a:t>
            </a:r>
          </a:p>
          <a:p>
            <a:r>
              <a:rPr lang="en-GB" dirty="0" smtClean="0"/>
              <a:t>For </a:t>
            </a:r>
            <a:r>
              <a:rPr lang="en-GB" dirty="0"/>
              <a:t>numbers divisible 3 and 5 say '</a:t>
            </a:r>
            <a:r>
              <a:rPr lang="en-GB" dirty="0" err="1"/>
              <a:t>FizzBuzz</a:t>
            </a:r>
            <a:r>
              <a:rPr lang="en-GB" dirty="0"/>
              <a:t>'</a:t>
            </a:r>
          </a:p>
          <a:p>
            <a:r>
              <a:rPr lang="en-GB" dirty="0" smtClean="0"/>
              <a:t>For </a:t>
            </a:r>
            <a:r>
              <a:rPr lang="en-GB" dirty="0"/>
              <a:t>all other numbers just repeat the </a:t>
            </a:r>
            <a:r>
              <a:rPr lang="en-GB" dirty="0" smtClean="0"/>
              <a:t>number</a:t>
            </a:r>
          </a:p>
          <a:p>
            <a:endParaRPr lang="en-GB" dirty="0"/>
          </a:p>
          <a:p>
            <a:r>
              <a:rPr lang="en-GB" dirty="0" smtClean="0"/>
              <a:t>1,2,Fizz,4,Buzz,Fizz,7,8,Fizz,Buzz,…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FizzBuzz</a:t>
            </a:r>
            <a:r>
              <a:rPr lang="en-GB" dirty="0" smtClean="0"/>
              <a:t>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s</a:t>
            </a:r>
            <a:r>
              <a:rPr lang="en-GB" dirty="0" smtClean="0"/>
              <a:t>implest feature, e.g. ‘1’ -&gt; ‘1’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Write the test method definition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Decide on the class name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Decide on the method name and </a:t>
            </a:r>
            <a:r>
              <a:rPr lang="en-GB" dirty="0" err="1" smtClean="0"/>
              <a:t>singnature</a:t>
            </a:r>
            <a:endParaRPr lang="en-GB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GB" dirty="0" smtClean="0"/>
              <a:t>Decide the assertion(s)</a:t>
            </a:r>
          </a:p>
          <a:p>
            <a:pPr marL="571500" indent="-571500">
              <a:buFont typeface="+mj-lt"/>
              <a:buAutoNum type="arabicPeriod"/>
            </a:pPr>
            <a:r>
              <a:rPr lang="en-GB" dirty="0" smtClean="0"/>
              <a:t>Repeat for ‘3’ -&gt; ‘Fizz’</a:t>
            </a:r>
          </a:p>
          <a:p>
            <a:pPr marL="571500" indent="-571500">
              <a:buFont typeface="+mj-lt"/>
              <a:buAutoNum type="arabicPeriod"/>
            </a:pPr>
            <a:r>
              <a:rPr lang="en-GB" dirty="0" smtClean="0"/>
              <a:t>Repeat for ‘5’ -&gt; ‘Buzz’</a:t>
            </a:r>
          </a:p>
          <a:p>
            <a:pPr marL="571500" indent="-571500">
              <a:buFont typeface="+mj-lt"/>
              <a:buAutoNum type="arabicPeriod"/>
            </a:pPr>
            <a:r>
              <a:rPr lang="en-GB" dirty="0" smtClean="0"/>
              <a:t>Repeat for ‘15’ -&gt; ‘</a:t>
            </a:r>
            <a:r>
              <a:rPr lang="en-GB" dirty="0" err="1" smtClean="0"/>
              <a:t>FizzBuzz</a:t>
            </a:r>
            <a:r>
              <a:rPr lang="en-GB" dirty="0" smtClean="0"/>
              <a:t>’</a:t>
            </a:r>
          </a:p>
          <a:p>
            <a:pPr marL="571500" indent="-57150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Remember to follow the </a:t>
            </a:r>
            <a:r>
              <a:rPr lang="en-GB" dirty="0" smtClean="0">
                <a:solidFill>
                  <a:srgbClr val="FF0000"/>
                </a:solidFill>
              </a:rPr>
              <a:t>Red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Green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70C0"/>
                </a:solidFill>
              </a:rPr>
              <a:t>Refactor</a:t>
            </a:r>
            <a:r>
              <a:rPr lang="en-GB" dirty="0" smtClean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8236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trike="sngStrike" dirty="0" smtClean="0"/>
              <a:t>Test</a:t>
            </a:r>
            <a:r>
              <a:rPr lang="en-GB" dirty="0" smtClean="0"/>
              <a:t> </a:t>
            </a:r>
            <a:r>
              <a:rPr lang="en-GB" b="1" dirty="0" smtClean="0"/>
              <a:t>Behaviour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Driven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r>
              <a:rPr lang="en-GB" dirty="0" smtClean="0"/>
              <a:t>Focus is on driving design out based on behavioural requirements</a:t>
            </a:r>
          </a:p>
          <a:p>
            <a:pPr lvl="1"/>
            <a:r>
              <a:rPr lang="en-GB" dirty="0" smtClean="0"/>
              <a:t>Outermost layer driven by stories</a:t>
            </a:r>
          </a:p>
          <a:p>
            <a:pPr lvl="1"/>
            <a:r>
              <a:rPr lang="en-GB" dirty="0" smtClean="0"/>
              <a:t>Each layer’s API is driven by </a:t>
            </a:r>
            <a:r>
              <a:rPr lang="en-GB" i="1" dirty="0" smtClean="0"/>
              <a:t>its</a:t>
            </a:r>
            <a:r>
              <a:rPr lang="en-GB" i="1" dirty="0"/>
              <a:t> </a:t>
            </a:r>
            <a:r>
              <a:rPr lang="en-GB" i="1" dirty="0" smtClean="0"/>
              <a:t>client’s</a:t>
            </a:r>
            <a:r>
              <a:rPr lang="en-GB" dirty="0" smtClean="0"/>
              <a:t> needs, captured in tests</a:t>
            </a:r>
          </a:p>
          <a:p>
            <a:pPr lvl="2"/>
            <a:r>
              <a:rPr lang="en-GB" dirty="0" smtClean="0"/>
              <a:t>Mock objects</a:t>
            </a:r>
          </a:p>
          <a:p>
            <a:pPr lvl="1"/>
            <a:r>
              <a:rPr lang="en-GB" dirty="0" smtClean="0"/>
              <a:t>Value readability and expressiveness 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est names emphasise the desired behaviour</a:t>
            </a:r>
          </a:p>
          <a:p>
            <a:pPr lvl="2"/>
            <a:r>
              <a:rPr lang="en-GB" dirty="0" smtClean="0"/>
              <a:t>Assertions read well and have good failure messages</a:t>
            </a:r>
          </a:p>
        </p:txBody>
      </p:sp>
    </p:spTree>
    <p:extLst>
      <p:ext uri="{BB962C8B-B14F-4D97-AF65-F5344CB8AC3E}">
        <p14:creationId xmlns:p14="http://schemas.microsoft.com/office/powerpoint/2010/main" val="19828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Outside-in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Incremental design</a:t>
            </a:r>
          </a:p>
          <a:p>
            <a:pPr lvl="1"/>
            <a:r>
              <a:rPr lang="en-GB" dirty="0" smtClean="0"/>
              <a:t>Use the needs of the layer above to drive out the API of the layer below</a:t>
            </a:r>
          </a:p>
          <a:p>
            <a:pPr lvl="1"/>
            <a:r>
              <a:rPr lang="en-GB" dirty="0" smtClean="0"/>
              <a:t>Mock/stub implementations support tests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Refactor</a:t>
            </a:r>
            <a:r>
              <a:rPr lang="en-GB" dirty="0" smtClean="0"/>
              <a:t> to improve the design as necessary</a:t>
            </a:r>
          </a:p>
          <a:p>
            <a:pPr lvl="1"/>
            <a:r>
              <a:rPr lang="en-GB" dirty="0" smtClean="0"/>
              <a:t>Low coupling, high cohesion</a:t>
            </a:r>
          </a:p>
          <a:p>
            <a:pPr lvl="1"/>
            <a:r>
              <a:rPr lang="en-GB" dirty="0" smtClean="0"/>
              <a:t>Tell, don’t ask</a:t>
            </a:r>
          </a:p>
          <a:p>
            <a:pPr lvl="1"/>
            <a:r>
              <a:rPr lang="en-GB" dirty="0" smtClean="0"/>
              <a:t>DRY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516216" y="1412776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24128" y="2429127"/>
            <a:ext cx="792088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C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08304" y="2429127"/>
            <a:ext cx="792088" cy="79208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B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16067" y="3789040"/>
            <a:ext cx="792088" cy="7920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D</a:t>
            </a:r>
            <a:endParaRPr lang="en-GB" sz="2000" dirty="0"/>
          </a:p>
        </p:txBody>
      </p:sp>
      <p:sp>
        <p:nvSpPr>
          <p:cNvPr id="8" name="Oval 7"/>
          <p:cNvSpPr/>
          <p:nvPr/>
        </p:nvSpPr>
        <p:spPr>
          <a:xfrm>
            <a:off x="8100392" y="4872640"/>
            <a:ext cx="792088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E</a:t>
            </a:r>
            <a:endParaRPr lang="en-GB" sz="2000" dirty="0"/>
          </a:p>
        </p:txBody>
      </p:sp>
      <p:sp>
        <p:nvSpPr>
          <p:cNvPr id="9" name="Oval 8"/>
          <p:cNvSpPr/>
          <p:nvPr/>
        </p:nvSpPr>
        <p:spPr>
          <a:xfrm>
            <a:off x="6509231" y="4872640"/>
            <a:ext cx="792088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F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4" idx="5"/>
            <a:endCxn id="6" idx="1"/>
          </p:cNvCxnSpPr>
          <p:nvPr/>
        </p:nvCxnSpPr>
        <p:spPr>
          <a:xfrm>
            <a:off x="7192305" y="2088865"/>
            <a:ext cx="231998" cy="456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6400217" y="2088865"/>
            <a:ext cx="231998" cy="456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>
            <a:off x="7704348" y="3221215"/>
            <a:ext cx="7763" cy="567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8" idx="1"/>
          </p:cNvCxnSpPr>
          <p:nvPr/>
        </p:nvCxnSpPr>
        <p:spPr>
          <a:xfrm>
            <a:off x="7992156" y="4465129"/>
            <a:ext cx="224235" cy="523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7"/>
          </p:cNvCxnSpPr>
          <p:nvPr/>
        </p:nvCxnSpPr>
        <p:spPr>
          <a:xfrm flipH="1">
            <a:off x="7185320" y="4465129"/>
            <a:ext cx="246746" cy="523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/>
              <a:t>Behaviour Driven Development</a:t>
            </a:r>
            <a:endParaRPr lang="en-GB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7544" y="1340768"/>
            <a:ext cx="8208912" cy="2376264"/>
          </a:xfr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b="1" dirty="0" smtClean="0"/>
              <a:t>testBasketAddSadPath1()</a:t>
            </a:r>
            <a:endParaRPr lang="en-GB" sz="2800" b="1" dirty="0"/>
          </a:p>
          <a:p>
            <a:pPr lvl="1"/>
            <a:r>
              <a:rPr lang="en-GB" sz="2400" dirty="0" smtClean="0"/>
              <a:t>Emphasis is on the method under test</a:t>
            </a:r>
          </a:p>
          <a:p>
            <a:pPr lvl="1"/>
            <a:r>
              <a:rPr lang="en-GB" sz="2400" dirty="0" smtClean="0"/>
              <a:t>A new developer needs to read the body of the test to understand it’s intent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544" y="3933056"/>
            <a:ext cx="8219257" cy="2448272"/>
          </a:xfr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b="1" dirty="0" err="1" smtClean="0"/>
              <a:t>aBasketWillRejectAnItemWhichIsOutOfStock</a:t>
            </a:r>
            <a:r>
              <a:rPr lang="en-GB" sz="2800" b="1" dirty="0" smtClean="0"/>
              <a:t>()</a:t>
            </a:r>
          </a:p>
          <a:p>
            <a:pPr lvl="1"/>
            <a:r>
              <a:rPr lang="en-GB" sz="2400" dirty="0" smtClean="0"/>
              <a:t>Emphasis is on the behaviour being verified</a:t>
            </a:r>
          </a:p>
          <a:p>
            <a:pPr lvl="1"/>
            <a:r>
              <a:rPr lang="en-GB" sz="2400" dirty="0" smtClean="0"/>
              <a:t>Reading the method name reveals the intent</a:t>
            </a:r>
          </a:p>
          <a:p>
            <a:pPr lvl="1"/>
            <a:r>
              <a:rPr lang="en-GB" sz="2400" dirty="0" smtClean="0"/>
              <a:t>Taken together, test names are a human-readable specification for the class under test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174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1137</Words>
  <Application>Microsoft Office PowerPoint</Application>
  <PresentationFormat>On-screen Show (4:3)</PresentationFormat>
  <Paragraphs>283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TDD Hands-on Workshop</vt:lpstr>
      <vt:lpstr>TDD In Context</vt:lpstr>
      <vt:lpstr>Test Driven Development</vt:lpstr>
      <vt:lpstr>Exercise: FizzBuzz</vt:lpstr>
      <vt:lpstr>Fizz Buzz</vt:lpstr>
      <vt:lpstr>FizzBuzz steps</vt:lpstr>
      <vt:lpstr>Test Behaviour  Driven Development</vt:lpstr>
      <vt:lpstr>Outside-in Implementation</vt:lpstr>
      <vt:lpstr>Behaviour Driven Development</vt:lpstr>
      <vt:lpstr>Literate Assertions</vt:lpstr>
      <vt:lpstr>jMock2</vt:lpstr>
      <vt:lpstr>Exercise: The Shop In The Clouds</vt:lpstr>
      <vt:lpstr>Production Classes</vt:lpstr>
      <vt:lpstr>State Pattern</vt:lpstr>
      <vt:lpstr>Test Classes</vt:lpstr>
      <vt:lpstr>Acceptance Test DSL</vt:lpstr>
      <vt:lpstr>Story 4</vt:lpstr>
      <vt:lpstr>Story 5</vt:lpstr>
      <vt:lpstr>Show &amp; Tell</vt:lpstr>
      <vt:lpstr>Wrap Up</vt:lpstr>
      <vt:lpstr>Cheat Sheet: Pairing and TDD Red, Green, Refactor </vt:lpstr>
      <vt:lpstr>Cheat Sheet: Clean Code</vt:lpstr>
    </vt:vector>
  </TitlesOfParts>
  <Company>BT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Hands-on Workshop</dc:title>
  <dc:creator>Tony Baines</dc:creator>
  <cp:lastModifiedBy>Tony Baines</cp:lastModifiedBy>
  <cp:revision>50</cp:revision>
  <cp:lastPrinted>2012-11-27T13:21:48Z</cp:lastPrinted>
  <dcterms:created xsi:type="dcterms:W3CDTF">2012-11-25T14:36:51Z</dcterms:created>
  <dcterms:modified xsi:type="dcterms:W3CDTF">2012-12-04T13:51:42Z</dcterms:modified>
</cp:coreProperties>
</file>