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8" r:id="rId2"/>
    <p:sldId id="256" r:id="rId3"/>
    <p:sldId id="257" r:id="rId4"/>
    <p:sldId id="259" r:id="rId5"/>
    <p:sldId id="260" r:id="rId6"/>
    <p:sldId id="261" r:id="rId7"/>
    <p:sldId id="262" r:id="rId8"/>
    <p:sldId id="263" r:id="rId9"/>
    <p:sldId id="264" r:id="rId10"/>
    <p:sldId id="266" r:id="rId11"/>
    <p:sldId id="267"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7312" autoAdjust="0"/>
  </p:normalViewPr>
  <p:slideViewPr>
    <p:cSldViewPr>
      <p:cViewPr varScale="1">
        <p:scale>
          <a:sx n="89" d="100"/>
          <a:sy n="89" d="100"/>
        </p:scale>
        <p:origin x="-14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DA4D8-0765-4CCF-B6FF-E0B3CE92C24E}" type="datetimeFigureOut">
              <a:rPr lang="en-US" smtClean="0"/>
              <a:pPr/>
              <a:t>2/27/2015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BC42B7-CB78-4F8B-9037-9B8350BFA0E3}" type="slidenum">
              <a:rPr lang="en-US" smtClean="0"/>
              <a:pPr/>
              <a:t>‹#›</a:t>
            </a:fld>
            <a:endParaRPr lang="en-US"/>
          </a:p>
        </p:txBody>
      </p:sp>
    </p:spTree>
    <p:extLst>
      <p:ext uri="{BB962C8B-B14F-4D97-AF65-F5344CB8AC3E}">
        <p14:creationId xmlns:p14="http://schemas.microsoft.com/office/powerpoint/2010/main" xmlns="" val="121852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6BC42B7-CB78-4F8B-9037-9B8350BFA0E3}" type="slidenum">
              <a:rPr lang="en-US" smtClean="0"/>
              <a:pPr/>
              <a:t>2</a:t>
            </a:fld>
            <a:endParaRPr lang="en-US"/>
          </a:p>
        </p:txBody>
      </p:sp>
    </p:spTree>
    <p:extLst>
      <p:ext uri="{BB962C8B-B14F-4D97-AF65-F5344CB8AC3E}">
        <p14:creationId xmlns:p14="http://schemas.microsoft.com/office/powerpoint/2010/main" xmlns="" val="131442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AEFB29-D108-4E5D-801D-BDF9537457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EC3A8F-9247-4AFA-8379-553A1B57DF7D}" type="datetimeFigureOut">
              <a:rPr lang="en-US" smtClean="0"/>
              <a:pPr/>
              <a:t>2/27/2015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4AEFB29-D108-4E5D-801D-BDF9537457BE}"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DEC3A8F-9247-4AFA-8379-553A1B57DF7D}" type="datetimeFigureOut">
              <a:rPr lang="en-US" smtClean="0"/>
              <a:pPr/>
              <a:t>2/27/2015</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4AEFB29-D108-4E5D-801D-BDF9537457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2438400"/>
            <a:ext cx="7772400" cy="76200"/>
          </a:xfrm>
        </p:spPr>
        <p:txBody>
          <a:bodyPr>
            <a:noAutofit/>
          </a:bodyPr>
          <a:lstStyle/>
          <a:p>
            <a:pPr algn="ctr"/>
            <a:r>
              <a:rPr lang="en-US" sz="3600" dirty="0" smtClean="0">
                <a:solidFill>
                  <a:schemeClr val="accent1">
                    <a:lumMod val="60000"/>
                    <a:lumOff val="40000"/>
                  </a:schemeClr>
                </a:solidFill>
                <a:latin typeface="Times New Roman" pitchFamily="18" charset="0"/>
                <a:cs typeface="Times New Roman" pitchFamily="18" charset="0"/>
              </a:rPr>
              <a:t>Design and Implementation of an Eating Home in a University Campus</a:t>
            </a:r>
            <a:br>
              <a:rPr lang="en-US" sz="3600" dirty="0" smtClean="0">
                <a:solidFill>
                  <a:schemeClr val="accent1">
                    <a:lumMod val="60000"/>
                    <a:lumOff val="40000"/>
                  </a:schemeClr>
                </a:solidFill>
                <a:latin typeface="Times New Roman" pitchFamily="18" charset="0"/>
                <a:cs typeface="Times New Roman" pitchFamily="18" charset="0"/>
              </a:rPr>
            </a:br>
            <a:r>
              <a:rPr lang="en-US" sz="3600" dirty="0" smtClean="0">
                <a:solidFill>
                  <a:schemeClr val="accent1">
                    <a:lumMod val="60000"/>
                    <a:lumOff val="40000"/>
                  </a:schemeClr>
                </a:solidFill>
                <a:latin typeface="Times New Roman" pitchFamily="18" charset="0"/>
                <a:cs typeface="Times New Roman" pitchFamily="18" charset="0"/>
              </a:rPr>
              <a:t>                                </a:t>
            </a:r>
            <a:r>
              <a:rPr lang="en-US" sz="3600" dirty="0" smtClean="0">
                <a:solidFill>
                  <a:schemeClr val="accent3">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ABSTRACT</a:t>
            </a:r>
            <a:br>
              <a:rPr lang="en-US" sz="3600" dirty="0" smtClean="0">
                <a:solidFill>
                  <a:schemeClr val="accent3">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br>
            <a:endParaRPr lang="en-US" sz="3600" dirty="0">
              <a:solidFill>
                <a:schemeClr val="accent1">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722376" y="1981200"/>
            <a:ext cx="7772400" cy="4419600"/>
          </a:xfrm>
        </p:spPr>
        <p:txBody>
          <a:bodyPr>
            <a:normAutofit/>
          </a:bodyPr>
          <a:lstStyle/>
          <a:p>
            <a:pPr algn="just"/>
            <a:r>
              <a:rPr lang="en-US" sz="1400" b="1" dirty="0" smtClean="0">
                <a:solidFill>
                  <a:schemeClr val="tx1"/>
                </a:solidFill>
                <a:latin typeface="Times New Roman" pitchFamily="18" charset="0"/>
                <a:cs typeface="Times New Roman" pitchFamily="18" charset="0"/>
              </a:rPr>
              <a:t>Staff and students eat food in the university without having an idea of where the food is prepared, if it is in a clean environment, how the food is being prepared, the content of the food and the services rendered are unprofessional. Because of these problems found within the restaurants available in the university, the researcher came up with an idea of an online meal booking system. The booking system is implemented alongside with a real kitchen that cub out the aforementioned problems encountered in restaurants within the university. Time on the part of the lecturer can also be well utilized with the introduction of this system, since they can sit at their offices and make orders via the internet/intranet if available in the university instead of leaving their offices to go get meals which can further lead to time wastage at the detriment of their piled up jobs. </a:t>
            </a:r>
          </a:p>
          <a:p>
            <a:pPr algn="just"/>
            <a:r>
              <a:rPr lang="en-US" sz="1400" b="1" dirty="0" smtClean="0">
                <a:solidFill>
                  <a:schemeClr val="tx1"/>
                </a:solidFill>
                <a:latin typeface="Times New Roman" pitchFamily="18" charset="0"/>
                <a:cs typeface="Times New Roman" pitchFamily="18" charset="0"/>
              </a:rPr>
              <a:t>The methodology adopted in solving the problems faced by the present system is the Rapid Application Development (RAD) which is a process of developing software utilizing visual prototypes along with Computer Aided Software Engineering (CASE) tools and in achieving the design of the proposed system was by using HTML (xml compliance), CSS, JAVASCRIPT and PHP(Hypertext Preprocessor) for dynamic web interfacing with </a:t>
            </a:r>
            <a:r>
              <a:rPr lang="en-US" sz="1400" b="1" dirty="0" err="1" smtClean="0">
                <a:solidFill>
                  <a:schemeClr val="tx1"/>
                </a:solidFill>
                <a:latin typeface="Times New Roman" pitchFamily="18" charset="0"/>
                <a:cs typeface="Times New Roman" pitchFamily="18" charset="0"/>
              </a:rPr>
              <a:t>MySQL</a:t>
            </a:r>
            <a:r>
              <a:rPr lang="en-US" sz="1400" b="1" dirty="0" smtClean="0">
                <a:solidFill>
                  <a:schemeClr val="tx1"/>
                </a:solidFill>
                <a:latin typeface="Times New Roman" pitchFamily="18" charset="0"/>
                <a:cs typeface="Times New Roman" pitchFamily="18" charset="0"/>
              </a:rPr>
              <a:t> as the database for collecting user entries.</a:t>
            </a:r>
          </a:p>
          <a:p>
            <a:pPr algn="just"/>
            <a:r>
              <a:rPr lang="en-US" sz="1400" b="1" dirty="0" smtClean="0">
                <a:solidFill>
                  <a:schemeClr val="tx1"/>
                </a:solidFill>
                <a:latin typeface="Times New Roman" pitchFamily="18" charset="0"/>
                <a:cs typeface="Times New Roman" pitchFamily="18" charset="0"/>
              </a:rPr>
              <a:t>The objective of this project is to design an online meal booking system where food preparation for a large number of staff members is a requirement on a daily basis, the system’s user interface is exceptionally user-friendly, the system requires minimal training, the system incorporates multiple users, and it’s a web based technology.</a:t>
            </a:r>
            <a:endParaRPr lang="en-US" sz="1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advTm="3000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slow" advTm="30000">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slow" advTm="30000">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rotWithShape="1">
          <a:blip r:embed="rId2"/>
          <a:srcRect t="12222" b="5556"/>
          <a:stretch/>
        </p:blipFill>
        <p:spPr bwMode="auto">
          <a:xfrm>
            <a:off x="0" y="0"/>
            <a:ext cx="9144000" cy="6858000"/>
          </a:xfrm>
          <a:prstGeom prst="rect">
            <a:avLst/>
          </a:prstGeom>
          <a:noFill/>
          <a:ln w="9525">
            <a:noFill/>
            <a:miter lim="800000"/>
            <a:headEnd/>
            <a:tailEnd/>
          </a:ln>
          <a:effectLst/>
        </p:spPr>
      </p:pic>
    </p:spTree>
  </p:cSld>
  <p:clrMapOvr>
    <a:masterClrMapping/>
  </p:clrMapOvr>
  <p:transition spd="slow" advTm="30000">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9600"/>
            <a:ext cx="6705600" cy="381000"/>
          </a:xfrm>
        </p:spPr>
        <p:txBody>
          <a:bodyPr>
            <a:noAutofit/>
          </a:bodyPr>
          <a:lstStyle/>
          <a:p>
            <a:pPr algn="ctr"/>
            <a:r>
              <a:rPr lang="en-US" sz="3600" b="1" dirty="0" smtClean="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EXISTING SYSTEM</a:t>
            </a:r>
            <a:endParaRPr lang="en-US" sz="3600" b="1" dirty="0">
              <a:solidFill>
                <a:schemeClr val="accent1">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371600" y="1295400"/>
            <a:ext cx="6400800" cy="4724400"/>
          </a:xfrm>
        </p:spPr>
        <p:txBody>
          <a:bodyPr>
            <a:noAutofit/>
          </a:bodyPr>
          <a:lstStyle/>
          <a:p>
            <a:pPr lvl="0" algn="just"/>
            <a:r>
              <a:rPr lang="en-US" b="1" dirty="0" smtClean="0">
                <a:solidFill>
                  <a:schemeClr val="accent1">
                    <a:lumMod val="60000"/>
                    <a:lumOff val="40000"/>
                  </a:schemeClr>
                </a:solidFill>
                <a:effectLst>
                  <a:outerShdw blurRad="38100" dist="38100" dir="2700000" algn="tl">
                    <a:srgbClr val="000000">
                      <a:alpha val="43137"/>
                    </a:srgbClr>
                  </a:outerShdw>
                </a:effectLst>
              </a:rPr>
              <a:t>ANALYSIS OF THE PRESENT SYSTEM</a:t>
            </a:r>
            <a:endParaRPr lang="en-US" dirty="0" smtClean="0">
              <a:solidFill>
                <a:schemeClr val="accent1">
                  <a:lumMod val="60000"/>
                  <a:lumOff val="40000"/>
                </a:schemeClr>
              </a:solidFill>
              <a:effectLst>
                <a:outerShdw blurRad="38100" dist="38100" dir="2700000" algn="tl">
                  <a:srgbClr val="000000">
                    <a:alpha val="43137"/>
                  </a:srgbClr>
                </a:outerShdw>
              </a:effectLst>
            </a:endParaRPr>
          </a:p>
          <a:p>
            <a:pPr algn="just"/>
            <a:r>
              <a:rPr lang="en-US" dirty="0" smtClean="0">
                <a:solidFill>
                  <a:schemeClr val="accent3">
                    <a:lumMod val="60000"/>
                    <a:lumOff val="40000"/>
                  </a:schemeClr>
                </a:solidFill>
                <a:effectLst>
                  <a:outerShdw blurRad="38100" dist="38100" dir="2700000" algn="tl">
                    <a:srgbClr val="000000">
                      <a:alpha val="43137"/>
                    </a:srgbClr>
                  </a:outerShdw>
                </a:effectLst>
              </a:rPr>
              <a:t>The present system refers to the traditional way of going to buy your food from an eating home. It doesn’t have any information system that is used for this purpose.</a:t>
            </a:r>
          </a:p>
          <a:p>
            <a:pPr algn="just"/>
            <a:r>
              <a:rPr lang="en-US" b="1" dirty="0" smtClean="0">
                <a:solidFill>
                  <a:schemeClr val="accent1">
                    <a:lumMod val="60000"/>
                    <a:lumOff val="40000"/>
                  </a:schemeClr>
                </a:solidFill>
                <a:effectLst>
                  <a:outerShdw blurRad="38100" dist="38100" dir="2700000" algn="tl">
                    <a:srgbClr val="000000">
                      <a:alpha val="43137"/>
                    </a:srgbClr>
                  </a:outerShdw>
                </a:effectLst>
              </a:rPr>
              <a:t>Advantages of the present system</a:t>
            </a:r>
            <a:endParaRPr lang="en-US" dirty="0" smtClean="0">
              <a:solidFill>
                <a:schemeClr val="accent1">
                  <a:lumMod val="60000"/>
                  <a:lumOff val="40000"/>
                </a:schemeClr>
              </a:solidFill>
              <a:effectLst>
                <a:outerShdw blurRad="38100" dist="38100" dir="2700000" algn="tl">
                  <a:srgbClr val="000000">
                    <a:alpha val="43137"/>
                  </a:srgbClr>
                </a:outerShdw>
              </a:effectLst>
            </a:endParaRPr>
          </a:p>
          <a:p>
            <a:pPr algn="just"/>
            <a:r>
              <a:rPr lang="en-US" dirty="0" smtClean="0">
                <a:solidFill>
                  <a:schemeClr val="accent1"/>
                </a:solidFill>
                <a:effectLst>
                  <a:outerShdw blurRad="38100" dist="38100" dir="2700000" algn="tl">
                    <a:srgbClr val="000000">
                      <a:alpha val="43137"/>
                    </a:srgbClr>
                  </a:outerShdw>
                </a:effectLst>
              </a:rPr>
              <a:t>1. </a:t>
            </a:r>
            <a:r>
              <a:rPr lang="en-US" dirty="0" smtClean="0">
                <a:solidFill>
                  <a:schemeClr val="accent3">
                    <a:lumMod val="60000"/>
                    <a:lumOff val="40000"/>
                  </a:schemeClr>
                </a:solidFill>
                <a:effectLst>
                  <a:outerShdw blurRad="38100" dist="38100" dir="2700000" algn="tl">
                    <a:srgbClr val="000000">
                      <a:alpha val="43137"/>
                    </a:srgbClr>
                  </a:outerShdw>
                </a:effectLst>
              </a:rPr>
              <a:t>The system can be easily accessed since it is done manually.</a:t>
            </a:r>
          </a:p>
          <a:p>
            <a:pPr algn="just"/>
            <a:r>
              <a:rPr lang="en-US" dirty="0" smtClean="0">
                <a:solidFill>
                  <a:schemeClr val="accent1"/>
                </a:solidFill>
                <a:effectLst>
                  <a:outerShdw blurRad="38100" dist="38100" dir="2700000" algn="tl">
                    <a:srgbClr val="000000">
                      <a:alpha val="43137"/>
                    </a:srgbClr>
                  </a:outerShdw>
                </a:effectLst>
              </a:rPr>
              <a:t>2. </a:t>
            </a:r>
            <a:r>
              <a:rPr lang="en-US" dirty="0" smtClean="0">
                <a:solidFill>
                  <a:schemeClr val="accent3">
                    <a:lumMod val="60000"/>
                    <a:lumOff val="40000"/>
                  </a:schemeClr>
                </a:solidFill>
                <a:effectLst>
                  <a:outerShdw blurRad="38100" dist="38100" dir="2700000" algn="tl">
                    <a:srgbClr val="000000">
                      <a:alpha val="43137"/>
                    </a:srgbClr>
                  </a:outerShdw>
                </a:effectLst>
              </a:rPr>
              <a:t>The system to an extent is reliable since it is a manual system.</a:t>
            </a:r>
          </a:p>
          <a:p>
            <a:pPr algn="just"/>
            <a:r>
              <a:rPr lang="en-US" b="1" dirty="0" smtClean="0">
                <a:solidFill>
                  <a:schemeClr val="accent1">
                    <a:lumMod val="60000"/>
                    <a:lumOff val="40000"/>
                  </a:schemeClr>
                </a:solidFill>
                <a:effectLst>
                  <a:outerShdw blurRad="38100" dist="38100" dir="2700000" algn="tl">
                    <a:srgbClr val="000000">
                      <a:alpha val="43137"/>
                    </a:srgbClr>
                  </a:outerShdw>
                </a:effectLst>
              </a:rPr>
              <a:t>Disadvantages of the present system</a:t>
            </a:r>
            <a:endParaRPr lang="en-US" dirty="0" smtClean="0">
              <a:solidFill>
                <a:schemeClr val="accent1">
                  <a:lumMod val="60000"/>
                  <a:lumOff val="40000"/>
                </a:schemeClr>
              </a:solidFill>
              <a:effectLst>
                <a:outerShdw blurRad="38100" dist="38100" dir="2700000" algn="tl">
                  <a:srgbClr val="000000">
                    <a:alpha val="43137"/>
                  </a:srgbClr>
                </a:outerShdw>
              </a:effectLst>
            </a:endParaRPr>
          </a:p>
          <a:p>
            <a:pPr algn="just"/>
            <a:r>
              <a:rPr lang="en-US" dirty="0" smtClean="0">
                <a:solidFill>
                  <a:schemeClr val="accent1"/>
                </a:solidFill>
                <a:effectLst>
                  <a:outerShdw blurRad="38100" dist="38100" dir="2700000" algn="tl">
                    <a:srgbClr val="000000">
                      <a:alpha val="43137"/>
                    </a:srgbClr>
                  </a:outerShdw>
                </a:effectLst>
              </a:rPr>
              <a:t>1. </a:t>
            </a:r>
            <a:r>
              <a:rPr lang="en-US" dirty="0" smtClean="0">
                <a:solidFill>
                  <a:schemeClr val="accent3">
                    <a:lumMod val="60000"/>
                    <a:lumOff val="40000"/>
                  </a:schemeClr>
                </a:solidFill>
                <a:effectLst>
                  <a:outerShdw blurRad="38100" dist="38100" dir="2700000" algn="tl">
                    <a:srgbClr val="000000">
                      <a:alpha val="43137"/>
                    </a:srgbClr>
                  </a:outerShdw>
                </a:effectLst>
              </a:rPr>
              <a:t>The process can be time wasting, since you have to go there to purchase it yourself.</a:t>
            </a:r>
          </a:p>
          <a:p>
            <a:pPr algn="just"/>
            <a:r>
              <a:rPr lang="en-US" dirty="0" smtClean="0">
                <a:solidFill>
                  <a:schemeClr val="accent1"/>
                </a:solidFill>
                <a:effectLst>
                  <a:outerShdw blurRad="38100" dist="38100" dir="2700000" algn="tl">
                    <a:srgbClr val="000000">
                      <a:alpha val="43137"/>
                    </a:srgbClr>
                  </a:outerShdw>
                </a:effectLst>
              </a:rPr>
              <a:t>2. </a:t>
            </a:r>
            <a:r>
              <a:rPr lang="en-US" dirty="0" smtClean="0">
                <a:solidFill>
                  <a:schemeClr val="accent3">
                    <a:lumMod val="60000"/>
                    <a:lumOff val="40000"/>
                  </a:schemeClr>
                </a:solidFill>
                <a:effectLst>
                  <a:outerShdw blurRad="38100" dist="38100" dir="2700000" algn="tl">
                    <a:srgbClr val="000000">
                      <a:alpha val="43137"/>
                    </a:srgbClr>
                  </a:outerShdw>
                </a:effectLst>
              </a:rPr>
              <a:t>The process can be very frustrating when there is a high demand for the food.</a:t>
            </a:r>
            <a:endParaRPr lang="en-US" dirty="0">
              <a:solidFill>
                <a:schemeClr val="accent3">
                  <a:lumMod val="60000"/>
                  <a:lumOff val="40000"/>
                </a:schemeClr>
              </a:solidFill>
              <a:effectLst>
                <a:outerShdw blurRad="38100" dist="38100" dir="2700000" algn="tl">
                  <a:srgbClr val="000000">
                    <a:alpha val="43137"/>
                  </a:srgbClr>
                </a:outerShdw>
              </a:effectLst>
            </a:endParaRPr>
          </a:p>
        </p:txBody>
      </p:sp>
    </p:spTree>
  </p:cSld>
  <p:clrMapOvr>
    <a:masterClrMapping/>
  </p:clrMapOvr>
  <p:transition spd="slow" advTm="3000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52400"/>
            <a:ext cx="5105400" cy="838200"/>
          </a:xfrm>
        </p:spPr>
        <p:txBody>
          <a:bodyPr>
            <a:noAutofit/>
          </a:bodyPr>
          <a:lstStyle/>
          <a:p>
            <a:pPr algn="ctr"/>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PRESENT SYSTEM</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371600" y="1066800"/>
            <a:ext cx="6477000" cy="5486400"/>
          </a:xfrm>
        </p:spPr>
        <p:txBody>
          <a:bodyPr>
            <a:noAutofit/>
          </a:bodyPr>
          <a:lstStyle/>
          <a:p>
            <a:pPr lvl="0" algn="just"/>
            <a:r>
              <a:rPr lang="en-US" b="1" dirty="0" smtClean="0">
                <a:solidFill>
                  <a:schemeClr val="accent1">
                    <a:lumMod val="60000"/>
                    <a:lumOff val="40000"/>
                  </a:schemeClr>
                </a:solidFill>
                <a:effectLst>
                  <a:outerShdw blurRad="38100" dist="38100" dir="2700000" algn="tl">
                    <a:srgbClr val="000000">
                      <a:alpha val="43137"/>
                    </a:srgbClr>
                  </a:outerShdw>
                </a:effectLst>
              </a:rPr>
              <a:t>ANALYSIS OF THE PROPOSED SYSTEM</a:t>
            </a:r>
          </a:p>
          <a:p>
            <a:pPr algn="just"/>
            <a:r>
              <a:rPr lang="en-US" dirty="0" smtClean="0">
                <a:solidFill>
                  <a:schemeClr val="accent3">
                    <a:lumMod val="60000"/>
                    <a:lumOff val="40000"/>
                  </a:schemeClr>
                </a:solidFill>
                <a:effectLst>
                  <a:outerShdw blurRad="38100" dist="38100" dir="2700000" algn="tl">
                    <a:srgbClr val="000000">
                      <a:alpha val="43137"/>
                    </a:srgbClr>
                  </a:outerShdw>
                </a:effectLst>
              </a:rPr>
              <a:t>The proposed system is an online university eating home, that is suppose to provide students, lecturers and non academic staffs the opportunity to order their food and drinks online and have it brought to them where ever they may be in the school environment.</a:t>
            </a:r>
          </a:p>
          <a:p>
            <a:pPr algn="just"/>
            <a:r>
              <a:rPr lang="en-US" b="1" dirty="0" smtClean="0">
                <a:solidFill>
                  <a:schemeClr val="accent1">
                    <a:lumMod val="60000"/>
                    <a:lumOff val="40000"/>
                  </a:schemeClr>
                </a:solidFill>
                <a:effectLst>
                  <a:outerShdw blurRad="38100" dist="38100" dir="2700000" algn="tl">
                    <a:srgbClr val="000000">
                      <a:alpha val="43137"/>
                    </a:srgbClr>
                  </a:outerShdw>
                </a:effectLst>
              </a:rPr>
              <a:t>Advantages of the proposed system</a:t>
            </a:r>
          </a:p>
          <a:p>
            <a:pPr lvl="0" algn="just"/>
            <a:r>
              <a:rPr lang="en-US" dirty="0" smtClean="0">
                <a:solidFill>
                  <a:schemeClr val="accent3">
                    <a:lumMod val="60000"/>
                    <a:lumOff val="40000"/>
                  </a:schemeClr>
                </a:solidFill>
                <a:effectLst>
                  <a:outerShdw blurRad="38100" dist="38100" dir="2700000" algn="tl">
                    <a:srgbClr val="000000">
                      <a:alpha val="43137"/>
                    </a:srgbClr>
                  </a:outerShdw>
                </a:effectLst>
              </a:rPr>
              <a:t>The proposed system is reliable since it is to be run by the school administration.</a:t>
            </a:r>
          </a:p>
          <a:p>
            <a:pPr lvl="0" algn="just"/>
            <a:r>
              <a:rPr lang="en-US" dirty="0" smtClean="0">
                <a:solidFill>
                  <a:schemeClr val="accent3">
                    <a:lumMod val="60000"/>
                    <a:lumOff val="40000"/>
                  </a:schemeClr>
                </a:solidFill>
                <a:effectLst>
                  <a:outerShdw blurRad="38100" dist="38100" dir="2700000" algn="tl">
                    <a:srgbClr val="000000">
                      <a:alpha val="43137"/>
                    </a:srgbClr>
                  </a:outerShdw>
                </a:effectLst>
              </a:rPr>
              <a:t>The proposed system is affordable.</a:t>
            </a:r>
          </a:p>
          <a:p>
            <a:pPr lvl="0" algn="just"/>
            <a:r>
              <a:rPr lang="en-US" dirty="0" smtClean="0">
                <a:solidFill>
                  <a:schemeClr val="accent3">
                    <a:lumMod val="60000"/>
                    <a:lumOff val="40000"/>
                  </a:schemeClr>
                </a:solidFill>
                <a:effectLst>
                  <a:outerShdw blurRad="38100" dist="38100" dir="2700000" algn="tl">
                    <a:srgbClr val="000000">
                      <a:alpha val="43137"/>
                    </a:srgbClr>
                  </a:outerShdw>
                </a:effectLst>
              </a:rPr>
              <a:t>The proposed system is time – efficient. </a:t>
            </a:r>
          </a:p>
          <a:p>
            <a:pPr lvl="0" algn="just"/>
            <a:r>
              <a:rPr lang="en-US" dirty="0" smtClean="0">
                <a:solidFill>
                  <a:schemeClr val="accent3">
                    <a:lumMod val="60000"/>
                    <a:lumOff val="40000"/>
                  </a:schemeClr>
                </a:solidFill>
                <a:effectLst>
                  <a:outerShdw blurRad="38100" dist="38100" dir="2700000" algn="tl">
                    <a:srgbClr val="000000">
                      <a:alpha val="43137"/>
                    </a:srgbClr>
                  </a:outerShdw>
                </a:effectLst>
              </a:rPr>
              <a:t>The proposed system is easy to use.</a:t>
            </a:r>
          </a:p>
          <a:p>
            <a:pPr algn="just"/>
            <a:r>
              <a:rPr lang="en-US" b="1" dirty="0" smtClean="0">
                <a:solidFill>
                  <a:schemeClr val="accent1">
                    <a:lumMod val="60000"/>
                    <a:lumOff val="40000"/>
                  </a:schemeClr>
                </a:solidFill>
                <a:effectLst>
                  <a:outerShdw blurRad="38100" dist="38100" dir="2700000" algn="tl">
                    <a:srgbClr val="000000">
                      <a:alpha val="43137"/>
                    </a:srgbClr>
                  </a:outerShdw>
                </a:effectLst>
              </a:rPr>
              <a:t>Disadvantages of the proposed system</a:t>
            </a:r>
          </a:p>
          <a:p>
            <a:pPr algn="just"/>
            <a:r>
              <a:rPr lang="en-US" dirty="0" smtClean="0">
                <a:solidFill>
                  <a:schemeClr val="accent3">
                    <a:lumMod val="60000"/>
                    <a:lumOff val="40000"/>
                  </a:schemeClr>
                </a:solidFill>
                <a:effectLst>
                  <a:outerShdw blurRad="38100" dist="38100" dir="2700000" algn="tl">
                    <a:srgbClr val="000000">
                      <a:alpha val="43137"/>
                    </a:srgbClr>
                  </a:outerShdw>
                </a:effectLst>
              </a:rPr>
              <a:t>The main problem of the proposed system is that requires some internet connectivity for it to function.</a:t>
            </a:r>
            <a:endParaRPr lang="en-US" dirty="0">
              <a:solidFill>
                <a:schemeClr val="accent3">
                  <a:lumMod val="60000"/>
                  <a:lumOff val="40000"/>
                </a:schemeClr>
              </a:solidFill>
              <a:effectLst>
                <a:outerShdw blurRad="38100" dist="38100" dir="2700000" algn="tl">
                  <a:srgbClr val="000000">
                    <a:alpha val="43137"/>
                  </a:srgbClr>
                </a:outerShdw>
              </a:effectLst>
            </a:endParaRPr>
          </a:p>
        </p:txBody>
      </p:sp>
    </p:spTree>
  </p:cSld>
  <p:clrMapOvr>
    <a:masterClrMapping/>
  </p:clrMapOvr>
  <p:transition spd="slow" advTm="3000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52400"/>
            <a:ext cx="7772400" cy="762000"/>
          </a:xfrm>
        </p:spPr>
        <p:txBody>
          <a:bodyPr>
            <a:normAutofit fontScale="90000"/>
          </a:bodyPr>
          <a:lstStyle/>
          <a:p>
            <a:pPr algn="l"/>
            <a:r>
              <a:rPr lang="en-US" sz="3600" dirty="0" smtClean="0">
                <a:latin typeface="Times New Roman" pitchFamily="18" charset="0"/>
                <a:cs typeface="Times New Roman" pitchFamily="18" charset="0"/>
              </a:rPr>
              <a:t>FLOW CHART OF PROPOSED SYSTEM</a:t>
            </a:r>
            <a:endParaRPr lang="en-US" sz="36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1676400" y="1066800"/>
          <a:ext cx="5924550" cy="5276850"/>
        </p:xfrm>
        <a:graphic>
          <a:graphicData uri="http://schemas.openxmlformats.org/presentationml/2006/ole">
            <p:oleObj spid="_x0000_s1027" name="Visio" r:id="rId3" imgW="15559662" imgH="17914142" progId="">
              <p:embed/>
            </p:oleObj>
          </a:graphicData>
        </a:graphic>
      </p:graphicFrame>
    </p:spTree>
  </p:cSld>
  <p:clrMapOvr>
    <a:masterClrMapping/>
  </p:clrMapOvr>
  <p:transition spd="slow" advTm="30000">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4800"/>
            <a:ext cx="6516624" cy="685800"/>
          </a:xfrm>
        </p:spPr>
        <p:txBody>
          <a:bodyPr>
            <a:normAutofit/>
          </a:bodyPr>
          <a:lstStyle/>
          <a:p>
            <a:pPr algn="ctr"/>
            <a:r>
              <a:rPr lang="en-US" sz="3600" dirty="0" smtClean="0">
                <a:latin typeface="Times New Roman" pitchFamily="18" charset="0"/>
                <a:cs typeface="Times New Roman" pitchFamily="18" charset="0"/>
              </a:rPr>
              <a:t>SNAPSHOT OUTPUT</a:t>
            </a:r>
            <a:endParaRPr lang="en-US" sz="3600"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srcRect/>
          <a:stretch>
            <a:fillRect/>
          </a:stretch>
        </p:blipFill>
        <p:spPr bwMode="auto">
          <a:xfrm>
            <a:off x="457200" y="1066800"/>
            <a:ext cx="8382000" cy="5410200"/>
          </a:xfrm>
          <a:prstGeom prst="rect">
            <a:avLst/>
          </a:prstGeom>
          <a:noFill/>
          <a:ln w="9525">
            <a:noFill/>
            <a:miter lim="800000"/>
            <a:headEnd/>
            <a:tailEnd/>
          </a:ln>
          <a:effectLst/>
        </p:spPr>
      </p:pic>
    </p:spTree>
  </p:cSld>
  <p:clrMapOvr>
    <a:masterClrMapping/>
  </p:clrMapOvr>
  <p:transition spd="slow" advTm="30000">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rotWithShape="1">
          <a:blip r:embed="rId2"/>
          <a:srcRect/>
          <a:stretch/>
        </p:blipFill>
        <p:spPr bwMode="auto">
          <a:xfrm>
            <a:off x="0" y="0"/>
            <a:ext cx="9144000" cy="6858000"/>
          </a:xfrm>
          <a:prstGeom prst="rect">
            <a:avLst/>
          </a:prstGeom>
          <a:noFill/>
          <a:ln w="9525">
            <a:noFill/>
            <a:miter lim="800000"/>
            <a:headEnd/>
            <a:tailEnd/>
          </a:ln>
        </p:spPr>
      </p:pic>
    </p:spTree>
  </p:cSld>
  <p:clrMapOvr>
    <a:masterClrMapping/>
  </p:clrMapOvr>
  <p:transition spd="slow" advTm="3000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slow" advTm="30000">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5"/>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slow" advTm="30000">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slow" advTm="30000">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2">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125</TotalTime>
  <Words>550</Words>
  <Application>Microsoft Office PowerPoint</Application>
  <PresentationFormat>On-screen Show (4:3)</PresentationFormat>
  <Paragraphs>26</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Aspect</vt:lpstr>
      <vt:lpstr>Visio</vt:lpstr>
      <vt:lpstr>Design and Implementation of an Eating Home in a University Campus                                 ABSTRACT </vt:lpstr>
      <vt:lpstr>EXISTING SYSTEM</vt:lpstr>
      <vt:lpstr>PRESENT SYSTEM</vt:lpstr>
      <vt:lpstr>FLOW CHART OF PROPOSED SYSTEM</vt:lpstr>
      <vt:lpstr>SNAPSHOT OUTPUT</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Introduction</dc:title>
  <dc:creator>Mimikado</dc:creator>
  <cp:lastModifiedBy>ENDURANCE</cp:lastModifiedBy>
  <cp:revision>15</cp:revision>
  <dcterms:created xsi:type="dcterms:W3CDTF">2012-12-17T23:35:02Z</dcterms:created>
  <dcterms:modified xsi:type="dcterms:W3CDTF">2015-02-27T07:45:09Z</dcterms:modified>
</cp:coreProperties>
</file>