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1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4.png" ContentType="image/png"/>
  <Override PartName="/ppt/media/image3.jpeg" ContentType="image/jpeg"/>
  <Override PartName="/ppt/slideLayouts/slideLayout22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</p:sldMasterIdLst>
  <p:sldIdLst>
    <p:sldId id="256" r:id="rId42"/>
    <p:sldId id="257" r:id="rId43"/>
    <p:sldId id="258" r:id="rId44"/>
    <p:sldId id="259" r:id="rId45"/>
    <p:sldId id="260" r:id="rId46"/>
    <p:sldId id="261" r:id="rId47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" Target="slides/slide1.xml"/><Relationship Id="rId43" Type="http://schemas.openxmlformats.org/officeDocument/2006/relationships/slide" Target="slides/slide2.xml"/><Relationship Id="rId44" Type="http://schemas.openxmlformats.org/officeDocument/2006/relationships/slide" Target="slides/slide3.xml"/><Relationship Id="rId45" Type="http://schemas.openxmlformats.org/officeDocument/2006/relationships/slide" Target="slides/slide4.xml"/><Relationship Id="rId46" Type="http://schemas.openxmlformats.org/officeDocument/2006/relationships/slide" Target="slides/slide5.xml"/><Relationship Id="rId47" Type="http://schemas.openxmlformats.org/officeDocument/2006/relationships/slide" Target="slides/slide6.xml"/><Relationship Id="rId4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0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formato del texto de 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16680" y="1125720"/>
            <a:ext cx="5512680" cy="2050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4300" spc="-1" strike="noStrike">
                <a:solidFill>
                  <a:srgbClr val="ffffff"/>
                </a:solidFill>
                <a:latin typeface="Roboto"/>
              </a:rPr>
              <a:t>Qué es internet</a:t>
            </a:r>
            <a:endParaRPr b="0" lang="es-ES" sz="4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¿Qué es internet?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099440"/>
            <a:ext cx="4402440" cy="31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Red global de computadoras interconectadas que 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permite el intercambio de información entre usuarios en 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todo el mundo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4860000" y="996120"/>
            <a:ext cx="4139640" cy="3727440"/>
          </a:xfrm>
          <a:prstGeom prst="rect">
            <a:avLst/>
          </a:prstGeom>
          <a:ln w="0">
            <a:noFill/>
          </a:ln>
        </p:spPr>
      </p:pic>
    </p:spTree>
  </p:cSld>
  <p:transition spd="slow">
    <p:cover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Internet: Conceptos básicos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099440"/>
            <a:ext cx="4402440" cy="31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</a:rPr>
              <a:t>Proveedores de Servicios de Internet (ISP):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empresas que ofrecen acceso a internet a usuarios y 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proveedores de servicios.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4860000" y="996120"/>
            <a:ext cx="4139640" cy="3727440"/>
          </a:xfrm>
          <a:prstGeom prst="rect">
            <a:avLst/>
          </a:prstGeom>
          <a:ln w="0">
            <a:noFill/>
          </a:ln>
        </p:spPr>
      </p:pic>
    </p:spTree>
  </p:cSld>
  <p:transition spd="slow">
    <p:cover dir="u"/>
  </p:transition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"/>
                            </p:stCondLst>
                            <p:childTnLst>
                              <p:par>
                                <p:cTn id="1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Internet: Conceptos básicos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109880"/>
            <a:ext cx="5482440" cy="371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850"/>
              </a:spcAft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Direcciónes IP: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 cada dispositivo conectado a Internet tiene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una dirección única que permite identificarlo.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</a:rPr>
              <a:t>IP: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 Internet Protocol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</a:rPr>
              <a:t>IP v4: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 192.168.1.10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Rango de direcciones privadas: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500" spc="-1" strike="noStrike">
                <a:solidFill>
                  <a:srgbClr val="000000"/>
                </a:solidFill>
                <a:latin typeface="Arial"/>
              </a:rPr>
              <a:t>Clase A:</a:t>
            </a:r>
            <a:r>
              <a:rPr b="0" lang="es-ES" sz="1500" spc="-1" strike="noStrike">
                <a:solidFill>
                  <a:srgbClr val="000000"/>
                </a:solidFill>
                <a:latin typeface="Arial"/>
              </a:rPr>
              <a:t> 10.0.0.0 a 10.255.255.255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500" spc="-1" strike="noStrike">
                <a:solidFill>
                  <a:srgbClr val="000000"/>
                </a:solidFill>
                <a:latin typeface="Arial"/>
              </a:rPr>
              <a:t>Clase B:</a:t>
            </a:r>
            <a:r>
              <a:rPr b="0" lang="es-ES" sz="1500" spc="-1" strike="noStrike">
                <a:solidFill>
                  <a:srgbClr val="000000"/>
                </a:solidFill>
                <a:latin typeface="Arial"/>
              </a:rPr>
              <a:t> 172.16.0.0 a 172.31.255.255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500" spc="-1" strike="noStrike">
                <a:solidFill>
                  <a:srgbClr val="000000"/>
                </a:solidFill>
                <a:latin typeface="Arial"/>
              </a:rPr>
              <a:t>Clase C:</a:t>
            </a:r>
            <a:r>
              <a:rPr b="0" lang="es-ES" sz="1500" spc="-1" strike="noStrike">
                <a:solidFill>
                  <a:srgbClr val="000000"/>
                </a:solidFill>
                <a:latin typeface="Arial"/>
              </a:rPr>
              <a:t> 192.168.0.0 a 192.168.255.255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</a:rPr>
              <a:t>IP v6: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 2001:0DB8:AC10:FE01::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5389920" y="1296000"/>
            <a:ext cx="3717720" cy="3348000"/>
          </a:xfrm>
          <a:prstGeom prst="rect">
            <a:avLst/>
          </a:prstGeom>
          <a:ln w="0">
            <a:noFill/>
          </a:ln>
        </p:spPr>
      </p:pic>
    </p:spTree>
  </p:cSld>
  <p:transition spd="slow">
    <p:cover dir="u"/>
  </p:transition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2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20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20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20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20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20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20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000"/>
                            </p:stCondLst>
                            <p:childTnLst>
                              <p:par>
                                <p:cTn id="6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200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Internet: Conceptos básicos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1109880"/>
            <a:ext cx="5482440" cy="371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Aft>
                <a:spcPts val="850"/>
              </a:spcAft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Protocolos de internet: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850"/>
              </a:spcAft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reglas y estándares que regulan cómo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ha de realizarse la comunicación entre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dispositivos conectados a la red.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850"/>
              </a:spcAft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850"/>
              </a:spcAft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Ejemplos: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</a:rPr>
              <a:t>TCP/IP: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 para el transporte de datos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</a:rPr>
              <a:t>HTTP/HTTPS: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 para la web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5709600" y="1440000"/>
            <a:ext cx="3398040" cy="3060000"/>
          </a:xfrm>
          <a:prstGeom prst="rect">
            <a:avLst/>
          </a:prstGeom>
          <a:ln w="0">
            <a:noFill/>
          </a:ln>
        </p:spPr>
      </p:pic>
    </p:spTree>
  </p:cSld>
  <p:transition spd="slow">
    <p:cover dir="u"/>
  </p:transition>
  <p:timing>
    <p:tnLst>
      <p:par>
        <p:cTn id="68" dur="indefinite" restart="never" nodeType="tmRoot">
          <p:childTnLst>
            <p:seq>
              <p:cTn id="69" dur="indefinite" nodeType="mainSeq"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2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20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1" dur="12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20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20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20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Internet: Conceptos básicos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457200" y="1109880"/>
            <a:ext cx="4932360" cy="371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Aft>
                <a:spcPts val="850"/>
              </a:spcAft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DNS (Sistema de nombres de dominio):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850"/>
              </a:spcAft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traduce nombres de dominio fáciles de recordar (como keepcoding.io) a direcciones IP numéricas.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6228720" y="1404720"/>
            <a:ext cx="2230920" cy="129492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.” - raíz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.io” - nivel superior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keepcoding.io” - 2º nivel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6588720" y="3780720"/>
            <a:ext cx="1510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173.236.176.180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7344360" y="2700000"/>
            <a:ext cx="36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transition spd="slow">
    <p:cover dir="u"/>
  </p:transition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20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20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2025-01-13T09:01:16Z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