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_rels/presentation.xml.rels" ContentType="application/vnd.openxmlformats-package.relationships+xml"/>
  <Override PartName="/ppt/media/image13.wmf" ContentType="image/x-wmf"/>
  <Override PartName="/ppt/media/image4.wmf" ContentType="image/x-wmf"/>
  <Override PartName="/ppt/media/image9.wmf" ContentType="image/x-wmf"/>
  <Override PartName="/ppt/media/image12.wmf" ContentType="image/x-wmf"/>
  <Override PartName="/ppt/media/image17.png" ContentType="image/png"/>
  <Override PartName="/ppt/media/image14.png" ContentType="image/png"/>
  <Override PartName="/ppt/media/image5.wmf" ContentType="image/x-wmf"/>
  <Override PartName="/ppt/media/image2.jpeg" ContentType="image/jpeg"/>
  <Override PartName="/ppt/media/image15.png" ContentType="image/png"/>
  <Override PartName="/ppt/media/image3.jpeg" ContentType="image/jpeg"/>
  <Override PartName="/ppt/media/image1.jpeg" ContentType="image/jpeg"/>
  <Override PartName="/ppt/media/image6.wmf" ContentType="image/x-wmf"/>
  <Override PartName="/ppt/media/image10.wmf" ContentType="image/x-wmf"/>
  <Override PartName="/ppt/media/image16.wmf" ContentType="image/x-wmf"/>
  <Override PartName="/ppt/media/image7.wmf" ContentType="image/x-wmf"/>
  <Override PartName="/ppt/media/image11.wmf" ContentType="image/x-wmf"/>
  <Override PartName="/ppt/media/image8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embeddings/oleObject1.bin" ContentType="application/vnd.openxmlformats-officedocument.oleObject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9" r:id="rId26"/>
    <p:sldMasterId id="2147483701" r:id="rId27"/>
    <p:sldMasterId id="2147483703" r:id="rId28"/>
    <p:sldMasterId id="2147483705" r:id="rId29"/>
    <p:sldMasterId id="2147483707" r:id="rId30"/>
    <p:sldMasterId id="2147483709" r:id="rId31"/>
    <p:sldMasterId id="2147483711" r:id="rId32"/>
    <p:sldMasterId id="2147483713" r:id="rId33"/>
    <p:sldMasterId id="2147483715" r:id="rId34"/>
    <p:sldMasterId id="2147483717" r:id="rId35"/>
    <p:sldMasterId id="2147483719" r:id="rId36"/>
    <p:sldMasterId id="2147483721" r:id="rId37"/>
  </p:sldMasterIdLst>
  <p:notesMasterIdLst>
    <p:notesMasterId r:id="rId38"/>
  </p:notes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notesMaster" Target="notesMasters/notesMaster1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C03AB18-59DD-4F42-8B98-DDAD430ED448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Explicar diferencia entre servidor (hardware) y servidor (software)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Explicar diferencia entre servidor (hardware) y servidor (software)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Explicar diferencia entre servidor (hardware) y servidor (software)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Explicar diferencia entre servidor (hardware) y servidor (software)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Explicar diferencia entre servidor (hardware) y servidor (software)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Explicar diferencia entre servidor (hardware) y servidor (software)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2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3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8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9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0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1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3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4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5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8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editar 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formato del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nivel del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  <p:sldLayoutId id="2147483684" r:id="rId4"/>
    <p:sldLayoutId id="2147483685" r:id="rId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editar 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formato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del texto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nivel 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nivel 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  <p:sldLayoutId id="2147483698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4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6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8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editar 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formato del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0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2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6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8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20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2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editar 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formato del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texto de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para 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editar 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el 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format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o del 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texto 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de 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9" Type="http://schemas.openxmlformats.org/officeDocument/2006/relationships/image" Target="../media/image12.wmf"/><Relationship Id="rId10" Type="http://schemas.openxmlformats.org/officeDocument/2006/relationships/image" Target="../media/image13.wmf"/><Relationship Id="rId11" Type="http://schemas.openxmlformats.org/officeDocument/2006/relationships/slideLayout" Target="../slideLayouts/slideLayout20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4" Type="http://schemas.openxmlformats.org/officeDocument/2006/relationships/image" Target="../media/image16.wmf"/><Relationship Id="rId5" Type="http://schemas.openxmlformats.org/officeDocument/2006/relationships/slideLayout" Target="../slideLayouts/slideLayout20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keepcoding.io/" TargetMode="External"/><Relationship Id="rId2" Type="http://schemas.openxmlformats.org/officeDocument/2006/relationships/hyperlink" Target="https://keepcoding.io/" TargetMode="External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keepcoding.io/" TargetMode="External"/><Relationship Id="rId2" Type="http://schemas.openxmlformats.org/officeDocument/2006/relationships/hyperlink" Target="https://keepcoding.io/" TargetMode="External"/><Relationship Id="rId3" Type="http://schemas.openxmlformats.org/officeDocument/2006/relationships/image" Target="../media/image17.png"/><Relationship Id="rId4" Type="http://schemas.openxmlformats.org/officeDocument/2006/relationships/hyperlink" Target="https://keepcoding.io/" TargetMode="External"/><Relationship Id="rId5" Type="http://schemas.openxmlformats.org/officeDocument/2006/relationships/slideLayout" Target="../slideLayouts/slideLayout20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16680" y="1125720"/>
            <a:ext cx="5513040" cy="205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4300" spc="-1" strike="noStrike">
                <a:solidFill>
                  <a:srgbClr val="ffffff"/>
                </a:solidFill>
                <a:latin typeface="Roboto"/>
              </a:rPr>
              <a:t>La web: petición y respuesta</a:t>
            </a:r>
            <a:endParaRPr b="0" lang="es-ES" sz="4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205200"/>
            <a:ext cx="814644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Roboto"/>
              </a:rPr>
              <a:t>¿Qué es la web?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La web es un sistema distribuido que permite compartir información a través de Internet mediante el uso de, principalmente, páginas web.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16680" y="369000"/>
            <a:ext cx="6482880" cy="5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 fontScale="8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Roboto"/>
              </a:rPr>
              <a:t>Cómo funciona la web: petición y respuesta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n 5" descr=""/>
          <p:cNvPicPr/>
          <p:nvPr/>
        </p:nvPicPr>
        <p:blipFill>
          <a:blip r:embed="rId1"/>
          <a:stretch/>
        </p:blipFill>
        <p:spPr>
          <a:xfrm>
            <a:off x="1028880" y="1664280"/>
            <a:ext cx="1471680" cy="1471680"/>
          </a:xfrm>
          <a:prstGeom prst="rect">
            <a:avLst/>
          </a:prstGeom>
          <a:ln w="0">
            <a:noFill/>
          </a:ln>
        </p:spPr>
      </p:pic>
      <p:grpSp>
        <p:nvGrpSpPr>
          <p:cNvPr id="193" name="Grupo 10"/>
          <p:cNvGrpSpPr/>
          <p:nvPr/>
        </p:nvGrpSpPr>
        <p:grpSpPr>
          <a:xfrm>
            <a:off x="5234040" y="1667520"/>
            <a:ext cx="1398240" cy="1398240"/>
            <a:chOff x="5234040" y="1667520"/>
            <a:chExt cx="1398240" cy="1398240"/>
          </a:xfrm>
        </p:grpSpPr>
        <p:sp>
          <p:nvSpPr>
            <p:cNvPr id="194" name="Elipse 9"/>
            <p:cNvSpPr/>
            <p:nvPr/>
          </p:nvSpPr>
          <p:spPr>
            <a:xfrm>
              <a:off x="5234040" y="1667520"/>
              <a:ext cx="1398240" cy="1398240"/>
            </a:xfrm>
            <a:prstGeom prst="ellipse">
              <a:avLst/>
            </a:prstGeom>
            <a:solidFill>
              <a:srgbClr val="69c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95" name="Imagen 8" descr=""/>
            <p:cNvPicPr/>
            <p:nvPr/>
          </p:nvPicPr>
          <p:blipFill>
            <a:blip r:embed="rId2"/>
            <a:stretch/>
          </p:blipFill>
          <p:spPr>
            <a:xfrm>
              <a:off x="5322240" y="1755720"/>
              <a:ext cx="1222200" cy="1221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6" name="Grupo 40"/>
          <p:cNvGrpSpPr/>
          <p:nvPr/>
        </p:nvGrpSpPr>
        <p:grpSpPr>
          <a:xfrm>
            <a:off x="2888280" y="1378800"/>
            <a:ext cx="1938960" cy="1938600"/>
            <a:chOff x="2888280" y="1378800"/>
            <a:chExt cx="1938960" cy="1938600"/>
          </a:xfrm>
        </p:grpSpPr>
        <p:pic>
          <p:nvPicPr>
            <p:cNvPr id="197" name="Imagen 38" descr=""/>
            <p:cNvPicPr/>
            <p:nvPr/>
          </p:nvPicPr>
          <p:blipFill>
            <a:blip r:embed="rId3"/>
            <a:stretch/>
          </p:blipFill>
          <p:spPr>
            <a:xfrm>
              <a:off x="2888280" y="1378800"/>
              <a:ext cx="1938960" cy="193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8" name="CuadroTexto 39"/>
            <p:cNvSpPr/>
            <p:nvPr/>
          </p:nvSpPr>
          <p:spPr>
            <a:xfrm>
              <a:off x="3322080" y="2197080"/>
              <a:ext cx="107136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INTERNET</a:t>
              </a: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9" name="Grupo 46"/>
          <p:cNvGrpSpPr/>
          <p:nvPr/>
        </p:nvGrpSpPr>
        <p:grpSpPr>
          <a:xfrm>
            <a:off x="823680" y="3380040"/>
            <a:ext cx="1882080" cy="439920"/>
            <a:chOff x="823680" y="3380040"/>
            <a:chExt cx="1882080" cy="439920"/>
          </a:xfrm>
        </p:grpSpPr>
        <p:pic>
          <p:nvPicPr>
            <p:cNvPr id="200" name="Imagen 41" descr=""/>
            <p:cNvPicPr/>
            <p:nvPr/>
          </p:nvPicPr>
          <p:blipFill>
            <a:blip r:embed="rId4"/>
            <a:stretch/>
          </p:blipFill>
          <p:spPr>
            <a:xfrm>
              <a:off x="2277720" y="3380040"/>
              <a:ext cx="428040" cy="42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1" name="Imagen 42" descr=""/>
            <p:cNvPicPr/>
            <p:nvPr/>
          </p:nvPicPr>
          <p:blipFill>
            <a:blip r:embed="rId5"/>
            <a:stretch/>
          </p:blipFill>
          <p:spPr>
            <a:xfrm>
              <a:off x="1793880" y="3400920"/>
              <a:ext cx="419040" cy="41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2" name="Imagen 43" descr=""/>
            <p:cNvPicPr/>
            <p:nvPr/>
          </p:nvPicPr>
          <p:blipFill>
            <a:blip r:embed="rId6"/>
            <a:stretch/>
          </p:blipFill>
          <p:spPr>
            <a:xfrm>
              <a:off x="1306440" y="3387600"/>
              <a:ext cx="425160" cy="425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" name="Imagen 44" descr=""/>
            <p:cNvPicPr/>
            <p:nvPr/>
          </p:nvPicPr>
          <p:blipFill>
            <a:blip r:embed="rId7"/>
            <a:stretch/>
          </p:blipFill>
          <p:spPr>
            <a:xfrm>
              <a:off x="823680" y="3387600"/>
              <a:ext cx="420840" cy="42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4" name="CuadroTexto 45"/>
          <p:cNvSpPr/>
          <p:nvPr/>
        </p:nvSpPr>
        <p:spPr>
          <a:xfrm>
            <a:off x="1112760" y="1225080"/>
            <a:ext cx="1304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NAVEGADOR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Flecha derecha 47"/>
          <p:cNvSpPr/>
          <p:nvPr/>
        </p:nvSpPr>
        <p:spPr>
          <a:xfrm>
            <a:off x="2593440" y="1638720"/>
            <a:ext cx="2455560" cy="75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PETICIÓN (Request)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CuadroTexto 50"/>
          <p:cNvSpPr/>
          <p:nvPr/>
        </p:nvSpPr>
        <p:spPr>
          <a:xfrm>
            <a:off x="5151600" y="1228320"/>
            <a:ext cx="1563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SERVIDOR WEB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Flecha izquierda 53"/>
          <p:cNvSpPr/>
          <p:nvPr/>
        </p:nvSpPr>
        <p:spPr>
          <a:xfrm>
            <a:off x="2589840" y="2279160"/>
            <a:ext cx="2455560" cy="759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RESPUESTA (Response)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Imagen 54" descr=""/>
          <p:cNvPicPr/>
          <p:nvPr/>
        </p:nvPicPr>
        <p:blipFill>
          <a:blip r:embed="rId8"/>
          <a:stretch/>
        </p:blipFill>
        <p:spPr>
          <a:xfrm>
            <a:off x="7560000" y="1899000"/>
            <a:ext cx="628920" cy="628920"/>
          </a:xfrm>
          <a:prstGeom prst="rect">
            <a:avLst/>
          </a:prstGeom>
          <a:ln w="0">
            <a:noFill/>
          </a:ln>
        </p:spPr>
      </p:pic>
      <p:pic>
        <p:nvPicPr>
          <p:cNvPr id="209" name="Imagen 55" descr=""/>
          <p:cNvPicPr/>
          <p:nvPr/>
        </p:nvPicPr>
        <p:blipFill>
          <a:blip r:embed="rId9"/>
          <a:stretch/>
        </p:blipFill>
        <p:spPr>
          <a:xfrm>
            <a:off x="7230240" y="1049760"/>
            <a:ext cx="628920" cy="628920"/>
          </a:xfrm>
          <a:prstGeom prst="rect">
            <a:avLst/>
          </a:prstGeom>
          <a:ln w="0">
            <a:noFill/>
          </a:ln>
        </p:spPr>
      </p:pic>
      <p:pic>
        <p:nvPicPr>
          <p:cNvPr id="210" name="Imagen 56" descr=""/>
          <p:cNvPicPr/>
          <p:nvPr/>
        </p:nvPicPr>
        <p:blipFill>
          <a:blip r:embed="rId10"/>
          <a:stretch/>
        </p:blipFill>
        <p:spPr>
          <a:xfrm>
            <a:off x="7230240" y="2858760"/>
            <a:ext cx="628920" cy="628920"/>
          </a:xfrm>
          <a:prstGeom prst="rect">
            <a:avLst/>
          </a:prstGeom>
          <a:ln w="0">
            <a:noFill/>
          </a:ln>
        </p:spPr>
      </p:pic>
      <p:sp>
        <p:nvSpPr>
          <p:cNvPr id="211" name="Flecha izquierda 57"/>
          <p:cNvSpPr/>
          <p:nvPr/>
        </p:nvSpPr>
        <p:spPr>
          <a:xfrm rot="1800000">
            <a:off x="6610320" y="2845800"/>
            <a:ext cx="557280" cy="3380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CuadroTexto 60"/>
          <p:cNvSpPr/>
          <p:nvPr/>
        </p:nvSpPr>
        <p:spPr>
          <a:xfrm>
            <a:off x="7158960" y="3449520"/>
            <a:ext cx="7714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Recursos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adroTexto 62"/>
          <p:cNvSpPr/>
          <p:nvPr/>
        </p:nvSpPr>
        <p:spPr>
          <a:xfrm>
            <a:off x="7601400" y="2469960"/>
            <a:ext cx="54576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Datos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adroTexto 63"/>
          <p:cNvSpPr/>
          <p:nvPr/>
        </p:nvSpPr>
        <p:spPr>
          <a:xfrm>
            <a:off x="7112160" y="1621800"/>
            <a:ext cx="8650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Programas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Flecha izquierda y derecha 64"/>
          <p:cNvSpPr/>
          <p:nvPr/>
        </p:nvSpPr>
        <p:spPr>
          <a:xfrm>
            <a:off x="6771960" y="2160360"/>
            <a:ext cx="557280" cy="3380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Flecha izquierda y derecha 65"/>
          <p:cNvSpPr/>
          <p:nvPr/>
        </p:nvSpPr>
        <p:spPr>
          <a:xfrm rot="19800000">
            <a:off x="6645240" y="1498680"/>
            <a:ext cx="557280" cy="3380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16680" y="369000"/>
            <a:ext cx="6482880" cy="5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Roboto"/>
              </a:rPr>
              <a:t>Tecnologías básicas FRONTEND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ctángulo 9"/>
          <p:cNvSpPr/>
          <p:nvPr/>
        </p:nvSpPr>
        <p:spPr>
          <a:xfrm>
            <a:off x="3393720" y="963000"/>
            <a:ext cx="1815840" cy="2420640"/>
          </a:xfrm>
          <a:prstGeom prst="rect">
            <a:avLst/>
          </a:prstGeom>
          <a:solidFill>
            <a:srgbClr val="ffffff"/>
          </a:solidFill>
          <a:ln>
            <a:solidFill>
              <a:srgbClr val="0365c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Arial"/>
              </a:rPr>
              <a:t>DISEÑO Y ANIMACIÓN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tángulo 5"/>
          <p:cNvSpPr/>
          <p:nvPr/>
        </p:nvSpPr>
        <p:spPr>
          <a:xfrm>
            <a:off x="1249200" y="963000"/>
            <a:ext cx="1815840" cy="2420640"/>
          </a:xfrm>
          <a:prstGeom prst="rect">
            <a:avLst/>
          </a:prstGeom>
          <a:solidFill>
            <a:srgbClr val="ffffff"/>
          </a:solidFill>
          <a:ln>
            <a:solidFill>
              <a:srgbClr val="de6a1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Arial"/>
              </a:rPr>
              <a:t>ESTRUCTURA Y CONTENIDO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ángulo 4"/>
          <p:cNvSpPr/>
          <p:nvPr/>
        </p:nvSpPr>
        <p:spPr>
          <a:xfrm>
            <a:off x="1249200" y="3508560"/>
            <a:ext cx="6092640" cy="11703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Arial"/>
              </a:rPr>
              <a:t>PROTOCOLO de transferencia de información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ángulo 10"/>
          <p:cNvSpPr/>
          <p:nvPr/>
        </p:nvSpPr>
        <p:spPr>
          <a:xfrm>
            <a:off x="5526000" y="955080"/>
            <a:ext cx="1815840" cy="2420640"/>
          </a:xfrm>
          <a:prstGeom prst="rect">
            <a:avLst/>
          </a:prstGeom>
          <a:solidFill>
            <a:srgbClr val="ffffff"/>
          </a:solidFill>
          <a:ln>
            <a:solidFill>
              <a:srgbClr val="dcbd2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Arial"/>
              </a:rPr>
              <a:t>INTERACTIVIDAD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Picture 4" descr="HTML5 logo and wordmark.svg"/>
          <p:cNvPicPr/>
          <p:nvPr/>
        </p:nvPicPr>
        <p:blipFill>
          <a:blip r:embed="rId1"/>
          <a:stretch/>
        </p:blipFill>
        <p:spPr>
          <a:xfrm>
            <a:off x="1492200" y="1864080"/>
            <a:ext cx="1329840" cy="1329840"/>
          </a:xfrm>
          <a:prstGeom prst="rect">
            <a:avLst/>
          </a:prstGeom>
          <a:ln w="0">
            <a:noFill/>
          </a:ln>
        </p:spPr>
      </p:pic>
      <p:pic>
        <p:nvPicPr>
          <p:cNvPr id="223" name="Picture 6" descr="https://www.logolynx.com/images/logolynx/db/dbef5539884535031b032b49dcccf89e.png"/>
          <p:cNvPicPr/>
          <p:nvPr/>
        </p:nvPicPr>
        <p:blipFill>
          <a:blip r:embed="rId2"/>
          <a:stretch/>
        </p:blipFill>
        <p:spPr>
          <a:xfrm>
            <a:off x="3824280" y="1864080"/>
            <a:ext cx="942480" cy="13298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24" name="Objeto 11"/>
          <p:cNvGraphicFramePr/>
          <p:nvPr/>
        </p:nvGraphicFramePr>
        <p:xfrm>
          <a:off x="5938560" y="1864080"/>
          <a:ext cx="1000800" cy="13298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225" name="Objeto 11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938560" y="1864080"/>
                    <a:ext cx="1000800" cy="1329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26" name="Rectángulo redondeado 1"/>
          <p:cNvSpPr/>
          <p:nvPr/>
        </p:nvSpPr>
        <p:spPr>
          <a:xfrm>
            <a:off x="3688200" y="3716640"/>
            <a:ext cx="1183680" cy="447120"/>
          </a:xfrm>
          <a:prstGeom prst="roundRect">
            <a:avLst>
              <a:gd name="adj" fmla="val 931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chemeClr val="lt1"/>
                </a:solidFill>
                <a:latin typeface="Arial"/>
                <a:ea typeface="Arial"/>
              </a:rPr>
              <a:t>http://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146440" cy="70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Roboto"/>
              </a:rPr>
              <a:t>Qué no es FRONTEND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Backend: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Implementa la lógica de negocio, manejo de datos y conexión con bases de datos.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Ejemplos de tecnologías backend: Node.js, Python (Django, Flask), Java (Spring), Ruby on Rails.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347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 lnSpcReduction="10000"/>
          </a:bodyPr>
          <a:p>
            <a:pPr indent="0">
              <a:spcBef>
                <a:spcPts val="1417"/>
              </a:spcBef>
              <a:buNone/>
            </a:pP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Conceptos Clave para Backend Developers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Rutas: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Corresponden a las URLs que los clientes solicitan.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Mapean una petición a una acción específica en el servidor.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APIs REST: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Diseño estándar para la interacción entre cliente y servidor.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Basado en métodos HTTP como GET, POST, PUT, DELETE.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Middleware: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Funciones que procesan peticiones antes de llegar a la lógica principal.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Comúnmente usadas para autenticación, autorización y validación.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/>
          <p:nvPr/>
        </p:nvSpPr>
        <p:spPr>
          <a:xfrm>
            <a:off x="1800000" y="2095920"/>
            <a:ext cx="935280" cy="711360"/>
          </a:xfrm>
          <a:custGeom>
            <a:avLst/>
            <a:gdLst>
              <a:gd name="textAreaLeft" fmla="*/ 0 w 935280"/>
              <a:gd name="textAreaRight" fmla="*/ 936000 w 935280"/>
              <a:gd name="textAreaTop" fmla="*/ 0 h 711360"/>
              <a:gd name="textAreaBottom" fmla="*/ 712080 h 711360"/>
            </a:gdLst>
            <a:ahLst/>
            <a:rect l="textAreaLeft" t="textAreaTop" r="textAreaRight" b="textAreaBottom"/>
            <a:pathLst>
              <a:path w="2601" h="2601">
                <a:moveTo>
                  <a:pt x="2600" y="1400"/>
                </a:moveTo>
                <a:cubicBezTo>
                  <a:pt x="2000" y="800"/>
                  <a:pt x="800" y="0"/>
                  <a:pt x="400" y="1400"/>
                </a:cubicBezTo>
                <a:lnTo>
                  <a:pt x="0" y="2600"/>
                </a:lnTo>
              </a:path>
            </a:pathLst>
          </a:custGeom>
          <a:noFill/>
          <a:ln w="7200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16680" y="369000"/>
            <a:ext cx="6482880" cy="5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 fontScale="8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Roboto"/>
              </a:rPr>
              <a:t>Cómo funciona la web: petición y respuesta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2" name=""/>
          <p:cNvGrpSpPr/>
          <p:nvPr/>
        </p:nvGrpSpPr>
        <p:grpSpPr>
          <a:xfrm>
            <a:off x="432000" y="1296000"/>
            <a:ext cx="1511280" cy="863280"/>
            <a:chOff x="432000" y="1296000"/>
            <a:chExt cx="1511280" cy="863280"/>
          </a:xfrm>
        </p:grpSpPr>
        <p:sp>
          <p:nvSpPr>
            <p:cNvPr id="233" name=""/>
            <p:cNvSpPr/>
            <p:nvPr/>
          </p:nvSpPr>
          <p:spPr>
            <a:xfrm>
              <a:off x="432000" y="1296000"/>
              <a:ext cx="1511280" cy="863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432000" y="1404000"/>
              <a:ext cx="1511280" cy="215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050" spc="-1" strike="noStrike" u="sng">
                  <a:solidFill>
                    <a:srgbClr val="0000ff"/>
                  </a:solidFill>
                  <a:uFillTx/>
                  <a:latin typeface="Arial"/>
                  <a:ea typeface="DejaVu Sans"/>
                  <a:hlinkClick r:id="rId1"/>
                </a:rPr>
                <a:t>https://keepcoding.io</a:t>
              </a:r>
              <a:endParaRPr b="0" lang="es-ES" sz="105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451080" y="1312920"/>
              <a:ext cx="73440" cy="75240"/>
            </a:xfrm>
            <a:prstGeom prst="ellipse">
              <a:avLst/>
            </a:prstGeom>
            <a:solidFill>
              <a:srgbClr val="c9211e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536040" y="1312920"/>
              <a:ext cx="73440" cy="75240"/>
            </a:xfrm>
            <a:prstGeom prst="ellipse">
              <a:avLst/>
            </a:prstGeom>
            <a:solidFill>
              <a:srgbClr val="ffde5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621000" y="1312920"/>
              <a:ext cx="73440" cy="75240"/>
            </a:xfrm>
            <a:prstGeom prst="ellipse">
              <a:avLst/>
            </a:prstGeom>
            <a:solidFill>
              <a:srgbClr val="00a933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8" name=""/>
          <p:cNvSpPr/>
          <p:nvPr/>
        </p:nvSpPr>
        <p:spPr>
          <a:xfrm>
            <a:off x="2736000" y="1304640"/>
            <a:ext cx="1295280" cy="431280"/>
          </a:xfrm>
          <a:prstGeom prst="rect">
            <a:avLst/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DNS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2736000" y="2240640"/>
            <a:ext cx="1295280" cy="485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Caché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2736000" y="2726640"/>
            <a:ext cx="1295280" cy="13766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Navegador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Sistema Operativo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ISP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4608000" y="1296000"/>
            <a:ext cx="1295280" cy="791280"/>
          </a:xfrm>
          <a:prstGeom prst="rect">
            <a:avLst/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Conexión TCP/IP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6408000" y="1296000"/>
            <a:ext cx="1295280" cy="791280"/>
          </a:xfrm>
          <a:prstGeom prst="rect">
            <a:avLst/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Petición HTTP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6624000" y="2952000"/>
            <a:ext cx="2231280" cy="647280"/>
          </a:xfrm>
          <a:prstGeom prst="rect">
            <a:avLst/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Respuesta del Servidor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6624000" y="3600000"/>
            <a:ext cx="2231280" cy="13766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1xx: información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2xx: éxito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3xx: redirección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4xx: error de cliente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5xx: error de servidor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44000" y="2808000"/>
            <a:ext cx="2231280" cy="1295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.” - raíz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.io” - nivel superior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keepcoding.io” - 2º nivel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1944000" y="1512000"/>
            <a:ext cx="792000" cy="360"/>
          </a:xfrm>
          <a:prstGeom prst="line">
            <a:avLst/>
          </a:prstGeom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3384000" y="1736640"/>
            <a:ext cx="360" cy="504000"/>
          </a:xfrm>
          <a:prstGeom prst="line">
            <a:avLst/>
          </a:prstGeom>
          <a:ln w="72000">
            <a:solidFill>
              <a:srgbClr val="666666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>
            <a:off x="936000" y="4104000"/>
            <a:ext cx="2447280" cy="577800"/>
          </a:xfrm>
          <a:custGeom>
            <a:avLst/>
            <a:gdLst>
              <a:gd name="textAreaLeft" fmla="*/ 0 w 2447280"/>
              <a:gd name="textAreaRight" fmla="*/ 2448000 w 2447280"/>
              <a:gd name="textAreaTop" fmla="*/ 0 h 577800"/>
              <a:gd name="textAreaBottom" fmla="*/ 578520 h 577800"/>
            </a:gdLst>
            <a:ahLst/>
            <a:rect l="textAreaLeft" t="textAreaTop" r="textAreaRight" b="textAreaBottom"/>
            <a:pathLst>
              <a:path w="6801" h="1801">
                <a:moveTo>
                  <a:pt x="0" y="0"/>
                </a:moveTo>
                <a:cubicBezTo>
                  <a:pt x="1400" y="1800"/>
                  <a:pt x="1800" y="1602"/>
                  <a:pt x="3800" y="1600"/>
                </a:cubicBezTo>
                <a:cubicBezTo>
                  <a:pt x="5800" y="1598"/>
                  <a:pt x="6333" y="533"/>
                  <a:pt x="6800" y="0"/>
                </a:cubicBezTo>
              </a:path>
            </a:pathLst>
          </a:custGeom>
          <a:noFill/>
          <a:ln w="72000">
            <a:solidFill>
              <a:srgbClr val="ffb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1296000" y="4392000"/>
            <a:ext cx="1511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173.236.176.180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032000" y="1512000"/>
            <a:ext cx="576000" cy="360"/>
          </a:xfrm>
          <a:prstGeom prst="line">
            <a:avLst/>
          </a:prstGeom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"/>
          <p:cNvSpPr/>
          <p:nvPr/>
        </p:nvSpPr>
        <p:spPr>
          <a:xfrm>
            <a:off x="5904000" y="1512000"/>
            <a:ext cx="504000" cy="360"/>
          </a:xfrm>
          <a:prstGeom prst="line">
            <a:avLst/>
          </a:prstGeom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7704000" y="1512000"/>
            <a:ext cx="503280" cy="1439280"/>
          </a:xfrm>
          <a:custGeom>
            <a:avLst/>
            <a:gdLst>
              <a:gd name="textAreaLeft" fmla="*/ 0 w 503280"/>
              <a:gd name="textAreaRight" fmla="*/ 504000 w 503280"/>
              <a:gd name="textAreaTop" fmla="*/ 0 h 1439280"/>
              <a:gd name="textAreaBottom" fmla="*/ 1440000 h 1439280"/>
            </a:gdLst>
            <a:ahLst/>
            <a:rect l="textAreaLeft" t="textAreaTop" r="textAreaRight" b="textAreaBottom"/>
            <a:pathLst>
              <a:path w="1401" h="4001">
                <a:moveTo>
                  <a:pt x="0" y="0"/>
                </a:moveTo>
                <a:lnTo>
                  <a:pt x="1400" y="0"/>
                </a:lnTo>
                <a:lnTo>
                  <a:pt x="1400" y="4000"/>
                </a:lnTo>
              </a:path>
            </a:pathLst>
          </a:custGeom>
          <a:noFill/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4608000" y="2232000"/>
            <a:ext cx="4247280" cy="431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</a:t>
            </a:r>
            <a:r>
              <a:rPr b="0" lang="es-E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https://keepcoding.io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HTTP/1.1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4392000" y="3312000"/>
            <a:ext cx="1727280" cy="100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404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4032000" y="3600000"/>
            <a:ext cx="1860120" cy="1222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CSS+JS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" name=""/>
          <p:cNvGrpSpPr/>
          <p:nvPr/>
        </p:nvGrpSpPr>
        <p:grpSpPr>
          <a:xfrm>
            <a:off x="6264000" y="2160000"/>
            <a:ext cx="2807280" cy="2663280"/>
            <a:chOff x="6264000" y="2160000"/>
            <a:chExt cx="2807280" cy="2663280"/>
          </a:xfrm>
        </p:grpSpPr>
        <p:sp>
          <p:nvSpPr>
            <p:cNvPr id="257" name=""/>
            <p:cNvSpPr/>
            <p:nvPr/>
          </p:nvSpPr>
          <p:spPr>
            <a:xfrm>
              <a:off x="6264000" y="2160000"/>
              <a:ext cx="2807280" cy="2663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6264000" y="2268000"/>
              <a:ext cx="2807280" cy="215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s-ES" sz="1050" spc="-1" strike="noStrike" u="sng">
                  <a:solidFill>
                    <a:srgbClr val="0000ff"/>
                  </a:solidFill>
                  <a:uFillTx/>
                  <a:latin typeface="Arial"/>
                  <a:ea typeface="DejaVu Sans"/>
                  <a:hlinkClick r:id="rId1"/>
                </a:rPr>
                <a:t>https://keepcoding.io</a:t>
              </a:r>
              <a:endParaRPr b="0" lang="es-ES" sz="105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6283080" y="2176920"/>
              <a:ext cx="73440" cy="75240"/>
            </a:xfrm>
            <a:prstGeom prst="ellipse">
              <a:avLst/>
            </a:prstGeom>
            <a:solidFill>
              <a:srgbClr val="c9211e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6368040" y="2176920"/>
              <a:ext cx="73440" cy="75240"/>
            </a:xfrm>
            <a:prstGeom prst="ellipse">
              <a:avLst/>
            </a:prstGeom>
            <a:solidFill>
              <a:srgbClr val="ffde5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6453000" y="2176920"/>
              <a:ext cx="73440" cy="75240"/>
            </a:xfrm>
            <a:prstGeom prst="ellipse">
              <a:avLst/>
            </a:prstGeom>
            <a:solidFill>
              <a:srgbClr val="00a933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40000" y="369000"/>
            <a:ext cx="6559560" cy="71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 fontScale="8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Roboto"/>
              </a:rPr>
              <a:t>Cómo funciona la web: petición y respuesta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3" name=""/>
          <p:cNvGrpSpPr/>
          <p:nvPr/>
        </p:nvGrpSpPr>
        <p:grpSpPr>
          <a:xfrm>
            <a:off x="432000" y="1368000"/>
            <a:ext cx="1511280" cy="935280"/>
            <a:chOff x="432000" y="1368000"/>
            <a:chExt cx="1511280" cy="935280"/>
          </a:xfrm>
        </p:grpSpPr>
        <p:sp>
          <p:nvSpPr>
            <p:cNvPr id="264" name=""/>
            <p:cNvSpPr/>
            <p:nvPr/>
          </p:nvSpPr>
          <p:spPr>
            <a:xfrm>
              <a:off x="432000" y="1368000"/>
              <a:ext cx="1511280" cy="935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HTML+</a:t>
              </a:r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CSS+JS</a:t>
              </a:r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432000" y="1476000"/>
              <a:ext cx="1511280" cy="215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1050" spc="-1" strike="noStrike" u="sng">
                  <a:solidFill>
                    <a:srgbClr val="0000ff"/>
                  </a:solidFill>
                  <a:uFillTx/>
                  <a:latin typeface="Arial"/>
                  <a:ea typeface="DejaVu Sans"/>
                  <a:hlinkClick r:id="rId2"/>
                </a:rPr>
                <a:t>https://keepcoding.io</a:t>
              </a:r>
              <a:endParaRPr b="0" lang="es-ES" sz="105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"/>
            <p:cNvSpPr/>
            <p:nvPr/>
          </p:nvSpPr>
          <p:spPr>
            <a:xfrm>
              <a:off x="451080" y="1384920"/>
              <a:ext cx="73440" cy="75240"/>
            </a:xfrm>
            <a:prstGeom prst="ellipse">
              <a:avLst/>
            </a:prstGeom>
            <a:solidFill>
              <a:srgbClr val="c9211e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7" name=""/>
            <p:cNvSpPr/>
            <p:nvPr/>
          </p:nvSpPr>
          <p:spPr>
            <a:xfrm>
              <a:off x="536040" y="1384920"/>
              <a:ext cx="73440" cy="75240"/>
            </a:xfrm>
            <a:prstGeom prst="ellipse">
              <a:avLst/>
            </a:prstGeom>
            <a:solidFill>
              <a:srgbClr val="ffde5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8" name=""/>
            <p:cNvSpPr/>
            <p:nvPr/>
          </p:nvSpPr>
          <p:spPr>
            <a:xfrm>
              <a:off x="621000" y="1384920"/>
              <a:ext cx="73440" cy="75240"/>
            </a:xfrm>
            <a:prstGeom prst="ellipse">
              <a:avLst/>
            </a:prstGeom>
            <a:solidFill>
              <a:srgbClr val="00a933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9" name=""/>
          <p:cNvSpPr/>
          <p:nvPr/>
        </p:nvSpPr>
        <p:spPr>
          <a:xfrm>
            <a:off x="5256000" y="1368000"/>
            <a:ext cx="1655280" cy="503280"/>
          </a:xfrm>
          <a:prstGeom prst="rect">
            <a:avLst/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Renderizar árbol DOM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2376000" y="1368000"/>
            <a:ext cx="1295280" cy="485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Parsear HTML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312000" y="1091160"/>
            <a:ext cx="1079280" cy="27612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276120"/>
              <a:gd name="textAreaBottom" fmla="*/ 276840 h 276120"/>
            </a:gdLst>
            <a:ahLst/>
            <a:rect l="textAreaLeft" t="textAreaTop" r="textAreaRight" b="textAreaBottom"/>
            <a:pathLst>
              <a:path w="3001" h="1052">
                <a:moveTo>
                  <a:pt x="0" y="1051"/>
                </a:moveTo>
                <a:cubicBezTo>
                  <a:pt x="400" y="0"/>
                  <a:pt x="2600" y="51"/>
                  <a:pt x="3000" y="1051"/>
                </a:cubicBezTo>
              </a:path>
            </a:pathLst>
          </a:custGeom>
          <a:noFill/>
          <a:ln w="720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" name=""/>
          <p:cNvSpPr/>
          <p:nvPr/>
        </p:nvSpPr>
        <p:spPr>
          <a:xfrm>
            <a:off x="11448000" y="1728000"/>
            <a:ext cx="503280" cy="1439280"/>
          </a:xfrm>
          <a:custGeom>
            <a:avLst/>
            <a:gdLst>
              <a:gd name="textAreaLeft" fmla="*/ 0 w 503280"/>
              <a:gd name="textAreaRight" fmla="*/ 504000 w 503280"/>
              <a:gd name="textAreaTop" fmla="*/ 0 h 1439280"/>
              <a:gd name="textAreaBottom" fmla="*/ 1440000 h 1439280"/>
            </a:gdLst>
            <a:ahLst/>
            <a:rect l="textAreaLeft" t="textAreaTop" r="textAreaRight" b="textAreaBottom"/>
            <a:pathLst>
              <a:path w="1401" h="4001">
                <a:moveTo>
                  <a:pt x="0" y="0"/>
                </a:moveTo>
                <a:lnTo>
                  <a:pt x="1400" y="0"/>
                </a:lnTo>
                <a:lnTo>
                  <a:pt x="1400" y="4000"/>
                </a:lnTo>
              </a:path>
            </a:pathLst>
          </a:custGeom>
          <a:noFill/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3816000" y="1368000"/>
            <a:ext cx="1295280" cy="485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Crear árbol DOM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7056000" y="1368000"/>
            <a:ext cx="1655280" cy="503280"/>
          </a:xfrm>
          <a:prstGeom prst="rect">
            <a:avLst/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Pintar en el browser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5256000" y="1368000"/>
            <a:ext cx="1655280" cy="503280"/>
          </a:xfrm>
          <a:prstGeom prst="rect">
            <a:avLst/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Renderizar árbol DOM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2376000" y="1962000"/>
            <a:ext cx="1295280" cy="485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Parsear CSS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3816000" y="1962000"/>
            <a:ext cx="1295280" cy="485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Crear CSSOM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4824000" y="1080000"/>
            <a:ext cx="1079280" cy="27612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276120"/>
              <a:gd name="textAreaBottom" fmla="*/ 276840 h 276120"/>
            </a:gdLst>
            <a:ahLst/>
            <a:rect l="textAreaLeft" t="textAreaTop" r="textAreaRight" b="textAreaBottom"/>
            <a:pathLst>
              <a:path w="3001" h="1052">
                <a:moveTo>
                  <a:pt x="0" y="1051"/>
                </a:moveTo>
                <a:cubicBezTo>
                  <a:pt x="400" y="0"/>
                  <a:pt x="2600" y="51"/>
                  <a:pt x="3000" y="1051"/>
                </a:cubicBezTo>
              </a:path>
            </a:pathLst>
          </a:custGeom>
          <a:noFill/>
          <a:ln w="720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6696000" y="1080000"/>
            <a:ext cx="1079280" cy="27612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276120"/>
              <a:gd name="textAreaBottom" fmla="*/ 276840 h 276120"/>
            </a:gdLst>
            <a:ahLst/>
            <a:rect l="textAreaLeft" t="textAreaTop" r="textAreaRight" b="textAreaBottom"/>
            <a:pathLst>
              <a:path w="3001" h="1052">
                <a:moveTo>
                  <a:pt x="0" y="1051"/>
                </a:moveTo>
                <a:cubicBezTo>
                  <a:pt x="400" y="0"/>
                  <a:pt x="2600" y="51"/>
                  <a:pt x="3000" y="1051"/>
                </a:cubicBezTo>
              </a:path>
            </a:pathLst>
          </a:custGeom>
          <a:noFill/>
          <a:ln w="720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3312000" y="2448000"/>
            <a:ext cx="1079280" cy="3790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379080"/>
              <a:gd name="textAreaBottom" fmla="*/ 379800 h 379080"/>
            </a:gdLst>
            <a:ahLst/>
            <a:rect l="textAreaLeft" t="textAreaTop" r="textAreaRight" b="textAreaBottom"/>
            <a:pathLst>
              <a:path w="3001" h="1601">
                <a:moveTo>
                  <a:pt x="0" y="0"/>
                </a:moveTo>
                <a:cubicBezTo>
                  <a:pt x="400" y="1600"/>
                  <a:pt x="3000" y="1200"/>
                  <a:pt x="3000" y="0"/>
                </a:cubicBezTo>
              </a:path>
            </a:pathLst>
          </a:custGeom>
          <a:noFill/>
          <a:ln w="720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"/>
          <p:cNvSpPr/>
          <p:nvPr/>
        </p:nvSpPr>
        <p:spPr>
          <a:xfrm>
            <a:off x="5112000" y="1872000"/>
            <a:ext cx="863280" cy="432000"/>
          </a:xfrm>
          <a:custGeom>
            <a:avLst/>
            <a:gdLst>
              <a:gd name="textAreaLeft" fmla="*/ 0 w 863280"/>
              <a:gd name="textAreaRight" fmla="*/ 864000 w 863280"/>
              <a:gd name="textAreaTop" fmla="*/ 0 h 432000"/>
              <a:gd name="textAreaBottom" fmla="*/ 432720 h 432000"/>
            </a:gdLst>
            <a:ahLst/>
            <a:rect l="textAreaLeft" t="textAreaTop" r="textAreaRight" b="textAreaBottom"/>
            <a:pathLst>
              <a:path w="2401" h="1401">
                <a:moveTo>
                  <a:pt x="0" y="1000"/>
                </a:moveTo>
                <a:cubicBezTo>
                  <a:pt x="1200" y="1400"/>
                  <a:pt x="1800" y="1276"/>
                  <a:pt x="2400" y="0"/>
                </a:cubicBezTo>
              </a:path>
            </a:pathLst>
          </a:custGeom>
          <a:noFill/>
          <a:ln w="720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3672000" y="1872000"/>
            <a:ext cx="2519280" cy="1583280"/>
          </a:xfrm>
          <a:custGeom>
            <a:avLst/>
            <a:gdLst>
              <a:gd name="textAreaLeft" fmla="*/ 0 w 2519280"/>
              <a:gd name="textAreaRight" fmla="*/ 2520000 w 2519280"/>
              <a:gd name="textAreaTop" fmla="*/ 0 h 1583280"/>
              <a:gd name="textAreaBottom" fmla="*/ 1584000 h 1583280"/>
            </a:gdLst>
            <a:ahLst/>
            <a:rect l="textAreaLeft" t="textAreaTop" r="textAreaRight" b="textAreaBottom"/>
            <a:pathLst>
              <a:path w="7001" h="4401">
                <a:moveTo>
                  <a:pt x="0" y="4400"/>
                </a:moveTo>
                <a:cubicBezTo>
                  <a:pt x="5000" y="4400"/>
                  <a:pt x="6400" y="4000"/>
                  <a:pt x="7000" y="0"/>
                </a:cubicBezTo>
              </a:path>
            </a:pathLst>
          </a:custGeom>
          <a:noFill/>
          <a:ln w="72000">
            <a:solidFill>
              <a:srgbClr val="80808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3600000" y="2448000"/>
            <a:ext cx="1295280" cy="794160"/>
          </a:xfrm>
          <a:custGeom>
            <a:avLst/>
            <a:gdLst>
              <a:gd name="textAreaLeft" fmla="*/ 0 w 1295280"/>
              <a:gd name="textAreaRight" fmla="*/ 1296000 w 1295280"/>
              <a:gd name="textAreaTop" fmla="*/ 0 h 794160"/>
              <a:gd name="textAreaBottom" fmla="*/ 794880 h 794160"/>
            </a:gdLst>
            <a:ahLst/>
            <a:rect l="textAreaLeft" t="textAreaTop" r="textAreaRight" b="textAreaBottom"/>
            <a:pathLst>
              <a:path w="3601" h="3001">
                <a:moveTo>
                  <a:pt x="0" y="2200"/>
                </a:moveTo>
                <a:cubicBezTo>
                  <a:pt x="1200" y="2000"/>
                  <a:pt x="3400" y="3000"/>
                  <a:pt x="3600" y="0"/>
                </a:cubicBezTo>
              </a:path>
            </a:pathLst>
          </a:custGeom>
          <a:noFill/>
          <a:ln w="72000">
            <a:solidFill>
              <a:srgbClr val="80808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2376000" y="3096000"/>
            <a:ext cx="1295280" cy="485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929160" y="2304000"/>
            <a:ext cx="1374120" cy="1057680"/>
          </a:xfrm>
          <a:custGeom>
            <a:avLst/>
            <a:gdLst>
              <a:gd name="textAreaLeft" fmla="*/ 0 w 1374120"/>
              <a:gd name="textAreaRight" fmla="*/ 1374840 w 1374120"/>
              <a:gd name="textAreaTop" fmla="*/ 0 h 1057680"/>
              <a:gd name="textAreaBottom" fmla="*/ 1058400 h 1057680"/>
            </a:gdLst>
            <a:ahLst/>
            <a:rect l="textAreaLeft" t="textAreaTop" r="textAreaRight" b="textAreaBottom"/>
            <a:pathLst>
              <a:path w="4001" h="3401">
                <a:moveTo>
                  <a:pt x="200" y="0"/>
                </a:moveTo>
                <a:cubicBezTo>
                  <a:pt x="0" y="2000"/>
                  <a:pt x="1400" y="3400"/>
                  <a:pt x="4000" y="2800"/>
                </a:cubicBezTo>
              </a:path>
            </a:pathLst>
          </a:custGeom>
          <a:noFill/>
          <a:ln w="72000">
            <a:solidFill>
              <a:srgbClr val="80808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1944000" y="1584000"/>
            <a:ext cx="450000" cy="360"/>
          </a:xfrm>
          <a:prstGeom prst="line">
            <a:avLst/>
          </a:prstGeom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"/>
          <p:cNvSpPr/>
          <p:nvPr/>
        </p:nvSpPr>
        <p:spPr>
          <a:xfrm>
            <a:off x="1944000" y="2160000"/>
            <a:ext cx="450000" cy="360"/>
          </a:xfrm>
          <a:prstGeom prst="line">
            <a:avLst/>
          </a:prstGeom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>
            <a:off x="7056000" y="2592000"/>
            <a:ext cx="1727280" cy="35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6768000" y="3024000"/>
            <a:ext cx="1727280" cy="503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Motor de navegación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6768000" y="3600000"/>
            <a:ext cx="1727280" cy="503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Motor de renderización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488000" y="4176000"/>
            <a:ext cx="1151280" cy="503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Motor de JavaScript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6624000" y="4176000"/>
            <a:ext cx="719280" cy="503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Red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3" name=""/>
          <p:cNvCxnSpPr>
            <a:stCxn id="288" idx="3"/>
            <a:endCxn id="289" idx="3"/>
          </p:cNvCxnSpPr>
          <p:nvPr/>
        </p:nvCxnSpPr>
        <p:spPr>
          <a:xfrm flipH="1">
            <a:off x="8495280" y="2771640"/>
            <a:ext cx="288360" cy="504360"/>
          </a:xfrm>
          <a:prstGeom prst="curvedConnector3">
            <a:avLst>
              <a:gd name="adj1" fmla="val -7725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94" name=""/>
          <p:cNvCxnSpPr>
            <a:stCxn id="290" idx="3"/>
            <a:endCxn id="291" idx="3"/>
          </p:cNvCxnSpPr>
          <p:nvPr/>
        </p:nvCxnSpPr>
        <p:spPr>
          <a:xfrm>
            <a:off x="8495280" y="3851640"/>
            <a:ext cx="144360" cy="576360"/>
          </a:xfrm>
          <a:prstGeom prst="curvedConnector3">
            <a:avLst>
              <a:gd name="adj1" fmla="val 24725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95" name=""/>
          <p:cNvCxnSpPr>
            <a:stCxn id="289" idx="1"/>
            <a:endCxn id="290" idx="1"/>
          </p:cNvCxnSpPr>
          <p:nvPr/>
        </p:nvCxnSpPr>
        <p:spPr>
          <a:xfrm rot="10800000">
            <a:off x="6768000" y="3275640"/>
            <a:ext cx="360" cy="576360"/>
          </a:xfrm>
          <a:prstGeom prst="curvedConnector3">
            <a:avLst>
              <a:gd name="adj1" fmla="val -56200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96" name=""/>
          <p:cNvCxnSpPr>
            <a:stCxn id="290" idx="1"/>
            <a:endCxn id="292" idx="1"/>
          </p:cNvCxnSpPr>
          <p:nvPr/>
        </p:nvCxnSpPr>
        <p:spPr>
          <a:xfrm flipV="1" rot="10800000">
            <a:off x="6624000" y="3851640"/>
            <a:ext cx="144360" cy="576360"/>
          </a:xfrm>
          <a:prstGeom prst="curvedConnector3">
            <a:avLst>
              <a:gd name="adj1" fmla="val 24725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pic>
        <p:nvPicPr>
          <p:cNvPr id="297" name="" descr=""/>
          <p:cNvPicPr/>
          <p:nvPr/>
        </p:nvPicPr>
        <p:blipFill>
          <a:blip r:embed="rId3"/>
          <a:srcRect l="0" t="0" r="0" b="44080"/>
          <a:stretch/>
        </p:blipFill>
        <p:spPr>
          <a:xfrm>
            <a:off x="4032000" y="3998880"/>
            <a:ext cx="1871280" cy="82368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4032000" y="3732840"/>
            <a:ext cx="1860120" cy="265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0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https://keepcoding.io</a:t>
            </a:r>
            <a:endParaRPr b="0" lang="es-E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4055400" y="3620880"/>
            <a:ext cx="90720" cy="92880"/>
          </a:xfrm>
          <a:prstGeom prst="ellipse">
            <a:avLst/>
          </a:prstGeom>
          <a:solidFill>
            <a:srgbClr val="c9211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>
            <a:off x="4160160" y="3620880"/>
            <a:ext cx="90360" cy="92880"/>
          </a:xfrm>
          <a:prstGeom prst="ellipse">
            <a:avLst/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>
            <a:off x="4264560" y="3620880"/>
            <a:ext cx="90720" cy="928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>
            <a:off x="7992000" y="1872000"/>
            <a:ext cx="360" cy="396000"/>
          </a:xfrm>
          <a:prstGeom prst="line">
            <a:avLst/>
          </a:prstGeom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 flipH="1">
            <a:off x="5904000" y="4104000"/>
            <a:ext cx="360000" cy="360"/>
          </a:xfrm>
          <a:prstGeom prst="line">
            <a:avLst/>
          </a:prstGeom>
          <a:ln w="7200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"/>
          <p:cNvSpPr/>
          <p:nvPr/>
        </p:nvSpPr>
        <p:spPr>
          <a:xfrm>
            <a:off x="432000" y="1060200"/>
            <a:ext cx="8206920" cy="106272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40000" y="369000"/>
            <a:ext cx="6559560" cy="71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 fontScale="8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Roboto"/>
              </a:rPr>
              <a:t>Qué es una URL (Uniform Resource Locator)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03640" y="2304000"/>
            <a:ext cx="7871400" cy="226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 marL="432000" indent="-324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Protocolo: http, https, ftp, mailto…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Usuario: opcional, puede incluir la contraseña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Dominio, puede ser de diferente nivel e incluir “subdominios”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Puerto: opcional si se usa el habitual del protocolo. http (80), https (443), ftp (21)…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Dirección del recurso. Puede ser sensible a mayúsculas y minúsculas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432000" y="1168200"/>
            <a:ext cx="8278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https://[tony@]keepcoding.io[:443]/nuestros-bootcamps/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825840" y="1606320"/>
            <a:ext cx="12358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protocolo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3168000" y="1606320"/>
            <a:ext cx="10713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dominio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5400000" y="1606320"/>
            <a:ext cx="24915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dirección del recurso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 flipH="1">
            <a:off x="885960" y="1580040"/>
            <a:ext cx="1008000" cy="360"/>
          </a:xfrm>
          <a:prstGeom prst="line">
            <a:avLst/>
          </a:prstGeom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 flipH="1">
            <a:off x="2952000" y="1580040"/>
            <a:ext cx="1656000" cy="360"/>
          </a:xfrm>
          <a:prstGeom prst="line">
            <a:avLst/>
          </a:prstGeom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 flipH="1">
            <a:off x="5400000" y="1580040"/>
            <a:ext cx="2520000" cy="360"/>
          </a:xfrm>
          <a:prstGeom prst="line">
            <a:avLst/>
          </a:prstGeom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>
            <a:off x="1952640" y="1606320"/>
            <a:ext cx="10054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usuario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 flipH="1">
            <a:off x="1944000" y="1580040"/>
            <a:ext cx="957960" cy="360"/>
          </a:xfrm>
          <a:prstGeom prst="line">
            <a:avLst/>
          </a:prstGeom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4536000" y="1606320"/>
            <a:ext cx="934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puerto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 flipH="1">
            <a:off x="4720680" y="1580040"/>
            <a:ext cx="607320" cy="360"/>
          </a:xfrm>
          <a:prstGeom prst="line">
            <a:avLst/>
          </a:prstGeom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2025-01-13T09:08:23Z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