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Microsoft_Equation2.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8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4" r:id="rId17"/>
    <p:sldId id="270" r:id="rId18"/>
    <p:sldId id="271" r:id="rId19"/>
    <p:sldId id="272" r:id="rId20"/>
    <p:sldId id="273"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61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7014B5-1E1D-D34D-AB01-A99E3F6F0FED}" type="datetimeFigureOut">
              <a:rPr lang="en-US" smtClean="0"/>
              <a:t>09/12/2013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8A852-6DC9-E549-9A22-EA65BEAF86E3}" type="slidenum">
              <a:rPr lang="en-US" smtClean="0"/>
              <a:t>‹#›</a:t>
            </a:fld>
            <a:endParaRPr lang="en-US"/>
          </a:p>
        </p:txBody>
      </p:sp>
    </p:spTree>
    <p:extLst>
      <p:ext uri="{BB962C8B-B14F-4D97-AF65-F5344CB8AC3E}">
        <p14:creationId xmlns:p14="http://schemas.microsoft.com/office/powerpoint/2010/main" val="42463472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Reagent" TargetMode="External"/><Relationship Id="rId4" Type="http://schemas.openxmlformats.org/officeDocument/2006/relationships/hyperlink" Target="http://en.wikipedia.org/wiki/Electron" TargetMode="External"/><Relationship Id="rId5" Type="http://schemas.openxmlformats.org/officeDocument/2006/relationships/hyperlink" Target="http://en.wikipedia.org/wiki/Electron_pair" TargetMode="External"/><Relationship Id="rId6" Type="http://schemas.openxmlformats.org/officeDocument/2006/relationships/hyperlink" Target="http://en.wikipedia.org/wiki/Chemical_bond" TargetMode="External"/><Relationship Id="rId7" Type="http://schemas.openxmlformats.org/officeDocument/2006/relationships/hyperlink" Target="http://en.wikipedia.org/wiki/Nucleophile"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4A485E67-C061-8843-875B-40C730D27D92}" type="slidenum">
              <a:rPr lang="zh-CN" altLang="en-GB" sz="1200">
                <a:solidFill>
                  <a:srgbClr val="000000"/>
                </a:solidFill>
                <a:latin typeface="Times New Roman" charset="0"/>
                <a:ea typeface="宋体" charset="0"/>
              </a:rPr>
              <a:pPr/>
              <a:t>4</a:t>
            </a:fld>
            <a:endParaRPr lang="en-GB" altLang="zh-CN" sz="1200">
              <a:solidFill>
                <a:srgbClr val="000000"/>
              </a:solidFill>
              <a:latin typeface="Times New Roman" charset="0"/>
              <a:ea typeface="宋体" charset="0"/>
            </a:endParaRPr>
          </a:p>
        </p:txBody>
      </p:sp>
      <p:sp>
        <p:nvSpPr>
          <p:cNvPr id="22530" name="Rectangle 2"/>
          <p:cNvSpPr>
            <a:spLocks noGrp="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zh-CN">
                <a:latin typeface="Times New Roman" charset="0"/>
                <a:ea typeface="宋体" charset="0"/>
                <a:cs typeface="宋体" charset="0"/>
              </a:rPr>
              <a:t>Notice: global pictures:  numerical simulation has three conditions depending or different initial input</a:t>
            </a:r>
          </a:p>
          <a:p>
            <a:endParaRPr lang="en-US" altLang="zh-CN">
              <a:latin typeface="Times New Roman" charset="0"/>
              <a:ea typeface="宋体" charset="0"/>
              <a:cs typeface="宋体" charset="0"/>
            </a:endParaRPr>
          </a:p>
          <a:p>
            <a:endParaRPr lang="en-US" altLang="zh-CN">
              <a:latin typeface="Times New Roman" charset="0"/>
              <a:ea typeface="宋体" charset="0"/>
              <a:cs typeface="宋体" charset="0"/>
            </a:endParaRPr>
          </a:p>
          <a:p>
            <a:r>
              <a:rPr lang="en-US" altLang="zh-CN">
                <a:latin typeface="Times New Roman" charset="0"/>
                <a:ea typeface="宋体" charset="0"/>
                <a:cs typeface="宋体" charset="0"/>
              </a:rPr>
              <a:t>For example, the single tank system.  What’s happening here?  </a:t>
            </a:r>
          </a:p>
          <a:p>
            <a:endParaRPr lang="en-US" altLang="zh-CN">
              <a:latin typeface="Times New Roman" charset="0"/>
              <a:ea typeface="宋体" charset="0"/>
              <a:cs typeface="宋体" charset="0"/>
            </a:endParaRPr>
          </a:p>
          <a:p>
            <a:r>
              <a:rPr lang="en-US" altLang="zh-CN">
                <a:latin typeface="Times New Roman" charset="0"/>
                <a:ea typeface="宋体" charset="0"/>
                <a:cs typeface="宋体" charset="0"/>
              </a:rPr>
              <a:t>First, we guess, when the volume increase, the output </a:t>
            </a:r>
          </a:p>
          <a:p>
            <a:r>
              <a:rPr lang="en-US" altLang="zh-CN">
                <a:latin typeface="Times New Roman" charset="0"/>
                <a:ea typeface="宋体" charset="0"/>
                <a:cs typeface="宋体" charset="0"/>
              </a:rPr>
              <a:t>Increase as well. The difference of inflow and outflow cause the change of the volume. </a:t>
            </a:r>
          </a:p>
          <a:p>
            <a:endParaRPr lang="en-US" altLang="zh-CN">
              <a:latin typeface="Times New Roman" charset="0"/>
              <a:ea typeface="宋体" charset="0"/>
              <a:cs typeface="宋体" charset="0"/>
            </a:endParaRPr>
          </a:p>
          <a:p>
            <a:r>
              <a:rPr lang="en-US" altLang="zh-CN">
                <a:latin typeface="Times New Roman" charset="0"/>
                <a:ea typeface="宋体" charset="0"/>
                <a:cs typeface="宋体" charset="0"/>
              </a:rPr>
              <a:t>In the whole modeling process, we didn’t use any real number, we only use qualitative description, or qualitative values.</a:t>
            </a:r>
          </a:p>
          <a:p>
            <a:endParaRPr lang="en-US" altLang="zh-CN">
              <a:latin typeface="Times New Roman" charset="0"/>
              <a:ea typeface="宋体" charset="0"/>
              <a:cs typeface="宋体" charset="0"/>
            </a:endParaRPr>
          </a:p>
          <a:p>
            <a:endParaRPr lang="en-US" altLang="zh-CN">
              <a:latin typeface="Times New Roman" charset="0"/>
              <a:ea typeface="宋体" charset="0"/>
              <a:cs typeface="宋体" charset="0"/>
            </a:endParaRPr>
          </a:p>
          <a:p>
            <a:endParaRPr lang="en-US" altLang="zh-CN">
              <a:latin typeface="Times New Roman" charset="0"/>
              <a:ea typeface="宋体" charset="0"/>
              <a:cs typeface="宋体" charset="0"/>
            </a:endParaRPr>
          </a:p>
          <a:p>
            <a:endParaRPr lang="en-US" altLang="zh-CN">
              <a:latin typeface="Times New Roman" charset="0"/>
              <a:ea typeface="宋体" charset="0"/>
              <a:cs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D9E87A14-4E9D-F846-A60B-2A4A8BFE2E8B}" type="slidenum">
              <a:rPr lang="zh-CN" altLang="en-GB" sz="1200">
                <a:solidFill>
                  <a:srgbClr val="000000"/>
                </a:solidFill>
                <a:latin typeface="Times New Roman" charset="0"/>
                <a:ea typeface="宋体" charset="0"/>
              </a:rPr>
              <a:pPr/>
              <a:t>16</a:t>
            </a:fld>
            <a:endParaRPr lang="en-GB" altLang="zh-CN" sz="1200">
              <a:solidFill>
                <a:srgbClr val="000000"/>
              </a:solidFill>
              <a:latin typeface="Times New Roman" charset="0"/>
              <a:ea typeface="宋体" charset="0"/>
            </a:endParaRPr>
          </a:p>
        </p:txBody>
      </p:sp>
      <p:sp>
        <p:nvSpPr>
          <p:cNvPr id="20483" name="Text Box 1"/>
          <p:cNvSpPr txBox="1">
            <a:spLocks noChangeArrowheads="1"/>
          </p:cNvSpPr>
          <p:nvPr/>
        </p:nvSpPr>
        <p:spPr bwMode="auto">
          <a:xfrm>
            <a:off x="1143000" y="686095"/>
            <a:ext cx="4572000" cy="3429000"/>
          </a:xfrm>
          <a:prstGeom prst="rect">
            <a:avLst/>
          </a:prstGeom>
          <a:solidFill>
            <a:srgbClr val="FFFFFF"/>
          </a:solidFill>
          <a:ln w="9360">
            <a:solidFill>
              <a:srgbClr val="000000"/>
            </a:solidFill>
            <a:miter lim="800000"/>
            <a:headEnd/>
            <a:tailEnd/>
          </a:ln>
        </p:spPr>
        <p:txBody>
          <a:bodyPr wrap="none" anchor="ct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endParaRPr lang="en-US" sz="1800"/>
          </a:p>
        </p:txBody>
      </p:sp>
      <p:sp>
        <p:nvSpPr>
          <p:cNvPr id="20484" name="Text Box 2"/>
          <p:cNvSpPr>
            <a:spLocks noChangeArrowheads="1"/>
          </p:cNvSpPr>
          <p:nvPr>
            <p:ph type="body"/>
          </p:nvPr>
        </p:nvSpPr>
        <p:spPr>
          <a:xfrm>
            <a:off x="685480" y="4342812"/>
            <a:ext cx="5487042" cy="41150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b="1">
              <a:latin typeface="Times New Roman" charset="0"/>
              <a:ea typeface="宋体" charset="0"/>
              <a:cs typeface="宋体" charset="0"/>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b="1">
                <a:latin typeface="Times New Roman" charset="0"/>
                <a:ea typeface="宋体" charset="0"/>
                <a:cs typeface="宋体" charset="0"/>
              </a:rPr>
              <a:t>The definition of electrophile: </a:t>
            </a:r>
            <a:r>
              <a:rPr lang="en-US" altLang="zh-CN" b="1">
                <a:latin typeface="Times New Roman" charset="0"/>
                <a:ea typeface="宋体" charset="0"/>
                <a:cs typeface="宋体" charset="0"/>
              </a:rPr>
              <a:t>is a </a:t>
            </a:r>
            <a:r>
              <a:rPr lang="en-US" altLang="zh-CN" b="1">
                <a:latin typeface="Times New Roman" charset="0"/>
                <a:ea typeface="宋体" charset="0"/>
                <a:cs typeface="宋体" charset="0"/>
                <a:hlinkClick r:id="rId3" tooltip="Reagent"/>
              </a:rPr>
              <a:t>reagent</a:t>
            </a:r>
            <a:r>
              <a:rPr lang="en-US" altLang="zh-CN" b="1">
                <a:latin typeface="Times New Roman" charset="0"/>
                <a:ea typeface="宋体" charset="0"/>
                <a:cs typeface="宋体" charset="0"/>
              </a:rPr>
              <a:t> attracted to </a:t>
            </a:r>
            <a:r>
              <a:rPr lang="en-US" altLang="zh-CN" b="1">
                <a:latin typeface="Times New Roman" charset="0"/>
                <a:ea typeface="宋体" charset="0"/>
                <a:cs typeface="宋体" charset="0"/>
                <a:hlinkClick r:id="rId4" tooltip="Electron"/>
              </a:rPr>
              <a:t>electrons</a:t>
            </a:r>
            <a:r>
              <a:rPr lang="en-US" altLang="zh-CN" b="1">
                <a:latin typeface="Times New Roman" charset="0"/>
                <a:ea typeface="宋体" charset="0"/>
                <a:cs typeface="宋体" charset="0"/>
              </a:rPr>
              <a:t> that participates in a chemical reaction by accepting an </a:t>
            </a:r>
            <a:r>
              <a:rPr lang="en-US" altLang="zh-CN" b="1">
                <a:latin typeface="Times New Roman" charset="0"/>
                <a:ea typeface="宋体" charset="0"/>
                <a:cs typeface="宋体" charset="0"/>
                <a:hlinkClick r:id="rId5" tooltip="Electron pair"/>
              </a:rPr>
              <a:t>electron pair</a:t>
            </a:r>
            <a:r>
              <a:rPr lang="en-US" altLang="zh-CN" b="1">
                <a:latin typeface="Times New Roman" charset="0"/>
                <a:ea typeface="宋体" charset="0"/>
                <a:cs typeface="宋体" charset="0"/>
              </a:rPr>
              <a:t> in order to </a:t>
            </a:r>
            <a:r>
              <a:rPr lang="en-US" altLang="zh-CN" b="1">
                <a:latin typeface="Times New Roman" charset="0"/>
                <a:ea typeface="宋体" charset="0"/>
                <a:cs typeface="宋体" charset="0"/>
                <a:hlinkClick r:id="rId6" tooltip="Chemical bond"/>
              </a:rPr>
              <a:t>bond</a:t>
            </a:r>
            <a:r>
              <a:rPr lang="en-US" altLang="zh-CN" b="1">
                <a:latin typeface="Times New Roman" charset="0"/>
                <a:ea typeface="宋体" charset="0"/>
                <a:cs typeface="宋体" charset="0"/>
              </a:rPr>
              <a:t> to a </a:t>
            </a:r>
            <a:r>
              <a:rPr lang="en-US" altLang="zh-CN" b="1">
                <a:latin typeface="Times New Roman" charset="0"/>
                <a:ea typeface="宋体" charset="0"/>
                <a:cs typeface="宋体" charset="0"/>
                <a:hlinkClick r:id="rId7" tooltip="Nucleophile"/>
              </a:rPr>
              <a:t>nucleophile</a:t>
            </a:r>
            <a:r>
              <a:rPr lang="en-US" altLang="zh-CN" b="1">
                <a:latin typeface="Times New Roman" charset="0"/>
                <a:ea typeface="宋体" charset="0"/>
                <a:cs typeface="宋体" charset="0"/>
              </a:rPr>
              <a:t>.</a:t>
            </a:r>
            <a:endParaRPr lang="en-GB" altLang="zh-CN" b="1">
              <a:latin typeface="Times New Roman" charset="0"/>
              <a:ea typeface="宋体" charset="0"/>
              <a:cs typeface="宋体" charset="0"/>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b="1">
              <a:latin typeface="Times New Roman" charset="0"/>
              <a:ea typeface="宋体" charset="0"/>
              <a:cs typeface="宋体" charset="0"/>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b="1">
              <a:latin typeface="Times New Roman" charset="0"/>
              <a:ea typeface="宋体" charset="0"/>
              <a:cs typeface="宋体" charset="0"/>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b="1">
                <a:latin typeface="Times New Roman" charset="0"/>
                <a:ea typeface="宋体" charset="0"/>
                <a:cs typeface="宋体" charset="0"/>
              </a:rPr>
              <a:t>Three points: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b="1">
                <a:latin typeface="Times New Roman" charset="0"/>
                <a:ea typeface="宋体" charset="0"/>
                <a:cs typeface="宋体" charset="0"/>
              </a:rPr>
              <a:t>1. A brief introduction about Methyglyoxal(MG</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b="1">
                <a:latin typeface="Times New Roman" charset="0"/>
                <a:ea typeface="宋体" charset="0"/>
                <a:cs typeface="宋体" charset="0"/>
              </a:rPr>
              <a:t>2. Detailed description of the pathway:</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b="1">
                <a:latin typeface="Times New Roman" charset="0"/>
                <a:ea typeface="宋体" charset="0"/>
                <a:cs typeface="宋体" charset="0"/>
              </a:rPr>
              <a:t>3. Why qualitative analysis? </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b="1">
              <a:latin typeface="Times New Roman" charset="0"/>
              <a:ea typeface="宋体" charset="0"/>
              <a:cs typeface="宋体"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b="1">
                <a:latin typeface="Times New Roman" charset="0"/>
                <a:ea typeface="宋体" charset="0"/>
                <a:cs typeface="宋体" charset="0"/>
              </a:rPr>
              <a:t>See the details below: </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b="1">
              <a:latin typeface="Times New Roman" charset="0"/>
              <a:ea typeface="宋体" charset="0"/>
              <a:cs typeface="宋体" charset="0"/>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b="1">
                <a:latin typeface="Times New Roman" charset="0"/>
                <a:ea typeface="宋体" charset="0"/>
                <a:cs typeface="宋体" charset="0"/>
              </a:rPr>
              <a:t>1. A brief introduction about Methyglyoxal(MG</a:t>
            </a:r>
          </a:p>
          <a:p>
            <a:pPr>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Where does MG come from?</a:t>
            </a:r>
          </a:p>
          <a:p>
            <a:pPr>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It is a naturally occurring toxic electrophile.</a:t>
            </a:r>
          </a:p>
          <a:p>
            <a:pPr>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 It is produced mainly through the glycolysis pathway. </a:t>
            </a:r>
          </a:p>
          <a:p>
            <a:pPr>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Since glycolysis occurs in all organisms, MG formation seems to be an unavoidable consequence of this pathway.</a:t>
            </a:r>
          </a:p>
          <a:p>
            <a:pPr>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b="1">
                <a:latin typeface="Times New Roman" charset="0"/>
                <a:ea typeface="宋体" charset="0"/>
                <a:cs typeface="宋体" charset="0"/>
              </a:rPr>
              <a:t>What can MG do? </a:t>
            </a:r>
          </a:p>
          <a:p>
            <a:pPr>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MG modifies amino acid residues in proteins and </a:t>
            </a:r>
          </a:p>
          <a:p>
            <a:pPr>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reacts with guanyl nucleotides in DNA, </a:t>
            </a:r>
          </a:p>
          <a:p>
            <a:pPr>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impairing the biochemical functions of these important macromolecules. Therefore, excessive production of MG leads to cell death. </a:t>
            </a:r>
          </a:p>
          <a:p>
            <a:pPr>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b="1">
              <a:latin typeface="Times New Roman" charset="0"/>
              <a:ea typeface="宋体" charset="0"/>
              <a:cs typeface="宋体" charset="0"/>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b="1">
              <a:latin typeface="Times New Roman" charset="0"/>
              <a:ea typeface="宋体" charset="0"/>
              <a:cs typeface="宋体" charset="0"/>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b="1">
              <a:latin typeface="Times New Roman" charset="0"/>
              <a:ea typeface="宋体" charset="0"/>
              <a:cs typeface="宋体" charset="0"/>
            </a:endParaRPr>
          </a:p>
          <a:p>
            <a:pPr>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b="1">
                <a:latin typeface="Times New Roman" charset="0"/>
                <a:ea typeface="宋体" charset="0"/>
                <a:cs typeface="宋体" charset="0"/>
              </a:rPr>
              <a:t>2. Detailed description of the pathway: </a:t>
            </a:r>
          </a:p>
          <a:p>
            <a:pPr>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b="1">
                <a:latin typeface="Times New Roman" charset="0"/>
                <a:ea typeface="宋体" charset="0"/>
                <a:cs typeface="宋体" charset="0"/>
              </a:rPr>
              <a:t>The detoxification Pathway:</a:t>
            </a:r>
          </a:p>
          <a:p>
            <a:pPr>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Most of the organisms protect themselves from deleterious effects of MG by detoxifying it with the help of glyoxalase pathway which comprises two enzymes, gly I [lactoylglutathione lyase] that uses GSH as a cofactor for the conversion of MG to S-D-lactoylglutathione and gly II [hydroxyacylgutathione hydrolase] that gives GSH back to the system leading to the production of D-lactate. This pathway has been reported from a diverse group of organisms like humans, mouse, yeast, protozoa, fungi, bacteria and plants.</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MG can easily come across the membrane and enters into the cell. GSH reacts spontaneously with MG to produce</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MG is a side-product of several metabolic pathways.</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b="1">
                <a:latin typeface="Times New Roman" charset="0"/>
                <a:ea typeface="宋体" charset="0"/>
                <a:cs typeface="宋体" charset="0"/>
              </a:rPr>
              <a:t>3. Why qualitative analysis? </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HTA.  Catalyzed by the enzyme GlxI, HTA is converted into SLG. Catalyzed by a second enzyme GlxII, SLG is converted into GSH and non-toxic D-lactate. </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As D-lactate</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D-lactate has no contribution to the kinetics of the system</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latin typeface="Times New Roman" charset="0"/>
                <a:ea typeface="宋体" charset="0"/>
                <a:cs typeface="宋体" charset="0"/>
              </a:rPr>
              <a:t>There are numerous reasons why we use qualitative analysis.</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latin typeface="Times New Roman" charset="0"/>
                <a:ea typeface="宋体" charset="0"/>
                <a:cs typeface="宋体" charset="0"/>
              </a:rPr>
              <a:t>a.</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latin typeface="Times New Roman" charset="0"/>
                <a:ea typeface="宋体" charset="0"/>
                <a:cs typeface="宋体" charset="0"/>
              </a:rPr>
              <a:t>Qualitative Analysis is a natural way for scientists, including biologist.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latin typeface="Times New Roman" charset="0"/>
                <a:ea typeface="宋体" charset="0"/>
                <a:cs typeface="宋体" charset="0"/>
              </a:rPr>
              <a:t>Human brains reason qualitatively, not quantitatively.</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zh-CN">
              <a:latin typeface="Times New Roman" charset="0"/>
              <a:ea typeface="宋体" charset="0"/>
              <a:cs typeface="宋体" charset="0"/>
            </a:endParaRP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latin typeface="Times New Roman" charset="0"/>
                <a:ea typeface="宋体" charset="0"/>
                <a:cs typeface="宋体" charset="0"/>
              </a:rPr>
              <a:t>When scientists start to study a problem, such as a biological process, a pathway,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latin typeface="Times New Roman" charset="0"/>
                <a:ea typeface="宋体" charset="0"/>
                <a:cs typeface="宋体" charset="0"/>
              </a:rPr>
              <a:t>at the very beginning, they appear to use qualitative approaches to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latin typeface="Times New Roman" charset="0"/>
                <a:ea typeface="宋体" charset="0"/>
                <a:cs typeface="宋体" charset="0"/>
              </a:rPr>
              <a:t>Initially understand the system, they may also use qualitative methods to interpret the experimental result, describe the process and  Mechanisms.</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a:latin typeface="Times New Roman" charset="0"/>
                <a:ea typeface="宋体" charset="0"/>
                <a:cs typeface="宋体" charset="0"/>
              </a:rPr>
              <a:t>b. sketch</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7F1604E7-6B84-084F-B8A9-F2A5FD079303}" type="slidenum">
              <a:rPr lang="zh-CN" altLang="en-GB" sz="1200">
                <a:solidFill>
                  <a:srgbClr val="000000"/>
                </a:solidFill>
                <a:latin typeface="Times New Roman" charset="0"/>
                <a:ea typeface="宋体" charset="0"/>
              </a:rPr>
              <a:pPr/>
              <a:t>17</a:t>
            </a:fld>
            <a:endParaRPr lang="en-GB" altLang="zh-CN" sz="1200">
              <a:solidFill>
                <a:srgbClr val="000000"/>
              </a:solidFill>
              <a:latin typeface="Times New Roman" charset="0"/>
              <a:ea typeface="宋体" charset="0"/>
            </a:endParaRPr>
          </a:p>
        </p:txBody>
      </p:sp>
      <p:sp>
        <p:nvSpPr>
          <p:cNvPr id="28674" name="Rectangle 2"/>
          <p:cNvSpPr>
            <a:spLocks noGrp="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zh-CN">
                <a:latin typeface="Times New Roman" charset="0"/>
                <a:ea typeface="宋体" charset="0"/>
                <a:cs typeface="宋体" charset="0"/>
              </a:rPr>
              <a:t>In our case, this is the biological background.</a:t>
            </a:r>
          </a:p>
          <a:p>
            <a:endParaRPr lang="en-GB" altLang="zh-CN">
              <a:latin typeface="Times New Roman" charset="0"/>
              <a:ea typeface="宋体" charset="0"/>
              <a:cs typeface="宋体" charset="0"/>
            </a:endParaRPr>
          </a:p>
          <a:p>
            <a:r>
              <a:rPr lang="en-GB" altLang="zh-CN">
                <a:latin typeface="Times New Roman" charset="0"/>
                <a:ea typeface="宋体" charset="0"/>
                <a:cs typeface="宋体" charset="0"/>
              </a:rPr>
              <a:t>Suppose we know all the components, but we don’t know the connections.</a:t>
            </a:r>
          </a:p>
          <a:p>
            <a:r>
              <a:rPr lang="en-GB" altLang="zh-CN">
                <a:latin typeface="Times New Roman" charset="0"/>
                <a:ea typeface="宋体" charset="0"/>
                <a:cs typeface="宋体" charset="0"/>
              </a:rPr>
              <a:t>We made the following reasonable assumptions.</a:t>
            </a:r>
          </a:p>
          <a:p>
            <a:endParaRPr lang="en-GB" altLang="zh-CN">
              <a:latin typeface="Times New Roman" charset="0"/>
              <a:ea typeface="宋体" charset="0"/>
              <a:cs typeface="宋体" charset="0"/>
            </a:endParaRPr>
          </a:p>
          <a:p>
            <a:endParaRPr lang="en-GB" altLang="zh-CN">
              <a:latin typeface="Times New Roman" charset="0"/>
              <a:ea typeface="宋体" charset="0"/>
              <a:cs typeface="宋体" charset="0"/>
            </a:endParaRPr>
          </a:p>
          <a:p>
            <a:r>
              <a:rPr lang="en-GB" altLang="zh-CN">
                <a:latin typeface="Times New Roman" charset="0"/>
                <a:ea typeface="宋体" charset="0"/>
                <a:cs typeface="宋体" charset="0"/>
              </a:rPr>
              <a:t> non-enzymatic reactions conform to mass action law. </a:t>
            </a:r>
          </a:p>
          <a:p>
            <a:r>
              <a:rPr lang="en-GB" altLang="zh-CN">
                <a:latin typeface="Times New Roman" charset="0"/>
                <a:ea typeface="宋体" charset="0"/>
                <a:cs typeface="宋体" charset="0"/>
              </a:rPr>
              <a:t> We use </a:t>
            </a:r>
            <a:r>
              <a:rPr lang="en-GB" altLang="zh-CN" b="1">
                <a:latin typeface="Times New Roman" charset="0"/>
                <a:ea typeface="宋体" charset="0"/>
                <a:cs typeface="宋体" charset="0"/>
              </a:rPr>
              <a:t>Michaelis-Menten kinetics to describe the enzymatic reactions.</a:t>
            </a:r>
          </a:p>
          <a:p>
            <a:endParaRPr lang="en-GB" altLang="zh-CN" b="1">
              <a:latin typeface="Times New Roman" charset="0"/>
              <a:ea typeface="宋体" charset="0"/>
              <a:cs typeface="宋体"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a:ln/>
        </p:spPr>
      </p:sp>
      <p:sp>
        <p:nvSpPr>
          <p:cNvPr id="931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Suppose this is the experimental data for MG. </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We can represent these data in qualitative forms.</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As shown in this table. The first plus sign means the concentration of MG</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is above zero, which is always the case. The second plus sign means the concentration is increasing With time.  </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Similarly, constant concentration is represented by {+,0}, and a decreasing concentration is represented by {+,-}.</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In this way, all data are converted into qualitative forms.</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In this table, each row is a possible behaviour of this pathway. </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For example,  Behaviour 1,  the concentrations of MG and GSH increase, and HTA and SLG decrease.</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And so on and so forth.</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All behaviours constitute qualitative data.</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a:latin typeface="Times New Roman" charset="0"/>
              <a:ea typeface="宋体" charset="0"/>
              <a:cs typeface="宋体"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33 qualitative states</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The qualitative data are extracted from the limited quantitative data.</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Times New Roman" charset="0"/>
                <a:ea typeface="宋体" charset="0"/>
                <a:cs typeface="宋体" charset="0"/>
              </a:rPr>
              <a:t>Currently, all the qualitative states are acquired by using JMoreven to simulate the qualitative model of MG pathway.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atin typeface="Times New Roman" charset="0"/>
            </a:endParaRPr>
          </a:p>
        </p:txBody>
      </p:sp>
      <p:sp>
        <p:nvSpPr>
          <p:cNvPr id="93187"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9BB9C74A-6010-AE4D-BA52-6DDF812598B8}" type="slidenum">
              <a:rPr lang="zh-CN" altLang="en-GB" sz="1200">
                <a:solidFill>
                  <a:srgbClr val="000000"/>
                </a:solidFill>
                <a:latin typeface="Times New Roman" charset="0"/>
                <a:ea typeface="宋体" charset="0"/>
              </a:rPr>
              <a:pPr/>
              <a:t>18</a:t>
            </a:fld>
            <a:endParaRPr lang="en-GB" altLang="zh-CN" sz="1200">
              <a:solidFill>
                <a:srgbClr val="000000"/>
              </a:solidFill>
              <a:latin typeface="Times New Roman" charset="0"/>
              <a:ea typeface="宋体"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35808AED-68F4-D542-A6D3-00F054434AD6}" type="slidenum">
              <a:rPr lang="zh-CN" altLang="en-GB" sz="1200">
                <a:solidFill>
                  <a:srgbClr val="000000"/>
                </a:solidFill>
                <a:latin typeface="Times New Roman" charset="0"/>
                <a:ea typeface="宋体" charset="0"/>
              </a:rPr>
              <a:pPr/>
              <a:t>19</a:t>
            </a:fld>
            <a:endParaRPr lang="en-GB" altLang="zh-CN" sz="1200">
              <a:solidFill>
                <a:srgbClr val="000000"/>
              </a:solidFill>
              <a:latin typeface="Times New Roman" charset="0"/>
              <a:ea typeface="宋体" charset="0"/>
            </a:endParaRPr>
          </a:p>
        </p:txBody>
      </p:sp>
      <p:sp>
        <p:nvSpPr>
          <p:cNvPr id="31746" name="Rectangle 2"/>
          <p:cNvSpPr>
            <a:spLocks noGrp="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atin typeface="Times New Roman" charset="0"/>
              </a:rPr>
              <a:t>We developed a converting algorithm which can convert a pathway into a qualitative model. </a:t>
            </a:r>
          </a:p>
          <a:p>
            <a:endParaRPr lang="en-US">
              <a:latin typeface="Times New Roman" charset="0"/>
            </a:endParaRPr>
          </a:p>
          <a:p>
            <a:r>
              <a:rPr lang="en-US">
                <a:latin typeface="Times New Roman" charset="0"/>
              </a:rPr>
              <a:t>The converting algorithm can be considered as encoding domain-specific knowledge into the form that can be used by </a:t>
            </a:r>
          </a:p>
          <a:p>
            <a:r>
              <a:rPr lang="en-US">
                <a:latin typeface="Times New Roman" charset="0"/>
              </a:rPr>
              <a:t>Qualtiative model learning algorithms to narrow down the search space (reduce the number of possible models)</a:t>
            </a:r>
          </a:p>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5C31AE95-033D-8242-AA63-EE22870948C4}" type="slidenum">
              <a:rPr lang="zh-CN" altLang="en-GB" sz="1200">
                <a:solidFill>
                  <a:srgbClr val="000000"/>
                </a:solidFill>
                <a:latin typeface="Times New Roman" charset="0"/>
                <a:ea typeface="宋体" charset="0"/>
              </a:rPr>
              <a:pPr/>
              <a:t>20</a:t>
            </a:fld>
            <a:endParaRPr lang="en-GB" altLang="zh-CN" sz="1200">
              <a:solidFill>
                <a:srgbClr val="000000"/>
              </a:solidFill>
              <a:latin typeface="Times New Roman" charset="0"/>
              <a:ea typeface="宋体" charset="0"/>
            </a:endParaRPr>
          </a:p>
        </p:txBody>
      </p:sp>
      <p:sp>
        <p:nvSpPr>
          <p:cNvPr id="33794" name="Rectangle 2"/>
          <p:cNvSpPr>
            <a:spLocks noGrp="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zh-CN">
                <a:latin typeface="Times New Roman" charset="0"/>
                <a:ea typeface="宋体" charset="0"/>
                <a:cs typeface="宋体" charset="0"/>
              </a:rPr>
              <a:t>1</a:t>
            </a:r>
            <a:r>
              <a:rPr lang="en-GB" altLang="zh-CN" b="1">
                <a:latin typeface="Times New Roman" charset="0"/>
                <a:ea typeface="宋体" charset="0"/>
                <a:cs typeface="宋体" charset="0"/>
              </a:rPr>
              <a:t>. Initial search space generation</a:t>
            </a:r>
          </a:p>
          <a:p>
            <a:r>
              <a:rPr lang="en-GB" altLang="zh-CN">
                <a:latin typeface="Times New Roman" charset="0"/>
                <a:ea typeface="宋体" charset="0"/>
                <a:cs typeface="宋体" charset="0"/>
              </a:rPr>
              <a:t>First we generate all possible reactions, then these reactions are partitioned to several subsets, each</a:t>
            </a:r>
          </a:p>
          <a:p>
            <a:r>
              <a:rPr lang="en-GB" altLang="zh-CN">
                <a:latin typeface="Times New Roman" charset="0"/>
                <a:ea typeface="宋体" charset="0"/>
                <a:cs typeface="宋体" charset="0"/>
              </a:rPr>
              <a:t>Subsets contain the reactions with the same substrates.</a:t>
            </a:r>
          </a:p>
          <a:p>
            <a:r>
              <a:rPr lang="en-GB" altLang="zh-CN">
                <a:latin typeface="Times New Roman" charset="0"/>
                <a:ea typeface="宋体" charset="0"/>
                <a:cs typeface="宋体" charset="0"/>
              </a:rPr>
              <a:t>2.  </a:t>
            </a:r>
            <a:r>
              <a:rPr lang="en-GB" altLang="zh-CN" b="1">
                <a:latin typeface="Times New Roman" charset="0"/>
                <a:ea typeface="宋体" charset="0"/>
                <a:cs typeface="宋体" charset="0"/>
              </a:rPr>
              <a:t>Search possible pathways</a:t>
            </a:r>
            <a:endParaRPr lang="en-GB" altLang="zh-CN">
              <a:latin typeface="Times New Roman" charset="0"/>
              <a:ea typeface="宋体" charset="0"/>
              <a:cs typeface="宋体" charset="0"/>
            </a:endParaRPr>
          </a:p>
          <a:p>
            <a:r>
              <a:rPr lang="en-GB" altLang="zh-CN">
                <a:latin typeface="Times New Roman" charset="0"/>
                <a:ea typeface="宋体" charset="0"/>
                <a:cs typeface="宋体" charset="0"/>
              </a:rPr>
              <a:t>A possible pathway satisfies the following conditions: </a:t>
            </a:r>
          </a:p>
          <a:p>
            <a:r>
              <a:rPr lang="en-GB" altLang="zh-CN">
                <a:latin typeface="Times New Roman" charset="0"/>
                <a:ea typeface="宋体" charset="0"/>
                <a:cs typeface="宋体" charset="0"/>
              </a:rPr>
              <a:t>In one model,  all species are included; each combination of reactants only gives you unique products.</a:t>
            </a:r>
          </a:p>
          <a:p>
            <a:r>
              <a:rPr lang="en-GB" altLang="zh-CN">
                <a:solidFill>
                  <a:schemeClr val="tx2"/>
                </a:solidFill>
                <a:latin typeface="Times New Roman" charset="0"/>
                <a:ea typeface="宋体" charset="0"/>
                <a:cs typeface="宋体" charset="0"/>
              </a:rPr>
              <a:t>Only enzymatic reactions are irreversible. Beyond these three conditions, we introduced additional</a:t>
            </a:r>
          </a:p>
          <a:p>
            <a:r>
              <a:rPr lang="en-GB" altLang="zh-CN">
                <a:solidFill>
                  <a:schemeClr val="tx2"/>
                </a:solidFill>
                <a:latin typeface="Times New Roman" charset="0"/>
                <a:ea typeface="宋体" charset="0"/>
                <a:cs typeface="宋体" charset="0"/>
              </a:rPr>
              <a:t>Assumptions to generate models. </a:t>
            </a:r>
          </a:p>
          <a:p>
            <a:r>
              <a:rPr lang="en-GB" altLang="zh-CN" b="1">
                <a:solidFill>
                  <a:schemeClr val="tx2"/>
                </a:solidFill>
                <a:latin typeface="Times New Roman" charset="0"/>
                <a:ea typeface="宋体" charset="0"/>
                <a:cs typeface="宋体" charset="0"/>
              </a:rPr>
              <a:t>3. Convert a pathway into qualitative models</a:t>
            </a:r>
          </a:p>
          <a:p>
            <a:r>
              <a:rPr lang="en-GB" altLang="zh-CN" b="1">
                <a:solidFill>
                  <a:schemeClr val="tx2"/>
                </a:solidFill>
                <a:latin typeface="Times New Roman" charset="0"/>
                <a:ea typeface="宋体" charset="0"/>
                <a:cs typeface="宋体" charset="0"/>
              </a:rPr>
              <a:t>4. simulated the models, and generated behaviours. </a:t>
            </a:r>
          </a:p>
          <a:p>
            <a:r>
              <a:rPr lang="en-GB" altLang="zh-CN" b="1">
                <a:solidFill>
                  <a:schemeClr val="tx2"/>
                </a:solidFill>
                <a:latin typeface="Times New Roman" charset="0"/>
                <a:ea typeface="宋体" charset="0"/>
                <a:cs typeface="宋体" charset="0"/>
              </a:rPr>
              <a:t>5. These predicted behaviours were compared with data.</a:t>
            </a:r>
          </a:p>
          <a:p>
            <a:endParaRPr lang="en-GB" altLang="zh-CN">
              <a:solidFill>
                <a:schemeClr val="tx2"/>
              </a:solidFill>
              <a:latin typeface="Times New Roman" charset="0"/>
              <a:ea typeface="宋体" charset="0"/>
              <a:cs typeface="宋体" charset="0"/>
            </a:endParaRPr>
          </a:p>
          <a:p>
            <a:r>
              <a:rPr lang="en-GB" altLang="zh-CN">
                <a:solidFill>
                  <a:schemeClr val="tx2"/>
                </a:solidFill>
                <a:latin typeface="Times New Roman" charset="0"/>
                <a:ea typeface="宋体" charset="0"/>
                <a:cs typeface="宋体" charset="0"/>
              </a:rPr>
              <a:t>If these behaviours are consistent with data, the corresponding model is a possible pathway.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C59C0DC9-1235-834D-83CF-988EE6037F3D}" type="slidenum">
              <a:rPr lang="zh-CN" altLang="en-GB" sz="1200">
                <a:solidFill>
                  <a:srgbClr val="000000"/>
                </a:solidFill>
                <a:latin typeface="Times New Roman" charset="0"/>
                <a:ea typeface="宋体" charset="0"/>
              </a:rPr>
              <a:pPr/>
              <a:t>21</a:t>
            </a:fld>
            <a:endParaRPr lang="en-GB" altLang="zh-CN" sz="1200">
              <a:solidFill>
                <a:srgbClr val="000000"/>
              </a:solidFill>
              <a:latin typeface="Times New Roman" charset="0"/>
              <a:ea typeface="宋体" charset="0"/>
            </a:endParaRPr>
          </a:p>
        </p:txBody>
      </p:sp>
      <p:sp>
        <p:nvSpPr>
          <p:cNvPr id="39938" name="Rectangle 2"/>
          <p:cNvSpPr>
            <a:spLocks noGrp="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zh-CN">
                <a:latin typeface="Times New Roman" charset="0"/>
                <a:ea typeface="宋体" charset="0"/>
                <a:cs typeface="宋体" charset="0"/>
              </a:rPr>
              <a:t>For more complex system, </a:t>
            </a:r>
            <a:r>
              <a:rPr lang="en-US" altLang="zh-CN">
                <a:latin typeface="Times New Roman" charset="0"/>
                <a:ea typeface="宋体" charset="0"/>
                <a:cs typeface="宋体" charset="0"/>
              </a:rPr>
              <a:t>Exhaustively listing could be intractable, this necessitates more efficient  algorithms. </a:t>
            </a:r>
          </a:p>
          <a:p>
            <a:endParaRPr lang="en-US" altLang="zh-CN">
              <a:latin typeface="Times New Roman" charset="0"/>
              <a:ea typeface="宋体" charset="0"/>
              <a:cs typeface="宋体" charset="0"/>
            </a:endParaRPr>
          </a:p>
          <a:p>
            <a:endParaRPr lang="en-GB" altLang="zh-CN">
              <a:latin typeface="Times New Roman" charset="0"/>
              <a:ea typeface="宋体" charset="0"/>
              <a:cs typeface="宋体"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00023ADC-C0FE-9B47-AFE1-A7E5FC17BAF6}" type="slidenum">
              <a:rPr lang="zh-CN" altLang="en-GB" sz="1200">
                <a:solidFill>
                  <a:srgbClr val="000000"/>
                </a:solidFill>
                <a:latin typeface="Times New Roman" charset="0"/>
                <a:ea typeface="宋体" charset="0"/>
              </a:rPr>
              <a:pPr/>
              <a:t>22</a:t>
            </a:fld>
            <a:endParaRPr lang="en-GB" altLang="zh-CN" sz="1200">
              <a:solidFill>
                <a:srgbClr val="000000"/>
              </a:solidFill>
              <a:latin typeface="Times New Roman" charset="0"/>
              <a:ea typeface="宋体" charset="0"/>
            </a:endParaRPr>
          </a:p>
        </p:txBody>
      </p:sp>
      <p:sp>
        <p:nvSpPr>
          <p:cNvPr id="41987" name="Text Box 2"/>
          <p:cNvSpPr txBox="1">
            <a:spLocks noChangeArrowheads="1"/>
          </p:cNvSpPr>
          <p:nvPr/>
        </p:nvSpPr>
        <p:spPr bwMode="auto">
          <a:xfrm>
            <a:off x="3884916" y="8685625"/>
            <a:ext cx="2969874" cy="45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gn="r" eaLnBrk="1">
              <a:buClr>
                <a:srgbClr val="000000"/>
              </a:buClr>
              <a:buSzPct val="100000"/>
              <a:buFont typeface="Wingdings" charset="0"/>
              <a:buNone/>
            </a:pPr>
            <a:fld id="{E5EAC531-5ABB-CA4C-9324-C7BFFD169D24}" type="slidenum">
              <a:rPr lang="zh-CN" altLang="en-GB" sz="1200">
                <a:solidFill>
                  <a:srgbClr val="000000"/>
                </a:solidFill>
                <a:latin typeface="Times New Roman" charset="0"/>
                <a:ea typeface="宋体" charset="0"/>
              </a:rPr>
              <a:pPr algn="r" eaLnBrk="1">
                <a:buClr>
                  <a:srgbClr val="000000"/>
                </a:buClr>
                <a:buSzPct val="100000"/>
                <a:buFont typeface="Wingdings" charset="0"/>
                <a:buNone/>
              </a:pPr>
              <a:t>22</a:t>
            </a:fld>
            <a:endParaRPr lang="en-GB" altLang="zh-CN" sz="1200">
              <a:solidFill>
                <a:srgbClr val="000000"/>
              </a:solidFill>
              <a:latin typeface="Times New Roman" charset="0"/>
              <a:ea typeface="宋体" charset="0"/>
            </a:endParaRPr>
          </a:p>
        </p:txBody>
      </p:sp>
      <p:sp>
        <p:nvSpPr>
          <p:cNvPr id="41988" name="Text Box 3"/>
          <p:cNvSpPr txBox="1">
            <a:spLocks noChangeArrowheads="1"/>
          </p:cNvSpPr>
          <p:nvPr/>
        </p:nvSpPr>
        <p:spPr bwMode="auto">
          <a:xfrm>
            <a:off x="0" y="8685625"/>
            <a:ext cx="2969874" cy="45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eaLnBrk="1">
              <a:buClr>
                <a:srgbClr val="000000"/>
              </a:buClr>
              <a:buSzPct val="100000"/>
              <a:buFont typeface="Wingdings" charset="0"/>
              <a:buNone/>
            </a:pPr>
            <a:endParaRPr lang="en-GB" altLang="zh-CN" sz="1200">
              <a:solidFill>
                <a:srgbClr val="000000"/>
              </a:solidFill>
              <a:latin typeface="Times New Roman" charset="0"/>
              <a:ea typeface="宋体" charset="0"/>
            </a:endParaRPr>
          </a:p>
        </p:txBody>
      </p:sp>
      <p:sp>
        <p:nvSpPr>
          <p:cNvPr id="41989" name="Text Box 4"/>
          <p:cNvSpPr txBox="1">
            <a:spLocks noChangeArrowheads="1"/>
          </p:cNvSpPr>
          <p:nvPr/>
        </p:nvSpPr>
        <p:spPr bwMode="auto">
          <a:xfrm>
            <a:off x="0" y="0"/>
            <a:ext cx="2969874" cy="45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eaLnBrk="1">
              <a:buClr>
                <a:srgbClr val="000000"/>
              </a:buClr>
              <a:buSzPct val="100000"/>
              <a:buFont typeface="Wingdings" charset="0"/>
              <a:buNone/>
            </a:pPr>
            <a:endParaRPr lang="en-GB" altLang="zh-CN" sz="1200">
              <a:solidFill>
                <a:srgbClr val="000000"/>
              </a:solidFill>
              <a:latin typeface="Times New Roman" charset="0"/>
              <a:ea typeface="宋体" charset="0"/>
            </a:endParaRPr>
          </a:p>
        </p:txBody>
      </p:sp>
      <p:sp>
        <p:nvSpPr>
          <p:cNvPr id="41990" name="Text Box 5"/>
          <p:cNvSpPr txBox="1">
            <a:spLocks noChangeArrowheads="1"/>
          </p:cNvSpPr>
          <p:nvPr/>
        </p:nvSpPr>
        <p:spPr bwMode="auto">
          <a:xfrm>
            <a:off x="3884916" y="0"/>
            <a:ext cx="2969874" cy="45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gn="r" eaLnBrk="1">
              <a:buClr>
                <a:srgbClr val="000000"/>
              </a:buClr>
              <a:buSzPct val="100000"/>
              <a:buFont typeface="Wingdings" charset="0"/>
              <a:buNone/>
            </a:pPr>
            <a:endParaRPr lang="en-GB" altLang="zh-CN" sz="1200">
              <a:solidFill>
                <a:srgbClr val="000000"/>
              </a:solidFill>
              <a:latin typeface="Times New Roman" charset="0"/>
              <a:ea typeface="宋体" charset="0"/>
            </a:endParaRPr>
          </a:p>
        </p:txBody>
      </p:sp>
      <p:sp>
        <p:nvSpPr>
          <p:cNvPr id="41991" name="Text Box 6"/>
          <p:cNvSpPr txBox="1">
            <a:spLocks noChangeArrowheads="1"/>
          </p:cNvSpPr>
          <p:nvPr/>
        </p:nvSpPr>
        <p:spPr bwMode="auto">
          <a:xfrm>
            <a:off x="1143000" y="686095"/>
            <a:ext cx="4572000" cy="3429000"/>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endParaRPr lang="en-US" sz="1800"/>
          </a:p>
        </p:txBody>
      </p:sp>
      <p:sp>
        <p:nvSpPr>
          <p:cNvPr id="41992" name="Text Box 7"/>
          <p:cNvSpPr>
            <a:spLocks noChangeArrowheads="1"/>
          </p:cNvSpPr>
          <p:nvPr>
            <p:ph type="body"/>
          </p:nvPr>
        </p:nvSpPr>
        <p:spPr>
          <a:xfrm>
            <a:off x="687085" y="4342812"/>
            <a:ext cx="5483831" cy="431342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atin typeface="Times New Roman" charset="0"/>
              </a:rPr>
              <a:t>Why CSA: </a:t>
            </a:r>
          </a:p>
          <a:p>
            <a:endParaRPr lang="en-US">
              <a:latin typeface="Times New Roman" charset="0"/>
            </a:endParaRPr>
          </a:p>
          <a:p>
            <a:r>
              <a:rPr lang="en-US">
                <a:latin typeface="Times New Roman" charset="0"/>
              </a:rPr>
              <a:t>1. Well-established Immune inspired algorithm</a:t>
            </a:r>
          </a:p>
          <a:p>
            <a:endParaRPr lang="en-US">
              <a:latin typeface="Times New Roman" charset="0"/>
            </a:endParaRPr>
          </a:p>
          <a:p>
            <a:r>
              <a:rPr lang="en-US">
                <a:latin typeface="Times New Roman" charset="0"/>
              </a:rPr>
              <a:t>2. H</a:t>
            </a:r>
            <a:r>
              <a:rPr lang="en-US" sz="800">
                <a:solidFill>
                  <a:schemeClr val="tx1"/>
                </a:solidFill>
                <a:latin typeface="Times New Roman" charset="0"/>
              </a:rPr>
              <a:t>ighly multi-modal search spaces</a:t>
            </a:r>
            <a:endParaRPr lang="en-US">
              <a:latin typeface="Times New Roman" charset="0"/>
            </a:endParaRPr>
          </a:p>
          <a:p>
            <a:pPr>
              <a:spcBef>
                <a:spcPts val="450"/>
              </a:spcBef>
            </a:pPr>
            <a:endParaRPr lang="en-GB" altLang="zh-CN">
              <a:latin typeface="Times New Roman" charset="0"/>
              <a:ea typeface="宋体" charset="0"/>
              <a:cs typeface="宋体" charset="0"/>
            </a:endParaRPr>
          </a:p>
          <a:p>
            <a:pPr>
              <a:spcBef>
                <a:spcPts val="450"/>
              </a:spcBef>
            </a:pPr>
            <a:endParaRPr lang="en-GB" altLang="zh-CN">
              <a:latin typeface="Times New Roman" charset="0"/>
              <a:ea typeface="宋体" charset="0"/>
              <a:cs typeface="宋体" charset="0"/>
            </a:endParaRPr>
          </a:p>
          <a:p>
            <a:pPr>
              <a:spcBef>
                <a:spcPts val="450"/>
              </a:spcBef>
            </a:pPr>
            <a:endParaRPr lang="en-GB" altLang="zh-CN">
              <a:latin typeface="Times New Roman" charset="0"/>
              <a:ea typeface="宋体" charset="0"/>
              <a:cs typeface="宋体" charset="0"/>
            </a:endParaRPr>
          </a:p>
          <a:p>
            <a:pPr>
              <a:spcBef>
                <a:spcPts val="450"/>
              </a:spcBef>
            </a:pPr>
            <a:endParaRPr lang="en-GB" altLang="zh-CN">
              <a:latin typeface="Times New Roman" charset="0"/>
              <a:ea typeface="宋体" charset="0"/>
              <a:cs typeface="宋体" charset="0"/>
            </a:endParaRPr>
          </a:p>
          <a:p>
            <a:pPr>
              <a:spcBef>
                <a:spcPts val="450"/>
              </a:spcBef>
            </a:pPr>
            <a:endParaRPr lang="en-GB" altLang="zh-CN">
              <a:latin typeface="Times New Roman" charset="0"/>
              <a:ea typeface="宋体" charset="0"/>
              <a:cs typeface="宋体" charset="0"/>
            </a:endParaRPr>
          </a:p>
          <a:p>
            <a:pPr>
              <a:spcBef>
                <a:spcPts val="450"/>
              </a:spcBef>
            </a:pPr>
            <a:r>
              <a:rPr lang="en-GB" altLang="zh-CN">
                <a:latin typeface="Times New Roman" charset="0"/>
                <a:ea typeface="宋体" charset="0"/>
                <a:cs typeface="宋体" charset="0"/>
              </a:rPr>
              <a:t>Optimization version of CSA:</a:t>
            </a:r>
          </a:p>
          <a:p>
            <a:pPr>
              <a:spcBef>
                <a:spcPts val="450"/>
              </a:spcBef>
            </a:pPr>
            <a:r>
              <a:rPr lang="en-GB" altLang="zh-CN">
                <a:latin typeface="Times New Roman" charset="0"/>
                <a:ea typeface="宋体" charset="0"/>
                <a:cs typeface="宋体" charset="0"/>
              </a:rPr>
              <a:t>  </a:t>
            </a:r>
          </a:p>
          <a:p>
            <a:pPr>
              <a:spcBef>
                <a:spcPts val="450"/>
              </a:spcBef>
            </a:pPr>
            <a:r>
              <a:rPr lang="en-GB" altLang="zh-CN">
                <a:latin typeface="Times New Roman" charset="0"/>
                <a:ea typeface="宋体" charset="0"/>
                <a:cs typeface="宋体" charset="0"/>
              </a:rPr>
              <a:t>       Selection :  In the optimization version,  all the antibodies will be selected to undergo a proliferate process (clone), every antibody will be cloned to ten copies.</a:t>
            </a:r>
          </a:p>
          <a:p>
            <a:pPr>
              <a:spcBef>
                <a:spcPts val="450"/>
              </a:spcBef>
            </a:pPr>
            <a:endParaRPr lang="en-GB" altLang="zh-CN">
              <a:latin typeface="Times New Roman" charset="0"/>
              <a:ea typeface="宋体" charset="0"/>
              <a:cs typeface="宋体" charset="0"/>
            </a:endParaRPr>
          </a:p>
          <a:p>
            <a:pPr>
              <a:spcBef>
                <a:spcPts val="450"/>
              </a:spcBef>
            </a:pPr>
            <a:r>
              <a:rPr lang="en-GB" altLang="zh-CN">
                <a:latin typeface="Times New Roman" charset="0"/>
                <a:ea typeface="宋体" charset="0"/>
                <a:cs typeface="宋体" charset="0"/>
              </a:rPr>
              <a:t>       clone proliferation: each antibody will be clone to a specified number (called clonal size) of copies.</a:t>
            </a:r>
          </a:p>
          <a:p>
            <a:pPr>
              <a:spcBef>
                <a:spcPts val="450"/>
              </a:spcBef>
            </a:pPr>
            <a:endParaRPr lang="en-GB" altLang="zh-CN">
              <a:latin typeface="Times New Roman" charset="0"/>
              <a:ea typeface="宋体" charset="0"/>
              <a:cs typeface="宋体" charset="0"/>
            </a:endParaRPr>
          </a:p>
          <a:p>
            <a:pPr>
              <a:spcBef>
                <a:spcPts val="450"/>
              </a:spcBef>
            </a:pPr>
            <a:r>
              <a:rPr lang="en-GB" altLang="zh-CN">
                <a:latin typeface="Times New Roman" charset="0"/>
                <a:ea typeface="宋体" charset="0"/>
                <a:cs typeface="宋体" charset="0"/>
              </a:rPr>
              <a:t>     Hyper-mutation:  the hyper mutation is different from the mutation in GA at two points: first, the probability is very high, second, the mutation operator will act on  every bit of the individual during a whole hyper-mutation process.</a:t>
            </a:r>
          </a:p>
          <a:p>
            <a:pPr>
              <a:spcBef>
                <a:spcPts val="450"/>
              </a:spcBef>
            </a:pPr>
            <a:r>
              <a:rPr lang="en-GB" altLang="zh-CN">
                <a:latin typeface="Times New Roman" charset="0"/>
                <a:ea typeface="宋体" charset="0"/>
                <a:cs typeface="宋体" charset="0"/>
              </a:rPr>
              <a:t>    </a:t>
            </a:r>
          </a:p>
          <a:p>
            <a:pPr>
              <a:spcBef>
                <a:spcPts val="450"/>
              </a:spcBef>
            </a:pPr>
            <a:r>
              <a:rPr lang="en-GB" altLang="zh-CN">
                <a:latin typeface="Times New Roman" charset="0"/>
                <a:ea typeface="宋体" charset="0"/>
                <a:cs typeface="宋体" charset="0"/>
              </a:rPr>
              <a:t>     Reselection: select the antibodies with high affinity, and update the old antibody repertoire. Meanwhile, some portion of the antibodies in the old repertoire will be replaced by randomly generated antibodies.</a:t>
            </a:r>
          </a:p>
          <a:p>
            <a:pPr>
              <a:spcBef>
                <a:spcPts val="450"/>
              </a:spcBef>
            </a:pPr>
            <a:r>
              <a:rPr lang="en-GB" altLang="zh-CN">
                <a:latin typeface="Times New Roman" charset="0"/>
                <a:ea typeface="宋体" charset="0"/>
                <a:cs typeface="宋体" charset="0"/>
              </a:rPr>
              <a:t>                                          </a:t>
            </a:r>
          </a:p>
          <a:p>
            <a:pPr>
              <a:spcBef>
                <a:spcPts val="450"/>
              </a:spcBef>
            </a:pPr>
            <a:r>
              <a:rPr lang="en-GB" altLang="zh-CN">
                <a:latin typeface="Times New Roman" charset="0"/>
                <a:ea typeface="宋体" charset="0"/>
                <a:cs typeface="宋体" charset="0"/>
              </a:rPr>
              <a:t>     Memory cell: in our algorithm, we construct a memory cell pool to record good antibodies, when the algorithm finds a good solution, the corresponding antibody will be recorded by the memory pool and then be replaced by randomly generated antibodies.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endParaRPr lang="en-US" altLang="zh-CN">
              <a:latin typeface="Times New Roman" charset="0"/>
              <a:ea typeface="宋体" charset="0"/>
              <a:cs typeface="宋体" charset="0"/>
            </a:endParaRPr>
          </a:p>
        </p:txBody>
      </p:sp>
      <p:sp>
        <p:nvSpPr>
          <p:cNvPr id="52227"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25D6333A-2C1C-764D-96CD-B2CEB84CD3E8}" type="slidenum">
              <a:rPr lang="zh-CN" altLang="en-GB" sz="1200">
                <a:solidFill>
                  <a:srgbClr val="000000"/>
                </a:solidFill>
                <a:latin typeface="Times New Roman" charset="0"/>
                <a:ea typeface="宋体" charset="0"/>
              </a:rPr>
              <a:pPr/>
              <a:t>23</a:t>
            </a:fld>
            <a:endParaRPr lang="en-GB" altLang="zh-CN" sz="1200">
              <a:solidFill>
                <a:srgbClr val="000000"/>
              </a:solidFill>
              <a:latin typeface="Times New Roman" charset="0"/>
              <a:ea typeface="宋体"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endParaRPr lang="en-US" altLang="zh-CN">
              <a:latin typeface="Times New Roman" charset="0"/>
              <a:ea typeface="宋体" charset="0"/>
              <a:cs typeface="宋体" charset="0"/>
            </a:endParaRPr>
          </a:p>
        </p:txBody>
      </p:sp>
      <p:sp>
        <p:nvSpPr>
          <p:cNvPr id="54275"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C2E86762-866A-1243-97F2-03F59AF03BA2}" type="slidenum">
              <a:rPr lang="zh-CN" altLang="en-GB" sz="1200">
                <a:solidFill>
                  <a:srgbClr val="000000"/>
                </a:solidFill>
                <a:latin typeface="Times New Roman" charset="0"/>
                <a:ea typeface="宋体" charset="0"/>
              </a:rPr>
              <a:pPr/>
              <a:t>24</a:t>
            </a:fld>
            <a:endParaRPr lang="en-GB" altLang="zh-CN" sz="1200">
              <a:solidFill>
                <a:srgbClr val="000000"/>
              </a:solidFill>
              <a:latin typeface="Times New Roman" charset="0"/>
              <a:ea typeface="宋体"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ln/>
        </p:spPr>
      </p:sp>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endParaRPr lang="en-US" altLang="zh-CN">
              <a:latin typeface="Times New Roman" charset="0"/>
              <a:ea typeface="宋体" charset="0"/>
              <a:cs typeface="宋体" charset="0"/>
            </a:endParaRPr>
          </a:p>
        </p:txBody>
      </p:sp>
      <p:sp>
        <p:nvSpPr>
          <p:cNvPr id="56323"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92F3DE2A-7946-8943-B27D-7EC2C7D825BC}" type="slidenum">
              <a:rPr lang="zh-CN" altLang="en-GB" sz="1200">
                <a:solidFill>
                  <a:srgbClr val="000000"/>
                </a:solidFill>
                <a:latin typeface="Times New Roman" charset="0"/>
                <a:ea typeface="宋体" charset="0"/>
              </a:rPr>
              <a:pPr/>
              <a:t>25</a:t>
            </a:fld>
            <a:endParaRPr lang="en-GB" altLang="zh-CN" sz="1200">
              <a:solidFill>
                <a:srgbClr val="000000"/>
              </a:solidFill>
              <a:latin typeface="Times New Roman" charset="0"/>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CFEC87D9-B10C-E24A-9E88-F5EC2DD99720}" type="slidenum">
              <a:rPr lang="zh-CN" altLang="en-GB" sz="1200">
                <a:solidFill>
                  <a:srgbClr val="000000"/>
                </a:solidFill>
                <a:latin typeface="Times New Roman" charset="0"/>
                <a:ea typeface="宋体" charset="0"/>
              </a:rPr>
              <a:pPr/>
              <a:t>5</a:t>
            </a:fld>
            <a:endParaRPr lang="en-GB" altLang="zh-CN" sz="1200">
              <a:solidFill>
                <a:srgbClr val="000000"/>
              </a:solidFill>
              <a:latin typeface="Times New Roman" charset="0"/>
              <a:ea typeface="宋体" charset="0"/>
            </a:endParaRPr>
          </a:p>
        </p:txBody>
      </p:sp>
      <p:sp>
        <p:nvSpPr>
          <p:cNvPr id="24578" name="Rectangle 2"/>
          <p:cNvSpPr>
            <a:spLocks noGrp="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atin typeface="Times New Roman" charset="0"/>
              </a:rPr>
              <a:t>Qualitative model learning: </a:t>
            </a:r>
          </a:p>
          <a:p>
            <a:r>
              <a:rPr lang="en-US">
                <a:latin typeface="Times New Roman" charset="0"/>
              </a:rPr>
              <a:t>Inferring the qulatiative structure of a dynamic system. (physical or biological system).</a:t>
            </a:r>
          </a:p>
          <a:p>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endParaRPr lang="en-US" altLang="zh-CN">
              <a:latin typeface="Times New Roman" charset="0"/>
              <a:ea typeface="宋体" charset="0"/>
              <a:cs typeface="宋体" charset="0"/>
            </a:endParaRPr>
          </a:p>
        </p:txBody>
      </p:sp>
      <p:sp>
        <p:nvSpPr>
          <p:cNvPr id="60419"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44B431C4-78D3-0040-983D-C35F61F0E1AC}" type="slidenum">
              <a:rPr lang="zh-CN" altLang="en-GB" sz="1200">
                <a:solidFill>
                  <a:srgbClr val="000000"/>
                </a:solidFill>
                <a:latin typeface="Times New Roman" charset="0"/>
                <a:ea typeface="宋体" charset="0"/>
              </a:rPr>
              <a:pPr/>
              <a:t>27</a:t>
            </a:fld>
            <a:endParaRPr lang="en-GB" altLang="zh-CN" sz="1200">
              <a:solidFill>
                <a:srgbClr val="000000"/>
              </a:solidFill>
              <a:latin typeface="Times New Roman" charset="0"/>
              <a:ea typeface="宋体"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endParaRPr lang="en-US" altLang="zh-CN">
              <a:latin typeface="Times New Roman" charset="0"/>
              <a:ea typeface="宋体" charset="0"/>
              <a:cs typeface="宋体" charset="0"/>
            </a:endParaRPr>
          </a:p>
        </p:txBody>
      </p:sp>
      <p:sp>
        <p:nvSpPr>
          <p:cNvPr id="62467"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C071553E-AF0D-2549-BDC3-4788A1A4F47C}" type="slidenum">
              <a:rPr lang="zh-CN" altLang="en-GB" sz="1200">
                <a:solidFill>
                  <a:srgbClr val="000000"/>
                </a:solidFill>
                <a:latin typeface="Times New Roman" charset="0"/>
                <a:ea typeface="宋体" charset="0"/>
              </a:rPr>
              <a:pPr/>
              <a:t>28</a:t>
            </a:fld>
            <a:endParaRPr lang="en-GB" altLang="zh-CN" sz="1200">
              <a:solidFill>
                <a:srgbClr val="000000"/>
              </a:solidFill>
              <a:latin typeface="Times New Roman" charset="0"/>
              <a:ea typeface="宋体"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atin typeface="Times New Roman" charset="0"/>
              </a:rPr>
              <a:t>Note: what is backtracking, BKFC? </a:t>
            </a:r>
          </a:p>
          <a:p>
            <a:r>
              <a:rPr lang="en-US">
                <a:latin typeface="Times New Roman" charset="0"/>
              </a:rPr>
              <a:t>The backtracking algorithm also works on the partitioned search space, it will incrementally select one reaction from one subset to construct a partial model. If the current partial model didn’t satisfy given constraints, the latest added reaction will be abandoned, and the algorithm backtracks to previous subset and select another pathway, and so on and so forth. </a:t>
            </a:r>
          </a:p>
          <a:p>
            <a:endParaRPr lang="en-US">
              <a:latin typeface="Times New Roman" charset="0"/>
            </a:endParaRPr>
          </a:p>
          <a:p>
            <a:r>
              <a:rPr lang="en-US">
                <a:latin typeface="Times New Roman" charset="0"/>
              </a:rPr>
              <a:t>Based on BK, The BKFC adds the forward checking method:  every time when a new reaction is added to the current partial model, all reactions which are not consistent with this reaction will be recorded and they will not be considered in the following search. </a:t>
            </a:r>
          </a:p>
        </p:txBody>
      </p:sp>
      <p:sp>
        <p:nvSpPr>
          <p:cNvPr id="64515"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9DF48527-A068-6847-8C38-BDC497D42F0C}" type="slidenum">
              <a:rPr lang="zh-CN" altLang="en-GB" sz="1200">
                <a:solidFill>
                  <a:srgbClr val="000000"/>
                </a:solidFill>
                <a:latin typeface="Times New Roman" charset="0"/>
                <a:ea typeface="宋体" charset="0"/>
              </a:rPr>
              <a:pPr/>
              <a:t>30</a:t>
            </a:fld>
            <a:endParaRPr lang="en-GB" altLang="zh-CN" sz="1200">
              <a:solidFill>
                <a:srgbClr val="000000"/>
              </a:solidFill>
              <a:latin typeface="Times New Roman" charset="0"/>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sz="2400">
                <a:solidFill>
                  <a:schemeClr val="tx1"/>
                </a:solidFill>
                <a:latin typeface="Arial" charset="0"/>
                <a:ea typeface="MS PGothic" charset="0"/>
                <a:cs typeface="MS PGothic" charset="0"/>
              </a:defRPr>
            </a:lvl1pPr>
            <a:lvl2pPr marL="742950" indent="-285750">
              <a:tabLst>
                <a:tab pos="723900" algn="l"/>
                <a:tab pos="1447800" algn="l"/>
                <a:tab pos="2171700" algn="l"/>
                <a:tab pos="2895600" algn="l"/>
              </a:tabLst>
              <a:defRPr sz="2400">
                <a:solidFill>
                  <a:schemeClr val="tx1"/>
                </a:solidFill>
                <a:latin typeface="Arial" charset="0"/>
                <a:ea typeface="MS PGothic" charset="0"/>
                <a:cs typeface="MS PGothic" charset="0"/>
              </a:defRPr>
            </a:lvl2pPr>
            <a:lvl3pPr marL="11430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3pPr>
            <a:lvl4pPr marL="16002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4pPr>
            <a:lvl5pPr marL="2057400" indent="-228600">
              <a:tabLst>
                <a:tab pos="723900" algn="l"/>
                <a:tab pos="1447800" algn="l"/>
                <a:tab pos="2171700" algn="l"/>
                <a:tab pos="2895600"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723900" algn="l"/>
                <a:tab pos="1447800" algn="l"/>
                <a:tab pos="2171700" algn="l"/>
                <a:tab pos="2895600" algn="l"/>
              </a:tabLst>
              <a:defRPr sz="2400">
                <a:solidFill>
                  <a:schemeClr val="tx1"/>
                </a:solidFill>
                <a:latin typeface="Arial" charset="0"/>
                <a:ea typeface="MS PGothic" charset="0"/>
                <a:cs typeface="MS PGothic" charset="0"/>
              </a:defRPr>
            </a:lvl9pPr>
          </a:lstStyle>
          <a:p>
            <a:fld id="{D706F2B1-989D-DE49-A5A1-69B2DDBF6263}" type="slidenum">
              <a:rPr lang="zh-CN" altLang="en-GB" sz="1200">
                <a:solidFill>
                  <a:srgbClr val="000000"/>
                </a:solidFill>
                <a:latin typeface="Times New Roman" charset="0"/>
                <a:ea typeface="宋体" charset="0"/>
              </a:rPr>
              <a:pPr/>
              <a:t>6</a:t>
            </a:fld>
            <a:endParaRPr lang="en-GB" altLang="zh-CN" sz="1200">
              <a:solidFill>
                <a:srgbClr val="000000"/>
              </a:solidFill>
              <a:latin typeface="Times New Roman" charset="0"/>
              <a:ea typeface="宋体" charset="0"/>
            </a:endParaRPr>
          </a:p>
        </p:txBody>
      </p:sp>
      <p:sp>
        <p:nvSpPr>
          <p:cNvPr id="26627" name="Text Box 1"/>
          <p:cNvSpPr txBox="1">
            <a:spLocks noChangeArrowheads="1"/>
          </p:cNvSpPr>
          <p:nvPr/>
        </p:nvSpPr>
        <p:spPr bwMode="auto">
          <a:xfrm>
            <a:off x="1143001" y="686095"/>
            <a:ext cx="4570395" cy="3427530"/>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endParaRPr lang="en-US" sz="1800"/>
          </a:p>
        </p:txBody>
      </p:sp>
      <p:sp>
        <p:nvSpPr>
          <p:cNvPr id="26628" name="Text Box 2"/>
          <p:cNvSpPr>
            <a:spLocks noChangeArrowheads="1"/>
          </p:cNvSpPr>
          <p:nvPr>
            <p:ph type="body"/>
          </p:nvPr>
        </p:nvSpPr>
        <p:spPr>
          <a:xfrm>
            <a:off x="685480" y="4342812"/>
            <a:ext cx="5485436" cy="41150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n-US" altLang="zh-CN">
                <a:latin typeface="Times New Roman" charset="0"/>
                <a:ea typeface="宋体" charset="0"/>
                <a:cs typeface="宋体" charset="0"/>
              </a:rPr>
              <a:t>What makes qualitative model learning useful is the situation when biological background is incomplete, with insufficient data, then applying qualitative model learning, we can exclude other possibilities and provide a set of possible models. </a:t>
            </a:r>
          </a:p>
          <a:p>
            <a:r>
              <a:rPr lang="en-US" altLang="zh-CN">
                <a:latin typeface="Times New Roman" charset="0"/>
                <a:ea typeface="宋体" charset="0"/>
                <a:cs typeface="宋体" charset="0"/>
              </a:rPr>
              <a:t>  </a:t>
            </a:r>
          </a:p>
          <a:p>
            <a:r>
              <a:rPr lang="en-US" altLang="zh-CN">
                <a:latin typeface="Times New Roman" charset="0"/>
                <a:ea typeface="宋体" charset="0"/>
                <a:cs typeface="宋体" charset="0"/>
              </a:rPr>
              <a:t>The better the algorithm is, the less the number of possible models. </a:t>
            </a:r>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D9B79B9-43C4-3A40-B39B-C64651770DFC}" type="slidenum">
              <a:rPr lang="en-US"/>
              <a:pPr/>
              <a:t>7</a:t>
            </a:fld>
            <a:endParaRPr lang="en-US"/>
          </a:p>
        </p:txBody>
      </p:sp>
      <p:sp>
        <p:nvSpPr>
          <p:cNvPr id="1638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D5D85A64-1946-5945-ABF8-C0D6D5BB9CD3}" type="slidenum">
              <a:rPr lang="en-GB" sz="1200"/>
              <a:pPr algn="r"/>
              <a:t>7</a:t>
            </a:fld>
            <a:endParaRPr lang="en-GB" sz="1200"/>
          </a:p>
        </p:txBody>
      </p:sp>
      <p:sp>
        <p:nvSpPr>
          <p:cNvPr id="16387" name="Rectangle 2"/>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388"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00133F2-29ED-FF49-9FFC-634FFFFE764F}" type="slidenum">
              <a:rPr lang="en-US"/>
              <a:pPr/>
              <a:t>8</a:t>
            </a:fld>
            <a:endParaRPr lang="en-US"/>
          </a:p>
        </p:txBody>
      </p:sp>
      <p:sp>
        <p:nvSpPr>
          <p:cNvPr id="18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934E7671-7A36-4440-945A-3EB47F569EED}" type="slidenum">
              <a:rPr lang="en-GB" sz="1200"/>
              <a:pPr algn="r"/>
              <a:t>8</a:t>
            </a:fld>
            <a:endParaRPr lang="en-GB" sz="1200"/>
          </a:p>
        </p:txBody>
      </p:sp>
      <p:sp>
        <p:nvSpPr>
          <p:cNvPr id="18435" name="Rectangle 2"/>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8436"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4856CA5-B5F9-C34F-AD43-DB5F3DD04B44}" type="slidenum">
              <a:rPr lang="en-US"/>
              <a:pPr/>
              <a:t>11</a:t>
            </a:fld>
            <a:endParaRPr lang="en-US"/>
          </a:p>
        </p:txBody>
      </p:sp>
      <p:sp>
        <p:nvSpPr>
          <p:cNvPr id="22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638071F5-4ED5-2D4C-8502-7F7EBB1CE6E1}" type="slidenum">
              <a:rPr lang="en-US" sz="1200"/>
              <a:pPr algn="r"/>
              <a:t>11</a:t>
            </a:fld>
            <a:endParaRPr lang="en-US" sz="1200"/>
          </a:p>
        </p:txBody>
      </p:sp>
      <p:sp>
        <p:nvSpPr>
          <p:cNvPr id="22531" name="Rectangle 2"/>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2"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634B6A0-1ECD-5E41-ACFA-95379FCE114D}" type="slidenum">
              <a:rPr lang="en-US"/>
              <a:pPr/>
              <a:t>12</a:t>
            </a:fld>
            <a:endParaRPr lang="en-US"/>
          </a:p>
        </p:txBody>
      </p:sp>
      <p:sp>
        <p:nvSpPr>
          <p:cNvPr id="2457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DB61A1A7-5496-5C4D-99B8-3B427665B1D5}" type="slidenum">
              <a:rPr lang="en-GB" sz="1200"/>
              <a:pPr algn="r"/>
              <a:t>12</a:t>
            </a:fld>
            <a:endParaRPr lang="en-GB" sz="1200"/>
          </a:p>
        </p:txBody>
      </p:sp>
      <p:sp>
        <p:nvSpPr>
          <p:cNvPr id="24579" name="Rectangle 2"/>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4580"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A09AEF3-B8D3-F24F-B940-46A3B5579592}" type="slidenum">
              <a:rPr lang="en-US"/>
              <a:pPr/>
              <a:t>14</a:t>
            </a:fld>
            <a:endParaRPr lang="en-US"/>
          </a:p>
        </p:txBody>
      </p:sp>
      <p:sp>
        <p:nvSpPr>
          <p:cNvPr id="296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60B188D2-0EFF-8D43-8AFA-F776BF9CB8F0}" type="slidenum">
              <a:rPr lang="en-GB" sz="1200"/>
              <a:pPr algn="r"/>
              <a:t>14</a:t>
            </a:fld>
            <a:endParaRPr lang="en-GB" sz="1200"/>
          </a:p>
        </p:txBody>
      </p:sp>
      <p:sp>
        <p:nvSpPr>
          <p:cNvPr id="29699" name="Rectangle 2"/>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9700"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182105D-A8A8-7846-8CCF-9E4BC109907F}" type="slidenum">
              <a:rPr lang="en-US"/>
              <a:pPr/>
              <a:t>15</a:t>
            </a:fld>
            <a:endParaRPr lang="en-US"/>
          </a:p>
        </p:txBody>
      </p:sp>
      <p:sp>
        <p:nvSpPr>
          <p:cNvPr id="317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A5C568A4-C9C5-EA43-B0FA-8E3DFFA083E8}" type="slidenum">
              <a:rPr lang="en-GB" sz="1200"/>
              <a:pPr algn="r"/>
              <a:t>15</a:t>
            </a:fld>
            <a:endParaRPr lang="en-GB" sz="1200"/>
          </a:p>
        </p:txBody>
      </p:sp>
      <p:sp>
        <p:nvSpPr>
          <p:cNvPr id="31747" name="Rectangle 2"/>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748"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19AD4ACF-1F03-C948-846F-BBEBF56801C9}" type="datetimeFigureOut">
              <a:rPr lang="en-US" smtClean="0"/>
              <a:t>09/12/2013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D0FB-5EDA-D345-8D4F-17714E52C333}" type="slidenum">
              <a:rPr lang="en-US" smtClean="0"/>
              <a:t>‹#›</a:t>
            </a:fld>
            <a:endParaRPr lang="en-US"/>
          </a:p>
        </p:txBody>
      </p:sp>
    </p:spTree>
    <p:extLst>
      <p:ext uri="{BB962C8B-B14F-4D97-AF65-F5344CB8AC3E}">
        <p14:creationId xmlns:p14="http://schemas.microsoft.com/office/powerpoint/2010/main" val="200796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9AD4ACF-1F03-C948-846F-BBEBF56801C9}" type="datetimeFigureOut">
              <a:rPr lang="en-US" smtClean="0"/>
              <a:t>09/12/2013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D0FB-5EDA-D345-8D4F-17714E52C333}" type="slidenum">
              <a:rPr lang="en-US" smtClean="0"/>
              <a:t>‹#›</a:t>
            </a:fld>
            <a:endParaRPr lang="en-US"/>
          </a:p>
        </p:txBody>
      </p:sp>
    </p:spTree>
    <p:extLst>
      <p:ext uri="{BB962C8B-B14F-4D97-AF65-F5344CB8AC3E}">
        <p14:creationId xmlns:p14="http://schemas.microsoft.com/office/powerpoint/2010/main" val="388099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9AD4ACF-1F03-C948-846F-BBEBF56801C9}" type="datetimeFigureOut">
              <a:rPr lang="en-US" smtClean="0"/>
              <a:t>09/12/2013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D0FB-5EDA-D345-8D4F-17714E52C333}" type="slidenum">
              <a:rPr lang="en-US" smtClean="0"/>
              <a:t>‹#›</a:t>
            </a:fld>
            <a:endParaRPr lang="en-US"/>
          </a:p>
        </p:txBody>
      </p:sp>
    </p:spTree>
    <p:extLst>
      <p:ext uri="{BB962C8B-B14F-4D97-AF65-F5344CB8AC3E}">
        <p14:creationId xmlns:p14="http://schemas.microsoft.com/office/powerpoint/2010/main" val="311903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9AD4ACF-1F03-C948-846F-BBEBF56801C9}" type="datetimeFigureOut">
              <a:rPr lang="en-US" smtClean="0"/>
              <a:t>09/12/2013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D0FB-5EDA-D345-8D4F-17714E52C333}" type="slidenum">
              <a:rPr lang="en-US" smtClean="0"/>
              <a:t>‹#›</a:t>
            </a:fld>
            <a:endParaRPr lang="en-US"/>
          </a:p>
        </p:txBody>
      </p:sp>
    </p:spTree>
    <p:extLst>
      <p:ext uri="{BB962C8B-B14F-4D97-AF65-F5344CB8AC3E}">
        <p14:creationId xmlns:p14="http://schemas.microsoft.com/office/powerpoint/2010/main" val="112304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9AD4ACF-1F03-C948-846F-BBEBF56801C9}" type="datetimeFigureOut">
              <a:rPr lang="en-US" smtClean="0"/>
              <a:t>09/12/2013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2D0FB-5EDA-D345-8D4F-17714E52C333}" type="slidenum">
              <a:rPr lang="en-US" smtClean="0"/>
              <a:t>‹#›</a:t>
            </a:fld>
            <a:endParaRPr lang="en-US"/>
          </a:p>
        </p:txBody>
      </p:sp>
    </p:spTree>
    <p:extLst>
      <p:ext uri="{BB962C8B-B14F-4D97-AF65-F5344CB8AC3E}">
        <p14:creationId xmlns:p14="http://schemas.microsoft.com/office/powerpoint/2010/main" val="629207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9AD4ACF-1F03-C948-846F-BBEBF56801C9}" type="datetimeFigureOut">
              <a:rPr lang="en-US" smtClean="0"/>
              <a:t>09/12/2013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2D0FB-5EDA-D345-8D4F-17714E52C333}" type="slidenum">
              <a:rPr lang="en-US" smtClean="0"/>
              <a:t>‹#›</a:t>
            </a:fld>
            <a:endParaRPr lang="en-US"/>
          </a:p>
        </p:txBody>
      </p:sp>
    </p:spTree>
    <p:extLst>
      <p:ext uri="{BB962C8B-B14F-4D97-AF65-F5344CB8AC3E}">
        <p14:creationId xmlns:p14="http://schemas.microsoft.com/office/powerpoint/2010/main" val="194828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9AD4ACF-1F03-C948-846F-BBEBF56801C9}" type="datetimeFigureOut">
              <a:rPr lang="en-US" smtClean="0"/>
              <a:t>09/12/2013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2D0FB-5EDA-D345-8D4F-17714E52C333}" type="slidenum">
              <a:rPr lang="en-US" smtClean="0"/>
              <a:t>‹#›</a:t>
            </a:fld>
            <a:endParaRPr lang="en-US"/>
          </a:p>
        </p:txBody>
      </p:sp>
    </p:spTree>
    <p:extLst>
      <p:ext uri="{BB962C8B-B14F-4D97-AF65-F5344CB8AC3E}">
        <p14:creationId xmlns:p14="http://schemas.microsoft.com/office/powerpoint/2010/main" val="425743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9AD4ACF-1F03-C948-846F-BBEBF56801C9}" type="datetimeFigureOut">
              <a:rPr lang="en-US" smtClean="0"/>
              <a:t>09/12/2013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82D0FB-5EDA-D345-8D4F-17714E52C333}" type="slidenum">
              <a:rPr lang="en-US" smtClean="0"/>
              <a:t>‹#›</a:t>
            </a:fld>
            <a:endParaRPr lang="en-US"/>
          </a:p>
        </p:txBody>
      </p:sp>
    </p:spTree>
    <p:extLst>
      <p:ext uri="{BB962C8B-B14F-4D97-AF65-F5344CB8AC3E}">
        <p14:creationId xmlns:p14="http://schemas.microsoft.com/office/powerpoint/2010/main" val="242270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D4ACF-1F03-C948-846F-BBEBF56801C9}" type="datetimeFigureOut">
              <a:rPr lang="en-US" smtClean="0"/>
              <a:t>09/12/2013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82D0FB-5EDA-D345-8D4F-17714E52C333}" type="slidenum">
              <a:rPr lang="en-US" smtClean="0"/>
              <a:t>‹#›</a:t>
            </a:fld>
            <a:endParaRPr lang="en-US"/>
          </a:p>
        </p:txBody>
      </p:sp>
    </p:spTree>
    <p:extLst>
      <p:ext uri="{BB962C8B-B14F-4D97-AF65-F5344CB8AC3E}">
        <p14:creationId xmlns:p14="http://schemas.microsoft.com/office/powerpoint/2010/main" val="310850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9AD4ACF-1F03-C948-846F-BBEBF56801C9}" type="datetimeFigureOut">
              <a:rPr lang="en-US" smtClean="0"/>
              <a:t>09/12/2013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2D0FB-5EDA-D345-8D4F-17714E52C333}" type="slidenum">
              <a:rPr lang="en-US" smtClean="0"/>
              <a:t>‹#›</a:t>
            </a:fld>
            <a:endParaRPr lang="en-US"/>
          </a:p>
        </p:txBody>
      </p:sp>
    </p:spTree>
    <p:extLst>
      <p:ext uri="{BB962C8B-B14F-4D97-AF65-F5344CB8AC3E}">
        <p14:creationId xmlns:p14="http://schemas.microsoft.com/office/powerpoint/2010/main" val="2894978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9AD4ACF-1F03-C948-846F-BBEBF56801C9}" type="datetimeFigureOut">
              <a:rPr lang="en-US" smtClean="0"/>
              <a:t>09/12/2013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2D0FB-5EDA-D345-8D4F-17714E52C333}" type="slidenum">
              <a:rPr lang="en-US" smtClean="0"/>
              <a:t>‹#›</a:t>
            </a:fld>
            <a:endParaRPr lang="en-US"/>
          </a:p>
        </p:txBody>
      </p:sp>
    </p:spTree>
    <p:extLst>
      <p:ext uri="{BB962C8B-B14F-4D97-AF65-F5344CB8AC3E}">
        <p14:creationId xmlns:p14="http://schemas.microsoft.com/office/powerpoint/2010/main" val="29816892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D4ACF-1F03-C948-846F-BBEBF56801C9}" type="datetimeFigureOut">
              <a:rPr lang="en-US" smtClean="0"/>
              <a:t>09/12/2013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2D0FB-5EDA-D345-8D4F-17714E52C333}" type="slidenum">
              <a:rPr lang="en-US" smtClean="0"/>
              <a:t>‹#›</a:t>
            </a:fld>
            <a:endParaRPr lang="en-US"/>
          </a:p>
        </p:txBody>
      </p:sp>
    </p:spTree>
    <p:extLst>
      <p:ext uri="{BB962C8B-B14F-4D97-AF65-F5344CB8AC3E}">
        <p14:creationId xmlns:p14="http://schemas.microsoft.com/office/powerpoint/2010/main" val="745520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Microsoft_Excel_97_-_2004_Worksheet1.xls"/><Relationship Id="rId5"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Qualitative Models</a:t>
            </a:r>
            <a:endParaRPr lang="en-US" dirty="0"/>
          </a:p>
        </p:txBody>
      </p:sp>
      <p:sp>
        <p:nvSpPr>
          <p:cNvPr id="3" name="Subtitle 2"/>
          <p:cNvSpPr>
            <a:spLocks noGrp="1"/>
          </p:cNvSpPr>
          <p:nvPr>
            <p:ph type="subTitle" idx="1"/>
          </p:nvPr>
        </p:nvSpPr>
        <p:spPr/>
        <p:txBody>
          <a:bodyPr/>
          <a:lstStyle/>
          <a:p>
            <a:r>
              <a:rPr lang="en-US" dirty="0" smtClean="0"/>
              <a:t>Wei Pang</a:t>
            </a:r>
            <a:endParaRPr lang="en-US" dirty="0"/>
          </a:p>
        </p:txBody>
      </p:sp>
    </p:spTree>
    <p:extLst>
      <p:ext uri="{BB962C8B-B14F-4D97-AF65-F5344CB8AC3E}">
        <p14:creationId xmlns:p14="http://schemas.microsoft.com/office/powerpoint/2010/main" val="30513465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2"/>
          <p:cNvSpPr txBox="1">
            <a:spLocks noGrp="1"/>
          </p:cNvSpPr>
          <p:nvPr/>
        </p:nvSpPr>
        <p:spPr bwMode="auto">
          <a:xfrm>
            <a:off x="3624263" y="6351588"/>
            <a:ext cx="1905000" cy="457200"/>
          </a:xfrm>
          <a:prstGeom prst="rect">
            <a:avLst/>
          </a:prstGeom>
          <a:noFill/>
          <a:ln>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fld id="{694BF759-DACD-7A4F-B6E6-8176BC224FC1}" type="slidenum">
              <a:rPr lang="en-GB" sz="1400">
                <a:ea typeface="Osaka" charset="0"/>
                <a:cs typeface="Osaka" charset="0"/>
              </a:rPr>
              <a:pPr algn="ctr"/>
              <a:t>10</a:t>
            </a:fld>
            <a:r>
              <a:rPr lang="en-GB" sz="1400">
                <a:ea typeface="Osaka" charset="0"/>
                <a:cs typeface="Osaka" charset="0"/>
              </a:rPr>
              <a:t> </a:t>
            </a:r>
          </a:p>
        </p:txBody>
      </p:sp>
      <p:sp>
        <p:nvSpPr>
          <p:cNvPr id="20483" name="Rectangle 2"/>
          <p:cNvSpPr>
            <a:spLocks noGrp="1" noChangeArrowheads="1"/>
          </p:cNvSpPr>
          <p:nvPr>
            <p:ph type="title" idx="4294967295"/>
          </p:nvPr>
        </p:nvSpPr>
        <p:spPr>
          <a:xfrm>
            <a:off x="685800" y="76200"/>
            <a:ext cx="7772400" cy="1143000"/>
          </a:xfrm>
        </p:spPr>
        <p:txBody>
          <a:bodyPr/>
          <a:lstStyle/>
          <a:p>
            <a:r>
              <a:rPr lang="en-GB"/>
              <a:t>Coupled Compartments cont’d</a:t>
            </a:r>
          </a:p>
        </p:txBody>
      </p:sp>
      <p:grpSp>
        <p:nvGrpSpPr>
          <p:cNvPr id="20484" name="Group 3"/>
          <p:cNvGrpSpPr>
            <a:grpSpLocks/>
          </p:cNvGrpSpPr>
          <p:nvPr/>
        </p:nvGrpSpPr>
        <p:grpSpPr bwMode="auto">
          <a:xfrm>
            <a:off x="4818063" y="1016000"/>
            <a:ext cx="3998912" cy="3875088"/>
            <a:chOff x="2856" y="879"/>
            <a:chExt cx="2669" cy="2725"/>
          </a:xfrm>
        </p:grpSpPr>
        <p:grpSp>
          <p:nvGrpSpPr>
            <p:cNvPr id="20485" name="Group 4"/>
            <p:cNvGrpSpPr>
              <a:grpSpLocks/>
            </p:cNvGrpSpPr>
            <p:nvPr/>
          </p:nvGrpSpPr>
          <p:grpSpPr bwMode="auto">
            <a:xfrm>
              <a:off x="3142" y="1013"/>
              <a:ext cx="2307" cy="2307"/>
              <a:chOff x="237" y="1008"/>
              <a:chExt cx="2307" cy="2307"/>
            </a:xfrm>
          </p:grpSpPr>
          <p:grpSp>
            <p:nvGrpSpPr>
              <p:cNvPr id="20486" name="Group 5"/>
              <p:cNvGrpSpPr>
                <a:grpSpLocks/>
              </p:cNvGrpSpPr>
              <p:nvPr/>
            </p:nvGrpSpPr>
            <p:grpSpPr bwMode="auto">
              <a:xfrm>
                <a:off x="240" y="1008"/>
                <a:ext cx="2304" cy="2304"/>
                <a:chOff x="240" y="1008"/>
                <a:chExt cx="2304" cy="2304"/>
              </a:xfrm>
            </p:grpSpPr>
            <p:sp>
              <p:nvSpPr>
                <p:cNvPr id="20487" name="Line 6"/>
                <p:cNvSpPr>
                  <a:spLocks noChangeShapeType="1"/>
                </p:cNvSpPr>
                <p:nvPr/>
              </p:nvSpPr>
              <p:spPr bwMode="auto">
                <a:xfrm>
                  <a:off x="240" y="1008"/>
                  <a:ext cx="0" cy="23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7"/>
                <p:cNvSpPr>
                  <a:spLocks noChangeShapeType="1"/>
                </p:cNvSpPr>
                <p:nvPr/>
              </p:nvSpPr>
              <p:spPr bwMode="auto">
                <a:xfrm rot="5400000">
                  <a:off x="1392" y="2160"/>
                  <a:ext cx="0" cy="23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0489" name="Line 8"/>
              <p:cNvSpPr>
                <a:spLocks noChangeShapeType="1"/>
              </p:cNvSpPr>
              <p:nvPr/>
            </p:nvSpPr>
            <p:spPr bwMode="auto">
              <a:xfrm flipV="1">
                <a:off x="237" y="1016"/>
                <a:ext cx="2305" cy="22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0490" name="Text Box 9"/>
            <p:cNvSpPr txBox="1">
              <a:spLocks noChangeArrowheads="1"/>
            </p:cNvSpPr>
            <p:nvPr/>
          </p:nvSpPr>
          <p:spPr bwMode="auto">
            <a:xfrm>
              <a:off x="5263" y="3290"/>
              <a:ext cx="25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Times" charset="0"/>
                </a:rPr>
                <a:t>x</a:t>
              </a:r>
              <a:r>
                <a:rPr lang="en-US" sz="1800" baseline="-25000">
                  <a:latin typeface="Times" charset="0"/>
                </a:rPr>
                <a:t>1</a:t>
              </a:r>
              <a:endParaRPr lang="en-US" sz="1800">
                <a:latin typeface="Times" charset="0"/>
              </a:endParaRPr>
            </a:p>
          </p:txBody>
        </p:sp>
        <p:sp>
          <p:nvSpPr>
            <p:cNvPr id="20491" name="Text Box 10"/>
            <p:cNvSpPr txBox="1">
              <a:spLocks noChangeArrowheads="1"/>
            </p:cNvSpPr>
            <p:nvPr/>
          </p:nvSpPr>
          <p:spPr bwMode="auto">
            <a:xfrm>
              <a:off x="2920" y="979"/>
              <a:ext cx="25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Times" charset="0"/>
                </a:rPr>
                <a:t>x</a:t>
              </a:r>
              <a:r>
                <a:rPr lang="en-US" sz="1800" baseline="-25000">
                  <a:latin typeface="Times" charset="0"/>
                </a:rPr>
                <a:t>2</a:t>
              </a:r>
              <a:endParaRPr lang="en-US" sz="1800">
                <a:latin typeface="Times" charset="0"/>
              </a:endParaRPr>
            </a:p>
          </p:txBody>
        </p:sp>
        <p:sp>
          <p:nvSpPr>
            <p:cNvPr id="20492" name="Oval 11"/>
            <p:cNvSpPr>
              <a:spLocks noChangeArrowheads="1"/>
            </p:cNvSpPr>
            <p:nvPr/>
          </p:nvSpPr>
          <p:spPr bwMode="auto">
            <a:xfrm>
              <a:off x="2856" y="2034"/>
              <a:ext cx="244" cy="2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800">
                  <a:latin typeface="Times" charset="0"/>
                </a:rPr>
                <a:t>2</a:t>
              </a:r>
            </a:p>
          </p:txBody>
        </p:sp>
        <p:sp>
          <p:nvSpPr>
            <p:cNvPr id="20493" name="Oval 12"/>
            <p:cNvSpPr>
              <a:spLocks noChangeArrowheads="1"/>
            </p:cNvSpPr>
            <p:nvPr/>
          </p:nvSpPr>
          <p:spPr bwMode="auto">
            <a:xfrm>
              <a:off x="4419" y="2961"/>
              <a:ext cx="244" cy="2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800">
                  <a:latin typeface="Times" charset="0"/>
                </a:rPr>
                <a:t>4</a:t>
              </a:r>
            </a:p>
          </p:txBody>
        </p:sp>
        <p:sp>
          <p:nvSpPr>
            <p:cNvPr id="20494" name="Oval 13"/>
            <p:cNvSpPr>
              <a:spLocks noChangeArrowheads="1"/>
            </p:cNvSpPr>
            <p:nvPr/>
          </p:nvSpPr>
          <p:spPr bwMode="auto">
            <a:xfrm>
              <a:off x="4439" y="1382"/>
              <a:ext cx="244" cy="2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800">
                  <a:latin typeface="Times" charset="0"/>
                </a:rPr>
                <a:t>8</a:t>
              </a:r>
            </a:p>
          </p:txBody>
        </p:sp>
        <p:sp>
          <p:nvSpPr>
            <p:cNvPr id="20495" name="Line 14"/>
            <p:cNvSpPr>
              <a:spLocks noChangeShapeType="1"/>
            </p:cNvSpPr>
            <p:nvPr/>
          </p:nvSpPr>
          <p:spPr bwMode="auto">
            <a:xfrm>
              <a:off x="4674" y="1503"/>
              <a:ext cx="2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96" name="Oval 15"/>
            <p:cNvSpPr>
              <a:spLocks noChangeArrowheads="1"/>
            </p:cNvSpPr>
            <p:nvPr/>
          </p:nvSpPr>
          <p:spPr bwMode="auto">
            <a:xfrm>
              <a:off x="3497" y="1741"/>
              <a:ext cx="244" cy="2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800">
                  <a:latin typeface="Times" charset="0"/>
                </a:rPr>
                <a:t>6</a:t>
              </a:r>
            </a:p>
          </p:txBody>
        </p:sp>
        <p:sp>
          <p:nvSpPr>
            <p:cNvPr id="20497" name="Oval 16"/>
            <p:cNvSpPr>
              <a:spLocks noChangeArrowheads="1"/>
            </p:cNvSpPr>
            <p:nvPr/>
          </p:nvSpPr>
          <p:spPr bwMode="auto">
            <a:xfrm>
              <a:off x="2950" y="3319"/>
              <a:ext cx="244" cy="2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800">
                  <a:latin typeface="Times" charset="0"/>
                </a:rPr>
                <a:t>1</a:t>
              </a:r>
            </a:p>
          </p:txBody>
        </p:sp>
        <p:sp>
          <p:nvSpPr>
            <p:cNvPr id="20498" name="Oval 17"/>
            <p:cNvSpPr>
              <a:spLocks noChangeArrowheads="1"/>
            </p:cNvSpPr>
            <p:nvPr/>
          </p:nvSpPr>
          <p:spPr bwMode="auto">
            <a:xfrm>
              <a:off x="4171" y="3360"/>
              <a:ext cx="244" cy="2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800">
                  <a:latin typeface="Times" charset="0"/>
                </a:rPr>
                <a:t>3</a:t>
              </a:r>
            </a:p>
          </p:txBody>
        </p:sp>
        <p:sp>
          <p:nvSpPr>
            <p:cNvPr id="20499" name="Line 18"/>
            <p:cNvSpPr>
              <a:spLocks noChangeShapeType="1"/>
            </p:cNvSpPr>
            <p:nvPr/>
          </p:nvSpPr>
          <p:spPr bwMode="auto">
            <a:xfrm flipV="1">
              <a:off x="3139" y="2400"/>
              <a:ext cx="2305" cy="9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0" name="Oval 19"/>
            <p:cNvSpPr>
              <a:spLocks noChangeArrowheads="1"/>
            </p:cNvSpPr>
            <p:nvPr/>
          </p:nvSpPr>
          <p:spPr bwMode="auto">
            <a:xfrm>
              <a:off x="4068" y="2515"/>
              <a:ext cx="244" cy="2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800">
                  <a:latin typeface="Times" charset="0"/>
                </a:rPr>
                <a:t>9</a:t>
              </a:r>
            </a:p>
          </p:txBody>
        </p:sp>
        <p:sp>
          <p:nvSpPr>
            <p:cNvPr id="20501" name="Oval 20"/>
            <p:cNvSpPr>
              <a:spLocks noChangeArrowheads="1"/>
            </p:cNvSpPr>
            <p:nvPr/>
          </p:nvSpPr>
          <p:spPr bwMode="auto">
            <a:xfrm>
              <a:off x="4529" y="2136"/>
              <a:ext cx="244" cy="2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800">
                  <a:latin typeface="Times" charset="0"/>
                </a:rPr>
                <a:t>10</a:t>
              </a:r>
            </a:p>
          </p:txBody>
        </p:sp>
        <p:sp>
          <p:nvSpPr>
            <p:cNvPr id="20502" name="Oval 21"/>
            <p:cNvSpPr>
              <a:spLocks noChangeArrowheads="1"/>
            </p:cNvSpPr>
            <p:nvPr/>
          </p:nvSpPr>
          <p:spPr bwMode="auto">
            <a:xfrm>
              <a:off x="4961" y="1810"/>
              <a:ext cx="244" cy="2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800">
                  <a:latin typeface="Times" charset="0"/>
                </a:rPr>
                <a:t>11</a:t>
              </a:r>
            </a:p>
          </p:txBody>
        </p:sp>
        <p:sp>
          <p:nvSpPr>
            <p:cNvPr id="20503" name="Text Box 22"/>
            <p:cNvSpPr txBox="1">
              <a:spLocks noChangeArrowheads="1"/>
            </p:cNvSpPr>
            <p:nvPr/>
          </p:nvSpPr>
          <p:spPr bwMode="auto">
            <a:xfrm>
              <a:off x="4773" y="879"/>
              <a:ext cx="68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smtClean="0">
                  <a:latin typeface="Times" charset="0"/>
                </a:rPr>
                <a:t>x</a:t>
              </a:r>
              <a:r>
                <a:rPr lang="en-US" sz="1800" baseline="-25000" dirty="0" smtClean="0">
                  <a:latin typeface="Times" charset="0"/>
                </a:rPr>
                <a:t>1</a:t>
              </a:r>
              <a:r>
                <a:rPr lang="ja-JP" altLang="en-US" sz="1800" dirty="0">
                  <a:latin typeface="Times" charset="0"/>
                </a:rPr>
                <a:t>’</a:t>
              </a:r>
              <a:r>
                <a:rPr lang="en-US" sz="1800" dirty="0">
                  <a:latin typeface="Times" charset="0"/>
                </a:rPr>
                <a:t>=0</a:t>
              </a:r>
            </a:p>
          </p:txBody>
        </p:sp>
        <p:sp>
          <p:nvSpPr>
            <p:cNvPr id="20504" name="Text Box 23"/>
            <p:cNvSpPr txBox="1">
              <a:spLocks noChangeArrowheads="1"/>
            </p:cNvSpPr>
            <p:nvPr/>
          </p:nvSpPr>
          <p:spPr bwMode="auto">
            <a:xfrm>
              <a:off x="5034" y="2235"/>
              <a:ext cx="491"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smtClean="0">
                  <a:latin typeface="Times" charset="0"/>
                </a:rPr>
                <a:t>x</a:t>
              </a:r>
              <a:r>
                <a:rPr lang="en-US" sz="1800" baseline="-25000" dirty="0" smtClean="0">
                  <a:latin typeface="Times" charset="0"/>
                </a:rPr>
                <a:t>2</a:t>
              </a:r>
              <a:r>
                <a:rPr lang="ja-JP" altLang="en-US" sz="1800" dirty="0">
                  <a:latin typeface="Times" charset="0"/>
                </a:rPr>
                <a:t>’</a:t>
              </a:r>
              <a:r>
                <a:rPr lang="en-US" sz="1800" dirty="0">
                  <a:latin typeface="Times" charset="0"/>
                </a:rPr>
                <a:t>=0</a:t>
              </a:r>
            </a:p>
          </p:txBody>
        </p:sp>
        <p:sp>
          <p:nvSpPr>
            <p:cNvPr id="20505" name="Oval 24"/>
            <p:cNvSpPr>
              <a:spLocks noChangeArrowheads="1"/>
            </p:cNvSpPr>
            <p:nvPr/>
          </p:nvSpPr>
          <p:spPr bwMode="auto">
            <a:xfrm>
              <a:off x="5003" y="2793"/>
              <a:ext cx="244" cy="2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800">
                  <a:latin typeface="Times" charset="0"/>
                </a:rPr>
                <a:t>7</a:t>
              </a:r>
            </a:p>
          </p:txBody>
        </p:sp>
        <p:sp>
          <p:nvSpPr>
            <p:cNvPr id="20506" name="Line 25"/>
            <p:cNvSpPr>
              <a:spLocks noChangeShapeType="1"/>
            </p:cNvSpPr>
            <p:nvPr/>
          </p:nvSpPr>
          <p:spPr bwMode="auto">
            <a:xfrm flipH="1" flipV="1">
              <a:off x="4854" y="2664"/>
              <a:ext cx="176" cy="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507" name="Group 26"/>
          <p:cNvGrpSpPr>
            <a:grpSpLocks/>
          </p:cNvGrpSpPr>
          <p:nvPr/>
        </p:nvGrpSpPr>
        <p:grpSpPr bwMode="auto">
          <a:xfrm>
            <a:off x="209550" y="4267200"/>
            <a:ext cx="6227763" cy="2149475"/>
            <a:chOff x="336" y="1243"/>
            <a:chExt cx="5037" cy="1738"/>
          </a:xfrm>
        </p:grpSpPr>
        <p:sp>
          <p:nvSpPr>
            <p:cNvPr id="20508" name="Oval 27"/>
            <p:cNvSpPr>
              <a:spLocks noChangeArrowheads="1"/>
            </p:cNvSpPr>
            <p:nvPr/>
          </p:nvSpPr>
          <p:spPr bwMode="auto">
            <a:xfrm>
              <a:off x="336" y="1960"/>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a:t>
              </a:r>
            </a:p>
          </p:txBody>
        </p:sp>
        <p:sp>
          <p:nvSpPr>
            <p:cNvPr id="20509" name="Oval 28"/>
            <p:cNvSpPr>
              <a:spLocks noChangeArrowheads="1"/>
            </p:cNvSpPr>
            <p:nvPr/>
          </p:nvSpPr>
          <p:spPr bwMode="auto">
            <a:xfrm>
              <a:off x="1855" y="1243"/>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0510" name="Oval 29"/>
            <p:cNvSpPr>
              <a:spLocks noChangeArrowheads="1"/>
            </p:cNvSpPr>
            <p:nvPr/>
          </p:nvSpPr>
          <p:spPr bwMode="auto">
            <a:xfrm>
              <a:off x="1139" y="1961"/>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sp>
          <p:nvSpPr>
            <p:cNvPr id="20511" name="Oval 30"/>
            <p:cNvSpPr>
              <a:spLocks noChangeArrowheads="1"/>
            </p:cNvSpPr>
            <p:nvPr/>
          </p:nvSpPr>
          <p:spPr bwMode="auto">
            <a:xfrm>
              <a:off x="2699" y="1250"/>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0512" name="Oval 31"/>
            <p:cNvSpPr>
              <a:spLocks noChangeArrowheads="1"/>
            </p:cNvSpPr>
            <p:nvPr/>
          </p:nvSpPr>
          <p:spPr bwMode="auto">
            <a:xfrm>
              <a:off x="3469" y="1257"/>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3</a:t>
              </a:r>
            </a:p>
          </p:txBody>
        </p:sp>
        <p:sp>
          <p:nvSpPr>
            <p:cNvPr id="20513" name="Oval 32"/>
            <p:cNvSpPr>
              <a:spLocks noChangeArrowheads="1"/>
            </p:cNvSpPr>
            <p:nvPr/>
          </p:nvSpPr>
          <p:spPr bwMode="auto">
            <a:xfrm>
              <a:off x="1832" y="2645"/>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0514" name="Oval 33"/>
            <p:cNvSpPr>
              <a:spLocks noChangeArrowheads="1"/>
            </p:cNvSpPr>
            <p:nvPr/>
          </p:nvSpPr>
          <p:spPr bwMode="auto">
            <a:xfrm>
              <a:off x="2647" y="2644"/>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sp>
          <p:nvSpPr>
            <p:cNvPr id="20515" name="Oval 34"/>
            <p:cNvSpPr>
              <a:spLocks noChangeArrowheads="1"/>
            </p:cNvSpPr>
            <p:nvPr/>
          </p:nvSpPr>
          <p:spPr bwMode="auto">
            <a:xfrm>
              <a:off x="3462" y="2643"/>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0516" name="Oval 35"/>
            <p:cNvSpPr>
              <a:spLocks noChangeArrowheads="1"/>
            </p:cNvSpPr>
            <p:nvPr/>
          </p:nvSpPr>
          <p:spPr bwMode="auto">
            <a:xfrm>
              <a:off x="4270" y="264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sp>
          <p:nvSpPr>
            <p:cNvPr id="20517" name="Oval 36"/>
            <p:cNvSpPr>
              <a:spLocks noChangeArrowheads="1"/>
            </p:cNvSpPr>
            <p:nvPr/>
          </p:nvSpPr>
          <p:spPr bwMode="auto">
            <a:xfrm>
              <a:off x="5037" y="2642"/>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0518" name="AutoShape 37"/>
            <p:cNvCxnSpPr>
              <a:cxnSpLocks noChangeShapeType="1"/>
              <a:stCxn id="20510" idx="7"/>
              <a:endCxn id="20509" idx="3"/>
            </p:cNvCxnSpPr>
            <p:nvPr/>
          </p:nvCxnSpPr>
          <p:spPr bwMode="auto">
            <a:xfrm flipV="1">
              <a:off x="1426" y="1530"/>
              <a:ext cx="478" cy="48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0519" name="AutoShape 38"/>
            <p:cNvCxnSpPr>
              <a:cxnSpLocks noChangeShapeType="1"/>
              <a:stCxn id="20510" idx="5"/>
              <a:endCxn id="20513" idx="1"/>
            </p:cNvCxnSpPr>
            <p:nvPr/>
          </p:nvCxnSpPr>
          <p:spPr bwMode="auto">
            <a:xfrm>
              <a:off x="1426" y="2248"/>
              <a:ext cx="455" cy="446"/>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0520" name="AutoShape 39"/>
            <p:cNvCxnSpPr>
              <a:cxnSpLocks noChangeShapeType="1"/>
              <a:stCxn id="20513" idx="0"/>
              <a:endCxn id="20509" idx="4"/>
            </p:cNvCxnSpPr>
            <p:nvPr/>
          </p:nvCxnSpPr>
          <p:spPr bwMode="auto">
            <a:xfrm flipV="1">
              <a:off x="2000" y="1579"/>
              <a:ext cx="23" cy="1066"/>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0521" name="AutoShape 40"/>
            <p:cNvCxnSpPr>
              <a:cxnSpLocks noChangeShapeType="1"/>
              <a:stCxn id="20509" idx="6"/>
              <a:endCxn id="20511" idx="2"/>
            </p:cNvCxnSpPr>
            <p:nvPr/>
          </p:nvCxnSpPr>
          <p:spPr bwMode="auto">
            <a:xfrm>
              <a:off x="2191" y="1411"/>
              <a:ext cx="508" cy="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0522" name="AutoShape 41"/>
            <p:cNvCxnSpPr>
              <a:cxnSpLocks noChangeShapeType="1"/>
              <a:stCxn id="20513" idx="6"/>
              <a:endCxn id="20514" idx="2"/>
            </p:cNvCxnSpPr>
            <p:nvPr/>
          </p:nvCxnSpPr>
          <p:spPr bwMode="auto">
            <a:xfrm flipV="1">
              <a:off x="2168" y="2812"/>
              <a:ext cx="479" cy="1"/>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0523" name="AutoShape 42"/>
            <p:cNvCxnSpPr>
              <a:cxnSpLocks noChangeShapeType="1"/>
              <a:stCxn id="20512" idx="2"/>
              <a:endCxn id="20511" idx="6"/>
            </p:cNvCxnSpPr>
            <p:nvPr/>
          </p:nvCxnSpPr>
          <p:spPr bwMode="auto">
            <a:xfrm flipH="1" flipV="1">
              <a:off x="3035" y="1418"/>
              <a:ext cx="434" cy="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24" name="AutoShape 43"/>
            <p:cNvCxnSpPr>
              <a:cxnSpLocks noChangeShapeType="1"/>
              <a:stCxn id="20515" idx="2"/>
              <a:endCxn id="20514" idx="6"/>
            </p:cNvCxnSpPr>
            <p:nvPr/>
          </p:nvCxnSpPr>
          <p:spPr bwMode="auto">
            <a:xfrm flipH="1">
              <a:off x="2983" y="2811"/>
              <a:ext cx="479"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25" name="AutoShape 44"/>
            <p:cNvCxnSpPr>
              <a:cxnSpLocks noChangeShapeType="1"/>
              <a:stCxn id="20516" idx="2"/>
              <a:endCxn id="20515" idx="6"/>
            </p:cNvCxnSpPr>
            <p:nvPr/>
          </p:nvCxnSpPr>
          <p:spPr bwMode="auto">
            <a:xfrm flipH="1">
              <a:off x="3798" y="2810"/>
              <a:ext cx="472"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26" name="AutoShape 45"/>
            <p:cNvCxnSpPr>
              <a:cxnSpLocks noChangeShapeType="1"/>
              <a:stCxn id="20517" idx="2"/>
              <a:endCxn id="20516" idx="6"/>
            </p:cNvCxnSpPr>
            <p:nvPr/>
          </p:nvCxnSpPr>
          <p:spPr bwMode="auto">
            <a:xfrm flipH="1">
              <a:off x="4606" y="2810"/>
              <a:ext cx="43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27" name="AutoShape 46"/>
            <p:cNvCxnSpPr>
              <a:cxnSpLocks noChangeShapeType="1"/>
              <a:stCxn id="20510" idx="2"/>
              <a:endCxn id="20508" idx="6"/>
            </p:cNvCxnSpPr>
            <p:nvPr/>
          </p:nvCxnSpPr>
          <p:spPr bwMode="auto">
            <a:xfrm flipH="1" flipV="1">
              <a:off x="672" y="2128"/>
              <a:ext cx="467"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0528" name="Group 82"/>
          <p:cNvGrpSpPr>
            <a:grpSpLocks/>
          </p:cNvGrpSpPr>
          <p:nvPr/>
        </p:nvGrpSpPr>
        <p:grpSpPr bwMode="auto">
          <a:xfrm>
            <a:off x="1487488" y="1012825"/>
            <a:ext cx="2633662" cy="3194050"/>
            <a:chOff x="133350" y="1789113"/>
            <a:chExt cx="2155825" cy="2749131"/>
          </a:xfrm>
        </p:grpSpPr>
        <p:sp>
          <p:nvSpPr>
            <p:cNvPr id="20529" name="Oval 5"/>
            <p:cNvSpPr>
              <a:spLocks noChangeArrowheads="1"/>
            </p:cNvSpPr>
            <p:nvPr/>
          </p:nvSpPr>
          <p:spPr bwMode="auto">
            <a:xfrm>
              <a:off x="133350" y="2820988"/>
              <a:ext cx="723900" cy="74453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atin typeface="Times" charset="0"/>
                </a:rPr>
                <a:t>1</a:t>
              </a:r>
            </a:p>
          </p:txBody>
        </p:sp>
        <p:sp>
          <p:nvSpPr>
            <p:cNvPr id="20530" name="Oval 6"/>
            <p:cNvSpPr>
              <a:spLocks noChangeArrowheads="1"/>
            </p:cNvSpPr>
            <p:nvPr/>
          </p:nvSpPr>
          <p:spPr bwMode="auto">
            <a:xfrm>
              <a:off x="1565275" y="2822575"/>
              <a:ext cx="723900" cy="74453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atin typeface="Times" charset="0"/>
                </a:rPr>
                <a:t>2</a:t>
              </a:r>
            </a:p>
          </p:txBody>
        </p:sp>
        <p:sp>
          <p:nvSpPr>
            <p:cNvPr id="20531" name="Line 7"/>
            <p:cNvSpPr>
              <a:spLocks noChangeShapeType="1"/>
            </p:cNvSpPr>
            <p:nvPr/>
          </p:nvSpPr>
          <p:spPr bwMode="auto">
            <a:xfrm>
              <a:off x="847725" y="3189288"/>
              <a:ext cx="7127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32" name="Line 8"/>
            <p:cNvSpPr>
              <a:spLocks noChangeShapeType="1"/>
            </p:cNvSpPr>
            <p:nvPr/>
          </p:nvSpPr>
          <p:spPr bwMode="auto">
            <a:xfrm rot="5400000" flipV="1">
              <a:off x="116681" y="2453482"/>
              <a:ext cx="7286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33" name="Line 9"/>
            <p:cNvSpPr>
              <a:spLocks noChangeShapeType="1"/>
            </p:cNvSpPr>
            <p:nvPr/>
          </p:nvSpPr>
          <p:spPr bwMode="auto">
            <a:xfrm rot="5400000" flipV="1">
              <a:off x="1557338" y="3913188"/>
              <a:ext cx="730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34" name="Text Box 10"/>
            <p:cNvSpPr txBox="1">
              <a:spLocks noChangeArrowheads="1"/>
            </p:cNvSpPr>
            <p:nvPr/>
          </p:nvSpPr>
          <p:spPr bwMode="auto">
            <a:xfrm>
              <a:off x="334768" y="1789113"/>
              <a:ext cx="233905" cy="28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atin typeface="Times" charset="0"/>
                </a:rPr>
                <a:t>u</a:t>
              </a:r>
            </a:p>
          </p:txBody>
        </p:sp>
        <p:sp>
          <p:nvSpPr>
            <p:cNvPr id="20535" name="Text Box 11"/>
            <p:cNvSpPr txBox="1">
              <a:spLocks noChangeArrowheads="1"/>
            </p:cNvSpPr>
            <p:nvPr/>
          </p:nvSpPr>
          <p:spPr bwMode="auto">
            <a:xfrm>
              <a:off x="842862" y="2828918"/>
              <a:ext cx="530185" cy="28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atin typeface="Times" charset="0"/>
                </a:rPr>
                <a:t>k</a:t>
              </a:r>
              <a:r>
                <a:rPr lang="en-US" sz="1600" baseline="-25000">
                  <a:latin typeface="Times" charset="0"/>
                </a:rPr>
                <a:t>12</a:t>
              </a:r>
              <a:r>
                <a:rPr lang="en-US" sz="1600">
                  <a:latin typeface="Times" charset="0"/>
                </a:rPr>
                <a:t>.x</a:t>
              </a:r>
              <a:r>
                <a:rPr lang="en-US" sz="1600" baseline="-25000">
                  <a:latin typeface="Times" charset="0"/>
                </a:rPr>
                <a:t>1</a:t>
              </a:r>
              <a:endParaRPr lang="en-US" sz="1600">
                <a:latin typeface="Times" charset="0"/>
              </a:endParaRPr>
            </a:p>
          </p:txBody>
        </p:sp>
        <p:sp>
          <p:nvSpPr>
            <p:cNvPr id="20536" name="Text Box 12"/>
            <p:cNvSpPr txBox="1">
              <a:spLocks noChangeArrowheads="1"/>
            </p:cNvSpPr>
            <p:nvPr/>
          </p:nvSpPr>
          <p:spPr bwMode="auto">
            <a:xfrm>
              <a:off x="1551075" y="4248574"/>
              <a:ext cx="530184" cy="28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atin typeface="Times" charset="0"/>
                </a:rPr>
                <a:t>k</a:t>
              </a:r>
              <a:r>
                <a:rPr lang="en-US" sz="1600" baseline="-25000">
                  <a:latin typeface="Times" charset="0"/>
                </a:rPr>
                <a:t>20</a:t>
              </a:r>
              <a:r>
                <a:rPr lang="en-US" sz="1600">
                  <a:latin typeface="Times" charset="0"/>
                </a:rPr>
                <a:t>.x</a:t>
              </a:r>
              <a:r>
                <a:rPr lang="en-US" sz="1600" baseline="-25000">
                  <a:latin typeface="Times" charset="0"/>
                </a:rPr>
                <a:t>2</a:t>
              </a:r>
              <a:endParaRPr lang="en-US" sz="1600">
                <a:latin typeface="Times" charset="0"/>
              </a:endParaRPr>
            </a:p>
          </p:txBody>
        </p:sp>
        <p:sp>
          <p:nvSpPr>
            <p:cNvPr id="20537" name="Line 13"/>
            <p:cNvSpPr>
              <a:spLocks noChangeShapeType="1"/>
            </p:cNvSpPr>
            <p:nvPr/>
          </p:nvSpPr>
          <p:spPr bwMode="auto">
            <a:xfrm flipH="1">
              <a:off x="809625" y="3409950"/>
              <a:ext cx="7985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38" name="Text Box 11"/>
            <p:cNvSpPr txBox="1">
              <a:spLocks noChangeArrowheads="1"/>
            </p:cNvSpPr>
            <p:nvPr/>
          </p:nvSpPr>
          <p:spPr bwMode="auto">
            <a:xfrm>
              <a:off x="939023" y="3348138"/>
              <a:ext cx="530185" cy="28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atin typeface="Times" charset="0"/>
                </a:rPr>
                <a:t>k</a:t>
              </a:r>
              <a:r>
                <a:rPr lang="en-US" sz="1600" baseline="-25000">
                  <a:latin typeface="Times" charset="0"/>
                </a:rPr>
                <a:t>21</a:t>
              </a:r>
              <a:r>
                <a:rPr lang="en-US" sz="1600">
                  <a:latin typeface="Times" charset="0"/>
                </a:rPr>
                <a:t>.x</a:t>
              </a:r>
              <a:r>
                <a:rPr lang="en-US" sz="1600" baseline="-25000">
                  <a:latin typeface="Times" charset="0"/>
                </a:rPr>
                <a:t>2</a:t>
              </a:r>
              <a:endParaRPr lang="en-US" sz="1600">
                <a:latin typeface="Times" charset="0"/>
              </a:endParaRPr>
            </a:p>
          </p:txBody>
        </p:sp>
      </p:grpSp>
    </p:spTree>
    <p:extLst>
      <p:ext uri="{BB962C8B-B14F-4D97-AF65-F5344CB8AC3E}">
        <p14:creationId xmlns:p14="http://schemas.microsoft.com/office/powerpoint/2010/main" val="22956079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txBox="1">
            <a:spLocks noGrp="1"/>
          </p:cNvSpPr>
          <p:nvPr/>
        </p:nvSpPr>
        <p:spPr bwMode="auto">
          <a:xfrm>
            <a:off x="3624263" y="6351588"/>
            <a:ext cx="1905000" cy="457200"/>
          </a:xfrm>
          <a:prstGeom prst="rect">
            <a:avLst/>
          </a:prstGeom>
          <a:noFill/>
          <a:ln>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fld id="{E1C1E337-DE91-5A49-AFBE-458FF4AB9B36}" type="slidenum">
              <a:rPr lang="en-US" sz="1400">
                <a:ea typeface="Osaka" charset="0"/>
                <a:cs typeface="Osaka" charset="0"/>
              </a:rPr>
              <a:pPr algn="ctr"/>
              <a:t>11</a:t>
            </a:fld>
            <a:r>
              <a:rPr lang="en-US" sz="1400">
                <a:ea typeface="Osaka" charset="0"/>
                <a:cs typeface="Osaka" charset="0"/>
              </a:rPr>
              <a:t> </a:t>
            </a:r>
          </a:p>
        </p:txBody>
      </p:sp>
      <p:sp>
        <p:nvSpPr>
          <p:cNvPr id="21507" name="Rectangle 2"/>
          <p:cNvSpPr>
            <a:spLocks noGrp="1" noChangeArrowheads="1"/>
          </p:cNvSpPr>
          <p:nvPr>
            <p:ph type="title" idx="4294967295"/>
          </p:nvPr>
        </p:nvSpPr>
        <p:spPr>
          <a:xfrm>
            <a:off x="685800" y="76200"/>
            <a:ext cx="7772400" cy="1143000"/>
          </a:xfrm>
        </p:spPr>
        <p:txBody>
          <a:bodyPr/>
          <a:lstStyle/>
          <a:p>
            <a:r>
              <a:rPr lang="en-US"/>
              <a:t>Benchmark Results</a:t>
            </a:r>
          </a:p>
        </p:txBody>
      </p:sp>
      <p:sp>
        <p:nvSpPr>
          <p:cNvPr id="21508" name="Rectangle 3"/>
          <p:cNvSpPr>
            <a:spLocks noGrp="1" noChangeArrowheads="1"/>
          </p:cNvSpPr>
          <p:nvPr>
            <p:ph type="body" sz="half" idx="4294967295"/>
          </p:nvPr>
        </p:nvSpPr>
        <p:spPr>
          <a:xfrm>
            <a:off x="633413" y="4338638"/>
            <a:ext cx="3814762" cy="1697037"/>
          </a:xfrm>
        </p:spPr>
        <p:txBody>
          <a:bodyPr/>
          <a:lstStyle/>
          <a:p>
            <a:pPr>
              <a:lnSpc>
                <a:spcPct val="90000"/>
              </a:lnSpc>
            </a:pPr>
            <a:r>
              <a:rPr lang="en-US" sz="1600"/>
              <a:t>The method has been successfully validated by well-known </a:t>
            </a:r>
            <a:r>
              <a:rPr lang="en-US" sz="1600" b="1"/>
              <a:t>benchmark systems </a:t>
            </a:r>
          </a:p>
          <a:p>
            <a:pPr>
              <a:lnSpc>
                <a:spcPct val="90000"/>
              </a:lnSpc>
            </a:pPr>
            <a:r>
              <a:rPr lang="en-US" sz="1600"/>
              <a:t>Have successfully learned models containing </a:t>
            </a:r>
            <a:r>
              <a:rPr lang="en-US" sz="1600" b="1"/>
              <a:t>hidden variables</a:t>
            </a:r>
            <a:r>
              <a:rPr lang="en-US" sz="1600"/>
              <a:t> </a:t>
            </a:r>
          </a:p>
          <a:p>
            <a:pPr>
              <a:lnSpc>
                <a:spcPct val="90000"/>
              </a:lnSpc>
            </a:pPr>
            <a:r>
              <a:rPr lang="en-US" sz="1600"/>
              <a:t>Can also find </a:t>
            </a:r>
            <a:r>
              <a:rPr lang="en-US" sz="1600" b="1"/>
              <a:t>hidden relations</a:t>
            </a:r>
            <a:endParaRPr lang="en-US" sz="1800"/>
          </a:p>
        </p:txBody>
      </p:sp>
      <p:graphicFrame>
        <p:nvGraphicFramePr>
          <p:cNvPr id="21509" name="Object 5"/>
          <p:cNvGraphicFramePr>
            <a:graphicFrameLocks noChangeAspect="1"/>
          </p:cNvGraphicFramePr>
          <p:nvPr>
            <p:ph type="clipArt" sz="half" idx="4294967295"/>
          </p:nvPr>
        </p:nvGraphicFramePr>
        <p:xfrm>
          <a:off x="4973638" y="1111250"/>
          <a:ext cx="3814762" cy="4137025"/>
        </p:xfrm>
        <a:graphic>
          <a:graphicData uri="http://schemas.openxmlformats.org/presentationml/2006/ole">
            <mc:AlternateContent xmlns:mc="http://schemas.openxmlformats.org/markup-compatibility/2006">
              <mc:Choice xmlns:v="urn:schemas-microsoft-com:vml" Requires="v">
                <p:oleObj spid="_x0000_s14359" name="Worksheet" r:id="rId4" imgW="2413000" imgH="2463800" progId="Excel.Sheet.8">
                  <p:embed/>
                </p:oleObj>
              </mc:Choice>
              <mc:Fallback>
                <p:oleObj name="Worksheet" r:id="rId4" imgW="2413000" imgH="24638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638" y="1111250"/>
                        <a:ext cx="3814762" cy="4137025"/>
                      </a:xfrm>
                      <a:prstGeom prst="rect">
                        <a:avLst/>
                      </a:prstGeom>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21510" name="Group 16"/>
          <p:cNvGrpSpPr>
            <a:grpSpLocks/>
          </p:cNvGrpSpPr>
          <p:nvPr/>
        </p:nvGrpSpPr>
        <p:grpSpPr bwMode="auto">
          <a:xfrm>
            <a:off x="1446213" y="1273175"/>
            <a:ext cx="2297112" cy="2947988"/>
            <a:chOff x="955" y="2286"/>
            <a:chExt cx="1447" cy="1857"/>
          </a:xfrm>
        </p:grpSpPr>
        <p:sp>
          <p:nvSpPr>
            <p:cNvPr id="21511" name="Oval 5"/>
            <p:cNvSpPr>
              <a:spLocks noChangeArrowheads="1"/>
            </p:cNvSpPr>
            <p:nvPr/>
          </p:nvSpPr>
          <p:spPr bwMode="auto">
            <a:xfrm>
              <a:off x="955" y="2966"/>
              <a:ext cx="486" cy="50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atin typeface="Times" charset="0"/>
                </a:rPr>
                <a:t>1</a:t>
              </a:r>
            </a:p>
          </p:txBody>
        </p:sp>
        <p:sp>
          <p:nvSpPr>
            <p:cNvPr id="21512" name="Oval 6"/>
            <p:cNvSpPr>
              <a:spLocks noChangeArrowheads="1"/>
            </p:cNvSpPr>
            <p:nvPr/>
          </p:nvSpPr>
          <p:spPr bwMode="auto">
            <a:xfrm>
              <a:off x="1916" y="2967"/>
              <a:ext cx="486" cy="50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atin typeface="Times" charset="0"/>
                </a:rPr>
                <a:t>2</a:t>
              </a:r>
            </a:p>
          </p:txBody>
        </p:sp>
        <p:sp>
          <p:nvSpPr>
            <p:cNvPr id="21513" name="Line 7"/>
            <p:cNvSpPr>
              <a:spLocks noChangeShapeType="1"/>
            </p:cNvSpPr>
            <p:nvPr/>
          </p:nvSpPr>
          <p:spPr bwMode="auto">
            <a:xfrm>
              <a:off x="1417" y="3113"/>
              <a:ext cx="52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4" name="Line 8"/>
            <p:cNvSpPr>
              <a:spLocks noChangeShapeType="1"/>
            </p:cNvSpPr>
            <p:nvPr/>
          </p:nvSpPr>
          <p:spPr bwMode="auto">
            <a:xfrm rot="5400000" flipV="1">
              <a:off x="941" y="2718"/>
              <a:ext cx="49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5" name="Line 9"/>
            <p:cNvSpPr>
              <a:spLocks noChangeShapeType="1"/>
            </p:cNvSpPr>
            <p:nvPr/>
          </p:nvSpPr>
          <p:spPr bwMode="auto">
            <a:xfrm rot="5400000" flipV="1">
              <a:off x="1909" y="3704"/>
              <a:ext cx="49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6" name="Text Box 10"/>
            <p:cNvSpPr txBox="1">
              <a:spLocks noChangeArrowheads="1"/>
            </p:cNvSpPr>
            <p:nvPr/>
          </p:nvSpPr>
          <p:spPr bwMode="auto">
            <a:xfrm>
              <a:off x="1090" y="228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atin typeface="Times" charset="0"/>
                </a:rPr>
                <a:t>u</a:t>
              </a:r>
            </a:p>
          </p:txBody>
        </p:sp>
        <p:sp>
          <p:nvSpPr>
            <p:cNvPr id="21517" name="Text Box 11"/>
            <p:cNvSpPr txBox="1">
              <a:spLocks noChangeArrowheads="1"/>
            </p:cNvSpPr>
            <p:nvPr/>
          </p:nvSpPr>
          <p:spPr bwMode="auto">
            <a:xfrm>
              <a:off x="1449" y="2892"/>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atin typeface="Times" charset="0"/>
                </a:rPr>
                <a:t>k</a:t>
              </a:r>
              <a:r>
                <a:rPr lang="en-US" sz="1600" baseline="-25000">
                  <a:latin typeface="Times" charset="0"/>
                </a:rPr>
                <a:t>12</a:t>
              </a:r>
              <a:r>
                <a:rPr lang="en-US" sz="1600">
                  <a:latin typeface="Times" charset="0"/>
                </a:rPr>
                <a:t>.x</a:t>
              </a:r>
              <a:r>
                <a:rPr lang="en-US" sz="1600" baseline="-25000">
                  <a:latin typeface="Times" charset="0"/>
                </a:rPr>
                <a:t>1</a:t>
              </a:r>
              <a:endParaRPr lang="en-US" sz="1600">
                <a:latin typeface="Times" charset="0"/>
              </a:endParaRPr>
            </a:p>
          </p:txBody>
        </p:sp>
        <p:sp>
          <p:nvSpPr>
            <p:cNvPr id="21518" name="Text Box 12"/>
            <p:cNvSpPr txBox="1">
              <a:spLocks noChangeArrowheads="1"/>
            </p:cNvSpPr>
            <p:nvPr/>
          </p:nvSpPr>
          <p:spPr bwMode="auto">
            <a:xfrm>
              <a:off x="1907" y="3931"/>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atin typeface="Times" charset="0"/>
                </a:rPr>
                <a:t>k</a:t>
              </a:r>
              <a:r>
                <a:rPr lang="en-US" sz="1600" baseline="-25000">
                  <a:latin typeface="Times" charset="0"/>
                </a:rPr>
                <a:t>20</a:t>
              </a:r>
              <a:r>
                <a:rPr lang="en-US" sz="1600">
                  <a:latin typeface="Times" charset="0"/>
                </a:rPr>
                <a:t>.x</a:t>
              </a:r>
              <a:r>
                <a:rPr lang="en-US" sz="1600" baseline="-25000">
                  <a:latin typeface="Times" charset="0"/>
                </a:rPr>
                <a:t>2</a:t>
              </a:r>
              <a:endParaRPr lang="en-US" sz="1600">
                <a:latin typeface="Times" charset="0"/>
              </a:endParaRPr>
            </a:p>
          </p:txBody>
        </p:sp>
        <p:sp>
          <p:nvSpPr>
            <p:cNvPr id="21519" name="Line 13"/>
            <p:cNvSpPr>
              <a:spLocks noChangeShapeType="1"/>
            </p:cNvSpPr>
            <p:nvPr/>
          </p:nvSpPr>
          <p:spPr bwMode="auto">
            <a:xfrm flipH="1">
              <a:off x="1397" y="3334"/>
              <a:ext cx="536" cy="0"/>
            </a:xfrm>
            <a:prstGeom prst="line">
              <a:avLst/>
            </a:prstGeom>
            <a:noFill/>
            <a:ln w="28575">
              <a:solidFill>
                <a:schemeClr val="tx1"/>
              </a:solidFill>
              <a:prstDash val="lgDash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0" name="Text Box 15"/>
            <p:cNvSpPr txBox="1">
              <a:spLocks noChangeArrowheads="1"/>
            </p:cNvSpPr>
            <p:nvPr/>
          </p:nvSpPr>
          <p:spPr bwMode="auto">
            <a:xfrm>
              <a:off x="1523" y="3332"/>
              <a:ext cx="4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atin typeface="Times" charset="0"/>
                </a:rPr>
                <a:t>k</a:t>
              </a:r>
              <a:r>
                <a:rPr lang="en-US" sz="1600" baseline="-25000">
                  <a:latin typeface="Times" charset="0"/>
                </a:rPr>
                <a:t>21</a:t>
              </a:r>
              <a:r>
                <a:rPr lang="en-US" sz="1600">
                  <a:latin typeface="Times" charset="0"/>
                </a:rPr>
                <a:t>.x</a:t>
              </a:r>
              <a:r>
                <a:rPr lang="en-US" sz="1600" baseline="-25000">
                  <a:latin typeface="Times" charset="0"/>
                </a:rPr>
                <a:t>2</a:t>
              </a:r>
              <a:endParaRPr lang="en-US" sz="1600">
                <a:latin typeface="Times" charset="0"/>
              </a:endParaRPr>
            </a:p>
          </p:txBody>
        </p:sp>
      </p:grpSp>
    </p:spTree>
    <p:extLst>
      <p:ext uri="{BB962C8B-B14F-4D97-AF65-F5344CB8AC3E}">
        <p14:creationId xmlns:p14="http://schemas.microsoft.com/office/powerpoint/2010/main" val="28013766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lide Number Placeholder 2"/>
          <p:cNvSpPr txBox="1">
            <a:spLocks noGrp="1"/>
          </p:cNvSpPr>
          <p:nvPr/>
        </p:nvSpPr>
        <p:spPr bwMode="auto">
          <a:xfrm>
            <a:off x="3624263" y="6351588"/>
            <a:ext cx="1905000" cy="457200"/>
          </a:xfrm>
          <a:prstGeom prst="rect">
            <a:avLst/>
          </a:prstGeom>
          <a:noFill/>
          <a:ln>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fld id="{2BB181BB-1C41-954C-A2FD-56782D6F5CE7}" type="slidenum">
              <a:rPr lang="en-GB" sz="1400">
                <a:ea typeface="Osaka" charset="0"/>
                <a:cs typeface="Osaka" charset="0"/>
              </a:rPr>
              <a:pPr algn="ctr"/>
              <a:t>12</a:t>
            </a:fld>
            <a:r>
              <a:rPr lang="en-GB" sz="1400">
                <a:ea typeface="Osaka" charset="0"/>
                <a:cs typeface="Osaka" charset="0"/>
              </a:rPr>
              <a:t> </a:t>
            </a:r>
          </a:p>
        </p:txBody>
      </p:sp>
      <p:sp>
        <p:nvSpPr>
          <p:cNvPr id="23555" name="Rectangle 2"/>
          <p:cNvSpPr>
            <a:spLocks noGrp="1" noChangeArrowheads="1"/>
          </p:cNvSpPr>
          <p:nvPr>
            <p:ph type="title" idx="4294967295"/>
          </p:nvPr>
        </p:nvSpPr>
        <p:spPr>
          <a:xfrm>
            <a:off x="685800" y="77788"/>
            <a:ext cx="8026400" cy="1143000"/>
          </a:xfrm>
        </p:spPr>
        <p:txBody>
          <a:bodyPr/>
          <a:lstStyle/>
          <a:p>
            <a:r>
              <a:rPr lang="en-US"/>
              <a:t>Cascaded system: incremental</a:t>
            </a:r>
          </a:p>
        </p:txBody>
      </p:sp>
      <p:grpSp>
        <p:nvGrpSpPr>
          <p:cNvPr id="23556" name="Group 3"/>
          <p:cNvGrpSpPr>
            <a:grpSpLocks/>
          </p:cNvGrpSpPr>
          <p:nvPr/>
        </p:nvGrpSpPr>
        <p:grpSpPr bwMode="auto">
          <a:xfrm>
            <a:off x="1758950" y="1903413"/>
            <a:ext cx="5638800" cy="4114800"/>
            <a:chOff x="240" y="144"/>
            <a:chExt cx="3552" cy="2592"/>
          </a:xfrm>
        </p:grpSpPr>
        <p:sp>
          <p:nvSpPr>
            <p:cNvPr id="23557" name="Rectangle 4"/>
            <p:cNvSpPr>
              <a:spLocks noChangeArrowheads="1"/>
            </p:cNvSpPr>
            <p:nvPr/>
          </p:nvSpPr>
          <p:spPr bwMode="auto">
            <a:xfrm>
              <a:off x="3495" y="2591"/>
              <a:ext cx="200" cy="1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p>
          </p:txBody>
        </p:sp>
        <p:sp>
          <p:nvSpPr>
            <p:cNvPr id="23558" name="Rectangle 5"/>
            <p:cNvSpPr>
              <a:spLocks noChangeArrowheads="1"/>
            </p:cNvSpPr>
            <p:nvPr/>
          </p:nvSpPr>
          <p:spPr bwMode="auto">
            <a:xfrm>
              <a:off x="2876" y="2276"/>
              <a:ext cx="238" cy="1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p>
          </p:txBody>
        </p:sp>
        <p:sp>
          <p:nvSpPr>
            <p:cNvPr id="23559" name="Rectangle 6"/>
            <p:cNvSpPr>
              <a:spLocks noChangeArrowheads="1"/>
            </p:cNvSpPr>
            <p:nvPr/>
          </p:nvSpPr>
          <p:spPr bwMode="auto">
            <a:xfrm>
              <a:off x="3495" y="1972"/>
              <a:ext cx="200" cy="1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p>
          </p:txBody>
        </p:sp>
        <p:sp>
          <p:nvSpPr>
            <p:cNvPr id="23560" name="Rectangle 7"/>
            <p:cNvSpPr>
              <a:spLocks noChangeArrowheads="1"/>
            </p:cNvSpPr>
            <p:nvPr/>
          </p:nvSpPr>
          <p:spPr bwMode="auto">
            <a:xfrm>
              <a:off x="2876" y="1553"/>
              <a:ext cx="238" cy="2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p>
          </p:txBody>
        </p:sp>
        <p:sp>
          <p:nvSpPr>
            <p:cNvPr id="23561" name="Rectangle 8"/>
            <p:cNvSpPr>
              <a:spLocks noChangeArrowheads="1"/>
            </p:cNvSpPr>
            <p:nvPr/>
          </p:nvSpPr>
          <p:spPr bwMode="auto">
            <a:xfrm>
              <a:off x="3495" y="1200"/>
              <a:ext cx="200" cy="28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p>
          </p:txBody>
        </p:sp>
        <p:sp>
          <p:nvSpPr>
            <p:cNvPr id="23562" name="Rectangle 9"/>
            <p:cNvSpPr>
              <a:spLocks noChangeArrowheads="1"/>
            </p:cNvSpPr>
            <p:nvPr/>
          </p:nvSpPr>
          <p:spPr bwMode="auto">
            <a:xfrm>
              <a:off x="2876" y="933"/>
              <a:ext cx="238" cy="2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p>
          </p:txBody>
        </p:sp>
        <p:sp>
          <p:nvSpPr>
            <p:cNvPr id="23563" name="Rectangle 10"/>
            <p:cNvSpPr>
              <a:spLocks noChangeArrowheads="1"/>
            </p:cNvSpPr>
            <p:nvPr/>
          </p:nvSpPr>
          <p:spPr bwMode="auto">
            <a:xfrm>
              <a:off x="3495" y="581"/>
              <a:ext cx="200" cy="28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p>
          </p:txBody>
        </p:sp>
        <p:sp>
          <p:nvSpPr>
            <p:cNvPr id="23564" name="Rectangle 11"/>
            <p:cNvSpPr>
              <a:spLocks noChangeArrowheads="1"/>
            </p:cNvSpPr>
            <p:nvPr/>
          </p:nvSpPr>
          <p:spPr bwMode="auto">
            <a:xfrm>
              <a:off x="2876" y="400"/>
              <a:ext cx="238"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p>
          </p:txBody>
        </p:sp>
        <p:sp>
          <p:nvSpPr>
            <p:cNvPr id="23565" name="Rectangle 12"/>
            <p:cNvSpPr>
              <a:spLocks noChangeArrowheads="1"/>
            </p:cNvSpPr>
            <p:nvPr/>
          </p:nvSpPr>
          <p:spPr bwMode="auto">
            <a:xfrm>
              <a:off x="1533" y="400"/>
              <a:ext cx="238"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p>
          </p:txBody>
        </p:sp>
        <p:grpSp>
          <p:nvGrpSpPr>
            <p:cNvPr id="23566" name="Group 13"/>
            <p:cNvGrpSpPr>
              <a:grpSpLocks/>
            </p:cNvGrpSpPr>
            <p:nvPr/>
          </p:nvGrpSpPr>
          <p:grpSpPr bwMode="auto">
            <a:xfrm>
              <a:off x="240" y="144"/>
              <a:ext cx="960" cy="720"/>
              <a:chOff x="480" y="528"/>
              <a:chExt cx="1632" cy="1090"/>
            </a:xfrm>
          </p:grpSpPr>
          <p:sp>
            <p:nvSpPr>
              <p:cNvPr id="23567" name="Line 14"/>
              <p:cNvSpPr>
                <a:spLocks noChangeShapeType="1"/>
              </p:cNvSpPr>
              <p:nvPr/>
            </p:nvSpPr>
            <p:spPr bwMode="auto">
              <a:xfrm>
                <a:off x="558" y="673"/>
                <a:ext cx="0" cy="5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Line 15"/>
              <p:cNvSpPr>
                <a:spLocks noChangeShapeType="1"/>
              </p:cNvSpPr>
              <p:nvPr/>
            </p:nvSpPr>
            <p:spPr bwMode="auto">
              <a:xfrm>
                <a:off x="1944" y="1105"/>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16"/>
              <p:cNvSpPr>
                <a:spLocks noChangeShapeType="1"/>
              </p:cNvSpPr>
              <p:nvPr/>
            </p:nvSpPr>
            <p:spPr bwMode="auto">
              <a:xfrm>
                <a:off x="559" y="1187"/>
                <a:ext cx="10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17"/>
              <p:cNvSpPr>
                <a:spLocks noChangeShapeType="1"/>
              </p:cNvSpPr>
              <p:nvPr/>
            </p:nvSpPr>
            <p:spPr bwMode="auto">
              <a:xfrm>
                <a:off x="954" y="675"/>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1" name="Line 18"/>
              <p:cNvSpPr>
                <a:spLocks noChangeShapeType="1"/>
              </p:cNvSpPr>
              <p:nvPr/>
            </p:nvSpPr>
            <p:spPr bwMode="auto">
              <a:xfrm>
                <a:off x="1605" y="1187"/>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2" name="Line 19"/>
              <p:cNvSpPr>
                <a:spLocks noChangeShapeType="1"/>
              </p:cNvSpPr>
              <p:nvPr/>
            </p:nvSpPr>
            <p:spPr bwMode="auto">
              <a:xfrm>
                <a:off x="954" y="1106"/>
                <a:ext cx="6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Line 20"/>
              <p:cNvSpPr>
                <a:spLocks noChangeShapeType="1"/>
              </p:cNvSpPr>
              <p:nvPr/>
            </p:nvSpPr>
            <p:spPr bwMode="auto">
              <a:xfrm>
                <a:off x="557" y="912"/>
                <a:ext cx="39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74" name="Line 21"/>
              <p:cNvSpPr>
                <a:spLocks noChangeShapeType="1"/>
              </p:cNvSpPr>
              <p:nvPr/>
            </p:nvSpPr>
            <p:spPr bwMode="auto">
              <a:xfrm>
                <a:off x="1619" y="1392"/>
                <a:ext cx="341"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Line 22"/>
              <p:cNvSpPr>
                <a:spLocks noChangeShapeType="1"/>
              </p:cNvSpPr>
              <p:nvPr/>
            </p:nvSpPr>
            <p:spPr bwMode="auto">
              <a:xfrm>
                <a:off x="1604" y="1618"/>
                <a:ext cx="5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6" name="Line 23"/>
              <p:cNvSpPr>
                <a:spLocks noChangeShapeType="1"/>
              </p:cNvSpPr>
              <p:nvPr/>
            </p:nvSpPr>
            <p:spPr bwMode="auto">
              <a:xfrm>
                <a:off x="1944" y="1540"/>
                <a:ext cx="1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Line 24"/>
              <p:cNvSpPr>
                <a:spLocks noChangeShapeType="1"/>
              </p:cNvSpPr>
              <p:nvPr/>
            </p:nvSpPr>
            <p:spPr bwMode="auto">
              <a:xfrm>
                <a:off x="480" y="528"/>
                <a:ext cx="2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25"/>
              <p:cNvSpPr>
                <a:spLocks noChangeShapeType="1"/>
              </p:cNvSpPr>
              <p:nvPr/>
            </p:nvSpPr>
            <p:spPr bwMode="auto">
              <a:xfrm>
                <a:off x="777" y="528"/>
                <a:ext cx="0"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Line 26"/>
              <p:cNvSpPr>
                <a:spLocks noChangeShapeType="1"/>
              </p:cNvSpPr>
              <p:nvPr/>
            </p:nvSpPr>
            <p:spPr bwMode="auto">
              <a:xfrm>
                <a:off x="753" y="550"/>
                <a:ext cx="0" cy="1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27"/>
              <p:cNvSpPr>
                <a:spLocks noChangeShapeType="1"/>
              </p:cNvSpPr>
              <p:nvPr/>
            </p:nvSpPr>
            <p:spPr bwMode="auto">
              <a:xfrm flipH="1">
                <a:off x="480" y="546"/>
                <a:ext cx="27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81" name="Group 28"/>
            <p:cNvGrpSpPr>
              <a:grpSpLocks/>
            </p:cNvGrpSpPr>
            <p:nvPr/>
          </p:nvGrpSpPr>
          <p:grpSpPr bwMode="auto">
            <a:xfrm>
              <a:off x="1488" y="144"/>
              <a:ext cx="960" cy="720"/>
              <a:chOff x="480" y="528"/>
              <a:chExt cx="1632" cy="1090"/>
            </a:xfrm>
          </p:grpSpPr>
          <p:sp>
            <p:nvSpPr>
              <p:cNvPr id="23582" name="Line 29"/>
              <p:cNvSpPr>
                <a:spLocks noChangeShapeType="1"/>
              </p:cNvSpPr>
              <p:nvPr/>
            </p:nvSpPr>
            <p:spPr bwMode="auto">
              <a:xfrm>
                <a:off x="558" y="673"/>
                <a:ext cx="0" cy="5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3" name="Line 30"/>
              <p:cNvSpPr>
                <a:spLocks noChangeShapeType="1"/>
              </p:cNvSpPr>
              <p:nvPr/>
            </p:nvSpPr>
            <p:spPr bwMode="auto">
              <a:xfrm>
                <a:off x="1944" y="1105"/>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4" name="Line 31"/>
              <p:cNvSpPr>
                <a:spLocks noChangeShapeType="1"/>
              </p:cNvSpPr>
              <p:nvPr/>
            </p:nvSpPr>
            <p:spPr bwMode="auto">
              <a:xfrm>
                <a:off x="559" y="1187"/>
                <a:ext cx="10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32"/>
              <p:cNvSpPr>
                <a:spLocks noChangeShapeType="1"/>
              </p:cNvSpPr>
              <p:nvPr/>
            </p:nvSpPr>
            <p:spPr bwMode="auto">
              <a:xfrm>
                <a:off x="954" y="675"/>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33"/>
              <p:cNvSpPr>
                <a:spLocks noChangeShapeType="1"/>
              </p:cNvSpPr>
              <p:nvPr/>
            </p:nvSpPr>
            <p:spPr bwMode="auto">
              <a:xfrm>
                <a:off x="1605" y="1187"/>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34"/>
              <p:cNvSpPr>
                <a:spLocks noChangeShapeType="1"/>
              </p:cNvSpPr>
              <p:nvPr/>
            </p:nvSpPr>
            <p:spPr bwMode="auto">
              <a:xfrm>
                <a:off x="954" y="1106"/>
                <a:ext cx="6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8" name="Line 35"/>
              <p:cNvSpPr>
                <a:spLocks noChangeShapeType="1"/>
              </p:cNvSpPr>
              <p:nvPr/>
            </p:nvSpPr>
            <p:spPr bwMode="auto">
              <a:xfrm>
                <a:off x="557" y="912"/>
                <a:ext cx="39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36"/>
              <p:cNvSpPr>
                <a:spLocks noChangeShapeType="1"/>
              </p:cNvSpPr>
              <p:nvPr/>
            </p:nvSpPr>
            <p:spPr bwMode="auto">
              <a:xfrm>
                <a:off x="1619" y="1392"/>
                <a:ext cx="341"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37"/>
              <p:cNvSpPr>
                <a:spLocks noChangeShapeType="1"/>
              </p:cNvSpPr>
              <p:nvPr/>
            </p:nvSpPr>
            <p:spPr bwMode="auto">
              <a:xfrm>
                <a:off x="1604" y="1618"/>
                <a:ext cx="5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Line 38"/>
              <p:cNvSpPr>
                <a:spLocks noChangeShapeType="1"/>
              </p:cNvSpPr>
              <p:nvPr/>
            </p:nvSpPr>
            <p:spPr bwMode="auto">
              <a:xfrm>
                <a:off x="1944" y="1540"/>
                <a:ext cx="1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2" name="Line 39"/>
              <p:cNvSpPr>
                <a:spLocks noChangeShapeType="1"/>
              </p:cNvSpPr>
              <p:nvPr/>
            </p:nvSpPr>
            <p:spPr bwMode="auto">
              <a:xfrm>
                <a:off x="480" y="528"/>
                <a:ext cx="2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3" name="Line 40"/>
              <p:cNvSpPr>
                <a:spLocks noChangeShapeType="1"/>
              </p:cNvSpPr>
              <p:nvPr/>
            </p:nvSpPr>
            <p:spPr bwMode="auto">
              <a:xfrm>
                <a:off x="777" y="528"/>
                <a:ext cx="0"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4" name="Line 41"/>
              <p:cNvSpPr>
                <a:spLocks noChangeShapeType="1"/>
              </p:cNvSpPr>
              <p:nvPr/>
            </p:nvSpPr>
            <p:spPr bwMode="auto">
              <a:xfrm>
                <a:off x="753" y="550"/>
                <a:ext cx="0" cy="1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5" name="Line 42"/>
              <p:cNvSpPr>
                <a:spLocks noChangeShapeType="1"/>
              </p:cNvSpPr>
              <p:nvPr/>
            </p:nvSpPr>
            <p:spPr bwMode="auto">
              <a:xfrm flipH="1">
                <a:off x="480" y="546"/>
                <a:ext cx="27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96" name="Group 43"/>
            <p:cNvGrpSpPr>
              <a:grpSpLocks/>
            </p:cNvGrpSpPr>
            <p:nvPr/>
          </p:nvGrpSpPr>
          <p:grpSpPr bwMode="auto">
            <a:xfrm>
              <a:off x="2832" y="144"/>
              <a:ext cx="960" cy="720"/>
              <a:chOff x="480" y="528"/>
              <a:chExt cx="1632" cy="1090"/>
            </a:xfrm>
          </p:grpSpPr>
          <p:sp>
            <p:nvSpPr>
              <p:cNvPr id="23597" name="Line 44"/>
              <p:cNvSpPr>
                <a:spLocks noChangeShapeType="1"/>
              </p:cNvSpPr>
              <p:nvPr/>
            </p:nvSpPr>
            <p:spPr bwMode="auto">
              <a:xfrm>
                <a:off x="558" y="673"/>
                <a:ext cx="0" cy="5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8" name="Line 45"/>
              <p:cNvSpPr>
                <a:spLocks noChangeShapeType="1"/>
              </p:cNvSpPr>
              <p:nvPr/>
            </p:nvSpPr>
            <p:spPr bwMode="auto">
              <a:xfrm>
                <a:off x="1944" y="1105"/>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9" name="Line 46"/>
              <p:cNvSpPr>
                <a:spLocks noChangeShapeType="1"/>
              </p:cNvSpPr>
              <p:nvPr/>
            </p:nvSpPr>
            <p:spPr bwMode="auto">
              <a:xfrm>
                <a:off x="559" y="1187"/>
                <a:ext cx="10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0" name="Line 47"/>
              <p:cNvSpPr>
                <a:spLocks noChangeShapeType="1"/>
              </p:cNvSpPr>
              <p:nvPr/>
            </p:nvSpPr>
            <p:spPr bwMode="auto">
              <a:xfrm>
                <a:off x="954" y="675"/>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1" name="Line 48"/>
              <p:cNvSpPr>
                <a:spLocks noChangeShapeType="1"/>
              </p:cNvSpPr>
              <p:nvPr/>
            </p:nvSpPr>
            <p:spPr bwMode="auto">
              <a:xfrm>
                <a:off x="1605" y="1187"/>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2" name="Line 49"/>
              <p:cNvSpPr>
                <a:spLocks noChangeShapeType="1"/>
              </p:cNvSpPr>
              <p:nvPr/>
            </p:nvSpPr>
            <p:spPr bwMode="auto">
              <a:xfrm>
                <a:off x="954" y="1106"/>
                <a:ext cx="6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3" name="Line 50"/>
              <p:cNvSpPr>
                <a:spLocks noChangeShapeType="1"/>
              </p:cNvSpPr>
              <p:nvPr/>
            </p:nvSpPr>
            <p:spPr bwMode="auto">
              <a:xfrm>
                <a:off x="557" y="912"/>
                <a:ext cx="39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04" name="Line 51"/>
              <p:cNvSpPr>
                <a:spLocks noChangeShapeType="1"/>
              </p:cNvSpPr>
              <p:nvPr/>
            </p:nvSpPr>
            <p:spPr bwMode="auto">
              <a:xfrm>
                <a:off x="1619" y="1392"/>
                <a:ext cx="341"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05" name="Line 52"/>
              <p:cNvSpPr>
                <a:spLocks noChangeShapeType="1"/>
              </p:cNvSpPr>
              <p:nvPr/>
            </p:nvSpPr>
            <p:spPr bwMode="auto">
              <a:xfrm>
                <a:off x="1604" y="1618"/>
                <a:ext cx="5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6" name="Line 53"/>
              <p:cNvSpPr>
                <a:spLocks noChangeShapeType="1"/>
              </p:cNvSpPr>
              <p:nvPr/>
            </p:nvSpPr>
            <p:spPr bwMode="auto">
              <a:xfrm>
                <a:off x="1944" y="1540"/>
                <a:ext cx="1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7" name="Line 54"/>
              <p:cNvSpPr>
                <a:spLocks noChangeShapeType="1"/>
              </p:cNvSpPr>
              <p:nvPr/>
            </p:nvSpPr>
            <p:spPr bwMode="auto">
              <a:xfrm>
                <a:off x="480" y="528"/>
                <a:ext cx="2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8" name="Line 55"/>
              <p:cNvSpPr>
                <a:spLocks noChangeShapeType="1"/>
              </p:cNvSpPr>
              <p:nvPr/>
            </p:nvSpPr>
            <p:spPr bwMode="auto">
              <a:xfrm>
                <a:off x="777" y="528"/>
                <a:ext cx="0"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9" name="Line 56"/>
              <p:cNvSpPr>
                <a:spLocks noChangeShapeType="1"/>
              </p:cNvSpPr>
              <p:nvPr/>
            </p:nvSpPr>
            <p:spPr bwMode="auto">
              <a:xfrm>
                <a:off x="753" y="550"/>
                <a:ext cx="0" cy="1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0" name="Line 57"/>
              <p:cNvSpPr>
                <a:spLocks noChangeShapeType="1"/>
              </p:cNvSpPr>
              <p:nvPr/>
            </p:nvSpPr>
            <p:spPr bwMode="auto">
              <a:xfrm flipH="1">
                <a:off x="480" y="546"/>
                <a:ext cx="27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611" name="Group 58"/>
            <p:cNvGrpSpPr>
              <a:grpSpLocks/>
            </p:cNvGrpSpPr>
            <p:nvPr/>
          </p:nvGrpSpPr>
          <p:grpSpPr bwMode="auto">
            <a:xfrm>
              <a:off x="2832" y="768"/>
              <a:ext cx="960" cy="720"/>
              <a:chOff x="480" y="528"/>
              <a:chExt cx="1632" cy="1090"/>
            </a:xfrm>
          </p:grpSpPr>
          <p:sp>
            <p:nvSpPr>
              <p:cNvPr id="23612" name="Line 59"/>
              <p:cNvSpPr>
                <a:spLocks noChangeShapeType="1"/>
              </p:cNvSpPr>
              <p:nvPr/>
            </p:nvSpPr>
            <p:spPr bwMode="auto">
              <a:xfrm>
                <a:off x="558" y="673"/>
                <a:ext cx="0" cy="5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3" name="Line 60"/>
              <p:cNvSpPr>
                <a:spLocks noChangeShapeType="1"/>
              </p:cNvSpPr>
              <p:nvPr/>
            </p:nvSpPr>
            <p:spPr bwMode="auto">
              <a:xfrm>
                <a:off x="1944" y="1105"/>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4" name="Line 61"/>
              <p:cNvSpPr>
                <a:spLocks noChangeShapeType="1"/>
              </p:cNvSpPr>
              <p:nvPr/>
            </p:nvSpPr>
            <p:spPr bwMode="auto">
              <a:xfrm>
                <a:off x="559" y="1187"/>
                <a:ext cx="10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5" name="Line 62"/>
              <p:cNvSpPr>
                <a:spLocks noChangeShapeType="1"/>
              </p:cNvSpPr>
              <p:nvPr/>
            </p:nvSpPr>
            <p:spPr bwMode="auto">
              <a:xfrm>
                <a:off x="954" y="675"/>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6" name="Line 63"/>
              <p:cNvSpPr>
                <a:spLocks noChangeShapeType="1"/>
              </p:cNvSpPr>
              <p:nvPr/>
            </p:nvSpPr>
            <p:spPr bwMode="auto">
              <a:xfrm>
                <a:off x="1605" y="1187"/>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7" name="Line 64"/>
              <p:cNvSpPr>
                <a:spLocks noChangeShapeType="1"/>
              </p:cNvSpPr>
              <p:nvPr/>
            </p:nvSpPr>
            <p:spPr bwMode="auto">
              <a:xfrm>
                <a:off x="954" y="1106"/>
                <a:ext cx="6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8" name="Line 65"/>
              <p:cNvSpPr>
                <a:spLocks noChangeShapeType="1"/>
              </p:cNvSpPr>
              <p:nvPr/>
            </p:nvSpPr>
            <p:spPr bwMode="auto">
              <a:xfrm>
                <a:off x="557" y="912"/>
                <a:ext cx="39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19" name="Line 66"/>
              <p:cNvSpPr>
                <a:spLocks noChangeShapeType="1"/>
              </p:cNvSpPr>
              <p:nvPr/>
            </p:nvSpPr>
            <p:spPr bwMode="auto">
              <a:xfrm>
                <a:off x="1619" y="1392"/>
                <a:ext cx="341"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20" name="Line 67"/>
              <p:cNvSpPr>
                <a:spLocks noChangeShapeType="1"/>
              </p:cNvSpPr>
              <p:nvPr/>
            </p:nvSpPr>
            <p:spPr bwMode="auto">
              <a:xfrm>
                <a:off x="1604" y="1618"/>
                <a:ext cx="5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1" name="Line 68"/>
              <p:cNvSpPr>
                <a:spLocks noChangeShapeType="1"/>
              </p:cNvSpPr>
              <p:nvPr/>
            </p:nvSpPr>
            <p:spPr bwMode="auto">
              <a:xfrm>
                <a:off x="1944" y="1540"/>
                <a:ext cx="1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2" name="Line 69"/>
              <p:cNvSpPr>
                <a:spLocks noChangeShapeType="1"/>
              </p:cNvSpPr>
              <p:nvPr/>
            </p:nvSpPr>
            <p:spPr bwMode="auto">
              <a:xfrm>
                <a:off x="480" y="528"/>
                <a:ext cx="2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3" name="Line 70"/>
              <p:cNvSpPr>
                <a:spLocks noChangeShapeType="1"/>
              </p:cNvSpPr>
              <p:nvPr/>
            </p:nvSpPr>
            <p:spPr bwMode="auto">
              <a:xfrm>
                <a:off x="777" y="528"/>
                <a:ext cx="0"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4" name="Line 71"/>
              <p:cNvSpPr>
                <a:spLocks noChangeShapeType="1"/>
              </p:cNvSpPr>
              <p:nvPr/>
            </p:nvSpPr>
            <p:spPr bwMode="auto">
              <a:xfrm>
                <a:off x="753" y="550"/>
                <a:ext cx="0" cy="1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5" name="Line 72"/>
              <p:cNvSpPr>
                <a:spLocks noChangeShapeType="1"/>
              </p:cNvSpPr>
              <p:nvPr/>
            </p:nvSpPr>
            <p:spPr bwMode="auto">
              <a:xfrm flipH="1">
                <a:off x="480" y="546"/>
                <a:ext cx="27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626" name="Group 73"/>
            <p:cNvGrpSpPr>
              <a:grpSpLocks/>
            </p:cNvGrpSpPr>
            <p:nvPr/>
          </p:nvGrpSpPr>
          <p:grpSpPr bwMode="auto">
            <a:xfrm>
              <a:off x="2832" y="1392"/>
              <a:ext cx="960" cy="720"/>
              <a:chOff x="480" y="528"/>
              <a:chExt cx="1632" cy="1090"/>
            </a:xfrm>
          </p:grpSpPr>
          <p:sp>
            <p:nvSpPr>
              <p:cNvPr id="23627" name="Line 74"/>
              <p:cNvSpPr>
                <a:spLocks noChangeShapeType="1"/>
              </p:cNvSpPr>
              <p:nvPr/>
            </p:nvSpPr>
            <p:spPr bwMode="auto">
              <a:xfrm>
                <a:off x="558" y="673"/>
                <a:ext cx="0" cy="5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8" name="Line 75"/>
              <p:cNvSpPr>
                <a:spLocks noChangeShapeType="1"/>
              </p:cNvSpPr>
              <p:nvPr/>
            </p:nvSpPr>
            <p:spPr bwMode="auto">
              <a:xfrm>
                <a:off x="1944" y="1105"/>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9" name="Line 76"/>
              <p:cNvSpPr>
                <a:spLocks noChangeShapeType="1"/>
              </p:cNvSpPr>
              <p:nvPr/>
            </p:nvSpPr>
            <p:spPr bwMode="auto">
              <a:xfrm>
                <a:off x="559" y="1187"/>
                <a:ext cx="10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0" name="Line 77"/>
              <p:cNvSpPr>
                <a:spLocks noChangeShapeType="1"/>
              </p:cNvSpPr>
              <p:nvPr/>
            </p:nvSpPr>
            <p:spPr bwMode="auto">
              <a:xfrm>
                <a:off x="954" y="675"/>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1" name="Line 78"/>
              <p:cNvSpPr>
                <a:spLocks noChangeShapeType="1"/>
              </p:cNvSpPr>
              <p:nvPr/>
            </p:nvSpPr>
            <p:spPr bwMode="auto">
              <a:xfrm>
                <a:off x="1605" y="1187"/>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2" name="Line 79"/>
              <p:cNvSpPr>
                <a:spLocks noChangeShapeType="1"/>
              </p:cNvSpPr>
              <p:nvPr/>
            </p:nvSpPr>
            <p:spPr bwMode="auto">
              <a:xfrm>
                <a:off x="954" y="1106"/>
                <a:ext cx="6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3" name="Line 80"/>
              <p:cNvSpPr>
                <a:spLocks noChangeShapeType="1"/>
              </p:cNvSpPr>
              <p:nvPr/>
            </p:nvSpPr>
            <p:spPr bwMode="auto">
              <a:xfrm>
                <a:off x="557" y="912"/>
                <a:ext cx="39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34" name="Line 81"/>
              <p:cNvSpPr>
                <a:spLocks noChangeShapeType="1"/>
              </p:cNvSpPr>
              <p:nvPr/>
            </p:nvSpPr>
            <p:spPr bwMode="auto">
              <a:xfrm>
                <a:off x="1619" y="1392"/>
                <a:ext cx="341"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35" name="Line 82"/>
              <p:cNvSpPr>
                <a:spLocks noChangeShapeType="1"/>
              </p:cNvSpPr>
              <p:nvPr/>
            </p:nvSpPr>
            <p:spPr bwMode="auto">
              <a:xfrm>
                <a:off x="1604" y="1618"/>
                <a:ext cx="5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6" name="Line 83"/>
              <p:cNvSpPr>
                <a:spLocks noChangeShapeType="1"/>
              </p:cNvSpPr>
              <p:nvPr/>
            </p:nvSpPr>
            <p:spPr bwMode="auto">
              <a:xfrm>
                <a:off x="1944" y="1540"/>
                <a:ext cx="1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7" name="Line 84"/>
              <p:cNvSpPr>
                <a:spLocks noChangeShapeType="1"/>
              </p:cNvSpPr>
              <p:nvPr/>
            </p:nvSpPr>
            <p:spPr bwMode="auto">
              <a:xfrm>
                <a:off x="480" y="528"/>
                <a:ext cx="2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8" name="Line 85"/>
              <p:cNvSpPr>
                <a:spLocks noChangeShapeType="1"/>
              </p:cNvSpPr>
              <p:nvPr/>
            </p:nvSpPr>
            <p:spPr bwMode="auto">
              <a:xfrm>
                <a:off x="777" y="528"/>
                <a:ext cx="0"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9" name="Line 86"/>
              <p:cNvSpPr>
                <a:spLocks noChangeShapeType="1"/>
              </p:cNvSpPr>
              <p:nvPr/>
            </p:nvSpPr>
            <p:spPr bwMode="auto">
              <a:xfrm>
                <a:off x="753" y="550"/>
                <a:ext cx="0" cy="1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0" name="Line 87"/>
              <p:cNvSpPr>
                <a:spLocks noChangeShapeType="1"/>
              </p:cNvSpPr>
              <p:nvPr/>
            </p:nvSpPr>
            <p:spPr bwMode="auto">
              <a:xfrm flipH="1">
                <a:off x="480" y="546"/>
                <a:ext cx="27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641" name="Group 88"/>
            <p:cNvGrpSpPr>
              <a:grpSpLocks/>
            </p:cNvGrpSpPr>
            <p:nvPr/>
          </p:nvGrpSpPr>
          <p:grpSpPr bwMode="auto">
            <a:xfrm>
              <a:off x="2832" y="2016"/>
              <a:ext cx="960" cy="720"/>
              <a:chOff x="480" y="528"/>
              <a:chExt cx="1632" cy="1090"/>
            </a:xfrm>
          </p:grpSpPr>
          <p:sp>
            <p:nvSpPr>
              <p:cNvPr id="23642" name="Line 89"/>
              <p:cNvSpPr>
                <a:spLocks noChangeShapeType="1"/>
              </p:cNvSpPr>
              <p:nvPr/>
            </p:nvSpPr>
            <p:spPr bwMode="auto">
              <a:xfrm>
                <a:off x="558" y="673"/>
                <a:ext cx="0" cy="5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3" name="Line 90"/>
              <p:cNvSpPr>
                <a:spLocks noChangeShapeType="1"/>
              </p:cNvSpPr>
              <p:nvPr/>
            </p:nvSpPr>
            <p:spPr bwMode="auto">
              <a:xfrm>
                <a:off x="1944" y="1105"/>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4" name="Line 91"/>
              <p:cNvSpPr>
                <a:spLocks noChangeShapeType="1"/>
              </p:cNvSpPr>
              <p:nvPr/>
            </p:nvSpPr>
            <p:spPr bwMode="auto">
              <a:xfrm>
                <a:off x="559" y="1187"/>
                <a:ext cx="10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5" name="Line 92"/>
              <p:cNvSpPr>
                <a:spLocks noChangeShapeType="1"/>
              </p:cNvSpPr>
              <p:nvPr/>
            </p:nvSpPr>
            <p:spPr bwMode="auto">
              <a:xfrm>
                <a:off x="954" y="675"/>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6" name="Line 93"/>
              <p:cNvSpPr>
                <a:spLocks noChangeShapeType="1"/>
              </p:cNvSpPr>
              <p:nvPr/>
            </p:nvSpPr>
            <p:spPr bwMode="auto">
              <a:xfrm>
                <a:off x="1605" y="1187"/>
                <a:ext cx="0" cy="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7" name="Line 94"/>
              <p:cNvSpPr>
                <a:spLocks noChangeShapeType="1"/>
              </p:cNvSpPr>
              <p:nvPr/>
            </p:nvSpPr>
            <p:spPr bwMode="auto">
              <a:xfrm>
                <a:off x="954" y="1106"/>
                <a:ext cx="6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8" name="Line 95"/>
              <p:cNvSpPr>
                <a:spLocks noChangeShapeType="1"/>
              </p:cNvSpPr>
              <p:nvPr/>
            </p:nvSpPr>
            <p:spPr bwMode="auto">
              <a:xfrm>
                <a:off x="557" y="912"/>
                <a:ext cx="39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49" name="Line 96"/>
              <p:cNvSpPr>
                <a:spLocks noChangeShapeType="1"/>
              </p:cNvSpPr>
              <p:nvPr/>
            </p:nvSpPr>
            <p:spPr bwMode="auto">
              <a:xfrm>
                <a:off x="1619" y="1392"/>
                <a:ext cx="341"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650" name="Line 97"/>
              <p:cNvSpPr>
                <a:spLocks noChangeShapeType="1"/>
              </p:cNvSpPr>
              <p:nvPr/>
            </p:nvSpPr>
            <p:spPr bwMode="auto">
              <a:xfrm>
                <a:off x="1604" y="1618"/>
                <a:ext cx="5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1" name="Line 98"/>
              <p:cNvSpPr>
                <a:spLocks noChangeShapeType="1"/>
              </p:cNvSpPr>
              <p:nvPr/>
            </p:nvSpPr>
            <p:spPr bwMode="auto">
              <a:xfrm>
                <a:off x="1944" y="1540"/>
                <a:ext cx="1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2" name="Line 99"/>
              <p:cNvSpPr>
                <a:spLocks noChangeShapeType="1"/>
              </p:cNvSpPr>
              <p:nvPr/>
            </p:nvSpPr>
            <p:spPr bwMode="auto">
              <a:xfrm>
                <a:off x="480" y="528"/>
                <a:ext cx="2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3" name="Line 100"/>
              <p:cNvSpPr>
                <a:spLocks noChangeShapeType="1"/>
              </p:cNvSpPr>
              <p:nvPr/>
            </p:nvSpPr>
            <p:spPr bwMode="auto">
              <a:xfrm>
                <a:off x="777" y="528"/>
                <a:ext cx="0"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4" name="Line 101"/>
              <p:cNvSpPr>
                <a:spLocks noChangeShapeType="1"/>
              </p:cNvSpPr>
              <p:nvPr/>
            </p:nvSpPr>
            <p:spPr bwMode="auto">
              <a:xfrm>
                <a:off x="753" y="550"/>
                <a:ext cx="0" cy="1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5" name="Line 102"/>
              <p:cNvSpPr>
                <a:spLocks noChangeShapeType="1"/>
              </p:cNvSpPr>
              <p:nvPr/>
            </p:nvSpPr>
            <p:spPr bwMode="auto">
              <a:xfrm flipH="1">
                <a:off x="480" y="546"/>
                <a:ext cx="27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56" name="Text Box 103"/>
            <p:cNvSpPr txBox="1">
              <a:spLocks noChangeArrowheads="1"/>
            </p:cNvSpPr>
            <p:nvPr/>
          </p:nvSpPr>
          <p:spPr bwMode="auto">
            <a:xfrm>
              <a:off x="663" y="31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400">
                  <a:latin typeface="Times" charset="0"/>
                </a:rPr>
                <a:t>0</a:t>
              </a:r>
            </a:p>
          </p:txBody>
        </p:sp>
        <p:sp>
          <p:nvSpPr>
            <p:cNvPr id="23657" name="Text Box 104"/>
            <p:cNvSpPr txBox="1">
              <a:spLocks noChangeArrowheads="1"/>
            </p:cNvSpPr>
            <p:nvPr/>
          </p:nvSpPr>
          <p:spPr bwMode="auto">
            <a:xfrm>
              <a:off x="1968" y="325"/>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GB" sz="1400">
                  <a:latin typeface="Times" charset="0"/>
                </a:rPr>
                <a:t>2</a:t>
              </a:r>
            </a:p>
          </p:txBody>
        </p:sp>
        <p:sp>
          <p:nvSpPr>
            <p:cNvPr id="23658" name="Text Box 105"/>
            <p:cNvSpPr txBox="1">
              <a:spLocks noChangeArrowheads="1"/>
            </p:cNvSpPr>
            <p:nvPr/>
          </p:nvSpPr>
          <p:spPr bwMode="auto">
            <a:xfrm>
              <a:off x="3252" y="32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400">
                  <a:latin typeface="Times" charset="0"/>
                </a:rPr>
                <a:t>7</a:t>
              </a:r>
            </a:p>
          </p:txBody>
        </p:sp>
        <p:sp>
          <p:nvSpPr>
            <p:cNvPr id="23659" name="Text Box 106"/>
            <p:cNvSpPr txBox="1">
              <a:spLocks noChangeArrowheads="1"/>
            </p:cNvSpPr>
            <p:nvPr/>
          </p:nvSpPr>
          <p:spPr bwMode="auto">
            <a:xfrm>
              <a:off x="3257" y="947"/>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400">
                  <a:latin typeface="Times" charset="0"/>
                </a:rPr>
                <a:t>3</a:t>
              </a:r>
            </a:p>
          </p:txBody>
        </p:sp>
        <p:sp>
          <p:nvSpPr>
            <p:cNvPr id="23660" name="Text Box 107"/>
            <p:cNvSpPr txBox="1">
              <a:spLocks noChangeArrowheads="1"/>
            </p:cNvSpPr>
            <p:nvPr/>
          </p:nvSpPr>
          <p:spPr bwMode="auto">
            <a:xfrm>
              <a:off x="3255" y="156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400">
                  <a:latin typeface="Times" charset="0"/>
                </a:rPr>
                <a:t>4</a:t>
              </a:r>
            </a:p>
          </p:txBody>
        </p:sp>
        <p:sp>
          <p:nvSpPr>
            <p:cNvPr id="23661" name="Text Box 108"/>
            <p:cNvSpPr txBox="1">
              <a:spLocks noChangeArrowheads="1"/>
            </p:cNvSpPr>
            <p:nvPr/>
          </p:nvSpPr>
          <p:spPr bwMode="auto">
            <a:xfrm>
              <a:off x="3256" y="2195"/>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400">
                  <a:latin typeface="Times" charset="0"/>
                </a:rPr>
                <a:t>8</a:t>
              </a:r>
            </a:p>
          </p:txBody>
        </p:sp>
      </p:grpSp>
    </p:spTree>
    <p:extLst>
      <p:ext uri="{BB962C8B-B14F-4D97-AF65-F5344CB8AC3E}">
        <p14:creationId xmlns:p14="http://schemas.microsoft.com/office/powerpoint/2010/main" val="34851049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noGrp="1"/>
          </p:cNvSpPr>
          <p:nvPr/>
        </p:nvSpPr>
        <p:spPr bwMode="auto">
          <a:xfrm>
            <a:off x="3624263" y="6351588"/>
            <a:ext cx="1905000" cy="457200"/>
          </a:xfrm>
          <a:prstGeom prst="rect">
            <a:avLst/>
          </a:prstGeom>
          <a:noFill/>
          <a:ln>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fld id="{73EEC133-717C-0E40-9D33-D5CF1AF2DE9C}" type="slidenum">
              <a:rPr lang="en-GB" sz="1400">
                <a:ea typeface="Osaka" charset="0"/>
                <a:cs typeface="Osaka" charset="0"/>
              </a:rPr>
              <a:pPr algn="ctr"/>
              <a:t>13</a:t>
            </a:fld>
            <a:r>
              <a:rPr lang="en-GB" sz="1400">
                <a:ea typeface="Osaka" charset="0"/>
                <a:cs typeface="Osaka" charset="0"/>
              </a:rPr>
              <a:t> </a:t>
            </a:r>
          </a:p>
        </p:txBody>
      </p:sp>
      <p:sp>
        <p:nvSpPr>
          <p:cNvPr id="25603" name="Rectangle 2"/>
          <p:cNvSpPr>
            <a:spLocks noGrp="1" noChangeArrowheads="1"/>
          </p:cNvSpPr>
          <p:nvPr>
            <p:ph type="title" idx="4294967295"/>
          </p:nvPr>
        </p:nvSpPr>
        <p:spPr>
          <a:xfrm>
            <a:off x="0" y="609600"/>
            <a:ext cx="4038600" cy="1143000"/>
          </a:xfrm>
        </p:spPr>
        <p:txBody>
          <a:bodyPr/>
          <a:lstStyle/>
          <a:p>
            <a:r>
              <a:rPr lang="en-GB"/>
              <a:t>Glycolysis</a:t>
            </a:r>
          </a:p>
        </p:txBody>
      </p:sp>
      <p:pic>
        <p:nvPicPr>
          <p:cNvPr id="25604" name="Picture 4" descr="GLY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0"/>
            <a:ext cx="5086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13918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lide Number Placeholder 2"/>
          <p:cNvSpPr txBox="1">
            <a:spLocks noGrp="1"/>
          </p:cNvSpPr>
          <p:nvPr/>
        </p:nvSpPr>
        <p:spPr bwMode="auto">
          <a:xfrm>
            <a:off x="3624263" y="6351588"/>
            <a:ext cx="1905000" cy="457200"/>
          </a:xfrm>
          <a:prstGeom prst="rect">
            <a:avLst/>
          </a:prstGeom>
          <a:noFill/>
          <a:ln>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fld id="{91F09F4D-8210-9F47-BB40-907ABD39206F}" type="slidenum">
              <a:rPr lang="en-GB" sz="1400">
                <a:ea typeface="Osaka" charset="0"/>
                <a:cs typeface="Osaka" charset="0"/>
              </a:rPr>
              <a:pPr algn="ctr"/>
              <a:t>14</a:t>
            </a:fld>
            <a:r>
              <a:rPr lang="en-GB" sz="1400">
                <a:ea typeface="Osaka" charset="0"/>
                <a:cs typeface="Osaka" charset="0"/>
              </a:rPr>
              <a:t> </a:t>
            </a:r>
          </a:p>
        </p:txBody>
      </p:sp>
      <p:sp>
        <p:nvSpPr>
          <p:cNvPr id="28675" name="Rectangle 2"/>
          <p:cNvSpPr>
            <a:spLocks noGrp="1" noChangeArrowheads="1"/>
          </p:cNvSpPr>
          <p:nvPr>
            <p:ph type="title" idx="4294967295"/>
          </p:nvPr>
        </p:nvSpPr>
        <p:spPr/>
        <p:txBody>
          <a:bodyPr/>
          <a:lstStyle/>
          <a:p>
            <a:r>
              <a:rPr lang="en-GB"/>
              <a:t>Glycolysis</a:t>
            </a:r>
          </a:p>
        </p:txBody>
      </p:sp>
      <p:grpSp>
        <p:nvGrpSpPr>
          <p:cNvPr id="28676" name="Group 3"/>
          <p:cNvGrpSpPr>
            <a:grpSpLocks/>
          </p:cNvGrpSpPr>
          <p:nvPr/>
        </p:nvGrpSpPr>
        <p:grpSpPr bwMode="auto">
          <a:xfrm>
            <a:off x="1249363" y="1589088"/>
            <a:ext cx="6734175" cy="4513262"/>
            <a:chOff x="1417" y="1616"/>
            <a:chExt cx="3662" cy="2187"/>
          </a:xfrm>
        </p:grpSpPr>
        <p:sp>
          <p:nvSpPr>
            <p:cNvPr id="28677" name="Rectangle 4"/>
            <p:cNvSpPr>
              <a:spLocks noChangeArrowheads="1"/>
            </p:cNvSpPr>
            <p:nvPr/>
          </p:nvSpPr>
          <p:spPr bwMode="auto">
            <a:xfrm>
              <a:off x="2215" y="3381"/>
              <a:ext cx="268" cy="162"/>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3</a:t>
              </a:r>
            </a:p>
          </p:txBody>
        </p:sp>
        <p:sp>
          <p:nvSpPr>
            <p:cNvPr id="28678" name="Rectangle 5"/>
            <p:cNvSpPr>
              <a:spLocks noChangeArrowheads="1"/>
            </p:cNvSpPr>
            <p:nvPr/>
          </p:nvSpPr>
          <p:spPr bwMode="auto">
            <a:xfrm>
              <a:off x="1461" y="1838"/>
              <a:ext cx="268" cy="162"/>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7</a:t>
              </a:r>
            </a:p>
          </p:txBody>
        </p:sp>
        <p:sp>
          <p:nvSpPr>
            <p:cNvPr id="28679" name="Rectangle 6"/>
            <p:cNvSpPr>
              <a:spLocks noChangeArrowheads="1"/>
            </p:cNvSpPr>
            <p:nvPr/>
          </p:nvSpPr>
          <p:spPr bwMode="auto">
            <a:xfrm>
              <a:off x="1461" y="2257"/>
              <a:ext cx="268" cy="162"/>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1</a:t>
              </a:r>
            </a:p>
          </p:txBody>
        </p:sp>
        <p:sp>
          <p:nvSpPr>
            <p:cNvPr id="28680" name="Rectangle 7"/>
            <p:cNvSpPr>
              <a:spLocks noChangeArrowheads="1"/>
            </p:cNvSpPr>
            <p:nvPr/>
          </p:nvSpPr>
          <p:spPr bwMode="auto">
            <a:xfrm>
              <a:off x="1459" y="2687"/>
              <a:ext cx="268" cy="162"/>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9</a:t>
              </a:r>
            </a:p>
          </p:txBody>
        </p:sp>
        <p:sp>
          <p:nvSpPr>
            <p:cNvPr id="28681" name="Rectangle 8"/>
            <p:cNvSpPr>
              <a:spLocks noChangeArrowheads="1"/>
            </p:cNvSpPr>
            <p:nvPr/>
          </p:nvSpPr>
          <p:spPr bwMode="auto">
            <a:xfrm>
              <a:off x="1449" y="3142"/>
              <a:ext cx="268" cy="162"/>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5</a:t>
              </a:r>
            </a:p>
          </p:txBody>
        </p:sp>
        <p:sp>
          <p:nvSpPr>
            <p:cNvPr id="28682" name="Rectangle 9"/>
            <p:cNvSpPr>
              <a:spLocks noChangeArrowheads="1"/>
            </p:cNvSpPr>
            <p:nvPr/>
          </p:nvSpPr>
          <p:spPr bwMode="auto">
            <a:xfrm>
              <a:off x="4113" y="1796"/>
              <a:ext cx="268" cy="162"/>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10</a:t>
              </a:r>
            </a:p>
          </p:txBody>
        </p:sp>
        <p:sp>
          <p:nvSpPr>
            <p:cNvPr id="28683" name="Rectangle 10"/>
            <p:cNvSpPr>
              <a:spLocks noChangeArrowheads="1"/>
            </p:cNvSpPr>
            <p:nvPr/>
          </p:nvSpPr>
          <p:spPr bwMode="auto">
            <a:xfrm>
              <a:off x="4113" y="2250"/>
              <a:ext cx="268" cy="162"/>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8</a:t>
              </a:r>
            </a:p>
          </p:txBody>
        </p:sp>
        <p:sp>
          <p:nvSpPr>
            <p:cNvPr id="28684" name="Rectangle 11"/>
            <p:cNvSpPr>
              <a:spLocks noChangeArrowheads="1"/>
            </p:cNvSpPr>
            <p:nvPr/>
          </p:nvSpPr>
          <p:spPr bwMode="auto">
            <a:xfrm>
              <a:off x="4112" y="2646"/>
              <a:ext cx="268" cy="162"/>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2</a:t>
              </a:r>
            </a:p>
          </p:txBody>
        </p:sp>
        <p:sp>
          <p:nvSpPr>
            <p:cNvPr id="28685" name="Rectangle 12"/>
            <p:cNvSpPr>
              <a:spLocks noChangeArrowheads="1"/>
            </p:cNvSpPr>
            <p:nvPr/>
          </p:nvSpPr>
          <p:spPr bwMode="auto">
            <a:xfrm>
              <a:off x="4118" y="3057"/>
              <a:ext cx="268" cy="162"/>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4</a:t>
              </a:r>
            </a:p>
          </p:txBody>
        </p:sp>
        <p:sp>
          <p:nvSpPr>
            <p:cNvPr id="28686" name="Rectangle 13"/>
            <p:cNvSpPr>
              <a:spLocks noChangeArrowheads="1"/>
            </p:cNvSpPr>
            <p:nvPr/>
          </p:nvSpPr>
          <p:spPr bwMode="auto">
            <a:xfrm>
              <a:off x="4117" y="3443"/>
              <a:ext cx="268" cy="162"/>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6</a:t>
              </a:r>
            </a:p>
          </p:txBody>
        </p:sp>
        <p:sp>
          <p:nvSpPr>
            <p:cNvPr id="28687" name="Text Box 14"/>
            <p:cNvSpPr txBox="1">
              <a:spLocks noChangeArrowheads="1"/>
            </p:cNvSpPr>
            <p:nvPr/>
          </p:nvSpPr>
          <p:spPr bwMode="auto">
            <a:xfrm>
              <a:off x="1495" y="161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Glc</a:t>
              </a:r>
            </a:p>
          </p:txBody>
        </p:sp>
        <p:sp>
          <p:nvSpPr>
            <p:cNvPr id="28688" name="Text Box 15"/>
            <p:cNvSpPr txBox="1">
              <a:spLocks noChangeArrowheads="1"/>
            </p:cNvSpPr>
            <p:nvPr/>
          </p:nvSpPr>
          <p:spPr bwMode="auto">
            <a:xfrm>
              <a:off x="1482" y="2053"/>
              <a:ext cx="24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G6P</a:t>
              </a:r>
            </a:p>
          </p:txBody>
        </p:sp>
        <p:sp>
          <p:nvSpPr>
            <p:cNvPr id="28689" name="Text Box 16"/>
            <p:cNvSpPr txBox="1">
              <a:spLocks noChangeArrowheads="1"/>
            </p:cNvSpPr>
            <p:nvPr/>
          </p:nvSpPr>
          <p:spPr bwMode="auto">
            <a:xfrm>
              <a:off x="1473" y="2472"/>
              <a:ext cx="234"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F6P</a:t>
              </a:r>
            </a:p>
          </p:txBody>
        </p:sp>
        <p:sp>
          <p:nvSpPr>
            <p:cNvPr id="28690" name="Text Box 17"/>
            <p:cNvSpPr txBox="1">
              <a:spLocks noChangeArrowheads="1"/>
            </p:cNvSpPr>
            <p:nvPr/>
          </p:nvSpPr>
          <p:spPr bwMode="auto">
            <a:xfrm>
              <a:off x="1424" y="2914"/>
              <a:ext cx="33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F16BP</a:t>
              </a:r>
            </a:p>
          </p:txBody>
        </p:sp>
        <p:sp>
          <p:nvSpPr>
            <p:cNvPr id="28691" name="Text Box 18"/>
            <p:cNvSpPr txBox="1">
              <a:spLocks noChangeArrowheads="1"/>
            </p:cNvSpPr>
            <p:nvPr/>
          </p:nvSpPr>
          <p:spPr bwMode="auto">
            <a:xfrm>
              <a:off x="1417" y="3406"/>
              <a:ext cx="24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G3P</a:t>
              </a:r>
            </a:p>
          </p:txBody>
        </p:sp>
        <p:sp>
          <p:nvSpPr>
            <p:cNvPr id="28692" name="Text Box 19"/>
            <p:cNvSpPr txBox="1">
              <a:spLocks noChangeArrowheads="1"/>
            </p:cNvSpPr>
            <p:nvPr/>
          </p:nvSpPr>
          <p:spPr bwMode="auto">
            <a:xfrm>
              <a:off x="4047" y="2034"/>
              <a:ext cx="65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GB" sz="1200">
                  <a:latin typeface="Times" charset="0"/>
                </a:rPr>
                <a:t>3PDGlyc</a:t>
              </a:r>
            </a:p>
          </p:txBody>
        </p:sp>
        <p:sp>
          <p:nvSpPr>
            <p:cNvPr id="28693" name="Text Box 20"/>
            <p:cNvSpPr txBox="1">
              <a:spLocks noChangeArrowheads="1"/>
            </p:cNvSpPr>
            <p:nvPr/>
          </p:nvSpPr>
          <p:spPr bwMode="auto">
            <a:xfrm>
              <a:off x="4127" y="2445"/>
              <a:ext cx="24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3PG</a:t>
              </a:r>
            </a:p>
          </p:txBody>
        </p:sp>
        <p:sp>
          <p:nvSpPr>
            <p:cNvPr id="28694" name="Text Box 21"/>
            <p:cNvSpPr txBox="1">
              <a:spLocks noChangeArrowheads="1"/>
            </p:cNvSpPr>
            <p:nvPr/>
          </p:nvSpPr>
          <p:spPr bwMode="auto">
            <a:xfrm>
              <a:off x="4129" y="2858"/>
              <a:ext cx="24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2PG</a:t>
              </a:r>
            </a:p>
          </p:txBody>
        </p:sp>
        <p:sp>
          <p:nvSpPr>
            <p:cNvPr id="28695" name="Text Box 22"/>
            <p:cNvSpPr txBox="1">
              <a:spLocks noChangeArrowheads="1"/>
            </p:cNvSpPr>
            <p:nvPr/>
          </p:nvSpPr>
          <p:spPr bwMode="auto">
            <a:xfrm>
              <a:off x="4129" y="3255"/>
              <a:ext cx="24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PEP</a:t>
              </a:r>
            </a:p>
          </p:txBody>
        </p:sp>
        <p:sp>
          <p:nvSpPr>
            <p:cNvPr id="28696" name="Text Box 23"/>
            <p:cNvSpPr txBox="1">
              <a:spLocks noChangeArrowheads="1"/>
            </p:cNvSpPr>
            <p:nvPr/>
          </p:nvSpPr>
          <p:spPr bwMode="auto">
            <a:xfrm>
              <a:off x="4139" y="3670"/>
              <a:ext cx="21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Pyr</a:t>
              </a:r>
            </a:p>
          </p:txBody>
        </p:sp>
        <p:sp>
          <p:nvSpPr>
            <p:cNvPr id="28697" name="Text Box 24"/>
            <p:cNvSpPr txBox="1">
              <a:spLocks noChangeArrowheads="1"/>
            </p:cNvSpPr>
            <p:nvPr/>
          </p:nvSpPr>
          <p:spPr bwMode="auto">
            <a:xfrm>
              <a:off x="3430" y="1802"/>
              <a:ext cx="326"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NAD+</a:t>
              </a:r>
            </a:p>
          </p:txBody>
        </p:sp>
        <p:sp>
          <p:nvSpPr>
            <p:cNvPr id="28698" name="Text Box 25"/>
            <p:cNvSpPr txBox="1">
              <a:spLocks noChangeArrowheads="1"/>
            </p:cNvSpPr>
            <p:nvPr/>
          </p:nvSpPr>
          <p:spPr bwMode="auto">
            <a:xfrm>
              <a:off x="2117" y="3154"/>
              <a:ext cx="326"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DHAP</a:t>
              </a:r>
            </a:p>
          </p:txBody>
        </p:sp>
        <p:sp>
          <p:nvSpPr>
            <p:cNvPr id="28699" name="Text Box 26"/>
            <p:cNvSpPr txBox="1">
              <a:spLocks noChangeArrowheads="1"/>
            </p:cNvSpPr>
            <p:nvPr/>
          </p:nvSpPr>
          <p:spPr bwMode="auto">
            <a:xfrm>
              <a:off x="4740" y="1794"/>
              <a:ext cx="33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NADH</a:t>
              </a:r>
            </a:p>
          </p:txBody>
        </p:sp>
        <p:sp>
          <p:nvSpPr>
            <p:cNvPr id="28700" name="Text Box 27"/>
            <p:cNvSpPr txBox="1">
              <a:spLocks noChangeArrowheads="1"/>
            </p:cNvSpPr>
            <p:nvPr/>
          </p:nvSpPr>
          <p:spPr bwMode="auto">
            <a:xfrm>
              <a:off x="4816" y="3077"/>
              <a:ext cx="26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H2O</a:t>
              </a:r>
            </a:p>
          </p:txBody>
        </p:sp>
        <p:sp>
          <p:nvSpPr>
            <p:cNvPr id="28701" name="Line 28"/>
            <p:cNvSpPr>
              <a:spLocks noChangeShapeType="1"/>
            </p:cNvSpPr>
            <p:nvPr/>
          </p:nvSpPr>
          <p:spPr bwMode="auto">
            <a:xfrm flipV="1">
              <a:off x="1607" y="1730"/>
              <a:ext cx="0" cy="1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2" name="Line 29"/>
            <p:cNvSpPr>
              <a:spLocks noChangeShapeType="1"/>
            </p:cNvSpPr>
            <p:nvPr/>
          </p:nvSpPr>
          <p:spPr bwMode="auto">
            <a:xfrm>
              <a:off x="1594" y="2001"/>
              <a:ext cx="0"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3" name="Line 30"/>
            <p:cNvSpPr>
              <a:spLocks noChangeShapeType="1"/>
            </p:cNvSpPr>
            <p:nvPr/>
          </p:nvSpPr>
          <p:spPr bwMode="auto">
            <a:xfrm flipV="1">
              <a:off x="1607" y="2173"/>
              <a:ext cx="0" cy="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4" name="Line 31"/>
            <p:cNvSpPr>
              <a:spLocks noChangeShapeType="1"/>
            </p:cNvSpPr>
            <p:nvPr/>
          </p:nvSpPr>
          <p:spPr bwMode="auto">
            <a:xfrm>
              <a:off x="1594" y="2416"/>
              <a:ext cx="0"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5" name="Line 32"/>
            <p:cNvSpPr>
              <a:spLocks noChangeShapeType="1"/>
            </p:cNvSpPr>
            <p:nvPr/>
          </p:nvSpPr>
          <p:spPr bwMode="auto">
            <a:xfrm flipV="1">
              <a:off x="1594" y="2594"/>
              <a:ext cx="0" cy="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6" name="Line 33"/>
            <p:cNvSpPr>
              <a:spLocks noChangeShapeType="1"/>
            </p:cNvSpPr>
            <p:nvPr/>
          </p:nvSpPr>
          <p:spPr bwMode="auto">
            <a:xfrm>
              <a:off x="1594" y="2852"/>
              <a:ext cx="0"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7" name="Line 34"/>
            <p:cNvSpPr>
              <a:spLocks noChangeShapeType="1"/>
            </p:cNvSpPr>
            <p:nvPr/>
          </p:nvSpPr>
          <p:spPr bwMode="auto">
            <a:xfrm flipV="1">
              <a:off x="1594" y="3037"/>
              <a:ext cx="0" cy="1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8" name="Line 35"/>
            <p:cNvSpPr>
              <a:spLocks noChangeShapeType="1"/>
            </p:cNvSpPr>
            <p:nvPr/>
          </p:nvSpPr>
          <p:spPr bwMode="auto">
            <a:xfrm>
              <a:off x="1582" y="3302"/>
              <a:ext cx="0" cy="1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9" name="Line 36"/>
            <p:cNvSpPr>
              <a:spLocks noChangeShapeType="1"/>
            </p:cNvSpPr>
            <p:nvPr/>
          </p:nvSpPr>
          <p:spPr bwMode="auto">
            <a:xfrm flipH="1">
              <a:off x="1746" y="3458"/>
              <a:ext cx="4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0" name="Line 37"/>
            <p:cNvSpPr>
              <a:spLocks noChangeShapeType="1"/>
            </p:cNvSpPr>
            <p:nvPr/>
          </p:nvSpPr>
          <p:spPr bwMode="auto">
            <a:xfrm flipV="1">
              <a:off x="2355" y="3259"/>
              <a:ext cx="0" cy="1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1" name="Line 38"/>
            <p:cNvSpPr>
              <a:spLocks noChangeShapeType="1"/>
            </p:cNvSpPr>
            <p:nvPr/>
          </p:nvSpPr>
          <p:spPr bwMode="auto">
            <a:xfrm>
              <a:off x="1721" y="3223"/>
              <a:ext cx="4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2" name="Line 39"/>
            <p:cNvSpPr>
              <a:spLocks noChangeShapeType="1"/>
            </p:cNvSpPr>
            <p:nvPr/>
          </p:nvSpPr>
          <p:spPr bwMode="auto">
            <a:xfrm>
              <a:off x="4253" y="1960"/>
              <a:ext cx="0" cy="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3" name="Line 40"/>
            <p:cNvSpPr>
              <a:spLocks noChangeShapeType="1"/>
            </p:cNvSpPr>
            <p:nvPr/>
          </p:nvSpPr>
          <p:spPr bwMode="auto">
            <a:xfrm flipV="1">
              <a:off x="4253" y="2153"/>
              <a:ext cx="0" cy="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4" name="Line 41"/>
            <p:cNvSpPr>
              <a:spLocks noChangeShapeType="1"/>
            </p:cNvSpPr>
            <p:nvPr/>
          </p:nvSpPr>
          <p:spPr bwMode="auto">
            <a:xfrm>
              <a:off x="4380" y="1867"/>
              <a:ext cx="3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5" name="Line 42"/>
            <p:cNvSpPr>
              <a:spLocks noChangeShapeType="1"/>
            </p:cNvSpPr>
            <p:nvPr/>
          </p:nvSpPr>
          <p:spPr bwMode="auto">
            <a:xfrm flipH="1">
              <a:off x="3720" y="1875"/>
              <a:ext cx="3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6" name="Line 43"/>
            <p:cNvSpPr>
              <a:spLocks noChangeShapeType="1"/>
            </p:cNvSpPr>
            <p:nvPr/>
          </p:nvSpPr>
          <p:spPr bwMode="auto">
            <a:xfrm>
              <a:off x="4241" y="2410"/>
              <a:ext cx="0" cy="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7" name="Line 44"/>
            <p:cNvSpPr>
              <a:spLocks noChangeShapeType="1"/>
            </p:cNvSpPr>
            <p:nvPr/>
          </p:nvSpPr>
          <p:spPr bwMode="auto">
            <a:xfrm flipV="1">
              <a:off x="4253" y="2560"/>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8" name="Line 45"/>
            <p:cNvSpPr>
              <a:spLocks noChangeShapeType="1"/>
            </p:cNvSpPr>
            <p:nvPr/>
          </p:nvSpPr>
          <p:spPr bwMode="auto">
            <a:xfrm>
              <a:off x="4241" y="2810"/>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9" name="Line 46"/>
            <p:cNvSpPr>
              <a:spLocks noChangeShapeType="1"/>
            </p:cNvSpPr>
            <p:nvPr/>
          </p:nvSpPr>
          <p:spPr bwMode="auto">
            <a:xfrm flipV="1">
              <a:off x="4253" y="2967"/>
              <a:ext cx="0" cy="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0" name="Line 47"/>
            <p:cNvSpPr>
              <a:spLocks noChangeShapeType="1"/>
            </p:cNvSpPr>
            <p:nvPr/>
          </p:nvSpPr>
          <p:spPr bwMode="auto">
            <a:xfrm>
              <a:off x="4380" y="3138"/>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1" name="Line 48"/>
            <p:cNvSpPr>
              <a:spLocks noChangeShapeType="1"/>
            </p:cNvSpPr>
            <p:nvPr/>
          </p:nvSpPr>
          <p:spPr bwMode="auto">
            <a:xfrm>
              <a:off x="4241" y="3217"/>
              <a:ext cx="0" cy="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2" name="Line 49"/>
            <p:cNvSpPr>
              <a:spLocks noChangeShapeType="1"/>
            </p:cNvSpPr>
            <p:nvPr/>
          </p:nvSpPr>
          <p:spPr bwMode="auto">
            <a:xfrm flipV="1">
              <a:off x="4253" y="3375"/>
              <a:ext cx="0"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3" name="Line 50"/>
            <p:cNvSpPr>
              <a:spLocks noChangeShapeType="1"/>
            </p:cNvSpPr>
            <p:nvPr/>
          </p:nvSpPr>
          <p:spPr bwMode="auto">
            <a:xfrm>
              <a:off x="4253" y="3603"/>
              <a:ext cx="0"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724" name="Group 51"/>
            <p:cNvGrpSpPr>
              <a:grpSpLocks/>
            </p:cNvGrpSpPr>
            <p:nvPr/>
          </p:nvGrpSpPr>
          <p:grpSpPr bwMode="auto">
            <a:xfrm>
              <a:off x="1733" y="1715"/>
              <a:ext cx="681" cy="439"/>
              <a:chOff x="1961" y="294"/>
              <a:chExt cx="512" cy="586"/>
            </a:xfrm>
          </p:grpSpPr>
          <p:sp>
            <p:nvSpPr>
              <p:cNvPr id="28725" name="Text Box 52"/>
              <p:cNvSpPr txBox="1">
                <a:spLocks noChangeArrowheads="1"/>
              </p:cNvSpPr>
              <p:nvPr/>
            </p:nvSpPr>
            <p:spPr bwMode="auto">
              <a:xfrm>
                <a:off x="2273" y="294"/>
                <a:ext cx="20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ADP</a:t>
                </a:r>
              </a:p>
            </p:txBody>
          </p:sp>
          <p:sp>
            <p:nvSpPr>
              <p:cNvPr id="28726" name="Text Box 53"/>
              <p:cNvSpPr txBox="1">
                <a:spLocks noChangeArrowheads="1"/>
              </p:cNvSpPr>
              <p:nvPr/>
            </p:nvSpPr>
            <p:spPr bwMode="auto">
              <a:xfrm>
                <a:off x="2259" y="702"/>
                <a:ext cx="19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ATP</a:t>
                </a:r>
              </a:p>
            </p:txBody>
          </p:sp>
          <p:sp>
            <p:nvSpPr>
              <p:cNvPr id="28727" name="Freeform 54"/>
              <p:cNvSpPr>
                <a:spLocks/>
              </p:cNvSpPr>
              <p:nvPr/>
            </p:nvSpPr>
            <p:spPr bwMode="auto">
              <a:xfrm>
                <a:off x="1961" y="371"/>
                <a:ext cx="324" cy="162"/>
              </a:xfrm>
              <a:custGeom>
                <a:avLst/>
                <a:gdLst>
                  <a:gd name="T0" fmla="*/ 0 w 324"/>
                  <a:gd name="T1" fmla="*/ 162 h 162"/>
                  <a:gd name="T2" fmla="*/ 86 w 324"/>
                  <a:gd name="T3" fmla="*/ 48 h 162"/>
                  <a:gd name="T4" fmla="*/ 324 w 324"/>
                  <a:gd name="T5" fmla="*/ 0 h 162"/>
                  <a:gd name="T6" fmla="*/ 0 60000 65536"/>
                  <a:gd name="T7" fmla="*/ 0 60000 65536"/>
                  <a:gd name="T8" fmla="*/ 0 60000 65536"/>
                  <a:gd name="T9" fmla="*/ 0 w 324"/>
                  <a:gd name="T10" fmla="*/ 0 h 162"/>
                  <a:gd name="T11" fmla="*/ 324 w 324"/>
                  <a:gd name="T12" fmla="*/ 162 h 162"/>
                </a:gdLst>
                <a:ahLst/>
                <a:cxnLst>
                  <a:cxn ang="T6">
                    <a:pos x="T0" y="T1"/>
                  </a:cxn>
                  <a:cxn ang="T7">
                    <a:pos x="T2" y="T3"/>
                  </a:cxn>
                  <a:cxn ang="T8">
                    <a:pos x="T4" y="T5"/>
                  </a:cxn>
                </a:cxnLst>
                <a:rect l="T9" t="T10" r="T11" b="T12"/>
                <a:pathLst>
                  <a:path w="324" h="162">
                    <a:moveTo>
                      <a:pt x="0" y="162"/>
                    </a:moveTo>
                    <a:cubicBezTo>
                      <a:pt x="16" y="118"/>
                      <a:pt x="32" y="75"/>
                      <a:pt x="86" y="48"/>
                    </a:cubicBezTo>
                    <a:cubicBezTo>
                      <a:pt x="140" y="21"/>
                      <a:pt x="286" y="8"/>
                      <a:pt x="3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sp>
            <p:nvSpPr>
              <p:cNvPr id="28728" name="Freeform 55"/>
              <p:cNvSpPr>
                <a:spLocks/>
              </p:cNvSpPr>
              <p:nvPr/>
            </p:nvSpPr>
            <p:spPr bwMode="auto">
              <a:xfrm>
                <a:off x="1962" y="600"/>
                <a:ext cx="305" cy="171"/>
              </a:xfrm>
              <a:custGeom>
                <a:avLst/>
                <a:gdLst>
                  <a:gd name="T0" fmla="*/ 0 w 305"/>
                  <a:gd name="T1" fmla="*/ 0 h 171"/>
                  <a:gd name="T2" fmla="*/ 86 w 305"/>
                  <a:gd name="T3" fmla="*/ 105 h 171"/>
                  <a:gd name="T4" fmla="*/ 305 w 305"/>
                  <a:gd name="T5" fmla="*/ 171 h 171"/>
                  <a:gd name="T6" fmla="*/ 0 60000 65536"/>
                  <a:gd name="T7" fmla="*/ 0 60000 65536"/>
                  <a:gd name="T8" fmla="*/ 0 60000 65536"/>
                  <a:gd name="T9" fmla="*/ 0 w 305"/>
                  <a:gd name="T10" fmla="*/ 0 h 171"/>
                  <a:gd name="T11" fmla="*/ 305 w 305"/>
                  <a:gd name="T12" fmla="*/ 171 h 171"/>
                </a:gdLst>
                <a:ahLst/>
                <a:cxnLst>
                  <a:cxn ang="T6">
                    <a:pos x="T0" y="T1"/>
                  </a:cxn>
                  <a:cxn ang="T7">
                    <a:pos x="T2" y="T3"/>
                  </a:cxn>
                  <a:cxn ang="T8">
                    <a:pos x="T4" y="T5"/>
                  </a:cxn>
                </a:cxnLst>
                <a:rect l="T9" t="T10" r="T11" b="T12"/>
                <a:pathLst>
                  <a:path w="305" h="171">
                    <a:moveTo>
                      <a:pt x="0" y="0"/>
                    </a:moveTo>
                    <a:cubicBezTo>
                      <a:pt x="17" y="38"/>
                      <a:pt x="35" y="77"/>
                      <a:pt x="86" y="105"/>
                    </a:cubicBezTo>
                    <a:cubicBezTo>
                      <a:pt x="137" y="133"/>
                      <a:pt x="221" y="152"/>
                      <a:pt x="305" y="17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grpSp>
        <p:grpSp>
          <p:nvGrpSpPr>
            <p:cNvPr id="28729" name="Group 56"/>
            <p:cNvGrpSpPr>
              <a:grpSpLocks/>
            </p:cNvGrpSpPr>
            <p:nvPr/>
          </p:nvGrpSpPr>
          <p:grpSpPr bwMode="auto">
            <a:xfrm>
              <a:off x="1721" y="2572"/>
              <a:ext cx="681" cy="439"/>
              <a:chOff x="1961" y="294"/>
              <a:chExt cx="512" cy="586"/>
            </a:xfrm>
          </p:grpSpPr>
          <p:sp>
            <p:nvSpPr>
              <p:cNvPr id="28730" name="Text Box 57"/>
              <p:cNvSpPr txBox="1">
                <a:spLocks noChangeArrowheads="1"/>
              </p:cNvSpPr>
              <p:nvPr/>
            </p:nvSpPr>
            <p:spPr bwMode="auto">
              <a:xfrm>
                <a:off x="2273" y="294"/>
                <a:ext cx="20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ADP</a:t>
                </a:r>
              </a:p>
            </p:txBody>
          </p:sp>
          <p:sp>
            <p:nvSpPr>
              <p:cNvPr id="28731" name="Text Box 58"/>
              <p:cNvSpPr txBox="1">
                <a:spLocks noChangeArrowheads="1"/>
              </p:cNvSpPr>
              <p:nvPr/>
            </p:nvSpPr>
            <p:spPr bwMode="auto">
              <a:xfrm>
                <a:off x="2258" y="702"/>
                <a:ext cx="19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ATP</a:t>
                </a:r>
              </a:p>
            </p:txBody>
          </p:sp>
          <p:sp>
            <p:nvSpPr>
              <p:cNvPr id="28732" name="Freeform 59"/>
              <p:cNvSpPr>
                <a:spLocks/>
              </p:cNvSpPr>
              <p:nvPr/>
            </p:nvSpPr>
            <p:spPr bwMode="auto">
              <a:xfrm>
                <a:off x="1961" y="371"/>
                <a:ext cx="324" cy="162"/>
              </a:xfrm>
              <a:custGeom>
                <a:avLst/>
                <a:gdLst>
                  <a:gd name="T0" fmla="*/ 0 w 324"/>
                  <a:gd name="T1" fmla="*/ 162 h 162"/>
                  <a:gd name="T2" fmla="*/ 86 w 324"/>
                  <a:gd name="T3" fmla="*/ 48 h 162"/>
                  <a:gd name="T4" fmla="*/ 324 w 324"/>
                  <a:gd name="T5" fmla="*/ 0 h 162"/>
                  <a:gd name="T6" fmla="*/ 0 60000 65536"/>
                  <a:gd name="T7" fmla="*/ 0 60000 65536"/>
                  <a:gd name="T8" fmla="*/ 0 60000 65536"/>
                  <a:gd name="T9" fmla="*/ 0 w 324"/>
                  <a:gd name="T10" fmla="*/ 0 h 162"/>
                  <a:gd name="T11" fmla="*/ 324 w 324"/>
                  <a:gd name="T12" fmla="*/ 162 h 162"/>
                </a:gdLst>
                <a:ahLst/>
                <a:cxnLst>
                  <a:cxn ang="T6">
                    <a:pos x="T0" y="T1"/>
                  </a:cxn>
                  <a:cxn ang="T7">
                    <a:pos x="T2" y="T3"/>
                  </a:cxn>
                  <a:cxn ang="T8">
                    <a:pos x="T4" y="T5"/>
                  </a:cxn>
                </a:cxnLst>
                <a:rect l="T9" t="T10" r="T11" b="T12"/>
                <a:pathLst>
                  <a:path w="324" h="162">
                    <a:moveTo>
                      <a:pt x="0" y="162"/>
                    </a:moveTo>
                    <a:cubicBezTo>
                      <a:pt x="16" y="118"/>
                      <a:pt x="32" y="75"/>
                      <a:pt x="86" y="48"/>
                    </a:cubicBezTo>
                    <a:cubicBezTo>
                      <a:pt x="140" y="21"/>
                      <a:pt x="286" y="8"/>
                      <a:pt x="3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sp>
            <p:nvSpPr>
              <p:cNvPr id="28733" name="Freeform 60"/>
              <p:cNvSpPr>
                <a:spLocks/>
              </p:cNvSpPr>
              <p:nvPr/>
            </p:nvSpPr>
            <p:spPr bwMode="auto">
              <a:xfrm>
                <a:off x="1962" y="600"/>
                <a:ext cx="305" cy="171"/>
              </a:xfrm>
              <a:custGeom>
                <a:avLst/>
                <a:gdLst>
                  <a:gd name="T0" fmla="*/ 0 w 305"/>
                  <a:gd name="T1" fmla="*/ 0 h 171"/>
                  <a:gd name="T2" fmla="*/ 86 w 305"/>
                  <a:gd name="T3" fmla="*/ 105 h 171"/>
                  <a:gd name="T4" fmla="*/ 305 w 305"/>
                  <a:gd name="T5" fmla="*/ 171 h 171"/>
                  <a:gd name="T6" fmla="*/ 0 60000 65536"/>
                  <a:gd name="T7" fmla="*/ 0 60000 65536"/>
                  <a:gd name="T8" fmla="*/ 0 60000 65536"/>
                  <a:gd name="T9" fmla="*/ 0 w 305"/>
                  <a:gd name="T10" fmla="*/ 0 h 171"/>
                  <a:gd name="T11" fmla="*/ 305 w 305"/>
                  <a:gd name="T12" fmla="*/ 171 h 171"/>
                </a:gdLst>
                <a:ahLst/>
                <a:cxnLst>
                  <a:cxn ang="T6">
                    <a:pos x="T0" y="T1"/>
                  </a:cxn>
                  <a:cxn ang="T7">
                    <a:pos x="T2" y="T3"/>
                  </a:cxn>
                  <a:cxn ang="T8">
                    <a:pos x="T4" y="T5"/>
                  </a:cxn>
                </a:cxnLst>
                <a:rect l="T9" t="T10" r="T11" b="T12"/>
                <a:pathLst>
                  <a:path w="305" h="171">
                    <a:moveTo>
                      <a:pt x="0" y="0"/>
                    </a:moveTo>
                    <a:cubicBezTo>
                      <a:pt x="17" y="38"/>
                      <a:pt x="35" y="77"/>
                      <a:pt x="86" y="105"/>
                    </a:cubicBezTo>
                    <a:cubicBezTo>
                      <a:pt x="137" y="133"/>
                      <a:pt x="221" y="152"/>
                      <a:pt x="305" y="17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grpSp>
        <p:grpSp>
          <p:nvGrpSpPr>
            <p:cNvPr id="28734" name="Group 61"/>
            <p:cNvGrpSpPr>
              <a:grpSpLocks/>
            </p:cNvGrpSpPr>
            <p:nvPr/>
          </p:nvGrpSpPr>
          <p:grpSpPr bwMode="auto">
            <a:xfrm>
              <a:off x="4381" y="2132"/>
              <a:ext cx="682" cy="438"/>
              <a:chOff x="1961" y="294"/>
              <a:chExt cx="512" cy="585"/>
            </a:xfrm>
          </p:grpSpPr>
          <p:sp>
            <p:nvSpPr>
              <p:cNvPr id="28735" name="Text Box 62"/>
              <p:cNvSpPr txBox="1">
                <a:spLocks noChangeArrowheads="1"/>
              </p:cNvSpPr>
              <p:nvPr/>
            </p:nvSpPr>
            <p:spPr bwMode="auto">
              <a:xfrm>
                <a:off x="2273" y="294"/>
                <a:ext cx="20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ADP</a:t>
                </a:r>
              </a:p>
            </p:txBody>
          </p:sp>
          <p:sp>
            <p:nvSpPr>
              <p:cNvPr id="28736" name="Text Box 63"/>
              <p:cNvSpPr txBox="1">
                <a:spLocks noChangeArrowheads="1"/>
              </p:cNvSpPr>
              <p:nvPr/>
            </p:nvSpPr>
            <p:spPr bwMode="auto">
              <a:xfrm>
                <a:off x="2260" y="701"/>
                <a:ext cx="19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ATP</a:t>
                </a:r>
              </a:p>
            </p:txBody>
          </p:sp>
          <p:sp>
            <p:nvSpPr>
              <p:cNvPr id="28737" name="Freeform 64"/>
              <p:cNvSpPr>
                <a:spLocks/>
              </p:cNvSpPr>
              <p:nvPr/>
            </p:nvSpPr>
            <p:spPr bwMode="auto">
              <a:xfrm>
                <a:off x="1961" y="371"/>
                <a:ext cx="324" cy="162"/>
              </a:xfrm>
              <a:custGeom>
                <a:avLst/>
                <a:gdLst>
                  <a:gd name="T0" fmla="*/ 0 w 324"/>
                  <a:gd name="T1" fmla="*/ 162 h 162"/>
                  <a:gd name="T2" fmla="*/ 86 w 324"/>
                  <a:gd name="T3" fmla="*/ 48 h 162"/>
                  <a:gd name="T4" fmla="*/ 324 w 324"/>
                  <a:gd name="T5" fmla="*/ 0 h 162"/>
                  <a:gd name="T6" fmla="*/ 0 60000 65536"/>
                  <a:gd name="T7" fmla="*/ 0 60000 65536"/>
                  <a:gd name="T8" fmla="*/ 0 60000 65536"/>
                  <a:gd name="T9" fmla="*/ 0 w 324"/>
                  <a:gd name="T10" fmla="*/ 0 h 162"/>
                  <a:gd name="T11" fmla="*/ 324 w 324"/>
                  <a:gd name="T12" fmla="*/ 162 h 162"/>
                </a:gdLst>
                <a:ahLst/>
                <a:cxnLst>
                  <a:cxn ang="T6">
                    <a:pos x="T0" y="T1"/>
                  </a:cxn>
                  <a:cxn ang="T7">
                    <a:pos x="T2" y="T3"/>
                  </a:cxn>
                  <a:cxn ang="T8">
                    <a:pos x="T4" y="T5"/>
                  </a:cxn>
                </a:cxnLst>
                <a:rect l="T9" t="T10" r="T11" b="T12"/>
                <a:pathLst>
                  <a:path w="324" h="162">
                    <a:moveTo>
                      <a:pt x="0" y="162"/>
                    </a:moveTo>
                    <a:cubicBezTo>
                      <a:pt x="16" y="118"/>
                      <a:pt x="32" y="75"/>
                      <a:pt x="86" y="48"/>
                    </a:cubicBezTo>
                    <a:cubicBezTo>
                      <a:pt x="140" y="21"/>
                      <a:pt x="286" y="8"/>
                      <a:pt x="3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sp>
            <p:nvSpPr>
              <p:cNvPr id="28738" name="Freeform 65"/>
              <p:cNvSpPr>
                <a:spLocks/>
              </p:cNvSpPr>
              <p:nvPr/>
            </p:nvSpPr>
            <p:spPr bwMode="auto">
              <a:xfrm>
                <a:off x="1962" y="600"/>
                <a:ext cx="305" cy="171"/>
              </a:xfrm>
              <a:custGeom>
                <a:avLst/>
                <a:gdLst>
                  <a:gd name="T0" fmla="*/ 0 w 305"/>
                  <a:gd name="T1" fmla="*/ 0 h 171"/>
                  <a:gd name="T2" fmla="*/ 86 w 305"/>
                  <a:gd name="T3" fmla="*/ 105 h 171"/>
                  <a:gd name="T4" fmla="*/ 305 w 305"/>
                  <a:gd name="T5" fmla="*/ 171 h 171"/>
                  <a:gd name="T6" fmla="*/ 0 60000 65536"/>
                  <a:gd name="T7" fmla="*/ 0 60000 65536"/>
                  <a:gd name="T8" fmla="*/ 0 60000 65536"/>
                  <a:gd name="T9" fmla="*/ 0 w 305"/>
                  <a:gd name="T10" fmla="*/ 0 h 171"/>
                  <a:gd name="T11" fmla="*/ 305 w 305"/>
                  <a:gd name="T12" fmla="*/ 171 h 171"/>
                </a:gdLst>
                <a:ahLst/>
                <a:cxnLst>
                  <a:cxn ang="T6">
                    <a:pos x="T0" y="T1"/>
                  </a:cxn>
                  <a:cxn ang="T7">
                    <a:pos x="T2" y="T3"/>
                  </a:cxn>
                  <a:cxn ang="T8">
                    <a:pos x="T4" y="T5"/>
                  </a:cxn>
                </a:cxnLst>
                <a:rect l="T9" t="T10" r="T11" b="T12"/>
                <a:pathLst>
                  <a:path w="305" h="171">
                    <a:moveTo>
                      <a:pt x="0" y="0"/>
                    </a:moveTo>
                    <a:cubicBezTo>
                      <a:pt x="17" y="38"/>
                      <a:pt x="35" y="77"/>
                      <a:pt x="86" y="105"/>
                    </a:cubicBezTo>
                    <a:cubicBezTo>
                      <a:pt x="137" y="133"/>
                      <a:pt x="221" y="152"/>
                      <a:pt x="305" y="17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grpSp>
        <p:grpSp>
          <p:nvGrpSpPr>
            <p:cNvPr id="28739" name="Group 66"/>
            <p:cNvGrpSpPr>
              <a:grpSpLocks/>
            </p:cNvGrpSpPr>
            <p:nvPr/>
          </p:nvGrpSpPr>
          <p:grpSpPr bwMode="auto">
            <a:xfrm>
              <a:off x="4382" y="3332"/>
              <a:ext cx="682" cy="439"/>
              <a:chOff x="1961" y="294"/>
              <a:chExt cx="511" cy="586"/>
            </a:xfrm>
          </p:grpSpPr>
          <p:sp>
            <p:nvSpPr>
              <p:cNvPr id="28740" name="Text Box 67"/>
              <p:cNvSpPr txBox="1">
                <a:spLocks noChangeArrowheads="1"/>
              </p:cNvSpPr>
              <p:nvPr/>
            </p:nvSpPr>
            <p:spPr bwMode="auto">
              <a:xfrm>
                <a:off x="2273" y="294"/>
                <a:ext cx="19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ADP</a:t>
                </a:r>
              </a:p>
            </p:txBody>
          </p:sp>
          <p:sp>
            <p:nvSpPr>
              <p:cNvPr id="28741" name="Text Box 68"/>
              <p:cNvSpPr txBox="1">
                <a:spLocks noChangeArrowheads="1"/>
              </p:cNvSpPr>
              <p:nvPr/>
            </p:nvSpPr>
            <p:spPr bwMode="auto">
              <a:xfrm>
                <a:off x="2258" y="702"/>
                <a:ext cx="19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ATP</a:t>
                </a:r>
              </a:p>
            </p:txBody>
          </p:sp>
          <p:sp>
            <p:nvSpPr>
              <p:cNvPr id="28742" name="Freeform 69"/>
              <p:cNvSpPr>
                <a:spLocks/>
              </p:cNvSpPr>
              <p:nvPr/>
            </p:nvSpPr>
            <p:spPr bwMode="auto">
              <a:xfrm>
                <a:off x="1961" y="371"/>
                <a:ext cx="324" cy="162"/>
              </a:xfrm>
              <a:custGeom>
                <a:avLst/>
                <a:gdLst>
                  <a:gd name="T0" fmla="*/ 0 w 324"/>
                  <a:gd name="T1" fmla="*/ 162 h 162"/>
                  <a:gd name="T2" fmla="*/ 86 w 324"/>
                  <a:gd name="T3" fmla="*/ 48 h 162"/>
                  <a:gd name="T4" fmla="*/ 324 w 324"/>
                  <a:gd name="T5" fmla="*/ 0 h 162"/>
                  <a:gd name="T6" fmla="*/ 0 60000 65536"/>
                  <a:gd name="T7" fmla="*/ 0 60000 65536"/>
                  <a:gd name="T8" fmla="*/ 0 60000 65536"/>
                  <a:gd name="T9" fmla="*/ 0 w 324"/>
                  <a:gd name="T10" fmla="*/ 0 h 162"/>
                  <a:gd name="T11" fmla="*/ 324 w 324"/>
                  <a:gd name="T12" fmla="*/ 162 h 162"/>
                </a:gdLst>
                <a:ahLst/>
                <a:cxnLst>
                  <a:cxn ang="T6">
                    <a:pos x="T0" y="T1"/>
                  </a:cxn>
                  <a:cxn ang="T7">
                    <a:pos x="T2" y="T3"/>
                  </a:cxn>
                  <a:cxn ang="T8">
                    <a:pos x="T4" y="T5"/>
                  </a:cxn>
                </a:cxnLst>
                <a:rect l="T9" t="T10" r="T11" b="T12"/>
                <a:pathLst>
                  <a:path w="324" h="162">
                    <a:moveTo>
                      <a:pt x="0" y="162"/>
                    </a:moveTo>
                    <a:cubicBezTo>
                      <a:pt x="16" y="118"/>
                      <a:pt x="32" y="75"/>
                      <a:pt x="86" y="48"/>
                    </a:cubicBezTo>
                    <a:cubicBezTo>
                      <a:pt x="140" y="21"/>
                      <a:pt x="286" y="8"/>
                      <a:pt x="3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sp>
            <p:nvSpPr>
              <p:cNvPr id="28743" name="Freeform 70"/>
              <p:cNvSpPr>
                <a:spLocks/>
              </p:cNvSpPr>
              <p:nvPr/>
            </p:nvSpPr>
            <p:spPr bwMode="auto">
              <a:xfrm>
                <a:off x="1962" y="600"/>
                <a:ext cx="305" cy="171"/>
              </a:xfrm>
              <a:custGeom>
                <a:avLst/>
                <a:gdLst>
                  <a:gd name="T0" fmla="*/ 0 w 305"/>
                  <a:gd name="T1" fmla="*/ 0 h 171"/>
                  <a:gd name="T2" fmla="*/ 86 w 305"/>
                  <a:gd name="T3" fmla="*/ 105 h 171"/>
                  <a:gd name="T4" fmla="*/ 305 w 305"/>
                  <a:gd name="T5" fmla="*/ 171 h 171"/>
                  <a:gd name="T6" fmla="*/ 0 60000 65536"/>
                  <a:gd name="T7" fmla="*/ 0 60000 65536"/>
                  <a:gd name="T8" fmla="*/ 0 60000 65536"/>
                  <a:gd name="T9" fmla="*/ 0 w 305"/>
                  <a:gd name="T10" fmla="*/ 0 h 171"/>
                  <a:gd name="T11" fmla="*/ 305 w 305"/>
                  <a:gd name="T12" fmla="*/ 171 h 171"/>
                </a:gdLst>
                <a:ahLst/>
                <a:cxnLst>
                  <a:cxn ang="T6">
                    <a:pos x="T0" y="T1"/>
                  </a:cxn>
                  <a:cxn ang="T7">
                    <a:pos x="T2" y="T3"/>
                  </a:cxn>
                  <a:cxn ang="T8">
                    <a:pos x="T4" y="T5"/>
                  </a:cxn>
                </a:cxnLst>
                <a:rect l="T9" t="T10" r="T11" b="T12"/>
                <a:pathLst>
                  <a:path w="305" h="171">
                    <a:moveTo>
                      <a:pt x="0" y="0"/>
                    </a:moveTo>
                    <a:cubicBezTo>
                      <a:pt x="17" y="38"/>
                      <a:pt x="35" y="77"/>
                      <a:pt x="86" y="105"/>
                    </a:cubicBezTo>
                    <a:cubicBezTo>
                      <a:pt x="137" y="133"/>
                      <a:pt x="221" y="152"/>
                      <a:pt x="305" y="17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grpSp>
        <p:cxnSp>
          <p:nvCxnSpPr>
            <p:cNvPr id="28744" name="AutoShape 71"/>
            <p:cNvCxnSpPr>
              <a:cxnSpLocks noChangeShapeType="1"/>
              <a:stCxn id="28691" idx="2"/>
              <a:endCxn id="28682" idx="0"/>
            </p:cNvCxnSpPr>
            <p:nvPr/>
          </p:nvCxnSpPr>
          <p:spPr bwMode="auto">
            <a:xfrm rot="5400000" flipH="1" flipV="1">
              <a:off x="2012" y="1344"/>
              <a:ext cx="1783" cy="2687"/>
            </a:xfrm>
            <a:prstGeom prst="bentConnector5">
              <a:avLst>
                <a:gd name="adj1" fmla="val -8074"/>
                <a:gd name="adj2" fmla="val 50167"/>
                <a:gd name="adj3" fmla="val 108074"/>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28937465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2"/>
          <p:cNvSpPr txBox="1">
            <a:spLocks noGrp="1"/>
          </p:cNvSpPr>
          <p:nvPr/>
        </p:nvSpPr>
        <p:spPr bwMode="auto">
          <a:xfrm>
            <a:off x="3624263" y="6351588"/>
            <a:ext cx="1905000" cy="457200"/>
          </a:xfrm>
          <a:prstGeom prst="rect">
            <a:avLst/>
          </a:prstGeom>
          <a:noFill/>
          <a:ln>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fld id="{337D75BF-E684-F24D-AA72-F93CD48B9B08}" type="slidenum">
              <a:rPr lang="en-GB" sz="1400">
                <a:ea typeface="Osaka" charset="0"/>
                <a:cs typeface="Osaka" charset="0"/>
              </a:rPr>
              <a:pPr algn="ctr"/>
              <a:t>15</a:t>
            </a:fld>
            <a:r>
              <a:rPr lang="en-GB" sz="1400">
                <a:ea typeface="Osaka" charset="0"/>
                <a:cs typeface="Osaka" charset="0"/>
              </a:rPr>
              <a:t> </a:t>
            </a:r>
          </a:p>
        </p:txBody>
      </p:sp>
      <p:sp>
        <p:nvSpPr>
          <p:cNvPr id="30723" name="Rectangle 2"/>
          <p:cNvSpPr>
            <a:spLocks noGrp="1" noChangeArrowheads="1"/>
          </p:cNvSpPr>
          <p:nvPr>
            <p:ph type="title" idx="4294967295"/>
          </p:nvPr>
        </p:nvSpPr>
        <p:spPr/>
        <p:txBody>
          <a:bodyPr/>
          <a:lstStyle/>
          <a:p>
            <a:r>
              <a:rPr lang="en-GB"/>
              <a:t>Glycolysis variation 1</a:t>
            </a:r>
          </a:p>
        </p:txBody>
      </p:sp>
      <p:grpSp>
        <p:nvGrpSpPr>
          <p:cNvPr id="30724" name="Group 74"/>
          <p:cNvGrpSpPr>
            <a:grpSpLocks/>
          </p:cNvGrpSpPr>
          <p:nvPr/>
        </p:nvGrpSpPr>
        <p:grpSpPr bwMode="auto">
          <a:xfrm>
            <a:off x="1665288" y="1817688"/>
            <a:ext cx="6081712" cy="3806825"/>
            <a:chOff x="1665288" y="1817705"/>
            <a:chExt cx="6081712" cy="3806808"/>
          </a:xfrm>
        </p:grpSpPr>
        <p:sp>
          <p:nvSpPr>
            <p:cNvPr id="30725" name="Rectangle 4"/>
            <p:cNvSpPr>
              <a:spLocks noChangeArrowheads="1"/>
            </p:cNvSpPr>
            <p:nvPr/>
          </p:nvSpPr>
          <p:spPr bwMode="auto">
            <a:xfrm>
              <a:off x="3151221" y="5225005"/>
              <a:ext cx="506592" cy="305571"/>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3</a:t>
              </a:r>
            </a:p>
          </p:txBody>
        </p:sp>
        <p:sp>
          <p:nvSpPr>
            <p:cNvPr id="30726" name="Rectangle 5"/>
            <p:cNvSpPr>
              <a:spLocks noChangeArrowheads="1"/>
            </p:cNvSpPr>
            <p:nvPr/>
          </p:nvSpPr>
          <p:spPr bwMode="auto">
            <a:xfrm>
              <a:off x="1725957" y="2276436"/>
              <a:ext cx="506592" cy="305571"/>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11</a:t>
              </a:r>
            </a:p>
          </p:txBody>
        </p:sp>
        <p:sp>
          <p:nvSpPr>
            <p:cNvPr id="30727" name="Rectangle 6"/>
            <p:cNvSpPr>
              <a:spLocks noChangeArrowheads="1"/>
            </p:cNvSpPr>
            <p:nvPr/>
          </p:nvSpPr>
          <p:spPr bwMode="auto">
            <a:xfrm>
              <a:off x="1725957" y="3066771"/>
              <a:ext cx="506592" cy="305571"/>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1</a:t>
              </a:r>
            </a:p>
          </p:txBody>
        </p:sp>
        <p:sp>
          <p:nvSpPr>
            <p:cNvPr id="30728" name="Rectangle 7"/>
            <p:cNvSpPr>
              <a:spLocks noChangeArrowheads="1"/>
            </p:cNvSpPr>
            <p:nvPr/>
          </p:nvSpPr>
          <p:spPr bwMode="auto">
            <a:xfrm>
              <a:off x="1722176" y="3877854"/>
              <a:ext cx="506592" cy="305571"/>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17</a:t>
              </a:r>
            </a:p>
          </p:txBody>
        </p:sp>
        <p:sp>
          <p:nvSpPr>
            <p:cNvPr id="30729" name="Rectangle 8"/>
            <p:cNvSpPr>
              <a:spLocks noChangeArrowheads="1"/>
            </p:cNvSpPr>
            <p:nvPr/>
          </p:nvSpPr>
          <p:spPr bwMode="auto">
            <a:xfrm>
              <a:off x="1703273" y="4736094"/>
              <a:ext cx="506592" cy="305571"/>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7</a:t>
              </a:r>
            </a:p>
          </p:txBody>
        </p:sp>
        <p:sp>
          <p:nvSpPr>
            <p:cNvPr id="30730" name="Rectangle 9"/>
            <p:cNvSpPr>
              <a:spLocks noChangeArrowheads="1"/>
            </p:cNvSpPr>
            <p:nvPr/>
          </p:nvSpPr>
          <p:spPr bwMode="auto">
            <a:xfrm>
              <a:off x="5911015" y="1825625"/>
              <a:ext cx="506592" cy="305571"/>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32</a:t>
              </a:r>
            </a:p>
          </p:txBody>
        </p:sp>
        <p:sp>
          <p:nvSpPr>
            <p:cNvPr id="30731" name="Rectangle 10"/>
            <p:cNvSpPr>
              <a:spLocks noChangeArrowheads="1"/>
            </p:cNvSpPr>
            <p:nvPr/>
          </p:nvSpPr>
          <p:spPr bwMode="auto">
            <a:xfrm>
              <a:off x="5911015" y="2681978"/>
              <a:ext cx="506592" cy="305571"/>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13</a:t>
              </a:r>
            </a:p>
          </p:txBody>
        </p:sp>
        <p:sp>
          <p:nvSpPr>
            <p:cNvPr id="30732" name="Rectangle 11"/>
            <p:cNvSpPr>
              <a:spLocks noChangeArrowheads="1"/>
            </p:cNvSpPr>
            <p:nvPr/>
          </p:nvSpPr>
          <p:spPr bwMode="auto">
            <a:xfrm>
              <a:off x="5909125" y="3428929"/>
              <a:ext cx="506592" cy="305571"/>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2</a:t>
              </a:r>
            </a:p>
          </p:txBody>
        </p:sp>
        <p:sp>
          <p:nvSpPr>
            <p:cNvPr id="30733" name="Rectangle 12"/>
            <p:cNvSpPr>
              <a:spLocks noChangeArrowheads="1"/>
            </p:cNvSpPr>
            <p:nvPr/>
          </p:nvSpPr>
          <p:spPr bwMode="auto">
            <a:xfrm>
              <a:off x="5920467" y="4204174"/>
              <a:ext cx="506592" cy="305571"/>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5</a:t>
              </a:r>
            </a:p>
          </p:txBody>
        </p:sp>
        <p:sp>
          <p:nvSpPr>
            <p:cNvPr id="30734" name="Rectangle 13"/>
            <p:cNvSpPr>
              <a:spLocks noChangeArrowheads="1"/>
            </p:cNvSpPr>
            <p:nvPr/>
          </p:nvSpPr>
          <p:spPr bwMode="auto">
            <a:xfrm>
              <a:off x="5918577" y="4932263"/>
              <a:ext cx="506592" cy="305571"/>
            </a:xfrm>
            <a:prstGeom prst="rect">
              <a:avLst/>
            </a:prstGeom>
            <a:solidFill>
              <a:schemeClr val="accent1"/>
            </a:solidFill>
            <a:ln w="9525">
              <a:solidFill>
                <a:schemeClr val="tx1"/>
              </a:solidFill>
              <a:miter lim="800000"/>
              <a:headEnd/>
              <a:tailEnd/>
            </a:ln>
          </p:spPr>
          <p:txBody>
            <a:bodyPr wrap="none" anchor="ctr"/>
            <a:lstStyle/>
            <a:p>
              <a:pPr algn="ctr"/>
              <a:r>
                <a:rPr lang="en-GB" sz="1200">
                  <a:latin typeface="Times" charset="0"/>
                </a:rPr>
                <a:t>19</a:t>
              </a:r>
            </a:p>
          </p:txBody>
        </p:sp>
        <p:sp>
          <p:nvSpPr>
            <p:cNvPr id="30735" name="Text Box 14"/>
            <p:cNvSpPr txBox="1">
              <a:spLocks noChangeArrowheads="1"/>
            </p:cNvSpPr>
            <p:nvPr/>
          </p:nvSpPr>
          <p:spPr bwMode="auto">
            <a:xfrm>
              <a:off x="1801813" y="1817705"/>
              <a:ext cx="404812" cy="27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Glc</a:t>
              </a:r>
            </a:p>
          </p:txBody>
        </p:sp>
        <p:sp>
          <p:nvSpPr>
            <p:cNvPr id="30736" name="Text Box 15"/>
            <p:cNvSpPr txBox="1">
              <a:spLocks noChangeArrowheads="1"/>
            </p:cNvSpPr>
            <p:nvPr/>
          </p:nvSpPr>
          <p:spPr bwMode="auto">
            <a:xfrm>
              <a:off x="1776413" y="2651139"/>
              <a:ext cx="455612" cy="27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G6P</a:t>
              </a:r>
            </a:p>
          </p:txBody>
        </p:sp>
        <p:sp>
          <p:nvSpPr>
            <p:cNvPr id="30737" name="Text Box 16"/>
            <p:cNvSpPr txBox="1">
              <a:spLocks noChangeArrowheads="1"/>
            </p:cNvSpPr>
            <p:nvPr/>
          </p:nvSpPr>
          <p:spPr bwMode="auto">
            <a:xfrm>
              <a:off x="1757363" y="3455998"/>
              <a:ext cx="430212" cy="27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F6P</a:t>
              </a:r>
            </a:p>
          </p:txBody>
        </p:sp>
        <p:sp>
          <p:nvSpPr>
            <p:cNvPr id="30738" name="Text Box 17"/>
            <p:cNvSpPr txBox="1">
              <a:spLocks noChangeArrowheads="1"/>
            </p:cNvSpPr>
            <p:nvPr/>
          </p:nvSpPr>
          <p:spPr bwMode="auto">
            <a:xfrm>
              <a:off x="1665288" y="4314831"/>
              <a:ext cx="6080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F16BP</a:t>
              </a:r>
            </a:p>
          </p:txBody>
        </p:sp>
        <p:sp>
          <p:nvSpPr>
            <p:cNvPr id="30739" name="Text Box 18"/>
            <p:cNvSpPr txBox="1">
              <a:spLocks noChangeArrowheads="1"/>
            </p:cNvSpPr>
            <p:nvPr/>
          </p:nvSpPr>
          <p:spPr bwMode="auto">
            <a:xfrm>
              <a:off x="1719263" y="5221290"/>
              <a:ext cx="455612" cy="27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G3P</a:t>
              </a:r>
            </a:p>
          </p:txBody>
        </p:sp>
        <p:sp>
          <p:nvSpPr>
            <p:cNvPr id="30740" name="Text Box 19"/>
            <p:cNvSpPr txBox="1">
              <a:spLocks noChangeArrowheads="1"/>
            </p:cNvSpPr>
            <p:nvPr/>
          </p:nvSpPr>
          <p:spPr bwMode="auto">
            <a:xfrm>
              <a:off x="5807075" y="2257441"/>
              <a:ext cx="1238250" cy="27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GB" sz="1200">
                  <a:latin typeface="Times" charset="0"/>
                </a:rPr>
                <a:t>3PDGlyc</a:t>
              </a:r>
            </a:p>
          </p:txBody>
        </p:sp>
        <p:sp>
          <p:nvSpPr>
            <p:cNvPr id="30741" name="Text Box 20"/>
            <p:cNvSpPr txBox="1">
              <a:spLocks noChangeArrowheads="1"/>
            </p:cNvSpPr>
            <p:nvPr/>
          </p:nvSpPr>
          <p:spPr bwMode="auto">
            <a:xfrm>
              <a:off x="5820283" y="3072430"/>
              <a:ext cx="455555" cy="273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3PG</a:t>
              </a:r>
            </a:p>
          </p:txBody>
        </p:sp>
        <p:sp>
          <p:nvSpPr>
            <p:cNvPr id="30742" name="Text Box 21"/>
            <p:cNvSpPr txBox="1">
              <a:spLocks noChangeArrowheads="1"/>
            </p:cNvSpPr>
            <p:nvPr/>
          </p:nvSpPr>
          <p:spPr bwMode="auto">
            <a:xfrm>
              <a:off x="5937250" y="3813184"/>
              <a:ext cx="455613" cy="27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2PG</a:t>
              </a:r>
            </a:p>
          </p:txBody>
        </p:sp>
        <p:sp>
          <p:nvSpPr>
            <p:cNvPr id="30743" name="Text Box 22"/>
            <p:cNvSpPr txBox="1">
              <a:spLocks noChangeArrowheads="1"/>
            </p:cNvSpPr>
            <p:nvPr/>
          </p:nvSpPr>
          <p:spPr bwMode="auto">
            <a:xfrm>
              <a:off x="5936767" y="4560802"/>
              <a:ext cx="446104" cy="27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PEP</a:t>
              </a:r>
            </a:p>
          </p:txBody>
        </p:sp>
        <p:sp>
          <p:nvSpPr>
            <p:cNvPr id="30744" name="Text Box 23"/>
            <p:cNvSpPr txBox="1">
              <a:spLocks noChangeArrowheads="1"/>
            </p:cNvSpPr>
            <p:nvPr/>
          </p:nvSpPr>
          <p:spPr bwMode="auto">
            <a:xfrm>
              <a:off x="5983198" y="5349122"/>
              <a:ext cx="395067" cy="27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Pyr</a:t>
              </a:r>
            </a:p>
          </p:txBody>
        </p:sp>
        <p:sp>
          <p:nvSpPr>
            <p:cNvPr id="30745" name="Text Box 24"/>
            <p:cNvSpPr txBox="1">
              <a:spLocks noChangeArrowheads="1"/>
            </p:cNvSpPr>
            <p:nvPr/>
          </p:nvSpPr>
          <p:spPr bwMode="auto">
            <a:xfrm>
              <a:off x="4623144" y="1820095"/>
              <a:ext cx="599216" cy="27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NAD+</a:t>
              </a:r>
            </a:p>
          </p:txBody>
        </p:sp>
        <p:sp>
          <p:nvSpPr>
            <p:cNvPr id="30746" name="Text Box 25"/>
            <p:cNvSpPr txBox="1">
              <a:spLocks noChangeArrowheads="1"/>
            </p:cNvSpPr>
            <p:nvPr/>
          </p:nvSpPr>
          <p:spPr bwMode="auto">
            <a:xfrm>
              <a:off x="3118374" y="4746029"/>
              <a:ext cx="597325" cy="27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DHAP</a:t>
              </a:r>
            </a:p>
          </p:txBody>
        </p:sp>
        <p:sp>
          <p:nvSpPr>
            <p:cNvPr id="30747" name="Text Box 26"/>
            <p:cNvSpPr txBox="1">
              <a:spLocks noChangeArrowheads="1"/>
            </p:cNvSpPr>
            <p:nvPr/>
          </p:nvSpPr>
          <p:spPr bwMode="auto">
            <a:xfrm>
              <a:off x="7123211" y="1817705"/>
              <a:ext cx="623789" cy="27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NADH</a:t>
              </a:r>
            </a:p>
          </p:txBody>
        </p:sp>
        <p:sp>
          <p:nvSpPr>
            <p:cNvPr id="30748" name="Text Box 27"/>
            <p:cNvSpPr txBox="1">
              <a:spLocks noChangeArrowheads="1"/>
            </p:cNvSpPr>
            <p:nvPr/>
          </p:nvSpPr>
          <p:spPr bwMode="auto">
            <a:xfrm>
              <a:off x="7177088" y="4216407"/>
              <a:ext cx="481012" cy="27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H2O</a:t>
              </a:r>
            </a:p>
          </p:txBody>
        </p:sp>
        <p:sp>
          <p:nvSpPr>
            <p:cNvPr id="30749" name="Line 28"/>
            <p:cNvSpPr>
              <a:spLocks noChangeShapeType="1"/>
            </p:cNvSpPr>
            <p:nvPr/>
          </p:nvSpPr>
          <p:spPr bwMode="auto">
            <a:xfrm flipV="1">
              <a:off x="2001936" y="2072722"/>
              <a:ext cx="0" cy="2018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0" name="Line 29"/>
            <p:cNvSpPr>
              <a:spLocks noChangeShapeType="1"/>
            </p:cNvSpPr>
            <p:nvPr/>
          </p:nvSpPr>
          <p:spPr bwMode="auto">
            <a:xfrm>
              <a:off x="1977363" y="2583894"/>
              <a:ext cx="0" cy="1339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1" name="Line 30"/>
            <p:cNvSpPr>
              <a:spLocks noChangeShapeType="1"/>
            </p:cNvSpPr>
            <p:nvPr/>
          </p:nvSpPr>
          <p:spPr bwMode="auto">
            <a:xfrm flipV="1">
              <a:off x="2001936" y="2908327"/>
              <a:ext cx="0" cy="1603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2" name="Line 31"/>
            <p:cNvSpPr>
              <a:spLocks noChangeShapeType="1"/>
            </p:cNvSpPr>
            <p:nvPr/>
          </p:nvSpPr>
          <p:spPr bwMode="auto">
            <a:xfrm>
              <a:off x="1977363" y="3366683"/>
              <a:ext cx="0" cy="147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3" name="Line 32"/>
            <p:cNvSpPr>
              <a:spLocks noChangeShapeType="1"/>
            </p:cNvSpPr>
            <p:nvPr/>
          </p:nvSpPr>
          <p:spPr bwMode="auto">
            <a:xfrm flipV="1">
              <a:off x="1977363" y="3702434"/>
              <a:ext cx="0" cy="1754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4" name="Line 33"/>
            <p:cNvSpPr>
              <a:spLocks noChangeShapeType="1"/>
            </p:cNvSpPr>
            <p:nvPr/>
          </p:nvSpPr>
          <p:spPr bwMode="auto">
            <a:xfrm>
              <a:off x="1977363" y="4189084"/>
              <a:ext cx="0" cy="186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5" name="Line 34"/>
            <p:cNvSpPr>
              <a:spLocks noChangeShapeType="1"/>
            </p:cNvSpPr>
            <p:nvPr/>
          </p:nvSpPr>
          <p:spPr bwMode="auto">
            <a:xfrm flipV="1">
              <a:off x="1977363" y="4538039"/>
              <a:ext cx="0" cy="2018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6" name="Line 35"/>
            <p:cNvSpPr>
              <a:spLocks noChangeShapeType="1"/>
            </p:cNvSpPr>
            <p:nvPr/>
          </p:nvSpPr>
          <p:spPr bwMode="auto">
            <a:xfrm>
              <a:off x="1954679" y="5037892"/>
              <a:ext cx="0" cy="2282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7" name="Line 36"/>
            <p:cNvSpPr>
              <a:spLocks noChangeShapeType="1"/>
            </p:cNvSpPr>
            <p:nvPr/>
          </p:nvSpPr>
          <p:spPr bwMode="auto">
            <a:xfrm flipH="1">
              <a:off x="2264684" y="5332146"/>
              <a:ext cx="890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8" name="Line 37"/>
            <p:cNvSpPr>
              <a:spLocks noChangeShapeType="1"/>
            </p:cNvSpPr>
            <p:nvPr/>
          </p:nvSpPr>
          <p:spPr bwMode="auto">
            <a:xfrm flipV="1">
              <a:off x="3415858" y="4994884"/>
              <a:ext cx="0" cy="2282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9" name="Line 39"/>
            <p:cNvSpPr>
              <a:spLocks noChangeShapeType="1"/>
            </p:cNvSpPr>
            <p:nvPr/>
          </p:nvSpPr>
          <p:spPr bwMode="auto">
            <a:xfrm>
              <a:off x="6175653" y="2134968"/>
              <a:ext cx="0" cy="188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0" name="Line 40"/>
            <p:cNvSpPr>
              <a:spLocks noChangeShapeType="1"/>
            </p:cNvSpPr>
            <p:nvPr/>
          </p:nvSpPr>
          <p:spPr bwMode="auto">
            <a:xfrm flipV="1">
              <a:off x="6175653" y="2499013"/>
              <a:ext cx="0" cy="188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1" name="Line 41"/>
            <p:cNvSpPr>
              <a:spLocks noChangeShapeType="1"/>
            </p:cNvSpPr>
            <p:nvPr/>
          </p:nvSpPr>
          <p:spPr bwMode="auto">
            <a:xfrm>
              <a:off x="6415718" y="1959548"/>
              <a:ext cx="7428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2" name="Line 42"/>
            <p:cNvSpPr>
              <a:spLocks noChangeShapeType="1"/>
            </p:cNvSpPr>
            <p:nvPr/>
          </p:nvSpPr>
          <p:spPr bwMode="auto">
            <a:xfrm flipH="1">
              <a:off x="5168139" y="1974638"/>
              <a:ext cx="7428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3" name="Line 43"/>
            <p:cNvSpPr>
              <a:spLocks noChangeShapeType="1"/>
            </p:cNvSpPr>
            <p:nvPr/>
          </p:nvSpPr>
          <p:spPr bwMode="auto">
            <a:xfrm>
              <a:off x="6152970" y="2983777"/>
              <a:ext cx="0" cy="1226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4" name="Line 44"/>
            <p:cNvSpPr>
              <a:spLocks noChangeShapeType="1"/>
            </p:cNvSpPr>
            <p:nvPr/>
          </p:nvSpPr>
          <p:spPr bwMode="auto">
            <a:xfrm flipV="1">
              <a:off x="6175653" y="3266713"/>
              <a:ext cx="0" cy="162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5" name="Line 45"/>
            <p:cNvSpPr>
              <a:spLocks noChangeShapeType="1"/>
            </p:cNvSpPr>
            <p:nvPr/>
          </p:nvSpPr>
          <p:spPr bwMode="auto">
            <a:xfrm>
              <a:off x="6152970" y="3738273"/>
              <a:ext cx="0" cy="120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6" name="Line 46"/>
            <p:cNvSpPr>
              <a:spLocks noChangeShapeType="1"/>
            </p:cNvSpPr>
            <p:nvPr/>
          </p:nvSpPr>
          <p:spPr bwMode="auto">
            <a:xfrm flipV="1">
              <a:off x="6175653" y="4034412"/>
              <a:ext cx="0" cy="1754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7" name="Line 47"/>
            <p:cNvSpPr>
              <a:spLocks noChangeShapeType="1"/>
            </p:cNvSpPr>
            <p:nvPr/>
          </p:nvSpPr>
          <p:spPr bwMode="auto">
            <a:xfrm>
              <a:off x="6415718" y="4356959"/>
              <a:ext cx="8165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8" name="Line 48"/>
            <p:cNvSpPr>
              <a:spLocks noChangeShapeType="1"/>
            </p:cNvSpPr>
            <p:nvPr/>
          </p:nvSpPr>
          <p:spPr bwMode="auto">
            <a:xfrm>
              <a:off x="6152970" y="4505972"/>
              <a:ext cx="0" cy="1075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69" name="Line 49"/>
            <p:cNvSpPr>
              <a:spLocks noChangeShapeType="1"/>
            </p:cNvSpPr>
            <p:nvPr/>
          </p:nvSpPr>
          <p:spPr bwMode="auto">
            <a:xfrm flipV="1">
              <a:off x="6175653" y="4803998"/>
              <a:ext cx="0" cy="1339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70" name="Line 50"/>
            <p:cNvSpPr>
              <a:spLocks noChangeShapeType="1"/>
            </p:cNvSpPr>
            <p:nvPr/>
          </p:nvSpPr>
          <p:spPr bwMode="auto">
            <a:xfrm>
              <a:off x="6175653" y="5234061"/>
              <a:ext cx="0" cy="147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771" name="Group 51"/>
            <p:cNvGrpSpPr>
              <a:grpSpLocks/>
            </p:cNvGrpSpPr>
            <p:nvPr/>
          </p:nvGrpSpPr>
          <p:grpSpPr bwMode="auto">
            <a:xfrm>
              <a:off x="2240110" y="2044429"/>
              <a:ext cx="1272152" cy="850694"/>
              <a:chOff x="1961" y="294"/>
              <a:chExt cx="506" cy="602"/>
            </a:xfrm>
          </p:grpSpPr>
          <p:sp>
            <p:nvSpPr>
              <p:cNvPr id="30772" name="Text Box 52"/>
              <p:cNvSpPr txBox="1">
                <a:spLocks noChangeArrowheads="1"/>
              </p:cNvSpPr>
              <p:nvPr/>
            </p:nvSpPr>
            <p:spPr bwMode="auto">
              <a:xfrm>
                <a:off x="2273" y="294"/>
                <a:ext cx="19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ADP</a:t>
                </a:r>
              </a:p>
            </p:txBody>
          </p:sp>
          <p:sp>
            <p:nvSpPr>
              <p:cNvPr id="30773" name="Text Box 53"/>
              <p:cNvSpPr txBox="1">
                <a:spLocks noChangeArrowheads="1"/>
              </p:cNvSpPr>
              <p:nvPr/>
            </p:nvSpPr>
            <p:spPr bwMode="auto">
              <a:xfrm>
                <a:off x="2258" y="702"/>
                <a:ext cx="18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ATP</a:t>
                </a:r>
              </a:p>
            </p:txBody>
          </p:sp>
          <p:sp>
            <p:nvSpPr>
              <p:cNvPr id="30774" name="Freeform 54"/>
              <p:cNvSpPr>
                <a:spLocks/>
              </p:cNvSpPr>
              <p:nvPr/>
            </p:nvSpPr>
            <p:spPr bwMode="auto">
              <a:xfrm>
                <a:off x="1961" y="371"/>
                <a:ext cx="324" cy="162"/>
              </a:xfrm>
              <a:custGeom>
                <a:avLst/>
                <a:gdLst>
                  <a:gd name="T0" fmla="*/ 0 w 324"/>
                  <a:gd name="T1" fmla="*/ 162 h 162"/>
                  <a:gd name="T2" fmla="*/ 86 w 324"/>
                  <a:gd name="T3" fmla="*/ 48 h 162"/>
                  <a:gd name="T4" fmla="*/ 324 w 324"/>
                  <a:gd name="T5" fmla="*/ 0 h 162"/>
                  <a:gd name="T6" fmla="*/ 0 60000 65536"/>
                  <a:gd name="T7" fmla="*/ 0 60000 65536"/>
                  <a:gd name="T8" fmla="*/ 0 60000 65536"/>
                  <a:gd name="T9" fmla="*/ 0 w 324"/>
                  <a:gd name="T10" fmla="*/ 0 h 162"/>
                  <a:gd name="T11" fmla="*/ 324 w 324"/>
                  <a:gd name="T12" fmla="*/ 162 h 162"/>
                </a:gdLst>
                <a:ahLst/>
                <a:cxnLst>
                  <a:cxn ang="T6">
                    <a:pos x="T0" y="T1"/>
                  </a:cxn>
                  <a:cxn ang="T7">
                    <a:pos x="T2" y="T3"/>
                  </a:cxn>
                  <a:cxn ang="T8">
                    <a:pos x="T4" y="T5"/>
                  </a:cxn>
                </a:cxnLst>
                <a:rect l="T9" t="T10" r="T11" b="T12"/>
                <a:pathLst>
                  <a:path w="324" h="162">
                    <a:moveTo>
                      <a:pt x="0" y="162"/>
                    </a:moveTo>
                    <a:cubicBezTo>
                      <a:pt x="16" y="118"/>
                      <a:pt x="32" y="75"/>
                      <a:pt x="86" y="48"/>
                    </a:cubicBezTo>
                    <a:cubicBezTo>
                      <a:pt x="140" y="21"/>
                      <a:pt x="286" y="8"/>
                      <a:pt x="3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sp>
            <p:nvSpPr>
              <p:cNvPr id="30775" name="Freeform 55"/>
              <p:cNvSpPr>
                <a:spLocks/>
              </p:cNvSpPr>
              <p:nvPr/>
            </p:nvSpPr>
            <p:spPr bwMode="auto">
              <a:xfrm>
                <a:off x="1962" y="600"/>
                <a:ext cx="305" cy="171"/>
              </a:xfrm>
              <a:custGeom>
                <a:avLst/>
                <a:gdLst>
                  <a:gd name="T0" fmla="*/ 0 w 305"/>
                  <a:gd name="T1" fmla="*/ 0 h 171"/>
                  <a:gd name="T2" fmla="*/ 86 w 305"/>
                  <a:gd name="T3" fmla="*/ 105 h 171"/>
                  <a:gd name="T4" fmla="*/ 305 w 305"/>
                  <a:gd name="T5" fmla="*/ 171 h 171"/>
                  <a:gd name="T6" fmla="*/ 0 60000 65536"/>
                  <a:gd name="T7" fmla="*/ 0 60000 65536"/>
                  <a:gd name="T8" fmla="*/ 0 60000 65536"/>
                  <a:gd name="T9" fmla="*/ 0 w 305"/>
                  <a:gd name="T10" fmla="*/ 0 h 171"/>
                  <a:gd name="T11" fmla="*/ 305 w 305"/>
                  <a:gd name="T12" fmla="*/ 171 h 171"/>
                </a:gdLst>
                <a:ahLst/>
                <a:cxnLst>
                  <a:cxn ang="T6">
                    <a:pos x="T0" y="T1"/>
                  </a:cxn>
                  <a:cxn ang="T7">
                    <a:pos x="T2" y="T3"/>
                  </a:cxn>
                  <a:cxn ang="T8">
                    <a:pos x="T4" y="T5"/>
                  </a:cxn>
                </a:cxnLst>
                <a:rect l="T9" t="T10" r="T11" b="T12"/>
                <a:pathLst>
                  <a:path w="305" h="171">
                    <a:moveTo>
                      <a:pt x="0" y="0"/>
                    </a:moveTo>
                    <a:cubicBezTo>
                      <a:pt x="17" y="38"/>
                      <a:pt x="35" y="77"/>
                      <a:pt x="86" y="105"/>
                    </a:cubicBezTo>
                    <a:cubicBezTo>
                      <a:pt x="137" y="133"/>
                      <a:pt x="221" y="152"/>
                      <a:pt x="305" y="17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grpSp>
        <p:grpSp>
          <p:nvGrpSpPr>
            <p:cNvPr id="30776" name="Group 56"/>
            <p:cNvGrpSpPr>
              <a:grpSpLocks/>
            </p:cNvGrpSpPr>
            <p:nvPr/>
          </p:nvGrpSpPr>
          <p:grpSpPr bwMode="auto">
            <a:xfrm>
              <a:off x="2217427" y="3660937"/>
              <a:ext cx="1274042" cy="846922"/>
              <a:chOff x="1961" y="294"/>
              <a:chExt cx="507" cy="600"/>
            </a:xfrm>
          </p:grpSpPr>
          <p:sp>
            <p:nvSpPr>
              <p:cNvPr id="30777" name="Text Box 57"/>
              <p:cNvSpPr txBox="1">
                <a:spLocks noChangeArrowheads="1"/>
              </p:cNvSpPr>
              <p:nvPr/>
            </p:nvSpPr>
            <p:spPr bwMode="auto">
              <a:xfrm>
                <a:off x="2273" y="294"/>
                <a:ext cx="19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ADP</a:t>
                </a:r>
              </a:p>
            </p:txBody>
          </p:sp>
          <p:sp>
            <p:nvSpPr>
              <p:cNvPr id="30778" name="Text Box 58"/>
              <p:cNvSpPr txBox="1">
                <a:spLocks noChangeArrowheads="1"/>
              </p:cNvSpPr>
              <p:nvPr/>
            </p:nvSpPr>
            <p:spPr bwMode="auto">
              <a:xfrm>
                <a:off x="2258" y="700"/>
                <a:ext cx="1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ATP</a:t>
                </a:r>
              </a:p>
            </p:txBody>
          </p:sp>
          <p:sp>
            <p:nvSpPr>
              <p:cNvPr id="30779" name="Freeform 59"/>
              <p:cNvSpPr>
                <a:spLocks/>
              </p:cNvSpPr>
              <p:nvPr/>
            </p:nvSpPr>
            <p:spPr bwMode="auto">
              <a:xfrm>
                <a:off x="1961" y="371"/>
                <a:ext cx="324" cy="162"/>
              </a:xfrm>
              <a:custGeom>
                <a:avLst/>
                <a:gdLst>
                  <a:gd name="T0" fmla="*/ 0 w 324"/>
                  <a:gd name="T1" fmla="*/ 162 h 162"/>
                  <a:gd name="T2" fmla="*/ 86 w 324"/>
                  <a:gd name="T3" fmla="*/ 48 h 162"/>
                  <a:gd name="T4" fmla="*/ 324 w 324"/>
                  <a:gd name="T5" fmla="*/ 0 h 162"/>
                  <a:gd name="T6" fmla="*/ 0 60000 65536"/>
                  <a:gd name="T7" fmla="*/ 0 60000 65536"/>
                  <a:gd name="T8" fmla="*/ 0 60000 65536"/>
                  <a:gd name="T9" fmla="*/ 0 w 324"/>
                  <a:gd name="T10" fmla="*/ 0 h 162"/>
                  <a:gd name="T11" fmla="*/ 324 w 324"/>
                  <a:gd name="T12" fmla="*/ 162 h 162"/>
                </a:gdLst>
                <a:ahLst/>
                <a:cxnLst>
                  <a:cxn ang="T6">
                    <a:pos x="T0" y="T1"/>
                  </a:cxn>
                  <a:cxn ang="T7">
                    <a:pos x="T2" y="T3"/>
                  </a:cxn>
                  <a:cxn ang="T8">
                    <a:pos x="T4" y="T5"/>
                  </a:cxn>
                </a:cxnLst>
                <a:rect l="T9" t="T10" r="T11" b="T12"/>
                <a:pathLst>
                  <a:path w="324" h="162">
                    <a:moveTo>
                      <a:pt x="0" y="162"/>
                    </a:moveTo>
                    <a:cubicBezTo>
                      <a:pt x="16" y="118"/>
                      <a:pt x="32" y="75"/>
                      <a:pt x="86" y="48"/>
                    </a:cubicBezTo>
                    <a:cubicBezTo>
                      <a:pt x="140" y="21"/>
                      <a:pt x="286" y="8"/>
                      <a:pt x="3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sp>
            <p:nvSpPr>
              <p:cNvPr id="30780" name="Freeform 60"/>
              <p:cNvSpPr>
                <a:spLocks/>
              </p:cNvSpPr>
              <p:nvPr/>
            </p:nvSpPr>
            <p:spPr bwMode="auto">
              <a:xfrm>
                <a:off x="1962" y="600"/>
                <a:ext cx="305" cy="171"/>
              </a:xfrm>
              <a:custGeom>
                <a:avLst/>
                <a:gdLst>
                  <a:gd name="T0" fmla="*/ 0 w 305"/>
                  <a:gd name="T1" fmla="*/ 0 h 171"/>
                  <a:gd name="T2" fmla="*/ 86 w 305"/>
                  <a:gd name="T3" fmla="*/ 105 h 171"/>
                  <a:gd name="T4" fmla="*/ 305 w 305"/>
                  <a:gd name="T5" fmla="*/ 171 h 171"/>
                  <a:gd name="T6" fmla="*/ 0 60000 65536"/>
                  <a:gd name="T7" fmla="*/ 0 60000 65536"/>
                  <a:gd name="T8" fmla="*/ 0 60000 65536"/>
                  <a:gd name="T9" fmla="*/ 0 w 305"/>
                  <a:gd name="T10" fmla="*/ 0 h 171"/>
                  <a:gd name="T11" fmla="*/ 305 w 305"/>
                  <a:gd name="T12" fmla="*/ 171 h 171"/>
                </a:gdLst>
                <a:ahLst/>
                <a:cxnLst>
                  <a:cxn ang="T6">
                    <a:pos x="T0" y="T1"/>
                  </a:cxn>
                  <a:cxn ang="T7">
                    <a:pos x="T2" y="T3"/>
                  </a:cxn>
                  <a:cxn ang="T8">
                    <a:pos x="T4" y="T5"/>
                  </a:cxn>
                </a:cxnLst>
                <a:rect l="T9" t="T10" r="T11" b="T12"/>
                <a:pathLst>
                  <a:path w="305" h="171">
                    <a:moveTo>
                      <a:pt x="0" y="0"/>
                    </a:moveTo>
                    <a:cubicBezTo>
                      <a:pt x="17" y="38"/>
                      <a:pt x="35" y="77"/>
                      <a:pt x="86" y="105"/>
                    </a:cubicBezTo>
                    <a:cubicBezTo>
                      <a:pt x="137" y="133"/>
                      <a:pt x="221" y="152"/>
                      <a:pt x="305" y="17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grpSp>
        <p:grpSp>
          <p:nvGrpSpPr>
            <p:cNvPr id="30781" name="Group 61"/>
            <p:cNvGrpSpPr>
              <a:grpSpLocks/>
            </p:cNvGrpSpPr>
            <p:nvPr/>
          </p:nvGrpSpPr>
          <p:grpSpPr bwMode="auto">
            <a:xfrm>
              <a:off x="6417608" y="2459402"/>
              <a:ext cx="1275933" cy="846922"/>
              <a:chOff x="1961" y="294"/>
              <a:chExt cx="506" cy="600"/>
            </a:xfrm>
          </p:grpSpPr>
          <p:sp>
            <p:nvSpPr>
              <p:cNvPr id="30782" name="Text Box 62"/>
              <p:cNvSpPr txBox="1">
                <a:spLocks noChangeArrowheads="1"/>
              </p:cNvSpPr>
              <p:nvPr/>
            </p:nvSpPr>
            <p:spPr bwMode="auto">
              <a:xfrm>
                <a:off x="2273" y="294"/>
                <a:ext cx="1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ADP</a:t>
                </a:r>
              </a:p>
            </p:txBody>
          </p:sp>
          <p:sp>
            <p:nvSpPr>
              <p:cNvPr id="30783" name="Text Box 63"/>
              <p:cNvSpPr txBox="1">
                <a:spLocks noChangeArrowheads="1"/>
              </p:cNvSpPr>
              <p:nvPr/>
            </p:nvSpPr>
            <p:spPr bwMode="auto">
              <a:xfrm>
                <a:off x="2259" y="700"/>
                <a:ext cx="18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200">
                    <a:latin typeface="Times" charset="0"/>
                  </a:rPr>
                  <a:t>ATP</a:t>
                </a:r>
              </a:p>
            </p:txBody>
          </p:sp>
          <p:sp>
            <p:nvSpPr>
              <p:cNvPr id="30784" name="Freeform 64"/>
              <p:cNvSpPr>
                <a:spLocks/>
              </p:cNvSpPr>
              <p:nvPr/>
            </p:nvSpPr>
            <p:spPr bwMode="auto">
              <a:xfrm>
                <a:off x="1961" y="371"/>
                <a:ext cx="324" cy="162"/>
              </a:xfrm>
              <a:custGeom>
                <a:avLst/>
                <a:gdLst>
                  <a:gd name="T0" fmla="*/ 0 w 324"/>
                  <a:gd name="T1" fmla="*/ 162 h 162"/>
                  <a:gd name="T2" fmla="*/ 86 w 324"/>
                  <a:gd name="T3" fmla="*/ 48 h 162"/>
                  <a:gd name="T4" fmla="*/ 324 w 324"/>
                  <a:gd name="T5" fmla="*/ 0 h 162"/>
                  <a:gd name="T6" fmla="*/ 0 60000 65536"/>
                  <a:gd name="T7" fmla="*/ 0 60000 65536"/>
                  <a:gd name="T8" fmla="*/ 0 60000 65536"/>
                  <a:gd name="T9" fmla="*/ 0 w 324"/>
                  <a:gd name="T10" fmla="*/ 0 h 162"/>
                  <a:gd name="T11" fmla="*/ 324 w 324"/>
                  <a:gd name="T12" fmla="*/ 162 h 162"/>
                </a:gdLst>
                <a:ahLst/>
                <a:cxnLst>
                  <a:cxn ang="T6">
                    <a:pos x="T0" y="T1"/>
                  </a:cxn>
                  <a:cxn ang="T7">
                    <a:pos x="T2" y="T3"/>
                  </a:cxn>
                  <a:cxn ang="T8">
                    <a:pos x="T4" y="T5"/>
                  </a:cxn>
                </a:cxnLst>
                <a:rect l="T9" t="T10" r="T11" b="T12"/>
                <a:pathLst>
                  <a:path w="324" h="162">
                    <a:moveTo>
                      <a:pt x="0" y="162"/>
                    </a:moveTo>
                    <a:cubicBezTo>
                      <a:pt x="16" y="118"/>
                      <a:pt x="32" y="75"/>
                      <a:pt x="86" y="48"/>
                    </a:cubicBezTo>
                    <a:cubicBezTo>
                      <a:pt x="140" y="21"/>
                      <a:pt x="286" y="8"/>
                      <a:pt x="32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sp>
            <p:nvSpPr>
              <p:cNvPr id="30785" name="Freeform 65"/>
              <p:cNvSpPr>
                <a:spLocks/>
              </p:cNvSpPr>
              <p:nvPr/>
            </p:nvSpPr>
            <p:spPr bwMode="auto">
              <a:xfrm>
                <a:off x="1962" y="600"/>
                <a:ext cx="305" cy="171"/>
              </a:xfrm>
              <a:custGeom>
                <a:avLst/>
                <a:gdLst>
                  <a:gd name="T0" fmla="*/ 0 w 305"/>
                  <a:gd name="T1" fmla="*/ 0 h 171"/>
                  <a:gd name="T2" fmla="*/ 86 w 305"/>
                  <a:gd name="T3" fmla="*/ 105 h 171"/>
                  <a:gd name="T4" fmla="*/ 305 w 305"/>
                  <a:gd name="T5" fmla="*/ 171 h 171"/>
                  <a:gd name="T6" fmla="*/ 0 60000 65536"/>
                  <a:gd name="T7" fmla="*/ 0 60000 65536"/>
                  <a:gd name="T8" fmla="*/ 0 60000 65536"/>
                  <a:gd name="T9" fmla="*/ 0 w 305"/>
                  <a:gd name="T10" fmla="*/ 0 h 171"/>
                  <a:gd name="T11" fmla="*/ 305 w 305"/>
                  <a:gd name="T12" fmla="*/ 171 h 171"/>
                </a:gdLst>
                <a:ahLst/>
                <a:cxnLst>
                  <a:cxn ang="T6">
                    <a:pos x="T0" y="T1"/>
                  </a:cxn>
                  <a:cxn ang="T7">
                    <a:pos x="T2" y="T3"/>
                  </a:cxn>
                  <a:cxn ang="T8">
                    <a:pos x="T4" y="T5"/>
                  </a:cxn>
                </a:cxnLst>
                <a:rect l="T9" t="T10" r="T11" b="T12"/>
                <a:pathLst>
                  <a:path w="305" h="171">
                    <a:moveTo>
                      <a:pt x="0" y="0"/>
                    </a:moveTo>
                    <a:cubicBezTo>
                      <a:pt x="17" y="38"/>
                      <a:pt x="35" y="77"/>
                      <a:pt x="86" y="105"/>
                    </a:cubicBezTo>
                    <a:cubicBezTo>
                      <a:pt x="137" y="133"/>
                      <a:pt x="221" y="152"/>
                      <a:pt x="305" y="17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grpSp>
        <p:cxnSp>
          <p:nvCxnSpPr>
            <p:cNvPr id="30786" name="AutoShape 66"/>
            <p:cNvCxnSpPr>
              <a:cxnSpLocks noChangeShapeType="1"/>
              <a:stCxn id="30739" idx="2"/>
              <a:endCxn id="30730" idx="0"/>
            </p:cNvCxnSpPr>
            <p:nvPr/>
          </p:nvCxnSpPr>
          <p:spPr bwMode="auto">
            <a:xfrm rot="5400000" flipH="1" flipV="1">
              <a:off x="2219973" y="1552415"/>
              <a:ext cx="3671127" cy="4217548"/>
            </a:xfrm>
            <a:prstGeom prst="bentConnector5">
              <a:avLst>
                <a:gd name="adj1" fmla="val -6227"/>
                <a:gd name="adj2" fmla="val 49699"/>
                <a:gd name="adj3" fmla="val 106227"/>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0787" name="AutoShape 67"/>
            <p:cNvCxnSpPr>
              <a:cxnSpLocks noChangeShapeType="1"/>
              <a:stCxn id="30738" idx="3"/>
              <a:endCxn id="30734" idx="1"/>
            </p:cNvCxnSpPr>
            <p:nvPr/>
          </p:nvCxnSpPr>
          <p:spPr bwMode="auto">
            <a:xfrm>
              <a:off x="2273955" y="4451840"/>
              <a:ext cx="3644622" cy="633209"/>
            </a:xfrm>
            <a:prstGeom prst="bentConnector3">
              <a:avLst>
                <a:gd name="adj1" fmla="val 59407"/>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0788" name="AutoShape 68"/>
            <p:cNvCxnSpPr>
              <a:cxnSpLocks noChangeShapeType="1"/>
              <a:stCxn id="30737" idx="1"/>
              <a:endCxn id="30734" idx="3"/>
            </p:cNvCxnSpPr>
            <p:nvPr/>
          </p:nvCxnSpPr>
          <p:spPr bwMode="auto">
            <a:xfrm rot="10800000" flipH="1" flipV="1">
              <a:off x="1758091" y="3593032"/>
              <a:ext cx="4667078" cy="1492016"/>
            </a:xfrm>
            <a:prstGeom prst="bentConnector5">
              <a:avLst>
                <a:gd name="adj1" fmla="val -9255"/>
                <a:gd name="adj2" fmla="val 173769"/>
                <a:gd name="adj3" fmla="val 10489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cxnSp>
        <p:nvCxnSpPr>
          <p:cNvPr id="30789" name="Elbow Connector 73"/>
          <p:cNvCxnSpPr>
            <a:cxnSpLocks noChangeShapeType="1"/>
            <a:stCxn id="30729" idx="3"/>
            <a:endCxn id="30746" idx="1"/>
          </p:cNvCxnSpPr>
          <p:nvPr/>
        </p:nvCxnSpPr>
        <p:spPr bwMode="auto">
          <a:xfrm flipV="1">
            <a:off x="2209800" y="4884738"/>
            <a:ext cx="908050" cy="4762"/>
          </a:xfrm>
          <a:prstGeom prst="bentConnector3">
            <a:avLst>
              <a:gd name="adj1" fmla="val 50000"/>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624711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lIns="90000" tIns="46800" rIns="90000" bIns="46800">
            <a:normAutofit fontScale="90000"/>
          </a:bodyP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4000">
                <a:latin typeface="Arial" charset="0"/>
                <a:ea typeface="Osaka" charset="0"/>
              </a:rPr>
              <a:t>The Detoxification Pathway of Methylglyoxal</a:t>
            </a:r>
          </a:p>
        </p:txBody>
      </p:sp>
      <p:sp>
        <p:nvSpPr>
          <p:cNvPr id="7177" name="Line 9"/>
          <p:cNvSpPr>
            <a:spLocks noChangeShapeType="1"/>
          </p:cNvSpPr>
          <p:nvPr/>
        </p:nvSpPr>
        <p:spPr bwMode="auto">
          <a:xfrm>
            <a:off x="5400675" y="2122488"/>
            <a:ext cx="1079500"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8" name="Text Box 10"/>
          <p:cNvSpPr txBox="1">
            <a:spLocks noChangeArrowheads="1"/>
          </p:cNvSpPr>
          <p:nvPr/>
        </p:nvSpPr>
        <p:spPr bwMode="auto">
          <a:xfrm>
            <a:off x="5435600" y="1652588"/>
            <a:ext cx="90011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GlxII</a:t>
            </a:r>
          </a:p>
        </p:txBody>
      </p:sp>
      <p:sp>
        <p:nvSpPr>
          <p:cNvPr id="7179" name="Text Box 11"/>
          <p:cNvSpPr txBox="1">
            <a:spLocks noChangeArrowheads="1"/>
          </p:cNvSpPr>
          <p:nvPr/>
        </p:nvSpPr>
        <p:spPr bwMode="auto">
          <a:xfrm>
            <a:off x="6480175" y="1906588"/>
            <a:ext cx="143986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D-lactate</a:t>
            </a:r>
          </a:p>
        </p:txBody>
      </p:sp>
      <p:cxnSp>
        <p:nvCxnSpPr>
          <p:cNvPr id="7181" name="AutoShape 13"/>
          <p:cNvCxnSpPr>
            <a:cxnSpLocks noChangeShapeType="1"/>
          </p:cNvCxnSpPr>
          <p:nvPr/>
        </p:nvCxnSpPr>
        <p:spPr bwMode="auto">
          <a:xfrm flipH="1">
            <a:off x="4067175" y="2205038"/>
            <a:ext cx="1765300" cy="785812"/>
          </a:xfrm>
          <a:prstGeom prst="curvedConnector3">
            <a:avLst>
              <a:gd name="adj1" fmla="val 50000"/>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2" name="Group 16"/>
          <p:cNvGrpSpPr>
            <a:grpSpLocks/>
          </p:cNvGrpSpPr>
          <p:nvPr/>
        </p:nvGrpSpPr>
        <p:grpSpPr bwMode="auto">
          <a:xfrm>
            <a:off x="2160588" y="3321050"/>
            <a:ext cx="3251200" cy="430213"/>
            <a:chOff x="1361" y="2092"/>
            <a:chExt cx="2048" cy="271"/>
          </a:xfrm>
        </p:grpSpPr>
        <p:sp>
          <p:nvSpPr>
            <p:cNvPr id="19488" name="Text Box 17"/>
            <p:cNvSpPr txBox="1">
              <a:spLocks noChangeArrowheads="1"/>
            </p:cNvSpPr>
            <p:nvPr/>
          </p:nvSpPr>
          <p:spPr bwMode="auto">
            <a:xfrm>
              <a:off x="1361" y="2092"/>
              <a:ext cx="113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MG + GSH </a:t>
              </a:r>
            </a:p>
          </p:txBody>
        </p:sp>
        <p:sp>
          <p:nvSpPr>
            <p:cNvPr id="19489" name="Line 18"/>
            <p:cNvSpPr>
              <a:spLocks noChangeShapeType="1"/>
            </p:cNvSpPr>
            <p:nvPr/>
          </p:nvSpPr>
          <p:spPr bwMode="auto">
            <a:xfrm>
              <a:off x="2380" y="2184"/>
              <a:ext cx="454"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90" name="Line 19"/>
            <p:cNvSpPr>
              <a:spLocks noChangeShapeType="1"/>
            </p:cNvSpPr>
            <p:nvPr/>
          </p:nvSpPr>
          <p:spPr bwMode="auto">
            <a:xfrm flipH="1">
              <a:off x="2379" y="2296"/>
              <a:ext cx="457"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91" name="Text Box 20"/>
            <p:cNvSpPr txBox="1">
              <a:spLocks noChangeArrowheads="1"/>
            </p:cNvSpPr>
            <p:nvPr/>
          </p:nvSpPr>
          <p:spPr bwMode="auto">
            <a:xfrm>
              <a:off x="2902" y="2092"/>
              <a:ext cx="5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HTA</a:t>
              </a:r>
            </a:p>
          </p:txBody>
        </p:sp>
      </p:grpSp>
      <p:sp>
        <p:nvSpPr>
          <p:cNvPr id="7189" name="Text Box 21"/>
          <p:cNvSpPr txBox="1">
            <a:spLocks noChangeArrowheads="1"/>
          </p:cNvSpPr>
          <p:nvPr/>
        </p:nvSpPr>
        <p:spPr bwMode="auto">
          <a:xfrm>
            <a:off x="2879725" y="4003675"/>
            <a:ext cx="8064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HTA</a:t>
            </a:r>
          </a:p>
        </p:txBody>
      </p:sp>
      <p:sp>
        <p:nvSpPr>
          <p:cNvPr id="7190" name="Line 22"/>
          <p:cNvSpPr>
            <a:spLocks noChangeShapeType="1"/>
          </p:cNvSpPr>
          <p:nvPr/>
        </p:nvSpPr>
        <p:spPr bwMode="auto">
          <a:xfrm>
            <a:off x="3671888" y="4257675"/>
            <a:ext cx="900112"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1" name="Text Box 23"/>
          <p:cNvSpPr txBox="1">
            <a:spLocks noChangeArrowheads="1"/>
          </p:cNvSpPr>
          <p:nvPr/>
        </p:nvSpPr>
        <p:spPr bwMode="auto">
          <a:xfrm>
            <a:off x="4645025" y="4075113"/>
            <a:ext cx="7556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SLG</a:t>
            </a:r>
          </a:p>
        </p:txBody>
      </p:sp>
      <p:sp>
        <p:nvSpPr>
          <p:cNvPr id="7192" name="Text Box 24"/>
          <p:cNvSpPr txBox="1">
            <a:spLocks noChangeArrowheads="1"/>
          </p:cNvSpPr>
          <p:nvPr/>
        </p:nvSpPr>
        <p:spPr bwMode="auto">
          <a:xfrm>
            <a:off x="2916238" y="4868863"/>
            <a:ext cx="7556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SLG</a:t>
            </a:r>
          </a:p>
        </p:txBody>
      </p:sp>
      <p:sp>
        <p:nvSpPr>
          <p:cNvPr id="7193" name="Line 25"/>
          <p:cNvSpPr>
            <a:spLocks noChangeShapeType="1"/>
          </p:cNvSpPr>
          <p:nvPr/>
        </p:nvSpPr>
        <p:spPr bwMode="auto">
          <a:xfrm>
            <a:off x="3708400" y="5048250"/>
            <a:ext cx="828675"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4" name="Text Box 26"/>
          <p:cNvSpPr txBox="1">
            <a:spLocks noChangeArrowheads="1"/>
          </p:cNvSpPr>
          <p:nvPr/>
        </p:nvSpPr>
        <p:spPr bwMode="auto">
          <a:xfrm>
            <a:off x="4572000" y="4868863"/>
            <a:ext cx="90011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GSH</a:t>
            </a:r>
          </a:p>
        </p:txBody>
      </p:sp>
      <p:sp>
        <p:nvSpPr>
          <p:cNvPr id="7195" name="Text Box 27"/>
          <p:cNvSpPr txBox="1">
            <a:spLocks noChangeArrowheads="1"/>
          </p:cNvSpPr>
          <p:nvPr/>
        </p:nvSpPr>
        <p:spPr bwMode="auto">
          <a:xfrm>
            <a:off x="3600450" y="3716338"/>
            <a:ext cx="9715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GlxI</a:t>
            </a:r>
          </a:p>
        </p:txBody>
      </p:sp>
      <p:sp>
        <p:nvSpPr>
          <p:cNvPr id="7196" name="Text Box 28"/>
          <p:cNvSpPr txBox="1">
            <a:spLocks noChangeArrowheads="1"/>
          </p:cNvSpPr>
          <p:nvPr/>
        </p:nvSpPr>
        <p:spPr bwMode="auto">
          <a:xfrm>
            <a:off x="3563938" y="4508500"/>
            <a:ext cx="9715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GlxII</a:t>
            </a:r>
          </a:p>
        </p:txBody>
      </p:sp>
      <p:sp>
        <p:nvSpPr>
          <p:cNvPr id="7197" name="Text Box 29"/>
          <p:cNvSpPr txBox="1">
            <a:spLocks noChangeArrowheads="1"/>
          </p:cNvSpPr>
          <p:nvPr/>
        </p:nvSpPr>
        <p:spPr bwMode="auto">
          <a:xfrm>
            <a:off x="250825" y="3357563"/>
            <a:ext cx="219551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Non-Enzymatic:</a:t>
            </a:r>
          </a:p>
        </p:txBody>
      </p:sp>
      <p:sp>
        <p:nvSpPr>
          <p:cNvPr id="7198" name="Text Box 30"/>
          <p:cNvSpPr txBox="1">
            <a:spLocks noChangeArrowheads="1"/>
          </p:cNvSpPr>
          <p:nvPr/>
        </p:nvSpPr>
        <p:spPr bwMode="auto">
          <a:xfrm>
            <a:off x="754063" y="4076700"/>
            <a:ext cx="15684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Enzymatic:</a:t>
            </a:r>
          </a:p>
        </p:txBody>
      </p:sp>
      <p:sp>
        <p:nvSpPr>
          <p:cNvPr id="7171" name="Text Box 3"/>
          <p:cNvSpPr txBox="1">
            <a:spLocks noChangeArrowheads="1"/>
          </p:cNvSpPr>
          <p:nvPr/>
        </p:nvSpPr>
        <p:spPr bwMode="auto">
          <a:xfrm>
            <a:off x="900113" y="1906588"/>
            <a:ext cx="12604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MG</a:t>
            </a:r>
          </a:p>
        </p:txBody>
      </p:sp>
      <p:sp>
        <p:nvSpPr>
          <p:cNvPr id="7180" name="Text Box 12"/>
          <p:cNvSpPr txBox="1">
            <a:spLocks noChangeArrowheads="1"/>
          </p:cNvSpPr>
          <p:nvPr/>
        </p:nvSpPr>
        <p:spPr bwMode="auto">
          <a:xfrm>
            <a:off x="3240088" y="2806700"/>
            <a:ext cx="9001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GSH</a:t>
            </a:r>
          </a:p>
        </p:txBody>
      </p:sp>
      <p:cxnSp>
        <p:nvCxnSpPr>
          <p:cNvPr id="7182" name="AutoShape 14"/>
          <p:cNvCxnSpPr>
            <a:cxnSpLocks noChangeShapeType="1"/>
            <a:endCxn id="7171" idx="3"/>
          </p:cNvCxnSpPr>
          <p:nvPr/>
        </p:nvCxnSpPr>
        <p:spPr bwMode="auto">
          <a:xfrm flipH="1" flipV="1">
            <a:off x="2160588" y="2124075"/>
            <a:ext cx="971550" cy="944563"/>
          </a:xfrm>
          <a:prstGeom prst="curvedConnector3">
            <a:avLst>
              <a:gd name="adj1" fmla="val 50000"/>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7202" name="Text Box 34"/>
          <p:cNvSpPr txBox="1">
            <a:spLocks noChangeArrowheads="1"/>
          </p:cNvSpPr>
          <p:nvPr/>
        </p:nvSpPr>
        <p:spPr bwMode="auto">
          <a:xfrm>
            <a:off x="6011863" y="3408363"/>
            <a:ext cx="2736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latin typeface="Times New Roman" charset="0"/>
                <a:ea typeface="宋体" charset="0"/>
                <a:cs typeface="宋体" charset="0"/>
              </a:rPr>
              <a:t>MG:  Methylglyoxal</a:t>
            </a:r>
          </a:p>
        </p:txBody>
      </p:sp>
      <p:sp>
        <p:nvSpPr>
          <p:cNvPr id="7203" name="Text Box 35"/>
          <p:cNvSpPr txBox="1">
            <a:spLocks noChangeArrowheads="1"/>
          </p:cNvSpPr>
          <p:nvPr/>
        </p:nvSpPr>
        <p:spPr bwMode="auto">
          <a:xfrm>
            <a:off x="6011863" y="3789363"/>
            <a:ext cx="2736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GSH: glutathione</a:t>
            </a:r>
          </a:p>
        </p:txBody>
      </p:sp>
      <p:sp>
        <p:nvSpPr>
          <p:cNvPr id="7172" name="Line 4"/>
          <p:cNvSpPr>
            <a:spLocks noChangeShapeType="1"/>
          </p:cNvSpPr>
          <p:nvPr/>
        </p:nvSpPr>
        <p:spPr bwMode="auto">
          <a:xfrm>
            <a:off x="1619250" y="2085975"/>
            <a:ext cx="1079500"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3" name="Text Box 5"/>
          <p:cNvSpPr txBox="1">
            <a:spLocks noChangeArrowheads="1"/>
          </p:cNvSpPr>
          <p:nvPr/>
        </p:nvSpPr>
        <p:spPr bwMode="auto">
          <a:xfrm>
            <a:off x="2700338" y="1906588"/>
            <a:ext cx="10795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HTA</a:t>
            </a:r>
          </a:p>
        </p:txBody>
      </p:sp>
      <p:sp>
        <p:nvSpPr>
          <p:cNvPr id="7204" name="Text Box 36"/>
          <p:cNvSpPr txBox="1">
            <a:spLocks noChangeArrowheads="1"/>
          </p:cNvSpPr>
          <p:nvPr/>
        </p:nvSpPr>
        <p:spPr bwMode="auto">
          <a:xfrm>
            <a:off x="6011863" y="4076700"/>
            <a:ext cx="2736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HTA:hemithioacetal</a:t>
            </a:r>
          </a:p>
        </p:txBody>
      </p:sp>
      <p:sp>
        <p:nvSpPr>
          <p:cNvPr id="7205" name="Text Box 37"/>
          <p:cNvSpPr txBox="1">
            <a:spLocks noChangeArrowheads="1"/>
          </p:cNvSpPr>
          <p:nvPr/>
        </p:nvSpPr>
        <p:spPr bwMode="auto">
          <a:xfrm>
            <a:off x="6011863" y="5229225"/>
            <a:ext cx="2736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GlxII: glyoxalase II</a:t>
            </a:r>
          </a:p>
        </p:txBody>
      </p:sp>
      <p:sp>
        <p:nvSpPr>
          <p:cNvPr id="7174" name="Text Box 6"/>
          <p:cNvSpPr txBox="1">
            <a:spLocks noChangeArrowheads="1"/>
          </p:cNvSpPr>
          <p:nvPr/>
        </p:nvSpPr>
        <p:spPr bwMode="auto">
          <a:xfrm>
            <a:off x="3600450" y="1652588"/>
            <a:ext cx="90011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GlxI</a:t>
            </a:r>
          </a:p>
        </p:txBody>
      </p:sp>
      <p:sp>
        <p:nvSpPr>
          <p:cNvPr id="7206" name="Text Box 38"/>
          <p:cNvSpPr txBox="1">
            <a:spLocks noChangeArrowheads="1"/>
          </p:cNvSpPr>
          <p:nvPr/>
        </p:nvSpPr>
        <p:spPr bwMode="auto">
          <a:xfrm>
            <a:off x="6011863" y="4437063"/>
            <a:ext cx="2736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GlxI: glyoxalase I</a:t>
            </a:r>
          </a:p>
        </p:txBody>
      </p:sp>
      <p:sp>
        <p:nvSpPr>
          <p:cNvPr id="7175" name="Line 7"/>
          <p:cNvSpPr>
            <a:spLocks noChangeShapeType="1"/>
          </p:cNvSpPr>
          <p:nvPr/>
        </p:nvSpPr>
        <p:spPr bwMode="auto">
          <a:xfrm>
            <a:off x="3563938" y="2122488"/>
            <a:ext cx="1079500"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6" name="Text Box 8"/>
          <p:cNvSpPr txBox="1">
            <a:spLocks noChangeArrowheads="1"/>
          </p:cNvSpPr>
          <p:nvPr/>
        </p:nvSpPr>
        <p:spPr bwMode="auto">
          <a:xfrm>
            <a:off x="4679950" y="1906588"/>
            <a:ext cx="90011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SLG</a:t>
            </a:r>
          </a:p>
        </p:txBody>
      </p:sp>
      <p:sp>
        <p:nvSpPr>
          <p:cNvPr id="7207" name="Text Box 39"/>
          <p:cNvSpPr txBox="1">
            <a:spLocks noChangeArrowheads="1"/>
          </p:cNvSpPr>
          <p:nvPr/>
        </p:nvSpPr>
        <p:spPr bwMode="auto">
          <a:xfrm>
            <a:off x="6011863" y="4868863"/>
            <a:ext cx="29543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SLG: S-lactoyl-glutathione</a:t>
            </a:r>
          </a:p>
        </p:txBody>
      </p:sp>
      <p:sp>
        <p:nvSpPr>
          <p:cNvPr id="19487" name="Text Box 41"/>
          <p:cNvSpPr txBox="1">
            <a:spLocks noChangeArrowheads="1"/>
          </p:cNvSpPr>
          <p:nvPr/>
        </p:nvSpPr>
        <p:spPr bwMode="auto">
          <a:xfrm>
            <a:off x="357188" y="5786438"/>
            <a:ext cx="83200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sz="2000">
                <a:latin typeface="Times New Roman" charset="0"/>
                <a:ea typeface="宋体" charset="0"/>
                <a:cs typeface="宋体" charset="0"/>
              </a:rPr>
              <a:t>Methylglyoxal (</a:t>
            </a:r>
            <a:r>
              <a:rPr lang="en-US" sz="2000"/>
              <a:t>CH</a:t>
            </a:r>
            <a:r>
              <a:rPr lang="en-US" sz="2000" baseline="-25000"/>
              <a:t>3</a:t>
            </a:r>
            <a:r>
              <a:rPr lang="en-US" sz="2000"/>
              <a:t>-CO-CH=O</a:t>
            </a:r>
            <a:r>
              <a:rPr lang="en-GB" altLang="zh-CN" sz="2000">
                <a:latin typeface="Times New Roman" charset="0"/>
                <a:ea typeface="宋体" charset="0"/>
                <a:cs typeface="宋体" charset="0"/>
              </a:rPr>
              <a:t>): </a:t>
            </a:r>
            <a:r>
              <a:rPr lang="en-GB" altLang="zh-CN" sz="2000">
                <a:solidFill>
                  <a:srgbClr val="000000"/>
                </a:solidFill>
                <a:latin typeface="Times New Roman" charset="0"/>
                <a:ea typeface="宋体" charset="0"/>
                <a:cs typeface="宋体" charset="0"/>
              </a:rPr>
              <a:t>naturally occurring toxic electrophile (positively charged reagent) </a:t>
            </a:r>
          </a:p>
        </p:txBody>
      </p:sp>
    </p:spTree>
    <p:custDataLst>
      <p:tags r:id="rId1"/>
    </p:custDataLst>
    <p:extLst>
      <p:ext uri="{BB962C8B-B14F-4D97-AF65-F5344CB8AC3E}">
        <p14:creationId xmlns:p14="http://schemas.microsoft.com/office/powerpoint/2010/main" val="2084055102"/>
      </p:ext>
    </p:extLst>
  </p:cSld>
  <p:clrMapOvr>
    <a:masterClrMapping/>
  </p:clrMapOvr>
  <p:transition xmlns:p14="http://schemas.microsoft.com/office/powerpoint/2010/main" spd="med" advTm="167779"/>
  <p:timing>
    <p:tnLst>
      <p:par>
        <p:cTn xmlns:p14="http://schemas.microsoft.com/office/powerpoint/2010/mai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par>
                                <p:cTn id="8" presetID="3" presetClass="entr" presetSubtype="10" fill="hold" nodeType="withEffect">
                                  <p:stCondLst>
                                    <p:cond delay="0"/>
                                  </p:stCondLst>
                                  <p:childTnLst>
                                    <p:set>
                                      <p:cBhvr>
                                        <p:cTn id="9" dur="1" fill="hold">
                                          <p:stCondLst>
                                            <p:cond delay="0"/>
                                          </p:stCondLst>
                                        </p:cTn>
                                        <p:tgtEl>
                                          <p:spTgt spid="7182"/>
                                        </p:tgtEl>
                                        <p:attrNameLst>
                                          <p:attrName>style.visibility</p:attrName>
                                        </p:attrNameLst>
                                      </p:cBhvr>
                                      <p:to>
                                        <p:strVal val="visible"/>
                                      </p:to>
                                    </p:set>
                                    <p:animEffect transition="in" filter="blinds(horizontal)">
                                      <p:cBhvr>
                                        <p:cTn id="10" dur="500"/>
                                        <p:tgtEl>
                                          <p:spTgt spid="718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80"/>
                                        </p:tgtEl>
                                        <p:attrNameLst>
                                          <p:attrName>style.visibility</p:attrName>
                                        </p:attrNameLst>
                                      </p:cBhvr>
                                      <p:to>
                                        <p:strVal val="visible"/>
                                      </p:to>
                                    </p:set>
                                    <p:animEffect transition="in" filter="blinds(horizontal)">
                                      <p:cBhvr>
                                        <p:cTn id="13" dur="500"/>
                                        <p:tgtEl>
                                          <p:spTgt spid="718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202"/>
                                        </p:tgtEl>
                                        <p:attrNameLst>
                                          <p:attrName>style.visibility</p:attrName>
                                        </p:attrNameLst>
                                      </p:cBhvr>
                                      <p:to>
                                        <p:strVal val="visible"/>
                                      </p:to>
                                    </p:set>
                                    <p:animEffect transition="in" filter="blinds(horizontal)">
                                      <p:cBhvr>
                                        <p:cTn id="16" dur="500"/>
                                        <p:tgtEl>
                                          <p:spTgt spid="720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203"/>
                                        </p:tgtEl>
                                        <p:attrNameLst>
                                          <p:attrName>style.visibility</p:attrName>
                                        </p:attrNameLst>
                                      </p:cBhvr>
                                      <p:to>
                                        <p:strVal val="visible"/>
                                      </p:to>
                                    </p:set>
                                    <p:animEffect transition="in" filter="blinds(horizontal)">
                                      <p:cBhvr>
                                        <p:cTn id="19" dur="500"/>
                                        <p:tgtEl>
                                          <p:spTgt spid="720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172"/>
                                        </p:tgtEl>
                                        <p:attrNameLst>
                                          <p:attrName>style.visibility</p:attrName>
                                        </p:attrNameLst>
                                      </p:cBhvr>
                                      <p:to>
                                        <p:strVal val="visible"/>
                                      </p:to>
                                    </p:set>
                                    <p:animEffect transition="in" filter="blinds(horizontal)">
                                      <p:cBhvr>
                                        <p:cTn id="24" dur="500"/>
                                        <p:tgtEl>
                                          <p:spTgt spid="717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173"/>
                                        </p:tgtEl>
                                        <p:attrNameLst>
                                          <p:attrName>style.visibility</p:attrName>
                                        </p:attrNameLst>
                                      </p:cBhvr>
                                      <p:to>
                                        <p:strVal val="visible"/>
                                      </p:to>
                                    </p:set>
                                    <p:animEffect transition="in" filter="blinds(horizontal)">
                                      <p:cBhvr>
                                        <p:cTn id="27" dur="500"/>
                                        <p:tgtEl>
                                          <p:spTgt spid="717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204"/>
                                        </p:tgtEl>
                                        <p:attrNameLst>
                                          <p:attrName>style.visibility</p:attrName>
                                        </p:attrNameLst>
                                      </p:cBhvr>
                                      <p:to>
                                        <p:strVal val="visible"/>
                                      </p:to>
                                    </p:set>
                                    <p:animEffect transition="in" filter="blinds(horizontal)">
                                      <p:cBhvr>
                                        <p:cTn id="30" dur="500"/>
                                        <p:tgtEl>
                                          <p:spTgt spid="720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197"/>
                                        </p:tgtEl>
                                        <p:attrNameLst>
                                          <p:attrName>style.visibility</p:attrName>
                                        </p:attrNameLst>
                                      </p:cBhvr>
                                      <p:to>
                                        <p:strVal val="visible"/>
                                      </p:to>
                                    </p:set>
                                    <p:animEffect transition="in" filter="blinds(horizontal)">
                                      <p:cBhvr>
                                        <p:cTn id="33" dur="500"/>
                                        <p:tgtEl>
                                          <p:spTgt spid="7197"/>
                                        </p:tgtEl>
                                      </p:cBhvr>
                                    </p:animEffect>
                                  </p:childTnLst>
                                </p:cTn>
                              </p:par>
                              <p:par>
                                <p:cTn id="34" presetID="3" presetClass="entr" presetSubtype="1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174"/>
                                        </p:tgtEl>
                                        <p:attrNameLst>
                                          <p:attrName>style.visibility</p:attrName>
                                        </p:attrNameLst>
                                      </p:cBhvr>
                                      <p:to>
                                        <p:strVal val="visible"/>
                                      </p:to>
                                    </p:set>
                                    <p:animEffect transition="in" filter="blinds(horizontal)">
                                      <p:cBhvr>
                                        <p:cTn id="41" dur="500"/>
                                        <p:tgtEl>
                                          <p:spTgt spid="717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7206"/>
                                        </p:tgtEl>
                                        <p:attrNameLst>
                                          <p:attrName>style.visibility</p:attrName>
                                        </p:attrNameLst>
                                      </p:cBhvr>
                                      <p:to>
                                        <p:strVal val="visible"/>
                                      </p:to>
                                    </p:set>
                                    <p:animEffect transition="in" filter="blinds(horizontal)">
                                      <p:cBhvr>
                                        <p:cTn id="44" dur="500"/>
                                        <p:tgtEl>
                                          <p:spTgt spid="720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175"/>
                                        </p:tgtEl>
                                        <p:attrNameLst>
                                          <p:attrName>style.visibility</p:attrName>
                                        </p:attrNameLst>
                                      </p:cBhvr>
                                      <p:to>
                                        <p:strVal val="visible"/>
                                      </p:to>
                                    </p:set>
                                    <p:animEffect transition="in" filter="blinds(horizontal)">
                                      <p:cBhvr>
                                        <p:cTn id="49" dur="500"/>
                                        <p:tgtEl>
                                          <p:spTgt spid="717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7176"/>
                                        </p:tgtEl>
                                        <p:attrNameLst>
                                          <p:attrName>style.visibility</p:attrName>
                                        </p:attrNameLst>
                                      </p:cBhvr>
                                      <p:to>
                                        <p:strVal val="visible"/>
                                      </p:to>
                                    </p:set>
                                    <p:animEffect transition="in" filter="blinds(horizontal)">
                                      <p:cBhvr>
                                        <p:cTn id="52" dur="500"/>
                                        <p:tgtEl>
                                          <p:spTgt spid="717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207"/>
                                        </p:tgtEl>
                                        <p:attrNameLst>
                                          <p:attrName>style.visibility</p:attrName>
                                        </p:attrNameLst>
                                      </p:cBhvr>
                                      <p:to>
                                        <p:strVal val="visible"/>
                                      </p:to>
                                    </p:set>
                                    <p:animEffect transition="in" filter="blinds(horizontal)">
                                      <p:cBhvr>
                                        <p:cTn id="55" dur="500"/>
                                        <p:tgtEl>
                                          <p:spTgt spid="720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189"/>
                                        </p:tgtEl>
                                        <p:attrNameLst>
                                          <p:attrName>style.visibility</p:attrName>
                                        </p:attrNameLst>
                                      </p:cBhvr>
                                      <p:to>
                                        <p:strVal val="visible"/>
                                      </p:to>
                                    </p:set>
                                    <p:animEffect transition="in" filter="blinds(horizontal)">
                                      <p:cBhvr>
                                        <p:cTn id="58" dur="500"/>
                                        <p:tgtEl>
                                          <p:spTgt spid="718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195"/>
                                        </p:tgtEl>
                                        <p:attrNameLst>
                                          <p:attrName>style.visibility</p:attrName>
                                        </p:attrNameLst>
                                      </p:cBhvr>
                                      <p:to>
                                        <p:strVal val="visible"/>
                                      </p:to>
                                    </p:set>
                                    <p:animEffect transition="in" filter="blinds(horizontal)">
                                      <p:cBhvr>
                                        <p:cTn id="61" dur="500"/>
                                        <p:tgtEl>
                                          <p:spTgt spid="719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7191"/>
                                        </p:tgtEl>
                                        <p:attrNameLst>
                                          <p:attrName>style.visibility</p:attrName>
                                        </p:attrNameLst>
                                      </p:cBhvr>
                                      <p:to>
                                        <p:strVal val="visible"/>
                                      </p:to>
                                    </p:set>
                                    <p:animEffect transition="in" filter="blinds(horizontal)">
                                      <p:cBhvr>
                                        <p:cTn id="64" dur="500"/>
                                        <p:tgtEl>
                                          <p:spTgt spid="7191"/>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7190"/>
                                        </p:tgtEl>
                                        <p:attrNameLst>
                                          <p:attrName>style.visibility</p:attrName>
                                        </p:attrNameLst>
                                      </p:cBhvr>
                                      <p:to>
                                        <p:strVal val="visible"/>
                                      </p:to>
                                    </p:set>
                                    <p:animEffect transition="in" filter="blinds(horizontal)">
                                      <p:cBhvr>
                                        <p:cTn id="67" dur="500"/>
                                        <p:tgtEl>
                                          <p:spTgt spid="7190"/>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7198"/>
                                        </p:tgtEl>
                                        <p:attrNameLst>
                                          <p:attrName>style.visibility</p:attrName>
                                        </p:attrNameLst>
                                      </p:cBhvr>
                                      <p:to>
                                        <p:strVal val="visible"/>
                                      </p:to>
                                    </p:set>
                                    <p:animEffect transition="in" filter="blinds(horizontal)">
                                      <p:cBhvr>
                                        <p:cTn id="70" dur="500"/>
                                        <p:tgtEl>
                                          <p:spTgt spid="719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7178"/>
                                        </p:tgtEl>
                                        <p:attrNameLst>
                                          <p:attrName>style.visibility</p:attrName>
                                        </p:attrNameLst>
                                      </p:cBhvr>
                                      <p:to>
                                        <p:strVal val="visible"/>
                                      </p:to>
                                    </p:set>
                                    <p:animEffect transition="in" filter="blinds(horizontal)">
                                      <p:cBhvr>
                                        <p:cTn id="75" dur="500"/>
                                        <p:tgtEl>
                                          <p:spTgt spid="717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7205"/>
                                        </p:tgtEl>
                                        <p:attrNameLst>
                                          <p:attrName>style.visibility</p:attrName>
                                        </p:attrNameLst>
                                      </p:cBhvr>
                                      <p:to>
                                        <p:strVal val="visible"/>
                                      </p:to>
                                    </p:set>
                                    <p:animEffect transition="in" filter="blinds(horizontal)">
                                      <p:cBhvr>
                                        <p:cTn id="78" dur="500"/>
                                        <p:tgtEl>
                                          <p:spTgt spid="720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7177"/>
                                        </p:tgtEl>
                                        <p:attrNameLst>
                                          <p:attrName>style.visibility</p:attrName>
                                        </p:attrNameLst>
                                      </p:cBhvr>
                                      <p:to>
                                        <p:strVal val="visible"/>
                                      </p:to>
                                    </p:set>
                                    <p:animEffect transition="in" filter="blinds(horizontal)">
                                      <p:cBhvr>
                                        <p:cTn id="83" dur="500"/>
                                        <p:tgtEl>
                                          <p:spTgt spid="717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7179"/>
                                        </p:tgtEl>
                                        <p:attrNameLst>
                                          <p:attrName>style.visibility</p:attrName>
                                        </p:attrNameLst>
                                      </p:cBhvr>
                                      <p:to>
                                        <p:strVal val="visible"/>
                                      </p:to>
                                    </p:set>
                                    <p:animEffect transition="in" filter="blinds(horizontal)">
                                      <p:cBhvr>
                                        <p:cTn id="86" dur="500"/>
                                        <p:tgtEl>
                                          <p:spTgt spid="7179"/>
                                        </p:tgtEl>
                                      </p:cBhvr>
                                    </p:animEffect>
                                  </p:childTnLst>
                                </p:cTn>
                              </p:par>
                              <p:par>
                                <p:cTn id="87" presetID="3" presetClass="entr" presetSubtype="10" fill="hold" nodeType="withEffect">
                                  <p:stCondLst>
                                    <p:cond delay="0"/>
                                  </p:stCondLst>
                                  <p:childTnLst>
                                    <p:set>
                                      <p:cBhvr>
                                        <p:cTn id="88" dur="1" fill="hold">
                                          <p:stCondLst>
                                            <p:cond delay="0"/>
                                          </p:stCondLst>
                                        </p:cTn>
                                        <p:tgtEl>
                                          <p:spTgt spid="7181"/>
                                        </p:tgtEl>
                                        <p:attrNameLst>
                                          <p:attrName>style.visibility</p:attrName>
                                        </p:attrNameLst>
                                      </p:cBhvr>
                                      <p:to>
                                        <p:strVal val="visible"/>
                                      </p:to>
                                    </p:set>
                                    <p:animEffect transition="in" filter="blinds(horizontal)">
                                      <p:cBhvr>
                                        <p:cTn id="89" dur="500"/>
                                        <p:tgtEl>
                                          <p:spTgt spid="7181"/>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7194"/>
                                        </p:tgtEl>
                                        <p:attrNameLst>
                                          <p:attrName>style.visibility</p:attrName>
                                        </p:attrNameLst>
                                      </p:cBhvr>
                                      <p:to>
                                        <p:strVal val="visible"/>
                                      </p:to>
                                    </p:set>
                                    <p:animEffect transition="in" filter="blinds(horizontal)">
                                      <p:cBhvr>
                                        <p:cTn id="92" dur="500"/>
                                        <p:tgtEl>
                                          <p:spTgt spid="7194"/>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7196"/>
                                        </p:tgtEl>
                                        <p:attrNameLst>
                                          <p:attrName>style.visibility</p:attrName>
                                        </p:attrNameLst>
                                      </p:cBhvr>
                                      <p:to>
                                        <p:strVal val="visible"/>
                                      </p:to>
                                    </p:set>
                                    <p:animEffect transition="in" filter="blinds(horizontal)">
                                      <p:cBhvr>
                                        <p:cTn id="95" dur="500"/>
                                        <p:tgtEl>
                                          <p:spTgt spid="7196"/>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7193"/>
                                        </p:tgtEl>
                                        <p:attrNameLst>
                                          <p:attrName>style.visibility</p:attrName>
                                        </p:attrNameLst>
                                      </p:cBhvr>
                                      <p:to>
                                        <p:strVal val="visible"/>
                                      </p:to>
                                    </p:set>
                                    <p:animEffect transition="in" filter="blinds(horizontal)">
                                      <p:cBhvr>
                                        <p:cTn id="98" dur="500"/>
                                        <p:tgtEl>
                                          <p:spTgt spid="7193"/>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7192"/>
                                        </p:tgtEl>
                                        <p:attrNameLst>
                                          <p:attrName>style.visibility</p:attrName>
                                        </p:attrNameLst>
                                      </p:cBhvr>
                                      <p:to>
                                        <p:strVal val="visible"/>
                                      </p:to>
                                    </p:set>
                                    <p:animEffect transition="in" filter="blinds(horizontal)">
                                      <p:cBhvr>
                                        <p:cTn id="101" dur="500"/>
                                        <p:tgtEl>
                                          <p:spTgt spid="7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animBg="1"/>
      <p:bldP spid="7178" grpId="0"/>
      <p:bldP spid="7179" grpId="0"/>
      <p:bldP spid="7189" grpId="0"/>
      <p:bldP spid="7190" grpId="0" animBg="1"/>
      <p:bldP spid="7191" grpId="0"/>
      <p:bldP spid="7192" grpId="0"/>
      <p:bldP spid="7193" grpId="0" animBg="1"/>
      <p:bldP spid="7194" grpId="0"/>
      <p:bldP spid="7195" grpId="0"/>
      <p:bldP spid="7196" grpId="0"/>
      <p:bldP spid="7197" grpId="0"/>
      <p:bldP spid="7198" grpId="0"/>
      <p:bldP spid="7171" grpId="0"/>
      <p:bldP spid="7180" grpId="0"/>
      <p:bldP spid="7202" grpId="0"/>
      <p:bldP spid="7203" grpId="0"/>
      <p:bldP spid="7172" grpId="0" animBg="1"/>
      <p:bldP spid="7173" grpId="0"/>
      <p:bldP spid="7204" grpId="0"/>
      <p:bldP spid="7205" grpId="0"/>
      <p:bldP spid="7174" grpId="0"/>
      <p:bldP spid="7206" grpId="0"/>
      <p:bldP spid="7175" grpId="0" animBg="1"/>
      <p:bldP spid="7176" grpId="0"/>
      <p:bldP spid="72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611188" y="0"/>
            <a:ext cx="7769225" cy="1431925"/>
          </a:xfrm>
        </p:spPr>
        <p:txBody>
          <a:bodyPr/>
          <a:lstStyle/>
          <a:p>
            <a:pPr eaLnBrk="1" hangingPunct="1"/>
            <a:r>
              <a:rPr lang="en-US" altLang="zh-CN">
                <a:latin typeface="Arial" charset="0"/>
                <a:ea typeface="Osaka" charset="0"/>
              </a:rPr>
              <a:t>Assumptions</a:t>
            </a:r>
          </a:p>
        </p:txBody>
      </p:sp>
      <p:grpSp>
        <p:nvGrpSpPr>
          <p:cNvPr id="2" name="Group 5"/>
          <p:cNvGrpSpPr>
            <a:grpSpLocks/>
          </p:cNvGrpSpPr>
          <p:nvPr/>
        </p:nvGrpSpPr>
        <p:grpSpPr bwMode="auto">
          <a:xfrm>
            <a:off x="684213" y="2781300"/>
            <a:ext cx="7018337" cy="1585913"/>
            <a:chOff x="567" y="1041"/>
            <a:chExt cx="4421" cy="999"/>
          </a:xfrm>
        </p:grpSpPr>
        <p:sp>
          <p:nvSpPr>
            <p:cNvPr id="27662" name="Text Box 6"/>
            <p:cNvSpPr txBox="1">
              <a:spLocks noChangeArrowheads="1"/>
            </p:cNvSpPr>
            <p:nvPr/>
          </p:nvSpPr>
          <p:spPr bwMode="auto">
            <a:xfrm>
              <a:off x="567" y="1201"/>
              <a:ext cx="79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MG</a:t>
              </a:r>
            </a:p>
          </p:txBody>
        </p:sp>
        <p:sp>
          <p:nvSpPr>
            <p:cNvPr id="27663" name="Line 7"/>
            <p:cNvSpPr>
              <a:spLocks noChangeShapeType="1"/>
            </p:cNvSpPr>
            <p:nvPr/>
          </p:nvSpPr>
          <p:spPr bwMode="auto">
            <a:xfrm>
              <a:off x="1020" y="1314"/>
              <a:ext cx="680"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4" name="Text Box 8"/>
            <p:cNvSpPr txBox="1">
              <a:spLocks noChangeArrowheads="1"/>
            </p:cNvSpPr>
            <p:nvPr/>
          </p:nvSpPr>
          <p:spPr bwMode="auto">
            <a:xfrm>
              <a:off x="1701" y="1201"/>
              <a:ext cx="6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HTA</a:t>
              </a:r>
            </a:p>
          </p:txBody>
        </p:sp>
        <p:sp>
          <p:nvSpPr>
            <p:cNvPr id="27665" name="Text Box 9"/>
            <p:cNvSpPr txBox="1">
              <a:spLocks noChangeArrowheads="1"/>
            </p:cNvSpPr>
            <p:nvPr/>
          </p:nvSpPr>
          <p:spPr bwMode="auto">
            <a:xfrm>
              <a:off x="2268" y="1041"/>
              <a:ext cx="5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GlxI</a:t>
              </a:r>
            </a:p>
          </p:txBody>
        </p:sp>
        <p:sp>
          <p:nvSpPr>
            <p:cNvPr id="27666" name="Line 10"/>
            <p:cNvSpPr>
              <a:spLocks noChangeShapeType="1"/>
            </p:cNvSpPr>
            <p:nvPr/>
          </p:nvSpPr>
          <p:spPr bwMode="auto">
            <a:xfrm>
              <a:off x="2245" y="1337"/>
              <a:ext cx="680"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7" name="Text Box 11"/>
            <p:cNvSpPr txBox="1">
              <a:spLocks noChangeArrowheads="1"/>
            </p:cNvSpPr>
            <p:nvPr/>
          </p:nvSpPr>
          <p:spPr bwMode="auto">
            <a:xfrm>
              <a:off x="2948" y="1201"/>
              <a:ext cx="5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SLG</a:t>
              </a:r>
            </a:p>
          </p:txBody>
        </p:sp>
        <p:sp>
          <p:nvSpPr>
            <p:cNvPr id="27668" name="Line 12"/>
            <p:cNvSpPr>
              <a:spLocks noChangeShapeType="1"/>
            </p:cNvSpPr>
            <p:nvPr/>
          </p:nvSpPr>
          <p:spPr bwMode="auto">
            <a:xfrm>
              <a:off x="3402" y="1337"/>
              <a:ext cx="680"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9" name="Text Box 13"/>
            <p:cNvSpPr txBox="1">
              <a:spLocks noChangeArrowheads="1"/>
            </p:cNvSpPr>
            <p:nvPr/>
          </p:nvSpPr>
          <p:spPr bwMode="auto">
            <a:xfrm>
              <a:off x="3424" y="1041"/>
              <a:ext cx="5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GlxII</a:t>
              </a:r>
            </a:p>
          </p:txBody>
        </p:sp>
        <p:sp>
          <p:nvSpPr>
            <p:cNvPr id="27670" name="Text Box 14"/>
            <p:cNvSpPr txBox="1">
              <a:spLocks noChangeArrowheads="1"/>
            </p:cNvSpPr>
            <p:nvPr/>
          </p:nvSpPr>
          <p:spPr bwMode="auto">
            <a:xfrm>
              <a:off x="4082" y="1201"/>
              <a:ext cx="90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D-lactate</a:t>
              </a:r>
            </a:p>
          </p:txBody>
        </p:sp>
        <p:sp>
          <p:nvSpPr>
            <p:cNvPr id="27671" name="Text Box 15"/>
            <p:cNvSpPr txBox="1">
              <a:spLocks noChangeArrowheads="1"/>
            </p:cNvSpPr>
            <p:nvPr/>
          </p:nvSpPr>
          <p:spPr bwMode="auto">
            <a:xfrm>
              <a:off x="2041" y="1768"/>
              <a:ext cx="5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GSH</a:t>
              </a:r>
            </a:p>
          </p:txBody>
        </p:sp>
        <p:cxnSp>
          <p:nvCxnSpPr>
            <p:cNvPr id="27672" name="AutoShape 16"/>
            <p:cNvCxnSpPr>
              <a:cxnSpLocks noChangeShapeType="1"/>
            </p:cNvCxnSpPr>
            <p:nvPr/>
          </p:nvCxnSpPr>
          <p:spPr bwMode="auto">
            <a:xfrm flipH="1">
              <a:off x="2562" y="1389"/>
              <a:ext cx="1112" cy="495"/>
            </a:xfrm>
            <a:prstGeom prst="curvedConnector3">
              <a:avLst>
                <a:gd name="adj1" fmla="val 50000"/>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7673" name="AutoShape 17"/>
            <p:cNvCxnSpPr>
              <a:cxnSpLocks noChangeShapeType="1"/>
              <a:endCxn id="27662" idx="3"/>
            </p:cNvCxnSpPr>
            <p:nvPr/>
          </p:nvCxnSpPr>
          <p:spPr bwMode="auto">
            <a:xfrm flipH="1" flipV="1">
              <a:off x="1361" y="1337"/>
              <a:ext cx="612" cy="595"/>
            </a:xfrm>
            <a:prstGeom prst="curvedConnector3">
              <a:avLst>
                <a:gd name="adj1" fmla="val 50000"/>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110610" name="Text Box 18"/>
          <p:cNvSpPr txBox="1">
            <a:spLocks noChangeArrowheads="1"/>
          </p:cNvSpPr>
          <p:nvPr/>
        </p:nvSpPr>
        <p:spPr bwMode="auto">
          <a:xfrm>
            <a:off x="1042988" y="4392613"/>
            <a:ext cx="6335712" cy="1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b="1">
                <a:solidFill>
                  <a:srgbClr val="000000"/>
                </a:solidFill>
                <a:latin typeface="Times New Roman" charset="0"/>
                <a:ea typeface="宋体" charset="0"/>
                <a:cs typeface="宋体" charset="0"/>
              </a:rPr>
              <a:t>Non-enzymatic</a:t>
            </a:r>
            <a:r>
              <a:rPr lang="en-GB" altLang="zh-CN">
                <a:solidFill>
                  <a:srgbClr val="000000"/>
                </a:solidFill>
                <a:latin typeface="Times New Roman" charset="0"/>
                <a:ea typeface="宋体" charset="0"/>
                <a:cs typeface="宋体" charset="0"/>
              </a:rPr>
              <a:t> reactions:   Mass action</a:t>
            </a:r>
          </a:p>
          <a:p>
            <a:pPr>
              <a:lnSpc>
                <a:spcPct val="90000"/>
              </a:lnSpc>
              <a:spcBef>
                <a:spcPct val="50000"/>
              </a:spcBef>
              <a:buClr>
                <a:srgbClr val="000000"/>
              </a:buClr>
              <a:buSzPct val="100000"/>
              <a:buFont typeface="Times New Roman" charset="0"/>
              <a:buNone/>
            </a:pPr>
            <a:r>
              <a:rPr lang="en-GB" altLang="zh-CN" b="1">
                <a:solidFill>
                  <a:srgbClr val="000000"/>
                </a:solidFill>
                <a:latin typeface="Times New Roman" charset="0"/>
                <a:ea typeface="宋体" charset="0"/>
                <a:cs typeface="宋体" charset="0"/>
              </a:rPr>
              <a:t>Enzymatic reactions: Michaelis-Menten</a:t>
            </a:r>
          </a:p>
          <a:p>
            <a:pPr>
              <a:lnSpc>
                <a:spcPct val="90000"/>
              </a:lnSpc>
              <a:spcBef>
                <a:spcPct val="50000"/>
              </a:spcBef>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There are </a:t>
            </a:r>
            <a:r>
              <a:rPr lang="en-GB" altLang="zh-CN" b="1">
                <a:solidFill>
                  <a:srgbClr val="000000"/>
                </a:solidFill>
                <a:latin typeface="Times New Roman" charset="0"/>
                <a:ea typeface="宋体" charset="0"/>
                <a:cs typeface="宋体" charset="0"/>
              </a:rPr>
              <a:t>hidden variables</a:t>
            </a:r>
          </a:p>
          <a:p>
            <a:pPr>
              <a:lnSpc>
                <a:spcPct val="90000"/>
              </a:lnSpc>
              <a:spcBef>
                <a:spcPct val="50000"/>
              </a:spcBef>
              <a:buClr>
                <a:srgbClr val="000000"/>
              </a:buClr>
              <a:buSzPct val="100000"/>
              <a:buFont typeface="Times New Roman" charset="0"/>
              <a:buNone/>
            </a:pPr>
            <a:endParaRPr lang="zh-CN" altLang="en-US">
              <a:solidFill>
                <a:srgbClr val="000000"/>
              </a:solidFill>
              <a:latin typeface="Times New Roman" charset="0"/>
              <a:ea typeface="宋体" charset="0"/>
              <a:cs typeface="宋体" charset="0"/>
            </a:endParaRPr>
          </a:p>
        </p:txBody>
      </p:sp>
      <p:sp>
        <p:nvSpPr>
          <p:cNvPr id="110620" name="AutoShape 28"/>
          <p:cNvSpPr>
            <a:spLocks noChangeArrowheads="1"/>
          </p:cNvSpPr>
          <p:nvPr/>
        </p:nvSpPr>
        <p:spPr bwMode="auto">
          <a:xfrm>
            <a:off x="5003800" y="1196975"/>
            <a:ext cx="1512888" cy="1282700"/>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p>
        </p:txBody>
      </p:sp>
      <p:sp>
        <p:nvSpPr>
          <p:cNvPr id="110627" name="Line 35"/>
          <p:cNvSpPr>
            <a:spLocks noChangeShapeType="1"/>
          </p:cNvSpPr>
          <p:nvPr/>
        </p:nvSpPr>
        <p:spPr bwMode="auto">
          <a:xfrm flipH="1">
            <a:off x="3924300" y="1700213"/>
            <a:ext cx="1079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628" name="Line 36"/>
          <p:cNvSpPr>
            <a:spLocks noChangeShapeType="1"/>
          </p:cNvSpPr>
          <p:nvPr/>
        </p:nvSpPr>
        <p:spPr bwMode="auto">
          <a:xfrm flipH="1">
            <a:off x="3924300" y="2060575"/>
            <a:ext cx="1079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629" name="Line 37"/>
          <p:cNvSpPr>
            <a:spLocks noChangeShapeType="1"/>
          </p:cNvSpPr>
          <p:nvPr/>
        </p:nvSpPr>
        <p:spPr bwMode="auto">
          <a:xfrm>
            <a:off x="6372225" y="1700213"/>
            <a:ext cx="1008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630" name="Line 38"/>
          <p:cNvSpPr>
            <a:spLocks noChangeShapeType="1"/>
          </p:cNvSpPr>
          <p:nvPr/>
        </p:nvSpPr>
        <p:spPr bwMode="auto">
          <a:xfrm>
            <a:off x="6443663" y="2060575"/>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632" name="Text Box 40"/>
          <p:cNvSpPr txBox="1">
            <a:spLocks noChangeArrowheads="1"/>
          </p:cNvSpPr>
          <p:nvPr/>
        </p:nvSpPr>
        <p:spPr bwMode="auto">
          <a:xfrm>
            <a:off x="2987675" y="1412875"/>
            <a:ext cx="863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MG</a:t>
            </a:r>
          </a:p>
        </p:txBody>
      </p:sp>
      <p:sp>
        <p:nvSpPr>
          <p:cNvPr id="110633" name="Text Box 41"/>
          <p:cNvSpPr txBox="1">
            <a:spLocks noChangeArrowheads="1"/>
          </p:cNvSpPr>
          <p:nvPr/>
        </p:nvSpPr>
        <p:spPr bwMode="auto">
          <a:xfrm>
            <a:off x="2987675" y="1855788"/>
            <a:ext cx="8636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HTA</a:t>
            </a:r>
          </a:p>
        </p:txBody>
      </p:sp>
      <p:sp>
        <p:nvSpPr>
          <p:cNvPr id="110634" name="Text Box 42"/>
          <p:cNvSpPr txBox="1">
            <a:spLocks noChangeArrowheads="1"/>
          </p:cNvSpPr>
          <p:nvPr/>
        </p:nvSpPr>
        <p:spPr bwMode="auto">
          <a:xfrm>
            <a:off x="7380288" y="1916113"/>
            <a:ext cx="8636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GSH</a:t>
            </a:r>
          </a:p>
        </p:txBody>
      </p:sp>
      <p:sp>
        <p:nvSpPr>
          <p:cNvPr id="110635" name="Text Box 43"/>
          <p:cNvSpPr txBox="1">
            <a:spLocks noChangeArrowheads="1"/>
          </p:cNvSpPr>
          <p:nvPr/>
        </p:nvSpPr>
        <p:spPr bwMode="auto">
          <a:xfrm>
            <a:off x="7451725" y="1412875"/>
            <a:ext cx="863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SLG</a:t>
            </a:r>
          </a:p>
        </p:txBody>
      </p:sp>
      <p:sp>
        <p:nvSpPr>
          <p:cNvPr id="27661" name="AutoShape 44"/>
          <p:cNvSpPr>
            <a:spLocks noChangeArrowheads="1"/>
          </p:cNvSpPr>
          <p:nvPr/>
        </p:nvSpPr>
        <p:spPr bwMode="auto">
          <a:xfrm>
            <a:off x="323850" y="981075"/>
            <a:ext cx="1657350" cy="1800225"/>
          </a:xfrm>
          <a:prstGeom prst="triangle">
            <a:avLst>
              <a:gd name="adj" fmla="val 50000"/>
            </a:avLst>
          </a:prstGeom>
          <a:solidFill>
            <a:srgbClr val="00B8FF"/>
          </a:solidFill>
          <a:ln w="9360">
            <a:solidFill>
              <a:srgbClr val="000000"/>
            </a:solidFill>
            <a:miter lim="800000"/>
            <a:headEnd/>
            <a:tailEnd/>
          </a:ln>
        </p:spPr>
        <p:txBody>
          <a:bodyPr wrap="none" lIns="90000" tIns="46800" rIns="90000" bIns="46800" anchor="ctr"/>
          <a:lstStyle/>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solidFill>
                  <a:srgbClr val="000000"/>
                </a:solidFill>
                <a:latin typeface="Times New Roman" charset="0"/>
                <a:ea typeface="宋体" charset="0"/>
                <a:cs typeface="宋体" charset="0"/>
              </a:rPr>
              <a:t>Biological</a:t>
            </a:r>
          </a:p>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solidFill>
                  <a:srgbClr val="000000"/>
                </a:solidFill>
                <a:latin typeface="Times New Roman" charset="0"/>
                <a:ea typeface="宋体" charset="0"/>
                <a:cs typeface="宋体" charset="0"/>
              </a:rPr>
              <a:t>Background</a:t>
            </a:r>
          </a:p>
        </p:txBody>
      </p:sp>
    </p:spTree>
    <p:custDataLst>
      <p:tags r:id="rId1"/>
    </p:custDataLst>
    <p:extLst>
      <p:ext uri="{BB962C8B-B14F-4D97-AF65-F5344CB8AC3E}">
        <p14:creationId xmlns:p14="http://schemas.microsoft.com/office/powerpoint/2010/main" val="2389551478"/>
      </p:ext>
    </p:extLst>
  </p:cSld>
  <p:clrMapOvr>
    <a:masterClrMapping/>
  </p:clrMapOvr>
  <p:transition xmlns:p14="http://schemas.microsoft.com/office/powerpoint/2010/main" spd="slow" advTm="34444"/>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10620"/>
                                        </p:tgtEl>
                                        <p:attrNameLst>
                                          <p:attrName>style.visibility</p:attrName>
                                        </p:attrNameLst>
                                      </p:cBhvr>
                                      <p:to>
                                        <p:strVal val="visible"/>
                                      </p:to>
                                    </p:set>
                                    <p:animEffect transition="in" filter="blinds(horizontal)">
                                      <p:cBhvr>
                                        <p:cTn id="15" dur="500"/>
                                        <p:tgtEl>
                                          <p:spTgt spid="1106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0627"/>
                                        </p:tgtEl>
                                        <p:attrNameLst>
                                          <p:attrName>style.visibility</p:attrName>
                                        </p:attrNameLst>
                                      </p:cBhvr>
                                      <p:to>
                                        <p:strVal val="visible"/>
                                      </p:to>
                                    </p:set>
                                    <p:animEffect transition="in" filter="blinds(horizontal)">
                                      <p:cBhvr>
                                        <p:cTn id="18" dur="500"/>
                                        <p:tgtEl>
                                          <p:spTgt spid="11062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0628"/>
                                        </p:tgtEl>
                                        <p:attrNameLst>
                                          <p:attrName>style.visibility</p:attrName>
                                        </p:attrNameLst>
                                      </p:cBhvr>
                                      <p:to>
                                        <p:strVal val="visible"/>
                                      </p:to>
                                    </p:set>
                                    <p:animEffect transition="in" filter="blinds(horizontal)">
                                      <p:cBhvr>
                                        <p:cTn id="21" dur="500"/>
                                        <p:tgtEl>
                                          <p:spTgt spid="11062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0629"/>
                                        </p:tgtEl>
                                        <p:attrNameLst>
                                          <p:attrName>style.visibility</p:attrName>
                                        </p:attrNameLst>
                                      </p:cBhvr>
                                      <p:to>
                                        <p:strVal val="visible"/>
                                      </p:to>
                                    </p:set>
                                    <p:animEffect transition="in" filter="blinds(horizontal)">
                                      <p:cBhvr>
                                        <p:cTn id="24" dur="500"/>
                                        <p:tgtEl>
                                          <p:spTgt spid="11062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0630"/>
                                        </p:tgtEl>
                                        <p:attrNameLst>
                                          <p:attrName>style.visibility</p:attrName>
                                        </p:attrNameLst>
                                      </p:cBhvr>
                                      <p:to>
                                        <p:strVal val="visible"/>
                                      </p:to>
                                    </p:set>
                                    <p:animEffect transition="in" filter="blinds(horizontal)">
                                      <p:cBhvr>
                                        <p:cTn id="27" dur="500"/>
                                        <p:tgtEl>
                                          <p:spTgt spid="11063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0632"/>
                                        </p:tgtEl>
                                        <p:attrNameLst>
                                          <p:attrName>style.visibility</p:attrName>
                                        </p:attrNameLst>
                                      </p:cBhvr>
                                      <p:to>
                                        <p:strVal val="visible"/>
                                      </p:to>
                                    </p:set>
                                    <p:animEffect transition="in" filter="blinds(horizontal)">
                                      <p:cBhvr>
                                        <p:cTn id="30" dur="500"/>
                                        <p:tgtEl>
                                          <p:spTgt spid="11063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0633"/>
                                        </p:tgtEl>
                                        <p:attrNameLst>
                                          <p:attrName>style.visibility</p:attrName>
                                        </p:attrNameLst>
                                      </p:cBhvr>
                                      <p:to>
                                        <p:strVal val="visible"/>
                                      </p:to>
                                    </p:set>
                                    <p:animEffect transition="in" filter="blinds(horizontal)">
                                      <p:cBhvr>
                                        <p:cTn id="33" dur="500"/>
                                        <p:tgtEl>
                                          <p:spTgt spid="11063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0634"/>
                                        </p:tgtEl>
                                        <p:attrNameLst>
                                          <p:attrName>style.visibility</p:attrName>
                                        </p:attrNameLst>
                                      </p:cBhvr>
                                      <p:to>
                                        <p:strVal val="visible"/>
                                      </p:to>
                                    </p:set>
                                    <p:animEffect transition="in" filter="blinds(horizontal)">
                                      <p:cBhvr>
                                        <p:cTn id="36" dur="500"/>
                                        <p:tgtEl>
                                          <p:spTgt spid="11063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0635"/>
                                        </p:tgtEl>
                                        <p:attrNameLst>
                                          <p:attrName>style.visibility</p:attrName>
                                        </p:attrNameLst>
                                      </p:cBhvr>
                                      <p:to>
                                        <p:strVal val="visible"/>
                                      </p:to>
                                    </p:set>
                                    <p:animEffect transition="in" filter="blinds(horizontal)">
                                      <p:cBhvr>
                                        <p:cTn id="39" dur="500"/>
                                        <p:tgtEl>
                                          <p:spTgt spid="11063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10610"/>
                                        </p:tgtEl>
                                        <p:attrNameLst>
                                          <p:attrName>style.visibility</p:attrName>
                                        </p:attrNameLst>
                                      </p:cBhvr>
                                      <p:to>
                                        <p:strVal val="visible"/>
                                      </p:to>
                                    </p:set>
                                    <p:animEffect transition="in" filter="blinds(horizontal)">
                                      <p:cBhvr>
                                        <p:cTn id="44" dur="500"/>
                                        <p:tgtEl>
                                          <p:spTgt spid="110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0" grpId="0"/>
      <p:bldP spid="110620" grpId="0" animBg="1"/>
      <p:bldP spid="110627" grpId="0" animBg="1"/>
      <p:bldP spid="110628" grpId="0" animBg="1"/>
      <p:bldP spid="110629" grpId="0" animBg="1"/>
      <p:bldP spid="110630" grpId="0" animBg="1"/>
      <p:bldP spid="110632" grpId="0"/>
      <p:bldP spid="110633" grpId="0"/>
      <p:bldP spid="110634" grpId="0"/>
      <p:bldP spid="1106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685800" y="77788"/>
            <a:ext cx="7773988" cy="1144587"/>
          </a:xfrm>
        </p:spPr>
        <p:txBody>
          <a:bodyPr lIns="90000" tIns="46800" rIns="90000" bIns="46800"/>
          <a:lstStyle/>
          <a:p>
            <a:pPr eaLnBrk="1" hangingPunct="1">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latin typeface="Arial" charset="0"/>
                <a:ea typeface="Osaka" charset="0"/>
              </a:rPr>
              <a:t>Qualitative Data</a:t>
            </a:r>
          </a:p>
        </p:txBody>
      </p:sp>
      <p:sp>
        <p:nvSpPr>
          <p:cNvPr id="39" name="Freeform 52"/>
          <p:cNvSpPr>
            <a:spLocks noChangeArrowheads="1"/>
          </p:cNvSpPr>
          <p:nvPr/>
        </p:nvSpPr>
        <p:spPr bwMode="auto">
          <a:xfrm>
            <a:off x="827088" y="4848225"/>
            <a:ext cx="730250" cy="669925"/>
          </a:xfrm>
          <a:custGeom>
            <a:avLst/>
            <a:gdLst>
              <a:gd name="T0" fmla="*/ 0 w 590"/>
              <a:gd name="T1" fmla="*/ 760677128 h 590"/>
              <a:gd name="T2" fmla="*/ 764433126 w 590"/>
              <a:gd name="T3" fmla="*/ 117324306 h 590"/>
              <a:gd name="T4" fmla="*/ 833369964 w 590"/>
              <a:gd name="T5" fmla="*/ 59306530 h 590"/>
              <a:gd name="T6" fmla="*/ 0 60000 65536"/>
              <a:gd name="T7" fmla="*/ 0 60000 65536"/>
              <a:gd name="T8" fmla="*/ 0 60000 65536"/>
              <a:gd name="T9" fmla="*/ 0 w 590"/>
              <a:gd name="T10" fmla="*/ 0 h 590"/>
              <a:gd name="T11" fmla="*/ 590 w 590"/>
              <a:gd name="T12" fmla="*/ 590 h 590"/>
            </a:gdLst>
            <a:ahLst/>
            <a:cxnLst>
              <a:cxn ang="T6">
                <a:pos x="T0" y="T1"/>
              </a:cxn>
              <a:cxn ang="T7">
                <a:pos x="T2" y="T3"/>
              </a:cxn>
              <a:cxn ang="T8">
                <a:pos x="T4" y="T5"/>
              </a:cxn>
            </a:cxnLst>
            <a:rect l="T9" t="T10" r="T11" b="T12"/>
            <a:pathLst>
              <a:path w="590" h="590">
                <a:moveTo>
                  <a:pt x="0" y="590"/>
                </a:moveTo>
                <a:cubicBezTo>
                  <a:pt x="204" y="386"/>
                  <a:pt x="408" y="182"/>
                  <a:pt x="499" y="91"/>
                </a:cubicBezTo>
                <a:cubicBezTo>
                  <a:pt x="590" y="0"/>
                  <a:pt x="567" y="23"/>
                  <a:pt x="544" y="46"/>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 name="Line 53"/>
          <p:cNvSpPr>
            <a:spLocks noChangeShapeType="1"/>
          </p:cNvSpPr>
          <p:nvPr/>
        </p:nvSpPr>
        <p:spPr bwMode="auto">
          <a:xfrm>
            <a:off x="1979613" y="5208588"/>
            <a:ext cx="730250" cy="15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1" name="Line 54"/>
          <p:cNvSpPr>
            <a:spLocks noChangeShapeType="1"/>
          </p:cNvSpPr>
          <p:nvPr/>
        </p:nvSpPr>
        <p:spPr bwMode="auto">
          <a:xfrm>
            <a:off x="2987675" y="4899025"/>
            <a:ext cx="617538" cy="411163"/>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2" name="Freeform 55"/>
          <p:cNvSpPr>
            <a:spLocks noChangeArrowheads="1"/>
          </p:cNvSpPr>
          <p:nvPr/>
        </p:nvSpPr>
        <p:spPr bwMode="auto">
          <a:xfrm>
            <a:off x="3059113" y="4683125"/>
            <a:ext cx="841375" cy="411163"/>
          </a:xfrm>
          <a:custGeom>
            <a:avLst/>
            <a:gdLst>
              <a:gd name="T0" fmla="*/ 0 w 680"/>
              <a:gd name="T1" fmla="*/ 0 h 363"/>
              <a:gd name="T2" fmla="*/ 277101907 w 680"/>
              <a:gd name="T3" fmla="*/ 233499808 h 363"/>
              <a:gd name="T4" fmla="*/ 1041046898 w 680"/>
              <a:gd name="T5" fmla="*/ 465716288 h 363"/>
              <a:gd name="T6" fmla="*/ 0 60000 65536"/>
              <a:gd name="T7" fmla="*/ 0 60000 65536"/>
              <a:gd name="T8" fmla="*/ 0 60000 65536"/>
              <a:gd name="T9" fmla="*/ 0 w 680"/>
              <a:gd name="T10" fmla="*/ 0 h 363"/>
              <a:gd name="T11" fmla="*/ 680 w 680"/>
              <a:gd name="T12" fmla="*/ 363 h 363"/>
            </a:gdLst>
            <a:ahLst/>
            <a:cxnLst>
              <a:cxn ang="T6">
                <a:pos x="T0" y="T1"/>
              </a:cxn>
              <a:cxn ang="T7">
                <a:pos x="T2" y="T3"/>
              </a:cxn>
              <a:cxn ang="T8">
                <a:pos x="T4" y="T5"/>
              </a:cxn>
            </a:cxnLst>
            <a:rect l="T9" t="T10" r="T11" b="T12"/>
            <a:pathLst>
              <a:path w="680" h="363">
                <a:moveTo>
                  <a:pt x="0" y="0"/>
                </a:moveTo>
                <a:cubicBezTo>
                  <a:pt x="34" y="61"/>
                  <a:pt x="68" y="122"/>
                  <a:pt x="181" y="182"/>
                </a:cubicBezTo>
                <a:cubicBezTo>
                  <a:pt x="294" y="242"/>
                  <a:pt x="487" y="302"/>
                  <a:pt x="680" y="363"/>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 name="Freeform 56"/>
          <p:cNvSpPr>
            <a:spLocks noChangeArrowheads="1"/>
          </p:cNvSpPr>
          <p:nvPr/>
        </p:nvSpPr>
        <p:spPr bwMode="auto">
          <a:xfrm>
            <a:off x="2916238" y="5403850"/>
            <a:ext cx="785812" cy="309563"/>
          </a:xfrm>
          <a:custGeom>
            <a:avLst/>
            <a:gdLst>
              <a:gd name="T0" fmla="*/ 0 w 635"/>
              <a:gd name="T1" fmla="*/ 0 h 273"/>
              <a:gd name="T2" fmla="*/ 347628379 w 635"/>
              <a:gd name="T3" fmla="*/ 59146944 h 273"/>
              <a:gd name="T4" fmla="*/ 972441731 w 635"/>
              <a:gd name="T5" fmla="*/ 351022897 h 273"/>
              <a:gd name="T6" fmla="*/ 0 60000 65536"/>
              <a:gd name="T7" fmla="*/ 0 60000 65536"/>
              <a:gd name="T8" fmla="*/ 0 60000 65536"/>
              <a:gd name="T9" fmla="*/ 0 w 635"/>
              <a:gd name="T10" fmla="*/ 0 h 273"/>
              <a:gd name="T11" fmla="*/ 635 w 635"/>
              <a:gd name="T12" fmla="*/ 273 h 273"/>
            </a:gdLst>
            <a:ahLst/>
            <a:cxnLst>
              <a:cxn ang="T6">
                <a:pos x="T0" y="T1"/>
              </a:cxn>
              <a:cxn ang="T7">
                <a:pos x="T2" y="T3"/>
              </a:cxn>
              <a:cxn ang="T8">
                <a:pos x="T4" y="T5"/>
              </a:cxn>
            </a:cxnLst>
            <a:rect l="T9" t="T10" r="T11" b="T12"/>
            <a:pathLst>
              <a:path w="635" h="273">
                <a:moveTo>
                  <a:pt x="0" y="0"/>
                </a:moveTo>
                <a:cubicBezTo>
                  <a:pt x="60" y="0"/>
                  <a:pt x="121" y="0"/>
                  <a:pt x="227" y="46"/>
                </a:cubicBezTo>
                <a:cubicBezTo>
                  <a:pt x="333" y="92"/>
                  <a:pt x="484" y="182"/>
                  <a:pt x="635" y="273"/>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 name="Freeform 57"/>
          <p:cNvSpPr>
            <a:spLocks noChangeArrowheads="1"/>
          </p:cNvSpPr>
          <p:nvPr/>
        </p:nvSpPr>
        <p:spPr bwMode="auto">
          <a:xfrm>
            <a:off x="684213" y="4632325"/>
            <a:ext cx="673100" cy="514350"/>
          </a:xfrm>
          <a:custGeom>
            <a:avLst/>
            <a:gdLst>
              <a:gd name="T0" fmla="*/ 0 w 544"/>
              <a:gd name="T1" fmla="*/ 584008659 h 453"/>
              <a:gd name="T2" fmla="*/ 347526232 w 544"/>
              <a:gd name="T3" fmla="*/ 467980155 h 453"/>
              <a:gd name="T4" fmla="*/ 832837518 w 544"/>
              <a:gd name="T5" fmla="*/ 0 h 453"/>
              <a:gd name="T6" fmla="*/ 0 60000 65536"/>
              <a:gd name="T7" fmla="*/ 0 60000 65536"/>
              <a:gd name="T8" fmla="*/ 0 60000 65536"/>
              <a:gd name="T9" fmla="*/ 0 w 544"/>
              <a:gd name="T10" fmla="*/ 0 h 453"/>
              <a:gd name="T11" fmla="*/ 544 w 544"/>
              <a:gd name="T12" fmla="*/ 453 h 453"/>
            </a:gdLst>
            <a:ahLst/>
            <a:cxnLst>
              <a:cxn ang="T6">
                <a:pos x="T0" y="T1"/>
              </a:cxn>
              <a:cxn ang="T7">
                <a:pos x="T2" y="T3"/>
              </a:cxn>
              <a:cxn ang="T8">
                <a:pos x="T4" y="T5"/>
              </a:cxn>
            </a:cxnLst>
            <a:rect l="T9" t="T10" r="T11" b="T12"/>
            <a:pathLst>
              <a:path w="544" h="453">
                <a:moveTo>
                  <a:pt x="0" y="453"/>
                </a:moveTo>
                <a:cubicBezTo>
                  <a:pt x="68" y="446"/>
                  <a:pt x="136" y="439"/>
                  <a:pt x="227" y="363"/>
                </a:cubicBezTo>
                <a:cubicBezTo>
                  <a:pt x="318" y="287"/>
                  <a:pt x="431" y="143"/>
                  <a:pt x="544" y="0"/>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 name="Freeform 58"/>
          <p:cNvSpPr>
            <a:spLocks noChangeArrowheads="1"/>
          </p:cNvSpPr>
          <p:nvPr/>
        </p:nvSpPr>
        <p:spPr bwMode="auto">
          <a:xfrm>
            <a:off x="900113" y="5135563"/>
            <a:ext cx="841375" cy="669925"/>
          </a:xfrm>
          <a:custGeom>
            <a:avLst/>
            <a:gdLst>
              <a:gd name="T0" fmla="*/ 0 w 453"/>
              <a:gd name="T1" fmla="*/ 706770875 h 635"/>
              <a:gd name="T2" fmla="*/ 469160358 w 453"/>
              <a:gd name="T3" fmla="*/ 402915050 h 635"/>
              <a:gd name="T4" fmla="*/ 1562719405 w 453"/>
              <a:gd name="T5" fmla="*/ 0 h 635"/>
              <a:gd name="T6" fmla="*/ 0 60000 65536"/>
              <a:gd name="T7" fmla="*/ 0 60000 65536"/>
              <a:gd name="T8" fmla="*/ 0 60000 65536"/>
              <a:gd name="T9" fmla="*/ 0 w 453"/>
              <a:gd name="T10" fmla="*/ 0 h 635"/>
              <a:gd name="T11" fmla="*/ 453 w 453"/>
              <a:gd name="T12" fmla="*/ 635 h 635"/>
            </a:gdLst>
            <a:ahLst/>
            <a:cxnLst>
              <a:cxn ang="T6">
                <a:pos x="T0" y="T1"/>
              </a:cxn>
              <a:cxn ang="T7">
                <a:pos x="T2" y="T3"/>
              </a:cxn>
              <a:cxn ang="T8">
                <a:pos x="T4" y="T5"/>
              </a:cxn>
            </a:cxnLst>
            <a:rect l="T9" t="T10" r="T11" b="T12"/>
            <a:pathLst>
              <a:path w="453" h="635">
                <a:moveTo>
                  <a:pt x="0" y="635"/>
                </a:moveTo>
                <a:cubicBezTo>
                  <a:pt x="30" y="551"/>
                  <a:pt x="61" y="468"/>
                  <a:pt x="136" y="362"/>
                </a:cubicBezTo>
                <a:cubicBezTo>
                  <a:pt x="211" y="256"/>
                  <a:pt x="332" y="128"/>
                  <a:pt x="453" y="0"/>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46" name="Group 244"/>
          <p:cNvGraphicFramePr>
            <a:graphicFrameLocks noGrp="1"/>
          </p:cNvGraphicFramePr>
          <p:nvPr>
            <p:ph sz="quarter" idx="4294967295"/>
          </p:nvPr>
        </p:nvGraphicFramePr>
        <p:xfrm>
          <a:off x="4178300" y="3171825"/>
          <a:ext cx="4354513" cy="3140074"/>
        </p:xfrm>
        <a:graphic>
          <a:graphicData uri="http://schemas.openxmlformats.org/drawingml/2006/table">
            <a:tbl>
              <a:tblPr/>
              <a:tblGrid>
                <a:gridCol w="1428750"/>
                <a:gridCol w="765175"/>
                <a:gridCol w="720725"/>
                <a:gridCol w="719138"/>
                <a:gridCol w="720725"/>
              </a:tblGrid>
              <a:tr h="7011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a typeface="Osaka" charset="0"/>
                        <a:cs typeface="Osaka"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M</a:t>
                      </a:r>
                      <a:r>
                        <a:rPr kumimoji="0" lang="en-US" altLang="zh-CN" sz="2000" b="0" i="0" u="none" strike="noStrike" cap="none" normalizeH="0" baseline="0">
                          <a:ln>
                            <a:noFill/>
                          </a:ln>
                          <a:solidFill>
                            <a:schemeClr val="tx1"/>
                          </a:solidFill>
                          <a:effectLst/>
                          <a:latin typeface="Arial" charset="0"/>
                          <a:ea typeface="Osaka" charset="0"/>
                          <a:cs typeface="Osaka" charset="0"/>
                        </a:rPr>
                        <a:t>G</a:t>
                      </a:r>
                      <a:endParaRPr kumimoji="0" lang="en-US" sz="2000" b="0" i="0" u="none" strike="noStrike" cap="none" normalizeH="0" baseline="0">
                        <a:ln>
                          <a:noFill/>
                        </a:ln>
                        <a:solidFill>
                          <a:schemeClr val="tx1"/>
                        </a:solidFill>
                        <a:effectLst/>
                        <a:latin typeface="Arial" charset="0"/>
                        <a:ea typeface="Osaka" charset="0"/>
                        <a:cs typeface="Osaka"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G</a:t>
                      </a:r>
                      <a:r>
                        <a:rPr kumimoji="0" lang="en-US" altLang="zh-CN" sz="2000" b="0" i="0" u="none" strike="noStrike" cap="none" normalizeH="0" baseline="0">
                          <a:ln>
                            <a:noFill/>
                          </a:ln>
                          <a:solidFill>
                            <a:schemeClr val="tx1"/>
                          </a:solidFill>
                          <a:effectLst/>
                          <a:latin typeface="Arial" charset="0"/>
                          <a:ea typeface="Osaka" charset="0"/>
                          <a:cs typeface="Osaka" charset="0"/>
                        </a:rPr>
                        <a:t>SH</a:t>
                      </a:r>
                      <a:endParaRPr kumimoji="0" lang="en-US" sz="2000" b="0" i="0" u="none" strike="noStrike" cap="none" normalizeH="0" baseline="0">
                        <a:ln>
                          <a:noFill/>
                        </a:ln>
                        <a:solidFill>
                          <a:schemeClr val="tx1"/>
                        </a:solidFill>
                        <a:effectLst/>
                        <a:latin typeface="Arial" charset="0"/>
                        <a:ea typeface="Osaka" charset="0"/>
                        <a:cs typeface="Osaka"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H</a:t>
                      </a:r>
                      <a:r>
                        <a:rPr kumimoji="0" lang="en-US" altLang="zh-CN" sz="2000" b="0" i="0" u="none" strike="noStrike" cap="none" normalizeH="0" baseline="0">
                          <a:ln>
                            <a:noFill/>
                          </a:ln>
                          <a:solidFill>
                            <a:schemeClr val="tx1"/>
                          </a:solidFill>
                          <a:effectLst/>
                          <a:latin typeface="Arial" charset="0"/>
                          <a:ea typeface="Osaka" charset="0"/>
                          <a:cs typeface="Osaka" charset="0"/>
                        </a:rPr>
                        <a:t>TA</a:t>
                      </a:r>
                      <a:endParaRPr kumimoji="0" lang="en-US" sz="2000" b="0" i="0" u="none" strike="noStrike" cap="none" normalizeH="0" baseline="0">
                        <a:ln>
                          <a:noFill/>
                        </a:ln>
                        <a:solidFill>
                          <a:schemeClr val="tx1"/>
                        </a:solidFill>
                        <a:effectLst/>
                        <a:latin typeface="Arial" charset="0"/>
                        <a:ea typeface="Osaka" charset="0"/>
                        <a:cs typeface="Osaka"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S</a:t>
                      </a:r>
                      <a:r>
                        <a:rPr kumimoji="0" lang="en-US" altLang="zh-CN" sz="2000" b="0" i="0" u="none" strike="noStrike" cap="none" normalizeH="0" baseline="0">
                          <a:ln>
                            <a:noFill/>
                          </a:ln>
                          <a:solidFill>
                            <a:schemeClr val="tx1"/>
                          </a:solidFill>
                          <a:effectLst/>
                          <a:latin typeface="Arial" charset="0"/>
                          <a:ea typeface="Osaka" charset="0"/>
                          <a:cs typeface="Osaka" charset="0"/>
                        </a:rPr>
                        <a:t>LG</a:t>
                      </a:r>
                      <a:endParaRPr kumimoji="0" lang="en-US" sz="2000" b="0" i="0" u="none" strike="noStrike" cap="none" normalizeH="0" baseline="0">
                        <a:ln>
                          <a:noFill/>
                        </a:ln>
                        <a:solidFill>
                          <a:schemeClr val="tx1"/>
                        </a:solidFill>
                        <a:effectLst/>
                        <a:latin typeface="Arial" charset="0"/>
                        <a:ea typeface="Osaka" charset="0"/>
                        <a:cs typeface="Osaka"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Osaka" charset="0"/>
                          <a:cs typeface="Osaka" charset="0"/>
                        </a:rPr>
                        <a:t>Qualitative State </a:t>
                      </a:r>
                      <a:r>
                        <a:rPr kumimoji="0" lang="en-US" altLang="zh-CN" sz="1800" b="1" i="0" u="none" strike="noStrike" cap="none" normalizeH="0" baseline="0" dirty="0">
                          <a:ln>
                            <a:noFill/>
                          </a:ln>
                          <a:solidFill>
                            <a:schemeClr val="tx1"/>
                          </a:solidFill>
                          <a:effectLst/>
                          <a:latin typeface="Arial" charset="0"/>
                          <a:ea typeface="Osaka" charset="0"/>
                          <a:cs typeface="Osaka" charset="0"/>
                        </a:rPr>
                        <a:t>1</a:t>
                      </a:r>
                      <a:endParaRPr kumimoji="0" lang="en-US" sz="1800" b="1" i="0" u="none" strike="noStrike" cap="none" normalizeH="0" baseline="-25000" dirty="0">
                        <a:ln>
                          <a:noFill/>
                        </a:ln>
                        <a:solidFill>
                          <a:schemeClr val="tx1"/>
                        </a:solidFill>
                        <a:effectLst/>
                        <a:latin typeface="Arial" charset="0"/>
                        <a:ea typeface="Osaka" charset="0"/>
                        <a:cs typeface="Osaka"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Osaka" charset="0"/>
                          <a:cs typeface="Osaka" charset="0"/>
                        </a:rPr>
                        <a:t>Qualitative State 2</a:t>
                      </a:r>
                      <a:endParaRPr kumimoji="0" lang="en-US" sz="1800" b="1" i="0" u="none" strike="noStrike" cap="none" normalizeH="0" baseline="0" dirty="0">
                        <a:ln>
                          <a:noFill/>
                        </a:ln>
                        <a:solidFill>
                          <a:schemeClr val="tx1"/>
                        </a:solidFill>
                        <a:effectLst/>
                        <a:latin typeface="Arial" charset="0"/>
                        <a:ea typeface="Osaka" charset="0"/>
                        <a:cs typeface="Osaka"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Osaka" charset="0"/>
                          <a:cs typeface="Osaka" charset="0"/>
                        </a:rPr>
                        <a:t>Qualitative State 3</a:t>
                      </a:r>
                      <a:endParaRPr kumimoji="0" lang="en-US" sz="1800" b="1" i="0" u="none" strike="noStrike" cap="none" normalizeH="0" baseline="0" dirty="0">
                        <a:ln>
                          <a:noFill/>
                        </a:ln>
                        <a:solidFill>
                          <a:schemeClr val="tx1"/>
                        </a:solidFill>
                        <a:effectLst/>
                        <a:latin typeface="Arial" charset="0"/>
                        <a:ea typeface="Osaka" charset="0"/>
                        <a:cs typeface="Osaka"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a typeface="Osaka" charset="0"/>
                        <a:cs typeface="Osaka"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ea typeface="Osaka" charset="0"/>
                          <a:cs typeface="Osaka" charset="0"/>
                        </a:rPr>
                        <a: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7" name="Group 190"/>
          <p:cNvGraphicFramePr>
            <a:graphicFrameLocks noGrp="1"/>
          </p:cNvGraphicFramePr>
          <p:nvPr>
            <p:ph sz="quarter" idx="4294967295"/>
          </p:nvPr>
        </p:nvGraphicFramePr>
        <p:xfrm>
          <a:off x="1763713" y="4343400"/>
          <a:ext cx="2209800" cy="1463675"/>
        </p:xfrm>
        <a:graphic>
          <a:graphicData uri="http://schemas.openxmlformats.org/drawingml/2006/table">
            <a:tbl>
              <a:tblPr/>
              <a:tblGrid>
                <a:gridCol w="1103312"/>
                <a:gridCol w="1106488"/>
              </a:tblGrid>
              <a:tr h="1463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Osaka" charset="0"/>
                          <a:cs typeface="Osaka"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Osaka" charset="0"/>
                        <a:cs typeface="Osak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51" name="AutoShape 109"/>
          <p:cNvSpPr>
            <a:spLocks noChangeArrowheads="1"/>
          </p:cNvSpPr>
          <p:nvPr/>
        </p:nvSpPr>
        <p:spPr bwMode="auto">
          <a:xfrm>
            <a:off x="5508625" y="1785938"/>
            <a:ext cx="1512888" cy="1282700"/>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p>
        </p:txBody>
      </p:sp>
      <p:sp>
        <p:nvSpPr>
          <p:cNvPr id="29752" name="Line 110"/>
          <p:cNvSpPr>
            <a:spLocks noChangeShapeType="1"/>
          </p:cNvSpPr>
          <p:nvPr/>
        </p:nvSpPr>
        <p:spPr bwMode="auto">
          <a:xfrm flipH="1">
            <a:off x="4429125" y="2289175"/>
            <a:ext cx="1079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53" name="Line 111"/>
          <p:cNvSpPr>
            <a:spLocks noChangeShapeType="1"/>
          </p:cNvSpPr>
          <p:nvPr/>
        </p:nvSpPr>
        <p:spPr bwMode="auto">
          <a:xfrm flipH="1">
            <a:off x="4429125" y="2649538"/>
            <a:ext cx="1079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54" name="Line 112"/>
          <p:cNvSpPr>
            <a:spLocks noChangeShapeType="1"/>
          </p:cNvSpPr>
          <p:nvPr/>
        </p:nvSpPr>
        <p:spPr bwMode="auto">
          <a:xfrm>
            <a:off x="6877050" y="2289175"/>
            <a:ext cx="1008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55" name="Line 113"/>
          <p:cNvSpPr>
            <a:spLocks noChangeShapeType="1"/>
          </p:cNvSpPr>
          <p:nvPr/>
        </p:nvSpPr>
        <p:spPr bwMode="auto">
          <a:xfrm>
            <a:off x="6948488" y="2649538"/>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56" name="Text Box 114"/>
          <p:cNvSpPr txBox="1">
            <a:spLocks noChangeArrowheads="1"/>
          </p:cNvSpPr>
          <p:nvPr/>
        </p:nvSpPr>
        <p:spPr bwMode="auto">
          <a:xfrm>
            <a:off x="3492500" y="2001838"/>
            <a:ext cx="8636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MG</a:t>
            </a:r>
          </a:p>
        </p:txBody>
      </p:sp>
      <p:sp>
        <p:nvSpPr>
          <p:cNvPr id="29757" name="Text Box 115"/>
          <p:cNvSpPr txBox="1">
            <a:spLocks noChangeArrowheads="1"/>
          </p:cNvSpPr>
          <p:nvPr/>
        </p:nvSpPr>
        <p:spPr bwMode="auto">
          <a:xfrm>
            <a:off x="3492500" y="2444750"/>
            <a:ext cx="863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HTA</a:t>
            </a:r>
          </a:p>
        </p:txBody>
      </p:sp>
      <p:sp>
        <p:nvSpPr>
          <p:cNvPr id="29758" name="Text Box 116"/>
          <p:cNvSpPr txBox="1">
            <a:spLocks noChangeArrowheads="1"/>
          </p:cNvSpPr>
          <p:nvPr/>
        </p:nvSpPr>
        <p:spPr bwMode="auto">
          <a:xfrm>
            <a:off x="7885113" y="2505075"/>
            <a:ext cx="863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GSH</a:t>
            </a:r>
          </a:p>
        </p:txBody>
      </p:sp>
      <p:sp>
        <p:nvSpPr>
          <p:cNvPr id="29759" name="Text Box 117"/>
          <p:cNvSpPr txBox="1">
            <a:spLocks noChangeArrowheads="1"/>
          </p:cNvSpPr>
          <p:nvPr/>
        </p:nvSpPr>
        <p:spPr bwMode="auto">
          <a:xfrm>
            <a:off x="7956550" y="2001838"/>
            <a:ext cx="8636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SLG</a:t>
            </a:r>
          </a:p>
        </p:txBody>
      </p:sp>
      <p:sp>
        <p:nvSpPr>
          <p:cNvPr id="57" name="Rectangle 119"/>
          <p:cNvSpPr>
            <a:spLocks noChangeArrowheads="1"/>
          </p:cNvSpPr>
          <p:nvPr/>
        </p:nvSpPr>
        <p:spPr bwMode="auto">
          <a:xfrm>
            <a:off x="611188" y="4344988"/>
            <a:ext cx="1152525" cy="1439862"/>
          </a:xfrm>
          <a:prstGeom prst="rect">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8" name="Group 139"/>
          <p:cNvGrpSpPr>
            <a:grpSpLocks/>
          </p:cNvGrpSpPr>
          <p:nvPr/>
        </p:nvGrpSpPr>
        <p:grpSpPr bwMode="auto">
          <a:xfrm>
            <a:off x="757238" y="981075"/>
            <a:ext cx="2951162" cy="2725738"/>
            <a:chOff x="477" y="618"/>
            <a:chExt cx="1859" cy="1717"/>
          </a:xfrm>
        </p:grpSpPr>
        <p:sp>
          <p:nvSpPr>
            <p:cNvPr id="29766" name="Line 130"/>
            <p:cNvSpPr>
              <a:spLocks noChangeShapeType="1"/>
            </p:cNvSpPr>
            <p:nvPr/>
          </p:nvSpPr>
          <p:spPr bwMode="auto">
            <a:xfrm flipV="1">
              <a:off x="477" y="754"/>
              <a:ext cx="1" cy="12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67" name="Line 131"/>
            <p:cNvSpPr>
              <a:spLocks noChangeShapeType="1"/>
            </p:cNvSpPr>
            <p:nvPr/>
          </p:nvSpPr>
          <p:spPr bwMode="auto">
            <a:xfrm flipV="1">
              <a:off x="477" y="1978"/>
              <a:ext cx="1633" cy="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68" name="Freeform 132"/>
            <p:cNvSpPr>
              <a:spLocks/>
            </p:cNvSpPr>
            <p:nvPr/>
          </p:nvSpPr>
          <p:spPr bwMode="auto">
            <a:xfrm>
              <a:off x="704" y="1389"/>
              <a:ext cx="725" cy="462"/>
            </a:xfrm>
            <a:custGeom>
              <a:avLst/>
              <a:gdLst>
                <a:gd name="T0" fmla="*/ 0 w 1360"/>
                <a:gd name="T1" fmla="*/ 563 h 379"/>
                <a:gd name="T2" fmla="*/ 103 w 1360"/>
                <a:gd name="T3" fmla="*/ 90 h 379"/>
                <a:gd name="T4" fmla="*/ 386 w 1360"/>
                <a:gd name="T5" fmla="*/ 24 h 379"/>
                <a:gd name="T6" fmla="*/ 0 60000 65536"/>
                <a:gd name="T7" fmla="*/ 0 60000 65536"/>
                <a:gd name="T8" fmla="*/ 0 60000 65536"/>
                <a:gd name="T9" fmla="*/ 0 w 1360"/>
                <a:gd name="T10" fmla="*/ 0 h 379"/>
                <a:gd name="T11" fmla="*/ 1360 w 1360"/>
                <a:gd name="T12" fmla="*/ 379 h 379"/>
              </a:gdLst>
              <a:ahLst/>
              <a:cxnLst>
                <a:cxn ang="T6">
                  <a:pos x="T0" y="T1"/>
                </a:cxn>
                <a:cxn ang="T7">
                  <a:pos x="T2" y="T3"/>
                </a:cxn>
                <a:cxn ang="T8">
                  <a:pos x="T4" y="T5"/>
                </a:cxn>
              </a:cxnLst>
              <a:rect l="T9" t="T10" r="T11" b="T12"/>
              <a:pathLst>
                <a:path w="1360" h="379">
                  <a:moveTo>
                    <a:pt x="0" y="379"/>
                  </a:moveTo>
                  <a:cubicBezTo>
                    <a:pt x="67" y="250"/>
                    <a:pt x="135" y="122"/>
                    <a:pt x="362" y="61"/>
                  </a:cubicBezTo>
                  <a:cubicBezTo>
                    <a:pt x="589" y="0"/>
                    <a:pt x="1186" y="23"/>
                    <a:pt x="1360" y="16"/>
                  </a:cubicBezTo>
                </a:path>
              </a:pathLst>
            </a:custGeom>
            <a:noFill/>
            <a:ln w="25400">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69" name="Text Box 133"/>
            <p:cNvSpPr txBox="1">
              <a:spLocks noChangeArrowheads="1"/>
            </p:cNvSpPr>
            <p:nvPr/>
          </p:nvSpPr>
          <p:spPr bwMode="auto">
            <a:xfrm>
              <a:off x="1520" y="2070"/>
              <a:ext cx="81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Time</a:t>
              </a:r>
            </a:p>
          </p:txBody>
        </p:sp>
        <p:sp>
          <p:nvSpPr>
            <p:cNvPr id="29770" name="Text Box 134"/>
            <p:cNvSpPr txBox="1">
              <a:spLocks noChangeArrowheads="1"/>
            </p:cNvSpPr>
            <p:nvPr/>
          </p:nvSpPr>
          <p:spPr bwMode="auto">
            <a:xfrm>
              <a:off x="546" y="618"/>
              <a:ext cx="58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MG</a:t>
              </a:r>
            </a:p>
          </p:txBody>
        </p:sp>
        <p:sp>
          <p:nvSpPr>
            <p:cNvPr id="29771" name="Oval 135"/>
            <p:cNvSpPr>
              <a:spLocks noChangeArrowheads="1"/>
            </p:cNvSpPr>
            <p:nvPr/>
          </p:nvSpPr>
          <p:spPr bwMode="auto">
            <a:xfrm>
              <a:off x="1112" y="1343"/>
              <a:ext cx="91" cy="90"/>
            </a:xfrm>
            <a:prstGeom prst="ellipse">
              <a:avLst/>
            </a:prstGeom>
            <a:solidFill>
              <a:srgbClr val="FF6600"/>
            </a:solidFill>
            <a:ln w="9525">
              <a:solidFill>
                <a:schemeClr val="tx1"/>
              </a:solidFill>
              <a:round/>
              <a:headEnd/>
              <a:tailEnd/>
            </a:ln>
          </p:spPr>
          <p:txBody>
            <a:bodyPr wrap="none" anchor="ctr"/>
            <a:lstStyle/>
            <a:p>
              <a:endParaRPr lang="en-US"/>
            </a:p>
          </p:txBody>
        </p:sp>
        <p:sp>
          <p:nvSpPr>
            <p:cNvPr id="29772" name="Oval 136"/>
            <p:cNvSpPr>
              <a:spLocks noChangeArrowheads="1"/>
            </p:cNvSpPr>
            <p:nvPr/>
          </p:nvSpPr>
          <p:spPr bwMode="auto">
            <a:xfrm>
              <a:off x="749" y="1706"/>
              <a:ext cx="91" cy="91"/>
            </a:xfrm>
            <a:prstGeom prst="ellipse">
              <a:avLst/>
            </a:prstGeom>
            <a:solidFill>
              <a:srgbClr val="FF6600"/>
            </a:solidFill>
            <a:ln w="9525">
              <a:solidFill>
                <a:schemeClr val="tx1"/>
              </a:solidFill>
              <a:round/>
              <a:headEnd/>
              <a:tailEnd/>
            </a:ln>
          </p:spPr>
          <p:txBody>
            <a:bodyPr wrap="none" anchor="ctr"/>
            <a:lstStyle/>
            <a:p>
              <a:endParaRPr lang="en-US"/>
            </a:p>
          </p:txBody>
        </p:sp>
        <p:sp>
          <p:nvSpPr>
            <p:cNvPr id="29773" name="Oval 137"/>
            <p:cNvSpPr>
              <a:spLocks noChangeArrowheads="1"/>
            </p:cNvSpPr>
            <p:nvPr/>
          </p:nvSpPr>
          <p:spPr bwMode="auto">
            <a:xfrm>
              <a:off x="840" y="1479"/>
              <a:ext cx="91" cy="90"/>
            </a:xfrm>
            <a:prstGeom prst="ellipse">
              <a:avLst/>
            </a:prstGeom>
            <a:solidFill>
              <a:srgbClr val="FF6600"/>
            </a:solidFill>
            <a:ln w="9525">
              <a:solidFill>
                <a:schemeClr val="tx1"/>
              </a:solidFill>
              <a:round/>
              <a:headEnd/>
              <a:tailEnd/>
            </a:ln>
          </p:spPr>
          <p:txBody>
            <a:bodyPr wrap="none" anchor="ctr"/>
            <a:lstStyle/>
            <a:p>
              <a:endParaRPr lang="en-US"/>
            </a:p>
          </p:txBody>
        </p:sp>
        <p:sp>
          <p:nvSpPr>
            <p:cNvPr id="29774" name="Oval 138"/>
            <p:cNvSpPr>
              <a:spLocks noChangeArrowheads="1"/>
            </p:cNvSpPr>
            <p:nvPr/>
          </p:nvSpPr>
          <p:spPr bwMode="auto">
            <a:xfrm>
              <a:off x="1384" y="1298"/>
              <a:ext cx="91" cy="90"/>
            </a:xfrm>
            <a:prstGeom prst="ellipse">
              <a:avLst/>
            </a:prstGeom>
            <a:solidFill>
              <a:srgbClr val="FF6600"/>
            </a:solidFill>
            <a:ln w="9525">
              <a:solidFill>
                <a:schemeClr val="tx1"/>
              </a:solidFill>
              <a:round/>
              <a:headEnd/>
              <a:tailEnd/>
            </a:ln>
          </p:spPr>
          <p:txBody>
            <a:bodyPr wrap="none" anchor="ctr"/>
            <a:lstStyle/>
            <a:p>
              <a:endParaRPr lang="en-US"/>
            </a:p>
          </p:txBody>
        </p:sp>
      </p:grpSp>
      <p:sp>
        <p:nvSpPr>
          <p:cNvPr id="68" name="AutoShape 142"/>
          <p:cNvSpPr>
            <a:spLocks noChangeArrowheads="1"/>
          </p:cNvSpPr>
          <p:nvPr/>
        </p:nvSpPr>
        <p:spPr bwMode="auto">
          <a:xfrm>
            <a:off x="1042988" y="3284538"/>
            <a:ext cx="287337" cy="863600"/>
          </a:xfrm>
          <a:prstGeom prst="downArrow">
            <a:avLst>
              <a:gd name="adj1" fmla="val 50000"/>
              <a:gd name="adj2" fmla="val 75138"/>
            </a:avLst>
          </a:prstGeom>
          <a:solidFill>
            <a:srgbClr val="FF6600"/>
          </a:solidFill>
          <a:ln w="9525">
            <a:solidFill>
              <a:schemeClr val="tx1"/>
            </a:solidFill>
            <a:miter lim="800000"/>
            <a:headEnd/>
            <a:tailEnd/>
          </a:ln>
        </p:spPr>
        <p:txBody>
          <a:bodyPr wrap="none" anchor="ctr"/>
          <a:lstStyle/>
          <a:p>
            <a:endParaRPr lang="en-US"/>
          </a:p>
        </p:txBody>
      </p:sp>
      <p:sp>
        <p:nvSpPr>
          <p:cNvPr id="69" name="Text Box 188"/>
          <p:cNvSpPr txBox="1">
            <a:spLocks noChangeArrowheads="1"/>
          </p:cNvSpPr>
          <p:nvPr/>
        </p:nvSpPr>
        <p:spPr bwMode="auto">
          <a:xfrm>
            <a:off x="611188" y="4365625"/>
            <a:ext cx="1152525"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solidFill>
                  <a:schemeClr val="tx2"/>
                </a:solidFill>
                <a:latin typeface="Times New Roman" charset="0"/>
                <a:ea typeface="宋体" charset="0"/>
                <a:cs typeface="宋体" charset="0"/>
              </a:rPr>
              <a:t>{+,+}</a:t>
            </a:r>
          </a:p>
          <a:p>
            <a:pPr>
              <a:lnSpc>
                <a:spcPct val="90000"/>
              </a:lnSpc>
              <a:spcBef>
                <a:spcPct val="50000"/>
              </a:spcBef>
              <a:buClr>
                <a:srgbClr val="000000"/>
              </a:buClr>
              <a:buSzPct val="100000"/>
              <a:buFont typeface="Times New Roman" charset="0"/>
              <a:buNone/>
            </a:pPr>
            <a:endParaRPr lang="en-GB" altLang="zh-CN">
              <a:solidFill>
                <a:schemeClr val="bg1"/>
              </a:solidFill>
              <a:latin typeface="Times New Roman" charset="0"/>
              <a:ea typeface="宋体" charset="0"/>
              <a:cs typeface="宋体" charset="0"/>
            </a:endParaRPr>
          </a:p>
          <a:p>
            <a:pPr>
              <a:lnSpc>
                <a:spcPct val="90000"/>
              </a:lnSpc>
              <a:spcBef>
                <a:spcPct val="50000"/>
              </a:spcBef>
              <a:buClr>
                <a:srgbClr val="000000"/>
              </a:buClr>
              <a:buSzPct val="100000"/>
              <a:buFont typeface="Times New Roman" charset="0"/>
              <a:buNone/>
            </a:pPr>
            <a:endParaRPr lang="en-GB" altLang="zh-CN">
              <a:solidFill>
                <a:schemeClr val="bg1"/>
              </a:solidFill>
              <a:latin typeface="Times New Roman" charset="0"/>
              <a:ea typeface="宋体" charset="0"/>
              <a:cs typeface="宋体" charset="0"/>
            </a:endParaRPr>
          </a:p>
        </p:txBody>
      </p:sp>
      <p:sp>
        <p:nvSpPr>
          <p:cNvPr id="29764" name="AutoShape 191"/>
          <p:cNvSpPr>
            <a:spLocks noChangeArrowheads="1"/>
          </p:cNvSpPr>
          <p:nvPr/>
        </p:nvSpPr>
        <p:spPr bwMode="auto">
          <a:xfrm>
            <a:off x="7143750" y="558800"/>
            <a:ext cx="1500188" cy="1441450"/>
          </a:xfrm>
          <a:prstGeom prst="triangle">
            <a:avLst>
              <a:gd name="adj" fmla="val 50000"/>
            </a:avLst>
          </a:prstGeom>
          <a:solidFill>
            <a:srgbClr val="FF6600"/>
          </a:solidFill>
          <a:ln w="9360">
            <a:solidFill>
              <a:srgbClr val="000000"/>
            </a:solidFill>
            <a:miter lim="800000"/>
            <a:headEnd/>
            <a:tailEnd/>
          </a:ln>
        </p:spPr>
        <p:txBody>
          <a:bodyPr wrap="none" lIns="90000" tIns="46800" rIns="90000" bIns="46800" anchor="ctr"/>
          <a:lstStyle/>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GB" sz="2400">
              <a:solidFill>
                <a:srgbClr val="000000"/>
              </a:solidFill>
              <a:latin typeface="Times New Roman" charset="0"/>
              <a:ea typeface="宋体" charset="0"/>
              <a:cs typeface="宋体" charset="0"/>
            </a:endParaRPr>
          </a:p>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2400">
                <a:solidFill>
                  <a:srgbClr val="000000"/>
                </a:solidFill>
                <a:latin typeface="Times New Roman" charset="0"/>
                <a:ea typeface="宋体" charset="0"/>
                <a:cs typeface="宋体" charset="0"/>
              </a:rPr>
              <a:t>Data</a:t>
            </a:r>
          </a:p>
        </p:txBody>
      </p:sp>
      <p:sp>
        <p:nvSpPr>
          <p:cNvPr id="71" name="Rectangle 212"/>
          <p:cNvSpPr>
            <a:spLocks noChangeArrowheads="1"/>
          </p:cNvSpPr>
          <p:nvPr/>
        </p:nvSpPr>
        <p:spPr bwMode="auto">
          <a:xfrm>
            <a:off x="4203700" y="3860800"/>
            <a:ext cx="1439863" cy="1943100"/>
          </a:xfrm>
          <a:prstGeom prst="rect">
            <a:avLst/>
          </a:prstGeom>
          <a:noFill/>
          <a:ln w="4445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extLst>
      <p:ext uri="{BB962C8B-B14F-4D97-AF65-F5344CB8AC3E}">
        <p14:creationId xmlns:p14="http://schemas.microsoft.com/office/powerpoint/2010/main" val="972183594"/>
      </p:ext>
    </p:extLst>
  </p:cSld>
  <p:clrMapOvr>
    <a:masterClrMapping/>
  </p:clrMapOvr>
  <p:transition xmlns:p14="http://schemas.microsoft.com/office/powerpoint/2010/main" spd="slow" advTm="17560"/>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blinds(horizontal)">
                                      <p:cBhvr>
                                        <p:cTn id="15" dur="500"/>
                                        <p:tgtEl>
                                          <p:spTgt spid="4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linds(horizontal)">
                                      <p:cBhvr>
                                        <p:cTn id="18" dur="500"/>
                                        <p:tgtEl>
                                          <p:spTgt spid="4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linds(horizontal)">
                                      <p:cBhvr>
                                        <p:cTn id="21" dur="500"/>
                                        <p:tgtEl>
                                          <p:spTgt spid="5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blinds(horizontal)">
                                      <p:cBhvr>
                                        <p:cTn id="24" dur="500"/>
                                        <p:tgtEl>
                                          <p:spTgt spid="6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blinds(horizontal)">
                                      <p:cBhvr>
                                        <p:cTn id="27" dur="500"/>
                                        <p:tgtEl>
                                          <p:spTgt spid="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linds(horizontal)">
                                      <p:cBhvr>
                                        <p:cTn id="32" dur="500"/>
                                        <p:tgtEl>
                                          <p:spTgt spid="4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blinds(horizontal)">
                                      <p:cBhvr>
                                        <p:cTn id="35" dur="500"/>
                                        <p:tgtEl>
                                          <p:spTgt spid="4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blinds(horizontal)">
                                      <p:cBhvr>
                                        <p:cTn id="38" dur="500"/>
                                        <p:tgtEl>
                                          <p:spTgt spid="4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blinds(horizontal)">
                                      <p:cBhvr>
                                        <p:cTn id="41" dur="500"/>
                                        <p:tgtEl>
                                          <p:spTgt spid="43"/>
                                        </p:tgtEl>
                                      </p:cBhvr>
                                    </p:animEffect>
                                  </p:childTnLst>
                                </p:cTn>
                              </p:par>
                              <p:par>
                                <p:cTn id="42" presetID="3" presetClass="entr" presetSubtype="10"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blinds(horizontal)">
                                      <p:cBhvr>
                                        <p:cTn id="44" dur="500"/>
                                        <p:tgtEl>
                                          <p:spTgt spid="4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blinds(horizontal)">
                                      <p:cBhvr>
                                        <p:cTn id="49" dur="500"/>
                                        <p:tgtEl>
                                          <p:spTgt spid="4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blinds(horizontal)">
                                      <p:cBhvr>
                                        <p:cTn id="5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57" grpId="0" animBg="1"/>
      <p:bldP spid="68" grpId="0" animBg="1"/>
      <p:bldP spid="69" grpId="0"/>
      <p:bldP spid="7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85800" y="77788"/>
            <a:ext cx="7243763" cy="1143000"/>
          </a:xfrm>
        </p:spPr>
        <p:txBody>
          <a:bodyPr>
            <a:normAutofit fontScale="90000"/>
          </a:bodyPr>
          <a:lstStyle/>
          <a:p>
            <a:pPr eaLnBrk="1" hangingPunct="1"/>
            <a:r>
              <a:rPr lang="en-US" sz="4000">
                <a:latin typeface="Arial" charset="0"/>
                <a:ea typeface="Osaka" charset="0"/>
              </a:rPr>
              <a:t>Converting Pathways to Qualitative Models</a:t>
            </a:r>
          </a:p>
        </p:txBody>
      </p:sp>
      <p:sp>
        <p:nvSpPr>
          <p:cNvPr id="155652" name="Rectangle 4"/>
          <p:cNvSpPr>
            <a:spLocks noChangeArrowheads="1"/>
          </p:cNvSpPr>
          <p:nvPr/>
        </p:nvSpPr>
        <p:spPr bwMode="auto">
          <a:xfrm>
            <a:off x="1476375" y="1436688"/>
            <a:ext cx="2087563" cy="1006475"/>
          </a:xfrm>
          <a:prstGeom prst="rect">
            <a:avLst/>
          </a:prstGeom>
          <a:noFill/>
          <a:ln w="317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defTabSz="914400">
              <a:lnSpc>
                <a:spcPct val="90000"/>
              </a:lnSpc>
              <a:buClr>
                <a:srgbClr val="000000"/>
              </a:buClr>
              <a:buSzPct val="100000"/>
              <a:buFont typeface="Times New Roman" charset="0"/>
              <a:buNone/>
            </a:pPr>
            <a:r>
              <a:rPr lang="en-GB" altLang="zh-CN" sz="1600">
                <a:solidFill>
                  <a:srgbClr val="000000"/>
                </a:solidFill>
                <a:latin typeface="Times New Roman" charset="0"/>
                <a:ea typeface="宋体" charset="0"/>
                <a:cs typeface="宋体" charset="0"/>
              </a:rPr>
              <a:t>MG+GSH&lt;----&gt;HTA</a:t>
            </a:r>
          </a:p>
          <a:p>
            <a:pPr defTabSz="914400">
              <a:lnSpc>
                <a:spcPct val="90000"/>
              </a:lnSpc>
              <a:buClr>
                <a:srgbClr val="000000"/>
              </a:buClr>
              <a:buSzPct val="100000"/>
              <a:buFont typeface="Times New Roman" charset="0"/>
              <a:buNone/>
            </a:pPr>
            <a:r>
              <a:rPr lang="en-GB" altLang="zh-CN" sz="1600">
                <a:solidFill>
                  <a:srgbClr val="000000"/>
                </a:solidFill>
                <a:latin typeface="Times New Roman" charset="0"/>
                <a:ea typeface="宋体" charset="0"/>
                <a:cs typeface="宋体" charset="0"/>
              </a:rPr>
              <a:t>  MG----&gt;SLG</a:t>
            </a:r>
          </a:p>
          <a:p>
            <a:pPr defTabSz="914400">
              <a:lnSpc>
                <a:spcPct val="90000"/>
              </a:lnSpc>
              <a:buClr>
                <a:srgbClr val="000000"/>
              </a:buClr>
              <a:buSzPct val="100000"/>
              <a:buFont typeface="Times New Roman" charset="0"/>
              <a:buNone/>
            </a:pPr>
            <a:r>
              <a:rPr lang="en-GB" altLang="zh-CN" sz="1600">
                <a:solidFill>
                  <a:srgbClr val="000000"/>
                </a:solidFill>
                <a:latin typeface="Times New Roman" charset="0"/>
                <a:ea typeface="宋体" charset="0"/>
                <a:cs typeface="宋体" charset="0"/>
              </a:rPr>
              <a:t>  HTA----&gt;GSH</a:t>
            </a:r>
          </a:p>
          <a:p>
            <a:pPr defTabSz="914400">
              <a:lnSpc>
                <a:spcPct val="90000"/>
              </a:lnSpc>
              <a:buClr>
                <a:srgbClr val="000000"/>
              </a:buClr>
              <a:buSzPct val="100000"/>
              <a:buFont typeface="Times New Roman" charset="0"/>
              <a:buNone/>
            </a:pPr>
            <a:r>
              <a:rPr lang="en-GB" altLang="zh-CN" sz="1600">
                <a:latin typeface="Times New Roman" charset="0"/>
                <a:ea typeface="宋体" charset="0"/>
                <a:cs typeface="宋体" charset="0"/>
              </a:rPr>
              <a:t>  GSH----&gt;SLG</a:t>
            </a:r>
          </a:p>
        </p:txBody>
      </p:sp>
      <p:sp>
        <p:nvSpPr>
          <p:cNvPr id="155653" name="AutoShape 5"/>
          <p:cNvSpPr>
            <a:spLocks noChangeArrowheads="1"/>
          </p:cNvSpPr>
          <p:nvPr/>
        </p:nvSpPr>
        <p:spPr bwMode="auto">
          <a:xfrm>
            <a:off x="3706813" y="1798638"/>
            <a:ext cx="1512887" cy="277812"/>
          </a:xfrm>
          <a:prstGeom prst="rightArrow">
            <a:avLst>
              <a:gd name="adj1" fmla="val 50000"/>
              <a:gd name="adj2" fmla="val 136143"/>
            </a:avLst>
          </a:prstGeom>
          <a:solidFill>
            <a:srgbClr val="3366FF">
              <a:alpha val="61960"/>
            </a:srgbClr>
          </a:solidFill>
          <a:ln w="9525">
            <a:solidFill>
              <a:schemeClr val="tx1"/>
            </a:solidFill>
            <a:miter lim="800000"/>
            <a:headEnd/>
            <a:tailEnd/>
          </a:ln>
        </p:spPr>
        <p:txBody>
          <a:bodyPr wrap="none" anchor="ctr"/>
          <a:lstStyle/>
          <a:p>
            <a:endParaRPr lang="en-US"/>
          </a:p>
        </p:txBody>
      </p:sp>
      <p:sp>
        <p:nvSpPr>
          <p:cNvPr id="155654" name="Text Box 6"/>
          <p:cNvSpPr txBox="1">
            <a:spLocks noChangeArrowheads="1"/>
          </p:cNvSpPr>
          <p:nvPr/>
        </p:nvSpPr>
        <p:spPr bwMode="auto">
          <a:xfrm>
            <a:off x="3708400" y="1449388"/>
            <a:ext cx="18002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defTabSz="914400">
              <a:lnSpc>
                <a:spcPct val="90000"/>
              </a:lnSpc>
              <a:spcBef>
                <a:spcPct val="50000"/>
              </a:spcBef>
              <a:buClr>
                <a:srgbClr val="000000"/>
              </a:buClr>
              <a:buSzPct val="100000"/>
              <a:buFont typeface="Times New Roman" charset="0"/>
              <a:buNone/>
            </a:pPr>
            <a:r>
              <a:rPr lang="en-GB" altLang="zh-CN" b="1">
                <a:latin typeface="Times New Roman" charset="0"/>
                <a:ea typeface="宋体" charset="0"/>
                <a:cs typeface="宋体" charset="0"/>
              </a:rPr>
              <a:t>Convert</a:t>
            </a:r>
          </a:p>
        </p:txBody>
      </p:sp>
      <p:sp>
        <p:nvSpPr>
          <p:cNvPr id="155655" name="Rectangle 7"/>
          <p:cNvSpPr>
            <a:spLocks noChangeArrowheads="1"/>
          </p:cNvSpPr>
          <p:nvPr/>
        </p:nvSpPr>
        <p:spPr bwMode="auto">
          <a:xfrm>
            <a:off x="5364163" y="1582738"/>
            <a:ext cx="1728787" cy="673100"/>
          </a:xfrm>
          <a:prstGeom prst="rect">
            <a:avLst/>
          </a:prstGeom>
          <a:noFill/>
          <a:ln w="3175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defTabSz="914400">
              <a:lnSpc>
                <a:spcPct val="90000"/>
              </a:lnSpc>
              <a:buClr>
                <a:srgbClr val="000000"/>
              </a:buClr>
              <a:buSzPct val="100000"/>
              <a:buFont typeface="Times New Roman" charset="0"/>
              <a:buNone/>
            </a:pPr>
            <a:r>
              <a:rPr lang="en-GB" altLang="zh-CN" sz="2000">
                <a:latin typeface="Times New Roman" charset="0"/>
                <a:ea typeface="宋体" charset="0"/>
                <a:cs typeface="宋体" charset="0"/>
              </a:rPr>
              <a:t>Qualitative Model</a:t>
            </a:r>
          </a:p>
        </p:txBody>
      </p:sp>
      <p:sp>
        <p:nvSpPr>
          <p:cNvPr id="30726" name="Rectangle 8"/>
          <p:cNvSpPr>
            <a:spLocks noChangeArrowheads="1"/>
          </p:cNvSpPr>
          <p:nvPr/>
        </p:nvSpPr>
        <p:spPr bwMode="auto">
          <a:xfrm>
            <a:off x="539750" y="2708275"/>
            <a:ext cx="55753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buClr>
                <a:srgbClr val="000000"/>
              </a:buClr>
              <a:buSzPct val="100000"/>
              <a:buFont typeface="Times New Roman" charset="0"/>
              <a:buNone/>
            </a:pPr>
            <a:r>
              <a:rPr lang="en-US" altLang="zh-CN" sz="2400" b="1">
                <a:solidFill>
                  <a:srgbClr val="000000"/>
                </a:solidFill>
                <a:latin typeface="Times New Roman" charset="0"/>
                <a:ea typeface="宋体" charset="0"/>
                <a:cs typeface="宋体" charset="0"/>
              </a:rPr>
              <a:t>Mass action:        A+B &lt;---</a:t>
            </a:r>
            <a:r>
              <a:rPr lang="en-US" altLang="zh-CN" sz="2400" b="1">
                <a:solidFill>
                  <a:srgbClr val="000000"/>
                </a:solidFill>
                <a:latin typeface="Times New Roman" charset="0"/>
                <a:ea typeface="宋体" charset="0"/>
                <a:cs typeface="宋体" charset="0"/>
                <a:sym typeface="Wingdings" charset="0"/>
              </a:rPr>
              <a:t> &gt; C+D</a:t>
            </a:r>
          </a:p>
          <a:p>
            <a:pPr>
              <a:lnSpc>
                <a:spcPct val="90000"/>
              </a:lnSpc>
              <a:buClr>
                <a:srgbClr val="000000"/>
              </a:buClr>
              <a:buSzPct val="100000"/>
              <a:buFont typeface="Times New Roman" charset="0"/>
              <a:buNone/>
            </a:pPr>
            <a:r>
              <a:rPr lang="en-US" altLang="zh-CN" sz="2400">
                <a:solidFill>
                  <a:srgbClr val="000000"/>
                </a:solidFill>
                <a:latin typeface="Times New Roman" charset="0"/>
                <a:ea typeface="宋体" charset="0"/>
                <a:cs typeface="宋体" charset="0"/>
              </a:rPr>
              <a:t>[A]*[B] </a:t>
            </a:r>
            <a:r>
              <a:rPr lang="en-GB" altLang="zh-CN" sz="2400" b="1">
                <a:solidFill>
                  <a:srgbClr val="000000"/>
                </a:solidFill>
                <a:latin typeface="Times New Roman" charset="0"/>
                <a:ea typeface="宋体" charset="0"/>
                <a:cs typeface="宋体" charset="0"/>
              </a:rPr>
              <a:t>↑ ,   </a:t>
            </a:r>
            <a:r>
              <a:rPr lang="en-US" altLang="zh-CN" sz="2400">
                <a:solidFill>
                  <a:srgbClr val="000000"/>
                </a:solidFill>
                <a:latin typeface="Times New Roman" charset="0"/>
                <a:ea typeface="宋体" charset="0"/>
                <a:cs typeface="宋体" charset="0"/>
              </a:rPr>
              <a:t>[C]*[D] </a:t>
            </a:r>
            <a:r>
              <a:rPr lang="en-US" altLang="zh-CN" sz="2400" b="1">
                <a:solidFill>
                  <a:srgbClr val="000000"/>
                </a:solidFill>
                <a:latin typeface="Times New Roman" charset="0"/>
                <a:ea typeface="宋体" charset="0"/>
                <a:cs typeface="宋体" charset="0"/>
              </a:rPr>
              <a:t>↓                      </a:t>
            </a:r>
            <a:r>
              <a:rPr lang="en-GB" altLang="zh-CN" sz="2400" b="1">
                <a:solidFill>
                  <a:srgbClr val="000000"/>
                </a:solidFill>
                <a:latin typeface="Times New Roman" charset="0"/>
                <a:ea typeface="宋体" charset="0"/>
                <a:cs typeface="宋体" charset="0"/>
              </a:rPr>
              <a:t>V ↑</a:t>
            </a:r>
            <a:endParaRPr lang="en-US" sz="2400" b="1">
              <a:solidFill>
                <a:srgbClr val="000000"/>
              </a:solidFill>
              <a:latin typeface="Times New Roman" charset="0"/>
              <a:ea typeface="宋体" charset="0"/>
              <a:cs typeface="宋体" charset="0"/>
            </a:endParaRPr>
          </a:p>
        </p:txBody>
      </p:sp>
      <p:sp>
        <p:nvSpPr>
          <p:cNvPr id="30727" name="Rectangle 9"/>
          <p:cNvSpPr>
            <a:spLocks noChangeArrowheads="1"/>
          </p:cNvSpPr>
          <p:nvPr/>
        </p:nvSpPr>
        <p:spPr bwMode="auto">
          <a:xfrm>
            <a:off x="4067175" y="4149725"/>
            <a:ext cx="13652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buClr>
                <a:srgbClr val="000000"/>
              </a:buClr>
              <a:buSzPct val="100000"/>
              <a:buFont typeface="Times New Roman" charset="0"/>
              <a:buNone/>
            </a:pPr>
            <a:r>
              <a:rPr lang="en-GB" altLang="zh-CN" sz="2400" b="1">
                <a:solidFill>
                  <a:srgbClr val="000000"/>
                </a:solidFill>
                <a:latin typeface="Times New Roman" charset="0"/>
                <a:ea typeface="宋体" charset="0"/>
                <a:cs typeface="宋体" charset="0"/>
              </a:rPr>
              <a:t>    A-- &gt;B</a:t>
            </a:r>
            <a:endParaRPr lang="en-US" sz="2400" b="1">
              <a:solidFill>
                <a:srgbClr val="000000"/>
              </a:solidFill>
              <a:latin typeface="Times New Roman" charset="0"/>
              <a:ea typeface="宋体" charset="0"/>
              <a:cs typeface="宋体" charset="0"/>
            </a:endParaRPr>
          </a:p>
        </p:txBody>
      </p:sp>
      <p:sp>
        <p:nvSpPr>
          <p:cNvPr id="30728" name="AutoShape 11"/>
          <p:cNvSpPr>
            <a:spLocks noChangeArrowheads="1"/>
          </p:cNvSpPr>
          <p:nvPr/>
        </p:nvSpPr>
        <p:spPr bwMode="auto">
          <a:xfrm>
            <a:off x="3643313" y="3141663"/>
            <a:ext cx="1296987" cy="277812"/>
          </a:xfrm>
          <a:prstGeom prst="rightArrow">
            <a:avLst>
              <a:gd name="adj1" fmla="val 50000"/>
              <a:gd name="adj2" fmla="val 116714"/>
            </a:avLst>
          </a:prstGeom>
          <a:solidFill>
            <a:srgbClr val="00B8FF"/>
          </a:solidFill>
          <a:ln w="9525">
            <a:solidFill>
              <a:schemeClr val="tx1"/>
            </a:solidFill>
            <a:miter lim="800000"/>
            <a:headEnd/>
            <a:tailEnd/>
          </a:ln>
        </p:spPr>
        <p:txBody>
          <a:bodyPr wrap="none" anchor="ctr"/>
          <a:lstStyle/>
          <a:p>
            <a:endParaRPr lang="en-US"/>
          </a:p>
        </p:txBody>
      </p:sp>
      <p:sp>
        <p:nvSpPr>
          <p:cNvPr id="30729" name="Rectangle 12"/>
          <p:cNvSpPr>
            <a:spLocks noChangeArrowheads="1"/>
          </p:cNvSpPr>
          <p:nvPr/>
        </p:nvSpPr>
        <p:spPr bwMode="auto">
          <a:xfrm>
            <a:off x="755650" y="4797425"/>
            <a:ext cx="34988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eaLnBrk="1" hangingPunct="1">
              <a:lnSpc>
                <a:spcPct val="77000"/>
              </a:lnSpc>
              <a:spcBef>
                <a:spcPts val="700"/>
              </a:spcBef>
              <a:buClr>
                <a:srgbClr val="000000"/>
              </a:buClr>
              <a:buSzPct val="100000"/>
              <a:buFont typeface="Arial" charset="0"/>
              <a:buNone/>
            </a:pPr>
            <a:r>
              <a:rPr lang="en-GB" altLang="zh-CN" sz="2400" b="1">
                <a:solidFill>
                  <a:srgbClr val="000000"/>
                </a:solidFill>
                <a:latin typeface="Times New Roman" charset="0"/>
                <a:ea typeface="宋体" charset="0"/>
                <a:cs typeface="宋体" charset="0"/>
              </a:rPr>
              <a:t>[A] ↑</a:t>
            </a:r>
            <a:r>
              <a:rPr lang="en-GB" altLang="zh-CN" sz="2400" b="1" i="1">
                <a:solidFill>
                  <a:srgbClr val="000000"/>
                </a:solidFill>
                <a:latin typeface="Times New Roman" charset="0"/>
                <a:ea typeface="宋体" charset="0"/>
                <a:cs typeface="宋体" charset="0"/>
              </a:rPr>
              <a:t>                   </a:t>
            </a:r>
            <a:r>
              <a:rPr lang="en-GB" altLang="zh-CN" sz="2400" b="1">
                <a:solidFill>
                  <a:srgbClr val="000000"/>
                </a:solidFill>
                <a:latin typeface="Times New Roman" charset="0"/>
                <a:ea typeface="宋体" charset="0"/>
                <a:cs typeface="宋体" charset="0"/>
              </a:rPr>
              <a:t>V ↑</a:t>
            </a:r>
          </a:p>
        </p:txBody>
      </p:sp>
      <p:sp>
        <p:nvSpPr>
          <p:cNvPr id="30730" name="Rectangle 13"/>
          <p:cNvSpPr>
            <a:spLocks noChangeArrowheads="1"/>
          </p:cNvSpPr>
          <p:nvPr/>
        </p:nvSpPr>
        <p:spPr bwMode="auto">
          <a:xfrm>
            <a:off x="539750" y="4149725"/>
            <a:ext cx="35925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buClr>
                <a:srgbClr val="000000"/>
              </a:buClr>
              <a:buSzPct val="100000"/>
              <a:buFont typeface="Times New Roman" charset="0"/>
              <a:buNone/>
            </a:pPr>
            <a:r>
              <a:rPr lang="en-GB" altLang="zh-CN" sz="2400" b="1">
                <a:solidFill>
                  <a:srgbClr val="000000"/>
                </a:solidFill>
                <a:latin typeface="Times New Roman" charset="0"/>
                <a:ea typeface="宋体" charset="0"/>
                <a:cs typeface="宋体" charset="0"/>
              </a:rPr>
              <a:t>Michaelis-Menten kinetic:</a:t>
            </a:r>
            <a:endParaRPr lang="en-US" sz="2400" b="1">
              <a:solidFill>
                <a:srgbClr val="000000"/>
              </a:solidFill>
              <a:latin typeface="Times New Roman" charset="0"/>
              <a:ea typeface="宋体" charset="0"/>
              <a:cs typeface="宋体" charset="0"/>
            </a:endParaRPr>
          </a:p>
        </p:txBody>
      </p:sp>
      <p:sp>
        <p:nvSpPr>
          <p:cNvPr id="30731" name="AutoShape 14"/>
          <p:cNvSpPr>
            <a:spLocks noChangeArrowheads="1"/>
          </p:cNvSpPr>
          <p:nvPr/>
        </p:nvSpPr>
        <p:spPr bwMode="auto">
          <a:xfrm>
            <a:off x="2000250" y="4786313"/>
            <a:ext cx="1296988" cy="277812"/>
          </a:xfrm>
          <a:prstGeom prst="rightArrow">
            <a:avLst>
              <a:gd name="adj1" fmla="val 50000"/>
              <a:gd name="adj2" fmla="val 116715"/>
            </a:avLst>
          </a:prstGeom>
          <a:solidFill>
            <a:srgbClr val="00B8FF"/>
          </a:solidFill>
          <a:ln w="9525">
            <a:solidFill>
              <a:schemeClr val="tx1"/>
            </a:solidFill>
            <a:miter lim="800000"/>
            <a:headEnd/>
            <a:tailEnd/>
          </a:ln>
        </p:spPr>
        <p:txBody>
          <a:bodyPr wrap="none" anchor="ctr"/>
          <a:lstStyle/>
          <a:p>
            <a:endParaRPr lang="en-US"/>
          </a:p>
        </p:txBody>
      </p:sp>
      <p:sp>
        <p:nvSpPr>
          <p:cNvPr id="30732" name="Line 15"/>
          <p:cNvSpPr>
            <a:spLocks noChangeShapeType="1"/>
          </p:cNvSpPr>
          <p:nvPr/>
        </p:nvSpPr>
        <p:spPr bwMode="auto">
          <a:xfrm>
            <a:off x="5867400" y="5794375"/>
            <a:ext cx="2808288"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3" name="Line 16"/>
          <p:cNvSpPr>
            <a:spLocks noChangeShapeType="1"/>
          </p:cNvSpPr>
          <p:nvPr/>
        </p:nvSpPr>
        <p:spPr bwMode="auto">
          <a:xfrm flipV="1">
            <a:off x="5867400" y="4064000"/>
            <a:ext cx="1588" cy="1731963"/>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4" name="Freeform 17"/>
          <p:cNvSpPr>
            <a:spLocks noChangeArrowheads="1"/>
          </p:cNvSpPr>
          <p:nvPr/>
        </p:nvSpPr>
        <p:spPr bwMode="auto">
          <a:xfrm>
            <a:off x="5867400" y="4857750"/>
            <a:ext cx="2881313" cy="936625"/>
          </a:xfrm>
          <a:custGeom>
            <a:avLst/>
            <a:gdLst>
              <a:gd name="T0" fmla="*/ 0 w 1815"/>
              <a:gd name="T1" fmla="*/ 1486892188 h 590"/>
              <a:gd name="T2" fmla="*/ 1716227498 w 1815"/>
              <a:gd name="T3" fmla="*/ 229333425 h 590"/>
              <a:gd name="T4" fmla="*/ 2147483647 w 1815"/>
              <a:gd name="T5" fmla="*/ 115927188 h 590"/>
              <a:gd name="T6" fmla="*/ 0 60000 65536"/>
              <a:gd name="T7" fmla="*/ 0 60000 65536"/>
              <a:gd name="T8" fmla="*/ 0 60000 65536"/>
              <a:gd name="T9" fmla="*/ 0 w 1815"/>
              <a:gd name="T10" fmla="*/ 0 h 590"/>
              <a:gd name="T11" fmla="*/ 1815 w 1815"/>
              <a:gd name="T12" fmla="*/ 590 h 590"/>
            </a:gdLst>
            <a:ahLst/>
            <a:cxnLst>
              <a:cxn ang="T6">
                <a:pos x="T0" y="T1"/>
              </a:cxn>
              <a:cxn ang="T7">
                <a:pos x="T2" y="T3"/>
              </a:cxn>
              <a:cxn ang="T8">
                <a:pos x="T4" y="T5"/>
              </a:cxn>
            </a:cxnLst>
            <a:rect l="T9" t="T10" r="T11" b="T12"/>
            <a:pathLst>
              <a:path w="1815" h="590">
                <a:moveTo>
                  <a:pt x="0" y="590"/>
                </a:moveTo>
                <a:cubicBezTo>
                  <a:pt x="189" y="386"/>
                  <a:pt x="379" y="182"/>
                  <a:pt x="681" y="91"/>
                </a:cubicBezTo>
                <a:cubicBezTo>
                  <a:pt x="983" y="0"/>
                  <a:pt x="1626" y="53"/>
                  <a:pt x="1815" y="46"/>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35" name="Text Box 18"/>
          <p:cNvSpPr txBox="1">
            <a:spLocks noChangeArrowheads="1"/>
          </p:cNvSpPr>
          <p:nvPr/>
        </p:nvSpPr>
        <p:spPr bwMode="auto">
          <a:xfrm>
            <a:off x="7667625" y="5867400"/>
            <a:ext cx="1081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spcBef>
                <a:spcPts val="1500"/>
              </a:spcBef>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[A]</a:t>
            </a:r>
          </a:p>
        </p:txBody>
      </p:sp>
      <p:sp>
        <p:nvSpPr>
          <p:cNvPr id="30736" name="Line 19"/>
          <p:cNvSpPr>
            <a:spLocks noChangeShapeType="1"/>
          </p:cNvSpPr>
          <p:nvPr/>
        </p:nvSpPr>
        <p:spPr bwMode="auto">
          <a:xfrm>
            <a:off x="5867400" y="4857750"/>
            <a:ext cx="2952750" cy="1588"/>
          </a:xfrm>
          <a:prstGeom prst="line">
            <a:avLst/>
          </a:prstGeom>
          <a:noFill/>
          <a:ln w="9360" cap="rnd">
            <a:solidFill>
              <a:srgbClr val="000000"/>
            </a:solidFill>
            <a:prstDash val="sysDot"/>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0737" name="Text Box 20"/>
          <p:cNvSpPr txBox="1">
            <a:spLocks noChangeArrowheads="1"/>
          </p:cNvSpPr>
          <p:nvPr/>
        </p:nvSpPr>
        <p:spPr bwMode="auto">
          <a:xfrm>
            <a:off x="5940425" y="4067175"/>
            <a:ext cx="5032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spcBef>
                <a:spcPts val="1500"/>
              </a:spcBef>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V</a:t>
            </a:r>
          </a:p>
        </p:txBody>
      </p:sp>
      <p:sp>
        <p:nvSpPr>
          <p:cNvPr id="30738" name="Text Box 21"/>
          <p:cNvSpPr txBox="1">
            <a:spLocks noChangeArrowheads="1"/>
          </p:cNvSpPr>
          <p:nvPr/>
        </p:nvSpPr>
        <p:spPr bwMode="auto">
          <a:xfrm>
            <a:off x="5868988" y="4498975"/>
            <a:ext cx="8651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spcBef>
                <a:spcPts val="875"/>
              </a:spcBef>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V</a:t>
            </a:r>
            <a:r>
              <a:rPr lang="en-GB" altLang="zh-CN" sz="1400">
                <a:solidFill>
                  <a:srgbClr val="000000"/>
                </a:solidFill>
                <a:latin typeface="Times New Roman" charset="0"/>
                <a:ea typeface="宋体" charset="0"/>
                <a:cs typeface="宋体" charset="0"/>
              </a:rPr>
              <a:t>max</a:t>
            </a:r>
          </a:p>
        </p:txBody>
      </p:sp>
    </p:spTree>
    <p:extLst>
      <p:ext uri="{BB962C8B-B14F-4D97-AF65-F5344CB8AC3E}">
        <p14:creationId xmlns:p14="http://schemas.microsoft.com/office/powerpoint/2010/main" val="2016209921"/>
      </p:ext>
    </p:extLst>
  </p:cSld>
  <p:clrMapOvr>
    <a:masterClrMapping/>
  </p:clrMapOvr>
  <p:transition xmlns:p14="http://schemas.microsoft.com/office/powerpoint/2010/main" spd="slow" advTm="57136"/>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5652"/>
                                        </p:tgtEl>
                                        <p:attrNameLst>
                                          <p:attrName>style.visibility</p:attrName>
                                        </p:attrNameLst>
                                      </p:cBhvr>
                                      <p:to>
                                        <p:strVal val="visible"/>
                                      </p:to>
                                    </p:set>
                                    <p:animEffect transition="in" filter="blinds(horizontal)">
                                      <p:cBhvr>
                                        <p:cTn id="7" dur="500"/>
                                        <p:tgtEl>
                                          <p:spTgt spid="15565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5654"/>
                                        </p:tgtEl>
                                        <p:attrNameLst>
                                          <p:attrName>style.visibility</p:attrName>
                                        </p:attrNameLst>
                                      </p:cBhvr>
                                      <p:to>
                                        <p:strVal val="visible"/>
                                      </p:to>
                                    </p:set>
                                    <p:animEffect transition="in" filter="blinds(horizontal)">
                                      <p:cBhvr>
                                        <p:cTn id="11" dur="500"/>
                                        <p:tgtEl>
                                          <p:spTgt spid="155654"/>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55653"/>
                                        </p:tgtEl>
                                        <p:attrNameLst>
                                          <p:attrName>style.visibility</p:attrName>
                                        </p:attrNameLst>
                                      </p:cBhvr>
                                      <p:to>
                                        <p:strVal val="visible"/>
                                      </p:to>
                                    </p:set>
                                    <p:animEffect transition="in" filter="blinds(horizontal)">
                                      <p:cBhvr>
                                        <p:cTn id="14" dur="500"/>
                                        <p:tgtEl>
                                          <p:spTgt spid="155653"/>
                                        </p:tgtEl>
                                      </p:cBhvr>
                                    </p:animEffect>
                                  </p:childTnLst>
                                </p:cTn>
                              </p:par>
                            </p:childTnLst>
                          </p:cTn>
                        </p:par>
                        <p:par>
                          <p:cTn id="15" fill="hold" nodeType="afterGroup">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55655"/>
                                        </p:tgtEl>
                                        <p:attrNameLst>
                                          <p:attrName>style.visibility</p:attrName>
                                        </p:attrNameLst>
                                      </p:cBhvr>
                                      <p:to>
                                        <p:strVal val="visible"/>
                                      </p:to>
                                    </p:set>
                                    <p:animEffect transition="in" filter="blinds(horizontal)">
                                      <p:cBhvr>
                                        <p:cTn id="18" dur="500"/>
                                        <p:tgtEl>
                                          <p:spTgt spid="155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nimBg="1"/>
      <p:bldP spid="155653" grpId="0" animBg="1"/>
      <p:bldP spid="155654" grpId="0"/>
      <p:bldP spid="15565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Incomplete Knowledge and Sparse Data</a:t>
            </a:r>
            <a:endParaRPr lang="en-US" dirty="0"/>
          </a:p>
        </p:txBody>
      </p:sp>
      <p:sp>
        <p:nvSpPr>
          <p:cNvPr id="3" name="Content Placeholder 2"/>
          <p:cNvSpPr>
            <a:spLocks noGrp="1"/>
          </p:cNvSpPr>
          <p:nvPr>
            <p:ph idx="1"/>
          </p:nvPr>
        </p:nvSpPr>
        <p:spPr/>
        <p:txBody>
          <a:bodyPr/>
          <a:lstStyle/>
          <a:p>
            <a:r>
              <a:rPr lang="en-US" dirty="0"/>
              <a:t>D</a:t>
            </a:r>
            <a:r>
              <a:rPr lang="en-US" dirty="0" smtClean="0"/>
              <a:t>ata are sparse and noisy. </a:t>
            </a:r>
          </a:p>
          <a:p>
            <a:pPr lvl="1"/>
            <a:r>
              <a:rPr lang="en-US" dirty="0" smtClean="0"/>
              <a:t>Biology:  Experiments are time consuming and very expensive to carry out. </a:t>
            </a:r>
          </a:p>
          <a:p>
            <a:pPr lvl="1"/>
            <a:r>
              <a:rPr lang="en-US" dirty="0" smtClean="0"/>
              <a:t>Social Science: measurements are subjective and hard to quantify. </a:t>
            </a:r>
          </a:p>
          <a:p>
            <a:r>
              <a:rPr lang="en-US" dirty="0" smtClean="0"/>
              <a:t>Background knowledge about the problem may be very less. </a:t>
            </a:r>
            <a:endParaRPr lang="en-US" dirty="0"/>
          </a:p>
        </p:txBody>
      </p:sp>
    </p:spTree>
    <p:extLst>
      <p:ext uri="{BB962C8B-B14F-4D97-AF65-F5344CB8AC3E}">
        <p14:creationId xmlns:p14="http://schemas.microsoft.com/office/powerpoint/2010/main" val="18900122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642938" y="-158750"/>
            <a:ext cx="7772400" cy="1143000"/>
          </a:xfrm>
        </p:spPr>
        <p:txBody>
          <a:bodyPr/>
          <a:lstStyle/>
          <a:p>
            <a:pPr eaLnBrk="1" hangingPunct="1"/>
            <a:r>
              <a:rPr lang="en-GB" altLang="zh-CN" sz="3600">
                <a:latin typeface="Arial" charset="0"/>
                <a:ea typeface="Osaka" charset="0"/>
              </a:rPr>
              <a:t>A Qualitative Model Learning System</a:t>
            </a:r>
          </a:p>
        </p:txBody>
      </p:sp>
      <p:sp>
        <p:nvSpPr>
          <p:cNvPr id="134150" name="Text Box 6"/>
          <p:cNvSpPr txBox="1">
            <a:spLocks noChangeArrowheads="1"/>
          </p:cNvSpPr>
          <p:nvPr/>
        </p:nvSpPr>
        <p:spPr bwMode="auto">
          <a:xfrm>
            <a:off x="393700" y="2479675"/>
            <a:ext cx="1657350" cy="673100"/>
          </a:xfrm>
          <a:prstGeom prst="rect">
            <a:avLst/>
          </a:prstGeom>
          <a:noFill/>
          <a:ln w="31750">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sz="2000">
                <a:latin typeface="Times New Roman" charset="0"/>
                <a:ea typeface="宋体" charset="0"/>
                <a:cs typeface="宋体" charset="0"/>
              </a:rPr>
              <a:t>Initial Search Space</a:t>
            </a:r>
          </a:p>
        </p:txBody>
      </p:sp>
      <p:sp>
        <p:nvSpPr>
          <p:cNvPr id="134157" name="AutoShape 13"/>
          <p:cNvSpPr>
            <a:spLocks noChangeArrowheads="1"/>
          </p:cNvSpPr>
          <p:nvPr/>
        </p:nvSpPr>
        <p:spPr bwMode="auto">
          <a:xfrm>
            <a:off x="2124075" y="2622550"/>
            <a:ext cx="1006475" cy="288925"/>
          </a:xfrm>
          <a:prstGeom prst="rightArrow">
            <a:avLst>
              <a:gd name="adj1" fmla="val 50000"/>
              <a:gd name="adj2" fmla="val 87088"/>
            </a:avLst>
          </a:prstGeom>
          <a:solidFill>
            <a:srgbClr val="339966">
              <a:alpha val="54901"/>
            </a:srgbClr>
          </a:solidFill>
          <a:ln w="9525">
            <a:solidFill>
              <a:schemeClr val="tx1"/>
            </a:solidFill>
            <a:miter lim="800000"/>
            <a:headEnd/>
            <a:tailEnd/>
          </a:ln>
        </p:spPr>
        <p:txBody>
          <a:bodyPr wrap="none" anchor="ctr"/>
          <a:lstStyle/>
          <a:p>
            <a:endParaRPr lang="en-US"/>
          </a:p>
        </p:txBody>
      </p:sp>
      <p:sp>
        <p:nvSpPr>
          <p:cNvPr id="134159" name="AutoShape 15"/>
          <p:cNvSpPr>
            <a:spLocks/>
          </p:cNvSpPr>
          <p:nvPr/>
        </p:nvSpPr>
        <p:spPr bwMode="auto">
          <a:xfrm>
            <a:off x="3203575" y="1325563"/>
            <a:ext cx="431800" cy="2881312"/>
          </a:xfrm>
          <a:prstGeom prst="leftBrace">
            <a:avLst>
              <a:gd name="adj1" fmla="val 55607"/>
              <a:gd name="adj2" fmla="val 50000"/>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3" name="Text Box 17"/>
          <p:cNvSpPr txBox="1">
            <a:spLocks noChangeArrowheads="1"/>
          </p:cNvSpPr>
          <p:nvPr/>
        </p:nvSpPr>
        <p:spPr bwMode="auto">
          <a:xfrm>
            <a:off x="3130550" y="606425"/>
            <a:ext cx="12969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endParaRPr lang="en-GB" altLang="zh-CN">
              <a:solidFill>
                <a:schemeClr val="bg1"/>
              </a:solidFill>
              <a:latin typeface="Times New Roman" charset="0"/>
              <a:ea typeface="宋体" charset="0"/>
              <a:cs typeface="宋体" charset="0"/>
            </a:endParaRPr>
          </a:p>
        </p:txBody>
      </p:sp>
      <p:sp>
        <p:nvSpPr>
          <p:cNvPr id="134164" name="Rectangle 20"/>
          <p:cNvSpPr>
            <a:spLocks noChangeArrowheads="1"/>
          </p:cNvSpPr>
          <p:nvPr/>
        </p:nvSpPr>
        <p:spPr bwMode="auto">
          <a:xfrm>
            <a:off x="3635375" y="1111250"/>
            <a:ext cx="2087563" cy="1000125"/>
          </a:xfrm>
          <a:prstGeom prst="rect">
            <a:avLst/>
          </a:prstGeom>
          <a:noFill/>
          <a:ln w="2540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90000"/>
              </a:lnSpc>
              <a:buClr>
                <a:srgbClr val="000000"/>
              </a:buClr>
              <a:buSzPct val="100000"/>
              <a:buFont typeface="Times New Roman" charset="0"/>
              <a:buNone/>
            </a:pPr>
            <a:r>
              <a:rPr lang="en-GB" altLang="zh-CN" sz="1600">
                <a:solidFill>
                  <a:srgbClr val="000000"/>
                </a:solidFill>
                <a:latin typeface="Times New Roman" charset="0"/>
                <a:ea typeface="宋体" charset="0"/>
                <a:cs typeface="宋体" charset="0"/>
              </a:rPr>
              <a:t>MG+GSH&lt;----&gt;HTA</a:t>
            </a:r>
          </a:p>
          <a:p>
            <a:pPr>
              <a:lnSpc>
                <a:spcPct val="90000"/>
              </a:lnSpc>
              <a:buClr>
                <a:srgbClr val="000000"/>
              </a:buClr>
              <a:buSzPct val="100000"/>
              <a:buFont typeface="Times New Roman" charset="0"/>
              <a:buNone/>
            </a:pPr>
            <a:r>
              <a:rPr lang="en-GB" altLang="zh-CN" sz="1600">
                <a:solidFill>
                  <a:srgbClr val="000000"/>
                </a:solidFill>
                <a:latin typeface="Times New Roman" charset="0"/>
                <a:ea typeface="宋体" charset="0"/>
                <a:cs typeface="宋体" charset="0"/>
              </a:rPr>
              <a:t>  MG----&gt;SLG</a:t>
            </a:r>
          </a:p>
          <a:p>
            <a:pPr>
              <a:lnSpc>
                <a:spcPct val="90000"/>
              </a:lnSpc>
              <a:buClr>
                <a:srgbClr val="000000"/>
              </a:buClr>
              <a:buSzPct val="100000"/>
              <a:buFont typeface="Times New Roman" charset="0"/>
              <a:buNone/>
            </a:pPr>
            <a:r>
              <a:rPr lang="en-GB" altLang="zh-CN" sz="1600">
                <a:solidFill>
                  <a:srgbClr val="000000"/>
                </a:solidFill>
                <a:latin typeface="Times New Roman" charset="0"/>
                <a:ea typeface="宋体" charset="0"/>
                <a:cs typeface="宋体" charset="0"/>
              </a:rPr>
              <a:t>  HTA----&gt;GSH</a:t>
            </a:r>
          </a:p>
          <a:p>
            <a:pPr>
              <a:lnSpc>
                <a:spcPct val="90000"/>
              </a:lnSpc>
              <a:buClr>
                <a:srgbClr val="000000"/>
              </a:buClr>
              <a:buSzPct val="100000"/>
              <a:buFont typeface="Times New Roman" charset="0"/>
              <a:buNone/>
            </a:pPr>
            <a:r>
              <a:rPr lang="en-GB" altLang="zh-CN" sz="1600">
                <a:latin typeface="Times New Roman" charset="0"/>
                <a:ea typeface="宋体" charset="0"/>
                <a:cs typeface="宋体" charset="0"/>
              </a:rPr>
              <a:t>  GSH----&gt;SLG</a:t>
            </a:r>
          </a:p>
        </p:txBody>
      </p:sp>
      <p:sp>
        <p:nvSpPr>
          <p:cNvPr id="134165" name="Text Box 21"/>
          <p:cNvSpPr txBox="1">
            <a:spLocks noChangeArrowheads="1"/>
          </p:cNvSpPr>
          <p:nvPr/>
        </p:nvSpPr>
        <p:spPr bwMode="auto">
          <a:xfrm>
            <a:off x="3779838" y="2767013"/>
            <a:ext cx="1295400" cy="1474787"/>
          </a:xfrm>
          <a:prstGeom prst="rect">
            <a:avLst/>
          </a:prstGeom>
          <a:noFill/>
          <a:ln w="3175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b="1">
                <a:latin typeface="Times New Roman" charset="0"/>
                <a:ea typeface="宋体" charset="0"/>
                <a:cs typeface="宋体" charset="0"/>
              </a:rPr>
              <a:t>…..</a:t>
            </a:r>
          </a:p>
          <a:p>
            <a:pPr>
              <a:lnSpc>
                <a:spcPct val="90000"/>
              </a:lnSpc>
              <a:spcBef>
                <a:spcPct val="50000"/>
              </a:spcBef>
              <a:buClr>
                <a:srgbClr val="000000"/>
              </a:buClr>
              <a:buSzPct val="100000"/>
              <a:buFont typeface="Times New Roman" charset="0"/>
              <a:buNone/>
            </a:pPr>
            <a:r>
              <a:rPr lang="en-GB" altLang="zh-CN" b="1">
                <a:latin typeface="Times New Roman" charset="0"/>
                <a:ea typeface="宋体" charset="0"/>
                <a:cs typeface="宋体" charset="0"/>
              </a:rPr>
              <a:t>…..</a:t>
            </a:r>
          </a:p>
          <a:p>
            <a:pPr>
              <a:lnSpc>
                <a:spcPct val="90000"/>
              </a:lnSpc>
              <a:spcBef>
                <a:spcPct val="50000"/>
              </a:spcBef>
              <a:buClr>
                <a:srgbClr val="000000"/>
              </a:buClr>
              <a:buSzPct val="100000"/>
              <a:buFont typeface="Times New Roman" charset="0"/>
              <a:buNone/>
            </a:pPr>
            <a:r>
              <a:rPr lang="en-GB" altLang="zh-CN" b="1">
                <a:latin typeface="Times New Roman" charset="0"/>
                <a:ea typeface="宋体" charset="0"/>
                <a:cs typeface="宋体" charset="0"/>
              </a:rPr>
              <a:t>…….</a:t>
            </a:r>
          </a:p>
        </p:txBody>
      </p:sp>
      <p:sp>
        <p:nvSpPr>
          <p:cNvPr id="134167" name="AutoShape 23"/>
          <p:cNvSpPr>
            <a:spLocks noChangeArrowheads="1"/>
          </p:cNvSpPr>
          <p:nvPr/>
        </p:nvSpPr>
        <p:spPr bwMode="auto">
          <a:xfrm>
            <a:off x="5795963" y="1471613"/>
            <a:ext cx="1223962" cy="287337"/>
          </a:xfrm>
          <a:prstGeom prst="rightArrow">
            <a:avLst>
              <a:gd name="adj1" fmla="val 50000"/>
              <a:gd name="adj2" fmla="val 106492"/>
            </a:avLst>
          </a:prstGeom>
          <a:solidFill>
            <a:srgbClr val="0000FF">
              <a:alpha val="38039"/>
            </a:srgbClr>
          </a:solidFill>
          <a:ln w="9525">
            <a:solidFill>
              <a:schemeClr val="tx1"/>
            </a:solidFill>
            <a:miter lim="800000"/>
            <a:headEnd/>
            <a:tailEnd/>
          </a:ln>
        </p:spPr>
        <p:txBody>
          <a:bodyPr wrap="none" anchor="ctr"/>
          <a:lstStyle/>
          <a:p>
            <a:endParaRPr lang="en-US"/>
          </a:p>
        </p:txBody>
      </p:sp>
      <p:sp>
        <p:nvSpPr>
          <p:cNvPr id="134174" name="Text Box 30"/>
          <p:cNvSpPr txBox="1">
            <a:spLocks noChangeArrowheads="1"/>
          </p:cNvSpPr>
          <p:nvPr/>
        </p:nvSpPr>
        <p:spPr bwMode="auto">
          <a:xfrm>
            <a:off x="7164388" y="2624138"/>
            <a:ext cx="1800225" cy="1395412"/>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sz="1600">
                <a:latin typeface="Times New Roman" charset="0"/>
                <a:ea typeface="宋体" charset="0"/>
                <a:cs typeface="宋体" charset="0"/>
              </a:rPr>
              <a:t>Qualitative State 1</a:t>
            </a:r>
          </a:p>
          <a:p>
            <a:pPr>
              <a:lnSpc>
                <a:spcPct val="90000"/>
              </a:lnSpc>
              <a:spcBef>
                <a:spcPct val="50000"/>
              </a:spcBef>
              <a:buClr>
                <a:srgbClr val="000000"/>
              </a:buClr>
              <a:buSzPct val="100000"/>
              <a:buFont typeface="Times New Roman" charset="0"/>
              <a:buNone/>
            </a:pPr>
            <a:r>
              <a:rPr lang="en-GB" altLang="zh-CN" sz="1600">
                <a:latin typeface="Times New Roman" charset="0"/>
                <a:ea typeface="宋体" charset="0"/>
                <a:cs typeface="宋体" charset="0"/>
              </a:rPr>
              <a:t>Qualitative State 2</a:t>
            </a:r>
          </a:p>
          <a:p>
            <a:pPr>
              <a:lnSpc>
                <a:spcPct val="90000"/>
              </a:lnSpc>
              <a:spcBef>
                <a:spcPct val="50000"/>
              </a:spcBef>
              <a:buClr>
                <a:srgbClr val="000000"/>
              </a:buClr>
              <a:buSzPct val="100000"/>
              <a:buFont typeface="Times New Roman" charset="0"/>
              <a:buNone/>
            </a:pPr>
            <a:r>
              <a:rPr lang="en-GB" altLang="zh-CN" sz="1600">
                <a:latin typeface="Times New Roman" charset="0"/>
                <a:ea typeface="宋体" charset="0"/>
                <a:cs typeface="宋体" charset="0"/>
              </a:rPr>
              <a:t>Qualitative State 3</a:t>
            </a:r>
          </a:p>
          <a:p>
            <a:pPr>
              <a:lnSpc>
                <a:spcPct val="90000"/>
              </a:lnSpc>
              <a:spcBef>
                <a:spcPct val="50000"/>
              </a:spcBef>
              <a:buClr>
                <a:srgbClr val="000000"/>
              </a:buClr>
              <a:buSzPct val="100000"/>
              <a:buFont typeface="Times New Roman" charset="0"/>
              <a:buNone/>
            </a:pPr>
            <a:r>
              <a:rPr lang="en-GB" altLang="zh-CN" sz="1800">
                <a:latin typeface="Times New Roman" charset="0"/>
                <a:ea typeface="宋体" charset="0"/>
                <a:cs typeface="宋体" charset="0"/>
              </a:rPr>
              <a:t>…….</a:t>
            </a:r>
          </a:p>
        </p:txBody>
      </p:sp>
      <p:sp>
        <p:nvSpPr>
          <p:cNvPr id="134178" name="Text Box 34"/>
          <p:cNvSpPr txBox="1">
            <a:spLocks noChangeArrowheads="1"/>
          </p:cNvSpPr>
          <p:nvPr/>
        </p:nvSpPr>
        <p:spPr bwMode="auto">
          <a:xfrm>
            <a:off x="5795963" y="2058988"/>
            <a:ext cx="18002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b="1">
                <a:latin typeface="Times New Roman" charset="0"/>
                <a:ea typeface="宋体" charset="0"/>
                <a:cs typeface="宋体" charset="0"/>
              </a:rPr>
              <a:t>Simulation</a:t>
            </a:r>
          </a:p>
        </p:txBody>
      </p:sp>
      <p:sp>
        <p:nvSpPr>
          <p:cNvPr id="134182" name="Text Box 38"/>
          <p:cNvSpPr txBox="1">
            <a:spLocks noChangeArrowheads="1"/>
          </p:cNvSpPr>
          <p:nvPr/>
        </p:nvSpPr>
        <p:spPr bwMode="auto">
          <a:xfrm>
            <a:off x="5795963" y="4362450"/>
            <a:ext cx="19431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b="1">
                <a:solidFill>
                  <a:schemeClr val="tx2"/>
                </a:solidFill>
                <a:latin typeface="Times New Roman" charset="0"/>
                <a:ea typeface="宋体" charset="0"/>
                <a:cs typeface="宋体" charset="0"/>
              </a:rPr>
              <a:t>Comparison</a:t>
            </a:r>
          </a:p>
        </p:txBody>
      </p:sp>
      <p:sp>
        <p:nvSpPr>
          <p:cNvPr id="134183" name="AutoShape 39"/>
          <p:cNvSpPr>
            <a:spLocks noChangeArrowheads="1"/>
          </p:cNvSpPr>
          <p:nvPr/>
        </p:nvSpPr>
        <p:spPr bwMode="auto">
          <a:xfrm rot="5400000">
            <a:off x="7560469" y="4244181"/>
            <a:ext cx="649288" cy="288925"/>
          </a:xfrm>
          <a:prstGeom prst="leftRightArrow">
            <a:avLst>
              <a:gd name="adj1" fmla="val 50000"/>
              <a:gd name="adj2" fmla="val 44945"/>
            </a:avLst>
          </a:prstGeom>
          <a:solidFill>
            <a:srgbClr val="00B8FF"/>
          </a:solidFill>
          <a:ln w="9525">
            <a:solidFill>
              <a:schemeClr val="tx1"/>
            </a:solidFill>
            <a:miter lim="800000"/>
            <a:headEnd/>
            <a:tailEnd/>
          </a:ln>
        </p:spPr>
        <p:txBody>
          <a:bodyPr wrap="none" anchor="ctr"/>
          <a:lstStyle/>
          <a:p>
            <a:endParaRPr lang="en-US"/>
          </a:p>
        </p:txBody>
      </p:sp>
      <p:sp>
        <p:nvSpPr>
          <p:cNvPr id="134184" name="Text Box 40"/>
          <p:cNvSpPr txBox="1">
            <a:spLocks noChangeArrowheads="1"/>
          </p:cNvSpPr>
          <p:nvPr/>
        </p:nvSpPr>
        <p:spPr bwMode="auto">
          <a:xfrm>
            <a:off x="2122488" y="4206875"/>
            <a:ext cx="3313112"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AutoNum type="arabicPeriod"/>
            </a:pPr>
            <a:r>
              <a:rPr lang="en-GB" altLang="zh-CN" sz="2000">
                <a:solidFill>
                  <a:schemeClr val="tx2"/>
                </a:solidFill>
                <a:latin typeface="Times New Roman" charset="0"/>
                <a:ea typeface="宋体" charset="0"/>
                <a:cs typeface="宋体" charset="0"/>
              </a:rPr>
              <a:t>All  species are included</a:t>
            </a:r>
          </a:p>
          <a:p>
            <a:pPr>
              <a:lnSpc>
                <a:spcPct val="90000"/>
              </a:lnSpc>
              <a:spcBef>
                <a:spcPct val="50000"/>
              </a:spcBef>
              <a:buClr>
                <a:srgbClr val="000000"/>
              </a:buClr>
              <a:buSzPct val="100000"/>
              <a:buFont typeface="Times New Roman" charset="0"/>
              <a:buAutoNum type="arabicPeriod"/>
            </a:pPr>
            <a:r>
              <a:rPr lang="en-GB" altLang="zh-CN" sz="2000">
                <a:solidFill>
                  <a:schemeClr val="tx2"/>
                </a:solidFill>
                <a:latin typeface="Times New Roman" charset="0"/>
                <a:ea typeface="宋体" charset="0"/>
                <a:cs typeface="宋体" charset="0"/>
              </a:rPr>
              <a:t>Unique product (s)</a:t>
            </a:r>
          </a:p>
          <a:p>
            <a:pPr>
              <a:lnSpc>
                <a:spcPct val="90000"/>
              </a:lnSpc>
              <a:spcBef>
                <a:spcPct val="50000"/>
              </a:spcBef>
              <a:buClr>
                <a:srgbClr val="000000"/>
              </a:buClr>
              <a:buSzPct val="100000"/>
              <a:buFont typeface="Times New Roman" charset="0"/>
              <a:buAutoNum type="arabicPeriod"/>
            </a:pPr>
            <a:r>
              <a:rPr lang="en-GB" altLang="zh-CN" sz="2000">
                <a:solidFill>
                  <a:schemeClr val="tx2"/>
                </a:solidFill>
                <a:latin typeface="Times New Roman" charset="0"/>
                <a:ea typeface="宋体" charset="0"/>
                <a:cs typeface="宋体" charset="0"/>
              </a:rPr>
              <a:t>Only enzymatic reactions are irreversible.</a:t>
            </a:r>
          </a:p>
          <a:p>
            <a:pPr>
              <a:lnSpc>
                <a:spcPct val="90000"/>
              </a:lnSpc>
              <a:spcBef>
                <a:spcPct val="50000"/>
              </a:spcBef>
              <a:buClr>
                <a:srgbClr val="000000"/>
              </a:buClr>
              <a:buSzPct val="100000"/>
              <a:buFont typeface="Times New Roman" charset="0"/>
              <a:buAutoNum type="arabicPeriod"/>
            </a:pPr>
            <a:r>
              <a:rPr lang="en-GB" altLang="zh-CN" sz="2000">
                <a:solidFill>
                  <a:schemeClr val="tx2"/>
                </a:solidFill>
                <a:latin typeface="Times New Roman" charset="0"/>
                <a:ea typeface="宋体" charset="0"/>
                <a:cs typeface="宋体" charset="0"/>
              </a:rPr>
              <a:t>Additional assumptions</a:t>
            </a:r>
          </a:p>
          <a:p>
            <a:pPr>
              <a:lnSpc>
                <a:spcPct val="90000"/>
              </a:lnSpc>
              <a:spcBef>
                <a:spcPct val="50000"/>
              </a:spcBef>
              <a:buClr>
                <a:srgbClr val="000000"/>
              </a:buClr>
              <a:buSzPct val="100000"/>
              <a:buFont typeface="Times New Roman" charset="0"/>
              <a:buAutoNum type="arabicPeriod"/>
            </a:pPr>
            <a:endParaRPr lang="en-GB" altLang="zh-CN">
              <a:solidFill>
                <a:schemeClr val="tx2"/>
              </a:solidFill>
              <a:latin typeface="Times New Roman" charset="0"/>
              <a:ea typeface="宋体" charset="0"/>
              <a:cs typeface="宋体" charset="0"/>
            </a:endParaRPr>
          </a:p>
        </p:txBody>
      </p:sp>
      <p:sp>
        <p:nvSpPr>
          <p:cNvPr id="134185" name="AutoShape 41"/>
          <p:cNvSpPr>
            <a:spLocks noChangeArrowheads="1"/>
          </p:cNvSpPr>
          <p:nvPr/>
        </p:nvSpPr>
        <p:spPr bwMode="auto">
          <a:xfrm>
            <a:off x="7378700" y="4856163"/>
            <a:ext cx="1081088" cy="1152525"/>
          </a:xfrm>
          <a:prstGeom prst="triangle">
            <a:avLst>
              <a:gd name="adj" fmla="val 50000"/>
            </a:avLst>
          </a:prstGeom>
          <a:solidFill>
            <a:srgbClr val="FF6600"/>
          </a:solidFill>
          <a:ln w="9360">
            <a:solidFill>
              <a:srgbClr val="000000"/>
            </a:solidFill>
            <a:miter lim="800000"/>
            <a:headEnd/>
            <a:tailEnd/>
          </a:ln>
        </p:spPr>
        <p:txBody>
          <a:bodyPr wrap="none" lIns="90000" tIns="46800" rIns="90000" bIns="46800" anchor="ctr"/>
          <a:lstStyle/>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2400">
                <a:solidFill>
                  <a:srgbClr val="000000"/>
                </a:solidFill>
                <a:latin typeface="Times New Roman" charset="0"/>
                <a:ea typeface="宋体" charset="0"/>
                <a:cs typeface="宋体" charset="0"/>
              </a:rPr>
              <a:t>Data</a:t>
            </a:r>
          </a:p>
        </p:txBody>
      </p:sp>
      <p:sp>
        <p:nvSpPr>
          <p:cNvPr id="134187" name="Text Box 43"/>
          <p:cNvSpPr txBox="1">
            <a:spLocks noChangeArrowheads="1"/>
          </p:cNvSpPr>
          <p:nvPr/>
        </p:nvSpPr>
        <p:spPr bwMode="auto">
          <a:xfrm>
            <a:off x="5651500" y="1050925"/>
            <a:ext cx="1368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defTabSz="914400">
              <a:lnSpc>
                <a:spcPct val="90000"/>
              </a:lnSpc>
              <a:spcBef>
                <a:spcPct val="50000"/>
              </a:spcBef>
              <a:buClr>
                <a:srgbClr val="000000"/>
              </a:buClr>
              <a:buSzPct val="100000"/>
              <a:buFont typeface="Times New Roman" charset="0"/>
              <a:buNone/>
            </a:pPr>
            <a:r>
              <a:rPr lang="en-GB" altLang="zh-CN" b="1">
                <a:latin typeface="Times New Roman" charset="0"/>
                <a:ea typeface="宋体" charset="0"/>
                <a:cs typeface="宋体" charset="0"/>
              </a:rPr>
              <a:t>Convert</a:t>
            </a:r>
          </a:p>
        </p:txBody>
      </p:sp>
      <p:sp>
        <p:nvSpPr>
          <p:cNvPr id="134190" name="Rectangle 46"/>
          <p:cNvSpPr>
            <a:spLocks noChangeArrowheads="1"/>
          </p:cNvSpPr>
          <p:nvPr/>
        </p:nvSpPr>
        <p:spPr bwMode="auto">
          <a:xfrm>
            <a:off x="7091363" y="1252538"/>
            <a:ext cx="1511300" cy="673100"/>
          </a:xfrm>
          <a:prstGeom prst="rect">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defTabSz="914400">
              <a:lnSpc>
                <a:spcPct val="90000"/>
              </a:lnSpc>
              <a:buClr>
                <a:srgbClr val="000000"/>
              </a:buClr>
              <a:buSzPct val="100000"/>
              <a:buFont typeface="Times New Roman" charset="0"/>
              <a:buNone/>
            </a:pPr>
            <a:r>
              <a:rPr lang="en-GB" altLang="zh-CN" sz="2000">
                <a:latin typeface="Times New Roman" charset="0"/>
                <a:ea typeface="宋体" charset="0"/>
                <a:cs typeface="宋体" charset="0"/>
              </a:rPr>
              <a:t>Qualitative Model</a:t>
            </a:r>
          </a:p>
        </p:txBody>
      </p:sp>
      <p:sp>
        <p:nvSpPr>
          <p:cNvPr id="134191" name="AutoShape 47"/>
          <p:cNvSpPr>
            <a:spLocks noChangeArrowheads="1"/>
          </p:cNvSpPr>
          <p:nvPr/>
        </p:nvSpPr>
        <p:spPr bwMode="auto">
          <a:xfrm rot="5400000">
            <a:off x="7597776" y="2119312"/>
            <a:ext cx="647700" cy="358775"/>
          </a:xfrm>
          <a:prstGeom prst="rightArrow">
            <a:avLst>
              <a:gd name="adj1" fmla="val 50000"/>
              <a:gd name="adj2" fmla="val 45133"/>
            </a:avLst>
          </a:prstGeom>
          <a:solidFill>
            <a:srgbClr val="FF9900"/>
          </a:solidFill>
          <a:ln w="9525">
            <a:solidFill>
              <a:schemeClr val="tx1"/>
            </a:solidFill>
            <a:miter lim="800000"/>
            <a:headEnd/>
            <a:tailEnd/>
          </a:ln>
        </p:spPr>
        <p:txBody>
          <a:bodyPr wrap="none" anchor="ctr"/>
          <a:lstStyle/>
          <a:p>
            <a:endParaRPr lang="en-US"/>
          </a:p>
        </p:txBody>
      </p:sp>
      <p:sp>
        <p:nvSpPr>
          <p:cNvPr id="134192" name="Text Box 48"/>
          <p:cNvSpPr txBox="1">
            <a:spLocks noChangeArrowheads="1"/>
          </p:cNvSpPr>
          <p:nvPr/>
        </p:nvSpPr>
        <p:spPr bwMode="auto">
          <a:xfrm>
            <a:off x="539750" y="966788"/>
            <a:ext cx="1439863" cy="815975"/>
          </a:xfrm>
          <a:prstGeom prst="rect">
            <a:avLst/>
          </a:prstGeom>
          <a:noFill/>
          <a:ln w="222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defTabSz="914400">
              <a:lnSpc>
                <a:spcPct val="90000"/>
              </a:lnSpc>
              <a:spcBef>
                <a:spcPct val="50000"/>
              </a:spcBef>
              <a:buClr>
                <a:srgbClr val="000000"/>
              </a:buClr>
              <a:buSzPct val="100000"/>
              <a:buFont typeface="Times New Roman" charset="0"/>
              <a:buNone/>
            </a:pPr>
            <a:r>
              <a:rPr lang="en-GB" altLang="zh-CN" sz="2000">
                <a:latin typeface="Times New Roman" charset="0"/>
                <a:ea typeface="宋体" charset="0"/>
                <a:cs typeface="宋体" charset="0"/>
              </a:rPr>
              <a:t>All possible</a:t>
            </a:r>
          </a:p>
          <a:p>
            <a:pPr defTabSz="914400">
              <a:lnSpc>
                <a:spcPct val="90000"/>
              </a:lnSpc>
              <a:spcBef>
                <a:spcPct val="50000"/>
              </a:spcBef>
              <a:buClr>
                <a:srgbClr val="000000"/>
              </a:buClr>
              <a:buSzPct val="100000"/>
              <a:buFont typeface="Times New Roman" charset="0"/>
              <a:buNone/>
            </a:pPr>
            <a:r>
              <a:rPr lang="en-GB" altLang="zh-CN" sz="2000">
                <a:latin typeface="Times New Roman" charset="0"/>
                <a:ea typeface="宋体" charset="0"/>
                <a:cs typeface="宋体" charset="0"/>
              </a:rPr>
              <a:t>Reactions</a:t>
            </a:r>
          </a:p>
        </p:txBody>
      </p:sp>
      <p:sp>
        <p:nvSpPr>
          <p:cNvPr id="134193" name="AutoShape 49"/>
          <p:cNvSpPr>
            <a:spLocks noChangeArrowheads="1"/>
          </p:cNvSpPr>
          <p:nvPr/>
        </p:nvSpPr>
        <p:spPr bwMode="auto">
          <a:xfrm rot="5400000">
            <a:off x="900113" y="1976437"/>
            <a:ext cx="647700" cy="358775"/>
          </a:xfrm>
          <a:prstGeom prst="rightArrow">
            <a:avLst>
              <a:gd name="adj1" fmla="val 50000"/>
              <a:gd name="adj2" fmla="val 45133"/>
            </a:avLst>
          </a:prstGeom>
          <a:solidFill>
            <a:srgbClr val="FFCC00"/>
          </a:solidFill>
          <a:ln w="9525">
            <a:solidFill>
              <a:schemeClr val="tx1"/>
            </a:solidFill>
            <a:miter lim="800000"/>
            <a:headEnd/>
            <a:tailEnd/>
          </a:ln>
        </p:spPr>
        <p:txBody>
          <a:bodyPr wrap="none" anchor="ctr"/>
          <a:lstStyle/>
          <a:p>
            <a:endParaRPr lang="en-US"/>
          </a:p>
        </p:txBody>
      </p:sp>
      <p:sp>
        <p:nvSpPr>
          <p:cNvPr id="134196" name="Rectangle 52"/>
          <p:cNvSpPr>
            <a:spLocks noChangeArrowheads="1"/>
          </p:cNvSpPr>
          <p:nvPr/>
        </p:nvSpPr>
        <p:spPr bwMode="auto">
          <a:xfrm>
            <a:off x="2101850" y="1901825"/>
            <a:ext cx="110013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spcBef>
                <a:spcPct val="50000"/>
              </a:spcBef>
              <a:buClr>
                <a:srgbClr val="000000"/>
              </a:buClr>
              <a:buSzPct val="100000"/>
              <a:buFont typeface="Times New Roman" charset="0"/>
              <a:buNone/>
            </a:pPr>
            <a:r>
              <a:rPr lang="en-GB" altLang="zh-CN" sz="2000" b="1">
                <a:latin typeface="Times New Roman" charset="0"/>
                <a:ea typeface="宋体" charset="0"/>
                <a:cs typeface="宋体" charset="0"/>
              </a:rPr>
              <a:t>Search </a:t>
            </a:r>
          </a:p>
          <a:p>
            <a:pPr>
              <a:lnSpc>
                <a:spcPct val="90000"/>
              </a:lnSpc>
              <a:spcBef>
                <a:spcPct val="50000"/>
              </a:spcBef>
              <a:buClr>
                <a:srgbClr val="000000"/>
              </a:buClr>
              <a:buSzPct val="100000"/>
              <a:buFont typeface="Times New Roman" charset="0"/>
              <a:buNone/>
            </a:pPr>
            <a:r>
              <a:rPr lang="en-GB" altLang="zh-CN" sz="2000" b="1">
                <a:latin typeface="Times New Roman" charset="0"/>
                <a:ea typeface="宋体" charset="0"/>
                <a:cs typeface="宋体" charset="0"/>
              </a:rPr>
              <a:t>Strategy</a:t>
            </a:r>
          </a:p>
        </p:txBody>
      </p:sp>
      <p:sp>
        <p:nvSpPr>
          <p:cNvPr id="134197" name="AutoShape 53"/>
          <p:cNvSpPr>
            <a:spLocks noChangeArrowheads="1"/>
          </p:cNvSpPr>
          <p:nvPr/>
        </p:nvSpPr>
        <p:spPr bwMode="auto">
          <a:xfrm>
            <a:off x="539750" y="4351338"/>
            <a:ext cx="1582738" cy="1512887"/>
          </a:xfrm>
          <a:prstGeom prst="triangle">
            <a:avLst>
              <a:gd name="adj" fmla="val 50000"/>
            </a:avLst>
          </a:prstGeom>
          <a:solidFill>
            <a:srgbClr val="00B8FF"/>
          </a:solidFill>
          <a:ln w="9360">
            <a:solidFill>
              <a:srgbClr val="000000"/>
            </a:solidFill>
            <a:miter lim="800000"/>
            <a:headEnd/>
            <a:tailEnd/>
          </a:ln>
        </p:spPr>
        <p:txBody>
          <a:bodyPr wrap="none" lIns="90000" tIns="46800" rIns="90000" bIns="46800" anchor="ctr"/>
          <a:lstStyle/>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solidFill>
                  <a:srgbClr val="000000"/>
                </a:solidFill>
                <a:latin typeface="Times New Roman" charset="0"/>
                <a:ea typeface="宋体" charset="0"/>
                <a:cs typeface="宋体" charset="0"/>
              </a:rPr>
              <a:t>Biological</a:t>
            </a:r>
          </a:p>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solidFill>
                  <a:srgbClr val="000000"/>
                </a:solidFill>
                <a:latin typeface="Times New Roman" charset="0"/>
                <a:ea typeface="宋体" charset="0"/>
                <a:cs typeface="宋体" charset="0"/>
              </a:rPr>
              <a:t>Background</a:t>
            </a:r>
          </a:p>
        </p:txBody>
      </p:sp>
      <p:sp>
        <p:nvSpPr>
          <p:cNvPr id="32790" name="TextBox 1"/>
          <p:cNvSpPr txBox="1">
            <a:spLocks noChangeArrowheads="1"/>
          </p:cNvSpPr>
          <p:nvPr/>
        </p:nvSpPr>
        <p:spPr bwMode="auto">
          <a:xfrm>
            <a:off x="2627313" y="6151563"/>
            <a:ext cx="5473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i="1"/>
              <a:t>Pang &amp; Coghill Natural Computing 10(1), 2011</a:t>
            </a:r>
          </a:p>
        </p:txBody>
      </p:sp>
    </p:spTree>
    <p:custDataLst>
      <p:tags r:id="rId1"/>
    </p:custDataLst>
    <p:extLst>
      <p:ext uri="{BB962C8B-B14F-4D97-AF65-F5344CB8AC3E}">
        <p14:creationId xmlns:p14="http://schemas.microsoft.com/office/powerpoint/2010/main" val="4252739683"/>
      </p:ext>
    </p:extLst>
  </p:cSld>
  <p:clrMapOvr>
    <a:masterClrMapping/>
  </p:clrMapOvr>
  <p:transition xmlns:p14="http://schemas.microsoft.com/office/powerpoint/2010/main" spd="slow" advTm="52880"/>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4192"/>
                                        </p:tgtEl>
                                        <p:attrNameLst>
                                          <p:attrName>style.visibility</p:attrName>
                                        </p:attrNameLst>
                                      </p:cBhvr>
                                      <p:to>
                                        <p:strVal val="visible"/>
                                      </p:to>
                                    </p:set>
                                    <p:animEffect transition="in" filter="blinds(horizontal)">
                                      <p:cBhvr>
                                        <p:cTn id="7" dur="500"/>
                                        <p:tgtEl>
                                          <p:spTgt spid="134192"/>
                                        </p:tgtEl>
                                      </p:cBhvr>
                                    </p:animEffect>
                                  </p:childTnLst>
                                </p:cTn>
                              </p:par>
                            </p:childTnLst>
                          </p:cTn>
                        </p:par>
                        <p:par>
                          <p:cTn id="8" fill="hold" nodeType="afterGroup">
                            <p:stCondLst>
                              <p:cond delay="500"/>
                            </p:stCondLst>
                            <p:childTnLst>
                              <p:par>
                                <p:cTn id="9" presetID="3" presetClass="entr" presetSubtype="10" fill="hold" grpId="0" nodeType="afterEffect">
                                  <p:stCondLst>
                                    <p:cond delay="1000"/>
                                  </p:stCondLst>
                                  <p:childTnLst>
                                    <p:set>
                                      <p:cBhvr>
                                        <p:cTn id="10" dur="1" fill="hold">
                                          <p:stCondLst>
                                            <p:cond delay="0"/>
                                          </p:stCondLst>
                                        </p:cTn>
                                        <p:tgtEl>
                                          <p:spTgt spid="134193"/>
                                        </p:tgtEl>
                                        <p:attrNameLst>
                                          <p:attrName>style.visibility</p:attrName>
                                        </p:attrNameLst>
                                      </p:cBhvr>
                                      <p:to>
                                        <p:strVal val="visible"/>
                                      </p:to>
                                    </p:set>
                                    <p:animEffect transition="in" filter="blinds(horizontal)">
                                      <p:cBhvr>
                                        <p:cTn id="11" dur="500"/>
                                        <p:tgtEl>
                                          <p:spTgt spid="134193"/>
                                        </p:tgtEl>
                                      </p:cBhvr>
                                    </p:animEffect>
                                  </p:childTnLst>
                                </p:cTn>
                              </p:par>
                              <p:par>
                                <p:cTn id="12" presetID="3" presetClass="entr" presetSubtype="10" fill="hold" grpId="0" nodeType="withEffect">
                                  <p:stCondLst>
                                    <p:cond delay="1000"/>
                                  </p:stCondLst>
                                  <p:childTnLst>
                                    <p:set>
                                      <p:cBhvr>
                                        <p:cTn id="13" dur="1" fill="hold">
                                          <p:stCondLst>
                                            <p:cond delay="0"/>
                                          </p:stCondLst>
                                        </p:cTn>
                                        <p:tgtEl>
                                          <p:spTgt spid="134150"/>
                                        </p:tgtEl>
                                        <p:attrNameLst>
                                          <p:attrName>style.visibility</p:attrName>
                                        </p:attrNameLst>
                                      </p:cBhvr>
                                      <p:to>
                                        <p:strVal val="visible"/>
                                      </p:to>
                                    </p:set>
                                    <p:animEffect transition="in" filter="blinds(horizontal)">
                                      <p:cBhvr>
                                        <p:cTn id="14" dur="500"/>
                                        <p:tgtEl>
                                          <p:spTgt spid="134150"/>
                                        </p:tgtEl>
                                      </p:cBhvr>
                                    </p:animEffect>
                                  </p:childTnLst>
                                </p:cTn>
                              </p:par>
                            </p:childTnLst>
                          </p:cTn>
                        </p:par>
                        <p:par>
                          <p:cTn id="15" fill="hold" nodeType="afterGroup">
                            <p:stCondLst>
                              <p:cond delay="2000"/>
                            </p:stCondLst>
                            <p:childTnLst>
                              <p:par>
                                <p:cTn id="16" presetID="3" presetClass="entr" presetSubtype="10" fill="hold" grpId="0" nodeType="afterEffect">
                                  <p:stCondLst>
                                    <p:cond delay="1000"/>
                                  </p:stCondLst>
                                  <p:childTnLst>
                                    <p:set>
                                      <p:cBhvr>
                                        <p:cTn id="17" dur="1" fill="hold">
                                          <p:stCondLst>
                                            <p:cond delay="0"/>
                                          </p:stCondLst>
                                        </p:cTn>
                                        <p:tgtEl>
                                          <p:spTgt spid="134196"/>
                                        </p:tgtEl>
                                        <p:attrNameLst>
                                          <p:attrName>style.visibility</p:attrName>
                                        </p:attrNameLst>
                                      </p:cBhvr>
                                      <p:to>
                                        <p:strVal val="visible"/>
                                      </p:to>
                                    </p:set>
                                    <p:animEffect transition="in" filter="blinds(horizontal)">
                                      <p:cBhvr>
                                        <p:cTn id="18" dur="500"/>
                                        <p:tgtEl>
                                          <p:spTgt spid="134196"/>
                                        </p:tgtEl>
                                      </p:cBhvr>
                                    </p:animEffect>
                                  </p:childTnLst>
                                </p:cTn>
                              </p:par>
                            </p:childTnLst>
                          </p:cTn>
                        </p:par>
                        <p:par>
                          <p:cTn id="19" fill="hold" nodeType="afterGroup">
                            <p:stCondLst>
                              <p:cond delay="3500"/>
                            </p:stCondLst>
                            <p:childTnLst>
                              <p:par>
                                <p:cTn id="20" presetID="3" presetClass="entr" presetSubtype="10" fill="hold" grpId="0" nodeType="afterEffect">
                                  <p:stCondLst>
                                    <p:cond delay="0"/>
                                  </p:stCondLst>
                                  <p:childTnLst>
                                    <p:set>
                                      <p:cBhvr>
                                        <p:cTn id="21" dur="1" fill="hold">
                                          <p:stCondLst>
                                            <p:cond delay="0"/>
                                          </p:stCondLst>
                                        </p:cTn>
                                        <p:tgtEl>
                                          <p:spTgt spid="134157"/>
                                        </p:tgtEl>
                                        <p:attrNameLst>
                                          <p:attrName>style.visibility</p:attrName>
                                        </p:attrNameLst>
                                      </p:cBhvr>
                                      <p:to>
                                        <p:strVal val="visible"/>
                                      </p:to>
                                    </p:set>
                                    <p:animEffect transition="in" filter="blinds(horizontal)">
                                      <p:cBhvr>
                                        <p:cTn id="22" dur="500"/>
                                        <p:tgtEl>
                                          <p:spTgt spid="13415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4159"/>
                                        </p:tgtEl>
                                        <p:attrNameLst>
                                          <p:attrName>style.visibility</p:attrName>
                                        </p:attrNameLst>
                                      </p:cBhvr>
                                      <p:to>
                                        <p:strVal val="visible"/>
                                      </p:to>
                                    </p:set>
                                    <p:animEffect transition="in" filter="blinds(horizontal)">
                                      <p:cBhvr>
                                        <p:cTn id="25" dur="500"/>
                                        <p:tgtEl>
                                          <p:spTgt spid="13415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4164"/>
                                        </p:tgtEl>
                                        <p:attrNameLst>
                                          <p:attrName>style.visibility</p:attrName>
                                        </p:attrNameLst>
                                      </p:cBhvr>
                                      <p:to>
                                        <p:strVal val="visible"/>
                                      </p:to>
                                    </p:set>
                                    <p:animEffect transition="in" filter="blinds(horizontal)">
                                      <p:cBhvr>
                                        <p:cTn id="28" dur="500"/>
                                        <p:tgtEl>
                                          <p:spTgt spid="13416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4165"/>
                                        </p:tgtEl>
                                        <p:attrNameLst>
                                          <p:attrName>style.visibility</p:attrName>
                                        </p:attrNameLst>
                                      </p:cBhvr>
                                      <p:to>
                                        <p:strVal val="visible"/>
                                      </p:to>
                                    </p:set>
                                    <p:animEffect transition="in" filter="blinds(horizontal)">
                                      <p:cBhvr>
                                        <p:cTn id="31" dur="500"/>
                                        <p:tgtEl>
                                          <p:spTgt spid="134165"/>
                                        </p:tgtEl>
                                      </p:cBhvr>
                                    </p:animEffect>
                                  </p:childTnLst>
                                </p:cTn>
                              </p:par>
                            </p:childTnLst>
                          </p:cTn>
                        </p:par>
                        <p:par>
                          <p:cTn id="32" fill="hold" nodeType="afterGroup">
                            <p:stCondLst>
                              <p:cond delay="4000"/>
                            </p:stCondLst>
                            <p:childTnLst>
                              <p:par>
                                <p:cTn id="33" presetID="3" presetClass="entr" presetSubtype="10" fill="hold" grpId="0" nodeType="afterEffect">
                                  <p:stCondLst>
                                    <p:cond delay="1000"/>
                                  </p:stCondLst>
                                  <p:childTnLst>
                                    <p:set>
                                      <p:cBhvr>
                                        <p:cTn id="34" dur="1" fill="hold">
                                          <p:stCondLst>
                                            <p:cond delay="0"/>
                                          </p:stCondLst>
                                        </p:cTn>
                                        <p:tgtEl>
                                          <p:spTgt spid="134184"/>
                                        </p:tgtEl>
                                        <p:attrNameLst>
                                          <p:attrName>style.visibility</p:attrName>
                                        </p:attrNameLst>
                                      </p:cBhvr>
                                      <p:to>
                                        <p:strVal val="visible"/>
                                      </p:to>
                                    </p:set>
                                    <p:animEffect transition="in" filter="blinds(horizontal)">
                                      <p:cBhvr>
                                        <p:cTn id="35" dur="500"/>
                                        <p:tgtEl>
                                          <p:spTgt spid="13418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34197"/>
                                        </p:tgtEl>
                                        <p:attrNameLst>
                                          <p:attrName>style.visibility</p:attrName>
                                        </p:attrNameLst>
                                      </p:cBhvr>
                                      <p:to>
                                        <p:strVal val="visible"/>
                                      </p:to>
                                    </p:set>
                                    <p:animEffect transition="in" filter="blinds(horizontal)">
                                      <p:cBhvr>
                                        <p:cTn id="38" dur="500"/>
                                        <p:tgtEl>
                                          <p:spTgt spid="134197"/>
                                        </p:tgtEl>
                                      </p:cBhvr>
                                    </p:animEffect>
                                  </p:childTnLst>
                                </p:cTn>
                              </p:par>
                            </p:childTnLst>
                          </p:cTn>
                        </p:par>
                        <p:par>
                          <p:cTn id="39" fill="hold" nodeType="afterGroup">
                            <p:stCondLst>
                              <p:cond delay="5500"/>
                            </p:stCondLst>
                            <p:childTnLst>
                              <p:par>
                                <p:cTn id="40" presetID="3" presetClass="entr" presetSubtype="10" fill="hold" grpId="0" nodeType="afterEffect">
                                  <p:stCondLst>
                                    <p:cond delay="0"/>
                                  </p:stCondLst>
                                  <p:childTnLst>
                                    <p:set>
                                      <p:cBhvr>
                                        <p:cTn id="41" dur="1" fill="hold">
                                          <p:stCondLst>
                                            <p:cond delay="0"/>
                                          </p:stCondLst>
                                        </p:cTn>
                                        <p:tgtEl>
                                          <p:spTgt spid="134187"/>
                                        </p:tgtEl>
                                        <p:attrNameLst>
                                          <p:attrName>style.visibility</p:attrName>
                                        </p:attrNameLst>
                                      </p:cBhvr>
                                      <p:to>
                                        <p:strVal val="visible"/>
                                      </p:to>
                                    </p:set>
                                    <p:animEffect transition="in" filter="blinds(horizontal)">
                                      <p:cBhvr>
                                        <p:cTn id="42" dur="500"/>
                                        <p:tgtEl>
                                          <p:spTgt spid="13418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34167"/>
                                        </p:tgtEl>
                                        <p:attrNameLst>
                                          <p:attrName>style.visibility</p:attrName>
                                        </p:attrNameLst>
                                      </p:cBhvr>
                                      <p:to>
                                        <p:strVal val="visible"/>
                                      </p:to>
                                    </p:set>
                                    <p:animEffect transition="in" filter="blinds(horizontal)">
                                      <p:cBhvr>
                                        <p:cTn id="45" dur="500"/>
                                        <p:tgtEl>
                                          <p:spTgt spid="13416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34190"/>
                                        </p:tgtEl>
                                        <p:attrNameLst>
                                          <p:attrName>style.visibility</p:attrName>
                                        </p:attrNameLst>
                                      </p:cBhvr>
                                      <p:to>
                                        <p:strVal val="visible"/>
                                      </p:to>
                                    </p:set>
                                    <p:animEffect transition="in" filter="blinds(horizontal)">
                                      <p:cBhvr>
                                        <p:cTn id="48" dur="500"/>
                                        <p:tgtEl>
                                          <p:spTgt spid="13419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34178"/>
                                        </p:tgtEl>
                                        <p:attrNameLst>
                                          <p:attrName>style.visibility</p:attrName>
                                        </p:attrNameLst>
                                      </p:cBhvr>
                                      <p:to>
                                        <p:strVal val="visible"/>
                                      </p:to>
                                    </p:set>
                                    <p:animEffect transition="in" filter="blinds(horizontal)">
                                      <p:cBhvr>
                                        <p:cTn id="51" dur="500"/>
                                        <p:tgtEl>
                                          <p:spTgt spid="13417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34191"/>
                                        </p:tgtEl>
                                        <p:attrNameLst>
                                          <p:attrName>style.visibility</p:attrName>
                                        </p:attrNameLst>
                                      </p:cBhvr>
                                      <p:to>
                                        <p:strVal val="visible"/>
                                      </p:to>
                                    </p:set>
                                    <p:animEffect transition="in" filter="blinds(horizontal)">
                                      <p:cBhvr>
                                        <p:cTn id="54" dur="500"/>
                                        <p:tgtEl>
                                          <p:spTgt spid="13419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34174"/>
                                        </p:tgtEl>
                                        <p:attrNameLst>
                                          <p:attrName>style.visibility</p:attrName>
                                        </p:attrNameLst>
                                      </p:cBhvr>
                                      <p:to>
                                        <p:strVal val="visible"/>
                                      </p:to>
                                    </p:set>
                                    <p:animEffect transition="in" filter="blinds(horizontal)">
                                      <p:cBhvr>
                                        <p:cTn id="57" dur="500"/>
                                        <p:tgtEl>
                                          <p:spTgt spid="134174"/>
                                        </p:tgtEl>
                                      </p:cBhvr>
                                    </p:animEffect>
                                  </p:childTnLst>
                                </p:cTn>
                              </p:par>
                            </p:childTnLst>
                          </p:cTn>
                        </p:par>
                        <p:par>
                          <p:cTn id="58" fill="hold" nodeType="afterGroup">
                            <p:stCondLst>
                              <p:cond delay="6000"/>
                            </p:stCondLst>
                            <p:childTnLst>
                              <p:par>
                                <p:cTn id="59" presetID="3" presetClass="entr" presetSubtype="10" fill="hold" grpId="0" nodeType="afterEffect">
                                  <p:stCondLst>
                                    <p:cond delay="0"/>
                                  </p:stCondLst>
                                  <p:childTnLst>
                                    <p:set>
                                      <p:cBhvr>
                                        <p:cTn id="60" dur="1" fill="hold">
                                          <p:stCondLst>
                                            <p:cond delay="0"/>
                                          </p:stCondLst>
                                        </p:cTn>
                                        <p:tgtEl>
                                          <p:spTgt spid="134182"/>
                                        </p:tgtEl>
                                        <p:attrNameLst>
                                          <p:attrName>style.visibility</p:attrName>
                                        </p:attrNameLst>
                                      </p:cBhvr>
                                      <p:to>
                                        <p:strVal val="visible"/>
                                      </p:to>
                                    </p:set>
                                    <p:animEffect transition="in" filter="blinds(horizontal)">
                                      <p:cBhvr>
                                        <p:cTn id="61" dur="500"/>
                                        <p:tgtEl>
                                          <p:spTgt spid="13418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34183"/>
                                        </p:tgtEl>
                                        <p:attrNameLst>
                                          <p:attrName>style.visibility</p:attrName>
                                        </p:attrNameLst>
                                      </p:cBhvr>
                                      <p:to>
                                        <p:strVal val="visible"/>
                                      </p:to>
                                    </p:set>
                                    <p:animEffect transition="in" filter="blinds(horizontal)">
                                      <p:cBhvr>
                                        <p:cTn id="64" dur="500"/>
                                        <p:tgtEl>
                                          <p:spTgt spid="13418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34185"/>
                                        </p:tgtEl>
                                        <p:attrNameLst>
                                          <p:attrName>style.visibility</p:attrName>
                                        </p:attrNameLst>
                                      </p:cBhvr>
                                      <p:to>
                                        <p:strVal val="visible"/>
                                      </p:to>
                                    </p:set>
                                    <p:animEffect transition="in" filter="blinds(horizontal)">
                                      <p:cBhvr>
                                        <p:cTn id="67" dur="500"/>
                                        <p:tgtEl>
                                          <p:spTgt spid="134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animBg="1"/>
      <p:bldP spid="134157" grpId="0" animBg="1"/>
      <p:bldP spid="134159" grpId="0" animBg="1"/>
      <p:bldP spid="134164" grpId="0" animBg="1"/>
      <p:bldP spid="134165" grpId="0" animBg="1"/>
      <p:bldP spid="134167" grpId="0" animBg="1"/>
      <p:bldP spid="134174" grpId="0" animBg="1"/>
      <p:bldP spid="134178" grpId="0"/>
      <p:bldP spid="134182" grpId="0"/>
      <p:bldP spid="134183" grpId="0" animBg="1"/>
      <p:bldP spid="134184" grpId="0"/>
      <p:bldP spid="134185" grpId="0" animBg="1"/>
      <p:bldP spid="134187" grpId="0"/>
      <p:bldP spid="134190" grpId="0" animBg="1"/>
      <p:bldP spid="134191" grpId="0" animBg="1"/>
      <p:bldP spid="134192" grpId="0" animBg="1"/>
      <p:bldP spid="134193" grpId="0" animBg="1"/>
      <p:bldP spid="134196" grpId="0"/>
      <p:bldP spid="1341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684213" y="260350"/>
            <a:ext cx="7769225" cy="1431925"/>
          </a:xfrm>
        </p:spPr>
        <p:txBody>
          <a:bodyPr/>
          <a:lstStyle/>
          <a:p>
            <a:pPr eaLnBrk="1" hangingPunct="1"/>
            <a:r>
              <a:rPr lang="en-US" altLang="zh-CN" sz="4000">
                <a:latin typeface="Arial" charset="0"/>
                <a:ea typeface="Osaka" charset="0"/>
              </a:rPr>
              <a:t>Scalability of the Learning System</a:t>
            </a:r>
          </a:p>
        </p:txBody>
      </p:sp>
      <p:sp>
        <p:nvSpPr>
          <p:cNvPr id="38914" name="Rectangle 3"/>
          <p:cNvSpPr>
            <a:spLocks noGrp="1" noChangeArrowheads="1"/>
          </p:cNvSpPr>
          <p:nvPr>
            <p:ph type="body" idx="1"/>
          </p:nvPr>
        </p:nvSpPr>
        <p:spPr>
          <a:xfrm>
            <a:off x="714375" y="1928813"/>
            <a:ext cx="7769225" cy="4532312"/>
          </a:xfrm>
        </p:spPr>
        <p:txBody>
          <a:bodyPr/>
          <a:lstStyle/>
          <a:p>
            <a:pPr eaLnBrk="1" hangingPunct="1"/>
            <a:endParaRPr lang="en-US" altLang="zh-CN">
              <a:latin typeface="Arial" charset="0"/>
              <a:ea typeface="Osaka" charset="0"/>
            </a:endParaRPr>
          </a:p>
          <a:p>
            <a:pPr eaLnBrk="1" hangingPunct="1"/>
            <a:r>
              <a:rPr lang="en-US" altLang="zh-CN" sz="2600">
                <a:latin typeface="Arial" charset="0"/>
                <a:ea typeface="Osaka" charset="0"/>
              </a:rPr>
              <a:t>For complicated pathways with hidden variables, deterministic search algorithms could be intractable.   </a:t>
            </a:r>
          </a:p>
          <a:p>
            <a:pPr eaLnBrk="1" hangingPunct="1"/>
            <a:r>
              <a:rPr lang="en-US" altLang="zh-CN" sz="2600">
                <a:latin typeface="Arial" charset="0"/>
                <a:ea typeface="Osaka" charset="0"/>
              </a:rPr>
              <a:t>Highly </a:t>
            </a:r>
            <a:r>
              <a:rPr lang="en-US" altLang="zh-CN" sz="2600" b="1">
                <a:latin typeface="Arial" charset="0"/>
                <a:ea typeface="Osaka" charset="0"/>
              </a:rPr>
              <a:t>multimodal search space</a:t>
            </a:r>
          </a:p>
          <a:p>
            <a:pPr eaLnBrk="1" hangingPunct="1"/>
            <a:r>
              <a:rPr lang="en-US" altLang="zh-CN" sz="2600">
                <a:latin typeface="Arial" charset="0"/>
                <a:ea typeface="Osaka" charset="0"/>
              </a:rPr>
              <a:t>More efficient search strategies</a:t>
            </a:r>
            <a:endParaRPr lang="en-US" altLang="zh-CN" sz="2600" b="1">
              <a:latin typeface="Arial" charset="0"/>
              <a:ea typeface="Osaka" charset="0"/>
            </a:endParaRPr>
          </a:p>
          <a:p>
            <a:pPr lvl="1" eaLnBrk="1" hangingPunct="1"/>
            <a:r>
              <a:rPr lang="en-US" altLang="zh-CN" sz="2600" b="1">
                <a:latin typeface="Arial" charset="0"/>
                <a:ea typeface="Osaka" charset="0"/>
              </a:rPr>
              <a:t>CLONALG: </a:t>
            </a:r>
            <a:r>
              <a:rPr lang="en-US" altLang="zh-CN" sz="2600">
                <a:latin typeface="Arial" charset="0"/>
                <a:ea typeface="Osaka" charset="0"/>
              </a:rPr>
              <a:t>Clonal Selection Algorithm</a:t>
            </a:r>
            <a:r>
              <a:rPr lang="en-US" altLang="zh-CN" sz="2600" b="1">
                <a:latin typeface="Arial" charset="0"/>
                <a:ea typeface="Osaka" charset="0"/>
              </a:rPr>
              <a:t>  </a:t>
            </a:r>
            <a:r>
              <a:rPr lang="en-US" altLang="zh-CN" sz="2600">
                <a:latin typeface="Arial" charset="0"/>
                <a:ea typeface="Osaka" charset="0"/>
              </a:rPr>
              <a:t>(</a:t>
            </a:r>
            <a:r>
              <a:rPr lang="en-US" sz="2600">
                <a:latin typeface="Arial" charset="0"/>
                <a:ea typeface="Osaka" charset="0"/>
              </a:rPr>
              <a:t>de Castro </a:t>
            </a:r>
            <a:r>
              <a:rPr lang="en-US" sz="2600" i="1">
                <a:latin typeface="Arial" charset="0"/>
                <a:ea typeface="Osaka" charset="0"/>
              </a:rPr>
              <a:t>et al.</a:t>
            </a:r>
            <a:r>
              <a:rPr lang="en-US" sz="2600">
                <a:latin typeface="Arial" charset="0"/>
                <a:ea typeface="Osaka" charset="0"/>
              </a:rPr>
              <a:t> 2002)</a:t>
            </a:r>
          </a:p>
          <a:p>
            <a:pPr lvl="1" eaLnBrk="1" hangingPunct="1"/>
            <a:r>
              <a:rPr lang="en-US" altLang="zh-CN" sz="2600" b="1">
                <a:latin typeface="Arial" charset="0"/>
                <a:ea typeface="Osaka" charset="0"/>
              </a:rPr>
              <a:t>Opt-AiNet: Immune Network (Timmis, 2004)</a:t>
            </a:r>
          </a:p>
          <a:p>
            <a:pPr eaLnBrk="1" hangingPunct="1"/>
            <a:endParaRPr lang="en-US" altLang="zh-CN" b="1">
              <a:latin typeface="Arial" charset="0"/>
              <a:ea typeface="Osaka" charset="0"/>
            </a:endParaRPr>
          </a:p>
        </p:txBody>
      </p:sp>
      <p:sp>
        <p:nvSpPr>
          <p:cNvPr id="38915" name="Text Box 4"/>
          <p:cNvSpPr txBox="1">
            <a:spLocks noChangeArrowheads="1"/>
          </p:cNvSpPr>
          <p:nvPr/>
        </p:nvSpPr>
        <p:spPr bwMode="auto">
          <a:xfrm>
            <a:off x="1403350" y="1844675"/>
            <a:ext cx="1944688" cy="673100"/>
          </a:xfrm>
          <a:prstGeom prst="rect">
            <a:avLst/>
          </a:prstGeom>
          <a:noFill/>
          <a:ln w="31750">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defTabSz="914400">
              <a:lnSpc>
                <a:spcPct val="90000"/>
              </a:lnSpc>
              <a:spcBef>
                <a:spcPct val="50000"/>
              </a:spcBef>
              <a:buClr>
                <a:srgbClr val="000000"/>
              </a:buClr>
              <a:buSzPct val="100000"/>
              <a:buFont typeface="Times New Roman" charset="0"/>
              <a:buNone/>
            </a:pPr>
            <a:r>
              <a:rPr lang="en-GB" altLang="zh-CN" sz="2000">
                <a:latin typeface="Times New Roman" charset="0"/>
                <a:ea typeface="宋体" charset="0"/>
                <a:cs typeface="宋体" charset="0"/>
              </a:rPr>
              <a:t>Initial Search Space</a:t>
            </a:r>
          </a:p>
        </p:txBody>
      </p:sp>
      <p:sp>
        <p:nvSpPr>
          <p:cNvPr id="38916" name="AutoShape 10"/>
          <p:cNvSpPr>
            <a:spLocks noChangeArrowheads="1"/>
          </p:cNvSpPr>
          <p:nvPr/>
        </p:nvSpPr>
        <p:spPr bwMode="auto">
          <a:xfrm>
            <a:off x="3635375" y="2071688"/>
            <a:ext cx="1512888" cy="277812"/>
          </a:xfrm>
          <a:prstGeom prst="rightArrow">
            <a:avLst>
              <a:gd name="adj1" fmla="val 50000"/>
              <a:gd name="adj2" fmla="val 136143"/>
            </a:avLst>
          </a:prstGeom>
          <a:solidFill>
            <a:srgbClr val="339966">
              <a:alpha val="79999"/>
            </a:srgbClr>
          </a:solidFill>
          <a:ln w="9525">
            <a:solidFill>
              <a:schemeClr val="tx1"/>
            </a:solidFill>
            <a:miter lim="800000"/>
            <a:headEnd/>
            <a:tailEnd/>
          </a:ln>
        </p:spPr>
        <p:txBody>
          <a:bodyPr wrap="none" anchor="ctr"/>
          <a:lstStyle/>
          <a:p>
            <a:endParaRPr lang="en-US"/>
          </a:p>
        </p:txBody>
      </p:sp>
      <p:sp>
        <p:nvSpPr>
          <p:cNvPr id="38917" name="Text Box 11"/>
          <p:cNvSpPr txBox="1">
            <a:spLocks noChangeArrowheads="1"/>
          </p:cNvSpPr>
          <p:nvPr/>
        </p:nvSpPr>
        <p:spPr bwMode="auto">
          <a:xfrm>
            <a:off x="5291138" y="1844675"/>
            <a:ext cx="1944687" cy="673100"/>
          </a:xfrm>
          <a:prstGeom prst="rect">
            <a:avLst/>
          </a:prstGeom>
          <a:noFill/>
          <a:ln w="31750">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defTabSz="914400">
              <a:lnSpc>
                <a:spcPct val="90000"/>
              </a:lnSpc>
              <a:spcBef>
                <a:spcPct val="50000"/>
              </a:spcBef>
              <a:buClr>
                <a:srgbClr val="000000"/>
              </a:buClr>
              <a:buSzPct val="100000"/>
              <a:buFont typeface="Times New Roman" charset="0"/>
              <a:buNone/>
            </a:pPr>
            <a:r>
              <a:rPr lang="en-GB" altLang="zh-CN" sz="2000">
                <a:latin typeface="Times New Roman" charset="0"/>
                <a:ea typeface="宋体" charset="0"/>
                <a:cs typeface="宋体" charset="0"/>
              </a:rPr>
              <a:t>Possible Pathways</a:t>
            </a:r>
          </a:p>
        </p:txBody>
      </p:sp>
      <p:sp>
        <p:nvSpPr>
          <p:cNvPr id="38918" name="Rectangle 12"/>
          <p:cNvSpPr>
            <a:spLocks noChangeArrowheads="1"/>
          </p:cNvSpPr>
          <p:nvPr/>
        </p:nvSpPr>
        <p:spPr bwMode="auto">
          <a:xfrm>
            <a:off x="3492500" y="1747838"/>
            <a:ext cx="15843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a:lnSpc>
                <a:spcPct val="90000"/>
              </a:lnSpc>
              <a:spcBef>
                <a:spcPct val="50000"/>
              </a:spcBef>
              <a:buClr>
                <a:srgbClr val="000000"/>
              </a:buClr>
              <a:buSzPct val="100000"/>
              <a:buFont typeface="Times New Roman" charset="0"/>
              <a:buNone/>
            </a:pPr>
            <a:r>
              <a:rPr lang="en-GB" altLang="zh-CN" sz="1600" b="1">
                <a:latin typeface="Times New Roman" charset="0"/>
                <a:ea typeface="宋体" charset="0"/>
                <a:cs typeface="宋体" charset="0"/>
              </a:rPr>
              <a:t>Search Strategy</a:t>
            </a:r>
          </a:p>
        </p:txBody>
      </p:sp>
      <p:sp>
        <p:nvSpPr>
          <p:cNvPr id="38919" name="Oval 47"/>
          <p:cNvSpPr>
            <a:spLocks noChangeArrowheads="1"/>
          </p:cNvSpPr>
          <p:nvPr/>
        </p:nvSpPr>
        <p:spPr bwMode="auto">
          <a:xfrm>
            <a:off x="3500438" y="1500188"/>
            <a:ext cx="1550987" cy="70167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902165296"/>
      </p:ext>
    </p:extLst>
  </p:cSld>
  <p:clrMapOvr>
    <a:masterClrMapping/>
  </p:clrMapOvr>
  <p:transition xmlns:p14="http://schemas.microsoft.com/office/powerpoint/2010/main" spd="slow" advTm="88546"/>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000125" y="461963"/>
            <a:ext cx="7061200" cy="823912"/>
          </a:xfrm>
          <a:solidFill>
            <a:srgbClr val="00CC99"/>
          </a:solidFill>
        </p:spPr>
        <p:txBody>
          <a:bodyPr lIns="90000" tIns="46800" rIns="90000" bIns="46800"/>
          <a:lstStyle/>
          <a:p>
            <a:pPr eaLnBrk="1" hangingPunct="1">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3200">
                <a:latin typeface="Arial" charset="0"/>
                <a:ea typeface="Osaka" charset="0"/>
              </a:rPr>
              <a:t>QML-CSA:</a:t>
            </a:r>
            <a:r>
              <a:rPr lang="en-GB" altLang="zh-CN" sz="4000">
                <a:solidFill>
                  <a:srgbClr val="000000"/>
                </a:solidFill>
                <a:latin typeface="Arial" charset="0"/>
                <a:ea typeface="Osaka" charset="0"/>
              </a:rPr>
              <a:t> </a:t>
            </a:r>
            <a:r>
              <a:rPr lang="en-GB" altLang="zh-CN" sz="3200">
                <a:latin typeface="Arial" charset="0"/>
                <a:ea typeface="Osaka" charset="0"/>
              </a:rPr>
              <a:t>Clonal Selection Algorithm </a:t>
            </a:r>
          </a:p>
        </p:txBody>
      </p:sp>
      <p:pic>
        <p:nvPicPr>
          <p:cNvPr id="409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475" y="3573463"/>
            <a:ext cx="3203575" cy="22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0963" name="Rectangle 4"/>
          <p:cNvSpPr>
            <a:spLocks noChangeArrowheads="1"/>
          </p:cNvSpPr>
          <p:nvPr/>
        </p:nvSpPr>
        <p:spPr bwMode="auto">
          <a:xfrm>
            <a:off x="1944688" y="2205038"/>
            <a:ext cx="1152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lstStyle/>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selection</a:t>
            </a:r>
          </a:p>
        </p:txBody>
      </p:sp>
      <p:sp>
        <p:nvSpPr>
          <p:cNvPr id="40964" name="AutoShape 5"/>
          <p:cNvSpPr>
            <a:spLocks noChangeArrowheads="1"/>
          </p:cNvSpPr>
          <p:nvPr/>
        </p:nvSpPr>
        <p:spPr bwMode="auto">
          <a:xfrm>
            <a:off x="1873250" y="2062163"/>
            <a:ext cx="144463" cy="647700"/>
          </a:xfrm>
          <a:prstGeom prst="downArrow">
            <a:avLst>
              <a:gd name="adj1" fmla="val 50000"/>
              <a:gd name="adj2" fmla="val 112088"/>
            </a:avLst>
          </a:prstGeom>
          <a:solidFill>
            <a:srgbClr val="00CC99"/>
          </a:solidFill>
          <a:ln w="9360">
            <a:solidFill>
              <a:srgbClr val="000000"/>
            </a:solidFill>
            <a:miter lim="800000"/>
            <a:headEnd/>
            <a:tailEnd/>
          </a:ln>
        </p:spPr>
        <p:txBody>
          <a:bodyPr wrap="none" anchor="ctr"/>
          <a:lstStyle/>
          <a:p>
            <a:endParaRPr lang="en-US"/>
          </a:p>
        </p:txBody>
      </p:sp>
      <p:sp>
        <p:nvSpPr>
          <p:cNvPr id="40965" name="Oval 6"/>
          <p:cNvSpPr>
            <a:spLocks noChangeArrowheads="1"/>
          </p:cNvSpPr>
          <p:nvPr/>
        </p:nvSpPr>
        <p:spPr bwMode="auto">
          <a:xfrm>
            <a:off x="1225550" y="1412875"/>
            <a:ext cx="1511300" cy="576263"/>
          </a:xfrm>
          <a:prstGeom prst="ellipse">
            <a:avLst/>
          </a:prstGeom>
          <a:solidFill>
            <a:srgbClr val="00CC99"/>
          </a:solidFill>
          <a:ln w="9360">
            <a:solidFill>
              <a:srgbClr val="000000"/>
            </a:solidFill>
            <a:miter lim="800000"/>
            <a:headEnd/>
            <a:tailEnd/>
          </a:ln>
        </p:spPr>
        <p:txBody>
          <a:bodyPr wrap="none" lIns="90000" tIns="46800" rIns="90000" bIns="46800" anchor="ctr"/>
          <a:lstStyle/>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Antibody </a:t>
            </a:r>
          </a:p>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repertoire</a:t>
            </a:r>
          </a:p>
        </p:txBody>
      </p:sp>
      <p:sp>
        <p:nvSpPr>
          <p:cNvPr id="40966" name="Oval 7"/>
          <p:cNvSpPr>
            <a:spLocks noChangeArrowheads="1"/>
          </p:cNvSpPr>
          <p:nvPr/>
        </p:nvSpPr>
        <p:spPr bwMode="auto">
          <a:xfrm>
            <a:off x="1225550" y="2781300"/>
            <a:ext cx="1511300" cy="576263"/>
          </a:xfrm>
          <a:prstGeom prst="ellipse">
            <a:avLst/>
          </a:prstGeom>
          <a:solidFill>
            <a:srgbClr val="00CC99"/>
          </a:solidFill>
          <a:ln w="9360">
            <a:solidFill>
              <a:srgbClr val="000000"/>
            </a:solidFill>
            <a:miter lim="800000"/>
            <a:headEnd/>
            <a:tailEnd/>
          </a:ln>
        </p:spPr>
        <p:txBody>
          <a:bodyPr wrap="none" lIns="90000" tIns="46800" rIns="90000" bIns="46800" anchor="ctr"/>
          <a:lstStyle/>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Selected</a:t>
            </a:r>
          </a:p>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 Antibodies</a:t>
            </a:r>
          </a:p>
        </p:txBody>
      </p:sp>
      <p:sp>
        <p:nvSpPr>
          <p:cNvPr id="40967" name="AutoShape 8"/>
          <p:cNvSpPr>
            <a:spLocks noChangeArrowheads="1"/>
          </p:cNvSpPr>
          <p:nvPr/>
        </p:nvSpPr>
        <p:spPr bwMode="auto">
          <a:xfrm>
            <a:off x="1800225" y="3429000"/>
            <a:ext cx="144463" cy="790575"/>
          </a:xfrm>
          <a:prstGeom prst="downArrow">
            <a:avLst>
              <a:gd name="adj1" fmla="val 50000"/>
              <a:gd name="adj2" fmla="val 136813"/>
            </a:avLst>
          </a:prstGeom>
          <a:solidFill>
            <a:srgbClr val="00CC99"/>
          </a:solidFill>
          <a:ln w="9360">
            <a:solidFill>
              <a:srgbClr val="000000"/>
            </a:solidFill>
            <a:miter lim="800000"/>
            <a:headEnd/>
            <a:tailEnd/>
          </a:ln>
        </p:spPr>
        <p:txBody>
          <a:bodyPr wrap="none" anchor="ctr"/>
          <a:lstStyle/>
          <a:p>
            <a:endParaRPr lang="en-US"/>
          </a:p>
        </p:txBody>
      </p:sp>
      <p:sp>
        <p:nvSpPr>
          <p:cNvPr id="40968" name="Rectangle 9"/>
          <p:cNvSpPr>
            <a:spLocks noChangeArrowheads="1"/>
          </p:cNvSpPr>
          <p:nvPr/>
        </p:nvSpPr>
        <p:spPr bwMode="auto">
          <a:xfrm>
            <a:off x="2017713" y="3573463"/>
            <a:ext cx="13716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lstStyle/>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proliferation</a:t>
            </a:r>
          </a:p>
        </p:txBody>
      </p:sp>
      <p:sp>
        <p:nvSpPr>
          <p:cNvPr id="40969" name="Oval 10"/>
          <p:cNvSpPr>
            <a:spLocks noChangeArrowheads="1"/>
          </p:cNvSpPr>
          <p:nvPr/>
        </p:nvSpPr>
        <p:spPr bwMode="auto">
          <a:xfrm>
            <a:off x="1081088" y="4294188"/>
            <a:ext cx="1511300" cy="576262"/>
          </a:xfrm>
          <a:prstGeom prst="ellipse">
            <a:avLst/>
          </a:prstGeom>
          <a:solidFill>
            <a:srgbClr val="00CC99"/>
          </a:solidFill>
          <a:ln w="9360">
            <a:solidFill>
              <a:srgbClr val="000000"/>
            </a:solidFill>
            <a:miter lim="800000"/>
            <a:headEnd/>
            <a:tailEnd/>
          </a:ln>
        </p:spPr>
        <p:txBody>
          <a:bodyPr wrap="none" lIns="90000" tIns="46800" rIns="90000" bIns="46800" anchor="ctr"/>
          <a:lstStyle/>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cloned</a:t>
            </a:r>
          </a:p>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 Antibodies</a:t>
            </a:r>
          </a:p>
        </p:txBody>
      </p:sp>
      <p:sp>
        <p:nvSpPr>
          <p:cNvPr id="40970" name="AutoShape 11"/>
          <p:cNvSpPr>
            <a:spLocks noChangeArrowheads="1"/>
          </p:cNvSpPr>
          <p:nvPr/>
        </p:nvSpPr>
        <p:spPr bwMode="auto">
          <a:xfrm>
            <a:off x="2592388" y="4581525"/>
            <a:ext cx="1800225" cy="144463"/>
          </a:xfrm>
          <a:prstGeom prst="rightArrow">
            <a:avLst>
              <a:gd name="adj1" fmla="val 50000"/>
              <a:gd name="adj2" fmla="val 311537"/>
            </a:avLst>
          </a:prstGeom>
          <a:solidFill>
            <a:srgbClr val="00CC99"/>
          </a:solidFill>
          <a:ln w="9360">
            <a:solidFill>
              <a:srgbClr val="000000"/>
            </a:solidFill>
            <a:miter lim="800000"/>
            <a:headEnd/>
            <a:tailEnd/>
          </a:ln>
        </p:spPr>
        <p:txBody>
          <a:bodyPr wrap="none" anchor="ctr"/>
          <a:lstStyle/>
          <a:p>
            <a:endParaRPr lang="en-US"/>
          </a:p>
        </p:txBody>
      </p:sp>
      <p:sp>
        <p:nvSpPr>
          <p:cNvPr id="40971" name="Oval 12"/>
          <p:cNvSpPr>
            <a:spLocks noChangeArrowheads="1"/>
          </p:cNvSpPr>
          <p:nvPr/>
        </p:nvSpPr>
        <p:spPr bwMode="auto">
          <a:xfrm>
            <a:off x="4249738" y="4294188"/>
            <a:ext cx="1511300" cy="576262"/>
          </a:xfrm>
          <a:prstGeom prst="ellipse">
            <a:avLst/>
          </a:prstGeom>
          <a:solidFill>
            <a:srgbClr val="00CC99"/>
          </a:solidFill>
          <a:ln w="9360">
            <a:solidFill>
              <a:srgbClr val="000000"/>
            </a:solidFill>
            <a:miter lim="800000"/>
            <a:headEnd/>
            <a:tailEnd/>
          </a:ln>
        </p:spPr>
        <p:txBody>
          <a:bodyPr wrap="none" lIns="90000" tIns="46800" rIns="90000" bIns="46800" anchor="ctr"/>
          <a:lstStyle/>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matured</a:t>
            </a:r>
          </a:p>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 Antibodies</a:t>
            </a:r>
          </a:p>
        </p:txBody>
      </p:sp>
      <p:sp>
        <p:nvSpPr>
          <p:cNvPr id="40972" name="Rectangle 13"/>
          <p:cNvSpPr>
            <a:spLocks noChangeArrowheads="1"/>
          </p:cNvSpPr>
          <p:nvPr/>
        </p:nvSpPr>
        <p:spPr bwMode="auto">
          <a:xfrm>
            <a:off x="2808288" y="4005263"/>
            <a:ext cx="10668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lstStyle/>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Affinity</a:t>
            </a:r>
          </a:p>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Mature</a:t>
            </a:r>
          </a:p>
        </p:txBody>
      </p:sp>
      <p:sp>
        <p:nvSpPr>
          <p:cNvPr id="40973" name="Rectangle 14"/>
          <p:cNvSpPr>
            <a:spLocks noChangeArrowheads="1"/>
          </p:cNvSpPr>
          <p:nvPr/>
        </p:nvSpPr>
        <p:spPr bwMode="auto">
          <a:xfrm>
            <a:off x="2449513" y="4725988"/>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lstStyle/>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Hyper-mutation</a:t>
            </a:r>
          </a:p>
        </p:txBody>
      </p:sp>
      <p:sp>
        <p:nvSpPr>
          <p:cNvPr id="40974" name="AutoShape 15"/>
          <p:cNvSpPr>
            <a:spLocks noChangeArrowheads="1"/>
          </p:cNvSpPr>
          <p:nvPr/>
        </p:nvSpPr>
        <p:spPr bwMode="auto">
          <a:xfrm flipV="1">
            <a:off x="4752975" y="3070225"/>
            <a:ext cx="144463" cy="1079500"/>
          </a:xfrm>
          <a:prstGeom prst="downArrow">
            <a:avLst>
              <a:gd name="adj1" fmla="val 50000"/>
              <a:gd name="adj2" fmla="val 186813"/>
            </a:avLst>
          </a:prstGeom>
          <a:solidFill>
            <a:srgbClr val="00CC99"/>
          </a:solidFill>
          <a:ln w="9360">
            <a:solidFill>
              <a:srgbClr val="000000"/>
            </a:solidFill>
            <a:miter lim="800000"/>
            <a:headEnd/>
            <a:tailEnd/>
          </a:ln>
        </p:spPr>
        <p:txBody>
          <a:bodyPr wrap="none" anchor="ctr"/>
          <a:lstStyle/>
          <a:p>
            <a:endParaRPr lang="en-US"/>
          </a:p>
        </p:txBody>
      </p:sp>
      <p:sp>
        <p:nvSpPr>
          <p:cNvPr id="40975" name="Oval 16"/>
          <p:cNvSpPr>
            <a:spLocks noChangeArrowheads="1"/>
          </p:cNvSpPr>
          <p:nvPr/>
        </p:nvSpPr>
        <p:spPr bwMode="auto">
          <a:xfrm>
            <a:off x="4033838" y="2493963"/>
            <a:ext cx="1511300" cy="576262"/>
          </a:xfrm>
          <a:prstGeom prst="ellipse">
            <a:avLst/>
          </a:prstGeom>
          <a:solidFill>
            <a:srgbClr val="00CC99"/>
          </a:solidFill>
          <a:ln w="9360">
            <a:solidFill>
              <a:srgbClr val="000000"/>
            </a:solidFill>
            <a:miter lim="800000"/>
            <a:headEnd/>
            <a:tailEnd/>
          </a:ln>
        </p:spPr>
        <p:txBody>
          <a:bodyPr wrap="none" lIns="90000" tIns="46800" rIns="90000" bIns="46800" anchor="ctr"/>
          <a:lstStyle/>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Selected</a:t>
            </a:r>
          </a:p>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 Antibodies</a:t>
            </a:r>
          </a:p>
        </p:txBody>
      </p:sp>
      <p:sp>
        <p:nvSpPr>
          <p:cNvPr id="40976" name="Rectangle 17"/>
          <p:cNvSpPr>
            <a:spLocks noChangeArrowheads="1"/>
          </p:cNvSpPr>
          <p:nvPr/>
        </p:nvSpPr>
        <p:spPr bwMode="auto">
          <a:xfrm>
            <a:off x="3457575" y="3429000"/>
            <a:ext cx="15240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lstStyle/>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Reselection</a:t>
            </a:r>
          </a:p>
        </p:txBody>
      </p:sp>
      <p:sp>
        <p:nvSpPr>
          <p:cNvPr id="40977" name="Oval 18"/>
          <p:cNvSpPr>
            <a:spLocks noChangeArrowheads="1"/>
          </p:cNvSpPr>
          <p:nvPr/>
        </p:nvSpPr>
        <p:spPr bwMode="auto">
          <a:xfrm>
            <a:off x="4105275" y="1485900"/>
            <a:ext cx="1441450" cy="649288"/>
          </a:xfrm>
          <a:prstGeom prst="ellipse">
            <a:avLst/>
          </a:prstGeom>
          <a:solidFill>
            <a:srgbClr val="00CC99"/>
          </a:solidFill>
          <a:ln w="9360">
            <a:solidFill>
              <a:srgbClr val="000000"/>
            </a:solidFill>
            <a:miter lim="800000"/>
            <a:headEnd/>
            <a:tailEnd/>
          </a:ln>
        </p:spPr>
        <p:txBody>
          <a:bodyPr wrap="none" lIns="90000" tIns="46800" rIns="90000" bIns="46800" anchor="ctr"/>
          <a:lstStyle/>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Random</a:t>
            </a:r>
          </a:p>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 Antibodies</a:t>
            </a:r>
          </a:p>
        </p:txBody>
      </p:sp>
      <p:sp>
        <p:nvSpPr>
          <p:cNvPr id="40978" name="AutoShape 19"/>
          <p:cNvSpPr>
            <a:spLocks noChangeArrowheads="1"/>
          </p:cNvSpPr>
          <p:nvPr/>
        </p:nvSpPr>
        <p:spPr bwMode="auto">
          <a:xfrm rot="17760000" flipV="1">
            <a:off x="3459956" y="1513682"/>
            <a:ext cx="144463" cy="1079500"/>
          </a:xfrm>
          <a:prstGeom prst="downArrow">
            <a:avLst>
              <a:gd name="adj1" fmla="val 50000"/>
              <a:gd name="adj2" fmla="val 186813"/>
            </a:avLst>
          </a:prstGeom>
          <a:solidFill>
            <a:srgbClr val="00CC99"/>
          </a:solidFill>
          <a:ln w="9360">
            <a:solidFill>
              <a:srgbClr val="000000"/>
            </a:solidFill>
            <a:miter lim="800000"/>
            <a:headEnd/>
            <a:tailEnd/>
          </a:ln>
        </p:spPr>
        <p:txBody>
          <a:bodyPr wrap="none" anchor="ctr"/>
          <a:lstStyle/>
          <a:p>
            <a:endParaRPr lang="en-US"/>
          </a:p>
        </p:txBody>
      </p:sp>
      <p:sp>
        <p:nvSpPr>
          <p:cNvPr id="40979" name="AutoShape 20"/>
          <p:cNvSpPr>
            <a:spLocks noChangeArrowheads="1"/>
          </p:cNvSpPr>
          <p:nvPr/>
        </p:nvSpPr>
        <p:spPr bwMode="auto">
          <a:xfrm rot="16200000" flipV="1">
            <a:off x="3566318" y="1085057"/>
            <a:ext cx="144463" cy="1079500"/>
          </a:xfrm>
          <a:prstGeom prst="downArrow">
            <a:avLst>
              <a:gd name="adj1" fmla="val 50000"/>
              <a:gd name="adj2" fmla="val 186813"/>
            </a:avLst>
          </a:prstGeom>
          <a:solidFill>
            <a:srgbClr val="00CC99"/>
          </a:solidFill>
          <a:ln w="9360">
            <a:solidFill>
              <a:srgbClr val="000000"/>
            </a:solidFill>
            <a:miter lim="800000"/>
            <a:headEnd/>
            <a:tailEnd/>
          </a:ln>
        </p:spPr>
        <p:txBody>
          <a:bodyPr wrap="none" anchor="ctr"/>
          <a:lstStyle/>
          <a:p>
            <a:endParaRPr lang="en-US"/>
          </a:p>
        </p:txBody>
      </p:sp>
      <p:sp>
        <p:nvSpPr>
          <p:cNvPr id="40980" name="Rectangle 21"/>
          <p:cNvSpPr>
            <a:spLocks noChangeArrowheads="1"/>
          </p:cNvSpPr>
          <p:nvPr/>
        </p:nvSpPr>
        <p:spPr bwMode="auto">
          <a:xfrm>
            <a:off x="2952750" y="2636838"/>
            <a:ext cx="91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lstStyle/>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Update </a:t>
            </a:r>
          </a:p>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Repertoire</a:t>
            </a:r>
          </a:p>
        </p:txBody>
      </p:sp>
      <p:sp>
        <p:nvSpPr>
          <p:cNvPr id="40981" name="AutoShape 22"/>
          <p:cNvSpPr>
            <a:spLocks noChangeArrowheads="1"/>
          </p:cNvSpPr>
          <p:nvPr/>
        </p:nvSpPr>
        <p:spPr bwMode="auto">
          <a:xfrm rot="2340000">
            <a:off x="944563" y="1735138"/>
            <a:ext cx="144462" cy="1079500"/>
          </a:xfrm>
          <a:prstGeom prst="downArrow">
            <a:avLst>
              <a:gd name="adj1" fmla="val 50000"/>
              <a:gd name="adj2" fmla="val 186814"/>
            </a:avLst>
          </a:prstGeom>
          <a:solidFill>
            <a:srgbClr val="00CC99"/>
          </a:solidFill>
          <a:ln w="9360">
            <a:solidFill>
              <a:srgbClr val="000000"/>
            </a:solidFill>
            <a:miter lim="800000"/>
            <a:headEnd/>
            <a:tailEnd/>
          </a:ln>
        </p:spPr>
        <p:txBody>
          <a:bodyPr wrap="none" anchor="ctr"/>
          <a:lstStyle/>
          <a:p>
            <a:endParaRPr lang="en-US"/>
          </a:p>
        </p:txBody>
      </p:sp>
      <p:sp>
        <p:nvSpPr>
          <p:cNvPr id="40982" name="Oval 23"/>
          <p:cNvSpPr>
            <a:spLocks noChangeArrowheads="1"/>
          </p:cNvSpPr>
          <p:nvPr/>
        </p:nvSpPr>
        <p:spPr bwMode="auto">
          <a:xfrm>
            <a:off x="0" y="2708275"/>
            <a:ext cx="1116013" cy="719138"/>
          </a:xfrm>
          <a:prstGeom prst="ellipse">
            <a:avLst/>
          </a:prstGeom>
          <a:solidFill>
            <a:srgbClr val="00CC99"/>
          </a:solidFill>
          <a:ln w="9360">
            <a:solidFill>
              <a:srgbClr val="000000"/>
            </a:solidFill>
            <a:miter lim="800000"/>
            <a:headEnd/>
            <a:tailEnd/>
          </a:ln>
        </p:spPr>
        <p:txBody>
          <a:bodyPr wrap="none" lIns="90000" tIns="46800" rIns="90000" bIns="46800" anchor="ctr"/>
          <a:lstStyle/>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solidFill>
                  <a:srgbClr val="000000"/>
                </a:solidFill>
                <a:ea typeface="宋体" charset="0"/>
                <a:cs typeface="宋体" charset="0"/>
              </a:rPr>
              <a:t>Memory</a:t>
            </a:r>
          </a:p>
          <a:p>
            <a:pPr algn="ct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a:solidFill>
                  <a:srgbClr val="000000"/>
                </a:solidFill>
                <a:ea typeface="宋体" charset="0"/>
                <a:cs typeface="宋体" charset="0"/>
              </a:rPr>
              <a:t>cell</a:t>
            </a:r>
          </a:p>
        </p:txBody>
      </p:sp>
      <p:sp>
        <p:nvSpPr>
          <p:cNvPr id="40983" name="Rectangle 24"/>
          <p:cNvSpPr>
            <a:spLocks noChangeArrowheads="1"/>
          </p:cNvSpPr>
          <p:nvPr/>
        </p:nvSpPr>
        <p:spPr bwMode="auto">
          <a:xfrm>
            <a:off x="5508625" y="1557338"/>
            <a:ext cx="45720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An Evolutionary Algorithm Inspired </a:t>
            </a:r>
          </a:p>
          <a:p>
            <a:pP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by the clonal selection principle</a:t>
            </a:r>
          </a:p>
          <a:p>
            <a:pP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 of immune system</a:t>
            </a:r>
          </a:p>
          <a:p>
            <a:pP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zh-CN" sz="1600">
              <a:solidFill>
                <a:srgbClr val="000000"/>
              </a:solidFill>
              <a:ea typeface="宋体" charset="0"/>
              <a:cs typeface="宋体" charset="0"/>
            </a:endParaRPr>
          </a:p>
          <a:p>
            <a:pP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Using hyper-mutation and re-selection</a:t>
            </a:r>
          </a:p>
          <a:p>
            <a:pP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1600">
                <a:solidFill>
                  <a:srgbClr val="000000"/>
                </a:solidFill>
                <a:ea typeface="宋体" charset="0"/>
                <a:cs typeface="宋体" charset="0"/>
              </a:rPr>
              <a:t> instead of crossover and mutation.</a:t>
            </a:r>
          </a:p>
          <a:p>
            <a:pPr>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GB" sz="1600">
              <a:solidFill>
                <a:srgbClr val="000000"/>
              </a:solidFill>
              <a:ea typeface="宋体" charset="0"/>
              <a:cs typeface="宋体" charset="0"/>
            </a:endParaRPr>
          </a:p>
        </p:txBody>
      </p:sp>
      <p:pic>
        <p:nvPicPr>
          <p:cNvPr id="4098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4932363"/>
            <a:ext cx="1376363"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077447013"/>
      </p:ext>
    </p:extLst>
  </p:cSld>
  <p:clrMapOvr>
    <a:masterClrMapping/>
  </p:clrMapOvr>
  <p:transition xmlns:p14="http://schemas.microsoft.com/office/powerpoint/2010/main" advTm="32069"/>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a:spLocks noChangeArrowheads="1"/>
          </p:cNvSpPr>
          <p:nvPr/>
        </p:nvSpPr>
        <p:spPr bwMode="auto">
          <a:xfrm>
            <a:off x="6000750" y="1500188"/>
            <a:ext cx="2286000" cy="428625"/>
          </a:xfrm>
          <a:prstGeom prst="rect">
            <a:avLst/>
          </a:prstGeom>
          <a:solidFill>
            <a:schemeClr val="bg1"/>
          </a:solidFill>
          <a:ln w="25400">
            <a:solidFill>
              <a:srgbClr val="FF0000"/>
            </a:solidFill>
            <a:round/>
            <a:headEnd/>
            <a:tailEnd/>
          </a:ln>
        </p:spPr>
        <p:txBody>
          <a:bodyPr/>
          <a:lstStyle/>
          <a:p>
            <a:pPr defTabSz="914400"/>
            <a:endParaRPr lang="en-US" altLang="zh-CN"/>
          </a:p>
        </p:txBody>
      </p:sp>
      <p:sp>
        <p:nvSpPr>
          <p:cNvPr id="109" name="Rectangle 108"/>
          <p:cNvSpPr>
            <a:spLocks noChangeArrowheads="1"/>
          </p:cNvSpPr>
          <p:nvPr/>
        </p:nvSpPr>
        <p:spPr bwMode="auto">
          <a:xfrm>
            <a:off x="6072188" y="4786313"/>
            <a:ext cx="2714625" cy="428625"/>
          </a:xfrm>
          <a:prstGeom prst="rect">
            <a:avLst/>
          </a:prstGeom>
          <a:solidFill>
            <a:schemeClr val="bg1"/>
          </a:solidFill>
          <a:ln w="25400">
            <a:solidFill>
              <a:srgbClr val="FF0000"/>
            </a:solidFill>
            <a:round/>
            <a:headEnd/>
            <a:tailEnd/>
          </a:ln>
        </p:spPr>
        <p:txBody>
          <a:bodyPr/>
          <a:lstStyle/>
          <a:p>
            <a:pPr defTabSz="914400"/>
            <a:endParaRPr lang="en-US" altLang="zh-CN"/>
          </a:p>
        </p:txBody>
      </p:sp>
      <p:sp>
        <p:nvSpPr>
          <p:cNvPr id="108" name="Rectangle 107"/>
          <p:cNvSpPr>
            <a:spLocks noChangeArrowheads="1"/>
          </p:cNvSpPr>
          <p:nvPr/>
        </p:nvSpPr>
        <p:spPr bwMode="auto">
          <a:xfrm>
            <a:off x="6072188" y="4286250"/>
            <a:ext cx="2571750" cy="428625"/>
          </a:xfrm>
          <a:prstGeom prst="rect">
            <a:avLst/>
          </a:prstGeom>
          <a:solidFill>
            <a:schemeClr val="bg1"/>
          </a:solidFill>
          <a:ln w="25400">
            <a:solidFill>
              <a:srgbClr val="FF0000"/>
            </a:solidFill>
            <a:round/>
            <a:headEnd/>
            <a:tailEnd/>
          </a:ln>
        </p:spPr>
        <p:txBody>
          <a:bodyPr/>
          <a:lstStyle/>
          <a:p>
            <a:pPr defTabSz="914400"/>
            <a:endParaRPr lang="en-US" altLang="zh-CN"/>
          </a:p>
        </p:txBody>
      </p:sp>
      <p:sp>
        <p:nvSpPr>
          <p:cNvPr id="107" name="Rectangle 106"/>
          <p:cNvSpPr>
            <a:spLocks noChangeArrowheads="1"/>
          </p:cNvSpPr>
          <p:nvPr/>
        </p:nvSpPr>
        <p:spPr bwMode="auto">
          <a:xfrm>
            <a:off x="6000750" y="1000125"/>
            <a:ext cx="2357438" cy="428625"/>
          </a:xfrm>
          <a:prstGeom prst="rect">
            <a:avLst/>
          </a:prstGeom>
          <a:solidFill>
            <a:schemeClr val="bg1"/>
          </a:solidFill>
          <a:ln w="25400">
            <a:solidFill>
              <a:srgbClr val="FF0000"/>
            </a:solidFill>
            <a:round/>
            <a:headEnd/>
            <a:tailEnd/>
          </a:ln>
        </p:spPr>
        <p:txBody>
          <a:bodyPr/>
          <a:lstStyle/>
          <a:p>
            <a:pPr defTabSz="914400"/>
            <a:endParaRPr lang="en-US" altLang="zh-CN"/>
          </a:p>
        </p:txBody>
      </p:sp>
      <p:sp>
        <p:nvSpPr>
          <p:cNvPr id="51205" name="Title 1"/>
          <p:cNvSpPr>
            <a:spLocks noGrp="1"/>
          </p:cNvSpPr>
          <p:nvPr>
            <p:ph type="title"/>
          </p:nvPr>
        </p:nvSpPr>
        <p:spPr>
          <a:xfrm>
            <a:off x="428625" y="142875"/>
            <a:ext cx="7772400" cy="1143000"/>
          </a:xfrm>
        </p:spPr>
        <p:txBody>
          <a:bodyPr/>
          <a:lstStyle/>
          <a:p>
            <a:r>
              <a:rPr lang="en-US" altLang="zh-CN">
                <a:latin typeface="Arial" charset="0"/>
                <a:ea typeface="Osaka" charset="0"/>
              </a:rPr>
              <a:t>QML</a:t>
            </a:r>
            <a:r>
              <a:rPr lang="en-US" altLang="zh-CN" baseline="-25000">
                <a:latin typeface="Arial" charset="0"/>
                <a:ea typeface="Osaka" charset="0"/>
              </a:rPr>
              <a:t>PI</a:t>
            </a:r>
            <a:r>
              <a:rPr lang="en-US" altLang="zh-CN">
                <a:latin typeface="Arial" charset="0"/>
                <a:ea typeface="Osaka" charset="0"/>
              </a:rPr>
              <a:t>-AiNet</a:t>
            </a:r>
          </a:p>
        </p:txBody>
      </p:sp>
      <p:sp>
        <p:nvSpPr>
          <p:cNvPr id="51206" name="Oval 3"/>
          <p:cNvSpPr>
            <a:spLocks noChangeArrowheads="1"/>
          </p:cNvSpPr>
          <p:nvPr/>
        </p:nvSpPr>
        <p:spPr bwMode="auto">
          <a:xfrm>
            <a:off x="1000125" y="2852738"/>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1207" name="Oval 5"/>
          <p:cNvSpPr>
            <a:spLocks noChangeArrowheads="1"/>
          </p:cNvSpPr>
          <p:nvPr/>
        </p:nvSpPr>
        <p:spPr bwMode="auto">
          <a:xfrm>
            <a:off x="1152525" y="3424238"/>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1208" name="Oval 6"/>
          <p:cNvSpPr>
            <a:spLocks noChangeArrowheads="1"/>
          </p:cNvSpPr>
          <p:nvPr/>
        </p:nvSpPr>
        <p:spPr bwMode="auto">
          <a:xfrm>
            <a:off x="2643188" y="2924175"/>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1209" name="Oval 7"/>
          <p:cNvSpPr>
            <a:spLocks noChangeArrowheads="1"/>
          </p:cNvSpPr>
          <p:nvPr/>
        </p:nvSpPr>
        <p:spPr bwMode="auto">
          <a:xfrm>
            <a:off x="1143000" y="3929063"/>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1210" name="Oval 8"/>
          <p:cNvSpPr>
            <a:spLocks noChangeArrowheads="1"/>
          </p:cNvSpPr>
          <p:nvPr/>
        </p:nvSpPr>
        <p:spPr bwMode="auto">
          <a:xfrm>
            <a:off x="2071688" y="3495675"/>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10" name="Oval 9"/>
          <p:cNvSpPr>
            <a:spLocks noChangeArrowheads="1"/>
          </p:cNvSpPr>
          <p:nvPr/>
        </p:nvSpPr>
        <p:spPr bwMode="auto">
          <a:xfrm>
            <a:off x="2357438" y="2428875"/>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1212" name="Oval 10"/>
          <p:cNvSpPr>
            <a:spLocks noChangeArrowheads="1"/>
          </p:cNvSpPr>
          <p:nvPr/>
        </p:nvSpPr>
        <p:spPr bwMode="auto">
          <a:xfrm>
            <a:off x="2857500" y="3495675"/>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1213" name="Oval 11"/>
          <p:cNvSpPr>
            <a:spLocks noChangeArrowheads="1"/>
          </p:cNvSpPr>
          <p:nvPr/>
        </p:nvSpPr>
        <p:spPr bwMode="auto">
          <a:xfrm>
            <a:off x="1643063" y="2500313"/>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1214" name="Oval 12"/>
          <p:cNvSpPr>
            <a:spLocks noChangeArrowheads="1"/>
          </p:cNvSpPr>
          <p:nvPr/>
        </p:nvSpPr>
        <p:spPr bwMode="auto">
          <a:xfrm>
            <a:off x="1500188" y="4071938"/>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1215" name="Oval 13"/>
          <p:cNvSpPr>
            <a:spLocks noChangeArrowheads="1"/>
          </p:cNvSpPr>
          <p:nvPr/>
        </p:nvSpPr>
        <p:spPr bwMode="auto">
          <a:xfrm>
            <a:off x="1928813" y="4071938"/>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1216" name="Oval 14"/>
          <p:cNvSpPr>
            <a:spLocks noChangeArrowheads="1"/>
          </p:cNvSpPr>
          <p:nvPr/>
        </p:nvSpPr>
        <p:spPr bwMode="auto">
          <a:xfrm>
            <a:off x="2428875" y="3929063"/>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1217" name="Oval 15"/>
          <p:cNvSpPr>
            <a:spLocks noChangeArrowheads="1"/>
          </p:cNvSpPr>
          <p:nvPr/>
        </p:nvSpPr>
        <p:spPr bwMode="auto">
          <a:xfrm>
            <a:off x="1857375" y="2928938"/>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17" name="Oval 16"/>
          <p:cNvSpPr>
            <a:spLocks noChangeArrowheads="1"/>
          </p:cNvSpPr>
          <p:nvPr/>
        </p:nvSpPr>
        <p:spPr bwMode="auto">
          <a:xfrm>
            <a:off x="4429125" y="2714625"/>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18" name="Oval 17"/>
          <p:cNvSpPr>
            <a:spLocks noChangeArrowheads="1"/>
          </p:cNvSpPr>
          <p:nvPr/>
        </p:nvSpPr>
        <p:spPr bwMode="auto">
          <a:xfrm>
            <a:off x="4143375" y="3071813"/>
            <a:ext cx="142875" cy="142875"/>
          </a:xfrm>
          <a:prstGeom prst="ellipse">
            <a:avLst/>
          </a:prstGeom>
          <a:solidFill>
            <a:srgbClr val="00B050"/>
          </a:solidFill>
          <a:ln w="9525">
            <a:solidFill>
              <a:schemeClr val="accent1"/>
            </a:solidFill>
            <a:round/>
            <a:headEnd/>
            <a:tailEnd/>
          </a:ln>
        </p:spPr>
        <p:txBody>
          <a:bodyPr/>
          <a:lstStyle/>
          <a:p>
            <a:pPr defTabSz="914400"/>
            <a:endParaRPr lang="en-US" altLang="zh-CN">
              <a:solidFill>
                <a:srgbClr val="FF0000"/>
              </a:solidFill>
            </a:endParaRPr>
          </a:p>
        </p:txBody>
      </p:sp>
      <p:sp>
        <p:nvSpPr>
          <p:cNvPr id="19" name="Oval 18"/>
          <p:cNvSpPr>
            <a:spLocks noChangeArrowheads="1"/>
          </p:cNvSpPr>
          <p:nvPr/>
        </p:nvSpPr>
        <p:spPr bwMode="auto">
          <a:xfrm>
            <a:off x="4429125" y="3143250"/>
            <a:ext cx="142875" cy="142875"/>
          </a:xfrm>
          <a:prstGeom prst="ellipse">
            <a:avLst/>
          </a:prstGeom>
          <a:solidFill>
            <a:srgbClr val="00B050"/>
          </a:solidFill>
          <a:ln w="9525">
            <a:solidFill>
              <a:schemeClr val="accent1"/>
            </a:solidFill>
            <a:round/>
            <a:headEnd/>
            <a:tailEnd/>
          </a:ln>
        </p:spPr>
        <p:txBody>
          <a:bodyPr/>
          <a:lstStyle/>
          <a:p>
            <a:pPr defTabSz="914400"/>
            <a:endParaRPr lang="en-US" altLang="zh-CN">
              <a:solidFill>
                <a:srgbClr val="FF0000"/>
              </a:solidFill>
            </a:endParaRPr>
          </a:p>
        </p:txBody>
      </p:sp>
      <p:sp>
        <p:nvSpPr>
          <p:cNvPr id="20" name="Oval 19"/>
          <p:cNvSpPr>
            <a:spLocks noChangeArrowheads="1"/>
          </p:cNvSpPr>
          <p:nvPr/>
        </p:nvSpPr>
        <p:spPr bwMode="auto">
          <a:xfrm>
            <a:off x="4786313" y="3071813"/>
            <a:ext cx="142875" cy="142875"/>
          </a:xfrm>
          <a:prstGeom prst="ellipse">
            <a:avLst/>
          </a:prstGeom>
          <a:solidFill>
            <a:srgbClr val="00B050"/>
          </a:solidFill>
          <a:ln w="9525">
            <a:solidFill>
              <a:schemeClr val="accent1"/>
            </a:solidFill>
            <a:round/>
            <a:headEnd/>
            <a:tailEnd/>
          </a:ln>
        </p:spPr>
        <p:txBody>
          <a:bodyPr/>
          <a:lstStyle/>
          <a:p>
            <a:pPr defTabSz="914400"/>
            <a:endParaRPr lang="en-US" altLang="zh-CN">
              <a:solidFill>
                <a:srgbClr val="FF0000"/>
              </a:solidFill>
            </a:endParaRPr>
          </a:p>
        </p:txBody>
      </p:sp>
      <p:sp>
        <p:nvSpPr>
          <p:cNvPr id="21" name="Oval 20"/>
          <p:cNvSpPr>
            <a:spLocks noChangeArrowheads="1"/>
          </p:cNvSpPr>
          <p:nvPr/>
        </p:nvSpPr>
        <p:spPr bwMode="auto">
          <a:xfrm>
            <a:off x="3929063" y="2786063"/>
            <a:ext cx="142875" cy="142875"/>
          </a:xfrm>
          <a:prstGeom prst="ellipse">
            <a:avLst/>
          </a:prstGeom>
          <a:solidFill>
            <a:srgbClr val="00B050"/>
          </a:solidFill>
          <a:ln w="9525">
            <a:solidFill>
              <a:schemeClr val="accent1"/>
            </a:solidFill>
            <a:round/>
            <a:headEnd/>
            <a:tailEnd/>
          </a:ln>
        </p:spPr>
        <p:txBody>
          <a:bodyPr/>
          <a:lstStyle/>
          <a:p>
            <a:pPr defTabSz="914400"/>
            <a:endParaRPr lang="en-US" altLang="zh-CN">
              <a:solidFill>
                <a:srgbClr val="FF0000"/>
              </a:solidFill>
            </a:endParaRPr>
          </a:p>
        </p:txBody>
      </p:sp>
      <p:sp>
        <p:nvSpPr>
          <p:cNvPr id="22" name="Oval 21"/>
          <p:cNvSpPr>
            <a:spLocks noChangeArrowheads="1"/>
          </p:cNvSpPr>
          <p:nvPr/>
        </p:nvSpPr>
        <p:spPr bwMode="auto">
          <a:xfrm>
            <a:off x="4929188" y="2714625"/>
            <a:ext cx="142875" cy="142875"/>
          </a:xfrm>
          <a:prstGeom prst="ellipse">
            <a:avLst/>
          </a:prstGeom>
          <a:solidFill>
            <a:srgbClr val="00B050"/>
          </a:solidFill>
          <a:ln w="9525">
            <a:solidFill>
              <a:schemeClr val="accent1"/>
            </a:solidFill>
            <a:round/>
            <a:headEnd/>
            <a:tailEnd/>
          </a:ln>
        </p:spPr>
        <p:txBody>
          <a:bodyPr/>
          <a:lstStyle/>
          <a:p>
            <a:pPr defTabSz="914400"/>
            <a:endParaRPr lang="en-US" altLang="zh-CN">
              <a:solidFill>
                <a:srgbClr val="FF0000"/>
              </a:solidFill>
            </a:endParaRPr>
          </a:p>
        </p:txBody>
      </p:sp>
      <p:sp>
        <p:nvSpPr>
          <p:cNvPr id="23" name="Oval 22"/>
          <p:cNvSpPr>
            <a:spLocks noChangeArrowheads="1"/>
          </p:cNvSpPr>
          <p:nvPr/>
        </p:nvSpPr>
        <p:spPr bwMode="auto">
          <a:xfrm>
            <a:off x="4357688" y="2286000"/>
            <a:ext cx="142875" cy="142875"/>
          </a:xfrm>
          <a:prstGeom prst="ellipse">
            <a:avLst/>
          </a:prstGeom>
          <a:solidFill>
            <a:srgbClr val="00B050"/>
          </a:solidFill>
          <a:ln w="9525">
            <a:solidFill>
              <a:schemeClr val="accent1"/>
            </a:solidFill>
            <a:round/>
            <a:headEnd/>
            <a:tailEnd/>
          </a:ln>
        </p:spPr>
        <p:txBody>
          <a:bodyPr/>
          <a:lstStyle/>
          <a:p>
            <a:pPr defTabSz="914400"/>
            <a:endParaRPr lang="en-US" altLang="zh-CN">
              <a:solidFill>
                <a:srgbClr val="FF0000"/>
              </a:solidFill>
            </a:endParaRPr>
          </a:p>
        </p:txBody>
      </p:sp>
      <p:sp>
        <p:nvSpPr>
          <p:cNvPr id="24" name="Oval 23"/>
          <p:cNvSpPr>
            <a:spLocks noChangeArrowheads="1"/>
          </p:cNvSpPr>
          <p:nvPr/>
        </p:nvSpPr>
        <p:spPr bwMode="auto">
          <a:xfrm>
            <a:off x="4786313" y="2357438"/>
            <a:ext cx="142875" cy="142875"/>
          </a:xfrm>
          <a:prstGeom prst="ellipse">
            <a:avLst/>
          </a:prstGeom>
          <a:solidFill>
            <a:srgbClr val="00B050"/>
          </a:solidFill>
          <a:ln w="9525">
            <a:solidFill>
              <a:schemeClr val="accent1"/>
            </a:solidFill>
            <a:round/>
            <a:headEnd/>
            <a:tailEnd/>
          </a:ln>
        </p:spPr>
        <p:txBody>
          <a:bodyPr/>
          <a:lstStyle/>
          <a:p>
            <a:pPr defTabSz="914400"/>
            <a:endParaRPr lang="en-US" altLang="zh-CN">
              <a:solidFill>
                <a:srgbClr val="FF0000"/>
              </a:solidFill>
            </a:endParaRPr>
          </a:p>
        </p:txBody>
      </p:sp>
      <p:sp>
        <p:nvSpPr>
          <p:cNvPr id="25" name="Oval 24"/>
          <p:cNvSpPr>
            <a:spLocks noChangeArrowheads="1"/>
          </p:cNvSpPr>
          <p:nvPr/>
        </p:nvSpPr>
        <p:spPr bwMode="auto">
          <a:xfrm>
            <a:off x="4071938" y="2428875"/>
            <a:ext cx="142875" cy="142875"/>
          </a:xfrm>
          <a:prstGeom prst="ellipse">
            <a:avLst/>
          </a:prstGeom>
          <a:solidFill>
            <a:srgbClr val="00B050"/>
          </a:solidFill>
          <a:ln w="9525">
            <a:solidFill>
              <a:schemeClr val="accent1"/>
            </a:solidFill>
            <a:round/>
            <a:headEnd/>
            <a:tailEnd/>
          </a:ln>
        </p:spPr>
        <p:txBody>
          <a:bodyPr/>
          <a:lstStyle/>
          <a:p>
            <a:pPr defTabSz="914400"/>
            <a:endParaRPr lang="en-US" altLang="zh-CN">
              <a:solidFill>
                <a:srgbClr val="FF0000"/>
              </a:solidFill>
            </a:endParaRPr>
          </a:p>
        </p:txBody>
      </p:sp>
      <p:sp>
        <p:nvSpPr>
          <p:cNvPr id="26" name="Right Arrow 25"/>
          <p:cNvSpPr>
            <a:spLocks noChangeArrowheads="1"/>
          </p:cNvSpPr>
          <p:nvPr/>
        </p:nvSpPr>
        <p:spPr bwMode="auto">
          <a:xfrm rot="566441">
            <a:off x="2571750" y="2574925"/>
            <a:ext cx="1643063" cy="144463"/>
          </a:xfrm>
          <a:prstGeom prst="rightArrow">
            <a:avLst>
              <a:gd name="adj1" fmla="val 50000"/>
              <a:gd name="adj2" fmla="val 49970"/>
            </a:avLst>
          </a:prstGeom>
          <a:solidFill>
            <a:schemeClr val="tx1"/>
          </a:solidFill>
          <a:ln w="9525">
            <a:solidFill>
              <a:schemeClr val="tx1"/>
            </a:solidFill>
            <a:round/>
            <a:headEnd/>
            <a:tailEnd/>
          </a:ln>
        </p:spPr>
        <p:txBody>
          <a:bodyPr/>
          <a:lstStyle/>
          <a:p>
            <a:pPr defTabSz="914400"/>
            <a:endParaRPr lang="en-US" altLang="zh-CN"/>
          </a:p>
        </p:txBody>
      </p:sp>
      <p:sp>
        <p:nvSpPr>
          <p:cNvPr id="51228" name="TextBox 26"/>
          <p:cNvSpPr txBox="1">
            <a:spLocks noChangeArrowheads="1"/>
          </p:cNvSpPr>
          <p:nvPr/>
        </p:nvSpPr>
        <p:spPr bwMode="auto">
          <a:xfrm>
            <a:off x="5929313" y="1000125"/>
            <a:ext cx="257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sz="1800"/>
              <a:t>1.Random Generation</a:t>
            </a:r>
          </a:p>
        </p:txBody>
      </p:sp>
      <p:sp>
        <p:nvSpPr>
          <p:cNvPr id="51229" name="TextBox 27"/>
          <p:cNvSpPr txBox="1">
            <a:spLocks noChangeArrowheads="1"/>
          </p:cNvSpPr>
          <p:nvPr/>
        </p:nvSpPr>
        <p:spPr bwMode="auto">
          <a:xfrm>
            <a:off x="6000750" y="1558925"/>
            <a:ext cx="257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sz="1800"/>
              <a:t>2. Clonal Selection</a:t>
            </a:r>
          </a:p>
        </p:txBody>
      </p:sp>
      <p:sp>
        <p:nvSpPr>
          <p:cNvPr id="51230" name="TextBox 28"/>
          <p:cNvSpPr txBox="1">
            <a:spLocks noChangeArrowheads="1"/>
          </p:cNvSpPr>
          <p:nvPr/>
        </p:nvSpPr>
        <p:spPr bwMode="auto">
          <a:xfrm>
            <a:off x="6215063" y="1928813"/>
            <a:ext cx="2643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sz="1800"/>
              <a:t>2.1  Fitness Evaluation</a:t>
            </a:r>
          </a:p>
        </p:txBody>
      </p:sp>
      <p:sp>
        <p:nvSpPr>
          <p:cNvPr id="51231" name="TextBox 29"/>
          <p:cNvSpPr txBox="1">
            <a:spLocks noChangeArrowheads="1"/>
          </p:cNvSpPr>
          <p:nvPr/>
        </p:nvSpPr>
        <p:spPr bwMode="auto">
          <a:xfrm>
            <a:off x="6215063" y="2357438"/>
            <a:ext cx="2643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sz="1800"/>
              <a:t>2.2  Clone N</a:t>
            </a:r>
            <a:r>
              <a:rPr lang="en-US" altLang="zh-CN" sz="1400"/>
              <a:t>c  </a:t>
            </a:r>
            <a:r>
              <a:rPr lang="en-US" altLang="zh-CN" sz="1800"/>
              <a:t>Copies</a:t>
            </a:r>
          </a:p>
        </p:txBody>
      </p:sp>
      <p:sp>
        <p:nvSpPr>
          <p:cNvPr id="51232" name="TextBox 30"/>
          <p:cNvSpPr txBox="1">
            <a:spLocks noChangeArrowheads="1"/>
          </p:cNvSpPr>
          <p:nvPr/>
        </p:nvSpPr>
        <p:spPr bwMode="auto">
          <a:xfrm>
            <a:off x="6215063" y="2773363"/>
            <a:ext cx="2714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sz="1800"/>
              <a:t>2.3  Mutation, Evaluation</a:t>
            </a:r>
          </a:p>
        </p:txBody>
      </p:sp>
      <p:sp>
        <p:nvSpPr>
          <p:cNvPr id="51233" name="TextBox 31"/>
          <p:cNvSpPr txBox="1">
            <a:spLocks noChangeArrowheads="1"/>
          </p:cNvSpPr>
          <p:nvPr/>
        </p:nvSpPr>
        <p:spPr bwMode="auto">
          <a:xfrm>
            <a:off x="6215063" y="3201988"/>
            <a:ext cx="2643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sz="1800"/>
              <a:t>2.4  Selection</a:t>
            </a:r>
          </a:p>
        </p:txBody>
      </p:sp>
      <p:sp>
        <p:nvSpPr>
          <p:cNvPr id="51234" name="TextBox 32"/>
          <p:cNvSpPr txBox="1">
            <a:spLocks noChangeArrowheads="1"/>
          </p:cNvSpPr>
          <p:nvPr/>
        </p:nvSpPr>
        <p:spPr bwMode="auto">
          <a:xfrm>
            <a:off x="6215063" y="3630613"/>
            <a:ext cx="2643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sz="1800"/>
              <a:t>2.5  Average Fitness Error</a:t>
            </a:r>
          </a:p>
        </p:txBody>
      </p:sp>
      <p:sp>
        <p:nvSpPr>
          <p:cNvPr id="51235" name="TextBox 33"/>
          <p:cNvSpPr txBox="1">
            <a:spLocks noChangeArrowheads="1"/>
          </p:cNvSpPr>
          <p:nvPr/>
        </p:nvSpPr>
        <p:spPr bwMode="auto">
          <a:xfrm>
            <a:off x="6000750" y="4357688"/>
            <a:ext cx="2786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sz="1800"/>
              <a:t>3. Network Suppression</a:t>
            </a:r>
          </a:p>
        </p:txBody>
      </p:sp>
      <p:sp>
        <p:nvSpPr>
          <p:cNvPr id="51236" name="TextBox 34"/>
          <p:cNvSpPr txBox="1">
            <a:spLocks noChangeArrowheads="1"/>
          </p:cNvSpPr>
          <p:nvPr/>
        </p:nvSpPr>
        <p:spPr bwMode="auto">
          <a:xfrm>
            <a:off x="6000750" y="4845050"/>
            <a:ext cx="2928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sz="1800"/>
              <a:t>4. Add d% new antibodies</a:t>
            </a:r>
          </a:p>
        </p:txBody>
      </p:sp>
      <p:cxnSp>
        <p:nvCxnSpPr>
          <p:cNvPr id="51237" name="Straight Arrow Connector 46"/>
          <p:cNvCxnSpPr>
            <a:cxnSpLocks noChangeShapeType="1"/>
          </p:cNvCxnSpPr>
          <p:nvPr/>
        </p:nvCxnSpPr>
        <p:spPr bwMode="auto">
          <a:xfrm>
            <a:off x="5357813" y="1714500"/>
            <a:ext cx="42862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38" name="Straight Connector 48"/>
          <p:cNvCxnSpPr>
            <a:cxnSpLocks noChangeShapeType="1"/>
          </p:cNvCxnSpPr>
          <p:nvPr/>
        </p:nvCxnSpPr>
        <p:spPr bwMode="auto">
          <a:xfrm rot="5400000">
            <a:off x="3678238" y="3394075"/>
            <a:ext cx="335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39" name="Straight Arrow Connector 52"/>
          <p:cNvCxnSpPr>
            <a:cxnSpLocks noChangeShapeType="1"/>
          </p:cNvCxnSpPr>
          <p:nvPr/>
        </p:nvCxnSpPr>
        <p:spPr bwMode="auto">
          <a:xfrm>
            <a:off x="5357813" y="5072063"/>
            <a:ext cx="4286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40" name="Straight Arrow Connector 56"/>
          <p:cNvCxnSpPr>
            <a:cxnSpLocks noChangeShapeType="1"/>
          </p:cNvCxnSpPr>
          <p:nvPr/>
        </p:nvCxnSpPr>
        <p:spPr bwMode="auto">
          <a:xfrm>
            <a:off x="5643563" y="2071688"/>
            <a:ext cx="357187"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41" name="Straight Connector 58"/>
          <p:cNvCxnSpPr>
            <a:cxnSpLocks noChangeShapeType="1"/>
          </p:cNvCxnSpPr>
          <p:nvPr/>
        </p:nvCxnSpPr>
        <p:spPr bwMode="auto">
          <a:xfrm rot="5400000">
            <a:off x="4750594" y="2964657"/>
            <a:ext cx="17875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42" name="Straight Arrow Connector 60"/>
          <p:cNvCxnSpPr>
            <a:cxnSpLocks noChangeShapeType="1"/>
          </p:cNvCxnSpPr>
          <p:nvPr/>
        </p:nvCxnSpPr>
        <p:spPr bwMode="auto">
          <a:xfrm>
            <a:off x="5643563" y="3857625"/>
            <a:ext cx="357187"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2" name="Group 94"/>
          <p:cNvGrpSpPr>
            <a:grpSpLocks/>
          </p:cNvGrpSpPr>
          <p:nvPr/>
        </p:nvGrpSpPr>
        <p:grpSpPr bwMode="auto">
          <a:xfrm>
            <a:off x="1071563" y="2571750"/>
            <a:ext cx="1785937" cy="1428750"/>
            <a:chOff x="1071538" y="2571744"/>
            <a:chExt cx="1785950" cy="1428760"/>
          </a:xfrm>
        </p:grpSpPr>
        <p:cxnSp>
          <p:nvCxnSpPr>
            <p:cNvPr id="51251" name="Straight Arrow Connector 63"/>
            <p:cNvCxnSpPr>
              <a:cxnSpLocks noChangeShapeType="1"/>
            </p:cNvCxnSpPr>
            <p:nvPr/>
          </p:nvCxnSpPr>
          <p:spPr bwMode="auto">
            <a:xfrm flipV="1">
              <a:off x="1357290" y="3071810"/>
              <a:ext cx="428628" cy="285752"/>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51252" name="Straight Arrow Connector 67"/>
            <p:cNvCxnSpPr>
              <a:cxnSpLocks noChangeShapeType="1"/>
            </p:cNvCxnSpPr>
            <p:nvPr/>
          </p:nvCxnSpPr>
          <p:spPr bwMode="auto">
            <a:xfrm rot="16200000" flipH="1">
              <a:off x="1785918" y="3286124"/>
              <a:ext cx="357190" cy="7143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51253" name="Straight Arrow Connector 69"/>
            <p:cNvCxnSpPr>
              <a:cxnSpLocks noChangeShapeType="1"/>
              <a:endCxn id="51209" idx="0"/>
            </p:cNvCxnSpPr>
            <p:nvPr/>
          </p:nvCxnSpPr>
          <p:spPr bwMode="auto">
            <a:xfrm rot="5400000">
              <a:off x="1071538" y="3786190"/>
              <a:ext cx="285752"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51254" name="Straight Arrow Connector 71"/>
            <p:cNvCxnSpPr>
              <a:cxnSpLocks noChangeShapeType="1"/>
              <a:endCxn id="51213" idx="5"/>
            </p:cNvCxnSpPr>
            <p:nvPr/>
          </p:nvCxnSpPr>
          <p:spPr bwMode="auto">
            <a:xfrm rot="16200000" flipV="1">
              <a:off x="1693556" y="2693696"/>
              <a:ext cx="235238" cy="92362"/>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51255" name="Straight Arrow Connector 74"/>
            <p:cNvCxnSpPr>
              <a:cxnSpLocks noChangeShapeType="1"/>
            </p:cNvCxnSpPr>
            <p:nvPr/>
          </p:nvCxnSpPr>
          <p:spPr bwMode="auto">
            <a:xfrm flipV="1">
              <a:off x="1214414" y="2643182"/>
              <a:ext cx="357190" cy="214314"/>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51256" name="Straight Arrow Connector 76"/>
            <p:cNvCxnSpPr>
              <a:cxnSpLocks noChangeShapeType="1"/>
            </p:cNvCxnSpPr>
            <p:nvPr/>
          </p:nvCxnSpPr>
          <p:spPr bwMode="auto">
            <a:xfrm>
              <a:off x="2071670" y="2928934"/>
              <a:ext cx="500066" cy="7143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51257" name="Straight Arrow Connector 78"/>
            <p:cNvCxnSpPr>
              <a:cxnSpLocks noChangeShapeType="1"/>
            </p:cNvCxnSpPr>
            <p:nvPr/>
          </p:nvCxnSpPr>
          <p:spPr bwMode="auto">
            <a:xfrm rot="16200000" flipH="1">
              <a:off x="2678893" y="3250405"/>
              <a:ext cx="285752" cy="7143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51258" name="Straight Arrow Connector 80"/>
            <p:cNvCxnSpPr>
              <a:cxnSpLocks noChangeShapeType="1"/>
            </p:cNvCxnSpPr>
            <p:nvPr/>
          </p:nvCxnSpPr>
          <p:spPr bwMode="auto">
            <a:xfrm rot="5400000">
              <a:off x="2285984" y="3143248"/>
              <a:ext cx="285752" cy="285752"/>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51259" name="Straight Arrow Connector 82"/>
            <p:cNvCxnSpPr>
              <a:cxnSpLocks noChangeShapeType="1"/>
            </p:cNvCxnSpPr>
            <p:nvPr/>
          </p:nvCxnSpPr>
          <p:spPr bwMode="auto">
            <a:xfrm rot="16200000" flipH="1">
              <a:off x="2178827" y="3750471"/>
              <a:ext cx="214314" cy="142876"/>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51260" name="Straight Arrow Connector 84"/>
            <p:cNvCxnSpPr>
              <a:cxnSpLocks noChangeShapeType="1"/>
            </p:cNvCxnSpPr>
            <p:nvPr/>
          </p:nvCxnSpPr>
          <p:spPr bwMode="auto">
            <a:xfrm rot="10800000" flipV="1">
              <a:off x="1571604" y="3643314"/>
              <a:ext cx="428628" cy="357190"/>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51261" name="Straight Arrow Connector 86"/>
            <p:cNvCxnSpPr>
              <a:cxnSpLocks noChangeShapeType="1"/>
            </p:cNvCxnSpPr>
            <p:nvPr/>
          </p:nvCxnSpPr>
          <p:spPr bwMode="auto">
            <a:xfrm rot="5400000">
              <a:off x="1893075" y="3821909"/>
              <a:ext cx="285752" cy="7143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51262" name="Straight Arrow Connector 88"/>
            <p:cNvCxnSpPr>
              <a:cxnSpLocks noChangeShapeType="1"/>
            </p:cNvCxnSpPr>
            <p:nvPr/>
          </p:nvCxnSpPr>
          <p:spPr bwMode="auto">
            <a:xfrm>
              <a:off x="1857356" y="2571744"/>
              <a:ext cx="357190"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51263" name="Straight Arrow Connector 90"/>
            <p:cNvCxnSpPr>
              <a:cxnSpLocks noChangeShapeType="1"/>
            </p:cNvCxnSpPr>
            <p:nvPr/>
          </p:nvCxnSpPr>
          <p:spPr bwMode="auto">
            <a:xfrm rot="16200000" flipH="1">
              <a:off x="2500298" y="2714620"/>
              <a:ext cx="214314" cy="7143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51264" name="Straight Arrow Connector 92"/>
            <p:cNvCxnSpPr>
              <a:cxnSpLocks noChangeShapeType="1"/>
            </p:cNvCxnSpPr>
            <p:nvPr/>
          </p:nvCxnSpPr>
          <p:spPr bwMode="auto">
            <a:xfrm rot="16200000" flipH="1">
              <a:off x="1000100" y="3143248"/>
              <a:ext cx="285752" cy="142876"/>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101" name="Rectangle 100"/>
          <p:cNvSpPr>
            <a:spLocks noChangeArrowheads="1"/>
          </p:cNvSpPr>
          <p:nvPr/>
        </p:nvSpPr>
        <p:spPr bwMode="auto">
          <a:xfrm rot="2234349">
            <a:off x="2278063" y="3979863"/>
            <a:ext cx="357187" cy="71437"/>
          </a:xfrm>
          <a:prstGeom prst="rect">
            <a:avLst/>
          </a:prstGeom>
          <a:solidFill>
            <a:srgbClr val="FF0000"/>
          </a:solidFill>
          <a:ln w="9525">
            <a:solidFill>
              <a:schemeClr val="tx1"/>
            </a:solidFill>
            <a:round/>
            <a:headEnd/>
            <a:tailEnd/>
          </a:ln>
        </p:spPr>
        <p:txBody>
          <a:bodyPr/>
          <a:lstStyle/>
          <a:p>
            <a:pPr defTabSz="914400"/>
            <a:endParaRPr lang="en-US" altLang="zh-CN"/>
          </a:p>
        </p:txBody>
      </p:sp>
      <p:sp>
        <p:nvSpPr>
          <p:cNvPr id="102" name="Rectangle 101"/>
          <p:cNvSpPr>
            <a:spLocks noChangeArrowheads="1"/>
          </p:cNvSpPr>
          <p:nvPr/>
        </p:nvSpPr>
        <p:spPr bwMode="auto">
          <a:xfrm rot="-2597590">
            <a:off x="2262188" y="3970338"/>
            <a:ext cx="357187" cy="71437"/>
          </a:xfrm>
          <a:prstGeom prst="rect">
            <a:avLst/>
          </a:prstGeom>
          <a:solidFill>
            <a:srgbClr val="FF0000"/>
          </a:solidFill>
          <a:ln w="9525">
            <a:solidFill>
              <a:schemeClr val="tx1"/>
            </a:solidFill>
            <a:round/>
            <a:headEnd/>
            <a:tailEnd/>
          </a:ln>
        </p:spPr>
        <p:txBody>
          <a:bodyPr/>
          <a:lstStyle/>
          <a:p>
            <a:pPr defTabSz="914400"/>
            <a:endParaRPr lang="en-US" altLang="zh-CN"/>
          </a:p>
        </p:txBody>
      </p:sp>
      <p:sp>
        <p:nvSpPr>
          <p:cNvPr id="103" name="Rectangle 102"/>
          <p:cNvSpPr>
            <a:spLocks noChangeArrowheads="1"/>
          </p:cNvSpPr>
          <p:nvPr/>
        </p:nvSpPr>
        <p:spPr bwMode="auto">
          <a:xfrm rot="2234349">
            <a:off x="1871663" y="4122738"/>
            <a:ext cx="357187" cy="71437"/>
          </a:xfrm>
          <a:prstGeom prst="rect">
            <a:avLst/>
          </a:prstGeom>
          <a:solidFill>
            <a:srgbClr val="FF0000"/>
          </a:solidFill>
          <a:ln w="9525">
            <a:solidFill>
              <a:schemeClr val="tx1"/>
            </a:solidFill>
            <a:round/>
            <a:headEnd/>
            <a:tailEnd/>
          </a:ln>
        </p:spPr>
        <p:txBody>
          <a:bodyPr/>
          <a:lstStyle/>
          <a:p>
            <a:pPr defTabSz="914400"/>
            <a:endParaRPr lang="en-US" altLang="zh-CN"/>
          </a:p>
        </p:txBody>
      </p:sp>
      <p:sp>
        <p:nvSpPr>
          <p:cNvPr id="104" name="Rectangle 103"/>
          <p:cNvSpPr>
            <a:spLocks noChangeArrowheads="1"/>
          </p:cNvSpPr>
          <p:nvPr/>
        </p:nvSpPr>
        <p:spPr bwMode="auto">
          <a:xfrm rot="-2597590">
            <a:off x="1855788" y="4113213"/>
            <a:ext cx="357187" cy="71437"/>
          </a:xfrm>
          <a:prstGeom prst="rect">
            <a:avLst/>
          </a:prstGeom>
          <a:solidFill>
            <a:srgbClr val="FF0000"/>
          </a:solidFill>
          <a:ln w="9525">
            <a:solidFill>
              <a:schemeClr val="tx1"/>
            </a:solidFill>
            <a:round/>
            <a:headEnd/>
            <a:tailEnd/>
          </a:ln>
        </p:spPr>
        <p:txBody>
          <a:bodyPr/>
          <a:lstStyle/>
          <a:p>
            <a:pPr defTabSz="914400"/>
            <a:endParaRPr lang="en-US" altLang="zh-CN"/>
          </a:p>
        </p:txBody>
      </p:sp>
      <p:sp>
        <p:nvSpPr>
          <p:cNvPr id="105" name="Oval 104"/>
          <p:cNvSpPr>
            <a:spLocks noChangeArrowheads="1"/>
          </p:cNvSpPr>
          <p:nvPr/>
        </p:nvSpPr>
        <p:spPr bwMode="auto">
          <a:xfrm>
            <a:off x="2928938" y="4143375"/>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106" name="Oval 105"/>
          <p:cNvSpPr>
            <a:spLocks noChangeArrowheads="1"/>
          </p:cNvSpPr>
          <p:nvPr/>
        </p:nvSpPr>
        <p:spPr bwMode="auto">
          <a:xfrm>
            <a:off x="3143250" y="3857625"/>
            <a:ext cx="142875" cy="142875"/>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1250" name="TextBox 2"/>
          <p:cNvSpPr txBox="1">
            <a:spLocks noChangeArrowheads="1"/>
          </p:cNvSpPr>
          <p:nvPr/>
        </p:nvSpPr>
        <p:spPr bwMode="auto">
          <a:xfrm>
            <a:off x="539750" y="5445125"/>
            <a:ext cx="38877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800"/>
              <a:t>Each antibody represents a possible pathway, which could be converted to a qualitative model</a:t>
            </a:r>
          </a:p>
        </p:txBody>
      </p:sp>
    </p:spTree>
    <p:custDataLst>
      <p:tags r:id="rId1"/>
    </p:custDataLst>
    <p:extLst>
      <p:ext uri="{BB962C8B-B14F-4D97-AF65-F5344CB8AC3E}">
        <p14:creationId xmlns:p14="http://schemas.microsoft.com/office/powerpoint/2010/main" val="4284057440"/>
      </p:ext>
    </p:extLst>
  </p:cSld>
  <p:clrMapOvr>
    <a:masterClrMapping/>
  </p:clrMapOvr>
  <p:transition xmlns:p14="http://schemas.microsoft.com/office/powerpoint/2010/main" spd="slow" advTm="126116"/>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blinds(horizontal)">
                                      <p:cBhvr>
                                        <p:cTn id="7" dur="500"/>
                                        <p:tgtEl>
                                          <p:spTgt spid="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blinds(horizontal)">
                                      <p:cBhvr>
                                        <p:cTn id="20" dur="500"/>
                                        <p:tgtEl>
                                          <p:spTgt spid="1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linds(horizontal)">
                                      <p:cBhvr>
                                        <p:cTn id="40" dur="500"/>
                                        <p:tgtEl>
                                          <p:spTgt spid="2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linds(horizontal)">
                                      <p:cBhvr>
                                        <p:cTn id="43" dur="500"/>
                                        <p:tgtEl>
                                          <p:spTgt spid="2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linds(horizontal)">
                                      <p:cBhvr>
                                        <p:cTn id="46" dur="500"/>
                                        <p:tgtEl>
                                          <p:spTgt spid="2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grpId="1" nodeType="clickEffect">
                                  <p:stCondLst>
                                    <p:cond delay="0"/>
                                  </p:stCondLst>
                                  <p:childTnLst>
                                    <p:animMotion origin="layout" path="M 0 0 C -0.0592 -0.02129 -0.1184 -0.04236 -0.15347 -0.03796 C -0.18854 -0.03356 -0.20139 0.0169 -0.21077 0.02709 " pathEditMode="relative" ptsTypes="aaA">
                                      <p:cBhvr>
                                        <p:cTn id="50" dur="2000" fill="hold"/>
                                        <p:tgtEl>
                                          <p:spTgt spid="23"/>
                                        </p:tgtEl>
                                        <p:attrNameLst>
                                          <p:attrName>ppt_x</p:attrName>
                                          <p:attrName>ppt_y</p:attrName>
                                        </p:attrNameLst>
                                      </p:cBhvr>
                                    </p:animMotion>
                                  </p:childTnLst>
                                </p:cTn>
                              </p:par>
                              <p:par>
                                <p:cTn id="51" presetID="3" presetClass="exit" presetSubtype="10" fill="hold" grpId="0" nodeType="withEffect">
                                  <p:stCondLst>
                                    <p:cond delay="1000"/>
                                  </p:stCondLst>
                                  <p:childTnLst>
                                    <p:animEffect transition="out" filter="blinds(horizontal)">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xit" presetSubtype="10" fill="hold" grpId="1" nodeType="clickEffect">
                                  <p:stCondLst>
                                    <p:cond delay="0"/>
                                  </p:stCondLst>
                                  <p:childTnLst>
                                    <p:animEffect transition="out" filter="blinds(horizontal)">
                                      <p:cBhvr>
                                        <p:cTn id="57" dur="500"/>
                                        <p:tgtEl>
                                          <p:spTgt spid="24"/>
                                        </p:tgtEl>
                                      </p:cBhvr>
                                    </p:animEffect>
                                    <p:set>
                                      <p:cBhvr>
                                        <p:cTn id="58" dur="1" fill="hold">
                                          <p:stCondLst>
                                            <p:cond delay="499"/>
                                          </p:stCondLst>
                                        </p:cTn>
                                        <p:tgtEl>
                                          <p:spTgt spid="24"/>
                                        </p:tgtEl>
                                        <p:attrNameLst>
                                          <p:attrName>style.visibility</p:attrName>
                                        </p:attrNameLst>
                                      </p:cBhvr>
                                      <p:to>
                                        <p:strVal val="hidden"/>
                                      </p:to>
                                    </p:set>
                                  </p:childTnLst>
                                </p:cTn>
                              </p:par>
                              <p:par>
                                <p:cTn id="59" presetID="3" presetClass="exit" presetSubtype="10" fill="hold" grpId="1" nodeType="withEffect">
                                  <p:stCondLst>
                                    <p:cond delay="0"/>
                                  </p:stCondLst>
                                  <p:childTnLst>
                                    <p:animEffect transition="out" filter="blinds(horizontal)">
                                      <p:cBhvr>
                                        <p:cTn id="60" dur="500"/>
                                        <p:tgtEl>
                                          <p:spTgt spid="22"/>
                                        </p:tgtEl>
                                      </p:cBhvr>
                                    </p:animEffect>
                                    <p:set>
                                      <p:cBhvr>
                                        <p:cTn id="61" dur="1" fill="hold">
                                          <p:stCondLst>
                                            <p:cond delay="499"/>
                                          </p:stCondLst>
                                        </p:cTn>
                                        <p:tgtEl>
                                          <p:spTgt spid="22"/>
                                        </p:tgtEl>
                                        <p:attrNameLst>
                                          <p:attrName>style.visibility</p:attrName>
                                        </p:attrNameLst>
                                      </p:cBhvr>
                                      <p:to>
                                        <p:strVal val="hidden"/>
                                      </p:to>
                                    </p:set>
                                  </p:childTnLst>
                                </p:cTn>
                              </p:par>
                              <p:par>
                                <p:cTn id="62" presetID="3" presetClass="exit" presetSubtype="10" fill="hold" grpId="1" nodeType="withEffect">
                                  <p:stCondLst>
                                    <p:cond delay="0"/>
                                  </p:stCondLst>
                                  <p:childTnLst>
                                    <p:animEffect transition="out" filter="blinds(horizontal)">
                                      <p:cBhvr>
                                        <p:cTn id="63" dur="500"/>
                                        <p:tgtEl>
                                          <p:spTgt spid="20"/>
                                        </p:tgtEl>
                                      </p:cBhvr>
                                    </p:animEffect>
                                    <p:set>
                                      <p:cBhvr>
                                        <p:cTn id="64" dur="1" fill="hold">
                                          <p:stCondLst>
                                            <p:cond delay="499"/>
                                          </p:stCondLst>
                                        </p:cTn>
                                        <p:tgtEl>
                                          <p:spTgt spid="20"/>
                                        </p:tgtEl>
                                        <p:attrNameLst>
                                          <p:attrName>style.visibility</p:attrName>
                                        </p:attrNameLst>
                                      </p:cBhvr>
                                      <p:to>
                                        <p:strVal val="hidden"/>
                                      </p:to>
                                    </p:set>
                                  </p:childTnLst>
                                </p:cTn>
                              </p:par>
                              <p:par>
                                <p:cTn id="65" presetID="3" presetClass="exit" presetSubtype="10" fill="hold" grpId="1" nodeType="withEffect">
                                  <p:stCondLst>
                                    <p:cond delay="0"/>
                                  </p:stCondLst>
                                  <p:childTnLst>
                                    <p:animEffect transition="out" filter="blinds(horizontal)">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par>
                                <p:cTn id="68" presetID="3" presetClass="exit" presetSubtype="10" fill="hold" grpId="1" nodeType="withEffect">
                                  <p:stCondLst>
                                    <p:cond delay="0"/>
                                  </p:stCondLst>
                                  <p:childTnLst>
                                    <p:animEffect transition="out" filter="blinds(horizontal)">
                                      <p:cBhvr>
                                        <p:cTn id="69" dur="500"/>
                                        <p:tgtEl>
                                          <p:spTgt spid="18"/>
                                        </p:tgtEl>
                                      </p:cBhvr>
                                    </p:animEffect>
                                    <p:set>
                                      <p:cBhvr>
                                        <p:cTn id="70" dur="1" fill="hold">
                                          <p:stCondLst>
                                            <p:cond delay="499"/>
                                          </p:stCondLst>
                                        </p:cTn>
                                        <p:tgtEl>
                                          <p:spTgt spid="18"/>
                                        </p:tgtEl>
                                        <p:attrNameLst>
                                          <p:attrName>style.visibility</p:attrName>
                                        </p:attrNameLst>
                                      </p:cBhvr>
                                      <p:to>
                                        <p:strVal val="hidden"/>
                                      </p:to>
                                    </p:set>
                                  </p:childTnLst>
                                </p:cTn>
                              </p:par>
                              <p:par>
                                <p:cTn id="71" presetID="3" presetClass="exit" presetSubtype="10" fill="hold" grpId="1" nodeType="withEffect">
                                  <p:stCondLst>
                                    <p:cond delay="0"/>
                                  </p:stCondLst>
                                  <p:childTnLst>
                                    <p:animEffect transition="out" filter="blinds(horizontal)">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3" presetClass="exit" presetSubtype="10" fill="hold" grpId="1" nodeType="withEffect">
                                  <p:stCondLst>
                                    <p:cond delay="0"/>
                                  </p:stCondLst>
                                  <p:childTnLst>
                                    <p:animEffect transition="out" filter="blinds(horizontal)">
                                      <p:cBhvr>
                                        <p:cTn id="75" dur="500"/>
                                        <p:tgtEl>
                                          <p:spTgt spid="25"/>
                                        </p:tgtEl>
                                      </p:cBhvr>
                                    </p:animEffect>
                                    <p:set>
                                      <p:cBhvr>
                                        <p:cTn id="76" dur="1" fill="hold">
                                          <p:stCondLst>
                                            <p:cond delay="499"/>
                                          </p:stCondLst>
                                        </p:cTn>
                                        <p:tgtEl>
                                          <p:spTgt spid="25"/>
                                        </p:tgtEl>
                                        <p:attrNameLst>
                                          <p:attrName>style.visibility</p:attrName>
                                        </p:attrNameLst>
                                      </p:cBhvr>
                                      <p:to>
                                        <p:strVal val="hidden"/>
                                      </p:to>
                                    </p:set>
                                  </p:childTnLst>
                                </p:cTn>
                              </p:par>
                              <p:par>
                                <p:cTn id="77" presetID="3" presetClass="exit" presetSubtype="10" fill="hold" grpId="1" nodeType="withEffect">
                                  <p:stCondLst>
                                    <p:cond delay="0"/>
                                  </p:stCondLst>
                                  <p:childTnLst>
                                    <p:animEffect transition="out" filter="blinds(horizontal)">
                                      <p:cBhvr>
                                        <p:cTn id="78" dur="500"/>
                                        <p:tgtEl>
                                          <p:spTgt spid="17"/>
                                        </p:tgtEl>
                                      </p:cBhvr>
                                    </p:animEffect>
                                    <p:set>
                                      <p:cBhvr>
                                        <p:cTn id="79" dur="1" fill="hold">
                                          <p:stCondLst>
                                            <p:cond delay="499"/>
                                          </p:stCondLst>
                                        </p:cTn>
                                        <p:tgtEl>
                                          <p:spTgt spid="17"/>
                                        </p:tgtEl>
                                        <p:attrNameLst>
                                          <p:attrName>style.visibility</p:attrName>
                                        </p:attrNameLst>
                                      </p:cBhvr>
                                      <p:to>
                                        <p:strVal val="hidden"/>
                                      </p:to>
                                    </p:set>
                                  </p:childTnLst>
                                </p:cTn>
                              </p:par>
                              <p:par>
                                <p:cTn id="80" presetID="3" presetClass="exit" presetSubtype="10" fill="hold" grpId="1" nodeType="withEffect">
                                  <p:stCondLst>
                                    <p:cond delay="0"/>
                                  </p:stCondLst>
                                  <p:childTnLst>
                                    <p:animEffect transition="out" filter="blinds(horizontal)">
                                      <p:cBhvr>
                                        <p:cTn id="81" dur="500"/>
                                        <p:tgtEl>
                                          <p:spTgt spid="26"/>
                                        </p:tgtEl>
                                      </p:cBhvr>
                                    </p:animEffect>
                                    <p:set>
                                      <p:cBhvr>
                                        <p:cTn id="82" dur="1" fill="hold">
                                          <p:stCondLst>
                                            <p:cond delay="499"/>
                                          </p:stCondLst>
                                        </p:cTn>
                                        <p:tgtEl>
                                          <p:spTgt spid="26"/>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08"/>
                                        </p:tgtEl>
                                        <p:attrNameLst>
                                          <p:attrName>style.visibility</p:attrName>
                                        </p:attrNameLst>
                                      </p:cBhvr>
                                      <p:to>
                                        <p:strVal val="visible"/>
                                      </p:to>
                                    </p:set>
                                    <p:animEffect transition="in" filter="blinds(horizontal)">
                                      <p:cBhvr>
                                        <p:cTn id="87" dur="500"/>
                                        <p:tgtEl>
                                          <p:spTgt spid="10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blinds(horizontal)">
                                      <p:cBhvr>
                                        <p:cTn id="92" dur="500"/>
                                        <p:tgtEl>
                                          <p:spTgt spid="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02"/>
                                        </p:tgtEl>
                                        <p:attrNameLst>
                                          <p:attrName>style.visibility</p:attrName>
                                        </p:attrNameLst>
                                      </p:cBhvr>
                                      <p:to>
                                        <p:strVal val="visible"/>
                                      </p:to>
                                    </p:set>
                                    <p:animEffect transition="in" filter="blinds(horizontal)">
                                      <p:cBhvr>
                                        <p:cTn id="97" dur="500"/>
                                        <p:tgtEl>
                                          <p:spTgt spid="102"/>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01"/>
                                        </p:tgtEl>
                                        <p:attrNameLst>
                                          <p:attrName>style.visibility</p:attrName>
                                        </p:attrNameLst>
                                      </p:cBhvr>
                                      <p:to>
                                        <p:strVal val="visible"/>
                                      </p:to>
                                    </p:set>
                                    <p:animEffect transition="in" filter="blinds(horizontal)">
                                      <p:cBhvr>
                                        <p:cTn id="100" dur="500"/>
                                        <p:tgtEl>
                                          <p:spTgt spid="101"/>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animEffect transition="in" filter="blinds(horizontal)">
                                      <p:cBhvr>
                                        <p:cTn id="103" dur="500"/>
                                        <p:tgtEl>
                                          <p:spTgt spid="103"/>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04"/>
                                        </p:tgtEl>
                                        <p:attrNameLst>
                                          <p:attrName>style.visibility</p:attrName>
                                        </p:attrNameLst>
                                      </p:cBhvr>
                                      <p:to>
                                        <p:strVal val="visible"/>
                                      </p:to>
                                    </p:set>
                                    <p:animEffect transition="in" filter="blinds(horizontal)">
                                      <p:cBhvr>
                                        <p:cTn id="106" dur="500"/>
                                        <p:tgtEl>
                                          <p:spTgt spid="10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09"/>
                                        </p:tgtEl>
                                        <p:attrNameLst>
                                          <p:attrName>style.visibility</p:attrName>
                                        </p:attrNameLst>
                                      </p:cBhvr>
                                      <p:to>
                                        <p:strVal val="visible"/>
                                      </p:to>
                                    </p:set>
                                    <p:animEffect transition="in" filter="blinds(horizontal)">
                                      <p:cBhvr>
                                        <p:cTn id="111" dur="500"/>
                                        <p:tgtEl>
                                          <p:spTgt spid="109"/>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05"/>
                                        </p:tgtEl>
                                        <p:attrNameLst>
                                          <p:attrName>style.visibility</p:attrName>
                                        </p:attrNameLst>
                                      </p:cBhvr>
                                      <p:to>
                                        <p:strVal val="visible"/>
                                      </p:to>
                                    </p:set>
                                    <p:animEffect transition="in" filter="blinds(horizontal)">
                                      <p:cBhvr>
                                        <p:cTn id="116" dur="500"/>
                                        <p:tgtEl>
                                          <p:spTgt spid="105"/>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106"/>
                                        </p:tgtEl>
                                        <p:attrNameLst>
                                          <p:attrName>style.visibility</p:attrName>
                                        </p:attrNameLst>
                                      </p:cBhvr>
                                      <p:to>
                                        <p:strVal val="visible"/>
                                      </p:to>
                                    </p:set>
                                    <p:animEffect transition="in" filter="blinds(horizontal)">
                                      <p:cBhvr>
                                        <p:cTn id="119"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09" grpId="0" animBg="1"/>
      <p:bldP spid="108" grpId="0" animBg="1"/>
      <p:bldP spid="107" grpId="0" animBg="1"/>
      <p:bldP spid="10" grpId="0"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101" grpId="0" animBg="1"/>
      <p:bldP spid="102" grpId="0" animBg="1"/>
      <p:bldP spid="103" grpId="0" animBg="1"/>
      <p:bldP spid="104" grpId="0" animBg="1"/>
      <p:bldP spid="105" grpId="0" animBg="1"/>
      <p:bldP spid="10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a:spLocks noChangeArrowheads="1"/>
          </p:cNvSpPr>
          <p:nvPr/>
        </p:nvSpPr>
        <p:spPr bwMode="auto">
          <a:xfrm>
            <a:off x="6572250" y="4500563"/>
            <a:ext cx="1143000" cy="357187"/>
          </a:xfrm>
          <a:prstGeom prst="rect">
            <a:avLst/>
          </a:prstGeom>
          <a:solidFill>
            <a:schemeClr val="bg1"/>
          </a:solidFill>
          <a:ln w="25400">
            <a:solidFill>
              <a:srgbClr val="FF0000"/>
            </a:solidFill>
            <a:round/>
            <a:headEnd/>
            <a:tailEnd/>
          </a:ln>
        </p:spPr>
        <p:txBody>
          <a:bodyPr/>
          <a:lstStyle/>
          <a:p>
            <a:pPr defTabSz="914400"/>
            <a:endParaRPr lang="en-US" altLang="zh-CN"/>
          </a:p>
        </p:txBody>
      </p:sp>
      <p:sp>
        <p:nvSpPr>
          <p:cNvPr id="37" name="Rectangle 36"/>
          <p:cNvSpPr>
            <a:spLocks noChangeArrowheads="1"/>
          </p:cNvSpPr>
          <p:nvPr/>
        </p:nvSpPr>
        <p:spPr bwMode="auto">
          <a:xfrm>
            <a:off x="2708275" y="5072063"/>
            <a:ext cx="1143000" cy="357187"/>
          </a:xfrm>
          <a:prstGeom prst="rect">
            <a:avLst/>
          </a:prstGeom>
          <a:solidFill>
            <a:schemeClr val="bg1"/>
          </a:solidFill>
          <a:ln w="25400">
            <a:solidFill>
              <a:srgbClr val="FF0000"/>
            </a:solidFill>
            <a:round/>
            <a:headEnd/>
            <a:tailEnd/>
          </a:ln>
        </p:spPr>
        <p:txBody>
          <a:bodyPr/>
          <a:lstStyle/>
          <a:p>
            <a:pPr defTabSz="914400"/>
            <a:endParaRPr lang="en-US" altLang="zh-CN"/>
          </a:p>
        </p:txBody>
      </p:sp>
      <p:sp>
        <p:nvSpPr>
          <p:cNvPr id="36" name="Rectangle 35"/>
          <p:cNvSpPr>
            <a:spLocks noChangeArrowheads="1"/>
          </p:cNvSpPr>
          <p:nvPr/>
        </p:nvSpPr>
        <p:spPr bwMode="auto">
          <a:xfrm>
            <a:off x="1125538" y="5072063"/>
            <a:ext cx="1143000" cy="357187"/>
          </a:xfrm>
          <a:prstGeom prst="rect">
            <a:avLst/>
          </a:prstGeom>
          <a:solidFill>
            <a:schemeClr val="bg1"/>
          </a:solidFill>
          <a:ln w="25400">
            <a:solidFill>
              <a:srgbClr val="FF0000"/>
            </a:solidFill>
            <a:round/>
            <a:headEnd/>
            <a:tailEnd/>
          </a:ln>
        </p:spPr>
        <p:txBody>
          <a:bodyPr/>
          <a:lstStyle/>
          <a:p>
            <a:pPr defTabSz="914400"/>
            <a:endParaRPr lang="en-US" altLang="zh-CN"/>
          </a:p>
        </p:txBody>
      </p:sp>
      <p:sp>
        <p:nvSpPr>
          <p:cNvPr id="53252" name="Title 1"/>
          <p:cNvSpPr>
            <a:spLocks noGrp="1"/>
          </p:cNvSpPr>
          <p:nvPr>
            <p:ph type="title"/>
          </p:nvPr>
        </p:nvSpPr>
        <p:spPr/>
        <p:txBody>
          <a:bodyPr/>
          <a:lstStyle/>
          <a:p>
            <a:r>
              <a:rPr lang="en-US" altLang="zh-CN">
                <a:latin typeface="Arial" charset="0"/>
                <a:ea typeface="Osaka" charset="0"/>
              </a:rPr>
              <a:t>Antibody Encoding</a:t>
            </a:r>
          </a:p>
        </p:txBody>
      </p:sp>
      <p:sp>
        <p:nvSpPr>
          <p:cNvPr id="53253" name="Rectangle 4"/>
          <p:cNvSpPr>
            <a:spLocks noChangeArrowheads="1"/>
          </p:cNvSpPr>
          <p:nvPr/>
        </p:nvSpPr>
        <p:spPr bwMode="auto">
          <a:xfrm>
            <a:off x="1571625" y="2286000"/>
            <a:ext cx="571500" cy="500063"/>
          </a:xfrm>
          <a:prstGeom prst="rect">
            <a:avLst/>
          </a:prstGeom>
          <a:solidFill>
            <a:schemeClr val="accent1"/>
          </a:solidFill>
          <a:ln w="9525">
            <a:solidFill>
              <a:schemeClr val="tx1"/>
            </a:solidFill>
            <a:round/>
            <a:headEnd/>
            <a:tailEnd/>
          </a:ln>
        </p:spPr>
        <p:txBody>
          <a:bodyPr/>
          <a:lstStyle/>
          <a:p>
            <a:pPr defTabSz="914400"/>
            <a:r>
              <a:rPr lang="en-US" altLang="zh-CN"/>
              <a:t>4</a:t>
            </a:r>
          </a:p>
        </p:txBody>
      </p:sp>
      <p:sp>
        <p:nvSpPr>
          <p:cNvPr id="53254" name="Rectangle 5"/>
          <p:cNvSpPr>
            <a:spLocks noChangeArrowheads="1"/>
          </p:cNvSpPr>
          <p:nvPr/>
        </p:nvSpPr>
        <p:spPr bwMode="auto">
          <a:xfrm>
            <a:off x="2857500" y="2286000"/>
            <a:ext cx="571500" cy="500063"/>
          </a:xfrm>
          <a:prstGeom prst="rect">
            <a:avLst/>
          </a:prstGeom>
          <a:solidFill>
            <a:schemeClr val="accent1"/>
          </a:solidFill>
          <a:ln w="9525">
            <a:solidFill>
              <a:schemeClr val="tx1"/>
            </a:solidFill>
            <a:round/>
            <a:headEnd/>
            <a:tailEnd/>
          </a:ln>
        </p:spPr>
        <p:txBody>
          <a:bodyPr/>
          <a:lstStyle/>
          <a:p>
            <a:pPr defTabSz="914400"/>
            <a:r>
              <a:rPr lang="en-US" altLang="zh-CN"/>
              <a:t>3.6</a:t>
            </a:r>
          </a:p>
        </p:txBody>
      </p:sp>
      <p:sp>
        <p:nvSpPr>
          <p:cNvPr id="53255" name="Rectangle 6"/>
          <p:cNvSpPr>
            <a:spLocks noChangeArrowheads="1"/>
          </p:cNvSpPr>
          <p:nvPr/>
        </p:nvSpPr>
        <p:spPr bwMode="auto">
          <a:xfrm>
            <a:off x="4143375" y="2286000"/>
            <a:ext cx="571500" cy="500063"/>
          </a:xfrm>
          <a:prstGeom prst="rect">
            <a:avLst/>
          </a:prstGeom>
          <a:solidFill>
            <a:schemeClr val="accent1"/>
          </a:solidFill>
          <a:ln w="9525">
            <a:solidFill>
              <a:schemeClr val="tx1"/>
            </a:solidFill>
            <a:round/>
            <a:headEnd/>
            <a:tailEnd/>
          </a:ln>
        </p:spPr>
        <p:txBody>
          <a:bodyPr/>
          <a:lstStyle/>
          <a:p>
            <a:pPr defTabSz="914400"/>
            <a:endParaRPr lang="en-US" altLang="zh-CN"/>
          </a:p>
        </p:txBody>
      </p:sp>
      <p:sp>
        <p:nvSpPr>
          <p:cNvPr id="53256" name="Rectangle 8"/>
          <p:cNvSpPr>
            <a:spLocks noChangeArrowheads="1"/>
          </p:cNvSpPr>
          <p:nvPr/>
        </p:nvSpPr>
        <p:spPr bwMode="auto">
          <a:xfrm>
            <a:off x="6643688" y="2286000"/>
            <a:ext cx="571500" cy="500063"/>
          </a:xfrm>
          <a:prstGeom prst="rect">
            <a:avLst/>
          </a:prstGeom>
          <a:solidFill>
            <a:schemeClr val="accent1"/>
          </a:solidFill>
          <a:ln w="9525">
            <a:solidFill>
              <a:schemeClr val="tx1"/>
            </a:solidFill>
            <a:round/>
            <a:headEnd/>
            <a:tailEnd/>
          </a:ln>
        </p:spPr>
        <p:txBody>
          <a:bodyPr/>
          <a:lstStyle/>
          <a:p>
            <a:pPr defTabSz="914400"/>
            <a:r>
              <a:rPr lang="en-US" altLang="zh-CN"/>
              <a:t>2.3</a:t>
            </a:r>
          </a:p>
        </p:txBody>
      </p:sp>
      <p:sp>
        <p:nvSpPr>
          <p:cNvPr id="53257" name="Left Brace 9"/>
          <p:cNvSpPr>
            <a:spLocks/>
          </p:cNvSpPr>
          <p:nvPr/>
        </p:nvSpPr>
        <p:spPr bwMode="auto">
          <a:xfrm rot="5400000">
            <a:off x="4107657" y="-750094"/>
            <a:ext cx="571500" cy="5214937"/>
          </a:xfrm>
          <a:prstGeom prst="leftBrace">
            <a:avLst>
              <a:gd name="adj1" fmla="val 8322"/>
              <a:gd name="adj2" fmla="val 50000"/>
            </a:avLst>
          </a:prstGeom>
          <a:solidFill>
            <a:schemeClr val="accent1"/>
          </a:solidFill>
          <a:ln w="9525">
            <a:solidFill>
              <a:schemeClr val="tx1"/>
            </a:solidFill>
            <a:round/>
            <a:headEnd/>
            <a:tailEnd/>
          </a:ln>
        </p:spPr>
        <p:txBody>
          <a:bodyPr/>
          <a:lstStyle/>
          <a:p>
            <a:pPr defTabSz="914400"/>
            <a:endParaRPr lang="en-US" altLang="zh-CN"/>
          </a:p>
        </p:txBody>
      </p:sp>
      <p:sp>
        <p:nvSpPr>
          <p:cNvPr id="53258" name="Oval 10"/>
          <p:cNvSpPr>
            <a:spLocks noChangeArrowheads="1"/>
          </p:cNvSpPr>
          <p:nvPr/>
        </p:nvSpPr>
        <p:spPr bwMode="auto">
          <a:xfrm>
            <a:off x="5072063" y="2571750"/>
            <a:ext cx="71437" cy="71438"/>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3259" name="Oval 12"/>
          <p:cNvSpPr>
            <a:spLocks noChangeArrowheads="1"/>
          </p:cNvSpPr>
          <p:nvPr/>
        </p:nvSpPr>
        <p:spPr bwMode="auto">
          <a:xfrm>
            <a:off x="5286375" y="2571750"/>
            <a:ext cx="71438" cy="71438"/>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3260" name="Oval 13"/>
          <p:cNvSpPr>
            <a:spLocks noChangeArrowheads="1"/>
          </p:cNvSpPr>
          <p:nvPr/>
        </p:nvSpPr>
        <p:spPr bwMode="auto">
          <a:xfrm>
            <a:off x="5500688" y="2571750"/>
            <a:ext cx="71437" cy="71438"/>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3261" name="Oval 14"/>
          <p:cNvSpPr>
            <a:spLocks noChangeArrowheads="1"/>
          </p:cNvSpPr>
          <p:nvPr/>
        </p:nvSpPr>
        <p:spPr bwMode="auto">
          <a:xfrm>
            <a:off x="5715000" y="2571750"/>
            <a:ext cx="71438" cy="71438"/>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3262" name="Oval 15"/>
          <p:cNvSpPr>
            <a:spLocks noChangeArrowheads="1"/>
          </p:cNvSpPr>
          <p:nvPr/>
        </p:nvSpPr>
        <p:spPr bwMode="auto">
          <a:xfrm>
            <a:off x="6000750" y="2571750"/>
            <a:ext cx="71438" cy="71438"/>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3263" name="TextBox 17"/>
          <p:cNvSpPr txBox="1">
            <a:spLocks noChangeArrowheads="1"/>
          </p:cNvSpPr>
          <p:nvPr/>
        </p:nvSpPr>
        <p:spPr bwMode="auto">
          <a:xfrm>
            <a:off x="3786188" y="1143000"/>
            <a:ext cx="1785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a:t>Antibody</a:t>
            </a:r>
          </a:p>
        </p:txBody>
      </p:sp>
      <p:sp>
        <p:nvSpPr>
          <p:cNvPr id="53264" name="Rectangle 18"/>
          <p:cNvSpPr>
            <a:spLocks noChangeArrowheads="1"/>
          </p:cNvSpPr>
          <p:nvPr/>
        </p:nvSpPr>
        <p:spPr bwMode="auto">
          <a:xfrm>
            <a:off x="1143000" y="4214813"/>
            <a:ext cx="1143000" cy="1857375"/>
          </a:xfrm>
          <a:prstGeom prst="rect">
            <a:avLst/>
          </a:prstGeom>
          <a:noFill/>
          <a:ln w="9525">
            <a:solidFill>
              <a:srgbClr val="00B0F0"/>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a:r>
              <a:rPr lang="en-US" altLang="zh-CN"/>
              <a:t>1.  r1</a:t>
            </a:r>
          </a:p>
          <a:p>
            <a:pPr defTabSz="914400"/>
            <a:r>
              <a:rPr lang="en-US" altLang="zh-CN"/>
              <a:t>2.  r2</a:t>
            </a:r>
          </a:p>
          <a:p>
            <a:pPr defTabSz="914400">
              <a:buFontTx/>
              <a:buAutoNum type="arabicPeriod" startAt="3"/>
            </a:pPr>
            <a:r>
              <a:rPr lang="en-US" altLang="zh-CN"/>
              <a:t>  r3</a:t>
            </a:r>
          </a:p>
          <a:p>
            <a:pPr defTabSz="914400">
              <a:buFontTx/>
              <a:buAutoNum type="arabicPeriod" startAt="3"/>
            </a:pPr>
            <a:r>
              <a:rPr lang="en-US" altLang="zh-CN"/>
              <a:t>  r4</a:t>
            </a:r>
          </a:p>
          <a:p>
            <a:pPr defTabSz="914400">
              <a:buFontTx/>
              <a:buAutoNum type="arabicPeriod" startAt="3"/>
            </a:pPr>
            <a:r>
              <a:rPr lang="en-US" altLang="zh-CN"/>
              <a:t>…..</a:t>
            </a:r>
          </a:p>
          <a:p>
            <a:pPr defTabSz="914400"/>
            <a:r>
              <a:rPr lang="en-US" altLang="zh-CN"/>
              <a:t>…..</a:t>
            </a:r>
          </a:p>
        </p:txBody>
      </p:sp>
      <p:sp>
        <p:nvSpPr>
          <p:cNvPr id="53265" name="TextBox 19"/>
          <p:cNvSpPr txBox="1">
            <a:spLocks noChangeArrowheads="1"/>
          </p:cNvSpPr>
          <p:nvPr/>
        </p:nvSpPr>
        <p:spPr bwMode="auto">
          <a:xfrm>
            <a:off x="1258888" y="6092825"/>
            <a:ext cx="1071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a:t>Set 1</a:t>
            </a:r>
          </a:p>
        </p:txBody>
      </p:sp>
      <p:cxnSp>
        <p:nvCxnSpPr>
          <p:cNvPr id="53266" name="Straight Arrow Connector 21"/>
          <p:cNvCxnSpPr>
            <a:cxnSpLocks noChangeShapeType="1"/>
            <a:stCxn id="53253" idx="2"/>
            <a:endCxn id="53264" idx="0"/>
          </p:cNvCxnSpPr>
          <p:nvPr/>
        </p:nvCxnSpPr>
        <p:spPr bwMode="auto">
          <a:xfrm rot="5400000">
            <a:off x="1071563" y="3429000"/>
            <a:ext cx="1428750" cy="142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7" name="Rectangle 26"/>
          <p:cNvSpPr/>
          <p:nvPr/>
        </p:nvSpPr>
        <p:spPr bwMode="auto">
          <a:xfrm>
            <a:off x="2714625" y="4214813"/>
            <a:ext cx="1143000" cy="1857375"/>
          </a:xfrm>
          <a:prstGeom prst="rect">
            <a:avLst/>
          </a:prstGeom>
          <a:noFill/>
          <a:ln w="9525" cap="flat" cmpd="sng" algn="ctr">
            <a:solidFill>
              <a:srgbClr val="00B0F0"/>
            </a:solidFill>
            <a:prstDash val="solid"/>
            <a:round/>
            <a:headEnd type="none" w="med" len="med"/>
            <a:tailEnd type="none" w="med" len="med"/>
          </a:ln>
          <a:effectLst/>
        </p:spPr>
        <p:txBody>
          <a:bodyPr/>
          <a:lstStyle/>
          <a:p>
            <a:pPr marL="342900" indent="-342900" defTabSz="914400">
              <a:buFontTx/>
              <a:buAutoNum type="arabicPeriod"/>
              <a:defRPr/>
            </a:pPr>
            <a:r>
              <a:rPr lang="en-US" altLang="zh-CN" dirty="0"/>
              <a:t>r8</a:t>
            </a:r>
          </a:p>
          <a:p>
            <a:pPr marL="342900" indent="-342900" defTabSz="914400">
              <a:buFontTx/>
              <a:buAutoNum type="arabicPeriod"/>
              <a:defRPr/>
            </a:pPr>
            <a:r>
              <a:rPr lang="en-US" altLang="zh-CN" dirty="0"/>
              <a:t>r9</a:t>
            </a:r>
          </a:p>
          <a:p>
            <a:pPr defTabSz="914400">
              <a:defRPr/>
            </a:pPr>
            <a:r>
              <a:rPr lang="en-US" altLang="zh-CN" dirty="0"/>
              <a:t>3. r10</a:t>
            </a:r>
          </a:p>
          <a:p>
            <a:pPr defTabSz="914400">
              <a:defRPr/>
            </a:pPr>
            <a:r>
              <a:rPr lang="en-US" altLang="zh-CN" dirty="0"/>
              <a:t>4. r11</a:t>
            </a:r>
          </a:p>
          <a:p>
            <a:pPr defTabSz="914400">
              <a:defRPr/>
            </a:pPr>
            <a:r>
              <a:rPr lang="en-US" altLang="zh-CN" dirty="0"/>
              <a:t>…..</a:t>
            </a:r>
          </a:p>
          <a:p>
            <a:pPr defTabSz="914400">
              <a:defRPr/>
            </a:pPr>
            <a:r>
              <a:rPr lang="en-US" altLang="zh-CN" dirty="0"/>
              <a:t>…..</a:t>
            </a:r>
          </a:p>
        </p:txBody>
      </p:sp>
      <p:cxnSp>
        <p:nvCxnSpPr>
          <p:cNvPr id="53268" name="Straight Arrow Connector 27"/>
          <p:cNvCxnSpPr>
            <a:cxnSpLocks noChangeShapeType="1"/>
            <a:stCxn id="53254" idx="2"/>
            <a:endCxn id="27" idx="0"/>
          </p:cNvCxnSpPr>
          <p:nvPr/>
        </p:nvCxnSpPr>
        <p:spPr bwMode="auto">
          <a:xfrm rot="16200000" flipH="1">
            <a:off x="2500313" y="3429000"/>
            <a:ext cx="1428750" cy="142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3269" name="TextBox 31"/>
          <p:cNvSpPr txBox="1">
            <a:spLocks noChangeArrowheads="1"/>
          </p:cNvSpPr>
          <p:nvPr/>
        </p:nvSpPr>
        <p:spPr bwMode="auto">
          <a:xfrm>
            <a:off x="2771775" y="609282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a:t>Set 2</a:t>
            </a:r>
          </a:p>
        </p:txBody>
      </p:sp>
      <p:sp>
        <p:nvSpPr>
          <p:cNvPr id="33" name="Rectangle 32"/>
          <p:cNvSpPr/>
          <p:nvPr/>
        </p:nvSpPr>
        <p:spPr bwMode="auto">
          <a:xfrm>
            <a:off x="6572250" y="4214813"/>
            <a:ext cx="1143000" cy="1857375"/>
          </a:xfrm>
          <a:prstGeom prst="rect">
            <a:avLst/>
          </a:prstGeom>
          <a:noFill/>
          <a:ln w="9525" cap="flat" cmpd="sng" algn="ctr">
            <a:solidFill>
              <a:srgbClr val="00B0F0"/>
            </a:solidFill>
            <a:prstDash val="solid"/>
            <a:round/>
            <a:headEnd type="none" w="med" len="med"/>
            <a:tailEnd type="none" w="med" len="med"/>
          </a:ln>
          <a:effectLst/>
        </p:spPr>
        <p:txBody>
          <a:bodyPr/>
          <a:lstStyle/>
          <a:p>
            <a:pPr marL="342900" indent="-342900" defTabSz="914400">
              <a:buFontTx/>
              <a:buAutoNum type="arabicPeriod"/>
              <a:defRPr/>
            </a:pPr>
            <a:r>
              <a:rPr lang="en-US" altLang="zh-CN" dirty="0"/>
              <a:t>r98</a:t>
            </a:r>
          </a:p>
          <a:p>
            <a:pPr marL="342900" indent="-342900" defTabSz="914400">
              <a:buFontTx/>
              <a:buAutoNum type="arabicPeriod"/>
              <a:defRPr/>
            </a:pPr>
            <a:r>
              <a:rPr lang="en-US" altLang="zh-CN" dirty="0"/>
              <a:t>r99</a:t>
            </a:r>
          </a:p>
          <a:p>
            <a:pPr marL="342900" indent="-342900" defTabSz="914400">
              <a:buFontTx/>
              <a:buAutoNum type="arabicPeriod"/>
              <a:defRPr/>
            </a:pPr>
            <a:r>
              <a:rPr lang="en-US" altLang="zh-CN" dirty="0"/>
              <a:t>r100</a:t>
            </a:r>
          </a:p>
          <a:p>
            <a:pPr defTabSz="914400">
              <a:defRPr/>
            </a:pPr>
            <a:r>
              <a:rPr lang="en-US" altLang="zh-CN" dirty="0"/>
              <a:t>4. …..</a:t>
            </a:r>
          </a:p>
          <a:p>
            <a:pPr defTabSz="914400">
              <a:defRPr/>
            </a:pPr>
            <a:r>
              <a:rPr lang="en-US" altLang="zh-CN" dirty="0"/>
              <a:t>……</a:t>
            </a:r>
          </a:p>
        </p:txBody>
      </p:sp>
      <p:cxnSp>
        <p:nvCxnSpPr>
          <p:cNvPr id="53271" name="Straight Arrow Connector 33"/>
          <p:cNvCxnSpPr>
            <a:cxnSpLocks noChangeShapeType="1"/>
          </p:cNvCxnSpPr>
          <p:nvPr/>
        </p:nvCxnSpPr>
        <p:spPr bwMode="auto">
          <a:xfrm rot="16200000" flipH="1">
            <a:off x="6357938" y="3429000"/>
            <a:ext cx="1428750" cy="142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3272" name="TextBox 34"/>
          <p:cNvSpPr txBox="1">
            <a:spLocks noChangeArrowheads="1"/>
          </p:cNvSpPr>
          <p:nvPr/>
        </p:nvSpPr>
        <p:spPr bwMode="auto">
          <a:xfrm>
            <a:off x="6643688" y="6110288"/>
            <a:ext cx="1071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a:t>Set n</a:t>
            </a:r>
          </a:p>
        </p:txBody>
      </p:sp>
      <p:sp>
        <p:nvSpPr>
          <p:cNvPr id="39" name="Rectangle 38"/>
          <p:cNvSpPr/>
          <p:nvPr/>
        </p:nvSpPr>
        <p:spPr bwMode="auto">
          <a:xfrm>
            <a:off x="4500563" y="3643313"/>
            <a:ext cx="1714500" cy="22860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defTabSz="914400">
              <a:defRPr/>
            </a:pPr>
            <a:r>
              <a:rPr lang="en-US" altLang="zh-CN" dirty="0"/>
              <a:t>Possible Pathway: </a:t>
            </a:r>
          </a:p>
          <a:p>
            <a:pPr defTabSz="914400">
              <a:defRPr/>
            </a:pPr>
            <a:endParaRPr lang="en-US" altLang="zh-CN" dirty="0"/>
          </a:p>
          <a:p>
            <a:pPr defTabSz="914400">
              <a:defRPr/>
            </a:pPr>
            <a:r>
              <a:rPr lang="en-US" altLang="zh-CN" dirty="0"/>
              <a:t> r4</a:t>
            </a:r>
          </a:p>
          <a:p>
            <a:pPr defTabSz="914400">
              <a:defRPr/>
            </a:pPr>
            <a:r>
              <a:rPr lang="en-US" altLang="zh-CN" dirty="0"/>
              <a:t> r11</a:t>
            </a:r>
          </a:p>
          <a:p>
            <a:pPr defTabSz="914400">
              <a:defRPr/>
            </a:pPr>
            <a:r>
              <a:rPr lang="en-US" altLang="zh-CN" dirty="0"/>
              <a:t> …</a:t>
            </a:r>
          </a:p>
          <a:p>
            <a:pPr defTabSz="914400">
              <a:defRPr/>
            </a:pPr>
            <a:r>
              <a:rPr lang="en-US" altLang="zh-CN" dirty="0"/>
              <a:t> …</a:t>
            </a:r>
          </a:p>
          <a:p>
            <a:pPr defTabSz="914400">
              <a:defRPr/>
            </a:pPr>
            <a:r>
              <a:rPr lang="en-US" altLang="zh-CN" dirty="0"/>
              <a:t>r99</a:t>
            </a:r>
          </a:p>
        </p:txBody>
      </p:sp>
    </p:spTree>
    <p:custDataLst>
      <p:tags r:id="rId1"/>
    </p:custDataLst>
    <p:extLst>
      <p:ext uri="{BB962C8B-B14F-4D97-AF65-F5344CB8AC3E}">
        <p14:creationId xmlns:p14="http://schemas.microsoft.com/office/powerpoint/2010/main" val="1582586467"/>
      </p:ext>
    </p:extLst>
  </p:cSld>
  <p:clrMapOvr>
    <a:masterClrMapping/>
  </p:clrMapOvr>
  <p:transition xmlns:p14="http://schemas.microsoft.com/office/powerpoint/2010/main" spd="slow" advTm="53883"/>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linds(horizontal)">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zh-CN">
                <a:latin typeface="Arial" charset="0"/>
                <a:ea typeface="Osaka" charset="0"/>
              </a:rPr>
              <a:t>Fitness Evaluation</a:t>
            </a:r>
          </a:p>
        </p:txBody>
      </p:sp>
      <p:sp>
        <p:nvSpPr>
          <p:cNvPr id="55298" name="Content Placeholder 2"/>
          <p:cNvSpPr>
            <a:spLocks noGrp="1"/>
          </p:cNvSpPr>
          <p:nvPr>
            <p:ph idx="1"/>
          </p:nvPr>
        </p:nvSpPr>
        <p:spPr>
          <a:xfrm>
            <a:off x="685800" y="1560513"/>
            <a:ext cx="7918450" cy="4532312"/>
          </a:xfrm>
        </p:spPr>
        <p:txBody>
          <a:bodyPr/>
          <a:lstStyle/>
          <a:p>
            <a:r>
              <a:rPr lang="en-US" altLang="zh-CN">
                <a:latin typeface="Arial" charset="0"/>
                <a:ea typeface="Osaka" charset="0"/>
              </a:rPr>
              <a:t>Consider the following aspects of a possible pathway</a:t>
            </a:r>
          </a:p>
          <a:p>
            <a:pPr lvl="1"/>
            <a:r>
              <a:rPr lang="en-US" altLang="zh-CN">
                <a:latin typeface="Arial" charset="0"/>
                <a:ea typeface="Osaka" charset="0"/>
              </a:rPr>
              <a:t>Completeness</a:t>
            </a:r>
          </a:p>
          <a:p>
            <a:pPr lvl="1"/>
            <a:r>
              <a:rPr lang="en-US" altLang="zh-CN">
                <a:latin typeface="Arial" charset="0"/>
                <a:ea typeface="Osaka" charset="0"/>
              </a:rPr>
              <a:t>Consistency</a:t>
            </a:r>
          </a:p>
          <a:p>
            <a:pPr lvl="1"/>
            <a:r>
              <a:rPr lang="en-US" altLang="zh-CN" b="1">
                <a:latin typeface="Arial" charset="0"/>
                <a:ea typeface="Osaka" charset="0"/>
              </a:rPr>
              <a:t>Bayesian Score</a:t>
            </a:r>
          </a:p>
          <a:p>
            <a:r>
              <a:rPr lang="en-US" altLang="zh-CN">
                <a:latin typeface="Arial" charset="0"/>
                <a:ea typeface="Osaka" charset="0"/>
              </a:rPr>
              <a:t>The better these constraints are satisfied, the higher score of the fitness</a:t>
            </a:r>
          </a:p>
        </p:txBody>
      </p:sp>
    </p:spTree>
    <p:extLst>
      <p:ext uri="{BB962C8B-B14F-4D97-AF65-F5344CB8AC3E}">
        <p14:creationId xmlns:p14="http://schemas.microsoft.com/office/powerpoint/2010/main" val="4099432319"/>
      </p:ext>
    </p:extLst>
  </p:cSld>
  <p:clrMapOvr>
    <a:masterClrMapping/>
  </p:clrMapOvr>
  <p:transition xmlns:p14="http://schemas.microsoft.com/office/powerpoint/2010/main" spd="slow" advTm="36270"/>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sz="3200">
                <a:latin typeface="Calibri" charset="0"/>
                <a:ea typeface="ＭＳ Ｐゴシック" charset="0"/>
                <a:cs typeface="ＭＳ Ｐゴシック" charset="0"/>
              </a:rPr>
              <a:t>Muggleton</a:t>
            </a:r>
            <a:r>
              <a:rPr lang="ja-JP" altLang="en-US" sz="3200">
                <a:latin typeface="Calibri" charset="0"/>
                <a:ea typeface="ＭＳ Ｐゴシック" charset="0"/>
                <a:cs typeface="ＭＳ Ｐゴシック" charset="0"/>
              </a:rPr>
              <a:t>’</a:t>
            </a:r>
            <a:r>
              <a:rPr lang="en-US" altLang="ja-JP" sz="3200">
                <a:latin typeface="Calibri" charset="0"/>
                <a:ea typeface="ＭＳ Ｐゴシック" charset="0"/>
                <a:cs typeface="ＭＳ Ｐゴシック" charset="0"/>
              </a:rPr>
              <a:t>s Bayesian Learning Approach</a:t>
            </a:r>
            <a:endParaRPr lang="en-US" sz="3200">
              <a:latin typeface="Calibri" charset="0"/>
              <a:ea typeface="ＭＳ Ｐゴシック" charset="0"/>
              <a:cs typeface="ＭＳ Ｐゴシック" charset="0"/>
            </a:endParaRPr>
          </a:p>
        </p:txBody>
      </p:sp>
      <p:graphicFrame>
        <p:nvGraphicFramePr>
          <p:cNvPr id="57346" name="Object 2"/>
          <p:cNvGraphicFramePr>
            <a:graphicFrameLocks noChangeAspect="1"/>
          </p:cNvGraphicFramePr>
          <p:nvPr/>
        </p:nvGraphicFramePr>
        <p:xfrm>
          <a:off x="1509713" y="2098675"/>
          <a:ext cx="5397500" cy="1047750"/>
        </p:xfrm>
        <a:graphic>
          <a:graphicData uri="http://schemas.openxmlformats.org/presentationml/2006/ole">
            <mc:AlternateContent xmlns:mc="http://schemas.openxmlformats.org/markup-compatibility/2006">
              <mc:Choice xmlns:v="urn:schemas-microsoft-com:vml" Requires="v">
                <p:oleObj spid="_x0000_s52245" name="Equation" r:id="rId3" imgW="2222500" imgH="431800" progId="Equation.3">
                  <p:embed/>
                </p:oleObj>
              </mc:Choice>
              <mc:Fallback>
                <p:oleObj name="Equation" r:id="rId3" imgW="22225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713" y="2098675"/>
                        <a:ext cx="53975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cxnSp>
        <p:nvCxnSpPr>
          <p:cNvPr id="7" name="Straight Arrow Connector 6"/>
          <p:cNvCxnSpPr/>
          <p:nvPr/>
        </p:nvCxnSpPr>
        <p:spPr>
          <a:xfrm rot="5400000">
            <a:off x="2298700" y="3459163"/>
            <a:ext cx="369887"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a:off x="4267200" y="3352800"/>
            <a:ext cx="381000" cy="76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581400" y="1981200"/>
            <a:ext cx="685800" cy="45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57356" idx="0"/>
          </p:cNvCxnSpPr>
          <p:nvPr/>
        </p:nvCxnSpPr>
        <p:spPr>
          <a:xfrm rot="16200000" flipH="1">
            <a:off x="5682456" y="3015457"/>
            <a:ext cx="522287"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flipH="1" flipV="1">
            <a:off x="6547645" y="2215356"/>
            <a:ext cx="315912" cy="317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352" name="TextBox 15"/>
          <p:cNvSpPr txBox="1">
            <a:spLocks noChangeArrowheads="1"/>
          </p:cNvSpPr>
          <p:nvPr/>
        </p:nvSpPr>
        <p:spPr bwMode="auto">
          <a:xfrm>
            <a:off x="609600" y="3592513"/>
            <a:ext cx="2438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ea typeface="ＭＳ Ｐゴシック" charset="0"/>
                <a:cs typeface="ＭＳ Ｐゴシック" charset="0"/>
              </a:rPr>
              <a:t>Posterior Probability</a:t>
            </a:r>
          </a:p>
        </p:txBody>
      </p:sp>
      <p:sp>
        <p:nvSpPr>
          <p:cNvPr id="18" name="Left Brace 17"/>
          <p:cNvSpPr/>
          <p:nvPr/>
        </p:nvSpPr>
        <p:spPr>
          <a:xfrm rot="16200000">
            <a:off x="2286000" y="2601913"/>
            <a:ext cx="381000" cy="8382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57354" name="TextBox 19"/>
          <p:cNvSpPr txBox="1">
            <a:spLocks noChangeArrowheads="1"/>
          </p:cNvSpPr>
          <p:nvPr/>
        </p:nvSpPr>
        <p:spPr bwMode="auto">
          <a:xfrm>
            <a:off x="3886200" y="1611313"/>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ea typeface="ＭＳ Ｐゴシック" charset="0"/>
                <a:cs typeface="ＭＳ Ｐゴシック" charset="0"/>
              </a:rPr>
              <a:t>Num. of E</a:t>
            </a:r>
          </a:p>
        </p:txBody>
      </p:sp>
      <p:sp>
        <p:nvSpPr>
          <p:cNvPr id="57355" name="TextBox 23"/>
          <p:cNvSpPr txBox="1">
            <a:spLocks noChangeArrowheads="1"/>
          </p:cNvSpPr>
          <p:nvPr/>
        </p:nvSpPr>
        <p:spPr bwMode="auto">
          <a:xfrm>
            <a:off x="3276600" y="3505200"/>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ea typeface="ＭＳ Ｐゴシック" charset="0"/>
                <a:cs typeface="ＭＳ Ｐゴシック" charset="0"/>
              </a:rPr>
              <a:t>Generality of  H</a:t>
            </a:r>
          </a:p>
        </p:txBody>
      </p:sp>
      <p:sp>
        <p:nvSpPr>
          <p:cNvPr id="57356" name="TextBox 24"/>
          <p:cNvSpPr txBox="1">
            <a:spLocks noChangeArrowheads="1"/>
          </p:cNvSpPr>
          <p:nvPr/>
        </p:nvSpPr>
        <p:spPr bwMode="auto">
          <a:xfrm>
            <a:off x="5410200" y="33528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ea typeface="ＭＳ Ｐゴシック" charset="0"/>
                <a:cs typeface="ＭＳ Ｐゴシック" charset="0"/>
              </a:rPr>
              <a:t>Size of H</a:t>
            </a:r>
          </a:p>
        </p:txBody>
      </p:sp>
      <p:sp>
        <p:nvSpPr>
          <p:cNvPr id="57357" name="TextBox 25"/>
          <p:cNvSpPr txBox="1">
            <a:spLocks noChangeArrowheads="1"/>
          </p:cNvSpPr>
          <p:nvPr/>
        </p:nvSpPr>
        <p:spPr bwMode="auto">
          <a:xfrm>
            <a:off x="6172200" y="1687513"/>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ea typeface="ＭＳ Ｐゴシック" charset="0"/>
                <a:cs typeface="ＭＳ Ｐゴシック" charset="0"/>
              </a:rPr>
              <a:t>Constant</a:t>
            </a:r>
          </a:p>
        </p:txBody>
      </p:sp>
      <p:cxnSp>
        <p:nvCxnSpPr>
          <p:cNvPr id="28" name="Straight Arrow Connector 27"/>
          <p:cNvCxnSpPr/>
          <p:nvPr/>
        </p:nvCxnSpPr>
        <p:spPr>
          <a:xfrm rot="10800000">
            <a:off x="1219200" y="2057400"/>
            <a:ext cx="1066800" cy="304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359" name="TextBox 28"/>
          <p:cNvSpPr txBox="1">
            <a:spLocks noChangeArrowheads="1"/>
          </p:cNvSpPr>
          <p:nvPr/>
        </p:nvSpPr>
        <p:spPr bwMode="auto">
          <a:xfrm>
            <a:off x="533400" y="167640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ea typeface="ＭＳ Ｐゴシック" charset="0"/>
                <a:cs typeface="ＭＳ Ｐゴシック" charset="0"/>
              </a:rPr>
              <a:t>Hypothesis</a:t>
            </a:r>
          </a:p>
        </p:txBody>
      </p:sp>
      <p:cxnSp>
        <p:nvCxnSpPr>
          <p:cNvPr id="31" name="Straight Arrow Connector 30"/>
          <p:cNvCxnSpPr/>
          <p:nvPr/>
        </p:nvCxnSpPr>
        <p:spPr>
          <a:xfrm flipH="1" flipV="1">
            <a:off x="2744788" y="1982788"/>
            <a:ext cx="171450" cy="43815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361" name="TextBox 32"/>
          <p:cNvSpPr txBox="1">
            <a:spLocks noChangeArrowheads="1"/>
          </p:cNvSpPr>
          <p:nvPr/>
        </p:nvSpPr>
        <p:spPr bwMode="auto">
          <a:xfrm>
            <a:off x="2057400" y="1611313"/>
            <a:ext cx="1905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ea typeface="ＭＳ Ｐゴシック" charset="0"/>
                <a:cs typeface="ＭＳ Ｐゴシック" charset="0"/>
              </a:rPr>
              <a:t>Observed Data</a:t>
            </a:r>
          </a:p>
        </p:txBody>
      </p:sp>
      <p:sp>
        <p:nvSpPr>
          <p:cNvPr id="57362" name="TextBox 35"/>
          <p:cNvSpPr txBox="1">
            <a:spLocks noChangeArrowheads="1"/>
          </p:cNvSpPr>
          <p:nvPr/>
        </p:nvSpPr>
        <p:spPr bwMode="auto">
          <a:xfrm>
            <a:off x="1219200" y="4191000"/>
            <a:ext cx="5181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b="1">
                <a:ea typeface="ＭＳ Ｐゴシック" charset="0"/>
                <a:cs typeface="ＭＳ Ｐゴシック" charset="0"/>
              </a:rPr>
              <a:t>H:  </a:t>
            </a:r>
            <a:r>
              <a:rPr lang="en-US" sz="1800">
                <a:ea typeface="ＭＳ Ｐゴシック" charset="0"/>
                <a:cs typeface="ＭＳ Ｐゴシック" charset="0"/>
              </a:rPr>
              <a:t>a QDE model</a:t>
            </a:r>
          </a:p>
          <a:p>
            <a:pPr eaLnBrk="1" hangingPunct="1"/>
            <a:r>
              <a:rPr lang="en-US" sz="1800" b="1">
                <a:ea typeface="ＭＳ Ｐゴシック" charset="0"/>
                <a:cs typeface="ＭＳ Ｐゴシック" charset="0"/>
              </a:rPr>
              <a:t>E:  </a:t>
            </a:r>
            <a:r>
              <a:rPr lang="en-US" sz="1800">
                <a:ea typeface="ＭＳ Ｐゴシック" charset="0"/>
                <a:cs typeface="ＭＳ Ｐゴシック" charset="0"/>
              </a:rPr>
              <a:t>given qualitative states</a:t>
            </a:r>
          </a:p>
          <a:p>
            <a:pPr eaLnBrk="1" hangingPunct="1"/>
            <a:r>
              <a:rPr lang="en-US" sz="1800" b="1" i="1">
                <a:ea typeface="ＭＳ Ｐゴシック" charset="0"/>
                <a:cs typeface="ＭＳ Ｐゴシック" charset="0"/>
              </a:rPr>
              <a:t>g(H)</a:t>
            </a:r>
            <a:r>
              <a:rPr lang="en-US" sz="1800" b="1">
                <a:ea typeface="ＭＳ Ｐゴシック" charset="0"/>
                <a:cs typeface="ＭＳ Ｐゴシック" charset="0"/>
              </a:rPr>
              <a:t>:  </a:t>
            </a:r>
            <a:r>
              <a:rPr lang="en-US" sz="1800">
                <a:ea typeface="ＭＳ Ｐゴシック" charset="0"/>
                <a:cs typeface="ＭＳ Ｐゴシック" charset="0"/>
              </a:rPr>
              <a:t>the proportion of states simulated by a QDE to all possible states. </a:t>
            </a:r>
          </a:p>
          <a:p>
            <a:pPr eaLnBrk="1" hangingPunct="1"/>
            <a:r>
              <a:rPr lang="en-US" sz="1800" b="1" i="1">
                <a:ea typeface="ＭＳ Ｐゴシック" charset="0"/>
                <a:cs typeface="ＭＳ Ｐゴシック" charset="0"/>
              </a:rPr>
              <a:t>Sz(H)</a:t>
            </a:r>
            <a:r>
              <a:rPr lang="en-US" sz="1800" b="1">
                <a:ea typeface="ＭＳ Ｐゴシック" charset="0"/>
                <a:cs typeface="ＭＳ Ｐゴシック" charset="0"/>
              </a:rPr>
              <a:t>: </a:t>
            </a:r>
            <a:r>
              <a:rPr lang="en-US" sz="1800">
                <a:ea typeface="ＭＳ Ｐゴシック" charset="0"/>
                <a:cs typeface="ＭＳ Ｐゴシック" charset="0"/>
              </a:rPr>
              <a:t>size of the model. </a:t>
            </a:r>
          </a:p>
        </p:txBody>
      </p:sp>
      <p:sp>
        <p:nvSpPr>
          <p:cNvPr id="57363" name="TextBox 40"/>
          <p:cNvSpPr txBox="1">
            <a:spLocks noChangeArrowheads="1"/>
          </p:cNvSpPr>
          <p:nvPr/>
        </p:nvSpPr>
        <p:spPr bwMode="auto">
          <a:xfrm>
            <a:off x="6400800" y="4800600"/>
            <a:ext cx="2743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ea typeface="ＭＳ Ｐゴシック" charset="0"/>
                <a:cs typeface="ＭＳ Ｐゴシック" charset="0"/>
              </a:rPr>
              <a:t>This approach considers a balance between </a:t>
            </a:r>
            <a:r>
              <a:rPr lang="en-US" sz="1800" b="1">
                <a:solidFill>
                  <a:srgbClr val="FF0000"/>
                </a:solidFill>
                <a:ea typeface="ＭＳ Ｐゴシック" charset="0"/>
                <a:cs typeface="ＭＳ Ｐゴシック" charset="0"/>
              </a:rPr>
              <a:t>model structure simplicity </a:t>
            </a:r>
            <a:r>
              <a:rPr lang="en-US" sz="1800">
                <a:solidFill>
                  <a:srgbClr val="000000"/>
                </a:solidFill>
                <a:ea typeface="ＭＳ Ｐゴシック" charset="0"/>
                <a:cs typeface="ＭＳ Ｐゴシック" charset="0"/>
              </a:rPr>
              <a:t>and</a:t>
            </a:r>
            <a:r>
              <a:rPr lang="en-US" sz="1800">
                <a:solidFill>
                  <a:srgbClr val="FF0000"/>
                </a:solidFill>
                <a:ea typeface="ＭＳ Ｐゴシック" charset="0"/>
                <a:cs typeface="ＭＳ Ｐゴシック" charset="0"/>
              </a:rPr>
              <a:t> </a:t>
            </a:r>
            <a:r>
              <a:rPr lang="en-US" sz="1800" b="1">
                <a:solidFill>
                  <a:srgbClr val="FF0000"/>
                </a:solidFill>
                <a:ea typeface="ＭＳ Ｐゴシック" charset="0"/>
                <a:cs typeface="ＭＳ Ｐゴシック" charset="0"/>
              </a:rPr>
              <a:t>output simplicity</a:t>
            </a:r>
          </a:p>
        </p:txBody>
      </p:sp>
      <p:sp>
        <p:nvSpPr>
          <p:cNvPr id="57364" name="TextBox 43"/>
          <p:cNvSpPr txBox="1">
            <a:spLocks noChangeArrowheads="1"/>
          </p:cNvSpPr>
          <p:nvPr/>
        </p:nvSpPr>
        <p:spPr bwMode="auto">
          <a:xfrm>
            <a:off x="6400800" y="3925888"/>
            <a:ext cx="2362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ea typeface="ＭＳ Ｐゴシック" charset="0"/>
                <a:cs typeface="ＭＳ Ｐゴシック" charset="0"/>
              </a:rPr>
              <a:t>H and E are both countable sets.</a:t>
            </a:r>
          </a:p>
        </p:txBody>
      </p:sp>
      <p:sp>
        <p:nvSpPr>
          <p:cNvPr id="57365" name="TextBox 44"/>
          <p:cNvSpPr txBox="1">
            <a:spLocks noChangeArrowheads="1"/>
          </p:cNvSpPr>
          <p:nvPr/>
        </p:nvSpPr>
        <p:spPr bwMode="auto">
          <a:xfrm>
            <a:off x="2339975" y="6021388"/>
            <a:ext cx="464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ea typeface="ＭＳ Ｐゴシック" charset="0"/>
                <a:cs typeface="ＭＳ Ｐゴシック" charset="0"/>
              </a:rPr>
              <a:t>S.Muggleton,</a:t>
            </a:r>
            <a:r>
              <a:rPr lang="en-US" sz="1800" i="1">
                <a:ea typeface="ＭＳ Ｐゴシック" charset="0"/>
                <a:cs typeface="ＭＳ Ｐゴシック" charset="0"/>
              </a:rPr>
              <a:t> LNCS 1314</a:t>
            </a:r>
            <a:r>
              <a:rPr lang="en-US" sz="1800">
                <a:ea typeface="ＭＳ Ｐゴシック" charset="0"/>
                <a:cs typeface="ＭＳ Ｐゴシック" charset="0"/>
              </a:rPr>
              <a:t>, pp. 358-376 </a:t>
            </a:r>
          </a:p>
        </p:txBody>
      </p:sp>
      <p:sp>
        <p:nvSpPr>
          <p:cNvPr id="2" name="Oval 1"/>
          <p:cNvSpPr/>
          <p:nvPr/>
        </p:nvSpPr>
        <p:spPr>
          <a:xfrm>
            <a:off x="3124200" y="3429000"/>
            <a:ext cx="2057400" cy="533400"/>
          </a:xfrm>
          <a:prstGeom prst="ellipse">
            <a:avLst/>
          </a:prstGeom>
          <a:noFill/>
          <a:ln w="28575">
            <a:solidFill>
              <a:schemeClr val="accent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Oval 23"/>
          <p:cNvSpPr/>
          <p:nvPr/>
        </p:nvSpPr>
        <p:spPr>
          <a:xfrm>
            <a:off x="5257800" y="3352800"/>
            <a:ext cx="1676400" cy="381000"/>
          </a:xfrm>
          <a:prstGeom prst="ellipse">
            <a:avLst/>
          </a:prstGeom>
          <a:noFill/>
          <a:ln w="28575">
            <a:solidFill>
              <a:schemeClr val="accent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038962220"/>
      </p:ext>
    </p:extLst>
  </p:cSld>
  <p:clrMapOvr>
    <a:masterClrMapping/>
  </p:clrMapOvr>
  <p:transition xmlns:p14="http://schemas.microsoft.com/office/powerpoint/2010/main" spd="slow" advTm="19551"/>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611188" y="260350"/>
            <a:ext cx="7772400" cy="1143000"/>
          </a:xfrm>
        </p:spPr>
        <p:txBody>
          <a:bodyPr/>
          <a:lstStyle/>
          <a:p>
            <a:r>
              <a:rPr lang="en-US" altLang="zh-CN">
                <a:latin typeface="Arial" charset="0"/>
                <a:ea typeface="Osaka" charset="0"/>
              </a:rPr>
              <a:t>QML</a:t>
            </a:r>
            <a:r>
              <a:rPr lang="en-US" altLang="zh-CN" baseline="-25000">
                <a:latin typeface="Arial" charset="0"/>
                <a:ea typeface="Osaka" charset="0"/>
              </a:rPr>
              <a:t>PI</a:t>
            </a:r>
            <a:r>
              <a:rPr lang="en-US" altLang="zh-CN">
                <a:latin typeface="Arial" charset="0"/>
                <a:ea typeface="Osaka" charset="0"/>
              </a:rPr>
              <a:t>-AiNet: Hyper-Mutation</a:t>
            </a:r>
          </a:p>
        </p:txBody>
      </p:sp>
      <p:sp>
        <p:nvSpPr>
          <p:cNvPr id="59394" name="Rectangle 7"/>
          <p:cNvSpPr>
            <a:spLocks noChangeArrowheads="1"/>
          </p:cNvSpPr>
          <p:nvPr/>
        </p:nvSpPr>
        <p:spPr bwMode="auto">
          <a:xfrm>
            <a:off x="1714500" y="2678113"/>
            <a:ext cx="571500" cy="500062"/>
          </a:xfrm>
          <a:prstGeom prst="rect">
            <a:avLst/>
          </a:prstGeom>
          <a:solidFill>
            <a:schemeClr val="accent1"/>
          </a:solidFill>
          <a:ln w="9525">
            <a:solidFill>
              <a:schemeClr val="tx1"/>
            </a:solidFill>
            <a:round/>
            <a:headEnd/>
            <a:tailEnd/>
          </a:ln>
        </p:spPr>
        <p:txBody>
          <a:bodyPr/>
          <a:lstStyle/>
          <a:p>
            <a:pPr defTabSz="914400"/>
            <a:r>
              <a:rPr lang="en-US" altLang="zh-CN"/>
              <a:t>4</a:t>
            </a:r>
          </a:p>
        </p:txBody>
      </p:sp>
      <p:sp>
        <p:nvSpPr>
          <p:cNvPr id="59395" name="Rectangle 8"/>
          <p:cNvSpPr>
            <a:spLocks noChangeArrowheads="1"/>
          </p:cNvSpPr>
          <p:nvPr/>
        </p:nvSpPr>
        <p:spPr bwMode="auto">
          <a:xfrm>
            <a:off x="3000375" y="2678113"/>
            <a:ext cx="571500" cy="500062"/>
          </a:xfrm>
          <a:prstGeom prst="rect">
            <a:avLst/>
          </a:prstGeom>
          <a:solidFill>
            <a:schemeClr val="accent1"/>
          </a:solidFill>
          <a:ln w="9525">
            <a:solidFill>
              <a:schemeClr val="tx1"/>
            </a:solidFill>
            <a:round/>
            <a:headEnd/>
            <a:tailEnd/>
          </a:ln>
        </p:spPr>
        <p:txBody>
          <a:bodyPr/>
          <a:lstStyle/>
          <a:p>
            <a:pPr defTabSz="914400"/>
            <a:r>
              <a:rPr lang="en-US" altLang="zh-CN"/>
              <a:t>3.6</a:t>
            </a:r>
          </a:p>
        </p:txBody>
      </p:sp>
      <p:sp>
        <p:nvSpPr>
          <p:cNvPr id="59396" name="Rectangle 9"/>
          <p:cNvSpPr>
            <a:spLocks noChangeArrowheads="1"/>
          </p:cNvSpPr>
          <p:nvPr/>
        </p:nvSpPr>
        <p:spPr bwMode="auto">
          <a:xfrm>
            <a:off x="4286250" y="2678113"/>
            <a:ext cx="571500" cy="500062"/>
          </a:xfrm>
          <a:prstGeom prst="rect">
            <a:avLst/>
          </a:prstGeom>
          <a:solidFill>
            <a:schemeClr val="accent1"/>
          </a:solidFill>
          <a:ln w="9525">
            <a:solidFill>
              <a:schemeClr val="tx1"/>
            </a:solidFill>
            <a:round/>
            <a:headEnd/>
            <a:tailEnd/>
          </a:ln>
        </p:spPr>
        <p:txBody>
          <a:bodyPr/>
          <a:lstStyle/>
          <a:p>
            <a:pPr defTabSz="914400"/>
            <a:endParaRPr lang="en-US" altLang="zh-CN"/>
          </a:p>
        </p:txBody>
      </p:sp>
      <p:sp>
        <p:nvSpPr>
          <p:cNvPr id="59397" name="Rectangle 10"/>
          <p:cNvSpPr>
            <a:spLocks noChangeArrowheads="1"/>
          </p:cNvSpPr>
          <p:nvPr/>
        </p:nvSpPr>
        <p:spPr bwMode="auto">
          <a:xfrm>
            <a:off x="6786563" y="2678113"/>
            <a:ext cx="571500" cy="500062"/>
          </a:xfrm>
          <a:prstGeom prst="rect">
            <a:avLst/>
          </a:prstGeom>
          <a:solidFill>
            <a:schemeClr val="accent1"/>
          </a:solidFill>
          <a:ln w="9525">
            <a:solidFill>
              <a:schemeClr val="tx1"/>
            </a:solidFill>
            <a:round/>
            <a:headEnd/>
            <a:tailEnd/>
          </a:ln>
        </p:spPr>
        <p:txBody>
          <a:bodyPr/>
          <a:lstStyle/>
          <a:p>
            <a:pPr defTabSz="914400"/>
            <a:r>
              <a:rPr lang="en-US" altLang="zh-CN"/>
              <a:t>2.3</a:t>
            </a:r>
          </a:p>
        </p:txBody>
      </p:sp>
      <p:sp>
        <p:nvSpPr>
          <p:cNvPr id="59398" name="Left Brace 11"/>
          <p:cNvSpPr>
            <a:spLocks/>
          </p:cNvSpPr>
          <p:nvPr/>
        </p:nvSpPr>
        <p:spPr bwMode="auto">
          <a:xfrm rot="5400000">
            <a:off x="4250532" y="-357981"/>
            <a:ext cx="571500" cy="5214937"/>
          </a:xfrm>
          <a:prstGeom prst="leftBrace">
            <a:avLst>
              <a:gd name="adj1" fmla="val 8322"/>
              <a:gd name="adj2" fmla="val 50000"/>
            </a:avLst>
          </a:prstGeom>
          <a:noFill/>
          <a:ln w="349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a:endParaRPr lang="en-US" altLang="zh-CN"/>
          </a:p>
        </p:txBody>
      </p:sp>
      <p:sp>
        <p:nvSpPr>
          <p:cNvPr id="59399" name="Oval 12"/>
          <p:cNvSpPr>
            <a:spLocks noChangeArrowheads="1"/>
          </p:cNvSpPr>
          <p:nvPr/>
        </p:nvSpPr>
        <p:spPr bwMode="auto">
          <a:xfrm>
            <a:off x="5214938" y="2963863"/>
            <a:ext cx="71437" cy="71437"/>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9400" name="Oval 13"/>
          <p:cNvSpPr>
            <a:spLocks noChangeArrowheads="1"/>
          </p:cNvSpPr>
          <p:nvPr/>
        </p:nvSpPr>
        <p:spPr bwMode="auto">
          <a:xfrm>
            <a:off x="5429250" y="2963863"/>
            <a:ext cx="71438" cy="71437"/>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9401" name="Oval 14"/>
          <p:cNvSpPr>
            <a:spLocks noChangeArrowheads="1"/>
          </p:cNvSpPr>
          <p:nvPr/>
        </p:nvSpPr>
        <p:spPr bwMode="auto">
          <a:xfrm>
            <a:off x="5643563" y="2963863"/>
            <a:ext cx="71437" cy="71437"/>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9402" name="Oval 15"/>
          <p:cNvSpPr>
            <a:spLocks noChangeArrowheads="1"/>
          </p:cNvSpPr>
          <p:nvPr/>
        </p:nvSpPr>
        <p:spPr bwMode="auto">
          <a:xfrm>
            <a:off x="5857875" y="2963863"/>
            <a:ext cx="71438" cy="71437"/>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9403" name="Oval 16"/>
          <p:cNvSpPr>
            <a:spLocks noChangeArrowheads="1"/>
          </p:cNvSpPr>
          <p:nvPr/>
        </p:nvSpPr>
        <p:spPr bwMode="auto">
          <a:xfrm>
            <a:off x="6143625" y="2963863"/>
            <a:ext cx="71438" cy="71437"/>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59404" name="TextBox 17"/>
          <p:cNvSpPr txBox="1">
            <a:spLocks noChangeArrowheads="1"/>
          </p:cNvSpPr>
          <p:nvPr/>
        </p:nvSpPr>
        <p:spPr bwMode="auto">
          <a:xfrm>
            <a:off x="3929063" y="1535113"/>
            <a:ext cx="1785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a:t>Antibody</a:t>
            </a:r>
          </a:p>
        </p:txBody>
      </p:sp>
      <p:sp>
        <p:nvSpPr>
          <p:cNvPr id="59405" name="Rectangle 30"/>
          <p:cNvSpPr>
            <a:spLocks noChangeArrowheads="1"/>
          </p:cNvSpPr>
          <p:nvPr/>
        </p:nvSpPr>
        <p:spPr bwMode="auto">
          <a:xfrm>
            <a:off x="1258888" y="4892675"/>
            <a:ext cx="1143000" cy="357188"/>
          </a:xfrm>
          <a:prstGeom prst="rect">
            <a:avLst/>
          </a:prstGeom>
          <a:solidFill>
            <a:schemeClr val="bg1"/>
          </a:solidFill>
          <a:ln w="25400">
            <a:solidFill>
              <a:srgbClr val="FF0000"/>
            </a:solidFill>
            <a:round/>
            <a:headEnd/>
            <a:tailEnd/>
          </a:ln>
        </p:spPr>
        <p:txBody>
          <a:bodyPr/>
          <a:lstStyle/>
          <a:p>
            <a:pPr defTabSz="914400"/>
            <a:endParaRPr lang="en-US" altLang="zh-CN"/>
          </a:p>
        </p:txBody>
      </p:sp>
      <p:sp>
        <p:nvSpPr>
          <p:cNvPr id="32" name="Rectangle 31"/>
          <p:cNvSpPr/>
          <p:nvPr/>
        </p:nvSpPr>
        <p:spPr bwMode="auto">
          <a:xfrm>
            <a:off x="1285875" y="4035425"/>
            <a:ext cx="1143000" cy="1857375"/>
          </a:xfrm>
          <a:prstGeom prst="rect">
            <a:avLst/>
          </a:prstGeom>
          <a:noFill/>
          <a:ln w="9525" cap="flat" cmpd="sng" algn="ctr">
            <a:solidFill>
              <a:srgbClr val="00B0F0"/>
            </a:solidFill>
            <a:prstDash val="solid"/>
            <a:round/>
            <a:headEnd type="none" w="med" len="med"/>
            <a:tailEnd type="none" w="med" len="med"/>
          </a:ln>
          <a:effectLst/>
        </p:spPr>
        <p:txBody>
          <a:bodyPr/>
          <a:lstStyle/>
          <a:p>
            <a:pPr marL="342900" indent="-342900" defTabSz="914400">
              <a:buFontTx/>
              <a:buAutoNum type="arabicPeriod"/>
              <a:defRPr/>
            </a:pPr>
            <a:r>
              <a:rPr lang="en-US" altLang="zh-CN" dirty="0"/>
              <a:t>r1</a:t>
            </a:r>
          </a:p>
          <a:p>
            <a:pPr marL="342900" indent="-342900" defTabSz="914400">
              <a:buFontTx/>
              <a:buAutoNum type="arabicPeriod"/>
              <a:defRPr/>
            </a:pPr>
            <a:r>
              <a:rPr lang="en-US" altLang="zh-CN" dirty="0"/>
              <a:t>r2</a:t>
            </a:r>
          </a:p>
          <a:p>
            <a:pPr marL="342900" indent="-342900" defTabSz="914400">
              <a:buFontTx/>
              <a:buAutoNum type="arabicPeriod" startAt="2"/>
              <a:defRPr/>
            </a:pPr>
            <a:r>
              <a:rPr lang="en-US" altLang="zh-CN" dirty="0"/>
              <a:t>r3</a:t>
            </a:r>
          </a:p>
          <a:p>
            <a:pPr defTabSz="914400">
              <a:defRPr/>
            </a:pPr>
            <a:r>
              <a:rPr lang="en-US" altLang="zh-CN" dirty="0"/>
              <a:t>4.   r4</a:t>
            </a:r>
          </a:p>
          <a:p>
            <a:pPr defTabSz="914400">
              <a:buFontTx/>
              <a:buAutoNum type="arabicPeriod" startAt="3"/>
              <a:defRPr/>
            </a:pPr>
            <a:r>
              <a:rPr lang="en-US" altLang="zh-CN" dirty="0"/>
              <a:t>…..</a:t>
            </a:r>
          </a:p>
          <a:p>
            <a:pPr defTabSz="914400">
              <a:buFontTx/>
              <a:buAutoNum type="arabicPeriod" startAt="3"/>
              <a:defRPr/>
            </a:pPr>
            <a:r>
              <a:rPr lang="en-US" altLang="zh-CN" dirty="0"/>
              <a:t>….</a:t>
            </a:r>
          </a:p>
        </p:txBody>
      </p:sp>
      <p:cxnSp>
        <p:nvCxnSpPr>
          <p:cNvPr id="59407" name="Straight Arrow Connector 32"/>
          <p:cNvCxnSpPr>
            <a:cxnSpLocks noChangeShapeType="1"/>
            <a:stCxn id="59394" idx="2"/>
            <a:endCxn id="32" idx="0"/>
          </p:cNvCxnSpPr>
          <p:nvPr/>
        </p:nvCxnSpPr>
        <p:spPr bwMode="auto">
          <a:xfrm rot="5400000">
            <a:off x="1500188" y="3535362"/>
            <a:ext cx="857250" cy="1428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08" name="TextBox 35"/>
          <p:cNvSpPr txBox="1">
            <a:spLocks noChangeArrowheads="1"/>
          </p:cNvSpPr>
          <p:nvPr/>
        </p:nvSpPr>
        <p:spPr bwMode="auto">
          <a:xfrm>
            <a:off x="3643313" y="3463925"/>
            <a:ext cx="2143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a:t>QML-AiNet</a:t>
            </a:r>
            <a:r>
              <a:rPr lang="en-US" altLang="zh-CN" sz="1800"/>
              <a:t>:</a:t>
            </a:r>
          </a:p>
        </p:txBody>
      </p:sp>
      <p:pic>
        <p:nvPicPr>
          <p:cNvPr id="594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178300"/>
            <a:ext cx="332422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9410" name="Straight Arrow Connector 38"/>
          <p:cNvCxnSpPr>
            <a:cxnSpLocks noChangeShapeType="1"/>
          </p:cNvCxnSpPr>
          <p:nvPr/>
        </p:nvCxnSpPr>
        <p:spPr bwMode="auto">
          <a:xfrm flipV="1">
            <a:off x="6215063" y="3827463"/>
            <a:ext cx="1093787" cy="422275"/>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cxnSp>
      <p:sp>
        <p:nvSpPr>
          <p:cNvPr id="59411" name="TextBox 39"/>
          <p:cNvSpPr txBox="1">
            <a:spLocks noChangeArrowheads="1"/>
          </p:cNvSpPr>
          <p:nvPr/>
        </p:nvSpPr>
        <p:spPr bwMode="auto">
          <a:xfrm>
            <a:off x="7286625" y="3540125"/>
            <a:ext cx="1857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sz="1600"/>
              <a:t>Gaussian Random Variable</a:t>
            </a:r>
          </a:p>
        </p:txBody>
      </p:sp>
      <p:cxnSp>
        <p:nvCxnSpPr>
          <p:cNvPr id="59412" name="Straight Arrow Connector 41"/>
          <p:cNvCxnSpPr>
            <a:cxnSpLocks noChangeShapeType="1"/>
          </p:cNvCxnSpPr>
          <p:nvPr/>
        </p:nvCxnSpPr>
        <p:spPr bwMode="auto">
          <a:xfrm flipV="1">
            <a:off x="6000750" y="4979988"/>
            <a:ext cx="803275" cy="55562"/>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cxnSp>
      <p:sp>
        <p:nvSpPr>
          <p:cNvPr id="59413" name="TextBox 42"/>
          <p:cNvSpPr txBox="1">
            <a:spLocks noChangeArrowheads="1"/>
          </p:cNvSpPr>
          <p:nvPr/>
        </p:nvSpPr>
        <p:spPr bwMode="auto">
          <a:xfrm>
            <a:off x="7000875" y="4808538"/>
            <a:ext cx="2143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sz="1600"/>
              <a:t>Normalized Fitness</a:t>
            </a:r>
          </a:p>
        </p:txBody>
      </p:sp>
      <p:cxnSp>
        <p:nvCxnSpPr>
          <p:cNvPr id="59414" name="Straight Arrow Connector 44"/>
          <p:cNvCxnSpPr>
            <a:cxnSpLocks noChangeShapeType="1"/>
          </p:cNvCxnSpPr>
          <p:nvPr/>
        </p:nvCxnSpPr>
        <p:spPr bwMode="auto">
          <a:xfrm>
            <a:off x="4211638" y="5229225"/>
            <a:ext cx="217487" cy="377825"/>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9415" name="Straight Arrow Connector 46"/>
          <p:cNvCxnSpPr>
            <a:cxnSpLocks noChangeShapeType="1"/>
          </p:cNvCxnSpPr>
          <p:nvPr/>
        </p:nvCxnSpPr>
        <p:spPr bwMode="auto">
          <a:xfrm rot="5400000">
            <a:off x="4536282" y="5428456"/>
            <a:ext cx="285750" cy="214313"/>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cxnSp>
      <p:sp>
        <p:nvSpPr>
          <p:cNvPr id="59416" name="TextBox 50"/>
          <p:cNvSpPr txBox="1">
            <a:spLocks noChangeArrowheads="1"/>
          </p:cNvSpPr>
          <p:nvPr/>
        </p:nvSpPr>
        <p:spPr bwMode="auto">
          <a:xfrm>
            <a:off x="3929063" y="5594350"/>
            <a:ext cx="1857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altLang="zh-CN" sz="1600"/>
              <a:t>Control Parameter</a:t>
            </a:r>
          </a:p>
        </p:txBody>
      </p:sp>
      <p:pic>
        <p:nvPicPr>
          <p:cNvPr id="5941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7688" y="4043363"/>
            <a:ext cx="386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9418" name="Straight Arrow Connector 38"/>
          <p:cNvCxnSpPr>
            <a:cxnSpLocks noChangeShapeType="1"/>
          </p:cNvCxnSpPr>
          <p:nvPr/>
        </p:nvCxnSpPr>
        <p:spPr bwMode="auto">
          <a:xfrm flipV="1">
            <a:off x="5364163" y="3827463"/>
            <a:ext cx="360362" cy="284162"/>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cxnSp>
      <p:sp>
        <p:nvSpPr>
          <p:cNvPr id="59419" name="TextBox 5"/>
          <p:cNvSpPr txBox="1">
            <a:spLocks noChangeArrowheads="1"/>
          </p:cNvSpPr>
          <p:nvPr/>
        </p:nvSpPr>
        <p:spPr bwMode="auto">
          <a:xfrm>
            <a:off x="5435600" y="3395663"/>
            <a:ext cx="1657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400"/>
              <a:t>Uniform Random Number</a:t>
            </a:r>
          </a:p>
        </p:txBody>
      </p:sp>
    </p:spTree>
    <p:extLst>
      <p:ext uri="{BB962C8B-B14F-4D97-AF65-F5344CB8AC3E}">
        <p14:creationId xmlns:p14="http://schemas.microsoft.com/office/powerpoint/2010/main" val="4269076332"/>
      </p:ext>
    </p:extLst>
  </p:cSld>
  <p:clrMapOvr>
    <a:masterClrMapping/>
  </p:clrMapOvr>
  <p:transition xmlns:p14="http://schemas.microsoft.com/office/powerpoint/2010/main" spd="slow" advTm="559"/>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685800" y="214313"/>
            <a:ext cx="7772400" cy="1143000"/>
          </a:xfrm>
        </p:spPr>
        <p:txBody>
          <a:bodyPr/>
          <a:lstStyle/>
          <a:p>
            <a:r>
              <a:rPr lang="en-US" altLang="zh-CN" sz="3600">
                <a:latin typeface="Arial" charset="0"/>
                <a:ea typeface="Osaka" charset="0"/>
              </a:rPr>
              <a:t>QML-AiNet: Network Suppression</a:t>
            </a:r>
          </a:p>
        </p:txBody>
      </p:sp>
      <p:sp>
        <p:nvSpPr>
          <p:cNvPr id="61442" name="Content Placeholder 2"/>
          <p:cNvSpPr>
            <a:spLocks noGrp="1"/>
          </p:cNvSpPr>
          <p:nvPr>
            <p:ph idx="1"/>
          </p:nvPr>
        </p:nvSpPr>
        <p:spPr/>
        <p:txBody>
          <a:bodyPr/>
          <a:lstStyle/>
          <a:p>
            <a:r>
              <a:rPr lang="en-US" altLang="zh-CN">
                <a:latin typeface="Arial" charset="0"/>
                <a:ea typeface="Osaka" charset="0"/>
              </a:rPr>
              <a:t>Phenotype distance: the number of different constraints between two models </a:t>
            </a:r>
          </a:p>
        </p:txBody>
      </p:sp>
      <p:sp>
        <p:nvSpPr>
          <p:cNvPr id="4" name="Rectangle 3"/>
          <p:cNvSpPr/>
          <p:nvPr/>
        </p:nvSpPr>
        <p:spPr bwMode="auto">
          <a:xfrm>
            <a:off x="3929063" y="3500438"/>
            <a:ext cx="1714500" cy="22860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defTabSz="914400">
              <a:defRPr/>
            </a:pPr>
            <a:r>
              <a:rPr lang="en-US" altLang="zh-CN" dirty="0"/>
              <a:t>Pathway 1</a:t>
            </a:r>
          </a:p>
          <a:p>
            <a:pPr defTabSz="914400">
              <a:defRPr/>
            </a:pPr>
            <a:endParaRPr lang="en-US" altLang="zh-CN" dirty="0"/>
          </a:p>
          <a:p>
            <a:pPr defTabSz="914400">
              <a:defRPr/>
            </a:pPr>
            <a:r>
              <a:rPr lang="en-US" altLang="zh-CN" dirty="0"/>
              <a:t> r1</a:t>
            </a:r>
          </a:p>
          <a:p>
            <a:pPr defTabSz="914400">
              <a:defRPr/>
            </a:pPr>
            <a:r>
              <a:rPr lang="en-US" altLang="zh-CN" dirty="0"/>
              <a:t> r10</a:t>
            </a:r>
          </a:p>
          <a:p>
            <a:pPr defTabSz="914400">
              <a:defRPr/>
            </a:pPr>
            <a:r>
              <a:rPr lang="en-US" altLang="zh-CN" dirty="0"/>
              <a:t> r3</a:t>
            </a:r>
          </a:p>
          <a:p>
            <a:pPr defTabSz="914400">
              <a:defRPr/>
            </a:pPr>
            <a:r>
              <a:rPr lang="en-US" altLang="zh-CN" dirty="0"/>
              <a:t> r8</a:t>
            </a:r>
          </a:p>
        </p:txBody>
      </p:sp>
      <p:sp>
        <p:nvSpPr>
          <p:cNvPr id="5" name="Rectangle 4"/>
          <p:cNvSpPr/>
          <p:nvPr/>
        </p:nvSpPr>
        <p:spPr bwMode="auto">
          <a:xfrm>
            <a:off x="6929438" y="3500438"/>
            <a:ext cx="1714500" cy="22860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defTabSz="914400">
              <a:defRPr/>
            </a:pPr>
            <a:r>
              <a:rPr lang="en-US" altLang="zh-CN" dirty="0"/>
              <a:t>Pathway 2</a:t>
            </a:r>
          </a:p>
          <a:p>
            <a:pPr defTabSz="914400">
              <a:defRPr/>
            </a:pPr>
            <a:endParaRPr lang="en-US" altLang="zh-CN" dirty="0"/>
          </a:p>
          <a:p>
            <a:pPr defTabSz="914400">
              <a:defRPr/>
            </a:pPr>
            <a:r>
              <a:rPr lang="en-US" altLang="zh-CN" dirty="0"/>
              <a:t> r1</a:t>
            </a:r>
          </a:p>
          <a:p>
            <a:pPr defTabSz="914400">
              <a:defRPr/>
            </a:pPr>
            <a:r>
              <a:rPr lang="en-US" altLang="zh-CN" dirty="0"/>
              <a:t> r10</a:t>
            </a:r>
          </a:p>
          <a:p>
            <a:pPr defTabSz="914400">
              <a:defRPr/>
            </a:pPr>
            <a:r>
              <a:rPr lang="en-US" altLang="zh-CN" dirty="0"/>
              <a:t> r5</a:t>
            </a:r>
          </a:p>
          <a:p>
            <a:pPr defTabSz="914400">
              <a:defRPr/>
            </a:pPr>
            <a:r>
              <a:rPr lang="en-US" altLang="zh-CN" dirty="0"/>
              <a:t> r6</a:t>
            </a:r>
          </a:p>
        </p:txBody>
      </p:sp>
      <p:cxnSp>
        <p:nvCxnSpPr>
          <p:cNvPr id="61445" name="Straight Arrow Connector 6"/>
          <p:cNvCxnSpPr>
            <a:cxnSpLocks noChangeShapeType="1"/>
          </p:cNvCxnSpPr>
          <p:nvPr/>
        </p:nvCxnSpPr>
        <p:spPr bwMode="auto">
          <a:xfrm>
            <a:off x="4500563" y="4857750"/>
            <a:ext cx="2357437"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46" name="Straight Arrow Connector 8"/>
          <p:cNvCxnSpPr>
            <a:cxnSpLocks noChangeShapeType="1"/>
          </p:cNvCxnSpPr>
          <p:nvPr/>
        </p:nvCxnSpPr>
        <p:spPr bwMode="auto">
          <a:xfrm>
            <a:off x="4500563" y="5072063"/>
            <a:ext cx="2357437" cy="1587"/>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nvGrpSpPr>
          <p:cNvPr id="61447" name="Group 76"/>
          <p:cNvGrpSpPr>
            <a:grpSpLocks/>
          </p:cNvGrpSpPr>
          <p:nvPr/>
        </p:nvGrpSpPr>
        <p:grpSpPr bwMode="auto">
          <a:xfrm>
            <a:off x="571500" y="3786188"/>
            <a:ext cx="2286000" cy="1857375"/>
            <a:chOff x="1000100" y="2428868"/>
            <a:chExt cx="2286016" cy="1857388"/>
          </a:xfrm>
        </p:grpSpPr>
        <p:sp>
          <p:nvSpPr>
            <p:cNvPr id="61449" name="Oval 43"/>
            <p:cNvSpPr>
              <a:spLocks noChangeArrowheads="1"/>
            </p:cNvSpPr>
            <p:nvPr/>
          </p:nvSpPr>
          <p:spPr bwMode="auto">
            <a:xfrm>
              <a:off x="1000100" y="2852742"/>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61450" name="Oval 44"/>
            <p:cNvSpPr>
              <a:spLocks noChangeArrowheads="1"/>
            </p:cNvSpPr>
            <p:nvPr/>
          </p:nvSpPr>
          <p:spPr bwMode="auto">
            <a:xfrm>
              <a:off x="1152500" y="3424246"/>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61451" name="Oval 45"/>
            <p:cNvSpPr>
              <a:spLocks noChangeArrowheads="1"/>
            </p:cNvSpPr>
            <p:nvPr/>
          </p:nvSpPr>
          <p:spPr bwMode="auto">
            <a:xfrm>
              <a:off x="2643174" y="2924180"/>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61452" name="Oval 46"/>
            <p:cNvSpPr>
              <a:spLocks noChangeArrowheads="1"/>
            </p:cNvSpPr>
            <p:nvPr/>
          </p:nvSpPr>
          <p:spPr bwMode="auto">
            <a:xfrm>
              <a:off x="1142976" y="3929066"/>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61453" name="Oval 47"/>
            <p:cNvSpPr>
              <a:spLocks noChangeArrowheads="1"/>
            </p:cNvSpPr>
            <p:nvPr/>
          </p:nvSpPr>
          <p:spPr bwMode="auto">
            <a:xfrm>
              <a:off x="2071670" y="3495684"/>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61454" name="Oval 48"/>
            <p:cNvSpPr>
              <a:spLocks noChangeArrowheads="1"/>
            </p:cNvSpPr>
            <p:nvPr/>
          </p:nvSpPr>
          <p:spPr bwMode="auto">
            <a:xfrm>
              <a:off x="2357422" y="2428868"/>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61455" name="Oval 49"/>
            <p:cNvSpPr>
              <a:spLocks noChangeArrowheads="1"/>
            </p:cNvSpPr>
            <p:nvPr/>
          </p:nvSpPr>
          <p:spPr bwMode="auto">
            <a:xfrm>
              <a:off x="2857488" y="3495684"/>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61456" name="Oval 50"/>
            <p:cNvSpPr>
              <a:spLocks noChangeArrowheads="1"/>
            </p:cNvSpPr>
            <p:nvPr/>
          </p:nvSpPr>
          <p:spPr bwMode="auto">
            <a:xfrm>
              <a:off x="1643042" y="2500306"/>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61457" name="Oval 51"/>
            <p:cNvSpPr>
              <a:spLocks noChangeArrowheads="1"/>
            </p:cNvSpPr>
            <p:nvPr/>
          </p:nvSpPr>
          <p:spPr bwMode="auto">
            <a:xfrm>
              <a:off x="1500166" y="4071942"/>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61458" name="Oval 52"/>
            <p:cNvSpPr>
              <a:spLocks noChangeArrowheads="1"/>
            </p:cNvSpPr>
            <p:nvPr/>
          </p:nvSpPr>
          <p:spPr bwMode="auto">
            <a:xfrm>
              <a:off x="1928794" y="4071942"/>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61459" name="Oval 53"/>
            <p:cNvSpPr>
              <a:spLocks noChangeArrowheads="1"/>
            </p:cNvSpPr>
            <p:nvPr/>
          </p:nvSpPr>
          <p:spPr bwMode="auto">
            <a:xfrm>
              <a:off x="2428860" y="3929066"/>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61460" name="Oval 54"/>
            <p:cNvSpPr>
              <a:spLocks noChangeArrowheads="1"/>
            </p:cNvSpPr>
            <p:nvPr/>
          </p:nvSpPr>
          <p:spPr bwMode="auto">
            <a:xfrm>
              <a:off x="1857356" y="2928934"/>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grpSp>
          <p:nvGrpSpPr>
            <p:cNvPr id="61461" name="Group 55"/>
            <p:cNvGrpSpPr>
              <a:grpSpLocks/>
            </p:cNvGrpSpPr>
            <p:nvPr/>
          </p:nvGrpSpPr>
          <p:grpSpPr bwMode="auto">
            <a:xfrm>
              <a:off x="1071538" y="2571744"/>
              <a:ext cx="1785950" cy="1428760"/>
              <a:chOff x="1071538" y="2571744"/>
              <a:chExt cx="1785950" cy="1428760"/>
            </a:xfrm>
          </p:grpSpPr>
          <p:cxnSp>
            <p:nvCxnSpPr>
              <p:cNvPr id="61468" name="Straight Arrow Connector 56"/>
              <p:cNvCxnSpPr>
                <a:cxnSpLocks noChangeShapeType="1"/>
              </p:cNvCxnSpPr>
              <p:nvPr/>
            </p:nvCxnSpPr>
            <p:spPr bwMode="auto">
              <a:xfrm flipV="1">
                <a:off x="1357290" y="3071810"/>
                <a:ext cx="428628" cy="285752"/>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69" name="Straight Arrow Connector 57"/>
              <p:cNvCxnSpPr>
                <a:cxnSpLocks noChangeShapeType="1"/>
              </p:cNvCxnSpPr>
              <p:nvPr/>
            </p:nvCxnSpPr>
            <p:spPr bwMode="auto">
              <a:xfrm rot="16200000" flipH="1">
                <a:off x="1785918" y="3286124"/>
                <a:ext cx="357190" cy="7143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70" name="Straight Arrow Connector 58"/>
              <p:cNvCxnSpPr>
                <a:cxnSpLocks noChangeShapeType="1"/>
                <a:endCxn id="61452" idx="0"/>
              </p:cNvCxnSpPr>
              <p:nvPr/>
            </p:nvCxnSpPr>
            <p:spPr bwMode="auto">
              <a:xfrm rot="5400000">
                <a:off x="1071538" y="3786190"/>
                <a:ext cx="285752"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71" name="Straight Arrow Connector 59"/>
              <p:cNvCxnSpPr>
                <a:cxnSpLocks noChangeShapeType="1"/>
                <a:endCxn id="61456" idx="5"/>
              </p:cNvCxnSpPr>
              <p:nvPr/>
            </p:nvCxnSpPr>
            <p:spPr bwMode="auto">
              <a:xfrm rot="16200000" flipV="1">
                <a:off x="1693556" y="2693696"/>
                <a:ext cx="235238" cy="92362"/>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72" name="Straight Arrow Connector 60"/>
              <p:cNvCxnSpPr>
                <a:cxnSpLocks noChangeShapeType="1"/>
              </p:cNvCxnSpPr>
              <p:nvPr/>
            </p:nvCxnSpPr>
            <p:spPr bwMode="auto">
              <a:xfrm flipV="1">
                <a:off x="1214414" y="2643182"/>
                <a:ext cx="357190" cy="214314"/>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73" name="Straight Arrow Connector 61"/>
              <p:cNvCxnSpPr>
                <a:cxnSpLocks noChangeShapeType="1"/>
              </p:cNvCxnSpPr>
              <p:nvPr/>
            </p:nvCxnSpPr>
            <p:spPr bwMode="auto">
              <a:xfrm>
                <a:off x="2071670" y="2928934"/>
                <a:ext cx="500066" cy="7143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74" name="Straight Arrow Connector 62"/>
              <p:cNvCxnSpPr>
                <a:cxnSpLocks noChangeShapeType="1"/>
              </p:cNvCxnSpPr>
              <p:nvPr/>
            </p:nvCxnSpPr>
            <p:spPr bwMode="auto">
              <a:xfrm rot="16200000" flipH="1">
                <a:off x="2678893" y="3250405"/>
                <a:ext cx="285752" cy="7143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75" name="Straight Arrow Connector 63"/>
              <p:cNvCxnSpPr>
                <a:cxnSpLocks noChangeShapeType="1"/>
              </p:cNvCxnSpPr>
              <p:nvPr/>
            </p:nvCxnSpPr>
            <p:spPr bwMode="auto">
              <a:xfrm rot="5400000">
                <a:off x="2285984" y="3143248"/>
                <a:ext cx="285752" cy="285752"/>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76" name="Straight Arrow Connector 64"/>
              <p:cNvCxnSpPr>
                <a:cxnSpLocks noChangeShapeType="1"/>
              </p:cNvCxnSpPr>
              <p:nvPr/>
            </p:nvCxnSpPr>
            <p:spPr bwMode="auto">
              <a:xfrm rot="16200000" flipH="1">
                <a:off x="2178827" y="3750471"/>
                <a:ext cx="214314" cy="142876"/>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77" name="Straight Arrow Connector 65"/>
              <p:cNvCxnSpPr>
                <a:cxnSpLocks noChangeShapeType="1"/>
              </p:cNvCxnSpPr>
              <p:nvPr/>
            </p:nvCxnSpPr>
            <p:spPr bwMode="auto">
              <a:xfrm rot="10800000" flipV="1">
                <a:off x="1571604" y="3643314"/>
                <a:ext cx="428628" cy="357190"/>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78" name="Straight Arrow Connector 66"/>
              <p:cNvCxnSpPr>
                <a:cxnSpLocks noChangeShapeType="1"/>
              </p:cNvCxnSpPr>
              <p:nvPr/>
            </p:nvCxnSpPr>
            <p:spPr bwMode="auto">
              <a:xfrm rot="5400000">
                <a:off x="1893075" y="3821909"/>
                <a:ext cx="285752" cy="7143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79" name="Straight Arrow Connector 67"/>
              <p:cNvCxnSpPr>
                <a:cxnSpLocks noChangeShapeType="1"/>
              </p:cNvCxnSpPr>
              <p:nvPr/>
            </p:nvCxnSpPr>
            <p:spPr bwMode="auto">
              <a:xfrm>
                <a:off x="1857356" y="2571744"/>
                <a:ext cx="357190"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80" name="Straight Arrow Connector 68"/>
              <p:cNvCxnSpPr>
                <a:cxnSpLocks noChangeShapeType="1"/>
              </p:cNvCxnSpPr>
              <p:nvPr/>
            </p:nvCxnSpPr>
            <p:spPr bwMode="auto">
              <a:xfrm rot="16200000" flipH="1">
                <a:off x="2500298" y="2714620"/>
                <a:ext cx="214314" cy="7143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61481" name="Straight Arrow Connector 69"/>
              <p:cNvCxnSpPr>
                <a:cxnSpLocks noChangeShapeType="1"/>
              </p:cNvCxnSpPr>
              <p:nvPr/>
            </p:nvCxnSpPr>
            <p:spPr bwMode="auto">
              <a:xfrm rot="16200000" flipH="1">
                <a:off x="1000100" y="3143248"/>
                <a:ext cx="285752" cy="142876"/>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61462" name="Rectangle 70"/>
            <p:cNvSpPr>
              <a:spLocks noChangeArrowheads="1"/>
            </p:cNvSpPr>
            <p:nvPr/>
          </p:nvSpPr>
          <p:spPr bwMode="auto">
            <a:xfrm rot="2234349">
              <a:off x="2277988" y="3980580"/>
              <a:ext cx="357190" cy="71438"/>
            </a:xfrm>
            <a:prstGeom prst="rect">
              <a:avLst/>
            </a:prstGeom>
            <a:solidFill>
              <a:srgbClr val="FF0000"/>
            </a:solidFill>
            <a:ln w="9525">
              <a:solidFill>
                <a:schemeClr val="tx1"/>
              </a:solidFill>
              <a:round/>
              <a:headEnd/>
              <a:tailEnd/>
            </a:ln>
          </p:spPr>
          <p:txBody>
            <a:bodyPr/>
            <a:lstStyle/>
            <a:p>
              <a:pPr defTabSz="914400"/>
              <a:endParaRPr lang="en-US" altLang="zh-CN"/>
            </a:p>
          </p:txBody>
        </p:sp>
        <p:sp>
          <p:nvSpPr>
            <p:cNvPr id="61463" name="Rectangle 71"/>
            <p:cNvSpPr>
              <a:spLocks noChangeArrowheads="1"/>
            </p:cNvSpPr>
            <p:nvPr/>
          </p:nvSpPr>
          <p:spPr bwMode="auto">
            <a:xfrm rot="-2597590">
              <a:off x="2261874" y="3970376"/>
              <a:ext cx="357190" cy="71438"/>
            </a:xfrm>
            <a:prstGeom prst="rect">
              <a:avLst/>
            </a:prstGeom>
            <a:solidFill>
              <a:srgbClr val="FF0000"/>
            </a:solidFill>
            <a:ln w="9525">
              <a:solidFill>
                <a:schemeClr val="tx1"/>
              </a:solidFill>
              <a:round/>
              <a:headEnd/>
              <a:tailEnd/>
            </a:ln>
          </p:spPr>
          <p:txBody>
            <a:bodyPr/>
            <a:lstStyle/>
            <a:p>
              <a:pPr defTabSz="914400"/>
              <a:endParaRPr lang="en-US" altLang="zh-CN"/>
            </a:p>
          </p:txBody>
        </p:sp>
        <p:sp>
          <p:nvSpPr>
            <p:cNvPr id="61464" name="Rectangle 72"/>
            <p:cNvSpPr>
              <a:spLocks noChangeArrowheads="1"/>
            </p:cNvSpPr>
            <p:nvPr/>
          </p:nvSpPr>
          <p:spPr bwMode="auto">
            <a:xfrm rot="2234349">
              <a:off x="1872153" y="4123456"/>
              <a:ext cx="357190" cy="71438"/>
            </a:xfrm>
            <a:prstGeom prst="rect">
              <a:avLst/>
            </a:prstGeom>
            <a:solidFill>
              <a:srgbClr val="FF0000"/>
            </a:solidFill>
            <a:ln w="9525">
              <a:solidFill>
                <a:schemeClr val="tx1"/>
              </a:solidFill>
              <a:round/>
              <a:headEnd/>
              <a:tailEnd/>
            </a:ln>
          </p:spPr>
          <p:txBody>
            <a:bodyPr/>
            <a:lstStyle/>
            <a:p>
              <a:pPr defTabSz="914400"/>
              <a:endParaRPr lang="en-US" altLang="zh-CN"/>
            </a:p>
          </p:txBody>
        </p:sp>
        <p:sp>
          <p:nvSpPr>
            <p:cNvPr id="61465" name="Rectangle 73"/>
            <p:cNvSpPr>
              <a:spLocks noChangeArrowheads="1"/>
            </p:cNvSpPr>
            <p:nvPr/>
          </p:nvSpPr>
          <p:spPr bwMode="auto">
            <a:xfrm rot="-2597590">
              <a:off x="1856039" y="4113252"/>
              <a:ext cx="357190" cy="71438"/>
            </a:xfrm>
            <a:prstGeom prst="rect">
              <a:avLst/>
            </a:prstGeom>
            <a:solidFill>
              <a:srgbClr val="FF0000"/>
            </a:solidFill>
            <a:ln w="9525">
              <a:solidFill>
                <a:schemeClr val="tx1"/>
              </a:solidFill>
              <a:round/>
              <a:headEnd/>
              <a:tailEnd/>
            </a:ln>
          </p:spPr>
          <p:txBody>
            <a:bodyPr/>
            <a:lstStyle/>
            <a:p>
              <a:pPr defTabSz="914400"/>
              <a:endParaRPr lang="en-US" altLang="zh-CN"/>
            </a:p>
          </p:txBody>
        </p:sp>
        <p:sp>
          <p:nvSpPr>
            <p:cNvPr id="61466" name="Oval 74"/>
            <p:cNvSpPr>
              <a:spLocks noChangeArrowheads="1"/>
            </p:cNvSpPr>
            <p:nvPr/>
          </p:nvSpPr>
          <p:spPr bwMode="auto">
            <a:xfrm>
              <a:off x="2928926" y="4143380"/>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sp>
          <p:nvSpPr>
            <p:cNvPr id="61467" name="Oval 75"/>
            <p:cNvSpPr>
              <a:spLocks noChangeArrowheads="1"/>
            </p:cNvSpPr>
            <p:nvPr/>
          </p:nvSpPr>
          <p:spPr bwMode="auto">
            <a:xfrm>
              <a:off x="3143240" y="3857628"/>
              <a:ext cx="142876" cy="142876"/>
            </a:xfrm>
            <a:prstGeom prst="ellipse">
              <a:avLst/>
            </a:prstGeom>
            <a:solidFill>
              <a:schemeClr val="accent1"/>
            </a:solidFill>
            <a:ln w="9525">
              <a:solidFill>
                <a:schemeClr val="tx1"/>
              </a:solidFill>
              <a:round/>
              <a:headEnd/>
              <a:tailEnd/>
            </a:ln>
          </p:spPr>
          <p:txBody>
            <a:bodyPr/>
            <a:lstStyle/>
            <a:p>
              <a:pPr defTabSz="914400"/>
              <a:endParaRPr lang="en-US" altLang="zh-CN"/>
            </a:p>
          </p:txBody>
        </p:sp>
      </p:grpSp>
      <p:sp>
        <p:nvSpPr>
          <p:cNvPr id="61448" name="Right Arrow 81"/>
          <p:cNvSpPr>
            <a:spLocks noChangeArrowheads="1"/>
          </p:cNvSpPr>
          <p:nvPr/>
        </p:nvSpPr>
        <p:spPr bwMode="auto">
          <a:xfrm rot="-879517">
            <a:off x="2493963" y="4452938"/>
            <a:ext cx="1336675" cy="176212"/>
          </a:xfrm>
          <a:prstGeom prst="rightArrow">
            <a:avLst>
              <a:gd name="adj1" fmla="val 50000"/>
              <a:gd name="adj2" fmla="val 50009"/>
            </a:avLst>
          </a:prstGeom>
          <a:solidFill>
            <a:schemeClr val="tx1"/>
          </a:solidFill>
          <a:ln w="9525">
            <a:solidFill>
              <a:schemeClr val="tx1"/>
            </a:solidFill>
            <a:round/>
            <a:headEnd/>
            <a:tailEnd/>
          </a:ln>
        </p:spPr>
        <p:txBody>
          <a:bodyPr/>
          <a:lstStyle/>
          <a:p>
            <a:pPr defTabSz="914400"/>
            <a:endParaRPr lang="en-US" altLang="zh-CN"/>
          </a:p>
        </p:txBody>
      </p:sp>
    </p:spTree>
    <p:extLst>
      <p:ext uri="{BB962C8B-B14F-4D97-AF65-F5344CB8AC3E}">
        <p14:creationId xmlns:p14="http://schemas.microsoft.com/office/powerpoint/2010/main" val="4101130102"/>
      </p:ext>
    </p:extLst>
  </p:cSld>
  <p:clrMapOvr>
    <a:masterClrMapping/>
  </p:clrMapOvr>
  <p:transition xmlns:p14="http://schemas.microsoft.com/office/powerpoint/2010/main" spd="slow" advTm="18801"/>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atin typeface="Arial" charset="0"/>
                <a:ea typeface="Osaka" charset="0"/>
              </a:rPr>
              <a:t>Experiment Settings</a:t>
            </a:r>
          </a:p>
        </p:txBody>
      </p:sp>
      <p:pic>
        <p:nvPicPr>
          <p:cNvPr id="89090"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773238"/>
            <a:ext cx="8342313" cy="290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0580430"/>
      </p:ext>
    </p:extLst>
  </p:cSld>
  <p:clrMapOvr>
    <a:masterClrMapping/>
  </p:clrMapOvr>
  <p:transition xmlns:p14="http://schemas.microsoft.com/office/powerpoint/2010/main" spd="slow" advTm="48321"/>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txBox="1">
            <a:spLocks noGrp="1"/>
          </p:cNvSpPr>
          <p:nvPr/>
        </p:nvSpPr>
        <p:spPr bwMode="auto">
          <a:xfrm>
            <a:off x="3624263" y="6351588"/>
            <a:ext cx="1905000" cy="457200"/>
          </a:xfrm>
          <a:prstGeom prst="rect">
            <a:avLst/>
          </a:prstGeom>
          <a:noFill/>
          <a:ln>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fld id="{A358FB74-8309-1349-BE2A-0450641A4414}" type="slidenum">
              <a:rPr lang="en-US" sz="1400">
                <a:ea typeface="Osaka" charset="0"/>
                <a:cs typeface="Osaka" charset="0"/>
              </a:rPr>
              <a:pPr algn="ctr"/>
              <a:t>3</a:t>
            </a:fld>
            <a:r>
              <a:rPr lang="en-US" sz="1400">
                <a:ea typeface="Osaka" charset="0"/>
                <a:cs typeface="Osaka" charset="0"/>
              </a:rPr>
              <a:t> </a:t>
            </a:r>
          </a:p>
        </p:txBody>
      </p:sp>
      <p:sp>
        <p:nvSpPr>
          <p:cNvPr id="3075" name="Rectangle 2"/>
          <p:cNvSpPr>
            <a:spLocks noGrp="1" noChangeArrowheads="1"/>
          </p:cNvSpPr>
          <p:nvPr>
            <p:ph type="title" idx="4294967295"/>
          </p:nvPr>
        </p:nvSpPr>
        <p:spPr>
          <a:xfrm>
            <a:off x="695325" y="0"/>
            <a:ext cx="7772400" cy="1143000"/>
          </a:xfrm>
          <a:noFill/>
        </p:spPr>
        <p:txBody>
          <a:bodyPr lIns="90487" tIns="44450" rIns="90487" bIns="44450"/>
          <a:lstStyle/>
          <a:p>
            <a:r>
              <a:rPr lang="en-GB"/>
              <a:t>Qualitative Modelling</a:t>
            </a:r>
          </a:p>
        </p:txBody>
      </p:sp>
      <p:sp>
        <p:nvSpPr>
          <p:cNvPr id="3076" name="Rectangle 3"/>
          <p:cNvSpPr>
            <a:spLocks noGrp="1" noChangeArrowheads="1"/>
          </p:cNvSpPr>
          <p:nvPr>
            <p:ph type="body" idx="4294967295"/>
          </p:nvPr>
        </p:nvSpPr>
        <p:spPr>
          <a:xfrm>
            <a:off x="685800" y="1236663"/>
            <a:ext cx="7772400" cy="927100"/>
          </a:xfrm>
          <a:noFill/>
        </p:spPr>
        <p:txBody>
          <a:bodyPr lIns="90487" tIns="44450" rIns="90487" bIns="44450"/>
          <a:lstStyle/>
          <a:p>
            <a:pPr>
              <a:lnSpc>
                <a:spcPct val="90000"/>
              </a:lnSpc>
            </a:pPr>
            <a:r>
              <a:rPr lang="en-GB" sz="2000"/>
              <a:t>Behavioural Abstraction</a:t>
            </a:r>
          </a:p>
          <a:p>
            <a:pPr>
              <a:lnSpc>
                <a:spcPct val="90000"/>
              </a:lnSpc>
              <a:buFontTx/>
              <a:buNone/>
            </a:pPr>
            <a:endParaRPr lang="en-GB" sz="2000"/>
          </a:p>
          <a:p>
            <a:pPr>
              <a:lnSpc>
                <a:spcPct val="90000"/>
              </a:lnSpc>
              <a:buFontTx/>
              <a:buNone/>
            </a:pPr>
            <a:endParaRPr lang="en-GB" sz="2000"/>
          </a:p>
          <a:p>
            <a:pPr>
              <a:lnSpc>
                <a:spcPct val="90000"/>
              </a:lnSpc>
              <a:buFontTx/>
              <a:buNone/>
            </a:pPr>
            <a:endParaRPr lang="en-GB" sz="2000"/>
          </a:p>
          <a:p>
            <a:pPr>
              <a:lnSpc>
                <a:spcPct val="90000"/>
              </a:lnSpc>
              <a:buFontTx/>
              <a:buNone/>
            </a:pPr>
            <a:endParaRPr lang="en-GB" sz="2000"/>
          </a:p>
          <a:p>
            <a:pPr>
              <a:lnSpc>
                <a:spcPct val="90000"/>
              </a:lnSpc>
              <a:buFontTx/>
              <a:buNone/>
            </a:pPr>
            <a:endParaRPr lang="en-GB" sz="2000"/>
          </a:p>
          <a:p>
            <a:pPr>
              <a:lnSpc>
                <a:spcPct val="90000"/>
              </a:lnSpc>
              <a:buFontTx/>
              <a:buNone/>
            </a:pPr>
            <a:endParaRPr lang="en-GB" sz="2000"/>
          </a:p>
          <a:p>
            <a:pPr>
              <a:lnSpc>
                <a:spcPct val="90000"/>
              </a:lnSpc>
              <a:buFontTx/>
              <a:buNone/>
            </a:pPr>
            <a:endParaRPr lang="en-GB" sz="2000"/>
          </a:p>
        </p:txBody>
      </p:sp>
      <p:pic>
        <p:nvPicPr>
          <p:cNvPr id="3077"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757363"/>
            <a:ext cx="7907338" cy="45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9330673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a:latin typeface="Arial" charset="0"/>
                <a:ea typeface="Osaka" charset="0"/>
              </a:rPr>
              <a:t>Experimental Results</a:t>
            </a:r>
          </a:p>
        </p:txBody>
      </p:sp>
      <p:sp>
        <p:nvSpPr>
          <p:cNvPr id="63490" name="Rectangle 4"/>
          <p:cNvSpPr>
            <a:spLocks noChangeArrowheads="1"/>
          </p:cNvSpPr>
          <p:nvPr/>
        </p:nvSpPr>
        <p:spPr bwMode="auto">
          <a:xfrm>
            <a:off x="107950" y="5013325"/>
            <a:ext cx="7935913"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a:lnSpc>
                <a:spcPct val="95000"/>
              </a:lnSpc>
              <a:buClr>
                <a:srgbClr val="000000"/>
              </a:buClr>
              <a:buSzPct val="100000"/>
              <a:buFont typeface="Times New Roman" charset="0"/>
              <a:buNone/>
            </a:pPr>
            <a:r>
              <a:rPr lang="en-US" b="1">
                <a:latin typeface="Times New Roman" charset="0"/>
                <a:ea typeface="宋体" charset="0"/>
                <a:cs typeface="宋体" charset="0"/>
              </a:rPr>
              <a:t>Random:  Totally Random Search</a:t>
            </a:r>
          </a:p>
          <a:p>
            <a:pPr defTabSz="914400">
              <a:lnSpc>
                <a:spcPct val="95000"/>
              </a:lnSpc>
              <a:buClr>
                <a:srgbClr val="000000"/>
              </a:buClr>
              <a:buSzPct val="100000"/>
              <a:buFont typeface="Times New Roman" charset="0"/>
              <a:buNone/>
            </a:pPr>
            <a:r>
              <a:rPr lang="en-US" b="1">
                <a:latin typeface="Times New Roman" charset="0"/>
                <a:ea typeface="宋体" charset="0"/>
                <a:cs typeface="宋体" charset="0"/>
              </a:rPr>
              <a:t>CLONALG: Clonal Selection Algorithm</a:t>
            </a:r>
          </a:p>
          <a:p>
            <a:pPr defTabSz="914400">
              <a:lnSpc>
                <a:spcPct val="95000"/>
              </a:lnSpc>
              <a:buClr>
                <a:srgbClr val="000000"/>
              </a:buClr>
              <a:buSzPct val="100000"/>
              <a:buFont typeface="Times New Roman" charset="0"/>
              <a:buNone/>
            </a:pPr>
            <a:r>
              <a:rPr lang="en-US" altLang="zh-CN" b="1">
                <a:solidFill>
                  <a:srgbClr val="000000"/>
                </a:solidFill>
                <a:latin typeface="Times New Roman" charset="0"/>
                <a:ea typeface="宋体" charset="0"/>
                <a:cs typeface="宋体" charset="0"/>
              </a:rPr>
              <a:t>AiNet: Opt-AiNet</a:t>
            </a:r>
          </a:p>
          <a:p>
            <a:pPr defTabSz="914400">
              <a:lnSpc>
                <a:spcPct val="95000"/>
              </a:lnSpc>
              <a:buClr>
                <a:srgbClr val="000000"/>
              </a:buClr>
              <a:buSzPct val="100000"/>
              <a:buFont typeface="Times New Roman" charset="0"/>
              <a:buNone/>
            </a:pPr>
            <a:endParaRPr lang="en-US" altLang="zh-CN" b="1">
              <a:solidFill>
                <a:srgbClr val="000000"/>
              </a:solidFill>
              <a:latin typeface="Times New Roman" charset="0"/>
              <a:ea typeface="宋体" charset="0"/>
              <a:cs typeface="宋体" charset="0"/>
            </a:endParaRPr>
          </a:p>
          <a:p>
            <a:pPr defTabSz="914400">
              <a:lnSpc>
                <a:spcPct val="95000"/>
              </a:lnSpc>
              <a:buClr>
                <a:srgbClr val="000000"/>
              </a:buClr>
              <a:buSzPct val="100000"/>
            </a:pPr>
            <a:r>
              <a:rPr lang="en-US">
                <a:latin typeface="Times New Roman" charset="0"/>
                <a:ea typeface="宋体" charset="0"/>
                <a:cs typeface="宋体" charset="0"/>
              </a:rPr>
              <a:t>Ten trials for each experiment. Each algorithm was run 2000 seconds. </a:t>
            </a:r>
          </a:p>
          <a:p>
            <a:pPr defTabSz="914400">
              <a:lnSpc>
                <a:spcPct val="95000"/>
              </a:lnSpc>
              <a:buClr>
                <a:srgbClr val="000000"/>
              </a:buClr>
              <a:buSzPct val="100000"/>
              <a:buFont typeface="Times New Roman" charset="0"/>
              <a:buNone/>
            </a:pPr>
            <a:endParaRPr lang="en-GB" altLang="zh-CN" b="1">
              <a:solidFill>
                <a:srgbClr val="000000"/>
              </a:solidFill>
              <a:latin typeface="Times New Roman" charset="0"/>
              <a:ea typeface="宋体" charset="0"/>
              <a:cs typeface="宋体" charset="0"/>
            </a:endParaRPr>
          </a:p>
        </p:txBody>
      </p:sp>
      <p:pic>
        <p:nvPicPr>
          <p:cNvPr id="6349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28775"/>
            <a:ext cx="9144000"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p:nvSpPr>
        <p:spPr bwMode="auto">
          <a:xfrm>
            <a:off x="107950" y="2852738"/>
            <a:ext cx="8928100" cy="215900"/>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a:endParaRPr lang="en-US" altLang="zh-CN"/>
          </a:p>
        </p:txBody>
      </p:sp>
      <p:sp>
        <p:nvSpPr>
          <p:cNvPr id="12" name="Rectangle 11"/>
          <p:cNvSpPr>
            <a:spLocks noChangeArrowheads="1"/>
          </p:cNvSpPr>
          <p:nvPr/>
        </p:nvSpPr>
        <p:spPr bwMode="auto">
          <a:xfrm>
            <a:off x="107950" y="3500438"/>
            <a:ext cx="8928100" cy="215900"/>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a:endParaRPr lang="en-US" altLang="zh-CN"/>
          </a:p>
        </p:txBody>
      </p:sp>
      <p:sp>
        <p:nvSpPr>
          <p:cNvPr id="15" name="Rectangle 14"/>
          <p:cNvSpPr>
            <a:spLocks noChangeArrowheads="1"/>
          </p:cNvSpPr>
          <p:nvPr/>
        </p:nvSpPr>
        <p:spPr bwMode="auto">
          <a:xfrm>
            <a:off x="107950" y="4149725"/>
            <a:ext cx="8928100" cy="196850"/>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a:endParaRPr lang="en-US" altLang="zh-CN"/>
          </a:p>
        </p:txBody>
      </p:sp>
      <p:sp>
        <p:nvSpPr>
          <p:cNvPr id="16" name="Rectangle 15"/>
          <p:cNvSpPr>
            <a:spLocks noChangeArrowheads="1"/>
          </p:cNvSpPr>
          <p:nvPr/>
        </p:nvSpPr>
        <p:spPr bwMode="auto">
          <a:xfrm>
            <a:off x="107950" y="4743450"/>
            <a:ext cx="8928100" cy="198438"/>
          </a:xfrm>
          <a:prstGeom prst="rect">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defTabSz="914400"/>
            <a:endParaRPr lang="en-US" altLang="zh-CN"/>
          </a:p>
        </p:txBody>
      </p:sp>
    </p:spTree>
    <p:extLst>
      <p:ext uri="{BB962C8B-B14F-4D97-AF65-F5344CB8AC3E}">
        <p14:creationId xmlns:p14="http://schemas.microsoft.com/office/powerpoint/2010/main" val="231720177"/>
      </p:ext>
    </p:extLst>
  </p:cSld>
  <p:clrMapOvr>
    <a:masterClrMapping/>
  </p:clrMapOvr>
  <p:transition xmlns:p14="http://schemas.microsoft.com/office/powerpoint/2010/main" spd="slow" advTm="39095"/>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nodeType="afterGroup">
                            <p:stCondLst>
                              <p:cond delay="500"/>
                            </p:stCondLst>
                            <p:childTnLst>
                              <p:par>
                                <p:cTn id="9" presetID="3" presetClass="entr" presetSubtype="10" fill="hold" grpId="0" nodeType="afterEffect">
                                  <p:stCondLst>
                                    <p:cond delay="100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par>
                          <p:cTn id="12" fill="hold" nodeType="afterGroup">
                            <p:stCondLst>
                              <p:cond delay="2000"/>
                            </p:stCondLst>
                            <p:childTnLst>
                              <p:par>
                                <p:cTn id="13" presetID="3" presetClass="entr" presetSubtype="10" fill="hold" grpId="0" nodeType="afterEffect">
                                  <p:stCondLst>
                                    <p:cond delay="100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par>
                          <p:cTn id="16" fill="hold" nodeType="afterGroup">
                            <p:stCondLst>
                              <p:cond delay="3500"/>
                            </p:stCondLst>
                            <p:childTnLst>
                              <p:par>
                                <p:cTn id="17" presetID="3" presetClass="entr" presetSubtype="10" fill="hold" grpId="0" nodeType="afterEffect">
                                  <p:stCondLst>
                                    <p:cond delay="100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sz="4000">
                <a:latin typeface="Arial" charset="0"/>
                <a:ea typeface="Osaka" charset="0"/>
              </a:rPr>
              <a:t>Experimental Results MG-7Hid</a:t>
            </a:r>
          </a:p>
        </p:txBody>
      </p:sp>
      <p:pic>
        <p:nvPicPr>
          <p:cNvPr id="90114" name="Content Placeholder 3" descr="CandiModels.png"/>
          <p:cNvPicPr>
            <a:picLocks noGrp="1" noChangeAspect="1"/>
          </p:cNvPicPr>
          <p:nvPr>
            <p:ph idx="1"/>
          </p:nvPr>
        </p:nvPicPr>
        <p:blipFill>
          <a:blip r:embed="rId2">
            <a:extLst>
              <a:ext uri="{28A0092B-C50C-407E-A947-70E740481C1C}">
                <a14:useLocalDpi xmlns:a14="http://schemas.microsoft.com/office/drawing/2010/main" val="0"/>
              </a:ext>
            </a:extLst>
          </a:blip>
          <a:srcRect t="539" b="539"/>
          <a:stretch>
            <a:fillRect/>
          </a:stretch>
        </p:blipFill>
        <p:spPr/>
      </p:pic>
    </p:spTree>
    <p:extLst>
      <p:ext uri="{BB962C8B-B14F-4D97-AF65-F5344CB8AC3E}">
        <p14:creationId xmlns:p14="http://schemas.microsoft.com/office/powerpoint/2010/main" val="873752408"/>
      </p:ext>
    </p:extLst>
  </p:cSld>
  <p:clrMapOvr>
    <a:masterClrMapping/>
  </p:clrMapOvr>
  <p:transition xmlns:p14="http://schemas.microsoft.com/office/powerpoint/2010/main" spd="slow" advTm="49003"/>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normAutofit fontScale="90000"/>
          </a:bodyPr>
          <a:lstStyle/>
          <a:p>
            <a:r>
              <a:rPr lang="en-US" sz="4000">
                <a:latin typeface="Arial" charset="0"/>
                <a:ea typeface="Osaka" charset="0"/>
              </a:rPr>
              <a:t>Experimental Results MG-7Hid Cont’d</a:t>
            </a:r>
          </a:p>
        </p:txBody>
      </p:sp>
      <p:pic>
        <p:nvPicPr>
          <p:cNvPr id="91138" name="Content Placeholder 3" descr="BayesScore.png"/>
          <p:cNvPicPr>
            <a:picLocks noGrp="1" noChangeAspect="1"/>
          </p:cNvPicPr>
          <p:nvPr>
            <p:ph idx="1"/>
          </p:nvPr>
        </p:nvPicPr>
        <p:blipFill>
          <a:blip r:embed="rId2">
            <a:extLst>
              <a:ext uri="{28A0092B-C50C-407E-A947-70E740481C1C}">
                <a14:useLocalDpi xmlns:a14="http://schemas.microsoft.com/office/drawing/2010/main" val="0"/>
              </a:ext>
            </a:extLst>
          </a:blip>
          <a:srcRect t="430" b="430"/>
          <a:stretch>
            <a:fillRect/>
          </a:stretch>
        </p:blipFill>
        <p:spPr>
          <a:xfrm>
            <a:off x="684213" y="1916113"/>
            <a:ext cx="7342187" cy="4284662"/>
          </a:xfrm>
        </p:spPr>
      </p:pic>
    </p:spTree>
    <p:extLst>
      <p:ext uri="{BB962C8B-B14F-4D97-AF65-F5344CB8AC3E}">
        <p14:creationId xmlns:p14="http://schemas.microsoft.com/office/powerpoint/2010/main" val="2046478994"/>
      </p:ext>
    </p:extLst>
  </p:cSld>
  <p:clrMapOvr>
    <a:masterClrMapping/>
  </p:clrMapOvr>
  <p:transition xmlns:p14="http://schemas.microsoft.com/office/powerpoint/2010/main" spd="slow" advTm="20014"/>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r>
              <a:rPr lang="en-US" altLang="zh-CN" dirty="0" smtClean="0">
                <a:latin typeface="Arial" charset="0"/>
                <a:ea typeface="Osaka" charset="0"/>
              </a:rPr>
              <a:t>Summary</a:t>
            </a:r>
            <a:endParaRPr lang="en-US" dirty="0">
              <a:latin typeface="Arial" charset="0"/>
              <a:ea typeface="Osaka" charset="0"/>
            </a:endParaRPr>
          </a:p>
        </p:txBody>
      </p:sp>
      <p:sp>
        <p:nvSpPr>
          <p:cNvPr id="92162" name="Content Placeholder 2"/>
          <p:cNvSpPr>
            <a:spLocks noGrp="1"/>
          </p:cNvSpPr>
          <p:nvPr>
            <p:ph idx="1"/>
          </p:nvPr>
        </p:nvSpPr>
        <p:spPr/>
        <p:txBody>
          <a:bodyPr/>
          <a:lstStyle/>
          <a:p>
            <a:r>
              <a:rPr lang="en-US" dirty="0" smtClean="0">
                <a:latin typeface="Arial" charset="0"/>
                <a:ea typeface="Osaka" charset="0"/>
              </a:rPr>
              <a:t>Data mining when there are not many data.</a:t>
            </a:r>
          </a:p>
          <a:p>
            <a:r>
              <a:rPr lang="en-US" dirty="0" smtClean="0">
                <a:latin typeface="Arial" charset="0"/>
                <a:ea typeface="Osaka" charset="0"/>
              </a:rPr>
              <a:t>Learning Qualitative Models</a:t>
            </a:r>
          </a:p>
          <a:p>
            <a:pPr lvl="1"/>
            <a:r>
              <a:rPr lang="en-US" dirty="0" smtClean="0">
                <a:latin typeface="Arial" charset="0"/>
                <a:ea typeface="Osaka" charset="0"/>
              </a:rPr>
              <a:t>Incomplete knowledge</a:t>
            </a:r>
          </a:p>
          <a:p>
            <a:pPr lvl="1"/>
            <a:r>
              <a:rPr lang="en-US" dirty="0" smtClean="0">
                <a:latin typeface="Arial" charset="0"/>
                <a:ea typeface="Osaka" charset="0"/>
              </a:rPr>
              <a:t>Sparse noisy data</a:t>
            </a:r>
          </a:p>
          <a:p>
            <a:r>
              <a:rPr lang="en-US" dirty="0" smtClean="0">
                <a:latin typeface="Arial" charset="0"/>
                <a:ea typeface="Osaka" charset="0"/>
              </a:rPr>
              <a:t>Real world applications</a:t>
            </a:r>
          </a:p>
          <a:p>
            <a:pPr lvl="1"/>
            <a:endParaRPr lang="en-US" dirty="0">
              <a:latin typeface="Arial" charset="0"/>
              <a:ea typeface="Osaka" charset="0"/>
            </a:endParaRPr>
          </a:p>
          <a:p>
            <a:endParaRPr lang="en-US" dirty="0">
              <a:latin typeface="Arial" charset="0"/>
              <a:ea typeface="Osaka" charset="0"/>
            </a:endParaRPr>
          </a:p>
          <a:p>
            <a:endParaRPr lang="en-US" dirty="0">
              <a:latin typeface="Arial" charset="0"/>
              <a:ea typeface="Osaka" charset="0"/>
            </a:endParaRPr>
          </a:p>
          <a:p>
            <a:endParaRPr lang="en-US" dirty="0">
              <a:latin typeface="Arial" charset="0"/>
              <a:ea typeface="Osaka" charset="0"/>
            </a:endParaRPr>
          </a:p>
        </p:txBody>
      </p:sp>
    </p:spTree>
    <p:extLst>
      <p:ext uri="{BB962C8B-B14F-4D97-AF65-F5344CB8AC3E}">
        <p14:creationId xmlns:p14="http://schemas.microsoft.com/office/powerpoint/2010/main" val="1389517779"/>
      </p:ext>
    </p:extLst>
  </p:cSld>
  <p:clrMapOvr>
    <a:masterClrMapping/>
  </p:clrMapOvr>
  <p:transition xmlns:p14="http://schemas.microsoft.com/office/powerpoint/2010/main" spd="slow" advTm="54301"/>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zh-CN" sz="3600">
                <a:latin typeface="Arial" charset="0"/>
                <a:ea typeface="Osaka" charset="0"/>
              </a:rPr>
              <a:t>Qualitative Simulation</a:t>
            </a:r>
          </a:p>
        </p:txBody>
      </p:sp>
      <p:grpSp>
        <p:nvGrpSpPr>
          <p:cNvPr id="21506" name="Group 83"/>
          <p:cNvGrpSpPr>
            <a:grpSpLocks/>
          </p:cNvGrpSpPr>
          <p:nvPr/>
        </p:nvGrpSpPr>
        <p:grpSpPr bwMode="auto">
          <a:xfrm>
            <a:off x="385763" y="1362075"/>
            <a:ext cx="1295400" cy="2066925"/>
            <a:chOff x="243" y="858"/>
            <a:chExt cx="816" cy="1302"/>
          </a:xfrm>
        </p:grpSpPr>
        <p:sp>
          <p:nvSpPr>
            <p:cNvPr id="21537" name="Line 24"/>
            <p:cNvSpPr>
              <a:spLocks noChangeShapeType="1"/>
            </p:cNvSpPr>
            <p:nvPr/>
          </p:nvSpPr>
          <p:spPr bwMode="auto">
            <a:xfrm>
              <a:off x="301" y="1254"/>
              <a:ext cx="1" cy="529"/>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1538" name="Line 25"/>
            <p:cNvSpPr>
              <a:spLocks noChangeShapeType="1"/>
            </p:cNvSpPr>
            <p:nvPr/>
          </p:nvSpPr>
          <p:spPr bwMode="auto">
            <a:xfrm>
              <a:off x="301" y="1783"/>
              <a:ext cx="650"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1539" name="Line 27"/>
            <p:cNvSpPr>
              <a:spLocks noChangeShapeType="1"/>
            </p:cNvSpPr>
            <p:nvPr/>
          </p:nvSpPr>
          <p:spPr bwMode="auto">
            <a:xfrm flipH="1" flipV="1">
              <a:off x="1049" y="1252"/>
              <a:ext cx="10" cy="756"/>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1540" name="Freeform 28"/>
            <p:cNvSpPr>
              <a:spLocks noChangeArrowheads="1"/>
            </p:cNvSpPr>
            <p:nvPr/>
          </p:nvSpPr>
          <p:spPr bwMode="auto">
            <a:xfrm>
              <a:off x="366" y="1419"/>
              <a:ext cx="553" cy="71"/>
            </a:xfrm>
            <a:custGeom>
              <a:avLst/>
              <a:gdLst>
                <a:gd name="T0" fmla="*/ 0 w 816"/>
                <a:gd name="T1" fmla="*/ 23 h 104"/>
                <a:gd name="T2" fmla="*/ 110 w 816"/>
                <a:gd name="T3" fmla="*/ 45 h 104"/>
                <a:gd name="T4" fmla="*/ 220 w 816"/>
                <a:gd name="T5" fmla="*/ 0 h 104"/>
                <a:gd name="T6" fmla="*/ 331 w 816"/>
                <a:gd name="T7" fmla="*/ 45 h 104"/>
                <a:gd name="T8" fmla="*/ 375 w 816"/>
                <a:gd name="T9" fmla="*/ 23 h 104"/>
                <a:gd name="T10" fmla="*/ 0 60000 65536"/>
                <a:gd name="T11" fmla="*/ 0 60000 65536"/>
                <a:gd name="T12" fmla="*/ 0 60000 65536"/>
                <a:gd name="T13" fmla="*/ 0 60000 65536"/>
                <a:gd name="T14" fmla="*/ 0 60000 65536"/>
                <a:gd name="T15" fmla="*/ 0 w 816"/>
                <a:gd name="T16" fmla="*/ 0 h 104"/>
                <a:gd name="T17" fmla="*/ 816 w 816"/>
                <a:gd name="T18" fmla="*/ 104 h 104"/>
              </a:gdLst>
              <a:ahLst/>
              <a:cxnLst>
                <a:cxn ang="T10">
                  <a:pos x="T0" y="T1"/>
                </a:cxn>
                <a:cxn ang="T11">
                  <a:pos x="T2" y="T3"/>
                </a:cxn>
                <a:cxn ang="T12">
                  <a:pos x="T4" y="T5"/>
                </a:cxn>
                <a:cxn ang="T13">
                  <a:pos x="T6" y="T7"/>
                </a:cxn>
                <a:cxn ang="T14">
                  <a:pos x="T8" y="T9"/>
                </a:cxn>
              </a:cxnLst>
              <a:rect l="T15" t="T16" r="T17" b="T18"/>
              <a:pathLst>
                <a:path w="816" h="104">
                  <a:moveTo>
                    <a:pt x="0" y="48"/>
                  </a:moveTo>
                  <a:cubicBezTo>
                    <a:pt x="80" y="76"/>
                    <a:pt x="160" y="104"/>
                    <a:pt x="240" y="96"/>
                  </a:cubicBezTo>
                  <a:cubicBezTo>
                    <a:pt x="320" y="88"/>
                    <a:pt x="400" y="0"/>
                    <a:pt x="480" y="0"/>
                  </a:cubicBezTo>
                  <a:cubicBezTo>
                    <a:pt x="560" y="0"/>
                    <a:pt x="664" y="88"/>
                    <a:pt x="720" y="96"/>
                  </a:cubicBezTo>
                  <a:cubicBezTo>
                    <a:pt x="776" y="104"/>
                    <a:pt x="800" y="56"/>
                    <a:pt x="816" y="48"/>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41" name="Line 29"/>
            <p:cNvSpPr>
              <a:spLocks noChangeShapeType="1"/>
            </p:cNvSpPr>
            <p:nvPr/>
          </p:nvSpPr>
          <p:spPr bwMode="auto">
            <a:xfrm>
              <a:off x="519" y="983"/>
              <a:ext cx="1" cy="29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1542" name="Line 30"/>
            <p:cNvSpPr>
              <a:spLocks noChangeShapeType="1"/>
            </p:cNvSpPr>
            <p:nvPr/>
          </p:nvSpPr>
          <p:spPr bwMode="auto">
            <a:xfrm>
              <a:off x="550" y="1201"/>
              <a:ext cx="1" cy="16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43" name="Line 31"/>
            <p:cNvSpPr>
              <a:spLocks noChangeShapeType="1"/>
            </p:cNvSpPr>
            <p:nvPr/>
          </p:nvSpPr>
          <p:spPr bwMode="auto">
            <a:xfrm>
              <a:off x="1013" y="1880"/>
              <a:ext cx="1" cy="264"/>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44" name="Text Box 32"/>
            <p:cNvSpPr txBox="1">
              <a:spLocks noChangeArrowheads="1"/>
            </p:cNvSpPr>
            <p:nvPr/>
          </p:nvSpPr>
          <p:spPr bwMode="auto">
            <a:xfrm>
              <a:off x="574" y="999"/>
              <a:ext cx="4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eaLnBrk="1" hangingPunct="1">
                <a:spcBef>
                  <a:spcPts val="1250"/>
                </a:spcBef>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q</a:t>
              </a:r>
              <a:r>
                <a:rPr lang="en-GB" altLang="zh-CN" sz="2000">
                  <a:solidFill>
                    <a:srgbClr val="000000"/>
                  </a:solidFill>
                  <a:latin typeface="Times New Roman" charset="0"/>
                  <a:ea typeface="宋体" charset="0"/>
                  <a:cs typeface="宋体" charset="0"/>
                </a:rPr>
                <a:t>i</a:t>
              </a:r>
            </a:p>
          </p:txBody>
        </p:sp>
        <p:sp>
          <p:nvSpPr>
            <p:cNvPr id="21545" name="Text Box 33"/>
            <p:cNvSpPr txBox="1">
              <a:spLocks noChangeArrowheads="1"/>
            </p:cNvSpPr>
            <p:nvPr/>
          </p:nvSpPr>
          <p:spPr bwMode="auto">
            <a:xfrm>
              <a:off x="513" y="150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eaLnBrk="1" hangingPunct="1">
                <a:spcBef>
                  <a:spcPts val="1500"/>
                </a:spcBef>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V</a:t>
              </a:r>
            </a:p>
          </p:txBody>
        </p:sp>
        <p:sp>
          <p:nvSpPr>
            <p:cNvPr id="21546" name="Text Box 34"/>
            <p:cNvSpPr txBox="1">
              <a:spLocks noChangeArrowheads="1"/>
            </p:cNvSpPr>
            <p:nvPr/>
          </p:nvSpPr>
          <p:spPr bwMode="auto">
            <a:xfrm>
              <a:off x="690" y="1872"/>
              <a:ext cx="3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eaLnBrk="1" hangingPunct="1">
                <a:spcBef>
                  <a:spcPts val="1250"/>
                </a:spcBef>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q</a:t>
              </a:r>
              <a:r>
                <a:rPr lang="en-GB" altLang="zh-CN" sz="2000">
                  <a:solidFill>
                    <a:srgbClr val="000000"/>
                  </a:solidFill>
                  <a:latin typeface="Times New Roman" charset="0"/>
                  <a:ea typeface="宋体" charset="0"/>
                  <a:cs typeface="宋体" charset="0"/>
                </a:rPr>
                <a:t>o</a:t>
              </a:r>
            </a:p>
          </p:txBody>
        </p:sp>
        <p:sp>
          <p:nvSpPr>
            <p:cNvPr id="21547" name="Line 35"/>
            <p:cNvSpPr>
              <a:spLocks noChangeShapeType="1"/>
            </p:cNvSpPr>
            <p:nvPr/>
          </p:nvSpPr>
          <p:spPr bwMode="auto">
            <a:xfrm>
              <a:off x="243" y="983"/>
              <a:ext cx="276"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1548" name="Line 36"/>
            <p:cNvSpPr>
              <a:spLocks noChangeShapeType="1"/>
            </p:cNvSpPr>
            <p:nvPr/>
          </p:nvSpPr>
          <p:spPr bwMode="auto">
            <a:xfrm>
              <a:off x="243" y="858"/>
              <a:ext cx="369"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1549" name="Line 37"/>
            <p:cNvSpPr>
              <a:spLocks noChangeShapeType="1"/>
            </p:cNvSpPr>
            <p:nvPr/>
          </p:nvSpPr>
          <p:spPr bwMode="auto">
            <a:xfrm>
              <a:off x="612" y="858"/>
              <a:ext cx="0" cy="45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1550" name="Line 53"/>
            <p:cNvSpPr>
              <a:spLocks noChangeShapeType="1"/>
            </p:cNvSpPr>
            <p:nvPr/>
          </p:nvSpPr>
          <p:spPr bwMode="auto">
            <a:xfrm>
              <a:off x="968" y="178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07" name="AutoShape 55"/>
          <p:cNvSpPr>
            <a:spLocks noChangeArrowheads="1"/>
          </p:cNvSpPr>
          <p:nvPr/>
        </p:nvSpPr>
        <p:spPr bwMode="auto">
          <a:xfrm>
            <a:off x="1681163" y="1149350"/>
            <a:ext cx="720725" cy="576263"/>
          </a:xfrm>
          <a:prstGeom prst="wedgeEllipseCallout">
            <a:avLst>
              <a:gd name="adj1" fmla="val -43750"/>
              <a:gd name="adj2" fmla="val 7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90000"/>
              </a:lnSpc>
              <a:buClr>
                <a:srgbClr val="000000"/>
              </a:buClr>
              <a:buSzPct val="100000"/>
              <a:buFont typeface="Times New Roman" charset="0"/>
              <a:buNone/>
            </a:pPr>
            <a:r>
              <a:rPr lang="en-US" altLang="zh-CN" sz="2400">
                <a:latin typeface="Times New Roman" charset="0"/>
                <a:ea typeface="宋体" charset="0"/>
                <a:cs typeface="宋体" charset="0"/>
              </a:rPr>
              <a:t>??</a:t>
            </a:r>
          </a:p>
        </p:txBody>
      </p:sp>
      <p:grpSp>
        <p:nvGrpSpPr>
          <p:cNvPr id="21508" name="Group 84"/>
          <p:cNvGrpSpPr>
            <a:grpSpLocks/>
          </p:cNvGrpSpPr>
          <p:nvPr/>
        </p:nvGrpSpPr>
        <p:grpSpPr bwMode="auto">
          <a:xfrm>
            <a:off x="1835150" y="2060575"/>
            <a:ext cx="3241675" cy="941388"/>
            <a:chOff x="1156" y="1298"/>
            <a:chExt cx="2042" cy="593"/>
          </a:xfrm>
        </p:grpSpPr>
        <p:sp>
          <p:nvSpPr>
            <p:cNvPr id="21535" name="AutoShape 72"/>
            <p:cNvSpPr>
              <a:spLocks noChangeArrowheads="1"/>
            </p:cNvSpPr>
            <p:nvPr/>
          </p:nvSpPr>
          <p:spPr bwMode="auto">
            <a:xfrm>
              <a:off x="1156" y="1389"/>
              <a:ext cx="499" cy="272"/>
            </a:xfrm>
            <a:prstGeom prst="rightArrow">
              <a:avLst>
                <a:gd name="adj1" fmla="val 50000"/>
                <a:gd name="adj2" fmla="val 45864"/>
              </a:avLst>
            </a:prstGeom>
            <a:solidFill>
              <a:srgbClr val="00B8FF"/>
            </a:solidFill>
            <a:ln w="9525">
              <a:solidFill>
                <a:schemeClr val="tx1"/>
              </a:solidFill>
              <a:miter lim="800000"/>
              <a:headEnd/>
              <a:tailEnd/>
            </a:ln>
          </p:spPr>
          <p:txBody>
            <a:bodyPr wrap="none" anchor="ctr"/>
            <a:lstStyle/>
            <a:p>
              <a:endParaRPr lang="en-US"/>
            </a:p>
          </p:txBody>
        </p:sp>
        <p:sp>
          <p:nvSpPr>
            <p:cNvPr id="21536" name="Text Box 73"/>
            <p:cNvSpPr txBox="1">
              <a:spLocks noChangeArrowheads="1"/>
            </p:cNvSpPr>
            <p:nvPr/>
          </p:nvSpPr>
          <p:spPr bwMode="auto">
            <a:xfrm>
              <a:off x="1655" y="1298"/>
              <a:ext cx="1543" cy="59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US" altLang="zh-CN">
                  <a:latin typeface="Times New Roman" charset="0"/>
                  <a:ea typeface="宋体" charset="0"/>
                  <a:cs typeface="宋体" charset="0"/>
                </a:rPr>
                <a:t>V ↑ </a:t>
              </a:r>
              <a:r>
                <a:rPr lang="en-US" altLang="zh-CN">
                  <a:latin typeface="Times New Roman" charset="0"/>
                  <a:ea typeface="宋体" charset="0"/>
                  <a:cs typeface="宋体" charset="0"/>
                  <a:sym typeface="Wingdings" charset="0"/>
                </a:rPr>
                <a:t>   qo </a:t>
              </a:r>
              <a:r>
                <a:rPr lang="en-US" altLang="zh-CN">
                  <a:latin typeface="Times New Roman" charset="0"/>
                  <a:ea typeface="宋体" charset="0"/>
                  <a:cs typeface="宋体" charset="0"/>
                </a:rPr>
                <a:t>↑</a:t>
              </a:r>
            </a:p>
            <a:p>
              <a:pPr>
                <a:lnSpc>
                  <a:spcPct val="90000"/>
                </a:lnSpc>
                <a:spcBef>
                  <a:spcPct val="50000"/>
                </a:spcBef>
                <a:buClr>
                  <a:srgbClr val="000000"/>
                </a:buClr>
                <a:buSzPct val="100000"/>
                <a:buFont typeface="Times New Roman" charset="0"/>
                <a:buNone/>
              </a:pPr>
              <a:r>
                <a:rPr lang="en-US" altLang="zh-CN">
                  <a:latin typeface="Times New Roman" charset="0"/>
                  <a:ea typeface="Times New Roman" charset="0"/>
                  <a:cs typeface="Times New Roman" charset="0"/>
                </a:rPr>
                <a:t>dV/dt=</a:t>
              </a:r>
              <a:r>
                <a:rPr lang="en-US" altLang="zh-CN">
                  <a:latin typeface="Times New Roman" charset="0"/>
                  <a:ea typeface="宋体" charset="0"/>
                  <a:cs typeface="宋体" charset="0"/>
                </a:rPr>
                <a:t>qi – qo </a:t>
              </a:r>
            </a:p>
          </p:txBody>
        </p:sp>
      </p:grpSp>
      <p:grpSp>
        <p:nvGrpSpPr>
          <p:cNvPr id="21509" name="Group 90"/>
          <p:cNvGrpSpPr>
            <a:grpSpLocks/>
          </p:cNvGrpSpPr>
          <p:nvPr/>
        </p:nvGrpSpPr>
        <p:grpSpPr bwMode="auto">
          <a:xfrm>
            <a:off x="4645025" y="3140075"/>
            <a:ext cx="4535488" cy="3086100"/>
            <a:chOff x="2926" y="1978"/>
            <a:chExt cx="2857" cy="1944"/>
          </a:xfrm>
        </p:grpSpPr>
        <p:sp>
          <p:nvSpPr>
            <p:cNvPr id="21524" name="Text Box 63"/>
            <p:cNvSpPr txBox="1">
              <a:spLocks noChangeArrowheads="1"/>
            </p:cNvSpPr>
            <p:nvPr/>
          </p:nvSpPr>
          <p:spPr bwMode="auto">
            <a:xfrm>
              <a:off x="4921" y="3657"/>
              <a:ext cx="86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US" altLang="zh-CN">
                  <a:latin typeface="Times New Roman" charset="0"/>
                  <a:ea typeface="宋体" charset="0"/>
                  <a:cs typeface="宋体" charset="0"/>
                </a:rPr>
                <a:t>Time</a:t>
              </a:r>
            </a:p>
          </p:txBody>
        </p:sp>
        <p:sp>
          <p:nvSpPr>
            <p:cNvPr id="21525" name="Line 56"/>
            <p:cNvSpPr>
              <a:spLocks noChangeShapeType="1"/>
            </p:cNvSpPr>
            <p:nvPr/>
          </p:nvSpPr>
          <p:spPr bwMode="auto">
            <a:xfrm flipV="1">
              <a:off x="3265" y="1978"/>
              <a:ext cx="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6" name="Line 57"/>
            <p:cNvSpPr>
              <a:spLocks noChangeShapeType="1"/>
            </p:cNvSpPr>
            <p:nvPr/>
          </p:nvSpPr>
          <p:spPr bwMode="auto">
            <a:xfrm>
              <a:off x="3265" y="3566"/>
              <a:ext cx="21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7" name="Text Box 64"/>
            <p:cNvSpPr txBox="1">
              <a:spLocks noChangeArrowheads="1"/>
            </p:cNvSpPr>
            <p:nvPr/>
          </p:nvSpPr>
          <p:spPr bwMode="auto">
            <a:xfrm>
              <a:off x="2926" y="1978"/>
              <a:ext cx="4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US" altLang="zh-CN">
                  <a:latin typeface="Times New Roman" charset="0"/>
                  <a:ea typeface="宋体" charset="0"/>
                  <a:cs typeface="宋体" charset="0"/>
                </a:rPr>
                <a:t>V</a:t>
              </a:r>
            </a:p>
          </p:txBody>
        </p:sp>
        <p:sp>
          <p:nvSpPr>
            <p:cNvPr id="21528" name="Line 58"/>
            <p:cNvSpPr>
              <a:spLocks noChangeShapeType="1"/>
            </p:cNvSpPr>
            <p:nvPr/>
          </p:nvSpPr>
          <p:spPr bwMode="auto">
            <a:xfrm>
              <a:off x="3401" y="2886"/>
              <a:ext cx="1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Freeform 60"/>
            <p:cNvSpPr>
              <a:spLocks/>
            </p:cNvSpPr>
            <p:nvPr/>
          </p:nvSpPr>
          <p:spPr bwMode="auto">
            <a:xfrm>
              <a:off x="3469" y="3051"/>
              <a:ext cx="1360" cy="379"/>
            </a:xfrm>
            <a:custGeom>
              <a:avLst/>
              <a:gdLst>
                <a:gd name="T0" fmla="*/ 0 w 1360"/>
                <a:gd name="T1" fmla="*/ 379 h 379"/>
                <a:gd name="T2" fmla="*/ 362 w 1360"/>
                <a:gd name="T3" fmla="*/ 61 h 379"/>
                <a:gd name="T4" fmla="*/ 1360 w 1360"/>
                <a:gd name="T5" fmla="*/ 16 h 379"/>
                <a:gd name="T6" fmla="*/ 0 60000 65536"/>
                <a:gd name="T7" fmla="*/ 0 60000 65536"/>
                <a:gd name="T8" fmla="*/ 0 60000 65536"/>
                <a:gd name="T9" fmla="*/ 0 w 1360"/>
                <a:gd name="T10" fmla="*/ 0 h 379"/>
                <a:gd name="T11" fmla="*/ 1360 w 1360"/>
                <a:gd name="T12" fmla="*/ 379 h 379"/>
              </a:gdLst>
              <a:ahLst/>
              <a:cxnLst>
                <a:cxn ang="T6">
                  <a:pos x="T0" y="T1"/>
                </a:cxn>
                <a:cxn ang="T7">
                  <a:pos x="T2" y="T3"/>
                </a:cxn>
                <a:cxn ang="T8">
                  <a:pos x="T4" y="T5"/>
                </a:cxn>
              </a:cxnLst>
              <a:rect l="T9" t="T10" r="T11" b="T12"/>
              <a:pathLst>
                <a:path w="1360" h="379">
                  <a:moveTo>
                    <a:pt x="0" y="379"/>
                  </a:moveTo>
                  <a:cubicBezTo>
                    <a:pt x="67" y="250"/>
                    <a:pt x="135" y="122"/>
                    <a:pt x="362" y="61"/>
                  </a:cubicBezTo>
                  <a:cubicBezTo>
                    <a:pt x="589" y="0"/>
                    <a:pt x="1186" y="23"/>
                    <a:pt x="1360" y="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0" name="Freeform 62"/>
            <p:cNvSpPr>
              <a:spLocks/>
            </p:cNvSpPr>
            <p:nvPr/>
          </p:nvSpPr>
          <p:spPr bwMode="auto">
            <a:xfrm>
              <a:off x="3424" y="2431"/>
              <a:ext cx="1452" cy="318"/>
            </a:xfrm>
            <a:custGeom>
              <a:avLst/>
              <a:gdLst>
                <a:gd name="T0" fmla="*/ 0 w 1452"/>
                <a:gd name="T1" fmla="*/ 0 h 318"/>
                <a:gd name="T2" fmla="*/ 272 w 1452"/>
                <a:gd name="T3" fmla="*/ 182 h 318"/>
                <a:gd name="T4" fmla="*/ 1452 w 1452"/>
                <a:gd name="T5" fmla="*/ 318 h 318"/>
                <a:gd name="T6" fmla="*/ 0 60000 65536"/>
                <a:gd name="T7" fmla="*/ 0 60000 65536"/>
                <a:gd name="T8" fmla="*/ 0 60000 65536"/>
                <a:gd name="T9" fmla="*/ 0 w 1452"/>
                <a:gd name="T10" fmla="*/ 0 h 318"/>
                <a:gd name="T11" fmla="*/ 1452 w 1452"/>
                <a:gd name="T12" fmla="*/ 318 h 318"/>
              </a:gdLst>
              <a:ahLst/>
              <a:cxnLst>
                <a:cxn ang="T6">
                  <a:pos x="T0" y="T1"/>
                </a:cxn>
                <a:cxn ang="T7">
                  <a:pos x="T2" y="T3"/>
                </a:cxn>
                <a:cxn ang="T8">
                  <a:pos x="T4" y="T5"/>
                </a:cxn>
              </a:cxnLst>
              <a:rect l="T9" t="T10" r="T11" b="T12"/>
              <a:pathLst>
                <a:path w="1452" h="318">
                  <a:moveTo>
                    <a:pt x="0" y="0"/>
                  </a:moveTo>
                  <a:cubicBezTo>
                    <a:pt x="15" y="64"/>
                    <a:pt x="30" y="129"/>
                    <a:pt x="272" y="182"/>
                  </a:cubicBezTo>
                  <a:cubicBezTo>
                    <a:pt x="514" y="235"/>
                    <a:pt x="983" y="276"/>
                    <a:pt x="1452" y="3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1" name="Line 66"/>
            <p:cNvSpPr>
              <a:spLocks noChangeShapeType="1"/>
            </p:cNvSpPr>
            <p:nvPr/>
          </p:nvSpPr>
          <p:spPr bwMode="auto">
            <a:xfrm flipH="1">
              <a:off x="3833" y="2114"/>
              <a:ext cx="680" cy="49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2" name="Line 69"/>
            <p:cNvSpPr>
              <a:spLocks noChangeShapeType="1"/>
            </p:cNvSpPr>
            <p:nvPr/>
          </p:nvSpPr>
          <p:spPr bwMode="auto">
            <a:xfrm flipH="1">
              <a:off x="4014" y="2386"/>
              <a:ext cx="1043" cy="45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3" name="Line 70"/>
            <p:cNvSpPr>
              <a:spLocks noChangeShapeType="1"/>
            </p:cNvSpPr>
            <p:nvPr/>
          </p:nvSpPr>
          <p:spPr bwMode="auto">
            <a:xfrm flipH="1" flipV="1">
              <a:off x="4241" y="3112"/>
              <a:ext cx="544" cy="22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4" name="Line 74"/>
            <p:cNvSpPr>
              <a:spLocks noChangeShapeType="1"/>
            </p:cNvSpPr>
            <p:nvPr/>
          </p:nvSpPr>
          <p:spPr bwMode="auto">
            <a:xfrm flipV="1">
              <a:off x="3243" y="3430"/>
              <a:ext cx="453" cy="13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1510" name="Group 88"/>
          <p:cNvGrpSpPr>
            <a:grpSpLocks/>
          </p:cNvGrpSpPr>
          <p:nvPr/>
        </p:nvGrpSpPr>
        <p:grpSpPr bwMode="auto">
          <a:xfrm>
            <a:off x="5076825" y="2420938"/>
            <a:ext cx="4103688" cy="3228975"/>
            <a:chOff x="3198" y="1480"/>
            <a:chExt cx="2585" cy="2034"/>
          </a:xfrm>
        </p:grpSpPr>
        <p:sp>
          <p:nvSpPr>
            <p:cNvPr id="21519" name="Text Box 68"/>
            <p:cNvSpPr txBox="1">
              <a:spLocks noChangeArrowheads="1"/>
            </p:cNvSpPr>
            <p:nvPr/>
          </p:nvSpPr>
          <p:spPr bwMode="auto">
            <a:xfrm>
              <a:off x="4967" y="2069"/>
              <a:ext cx="81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US" altLang="zh-CN">
                  <a:solidFill>
                    <a:srgbClr val="FF0000"/>
                  </a:solidFill>
                  <a:latin typeface="Times New Roman" charset="0"/>
                  <a:ea typeface="宋体" charset="0"/>
                  <a:cs typeface="宋体" charset="0"/>
                </a:rPr>
                <a:t>{+,0}</a:t>
              </a:r>
            </a:p>
          </p:txBody>
        </p:sp>
        <p:sp>
          <p:nvSpPr>
            <p:cNvPr id="21520" name="Text Box 71"/>
            <p:cNvSpPr txBox="1">
              <a:spLocks noChangeArrowheads="1"/>
            </p:cNvSpPr>
            <p:nvPr/>
          </p:nvSpPr>
          <p:spPr bwMode="auto">
            <a:xfrm>
              <a:off x="4808" y="3203"/>
              <a:ext cx="81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US" altLang="zh-CN">
                  <a:solidFill>
                    <a:srgbClr val="FF0000"/>
                  </a:solidFill>
                  <a:latin typeface="Times New Roman" charset="0"/>
                  <a:ea typeface="宋体" charset="0"/>
                  <a:cs typeface="宋体" charset="0"/>
                </a:rPr>
                <a:t>{+,+}</a:t>
              </a:r>
            </a:p>
          </p:txBody>
        </p:sp>
        <p:sp>
          <p:nvSpPr>
            <p:cNvPr id="21521" name="Text Box 67"/>
            <p:cNvSpPr txBox="1">
              <a:spLocks noChangeArrowheads="1"/>
            </p:cNvSpPr>
            <p:nvPr/>
          </p:nvSpPr>
          <p:spPr bwMode="auto">
            <a:xfrm>
              <a:off x="4264" y="1796"/>
              <a:ext cx="90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US" altLang="zh-CN">
                  <a:solidFill>
                    <a:srgbClr val="FF0000"/>
                  </a:solidFill>
                  <a:latin typeface="Times New Roman" charset="0"/>
                  <a:ea typeface="宋体" charset="0"/>
                  <a:cs typeface="宋体" charset="0"/>
                </a:rPr>
                <a:t>{+,-}</a:t>
              </a:r>
            </a:p>
          </p:txBody>
        </p:sp>
        <p:sp>
          <p:nvSpPr>
            <p:cNvPr id="21522" name="Text Box 75"/>
            <p:cNvSpPr txBox="1">
              <a:spLocks noChangeArrowheads="1"/>
            </p:cNvSpPr>
            <p:nvPr/>
          </p:nvSpPr>
          <p:spPr bwMode="auto">
            <a:xfrm>
              <a:off x="3674" y="3249"/>
              <a:ext cx="90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US" altLang="zh-CN">
                  <a:solidFill>
                    <a:srgbClr val="FF0000"/>
                  </a:solidFill>
                  <a:latin typeface="Times New Roman" charset="0"/>
                  <a:ea typeface="宋体" charset="0"/>
                  <a:cs typeface="宋体" charset="0"/>
                </a:rPr>
                <a:t>{0,+}</a:t>
              </a:r>
            </a:p>
          </p:txBody>
        </p:sp>
        <p:sp>
          <p:nvSpPr>
            <p:cNvPr id="21523" name="AutoShape 77"/>
            <p:cNvSpPr>
              <a:spLocks noChangeArrowheads="1"/>
            </p:cNvSpPr>
            <p:nvPr/>
          </p:nvSpPr>
          <p:spPr bwMode="auto">
            <a:xfrm rot="5583426">
              <a:off x="3427" y="1251"/>
              <a:ext cx="454" cy="911"/>
            </a:xfrm>
            <a:custGeom>
              <a:avLst/>
              <a:gdLst>
                <a:gd name="T0" fmla="*/ 0 w 21600"/>
                <a:gd name="T1" fmla="*/ 0 h 21600"/>
                <a:gd name="T2" fmla="*/ 0 w 21600"/>
                <a:gd name="T3" fmla="*/ 1 h 21600"/>
                <a:gd name="T4" fmla="*/ 0 w 21600"/>
                <a:gd name="T5" fmla="*/ 2 h 21600"/>
                <a:gd name="T6" fmla="*/ 0 w 21600"/>
                <a:gd name="T7" fmla="*/ 0 h 21600"/>
                <a:gd name="T8" fmla="*/ 17694720 60000 65536"/>
                <a:gd name="T9" fmla="*/ 5898240 60000 65536"/>
                <a:gd name="T10" fmla="*/ 5898240 60000 65536"/>
                <a:gd name="T11" fmla="*/ 0 60000 65536"/>
                <a:gd name="T12" fmla="*/ 12418 w 21600"/>
                <a:gd name="T13" fmla="*/ 2916 h 21600"/>
                <a:gd name="T14" fmla="*/ 18222 w 21600"/>
                <a:gd name="T15" fmla="*/ 924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00B8FF"/>
            </a:solidFill>
            <a:ln w="9525">
              <a:solidFill>
                <a:schemeClr val="tx1"/>
              </a:solidFill>
              <a:miter lim="800000"/>
              <a:headEnd/>
              <a:tailEnd/>
            </a:ln>
          </p:spPr>
          <p:txBody>
            <a:bodyPr wrap="none" anchor="ctr"/>
            <a:lstStyle/>
            <a:p>
              <a:endParaRPr lang="en-US"/>
            </a:p>
          </p:txBody>
        </p:sp>
      </p:grpSp>
      <p:sp>
        <p:nvSpPr>
          <p:cNvPr id="21511" name="AutoShape 79"/>
          <p:cNvSpPr>
            <a:spLocks noChangeArrowheads="1"/>
          </p:cNvSpPr>
          <p:nvPr/>
        </p:nvSpPr>
        <p:spPr bwMode="auto">
          <a:xfrm>
            <a:off x="6443663" y="981075"/>
            <a:ext cx="2700337" cy="1800225"/>
          </a:xfrm>
          <a:prstGeom prst="wedgeEllipseCallout">
            <a:avLst>
              <a:gd name="adj1" fmla="val -125486"/>
              <a:gd name="adj2" fmla="val 581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lnSpc>
                <a:spcPct val="90000"/>
              </a:lnSpc>
              <a:buClr>
                <a:srgbClr val="000000"/>
              </a:buClr>
              <a:buSzPct val="100000"/>
              <a:buFont typeface="Times New Roman" charset="0"/>
              <a:buNone/>
            </a:pPr>
            <a:r>
              <a:rPr lang="en-US" altLang="zh-CN" sz="2400" b="1">
                <a:latin typeface="Times New Roman" charset="0"/>
                <a:ea typeface="宋体" charset="0"/>
                <a:cs typeface="宋体" charset="0"/>
              </a:rPr>
              <a:t>qi</a:t>
            </a:r>
            <a:r>
              <a:rPr lang="en-US" altLang="zh-CN" sz="2400">
                <a:latin typeface="Times New Roman" charset="0"/>
                <a:ea typeface="宋体" charset="0"/>
                <a:cs typeface="宋体" charset="0"/>
              </a:rPr>
              <a:t> is steadily positive, how will </a:t>
            </a:r>
            <a:r>
              <a:rPr lang="en-US" altLang="zh-CN" sz="2400" b="1">
                <a:latin typeface="Times New Roman" charset="0"/>
                <a:ea typeface="宋体" charset="0"/>
                <a:cs typeface="宋体" charset="0"/>
              </a:rPr>
              <a:t>V </a:t>
            </a:r>
            <a:r>
              <a:rPr lang="en-US" altLang="zh-CN" sz="2400">
                <a:latin typeface="Times New Roman" charset="0"/>
                <a:ea typeface="宋体" charset="0"/>
                <a:cs typeface="宋体" charset="0"/>
              </a:rPr>
              <a:t>and</a:t>
            </a:r>
            <a:r>
              <a:rPr lang="en-US" altLang="zh-CN" sz="2400" b="1">
                <a:latin typeface="Times New Roman" charset="0"/>
                <a:ea typeface="宋体" charset="0"/>
                <a:cs typeface="宋体" charset="0"/>
              </a:rPr>
              <a:t> qo</a:t>
            </a:r>
            <a:r>
              <a:rPr lang="en-US" altLang="zh-CN" sz="2400">
                <a:latin typeface="Times New Roman" charset="0"/>
                <a:ea typeface="宋体" charset="0"/>
                <a:cs typeface="宋体" charset="0"/>
              </a:rPr>
              <a:t> change?</a:t>
            </a:r>
          </a:p>
        </p:txBody>
      </p:sp>
      <p:sp>
        <p:nvSpPr>
          <p:cNvPr id="21512" name="Text Box 91"/>
          <p:cNvSpPr txBox="1">
            <a:spLocks noChangeArrowheads="1"/>
          </p:cNvSpPr>
          <p:nvPr/>
        </p:nvSpPr>
        <p:spPr bwMode="auto">
          <a:xfrm>
            <a:off x="3203575" y="3860800"/>
            <a:ext cx="20161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solidFill>
                  <a:srgbClr val="FF0000"/>
                </a:solidFill>
                <a:latin typeface="Times New Roman" charset="0"/>
                <a:ea typeface="宋体" charset="0"/>
                <a:cs typeface="宋体" charset="0"/>
              </a:rPr>
              <a:t>Qualitative Prediction</a:t>
            </a:r>
          </a:p>
        </p:txBody>
      </p:sp>
      <p:sp>
        <p:nvSpPr>
          <p:cNvPr id="21513" name="Text Box 92"/>
          <p:cNvSpPr txBox="1">
            <a:spLocks noChangeArrowheads="1"/>
          </p:cNvSpPr>
          <p:nvPr/>
        </p:nvSpPr>
        <p:spPr bwMode="auto">
          <a:xfrm>
            <a:off x="3132138" y="5013325"/>
            <a:ext cx="187166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Quantitative Prediction</a:t>
            </a:r>
          </a:p>
        </p:txBody>
      </p:sp>
      <p:sp>
        <p:nvSpPr>
          <p:cNvPr id="21514" name="Text Box 99"/>
          <p:cNvSpPr txBox="1">
            <a:spLocks noChangeArrowheads="1"/>
          </p:cNvSpPr>
          <p:nvPr/>
        </p:nvSpPr>
        <p:spPr bwMode="auto">
          <a:xfrm>
            <a:off x="468313" y="4430713"/>
            <a:ext cx="11874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solidFill>
                  <a:srgbClr val="FF0000"/>
                </a:solidFill>
                <a:latin typeface="Times New Roman" charset="0"/>
                <a:ea typeface="宋体" charset="0"/>
                <a:cs typeface="宋体" charset="0"/>
              </a:rPr>
              <a:t>{+,-}</a:t>
            </a:r>
          </a:p>
        </p:txBody>
      </p:sp>
      <p:sp>
        <p:nvSpPr>
          <p:cNvPr id="21515" name="Line 102"/>
          <p:cNvSpPr>
            <a:spLocks noChangeShapeType="1"/>
          </p:cNvSpPr>
          <p:nvPr/>
        </p:nvSpPr>
        <p:spPr bwMode="auto">
          <a:xfrm flipV="1">
            <a:off x="395288" y="4791075"/>
            <a:ext cx="288925"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6" name="Text Box 103"/>
          <p:cNvSpPr txBox="1">
            <a:spLocks noChangeArrowheads="1"/>
          </p:cNvSpPr>
          <p:nvPr/>
        </p:nvSpPr>
        <p:spPr bwMode="auto">
          <a:xfrm>
            <a:off x="0" y="5367338"/>
            <a:ext cx="1258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sz="2000">
                <a:solidFill>
                  <a:schemeClr val="tx2"/>
                </a:solidFill>
                <a:latin typeface="Times New Roman" charset="0"/>
                <a:ea typeface="宋体" charset="0"/>
                <a:cs typeface="宋体" charset="0"/>
              </a:rPr>
              <a:t>magnitude</a:t>
            </a:r>
          </a:p>
        </p:txBody>
      </p:sp>
      <p:sp>
        <p:nvSpPr>
          <p:cNvPr id="21517" name="Line 107"/>
          <p:cNvSpPr>
            <a:spLocks noChangeShapeType="1"/>
          </p:cNvSpPr>
          <p:nvPr/>
        </p:nvSpPr>
        <p:spPr bwMode="auto">
          <a:xfrm flipH="1">
            <a:off x="1116013" y="4076700"/>
            <a:ext cx="21590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8" name="Text Box 108"/>
          <p:cNvSpPr txBox="1">
            <a:spLocks noChangeArrowheads="1"/>
          </p:cNvSpPr>
          <p:nvPr/>
        </p:nvSpPr>
        <p:spPr bwMode="auto">
          <a:xfrm>
            <a:off x="755650" y="3716338"/>
            <a:ext cx="18716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sz="1800">
                <a:solidFill>
                  <a:schemeClr val="tx2"/>
                </a:solidFill>
                <a:latin typeface="Times New Roman" charset="0"/>
                <a:ea typeface="宋体" charset="0"/>
                <a:cs typeface="宋体" charset="0"/>
              </a:rPr>
              <a:t>Rate of change</a:t>
            </a:r>
          </a:p>
        </p:txBody>
      </p:sp>
    </p:spTree>
    <p:custDataLst>
      <p:tags r:id="rId1"/>
    </p:custDataLst>
    <p:extLst>
      <p:ext uri="{BB962C8B-B14F-4D97-AF65-F5344CB8AC3E}">
        <p14:creationId xmlns:p14="http://schemas.microsoft.com/office/powerpoint/2010/main" val="579360915"/>
      </p:ext>
    </p:extLst>
  </p:cSld>
  <p:clrMapOvr>
    <a:masterClrMapping/>
  </p:clrMapOvr>
  <p:transition xmlns:p14="http://schemas.microsoft.com/office/powerpoint/2010/main" spd="slow" advTm="41337"/>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04586" y="125413"/>
            <a:ext cx="8229600" cy="1143000"/>
          </a:xfrm>
        </p:spPr>
        <p:txBody>
          <a:bodyPr/>
          <a:lstStyle/>
          <a:p>
            <a:pPr eaLnBrk="1" hangingPunct="1"/>
            <a:r>
              <a:rPr lang="en-GB" altLang="zh-CN" dirty="0">
                <a:latin typeface="Arial" charset="0"/>
                <a:ea typeface="Osaka" charset="0"/>
              </a:rPr>
              <a:t>Learning Qualitative Models</a:t>
            </a:r>
          </a:p>
        </p:txBody>
      </p:sp>
      <p:sp>
        <p:nvSpPr>
          <p:cNvPr id="23554" name="Line 4"/>
          <p:cNvSpPr>
            <a:spLocks noChangeShapeType="1"/>
          </p:cNvSpPr>
          <p:nvPr/>
        </p:nvSpPr>
        <p:spPr bwMode="auto">
          <a:xfrm flipV="1">
            <a:off x="323850" y="3009900"/>
            <a:ext cx="0" cy="2520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5" name="Line 5"/>
          <p:cNvSpPr>
            <a:spLocks noChangeShapeType="1"/>
          </p:cNvSpPr>
          <p:nvPr/>
        </p:nvSpPr>
        <p:spPr bwMode="auto">
          <a:xfrm>
            <a:off x="323850" y="5530850"/>
            <a:ext cx="3384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6" name="Line 6"/>
          <p:cNvSpPr>
            <a:spLocks noChangeShapeType="1"/>
          </p:cNvSpPr>
          <p:nvPr/>
        </p:nvSpPr>
        <p:spPr bwMode="auto">
          <a:xfrm>
            <a:off x="539750" y="4451350"/>
            <a:ext cx="2519363" cy="0"/>
          </a:xfrm>
          <a:prstGeom prst="line">
            <a:avLst/>
          </a:prstGeom>
          <a:noFill/>
          <a:ln w="25400">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57" name="Freeform 7"/>
          <p:cNvSpPr>
            <a:spLocks/>
          </p:cNvSpPr>
          <p:nvPr/>
        </p:nvSpPr>
        <p:spPr bwMode="auto">
          <a:xfrm>
            <a:off x="684213" y="4713288"/>
            <a:ext cx="2159000" cy="601662"/>
          </a:xfrm>
          <a:custGeom>
            <a:avLst/>
            <a:gdLst>
              <a:gd name="T0" fmla="*/ 0 w 1360"/>
              <a:gd name="T1" fmla="*/ 955137631 h 379"/>
              <a:gd name="T2" fmla="*/ 912296563 w 1360"/>
              <a:gd name="T3" fmla="*/ 153728610 h 379"/>
              <a:gd name="T4" fmla="*/ 2147483647 w 1360"/>
              <a:gd name="T5" fmla="*/ 40322466 h 379"/>
              <a:gd name="T6" fmla="*/ 0 60000 65536"/>
              <a:gd name="T7" fmla="*/ 0 60000 65536"/>
              <a:gd name="T8" fmla="*/ 0 60000 65536"/>
              <a:gd name="T9" fmla="*/ 0 w 1360"/>
              <a:gd name="T10" fmla="*/ 0 h 379"/>
              <a:gd name="T11" fmla="*/ 1360 w 1360"/>
              <a:gd name="T12" fmla="*/ 379 h 379"/>
            </a:gdLst>
            <a:ahLst/>
            <a:cxnLst>
              <a:cxn ang="T6">
                <a:pos x="T0" y="T1"/>
              </a:cxn>
              <a:cxn ang="T7">
                <a:pos x="T2" y="T3"/>
              </a:cxn>
              <a:cxn ang="T8">
                <a:pos x="T4" y="T5"/>
              </a:cxn>
            </a:cxnLst>
            <a:rect l="T9" t="T10" r="T11" b="T12"/>
            <a:pathLst>
              <a:path w="1360" h="379">
                <a:moveTo>
                  <a:pt x="0" y="379"/>
                </a:moveTo>
                <a:cubicBezTo>
                  <a:pt x="67" y="250"/>
                  <a:pt x="135" y="122"/>
                  <a:pt x="362" y="61"/>
                </a:cubicBezTo>
                <a:cubicBezTo>
                  <a:pt x="589" y="0"/>
                  <a:pt x="1186" y="23"/>
                  <a:pt x="1360" y="16"/>
                </a:cubicBezTo>
              </a:path>
            </a:pathLst>
          </a:custGeom>
          <a:noFill/>
          <a:ln w="25400">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58" name="Freeform 8"/>
          <p:cNvSpPr>
            <a:spLocks/>
          </p:cNvSpPr>
          <p:nvPr/>
        </p:nvSpPr>
        <p:spPr bwMode="auto">
          <a:xfrm>
            <a:off x="576263" y="3729038"/>
            <a:ext cx="2305050" cy="504825"/>
          </a:xfrm>
          <a:custGeom>
            <a:avLst/>
            <a:gdLst>
              <a:gd name="T0" fmla="*/ 0 w 1452"/>
              <a:gd name="T1" fmla="*/ 0 h 318"/>
              <a:gd name="T2" fmla="*/ 685482500 w 1452"/>
              <a:gd name="T3" fmla="*/ 458668438 h 318"/>
              <a:gd name="T4" fmla="*/ 2147483647 w 1452"/>
              <a:gd name="T5" fmla="*/ 801409688 h 318"/>
              <a:gd name="T6" fmla="*/ 0 60000 65536"/>
              <a:gd name="T7" fmla="*/ 0 60000 65536"/>
              <a:gd name="T8" fmla="*/ 0 60000 65536"/>
              <a:gd name="T9" fmla="*/ 0 w 1452"/>
              <a:gd name="T10" fmla="*/ 0 h 318"/>
              <a:gd name="T11" fmla="*/ 1452 w 1452"/>
              <a:gd name="T12" fmla="*/ 318 h 318"/>
            </a:gdLst>
            <a:ahLst/>
            <a:cxnLst>
              <a:cxn ang="T6">
                <a:pos x="T0" y="T1"/>
              </a:cxn>
              <a:cxn ang="T7">
                <a:pos x="T2" y="T3"/>
              </a:cxn>
              <a:cxn ang="T8">
                <a:pos x="T4" y="T5"/>
              </a:cxn>
            </a:cxnLst>
            <a:rect l="T9" t="T10" r="T11" b="T12"/>
            <a:pathLst>
              <a:path w="1452" h="318">
                <a:moveTo>
                  <a:pt x="0" y="0"/>
                </a:moveTo>
                <a:cubicBezTo>
                  <a:pt x="15" y="64"/>
                  <a:pt x="30" y="129"/>
                  <a:pt x="272" y="182"/>
                </a:cubicBezTo>
                <a:cubicBezTo>
                  <a:pt x="514" y="235"/>
                  <a:pt x="983" y="276"/>
                  <a:pt x="1452" y="318"/>
                </a:cubicBezTo>
              </a:path>
            </a:pathLst>
          </a:custGeom>
          <a:noFill/>
          <a:ln w="25400">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 name="Group 31"/>
          <p:cNvGrpSpPr>
            <a:grpSpLocks/>
          </p:cNvGrpSpPr>
          <p:nvPr/>
        </p:nvGrpSpPr>
        <p:grpSpPr bwMode="auto">
          <a:xfrm>
            <a:off x="325438" y="2706688"/>
            <a:ext cx="4175125" cy="2809875"/>
            <a:chOff x="204" y="981"/>
            <a:chExt cx="2630" cy="1770"/>
          </a:xfrm>
        </p:grpSpPr>
        <p:sp>
          <p:nvSpPr>
            <p:cNvPr id="23601" name="Text Box 15"/>
            <p:cNvSpPr txBox="1">
              <a:spLocks noChangeArrowheads="1"/>
            </p:cNvSpPr>
            <p:nvPr/>
          </p:nvSpPr>
          <p:spPr bwMode="auto">
            <a:xfrm>
              <a:off x="1791" y="2387"/>
              <a:ext cx="81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US" altLang="zh-CN">
                  <a:latin typeface="Times New Roman" charset="0"/>
                  <a:ea typeface="宋体" charset="0"/>
                  <a:cs typeface="宋体" charset="0"/>
                </a:rPr>
                <a:t>{+,+}</a:t>
              </a:r>
            </a:p>
          </p:txBody>
        </p:sp>
        <p:grpSp>
          <p:nvGrpSpPr>
            <p:cNvPr id="23602" name="Group 29"/>
            <p:cNvGrpSpPr>
              <a:grpSpLocks/>
            </p:cNvGrpSpPr>
            <p:nvPr/>
          </p:nvGrpSpPr>
          <p:grpSpPr bwMode="auto">
            <a:xfrm>
              <a:off x="204" y="981"/>
              <a:ext cx="2630" cy="1770"/>
              <a:chOff x="204" y="981"/>
              <a:chExt cx="2630" cy="1770"/>
            </a:xfrm>
          </p:grpSpPr>
          <p:sp>
            <p:nvSpPr>
              <p:cNvPr id="23603" name="Line 9"/>
              <p:cNvSpPr>
                <a:spLocks noChangeShapeType="1"/>
              </p:cNvSpPr>
              <p:nvPr/>
            </p:nvSpPr>
            <p:spPr bwMode="auto">
              <a:xfrm flipH="1">
                <a:off x="794" y="1299"/>
                <a:ext cx="680" cy="49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04" name="Text Box 10"/>
              <p:cNvSpPr txBox="1">
                <a:spLocks noChangeArrowheads="1"/>
              </p:cNvSpPr>
              <p:nvPr/>
            </p:nvSpPr>
            <p:spPr bwMode="auto">
              <a:xfrm>
                <a:off x="1202" y="981"/>
                <a:ext cx="90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US" altLang="zh-CN">
                    <a:latin typeface="Times New Roman" charset="0"/>
                    <a:ea typeface="宋体" charset="0"/>
                    <a:cs typeface="宋体" charset="0"/>
                  </a:rPr>
                  <a:t>{+,-}</a:t>
                </a:r>
              </a:p>
            </p:txBody>
          </p:sp>
          <p:sp>
            <p:nvSpPr>
              <p:cNvPr id="23605" name="Line 11"/>
              <p:cNvSpPr>
                <a:spLocks noChangeShapeType="1"/>
              </p:cNvSpPr>
              <p:nvPr/>
            </p:nvSpPr>
            <p:spPr bwMode="auto">
              <a:xfrm flipH="1">
                <a:off x="975" y="1571"/>
                <a:ext cx="1043" cy="45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06" name="Line 12"/>
              <p:cNvSpPr>
                <a:spLocks noChangeShapeType="1"/>
              </p:cNvSpPr>
              <p:nvPr/>
            </p:nvSpPr>
            <p:spPr bwMode="auto">
              <a:xfrm flipH="1" flipV="1">
                <a:off x="1202" y="2297"/>
                <a:ext cx="544" cy="22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07" name="Line 13"/>
              <p:cNvSpPr>
                <a:spLocks noChangeShapeType="1"/>
              </p:cNvSpPr>
              <p:nvPr/>
            </p:nvSpPr>
            <p:spPr bwMode="auto">
              <a:xfrm flipV="1">
                <a:off x="204" y="2615"/>
                <a:ext cx="453" cy="13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08" name="Text Box 14"/>
              <p:cNvSpPr txBox="1">
                <a:spLocks noChangeArrowheads="1"/>
              </p:cNvSpPr>
              <p:nvPr/>
            </p:nvSpPr>
            <p:spPr bwMode="auto">
              <a:xfrm>
                <a:off x="612" y="2434"/>
                <a:ext cx="90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US" altLang="zh-CN">
                    <a:latin typeface="Times New Roman" charset="0"/>
                    <a:ea typeface="宋体" charset="0"/>
                    <a:cs typeface="宋体" charset="0"/>
                  </a:rPr>
                  <a:t>{0,+}</a:t>
                </a:r>
              </a:p>
            </p:txBody>
          </p:sp>
          <p:sp>
            <p:nvSpPr>
              <p:cNvPr id="23609" name="Text Box 16"/>
              <p:cNvSpPr txBox="1">
                <a:spLocks noChangeArrowheads="1"/>
              </p:cNvSpPr>
              <p:nvPr/>
            </p:nvSpPr>
            <p:spPr bwMode="auto">
              <a:xfrm>
                <a:off x="2018" y="1434"/>
                <a:ext cx="81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US" altLang="zh-CN">
                    <a:latin typeface="Times New Roman" charset="0"/>
                    <a:ea typeface="宋体" charset="0"/>
                    <a:cs typeface="宋体" charset="0"/>
                  </a:rPr>
                  <a:t>{+,0}</a:t>
                </a:r>
              </a:p>
            </p:txBody>
          </p:sp>
        </p:grpSp>
      </p:grpSp>
      <p:sp>
        <p:nvSpPr>
          <p:cNvPr id="23560" name="Text Box 17"/>
          <p:cNvSpPr txBox="1">
            <a:spLocks noChangeArrowheads="1"/>
          </p:cNvSpPr>
          <p:nvPr/>
        </p:nvSpPr>
        <p:spPr bwMode="auto">
          <a:xfrm>
            <a:off x="2736850" y="5600700"/>
            <a:ext cx="12954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Time</a:t>
            </a:r>
          </a:p>
        </p:txBody>
      </p:sp>
      <p:sp>
        <p:nvSpPr>
          <p:cNvPr id="23561" name="Text Box 18"/>
          <p:cNvSpPr txBox="1">
            <a:spLocks noChangeArrowheads="1"/>
          </p:cNvSpPr>
          <p:nvPr/>
        </p:nvSpPr>
        <p:spPr bwMode="auto">
          <a:xfrm>
            <a:off x="433388" y="2792413"/>
            <a:ext cx="93503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V</a:t>
            </a:r>
          </a:p>
        </p:txBody>
      </p:sp>
      <p:grpSp>
        <p:nvGrpSpPr>
          <p:cNvPr id="23562" name="Group 42"/>
          <p:cNvGrpSpPr>
            <a:grpSpLocks/>
          </p:cNvGrpSpPr>
          <p:nvPr/>
        </p:nvGrpSpPr>
        <p:grpSpPr bwMode="auto">
          <a:xfrm>
            <a:off x="1763713" y="836613"/>
            <a:ext cx="1871662" cy="1944687"/>
            <a:chOff x="2925" y="663"/>
            <a:chExt cx="1179" cy="1225"/>
          </a:xfrm>
        </p:grpSpPr>
        <p:sp>
          <p:nvSpPr>
            <p:cNvPr id="23594" name="AutoShape 33"/>
            <p:cNvSpPr>
              <a:spLocks noChangeArrowheads="1"/>
            </p:cNvSpPr>
            <p:nvPr/>
          </p:nvSpPr>
          <p:spPr bwMode="auto">
            <a:xfrm>
              <a:off x="3197" y="1034"/>
              <a:ext cx="499" cy="454"/>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p>
          </p:txBody>
        </p:sp>
        <p:sp>
          <p:nvSpPr>
            <p:cNvPr id="23595" name="Line 36"/>
            <p:cNvSpPr>
              <a:spLocks noChangeShapeType="1"/>
            </p:cNvSpPr>
            <p:nvPr/>
          </p:nvSpPr>
          <p:spPr bwMode="auto">
            <a:xfrm>
              <a:off x="3424" y="1351"/>
              <a:ext cx="227"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96" name="Text Box 37"/>
            <p:cNvSpPr txBox="1">
              <a:spLocks noChangeArrowheads="1"/>
            </p:cNvSpPr>
            <p:nvPr/>
          </p:nvSpPr>
          <p:spPr bwMode="auto">
            <a:xfrm>
              <a:off x="3651" y="1578"/>
              <a:ext cx="45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qo</a:t>
              </a:r>
            </a:p>
          </p:txBody>
        </p:sp>
        <p:sp>
          <p:nvSpPr>
            <p:cNvPr id="23597" name="Line 38"/>
            <p:cNvSpPr>
              <a:spLocks noChangeShapeType="1"/>
            </p:cNvSpPr>
            <p:nvPr/>
          </p:nvSpPr>
          <p:spPr bwMode="auto">
            <a:xfrm flipH="1">
              <a:off x="3106" y="1351"/>
              <a:ext cx="227"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98" name="Text Box 39"/>
            <p:cNvSpPr txBox="1">
              <a:spLocks noChangeArrowheads="1"/>
            </p:cNvSpPr>
            <p:nvPr/>
          </p:nvSpPr>
          <p:spPr bwMode="auto">
            <a:xfrm>
              <a:off x="2925" y="1623"/>
              <a:ext cx="4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V</a:t>
              </a:r>
            </a:p>
          </p:txBody>
        </p:sp>
        <p:sp>
          <p:nvSpPr>
            <p:cNvPr id="23599" name="Line 40"/>
            <p:cNvSpPr>
              <a:spLocks noChangeShapeType="1"/>
            </p:cNvSpPr>
            <p:nvPr/>
          </p:nvSpPr>
          <p:spPr bwMode="auto">
            <a:xfrm>
              <a:off x="3424" y="935"/>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00" name="Text Box 41"/>
            <p:cNvSpPr txBox="1">
              <a:spLocks noChangeArrowheads="1"/>
            </p:cNvSpPr>
            <p:nvPr/>
          </p:nvSpPr>
          <p:spPr bwMode="auto">
            <a:xfrm>
              <a:off x="3242" y="663"/>
              <a:ext cx="45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qi</a:t>
              </a:r>
            </a:p>
          </p:txBody>
        </p:sp>
      </p:grpSp>
      <p:sp>
        <p:nvSpPr>
          <p:cNvPr id="133165" name="Text Box 45"/>
          <p:cNvSpPr txBox="1">
            <a:spLocks noChangeArrowheads="1"/>
          </p:cNvSpPr>
          <p:nvPr/>
        </p:nvSpPr>
        <p:spPr bwMode="auto">
          <a:xfrm>
            <a:off x="6084888" y="3789363"/>
            <a:ext cx="2449512" cy="9413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US" altLang="zh-CN">
                <a:latin typeface="Times New Roman" charset="0"/>
                <a:ea typeface="宋体" charset="0"/>
                <a:cs typeface="宋体" charset="0"/>
              </a:rPr>
              <a:t>V ↑ </a:t>
            </a:r>
            <a:r>
              <a:rPr lang="en-US" altLang="zh-CN">
                <a:latin typeface="Times New Roman" charset="0"/>
                <a:ea typeface="宋体" charset="0"/>
                <a:cs typeface="宋体" charset="0"/>
                <a:sym typeface="Wingdings" charset="0"/>
              </a:rPr>
              <a:t>   qo </a:t>
            </a:r>
            <a:r>
              <a:rPr lang="en-US" altLang="zh-CN">
                <a:latin typeface="Times New Roman" charset="0"/>
                <a:ea typeface="宋体" charset="0"/>
                <a:cs typeface="宋体" charset="0"/>
              </a:rPr>
              <a:t>↑</a:t>
            </a:r>
          </a:p>
          <a:p>
            <a:pPr>
              <a:lnSpc>
                <a:spcPct val="90000"/>
              </a:lnSpc>
              <a:spcBef>
                <a:spcPct val="50000"/>
              </a:spcBef>
              <a:buClr>
                <a:srgbClr val="000000"/>
              </a:buClr>
              <a:buSzPct val="100000"/>
              <a:buFont typeface="Times New Roman" charset="0"/>
              <a:buNone/>
            </a:pPr>
            <a:r>
              <a:rPr lang="en-US" altLang="zh-CN">
                <a:latin typeface="Times New Roman" charset="0"/>
                <a:ea typeface="Times New Roman" charset="0"/>
                <a:cs typeface="Times New Roman" charset="0"/>
              </a:rPr>
              <a:t>dV/dt=</a:t>
            </a:r>
            <a:r>
              <a:rPr lang="en-US" altLang="zh-CN">
                <a:latin typeface="Times New Roman" charset="0"/>
                <a:ea typeface="宋体" charset="0"/>
                <a:cs typeface="宋体" charset="0"/>
              </a:rPr>
              <a:t>qi – qo </a:t>
            </a:r>
          </a:p>
        </p:txBody>
      </p:sp>
      <p:sp>
        <p:nvSpPr>
          <p:cNvPr id="133166" name="AutoShape 46"/>
          <p:cNvSpPr>
            <a:spLocks noChangeArrowheads="1"/>
          </p:cNvSpPr>
          <p:nvPr/>
        </p:nvSpPr>
        <p:spPr bwMode="auto">
          <a:xfrm>
            <a:off x="3852863" y="1700213"/>
            <a:ext cx="1655762" cy="288925"/>
          </a:xfrm>
          <a:prstGeom prst="rightArrow">
            <a:avLst>
              <a:gd name="adj1" fmla="val 50000"/>
              <a:gd name="adj2" fmla="val 143269"/>
            </a:avLst>
          </a:prstGeom>
          <a:solidFill>
            <a:srgbClr val="00B8FF"/>
          </a:solidFill>
          <a:ln w="9525">
            <a:solidFill>
              <a:schemeClr val="tx1"/>
            </a:solidFill>
            <a:miter lim="800000"/>
            <a:headEnd/>
            <a:tailEnd/>
          </a:ln>
        </p:spPr>
        <p:txBody>
          <a:bodyPr wrap="none" anchor="ctr"/>
          <a:lstStyle/>
          <a:p>
            <a:endParaRPr lang="en-US"/>
          </a:p>
        </p:txBody>
      </p:sp>
      <p:grpSp>
        <p:nvGrpSpPr>
          <p:cNvPr id="5" name="Group 63"/>
          <p:cNvGrpSpPr>
            <a:grpSpLocks/>
          </p:cNvGrpSpPr>
          <p:nvPr/>
        </p:nvGrpSpPr>
        <p:grpSpPr bwMode="auto">
          <a:xfrm>
            <a:off x="6146800" y="981075"/>
            <a:ext cx="1304925" cy="2043113"/>
            <a:chOff x="2013" y="618"/>
            <a:chExt cx="822" cy="1287"/>
          </a:xfrm>
        </p:grpSpPr>
        <p:sp>
          <p:nvSpPr>
            <p:cNvPr id="23580" name="Line 47"/>
            <p:cNvSpPr>
              <a:spLocks noChangeShapeType="1"/>
            </p:cNvSpPr>
            <p:nvPr/>
          </p:nvSpPr>
          <p:spPr bwMode="auto">
            <a:xfrm>
              <a:off x="2071" y="1014"/>
              <a:ext cx="1" cy="529"/>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3581" name="Line 48"/>
            <p:cNvSpPr>
              <a:spLocks noChangeShapeType="1"/>
            </p:cNvSpPr>
            <p:nvPr/>
          </p:nvSpPr>
          <p:spPr bwMode="auto">
            <a:xfrm>
              <a:off x="2071" y="1543"/>
              <a:ext cx="650"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3582" name="Line 49"/>
            <p:cNvSpPr>
              <a:spLocks noChangeShapeType="1"/>
            </p:cNvSpPr>
            <p:nvPr/>
          </p:nvSpPr>
          <p:spPr bwMode="auto">
            <a:xfrm flipH="1" flipV="1">
              <a:off x="2819" y="1012"/>
              <a:ext cx="10" cy="756"/>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3583" name="Freeform 50"/>
            <p:cNvSpPr>
              <a:spLocks noChangeArrowheads="1"/>
            </p:cNvSpPr>
            <p:nvPr/>
          </p:nvSpPr>
          <p:spPr bwMode="auto">
            <a:xfrm>
              <a:off x="2136" y="1179"/>
              <a:ext cx="553" cy="71"/>
            </a:xfrm>
            <a:custGeom>
              <a:avLst/>
              <a:gdLst>
                <a:gd name="T0" fmla="*/ 0 w 816"/>
                <a:gd name="T1" fmla="*/ 23 h 104"/>
                <a:gd name="T2" fmla="*/ 110 w 816"/>
                <a:gd name="T3" fmla="*/ 45 h 104"/>
                <a:gd name="T4" fmla="*/ 220 w 816"/>
                <a:gd name="T5" fmla="*/ 0 h 104"/>
                <a:gd name="T6" fmla="*/ 331 w 816"/>
                <a:gd name="T7" fmla="*/ 45 h 104"/>
                <a:gd name="T8" fmla="*/ 375 w 816"/>
                <a:gd name="T9" fmla="*/ 23 h 104"/>
                <a:gd name="T10" fmla="*/ 0 60000 65536"/>
                <a:gd name="T11" fmla="*/ 0 60000 65536"/>
                <a:gd name="T12" fmla="*/ 0 60000 65536"/>
                <a:gd name="T13" fmla="*/ 0 60000 65536"/>
                <a:gd name="T14" fmla="*/ 0 60000 65536"/>
                <a:gd name="T15" fmla="*/ 0 w 816"/>
                <a:gd name="T16" fmla="*/ 0 h 104"/>
                <a:gd name="T17" fmla="*/ 816 w 816"/>
                <a:gd name="T18" fmla="*/ 104 h 104"/>
              </a:gdLst>
              <a:ahLst/>
              <a:cxnLst>
                <a:cxn ang="T10">
                  <a:pos x="T0" y="T1"/>
                </a:cxn>
                <a:cxn ang="T11">
                  <a:pos x="T2" y="T3"/>
                </a:cxn>
                <a:cxn ang="T12">
                  <a:pos x="T4" y="T5"/>
                </a:cxn>
                <a:cxn ang="T13">
                  <a:pos x="T6" y="T7"/>
                </a:cxn>
                <a:cxn ang="T14">
                  <a:pos x="T8" y="T9"/>
                </a:cxn>
              </a:cxnLst>
              <a:rect l="T15" t="T16" r="T17" b="T18"/>
              <a:pathLst>
                <a:path w="816" h="104">
                  <a:moveTo>
                    <a:pt x="0" y="48"/>
                  </a:moveTo>
                  <a:cubicBezTo>
                    <a:pt x="80" y="76"/>
                    <a:pt x="160" y="104"/>
                    <a:pt x="240" y="96"/>
                  </a:cubicBezTo>
                  <a:cubicBezTo>
                    <a:pt x="320" y="88"/>
                    <a:pt x="400" y="0"/>
                    <a:pt x="480" y="0"/>
                  </a:cubicBezTo>
                  <a:cubicBezTo>
                    <a:pt x="560" y="0"/>
                    <a:pt x="664" y="88"/>
                    <a:pt x="720" y="96"/>
                  </a:cubicBezTo>
                  <a:cubicBezTo>
                    <a:pt x="776" y="104"/>
                    <a:pt x="800" y="56"/>
                    <a:pt x="816" y="48"/>
                  </a:cubicBezTo>
                </a:path>
              </a:pathLst>
            </a:cu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84" name="Line 51"/>
            <p:cNvSpPr>
              <a:spLocks noChangeShapeType="1"/>
            </p:cNvSpPr>
            <p:nvPr/>
          </p:nvSpPr>
          <p:spPr bwMode="auto">
            <a:xfrm>
              <a:off x="2289" y="743"/>
              <a:ext cx="1" cy="29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52"/>
            <p:cNvSpPr>
              <a:spLocks noChangeShapeType="1"/>
            </p:cNvSpPr>
            <p:nvPr/>
          </p:nvSpPr>
          <p:spPr bwMode="auto">
            <a:xfrm>
              <a:off x="2320" y="961"/>
              <a:ext cx="1" cy="16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6" name="Text Box 53"/>
            <p:cNvSpPr txBox="1">
              <a:spLocks noChangeArrowheads="1"/>
            </p:cNvSpPr>
            <p:nvPr/>
          </p:nvSpPr>
          <p:spPr bwMode="auto">
            <a:xfrm>
              <a:off x="2344" y="759"/>
              <a:ext cx="4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eaLnBrk="1" hangingPunct="1">
                <a:spcBef>
                  <a:spcPts val="1250"/>
                </a:spcBef>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q</a:t>
              </a:r>
              <a:r>
                <a:rPr lang="en-GB" altLang="zh-CN" sz="2000">
                  <a:solidFill>
                    <a:srgbClr val="000000"/>
                  </a:solidFill>
                  <a:latin typeface="Times New Roman" charset="0"/>
                  <a:ea typeface="宋体" charset="0"/>
                  <a:cs typeface="宋体" charset="0"/>
                </a:rPr>
                <a:t>i</a:t>
              </a:r>
            </a:p>
          </p:txBody>
        </p:sp>
        <p:sp>
          <p:nvSpPr>
            <p:cNvPr id="23587" name="Text Box 54"/>
            <p:cNvSpPr txBox="1">
              <a:spLocks noChangeArrowheads="1"/>
            </p:cNvSpPr>
            <p:nvPr/>
          </p:nvSpPr>
          <p:spPr bwMode="auto">
            <a:xfrm>
              <a:off x="2283" y="126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eaLnBrk="1" hangingPunct="1">
                <a:spcBef>
                  <a:spcPts val="1500"/>
                </a:spcBef>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V</a:t>
              </a:r>
            </a:p>
          </p:txBody>
        </p:sp>
        <p:sp>
          <p:nvSpPr>
            <p:cNvPr id="23588" name="Line 55"/>
            <p:cNvSpPr>
              <a:spLocks noChangeShapeType="1"/>
            </p:cNvSpPr>
            <p:nvPr/>
          </p:nvSpPr>
          <p:spPr bwMode="auto">
            <a:xfrm>
              <a:off x="2013" y="743"/>
              <a:ext cx="276"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56"/>
            <p:cNvSpPr>
              <a:spLocks noChangeShapeType="1"/>
            </p:cNvSpPr>
            <p:nvPr/>
          </p:nvSpPr>
          <p:spPr bwMode="auto">
            <a:xfrm>
              <a:off x="2013" y="618"/>
              <a:ext cx="369"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57"/>
            <p:cNvSpPr>
              <a:spLocks noChangeShapeType="1"/>
            </p:cNvSpPr>
            <p:nvPr/>
          </p:nvSpPr>
          <p:spPr bwMode="auto">
            <a:xfrm>
              <a:off x="2382" y="618"/>
              <a:ext cx="1" cy="43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3591" name="Line 58"/>
            <p:cNvSpPr>
              <a:spLocks noChangeShapeType="1"/>
            </p:cNvSpPr>
            <p:nvPr/>
          </p:nvSpPr>
          <p:spPr bwMode="auto">
            <a:xfrm>
              <a:off x="2738" y="1541"/>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2" name="Line 60"/>
            <p:cNvSpPr>
              <a:spLocks noChangeShapeType="1"/>
            </p:cNvSpPr>
            <p:nvPr/>
          </p:nvSpPr>
          <p:spPr bwMode="auto">
            <a:xfrm>
              <a:off x="2789" y="1625"/>
              <a:ext cx="1" cy="264"/>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93" name="Text Box 61"/>
            <p:cNvSpPr txBox="1">
              <a:spLocks noChangeArrowheads="1"/>
            </p:cNvSpPr>
            <p:nvPr/>
          </p:nvSpPr>
          <p:spPr bwMode="auto">
            <a:xfrm>
              <a:off x="2466" y="1617"/>
              <a:ext cx="3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eaLnBrk="1" hangingPunct="1">
                <a:spcBef>
                  <a:spcPts val="1250"/>
                </a:spcBef>
                <a:buClr>
                  <a:srgbClr val="000000"/>
                </a:buClr>
                <a:buSzPct val="100000"/>
                <a:buFont typeface="Times New Roman" charset="0"/>
                <a:buNone/>
              </a:pPr>
              <a:r>
                <a:rPr lang="en-GB" altLang="zh-CN">
                  <a:solidFill>
                    <a:srgbClr val="000000"/>
                  </a:solidFill>
                  <a:latin typeface="Times New Roman" charset="0"/>
                  <a:ea typeface="宋体" charset="0"/>
                  <a:cs typeface="宋体" charset="0"/>
                </a:rPr>
                <a:t>q</a:t>
              </a:r>
              <a:r>
                <a:rPr lang="en-GB" altLang="zh-CN" sz="2000">
                  <a:solidFill>
                    <a:srgbClr val="000000"/>
                  </a:solidFill>
                  <a:latin typeface="Times New Roman" charset="0"/>
                  <a:ea typeface="宋体" charset="0"/>
                  <a:cs typeface="宋体" charset="0"/>
                </a:rPr>
                <a:t>o</a:t>
              </a:r>
            </a:p>
          </p:txBody>
        </p:sp>
      </p:grpSp>
      <p:grpSp>
        <p:nvGrpSpPr>
          <p:cNvPr id="6" name="Group 67"/>
          <p:cNvGrpSpPr>
            <a:grpSpLocks/>
          </p:cNvGrpSpPr>
          <p:nvPr/>
        </p:nvGrpSpPr>
        <p:grpSpPr bwMode="auto">
          <a:xfrm>
            <a:off x="3852863" y="3357563"/>
            <a:ext cx="1943100" cy="1720850"/>
            <a:chOff x="2427" y="2115"/>
            <a:chExt cx="1224" cy="1084"/>
          </a:xfrm>
        </p:grpSpPr>
        <p:grpSp>
          <p:nvGrpSpPr>
            <p:cNvPr id="23576" name="Group 65"/>
            <p:cNvGrpSpPr>
              <a:grpSpLocks/>
            </p:cNvGrpSpPr>
            <p:nvPr/>
          </p:nvGrpSpPr>
          <p:grpSpPr bwMode="auto">
            <a:xfrm>
              <a:off x="2427" y="2115"/>
              <a:ext cx="1224" cy="635"/>
              <a:chOff x="2427" y="2115"/>
              <a:chExt cx="1224" cy="635"/>
            </a:xfrm>
          </p:grpSpPr>
          <p:sp>
            <p:nvSpPr>
              <p:cNvPr id="23578" name="AutoShape 32"/>
              <p:cNvSpPr>
                <a:spLocks noChangeArrowheads="1"/>
              </p:cNvSpPr>
              <p:nvPr/>
            </p:nvSpPr>
            <p:spPr bwMode="auto">
              <a:xfrm>
                <a:off x="2427" y="2568"/>
                <a:ext cx="1224" cy="182"/>
              </a:xfrm>
              <a:prstGeom prst="rightArrow">
                <a:avLst>
                  <a:gd name="adj1" fmla="val 50000"/>
                  <a:gd name="adj2" fmla="val 168132"/>
                </a:avLst>
              </a:prstGeom>
              <a:solidFill>
                <a:srgbClr val="00B8FF"/>
              </a:solidFill>
              <a:ln w="9525">
                <a:solidFill>
                  <a:schemeClr val="tx1"/>
                </a:solidFill>
                <a:miter lim="800000"/>
                <a:headEnd/>
                <a:tailEnd/>
              </a:ln>
            </p:spPr>
            <p:txBody>
              <a:bodyPr wrap="none" anchor="ctr"/>
              <a:lstStyle/>
              <a:p>
                <a:endParaRPr lang="en-US"/>
              </a:p>
            </p:txBody>
          </p:sp>
          <p:sp>
            <p:nvSpPr>
              <p:cNvPr id="23579" name="Text Box 64"/>
              <p:cNvSpPr txBox="1">
                <a:spLocks noChangeArrowheads="1"/>
              </p:cNvSpPr>
              <p:nvPr/>
            </p:nvSpPr>
            <p:spPr bwMode="auto">
              <a:xfrm>
                <a:off x="2608" y="2115"/>
                <a:ext cx="1043"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a:latin typeface="Times New Roman" charset="0"/>
                    <a:ea typeface="宋体" charset="0"/>
                    <a:cs typeface="宋体" charset="0"/>
                  </a:rPr>
                  <a:t>Qualitative Learning</a:t>
                </a:r>
              </a:p>
            </p:txBody>
          </p:sp>
        </p:grpSp>
        <p:sp>
          <p:nvSpPr>
            <p:cNvPr id="23577" name="Text Box 66"/>
            <p:cNvSpPr txBox="1">
              <a:spLocks noChangeArrowheads="1"/>
            </p:cNvSpPr>
            <p:nvPr/>
          </p:nvSpPr>
          <p:spPr bwMode="auto">
            <a:xfrm>
              <a:off x="2698" y="2795"/>
              <a:ext cx="8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nSpc>
                  <a:spcPct val="90000"/>
                </a:lnSpc>
                <a:spcBef>
                  <a:spcPct val="50000"/>
                </a:spcBef>
                <a:buClr>
                  <a:srgbClr val="000000"/>
                </a:buClr>
                <a:buSzPct val="100000"/>
                <a:buFont typeface="Times New Roman" charset="0"/>
                <a:buNone/>
              </a:pPr>
              <a:r>
                <a:rPr lang="en-GB" altLang="zh-CN" sz="2000">
                  <a:latin typeface="Times New Roman" charset="0"/>
                  <a:ea typeface="宋体" charset="0"/>
                  <a:cs typeface="宋体" charset="0"/>
                </a:rPr>
                <a:t>Physical Knowledge</a:t>
              </a:r>
            </a:p>
          </p:txBody>
        </p:sp>
      </p:grpSp>
      <p:grpSp>
        <p:nvGrpSpPr>
          <p:cNvPr id="8" name="Group 85"/>
          <p:cNvGrpSpPr>
            <a:grpSpLocks/>
          </p:cNvGrpSpPr>
          <p:nvPr/>
        </p:nvGrpSpPr>
        <p:grpSpPr bwMode="auto">
          <a:xfrm>
            <a:off x="576263" y="3800475"/>
            <a:ext cx="1512887" cy="1295400"/>
            <a:chOff x="363" y="2394"/>
            <a:chExt cx="953" cy="816"/>
          </a:xfrm>
        </p:grpSpPr>
        <p:sp>
          <p:nvSpPr>
            <p:cNvPr id="23568" name="Oval 22"/>
            <p:cNvSpPr>
              <a:spLocks noChangeArrowheads="1"/>
            </p:cNvSpPr>
            <p:nvPr/>
          </p:nvSpPr>
          <p:spPr bwMode="auto">
            <a:xfrm>
              <a:off x="635" y="2394"/>
              <a:ext cx="91" cy="90"/>
            </a:xfrm>
            <a:prstGeom prst="ellipse">
              <a:avLst/>
            </a:prstGeom>
            <a:solidFill>
              <a:srgbClr val="00B8FF"/>
            </a:solidFill>
            <a:ln w="9525">
              <a:solidFill>
                <a:schemeClr val="tx1"/>
              </a:solidFill>
              <a:round/>
              <a:headEnd/>
              <a:tailEnd/>
            </a:ln>
          </p:spPr>
          <p:txBody>
            <a:bodyPr wrap="none" anchor="ctr"/>
            <a:lstStyle/>
            <a:p>
              <a:endParaRPr lang="en-US"/>
            </a:p>
          </p:txBody>
        </p:sp>
        <p:sp>
          <p:nvSpPr>
            <p:cNvPr id="23569" name="Oval 23"/>
            <p:cNvSpPr>
              <a:spLocks noChangeArrowheads="1"/>
            </p:cNvSpPr>
            <p:nvPr/>
          </p:nvSpPr>
          <p:spPr bwMode="auto">
            <a:xfrm>
              <a:off x="908" y="2530"/>
              <a:ext cx="91" cy="90"/>
            </a:xfrm>
            <a:prstGeom prst="ellipse">
              <a:avLst/>
            </a:prstGeom>
            <a:solidFill>
              <a:srgbClr val="00B8FF"/>
            </a:solidFill>
            <a:ln w="9525">
              <a:solidFill>
                <a:schemeClr val="tx1"/>
              </a:solidFill>
              <a:round/>
              <a:headEnd/>
              <a:tailEnd/>
            </a:ln>
          </p:spPr>
          <p:txBody>
            <a:bodyPr wrap="none" anchor="ctr"/>
            <a:lstStyle/>
            <a:p>
              <a:endParaRPr lang="en-US"/>
            </a:p>
          </p:txBody>
        </p:sp>
        <p:sp>
          <p:nvSpPr>
            <p:cNvPr id="23570" name="Oval 24"/>
            <p:cNvSpPr>
              <a:spLocks noChangeArrowheads="1"/>
            </p:cNvSpPr>
            <p:nvPr/>
          </p:nvSpPr>
          <p:spPr bwMode="auto">
            <a:xfrm>
              <a:off x="1225" y="2621"/>
              <a:ext cx="91" cy="90"/>
            </a:xfrm>
            <a:prstGeom prst="ellipse">
              <a:avLst/>
            </a:prstGeom>
            <a:solidFill>
              <a:srgbClr val="00B8FF"/>
            </a:solidFill>
            <a:ln w="9525">
              <a:solidFill>
                <a:schemeClr val="tx1"/>
              </a:solidFill>
              <a:round/>
              <a:headEnd/>
              <a:tailEnd/>
            </a:ln>
          </p:spPr>
          <p:txBody>
            <a:bodyPr wrap="none" anchor="ctr"/>
            <a:lstStyle/>
            <a:p>
              <a:endParaRPr lang="en-US"/>
            </a:p>
          </p:txBody>
        </p:sp>
        <p:sp>
          <p:nvSpPr>
            <p:cNvPr id="23571" name="Oval 25"/>
            <p:cNvSpPr>
              <a:spLocks noChangeArrowheads="1"/>
            </p:cNvSpPr>
            <p:nvPr/>
          </p:nvSpPr>
          <p:spPr bwMode="auto">
            <a:xfrm>
              <a:off x="590" y="3120"/>
              <a:ext cx="91" cy="90"/>
            </a:xfrm>
            <a:prstGeom prst="ellipse">
              <a:avLst/>
            </a:prstGeom>
            <a:solidFill>
              <a:srgbClr val="00B8FF"/>
            </a:solidFill>
            <a:ln w="9525">
              <a:solidFill>
                <a:schemeClr val="tx1"/>
              </a:solidFill>
              <a:round/>
              <a:headEnd/>
              <a:tailEnd/>
            </a:ln>
          </p:spPr>
          <p:txBody>
            <a:bodyPr wrap="none" anchor="ctr"/>
            <a:lstStyle/>
            <a:p>
              <a:endParaRPr lang="en-US"/>
            </a:p>
          </p:txBody>
        </p:sp>
        <p:sp>
          <p:nvSpPr>
            <p:cNvPr id="23572" name="Oval 26"/>
            <p:cNvSpPr>
              <a:spLocks noChangeArrowheads="1"/>
            </p:cNvSpPr>
            <p:nvPr/>
          </p:nvSpPr>
          <p:spPr bwMode="auto">
            <a:xfrm>
              <a:off x="1134" y="2938"/>
              <a:ext cx="91" cy="90"/>
            </a:xfrm>
            <a:prstGeom prst="ellipse">
              <a:avLst/>
            </a:prstGeom>
            <a:solidFill>
              <a:srgbClr val="00B8FF"/>
            </a:solidFill>
            <a:ln w="9525">
              <a:solidFill>
                <a:schemeClr val="tx1"/>
              </a:solidFill>
              <a:round/>
              <a:headEnd/>
              <a:tailEnd/>
            </a:ln>
          </p:spPr>
          <p:txBody>
            <a:bodyPr wrap="none" anchor="ctr"/>
            <a:lstStyle/>
            <a:p>
              <a:endParaRPr lang="en-US"/>
            </a:p>
          </p:txBody>
        </p:sp>
        <p:sp>
          <p:nvSpPr>
            <p:cNvPr id="23573" name="Oval 27"/>
            <p:cNvSpPr>
              <a:spLocks noChangeArrowheads="1"/>
            </p:cNvSpPr>
            <p:nvPr/>
          </p:nvSpPr>
          <p:spPr bwMode="auto">
            <a:xfrm>
              <a:off x="545" y="2757"/>
              <a:ext cx="91" cy="90"/>
            </a:xfrm>
            <a:prstGeom prst="ellipse">
              <a:avLst/>
            </a:prstGeom>
            <a:solidFill>
              <a:srgbClr val="00B8FF"/>
            </a:solidFill>
            <a:ln w="9525">
              <a:solidFill>
                <a:schemeClr val="tx1"/>
              </a:solidFill>
              <a:round/>
              <a:headEnd/>
              <a:tailEnd/>
            </a:ln>
          </p:spPr>
          <p:txBody>
            <a:bodyPr wrap="none" anchor="ctr"/>
            <a:lstStyle/>
            <a:p>
              <a:endParaRPr lang="en-US"/>
            </a:p>
          </p:txBody>
        </p:sp>
        <p:sp>
          <p:nvSpPr>
            <p:cNvPr id="23574" name="Oval 28"/>
            <p:cNvSpPr>
              <a:spLocks noChangeArrowheads="1"/>
            </p:cNvSpPr>
            <p:nvPr/>
          </p:nvSpPr>
          <p:spPr bwMode="auto">
            <a:xfrm>
              <a:off x="363" y="2712"/>
              <a:ext cx="91" cy="90"/>
            </a:xfrm>
            <a:prstGeom prst="ellipse">
              <a:avLst/>
            </a:prstGeom>
            <a:solidFill>
              <a:srgbClr val="00B8FF"/>
            </a:solidFill>
            <a:ln w="9525">
              <a:solidFill>
                <a:schemeClr val="tx1"/>
              </a:solidFill>
              <a:round/>
              <a:headEnd/>
              <a:tailEnd/>
            </a:ln>
          </p:spPr>
          <p:txBody>
            <a:bodyPr wrap="none" anchor="ctr"/>
            <a:lstStyle/>
            <a:p>
              <a:endParaRPr lang="en-US"/>
            </a:p>
          </p:txBody>
        </p:sp>
        <p:sp>
          <p:nvSpPr>
            <p:cNvPr id="23575" name="Oval 84"/>
            <p:cNvSpPr>
              <a:spLocks noChangeArrowheads="1"/>
            </p:cNvSpPr>
            <p:nvPr/>
          </p:nvSpPr>
          <p:spPr bwMode="auto">
            <a:xfrm>
              <a:off x="748" y="2704"/>
              <a:ext cx="91" cy="90"/>
            </a:xfrm>
            <a:prstGeom prst="ellipse">
              <a:avLst/>
            </a:prstGeom>
            <a:solidFill>
              <a:srgbClr val="00B8FF"/>
            </a:solidFill>
            <a:ln w="9525">
              <a:solidFill>
                <a:schemeClr val="tx1"/>
              </a:solidFill>
              <a:round/>
              <a:headEnd/>
              <a:tailEnd/>
            </a:ln>
          </p:spPr>
          <p:txBody>
            <a:bodyPr wrap="none" anchor="ctr"/>
            <a:lstStyle/>
            <a:p>
              <a:endParaRPr lang="en-US"/>
            </a:p>
          </p:txBody>
        </p:sp>
      </p:grpSp>
    </p:spTree>
    <p:custDataLst>
      <p:tags r:id="rId1"/>
    </p:custDataLst>
    <p:extLst>
      <p:ext uri="{BB962C8B-B14F-4D97-AF65-F5344CB8AC3E}">
        <p14:creationId xmlns:p14="http://schemas.microsoft.com/office/powerpoint/2010/main" val="3291704821"/>
      </p:ext>
    </p:extLst>
  </p:cSld>
  <p:clrMapOvr>
    <a:masterClrMapping/>
  </p:clrMapOvr>
  <p:transition xmlns:p14="http://schemas.microsoft.com/office/powerpoint/2010/main" spd="slow" advTm="33348"/>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65"/>
                                        </p:tgtEl>
                                        <p:attrNameLst>
                                          <p:attrName>style.visibility</p:attrName>
                                        </p:attrNameLst>
                                      </p:cBhvr>
                                      <p:to>
                                        <p:strVal val="visible"/>
                                      </p:to>
                                    </p:set>
                                    <p:animEffect transition="in" filter="blinds(horizontal)">
                                      <p:cBhvr>
                                        <p:cTn id="22" dur="500"/>
                                        <p:tgtEl>
                                          <p:spTgt spid="1331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66"/>
                                        </p:tgtEl>
                                        <p:attrNameLst>
                                          <p:attrName>style.visibility</p:attrName>
                                        </p:attrNameLst>
                                      </p:cBhvr>
                                      <p:to>
                                        <p:strVal val="visible"/>
                                      </p:to>
                                    </p:set>
                                    <p:animEffect transition="in" filter="blinds(horizontal)">
                                      <p:cBhvr>
                                        <p:cTn id="27" dur="500"/>
                                        <p:tgtEl>
                                          <p:spTgt spid="133166"/>
                                        </p:tgtEl>
                                      </p:cBhvr>
                                    </p:animEffect>
                                  </p:childTnLst>
                                </p:cTn>
                              </p:par>
                              <p:par>
                                <p:cTn id="28" presetID="3" presetClass="entr" presetSubtype="1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5" grpId="0" animBg="1"/>
      <p:bldP spid="1331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685800" y="77788"/>
            <a:ext cx="7773988" cy="1144587"/>
          </a:xfrm>
        </p:spPr>
        <p:txBody>
          <a:bodyPr lIns="90000" tIns="46800" rIns="90000" bIns="46800"/>
          <a:lstStyle/>
          <a:p>
            <a:pPr eaLnBrk="1" hangingPunct="1">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2800" b="1">
                <a:latin typeface="Arial" charset="0"/>
                <a:ea typeface="Osaka" charset="0"/>
              </a:rPr>
              <a:t>Qualitative Model Learning</a:t>
            </a:r>
            <a:br>
              <a:rPr lang="en-GB" altLang="zh-CN" sz="2800" b="1">
                <a:latin typeface="Arial" charset="0"/>
                <a:ea typeface="Osaka" charset="0"/>
              </a:rPr>
            </a:br>
            <a:endParaRPr lang="en-GB" altLang="zh-CN" sz="2800" b="1">
              <a:latin typeface="Arial" charset="0"/>
              <a:ea typeface="Osaka" charset="0"/>
            </a:endParaRPr>
          </a:p>
        </p:txBody>
      </p:sp>
      <p:sp>
        <p:nvSpPr>
          <p:cNvPr id="25602" name="AutoShape 2"/>
          <p:cNvSpPr>
            <a:spLocks noChangeArrowheads="1"/>
          </p:cNvSpPr>
          <p:nvPr/>
        </p:nvSpPr>
        <p:spPr bwMode="auto">
          <a:xfrm rot="10800000">
            <a:off x="2916238" y="2495550"/>
            <a:ext cx="2447925" cy="2592388"/>
          </a:xfrm>
          <a:prstGeom prst="triangle">
            <a:avLst>
              <a:gd name="adj" fmla="val 50000"/>
            </a:avLst>
          </a:prstGeom>
          <a:solidFill>
            <a:srgbClr val="00CC99"/>
          </a:solidFill>
          <a:ln w="9360">
            <a:solidFill>
              <a:srgbClr val="000000"/>
            </a:solidFill>
            <a:miter lim="800000"/>
            <a:headEnd/>
            <a:tailEnd/>
          </a:ln>
        </p:spPr>
        <p:txBody>
          <a:bodyPr rot="10800000" wrap="none" lIns="90000" tIns="46800" rIns="90000" bIns="46800" anchor="ctr"/>
          <a:lstStyle/>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2400">
                <a:solidFill>
                  <a:srgbClr val="000000"/>
                </a:solidFill>
                <a:latin typeface="Times New Roman" charset="0"/>
                <a:ea typeface="宋体" charset="0"/>
                <a:cs typeface="宋体" charset="0"/>
              </a:rPr>
              <a:t>Possible </a:t>
            </a:r>
          </a:p>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2400">
                <a:solidFill>
                  <a:srgbClr val="000000"/>
                </a:solidFill>
                <a:latin typeface="Times New Roman" charset="0"/>
                <a:ea typeface="宋体" charset="0"/>
                <a:cs typeface="宋体" charset="0"/>
              </a:rPr>
              <a:t>Qualitative</a:t>
            </a:r>
          </a:p>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2400">
                <a:solidFill>
                  <a:srgbClr val="000000"/>
                </a:solidFill>
                <a:latin typeface="Times New Roman" charset="0"/>
                <a:ea typeface="宋体" charset="0"/>
                <a:cs typeface="宋体" charset="0"/>
              </a:rPr>
              <a:t>Models</a:t>
            </a:r>
          </a:p>
        </p:txBody>
      </p:sp>
      <p:sp>
        <p:nvSpPr>
          <p:cNvPr id="25603" name="AutoShape 3"/>
          <p:cNvSpPr>
            <a:spLocks noChangeArrowheads="1"/>
          </p:cNvSpPr>
          <p:nvPr/>
        </p:nvSpPr>
        <p:spPr bwMode="auto">
          <a:xfrm>
            <a:off x="250825" y="2563813"/>
            <a:ext cx="2376488" cy="2520950"/>
          </a:xfrm>
          <a:prstGeom prst="triangle">
            <a:avLst>
              <a:gd name="adj" fmla="val 50000"/>
            </a:avLst>
          </a:prstGeom>
          <a:solidFill>
            <a:srgbClr val="00B8FF"/>
          </a:solidFill>
          <a:ln w="9360">
            <a:solidFill>
              <a:srgbClr val="000000"/>
            </a:solidFill>
            <a:miter lim="800000"/>
            <a:headEnd/>
            <a:tailEnd/>
          </a:ln>
        </p:spPr>
        <p:txBody>
          <a:bodyPr wrap="none" lIns="90000" tIns="46800" rIns="90000" bIns="46800" anchor="ctr"/>
          <a:lstStyle/>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2400" dirty="0" smtClean="0">
                <a:solidFill>
                  <a:srgbClr val="000000"/>
                </a:solidFill>
                <a:latin typeface="Times New Roman" charset="0"/>
                <a:ea typeface="宋体" charset="0"/>
                <a:cs typeface="宋体" charset="0"/>
              </a:rPr>
              <a:t>Background</a:t>
            </a:r>
          </a:p>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2400" dirty="0" smtClean="0">
                <a:solidFill>
                  <a:srgbClr val="000000"/>
                </a:solidFill>
                <a:latin typeface="Times New Roman" charset="0"/>
                <a:ea typeface="宋体" charset="0"/>
                <a:cs typeface="宋体" charset="0"/>
              </a:rPr>
              <a:t>Knowledge</a:t>
            </a:r>
            <a:endParaRPr lang="en-GB" altLang="zh-CN" sz="2400" dirty="0">
              <a:solidFill>
                <a:srgbClr val="000000"/>
              </a:solidFill>
              <a:latin typeface="Times New Roman" charset="0"/>
              <a:ea typeface="宋体" charset="0"/>
              <a:cs typeface="宋体" charset="0"/>
            </a:endParaRPr>
          </a:p>
        </p:txBody>
      </p:sp>
      <p:sp>
        <p:nvSpPr>
          <p:cNvPr id="25604" name="AutoShape 4"/>
          <p:cNvSpPr>
            <a:spLocks noChangeArrowheads="1"/>
          </p:cNvSpPr>
          <p:nvPr/>
        </p:nvSpPr>
        <p:spPr bwMode="auto">
          <a:xfrm>
            <a:off x="5724525" y="2492375"/>
            <a:ext cx="2376488" cy="2520950"/>
          </a:xfrm>
          <a:prstGeom prst="triangle">
            <a:avLst>
              <a:gd name="adj" fmla="val 50000"/>
            </a:avLst>
          </a:prstGeom>
          <a:solidFill>
            <a:srgbClr val="FF6600"/>
          </a:solidFill>
          <a:ln w="9360">
            <a:solidFill>
              <a:srgbClr val="000000"/>
            </a:solidFill>
            <a:miter lim="800000"/>
            <a:headEnd/>
            <a:tailEnd/>
          </a:ln>
        </p:spPr>
        <p:txBody>
          <a:bodyPr wrap="none" lIns="90000" tIns="46800" rIns="90000" bIns="46800" anchor="ctr"/>
          <a:lstStyle/>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zh-CN" altLang="en-GB" sz="2400">
              <a:solidFill>
                <a:srgbClr val="000000"/>
              </a:solidFill>
              <a:latin typeface="Times New Roman" charset="0"/>
              <a:ea typeface="宋体" charset="0"/>
              <a:cs typeface="宋体" charset="0"/>
            </a:endParaRPr>
          </a:p>
          <a:p>
            <a:pPr algn="ctr">
              <a:lnSpc>
                <a:spcPct val="95000"/>
              </a:lnSpc>
              <a:buClr>
                <a:srgbClr val="000000"/>
              </a:buClr>
              <a:buSzPct val="100000"/>
              <a:buFont typeface="Times New Roman"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zh-CN" sz="2400">
                <a:solidFill>
                  <a:srgbClr val="000000"/>
                </a:solidFill>
                <a:latin typeface="Times New Roman" charset="0"/>
                <a:ea typeface="宋体" charset="0"/>
                <a:cs typeface="宋体" charset="0"/>
              </a:rPr>
              <a:t>Data</a:t>
            </a:r>
          </a:p>
        </p:txBody>
      </p:sp>
      <p:grpSp>
        <p:nvGrpSpPr>
          <p:cNvPr id="2" name="Group 5"/>
          <p:cNvGrpSpPr>
            <a:grpSpLocks/>
          </p:cNvGrpSpPr>
          <p:nvPr/>
        </p:nvGrpSpPr>
        <p:grpSpPr bwMode="auto">
          <a:xfrm>
            <a:off x="0" y="1125538"/>
            <a:ext cx="6877050" cy="1511300"/>
            <a:chOff x="0" y="709"/>
            <a:chExt cx="4332" cy="952"/>
          </a:xfrm>
        </p:grpSpPr>
        <p:sp>
          <p:nvSpPr>
            <p:cNvPr id="25616" name="Text Box 6"/>
            <p:cNvSpPr txBox="1">
              <a:spLocks noChangeArrowheads="1"/>
            </p:cNvSpPr>
            <p:nvPr/>
          </p:nvSpPr>
          <p:spPr bwMode="auto">
            <a:xfrm>
              <a:off x="0" y="709"/>
              <a:ext cx="1746"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spcBef>
                  <a:spcPts val="1250"/>
                </a:spcBef>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Nothing is known,  no data, then everything is possible</a:t>
              </a:r>
            </a:p>
          </p:txBody>
        </p:sp>
        <p:sp>
          <p:nvSpPr>
            <p:cNvPr id="25617" name="Line 7"/>
            <p:cNvSpPr>
              <a:spLocks noChangeShapeType="1"/>
            </p:cNvSpPr>
            <p:nvPr/>
          </p:nvSpPr>
          <p:spPr bwMode="auto">
            <a:xfrm>
              <a:off x="703" y="1344"/>
              <a:ext cx="272" cy="31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8" name="Line 8"/>
            <p:cNvSpPr>
              <a:spLocks noChangeShapeType="1"/>
            </p:cNvSpPr>
            <p:nvPr/>
          </p:nvSpPr>
          <p:spPr bwMode="auto">
            <a:xfrm>
              <a:off x="657" y="1298"/>
              <a:ext cx="1769" cy="27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9" name="Line 9"/>
            <p:cNvSpPr>
              <a:spLocks noChangeShapeType="1"/>
            </p:cNvSpPr>
            <p:nvPr/>
          </p:nvSpPr>
          <p:spPr bwMode="auto">
            <a:xfrm>
              <a:off x="657" y="1298"/>
              <a:ext cx="3675" cy="27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10"/>
          <p:cNvGrpSpPr>
            <a:grpSpLocks/>
          </p:cNvGrpSpPr>
          <p:nvPr/>
        </p:nvGrpSpPr>
        <p:grpSpPr bwMode="auto">
          <a:xfrm>
            <a:off x="2124075" y="5013325"/>
            <a:ext cx="4175125" cy="1392238"/>
            <a:chOff x="1338" y="3158"/>
            <a:chExt cx="2630" cy="877"/>
          </a:xfrm>
        </p:grpSpPr>
        <p:sp>
          <p:nvSpPr>
            <p:cNvPr id="25612" name="Text Box 11"/>
            <p:cNvSpPr txBox="1">
              <a:spLocks noChangeArrowheads="1"/>
            </p:cNvSpPr>
            <p:nvPr/>
          </p:nvSpPr>
          <p:spPr bwMode="auto">
            <a:xfrm>
              <a:off x="1338" y="3612"/>
              <a:ext cx="2631"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spcBef>
                  <a:spcPts val="1250"/>
                </a:spcBef>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Everything is known, sufficient data to support,  only one possibility</a:t>
              </a:r>
            </a:p>
          </p:txBody>
        </p:sp>
        <p:sp>
          <p:nvSpPr>
            <p:cNvPr id="25613" name="Line 12"/>
            <p:cNvSpPr>
              <a:spLocks noChangeShapeType="1"/>
            </p:cNvSpPr>
            <p:nvPr/>
          </p:nvSpPr>
          <p:spPr bwMode="auto">
            <a:xfrm flipH="1" flipV="1">
              <a:off x="1609" y="3202"/>
              <a:ext cx="909" cy="41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4" name="Line 13"/>
            <p:cNvSpPr>
              <a:spLocks noChangeShapeType="1"/>
            </p:cNvSpPr>
            <p:nvPr/>
          </p:nvSpPr>
          <p:spPr bwMode="auto">
            <a:xfrm flipV="1">
              <a:off x="2562" y="3157"/>
              <a:ext cx="46" cy="456"/>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5" name="Line 14"/>
            <p:cNvSpPr>
              <a:spLocks noChangeShapeType="1"/>
            </p:cNvSpPr>
            <p:nvPr/>
          </p:nvSpPr>
          <p:spPr bwMode="auto">
            <a:xfrm flipV="1">
              <a:off x="2562" y="3157"/>
              <a:ext cx="1044" cy="456"/>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15"/>
          <p:cNvGrpSpPr>
            <a:grpSpLocks/>
          </p:cNvGrpSpPr>
          <p:nvPr/>
        </p:nvGrpSpPr>
        <p:grpSpPr bwMode="auto">
          <a:xfrm>
            <a:off x="1908175" y="981075"/>
            <a:ext cx="6983413" cy="3167063"/>
            <a:chOff x="1202" y="618"/>
            <a:chExt cx="4399" cy="1995"/>
          </a:xfrm>
        </p:grpSpPr>
        <p:sp>
          <p:nvSpPr>
            <p:cNvPr id="25608" name="Line 16"/>
            <p:cNvSpPr>
              <a:spLocks noChangeShapeType="1"/>
            </p:cNvSpPr>
            <p:nvPr/>
          </p:nvSpPr>
          <p:spPr bwMode="auto">
            <a:xfrm flipH="1">
              <a:off x="1201" y="1298"/>
              <a:ext cx="2678" cy="1088"/>
            </a:xfrm>
            <a:prstGeom prst="line">
              <a:avLst/>
            </a:prstGeom>
            <a:noFill/>
            <a:ln w="381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9" name="Line 17"/>
            <p:cNvSpPr>
              <a:spLocks noChangeShapeType="1"/>
            </p:cNvSpPr>
            <p:nvPr/>
          </p:nvSpPr>
          <p:spPr bwMode="auto">
            <a:xfrm flipH="1">
              <a:off x="2788" y="1298"/>
              <a:ext cx="1091" cy="1316"/>
            </a:xfrm>
            <a:prstGeom prst="line">
              <a:avLst/>
            </a:prstGeom>
            <a:noFill/>
            <a:ln w="381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0" name="Text Box 18"/>
            <p:cNvSpPr txBox="1">
              <a:spLocks noChangeArrowheads="1"/>
            </p:cNvSpPr>
            <p:nvPr/>
          </p:nvSpPr>
          <p:spPr bwMode="auto">
            <a:xfrm>
              <a:off x="3152" y="618"/>
              <a:ext cx="2450"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Arial" charset="0"/>
                  <a:ea typeface="MS PGothic" charset="0"/>
                  <a:cs typeface="MS PGothic" charset="0"/>
                </a:defRPr>
              </a:lvl9pPr>
            </a:lstStyle>
            <a:p>
              <a:pPr>
                <a:lnSpc>
                  <a:spcPct val="95000"/>
                </a:lnSpc>
                <a:spcBef>
                  <a:spcPts val="1250"/>
                </a:spcBef>
                <a:buClr>
                  <a:srgbClr val="000000"/>
                </a:buClr>
                <a:buSzPct val="100000"/>
                <a:buFont typeface="Times New Roman" charset="0"/>
                <a:buNone/>
              </a:pPr>
              <a:r>
                <a:rPr lang="en-GB" altLang="zh-CN" sz="2000">
                  <a:solidFill>
                    <a:srgbClr val="000000"/>
                  </a:solidFill>
                  <a:latin typeface="Times New Roman" charset="0"/>
                  <a:ea typeface="宋体" charset="0"/>
                  <a:cs typeface="宋体" charset="0"/>
                </a:rPr>
                <a:t>The domain knowledge are not very clear, no sufficient data,  then there are many possibilities.</a:t>
              </a:r>
            </a:p>
          </p:txBody>
        </p:sp>
        <p:sp>
          <p:nvSpPr>
            <p:cNvPr id="25611" name="Line 19"/>
            <p:cNvSpPr>
              <a:spLocks noChangeShapeType="1"/>
            </p:cNvSpPr>
            <p:nvPr/>
          </p:nvSpPr>
          <p:spPr bwMode="auto">
            <a:xfrm>
              <a:off x="3878" y="1298"/>
              <a:ext cx="227" cy="726"/>
            </a:xfrm>
            <a:prstGeom prst="line">
              <a:avLst/>
            </a:prstGeom>
            <a:noFill/>
            <a:ln w="381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ustDataLst>
      <p:tags r:id="rId1"/>
    </p:custDataLst>
    <p:extLst>
      <p:ext uri="{BB962C8B-B14F-4D97-AF65-F5344CB8AC3E}">
        <p14:creationId xmlns:p14="http://schemas.microsoft.com/office/powerpoint/2010/main" val="659613383"/>
      </p:ext>
    </p:extLst>
  </p:cSld>
  <p:clrMapOvr>
    <a:masterClrMapping/>
  </p:clrMapOvr>
  <p:transition xmlns:p14="http://schemas.microsoft.com/office/powerpoint/2010/main" spd="med" advTm="68519"/>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3624263" y="6351588"/>
            <a:ext cx="1905000" cy="457200"/>
          </a:xfrm>
          <a:prstGeom prst="rect">
            <a:avLst/>
          </a:prstGeom>
          <a:noFill/>
          <a:ln>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fld id="{1EEE5945-435D-C34B-AFE3-3EC09529EA39}" type="slidenum">
              <a:rPr lang="en-GB" sz="1400">
                <a:ea typeface="Osaka" charset="0"/>
                <a:cs typeface="Osaka" charset="0"/>
              </a:rPr>
              <a:pPr algn="ctr"/>
              <a:t>7</a:t>
            </a:fld>
            <a:r>
              <a:rPr lang="en-GB" sz="1400">
                <a:ea typeface="Osaka" charset="0"/>
                <a:cs typeface="Osaka" charset="0"/>
              </a:rPr>
              <a:t> </a:t>
            </a:r>
          </a:p>
        </p:txBody>
      </p:sp>
      <p:sp>
        <p:nvSpPr>
          <p:cNvPr id="15363" name="Rectangle 2"/>
          <p:cNvSpPr>
            <a:spLocks noGrp="1" noChangeArrowheads="1"/>
          </p:cNvSpPr>
          <p:nvPr>
            <p:ph type="title" idx="4294967295"/>
          </p:nvPr>
        </p:nvSpPr>
        <p:spPr/>
        <p:txBody>
          <a:bodyPr/>
          <a:lstStyle/>
          <a:p>
            <a:r>
              <a:rPr lang="en-US"/>
              <a:t>Constraining heuristics</a:t>
            </a:r>
          </a:p>
        </p:txBody>
      </p:sp>
      <p:sp>
        <p:nvSpPr>
          <p:cNvPr id="15364" name="Rectangle 3"/>
          <p:cNvSpPr>
            <a:spLocks noGrp="1" noChangeArrowheads="1"/>
          </p:cNvSpPr>
          <p:nvPr>
            <p:ph type="body" idx="4294967295"/>
          </p:nvPr>
        </p:nvSpPr>
        <p:spPr/>
        <p:txBody>
          <a:bodyPr/>
          <a:lstStyle/>
          <a:p>
            <a:pPr>
              <a:lnSpc>
                <a:spcPct val="90000"/>
              </a:lnSpc>
            </a:pPr>
            <a:r>
              <a:rPr lang="en-US"/>
              <a:t>Modeling assumption</a:t>
            </a:r>
          </a:p>
          <a:p>
            <a:pPr lvl="1">
              <a:lnSpc>
                <a:spcPct val="90000"/>
              </a:lnSpc>
            </a:pPr>
            <a:r>
              <a:rPr lang="en-US"/>
              <a:t>Dimensional consistency</a:t>
            </a:r>
          </a:p>
          <a:p>
            <a:pPr lvl="1">
              <a:lnSpc>
                <a:spcPct val="90000"/>
              </a:lnSpc>
            </a:pPr>
            <a:r>
              <a:rPr lang="en-US"/>
              <a:t>Non-disjoint</a:t>
            </a:r>
          </a:p>
          <a:p>
            <a:pPr lvl="1">
              <a:lnSpc>
                <a:spcPct val="90000"/>
              </a:lnSpc>
            </a:pPr>
            <a:r>
              <a:rPr lang="en-US"/>
              <a:t>Non-redundant</a:t>
            </a:r>
          </a:p>
          <a:p>
            <a:pPr>
              <a:lnSpc>
                <a:spcPct val="90000"/>
              </a:lnSpc>
            </a:pPr>
            <a:r>
              <a:rPr lang="en-US"/>
              <a:t>Model preferences</a:t>
            </a:r>
          </a:p>
          <a:p>
            <a:pPr lvl="1">
              <a:lnSpc>
                <a:spcPct val="90000"/>
              </a:lnSpc>
            </a:pPr>
            <a:r>
              <a:rPr lang="en-US"/>
              <a:t>Parsimony</a:t>
            </a:r>
          </a:p>
          <a:p>
            <a:pPr lvl="1">
              <a:lnSpc>
                <a:spcPct val="90000"/>
              </a:lnSpc>
            </a:pPr>
            <a:r>
              <a:rPr lang="en-US"/>
              <a:t>Integral causality</a:t>
            </a:r>
          </a:p>
          <a:p>
            <a:pPr lvl="1">
              <a:lnSpc>
                <a:spcPct val="90000"/>
              </a:lnSpc>
            </a:pPr>
            <a:r>
              <a:rPr lang="en-US"/>
              <a:t>No algebraic loops</a:t>
            </a:r>
          </a:p>
        </p:txBody>
      </p:sp>
    </p:spTree>
    <p:extLst>
      <p:ext uri="{BB962C8B-B14F-4D97-AF65-F5344CB8AC3E}">
        <p14:creationId xmlns:p14="http://schemas.microsoft.com/office/powerpoint/2010/main" val="17024719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3624263" y="6351588"/>
            <a:ext cx="1905000" cy="457200"/>
          </a:xfrm>
          <a:prstGeom prst="rect">
            <a:avLst/>
          </a:prstGeom>
          <a:noFill/>
          <a:ln>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fld id="{E85E12CA-74F9-794D-A2F1-3EC1DABA8FC9}" type="slidenum">
              <a:rPr lang="en-GB" sz="1400">
                <a:ea typeface="Osaka" charset="0"/>
                <a:cs typeface="Osaka" charset="0"/>
              </a:rPr>
              <a:pPr algn="ctr"/>
              <a:t>8</a:t>
            </a:fld>
            <a:r>
              <a:rPr lang="en-GB" sz="1400">
                <a:ea typeface="Osaka" charset="0"/>
                <a:cs typeface="Osaka" charset="0"/>
              </a:rPr>
              <a:t> </a:t>
            </a:r>
          </a:p>
        </p:txBody>
      </p:sp>
      <p:sp>
        <p:nvSpPr>
          <p:cNvPr id="17411" name="Rectangle 2"/>
          <p:cNvSpPr>
            <a:spLocks noGrp="1" noChangeArrowheads="1"/>
          </p:cNvSpPr>
          <p:nvPr>
            <p:ph type="title" idx="4294967295"/>
          </p:nvPr>
        </p:nvSpPr>
        <p:spPr/>
        <p:txBody>
          <a:bodyPr/>
          <a:lstStyle/>
          <a:p>
            <a:r>
              <a:rPr lang="en-US"/>
              <a:t>Experiments</a:t>
            </a:r>
          </a:p>
        </p:txBody>
      </p:sp>
      <p:sp>
        <p:nvSpPr>
          <p:cNvPr id="17412" name="Rectangle 3"/>
          <p:cNvSpPr>
            <a:spLocks noGrp="1" noChangeArrowheads="1"/>
          </p:cNvSpPr>
          <p:nvPr>
            <p:ph type="body" idx="4294967295"/>
          </p:nvPr>
        </p:nvSpPr>
        <p:spPr>
          <a:xfrm>
            <a:off x="303213" y="1828800"/>
            <a:ext cx="8459787" cy="4267200"/>
          </a:xfrm>
        </p:spPr>
        <p:txBody>
          <a:bodyPr/>
          <a:lstStyle/>
          <a:p>
            <a:pPr>
              <a:lnSpc>
                <a:spcPct val="90000"/>
              </a:lnSpc>
            </a:pPr>
            <a:r>
              <a:rPr lang="en-US"/>
              <a:t>Power set of envisionment</a:t>
            </a:r>
          </a:p>
          <a:p>
            <a:pPr lvl="1">
              <a:lnSpc>
                <a:spcPct val="90000"/>
              </a:lnSpc>
            </a:pPr>
            <a:r>
              <a:rPr lang="en-US"/>
              <a:t>Tests sensitivity to sparcity of data</a:t>
            </a:r>
          </a:p>
          <a:p>
            <a:pPr>
              <a:lnSpc>
                <a:spcPct val="90000"/>
              </a:lnSpc>
            </a:pPr>
            <a:r>
              <a:rPr lang="en-US"/>
              <a:t>Replacement by noisy states</a:t>
            </a:r>
          </a:p>
          <a:p>
            <a:pPr lvl="1">
              <a:lnSpc>
                <a:spcPct val="90000"/>
              </a:lnSpc>
            </a:pPr>
            <a:r>
              <a:rPr lang="en-US"/>
              <a:t>Simulates quantitative to qualitative conversion</a:t>
            </a:r>
          </a:p>
          <a:p>
            <a:pPr>
              <a:lnSpc>
                <a:spcPct val="90000"/>
              </a:lnSpc>
            </a:pPr>
            <a:r>
              <a:rPr lang="en-US"/>
              <a:t>Addition of noisy states</a:t>
            </a:r>
          </a:p>
          <a:p>
            <a:pPr lvl="1">
              <a:lnSpc>
                <a:spcPct val="90000"/>
              </a:lnSpc>
            </a:pPr>
            <a:r>
              <a:rPr lang="en-US"/>
              <a:t>As above for noisy signals</a:t>
            </a:r>
          </a:p>
          <a:p>
            <a:pPr>
              <a:lnSpc>
                <a:spcPct val="90000"/>
              </a:lnSpc>
            </a:pPr>
            <a:r>
              <a:rPr lang="en-US"/>
              <a:t>Testing of complete process</a:t>
            </a:r>
          </a:p>
          <a:p>
            <a:pPr lvl="1">
              <a:lnSpc>
                <a:spcPct val="90000"/>
              </a:lnSpc>
            </a:pPr>
            <a:r>
              <a:rPr lang="en-US"/>
              <a:t>Quantitative data with varying S:N ratios</a:t>
            </a:r>
          </a:p>
        </p:txBody>
      </p:sp>
    </p:spTree>
    <p:extLst>
      <p:ext uri="{BB962C8B-B14F-4D97-AF65-F5344CB8AC3E}">
        <p14:creationId xmlns:p14="http://schemas.microsoft.com/office/powerpoint/2010/main" val="32654302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lide Number Placeholder 2"/>
          <p:cNvSpPr txBox="1">
            <a:spLocks noGrp="1"/>
          </p:cNvSpPr>
          <p:nvPr/>
        </p:nvSpPr>
        <p:spPr bwMode="auto">
          <a:xfrm>
            <a:off x="3624263" y="6351588"/>
            <a:ext cx="1905000" cy="457200"/>
          </a:xfrm>
          <a:prstGeom prst="rect">
            <a:avLst/>
          </a:prstGeom>
          <a:noFill/>
          <a:ln>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fld id="{134A6918-4450-C144-B5FE-619A88A481D2}" type="slidenum">
              <a:rPr lang="en-GB" sz="1400">
                <a:ea typeface="Osaka" charset="0"/>
                <a:cs typeface="Osaka" charset="0"/>
              </a:rPr>
              <a:pPr algn="ctr"/>
              <a:t>9</a:t>
            </a:fld>
            <a:r>
              <a:rPr lang="en-GB" sz="1400">
                <a:ea typeface="Osaka" charset="0"/>
                <a:cs typeface="Osaka" charset="0"/>
              </a:rPr>
              <a:t> </a:t>
            </a:r>
          </a:p>
        </p:txBody>
      </p:sp>
      <p:sp>
        <p:nvSpPr>
          <p:cNvPr id="19459" name="Rectangle 2"/>
          <p:cNvSpPr>
            <a:spLocks noGrp="1" noChangeArrowheads="1"/>
          </p:cNvSpPr>
          <p:nvPr>
            <p:ph type="title" idx="4294967295"/>
          </p:nvPr>
        </p:nvSpPr>
        <p:spPr>
          <a:xfrm>
            <a:off x="685800" y="76200"/>
            <a:ext cx="7772400" cy="1143000"/>
          </a:xfrm>
        </p:spPr>
        <p:txBody>
          <a:bodyPr/>
          <a:lstStyle/>
          <a:p>
            <a:r>
              <a:rPr lang="en-GB" dirty="0" smtClean="0"/>
              <a:t>Coupled Compartments</a:t>
            </a:r>
            <a:endParaRPr lang="en-GB" dirty="0"/>
          </a:p>
        </p:txBody>
      </p:sp>
      <p:graphicFrame>
        <p:nvGraphicFramePr>
          <p:cNvPr id="490606" name="Group 110"/>
          <p:cNvGraphicFramePr>
            <a:graphicFrameLocks noGrp="1"/>
          </p:cNvGraphicFramePr>
          <p:nvPr/>
        </p:nvGraphicFramePr>
        <p:xfrm>
          <a:off x="4441825" y="1784350"/>
          <a:ext cx="4325938" cy="3392492"/>
        </p:xfrm>
        <a:graphic>
          <a:graphicData uri="http://schemas.openxmlformats.org/drawingml/2006/table">
            <a:tbl>
              <a:tblPr/>
              <a:tblGrid>
                <a:gridCol w="550863"/>
                <a:gridCol w="1270000"/>
                <a:gridCol w="1216025"/>
                <a:gridCol w="1289050"/>
              </a:tblGrid>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1" i="0" u="none" strike="noStrike" cap="none" normalizeH="0" baseline="0">
                          <a:ln>
                            <a:noFill/>
                          </a:ln>
                          <a:solidFill>
                            <a:schemeClr val="tx1"/>
                          </a:solidFill>
                          <a:effectLst/>
                          <a:latin typeface="Arial" charset="0"/>
                          <a:ea typeface="ＭＳ Ｐゴシック" charset="0"/>
                          <a:cs typeface="ＭＳ Ｐゴシック" charset="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x</a:t>
                      </a:r>
                      <a:r>
                        <a:rPr kumimoji="0" lang="en-GB" sz="1200" b="0" i="0" u="none" strike="noStrike" cap="none" normalizeH="0" baseline="-25000">
                          <a:ln>
                            <a:noFill/>
                          </a:ln>
                          <a:solidFill>
                            <a:schemeClr val="tx1"/>
                          </a:solidFill>
                          <a:effectLst/>
                          <a:latin typeface="Arial" charset="0"/>
                          <a:ea typeface="ＭＳ Ｐゴシック" charset="0"/>
                          <a:cs typeface="ＭＳ Ｐゴシック" charset="0"/>
                        </a:rPr>
                        <a:t>1</a:t>
                      </a:r>
                      <a:endParaRPr kumimoji="0" lang="en-GB" sz="12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x</a:t>
                      </a:r>
                      <a:r>
                        <a:rPr kumimoji="0" lang="en-GB" sz="1200" b="0" i="0" u="none" strike="noStrike" cap="none" normalizeH="0" baseline="-25000">
                          <a:ln>
                            <a:noFill/>
                          </a:ln>
                          <a:solidFill>
                            <a:schemeClr val="tx1"/>
                          </a:solidFill>
                          <a:effectLst/>
                          <a:latin typeface="Arial" charset="0"/>
                          <a:ea typeface="ＭＳ Ｐゴシック" charset="0"/>
                          <a:cs typeface="ＭＳ Ｐゴシック" charset="0"/>
                        </a:rPr>
                        <a:t>2</a:t>
                      </a:r>
                      <a:endParaRPr kumimoji="0" lang="en-GB" sz="12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f</a:t>
                      </a:r>
                      <a:r>
                        <a:rPr kumimoji="0" lang="en-GB" sz="1200" b="0" i="0" u="none" strike="noStrike" cap="none" normalizeH="0" baseline="-25000">
                          <a:ln>
                            <a:noFill/>
                          </a:ln>
                          <a:solidFill>
                            <a:schemeClr val="tx1"/>
                          </a:solidFill>
                          <a:effectLst/>
                          <a:latin typeface="Arial" charset="0"/>
                          <a:ea typeface="ＭＳ Ｐゴシック" charset="0"/>
                          <a:cs typeface="ＭＳ Ｐゴシック" charset="0"/>
                        </a:rPr>
                        <a:t>x</a:t>
                      </a:r>
                      <a:endParaRPr kumimoji="0" lang="en-GB" sz="12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std&gt;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std&gt;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std&gt;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&lt;(minf, 0), inc&gt;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inc&gt;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inc&gt;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&lt;(minf, 0), inc&gt;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std&gt;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std&gt;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inc&gt;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std&gt;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dec&gt;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a:ln>
                            <a:noFill/>
                          </a:ln>
                          <a:solidFill>
                            <a:schemeClr val="tx1"/>
                          </a:solidFill>
                          <a:effectLst/>
                          <a:latin typeface="Arial" charset="0"/>
                          <a:ea typeface="ＭＳ Ｐゴシック" charset="0"/>
                          <a:cs typeface="ＭＳ Ｐゴシック" charset="0"/>
                        </a:rPr>
                        <a:t>&lt;(0, inf), inc&gt;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522" name="Text Box 111"/>
          <p:cNvSpPr txBox="1">
            <a:spLocks noChangeArrowheads="1"/>
          </p:cNvSpPr>
          <p:nvPr/>
        </p:nvSpPr>
        <p:spPr bwMode="auto">
          <a:xfrm>
            <a:off x="4538663" y="1219200"/>
            <a:ext cx="21161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GB" sz="1800"/>
              <a:t>Input flow: &lt;0, std&gt;</a:t>
            </a:r>
          </a:p>
        </p:txBody>
      </p:sp>
      <p:grpSp>
        <p:nvGrpSpPr>
          <p:cNvPr id="19523" name="Group 42"/>
          <p:cNvGrpSpPr>
            <a:grpSpLocks/>
          </p:cNvGrpSpPr>
          <p:nvPr/>
        </p:nvGrpSpPr>
        <p:grpSpPr bwMode="auto">
          <a:xfrm>
            <a:off x="627063" y="1817688"/>
            <a:ext cx="2576512" cy="3275012"/>
            <a:chOff x="133350" y="1789113"/>
            <a:chExt cx="2155825" cy="2741110"/>
          </a:xfrm>
        </p:grpSpPr>
        <p:sp>
          <p:nvSpPr>
            <p:cNvPr id="19524" name="Oval 5"/>
            <p:cNvSpPr>
              <a:spLocks noChangeArrowheads="1"/>
            </p:cNvSpPr>
            <p:nvPr/>
          </p:nvSpPr>
          <p:spPr bwMode="auto">
            <a:xfrm>
              <a:off x="133350" y="2820988"/>
              <a:ext cx="723900" cy="74453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atin typeface="Times" charset="0"/>
                </a:rPr>
                <a:t>1</a:t>
              </a:r>
            </a:p>
          </p:txBody>
        </p:sp>
        <p:sp>
          <p:nvSpPr>
            <p:cNvPr id="19525" name="Oval 6"/>
            <p:cNvSpPr>
              <a:spLocks noChangeArrowheads="1"/>
            </p:cNvSpPr>
            <p:nvPr/>
          </p:nvSpPr>
          <p:spPr bwMode="auto">
            <a:xfrm>
              <a:off x="1565275" y="2822575"/>
              <a:ext cx="723900" cy="74453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atin typeface="Times" charset="0"/>
                </a:rPr>
                <a:t>2</a:t>
              </a:r>
            </a:p>
          </p:txBody>
        </p:sp>
        <p:sp>
          <p:nvSpPr>
            <p:cNvPr id="19526" name="Line 7"/>
            <p:cNvSpPr>
              <a:spLocks noChangeShapeType="1"/>
            </p:cNvSpPr>
            <p:nvPr/>
          </p:nvSpPr>
          <p:spPr bwMode="auto">
            <a:xfrm>
              <a:off x="847725" y="3189288"/>
              <a:ext cx="7127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27" name="Line 8"/>
            <p:cNvSpPr>
              <a:spLocks noChangeShapeType="1"/>
            </p:cNvSpPr>
            <p:nvPr/>
          </p:nvSpPr>
          <p:spPr bwMode="auto">
            <a:xfrm rot="5400000" flipV="1">
              <a:off x="116681" y="2453482"/>
              <a:ext cx="7286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28" name="Line 9"/>
            <p:cNvSpPr>
              <a:spLocks noChangeShapeType="1"/>
            </p:cNvSpPr>
            <p:nvPr/>
          </p:nvSpPr>
          <p:spPr bwMode="auto">
            <a:xfrm rot="5400000" flipV="1">
              <a:off x="1557338" y="3913188"/>
              <a:ext cx="730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29" name="Text Box 10"/>
            <p:cNvSpPr txBox="1">
              <a:spLocks noChangeArrowheads="1"/>
            </p:cNvSpPr>
            <p:nvPr/>
          </p:nvSpPr>
          <p:spPr bwMode="auto">
            <a:xfrm>
              <a:off x="335251" y="1789113"/>
              <a:ext cx="239093" cy="28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atin typeface="Times" charset="0"/>
                </a:rPr>
                <a:t>u</a:t>
              </a:r>
            </a:p>
          </p:txBody>
        </p:sp>
        <p:sp>
          <p:nvSpPr>
            <p:cNvPr id="19530" name="Text Box 11"/>
            <p:cNvSpPr txBox="1">
              <a:spLocks noChangeArrowheads="1"/>
            </p:cNvSpPr>
            <p:nvPr/>
          </p:nvSpPr>
          <p:spPr bwMode="auto">
            <a:xfrm>
              <a:off x="842660" y="2829486"/>
              <a:ext cx="541945" cy="28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atin typeface="Times" charset="0"/>
                </a:rPr>
                <a:t>k</a:t>
              </a:r>
              <a:r>
                <a:rPr lang="en-US" sz="1600" baseline="-25000">
                  <a:latin typeface="Times" charset="0"/>
                </a:rPr>
                <a:t>12</a:t>
              </a:r>
              <a:r>
                <a:rPr lang="en-US" sz="1600">
                  <a:latin typeface="Times" charset="0"/>
                </a:rPr>
                <a:t>.x</a:t>
              </a:r>
              <a:r>
                <a:rPr lang="en-US" sz="1600" baseline="-25000">
                  <a:latin typeface="Times" charset="0"/>
                </a:rPr>
                <a:t>1</a:t>
              </a:r>
              <a:endParaRPr lang="en-US" sz="1600">
                <a:latin typeface="Times" charset="0"/>
              </a:endParaRPr>
            </a:p>
          </p:txBody>
        </p:sp>
        <p:sp>
          <p:nvSpPr>
            <p:cNvPr id="19531" name="Text Box 12"/>
            <p:cNvSpPr txBox="1">
              <a:spLocks noChangeArrowheads="1"/>
            </p:cNvSpPr>
            <p:nvPr/>
          </p:nvSpPr>
          <p:spPr bwMode="auto">
            <a:xfrm>
              <a:off x="1550642" y="4248539"/>
              <a:ext cx="541945" cy="281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atin typeface="Times" charset="0"/>
                </a:rPr>
                <a:t>k</a:t>
              </a:r>
              <a:r>
                <a:rPr lang="en-US" sz="1600" baseline="-25000">
                  <a:latin typeface="Times" charset="0"/>
                </a:rPr>
                <a:t>20</a:t>
              </a:r>
              <a:r>
                <a:rPr lang="en-US" sz="1600">
                  <a:latin typeface="Times" charset="0"/>
                </a:rPr>
                <a:t>.x</a:t>
              </a:r>
              <a:r>
                <a:rPr lang="en-US" sz="1600" baseline="-25000">
                  <a:latin typeface="Times" charset="0"/>
                </a:rPr>
                <a:t>2</a:t>
              </a:r>
              <a:endParaRPr lang="en-US" sz="1600">
                <a:latin typeface="Times" charset="0"/>
              </a:endParaRPr>
            </a:p>
          </p:txBody>
        </p:sp>
        <p:sp>
          <p:nvSpPr>
            <p:cNvPr id="19532" name="Line 13"/>
            <p:cNvSpPr>
              <a:spLocks noChangeShapeType="1"/>
            </p:cNvSpPr>
            <p:nvPr/>
          </p:nvSpPr>
          <p:spPr bwMode="auto">
            <a:xfrm flipH="1">
              <a:off x="809625" y="3409950"/>
              <a:ext cx="7985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33" name="Text Box 11"/>
            <p:cNvSpPr txBox="1">
              <a:spLocks noChangeArrowheads="1"/>
            </p:cNvSpPr>
            <p:nvPr/>
          </p:nvSpPr>
          <p:spPr bwMode="auto">
            <a:xfrm>
              <a:off x="938298" y="3349008"/>
              <a:ext cx="541945" cy="281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atin typeface="Times" charset="0"/>
                </a:rPr>
                <a:t>k</a:t>
              </a:r>
              <a:r>
                <a:rPr lang="en-US" sz="1600" baseline="-25000">
                  <a:latin typeface="Times" charset="0"/>
                </a:rPr>
                <a:t>21</a:t>
              </a:r>
              <a:r>
                <a:rPr lang="en-US" sz="1600">
                  <a:latin typeface="Times" charset="0"/>
                </a:rPr>
                <a:t>.x</a:t>
              </a:r>
              <a:r>
                <a:rPr lang="en-US" sz="1600" baseline="-25000">
                  <a:latin typeface="Times" charset="0"/>
                </a:rPr>
                <a:t>2</a:t>
              </a:r>
              <a:endParaRPr lang="en-US" sz="1600">
                <a:latin typeface="Times" charset="0"/>
              </a:endParaRPr>
            </a:p>
          </p:txBody>
        </p:sp>
      </p:grpSp>
    </p:spTree>
    <p:extLst>
      <p:ext uri="{BB962C8B-B14F-4D97-AF65-F5344CB8AC3E}">
        <p14:creationId xmlns:p14="http://schemas.microsoft.com/office/powerpoint/2010/main" val="285950663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1|15.1|9.9|12.4|11.4"/>
</p:tagLst>
</file>

<file path=ppt/tags/tag2.xml><?xml version="1.0" encoding="utf-8"?>
<p:tagLst xmlns:a="http://schemas.openxmlformats.org/drawingml/2006/main" xmlns:r="http://schemas.openxmlformats.org/officeDocument/2006/relationships" xmlns:p="http://schemas.openxmlformats.org/presentationml/2006/main">
  <p:tag name="TIMING" val="|17.1|3|1.5|0.9|5.5"/>
</p:tagLst>
</file>

<file path=ppt/tags/tag3.xml><?xml version="1.0" encoding="utf-8"?>
<p:tagLst xmlns:a="http://schemas.openxmlformats.org/drawingml/2006/main" xmlns:r="http://schemas.openxmlformats.org/officeDocument/2006/relationships" xmlns:p="http://schemas.openxmlformats.org/presentationml/2006/main">
  <p:tag name="TIMING" val="|15.3|17.3|19.3"/>
</p:tagLst>
</file>

<file path=ppt/tags/tag4.xml><?xml version="1.0" encoding="utf-8"?>
<p:tagLst xmlns:a="http://schemas.openxmlformats.org/drawingml/2006/main" xmlns:r="http://schemas.openxmlformats.org/officeDocument/2006/relationships" xmlns:p="http://schemas.openxmlformats.org/presentationml/2006/main">
  <p:tag name="TIMING" val="|42|13.6|15.1|6.3|4.2|1.8"/>
</p:tagLst>
</file>

<file path=ppt/tags/tag5.xml><?xml version="1.0" encoding="utf-8"?>
<p:tagLst xmlns:a="http://schemas.openxmlformats.org/drawingml/2006/main" xmlns:r="http://schemas.openxmlformats.org/officeDocument/2006/relationships" xmlns:p="http://schemas.openxmlformats.org/presentationml/2006/main">
  <p:tag name="TIMING" val="|0.9|1.9|3.3"/>
</p:tagLst>
</file>

<file path=ppt/tags/tag6.xml><?xml version="1.0" encoding="utf-8"?>
<p:tagLst xmlns:a="http://schemas.openxmlformats.org/drawingml/2006/main" xmlns:r="http://schemas.openxmlformats.org/officeDocument/2006/relationships" xmlns:p="http://schemas.openxmlformats.org/presentationml/2006/main">
  <p:tag name="TIMING" val="|1.1|0.9|0.6|1.9|9.7"/>
</p:tagLst>
</file>

<file path=ppt/tags/tag7.xml><?xml version="1.0" encoding="utf-8"?>
<p:tagLst xmlns:a="http://schemas.openxmlformats.org/drawingml/2006/main" xmlns:r="http://schemas.openxmlformats.org/officeDocument/2006/relationships" xmlns:p="http://schemas.openxmlformats.org/presentationml/2006/main">
  <p:tag name="TIMING" val="|5|15.7|6.2|22.6|4.9|3"/>
</p:tagLst>
</file>

<file path=ppt/tags/tag8.xml><?xml version="1.0" encoding="utf-8"?>
<p:tagLst xmlns:a="http://schemas.openxmlformats.org/drawingml/2006/main" xmlns:r="http://schemas.openxmlformats.org/officeDocument/2006/relationships" xmlns:p="http://schemas.openxmlformats.org/presentationml/2006/main">
  <p:tag name="TIMING" val="|30.9|3.1|15.7|1.4|11.1|8.2|1.8|3.5|38.8|0.9|9.6"/>
</p:tagLst>
</file>

<file path=ppt/tags/tag9.xml><?xml version="1.0" encoding="utf-8"?>
<p:tagLst xmlns:a="http://schemas.openxmlformats.org/drawingml/2006/main" xmlns:r="http://schemas.openxmlformats.org/officeDocument/2006/relationships" xmlns:p="http://schemas.openxmlformats.org/presentationml/2006/main">
  <p:tag name="TIMING" val="|39.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461</TotalTime>
  <Words>3066</Words>
  <Application>Microsoft Macintosh PowerPoint</Application>
  <PresentationFormat>On-screen Show (4:3)</PresentationFormat>
  <Paragraphs>690</Paragraphs>
  <Slides>33</Slides>
  <Notes>22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Office Theme</vt:lpstr>
      <vt:lpstr>Microsoft Excel 97 - 2004 Worksheet</vt:lpstr>
      <vt:lpstr>Microsoft Equation</vt:lpstr>
      <vt:lpstr>Learning Qualitative Models</vt:lpstr>
      <vt:lpstr>Incomplete Knowledge and Sparse Data</vt:lpstr>
      <vt:lpstr>Qualitative Modelling</vt:lpstr>
      <vt:lpstr>Qualitative Simulation</vt:lpstr>
      <vt:lpstr>Learning Qualitative Models</vt:lpstr>
      <vt:lpstr>Qualitative Model Learning </vt:lpstr>
      <vt:lpstr>Constraining heuristics</vt:lpstr>
      <vt:lpstr>Experiments</vt:lpstr>
      <vt:lpstr>Coupled Compartments</vt:lpstr>
      <vt:lpstr>Coupled Compartments cont’d</vt:lpstr>
      <vt:lpstr>Benchmark Results</vt:lpstr>
      <vt:lpstr>Cascaded system: incremental</vt:lpstr>
      <vt:lpstr>Glycolysis</vt:lpstr>
      <vt:lpstr>Glycolysis</vt:lpstr>
      <vt:lpstr>Glycolysis variation 1</vt:lpstr>
      <vt:lpstr>The Detoxification Pathway of Methylglyoxal</vt:lpstr>
      <vt:lpstr>Assumptions</vt:lpstr>
      <vt:lpstr>Qualitative Data</vt:lpstr>
      <vt:lpstr>Converting Pathways to Qualitative Models</vt:lpstr>
      <vt:lpstr>A Qualitative Model Learning System</vt:lpstr>
      <vt:lpstr>Scalability of the Learning System</vt:lpstr>
      <vt:lpstr>QML-CSA: Clonal Selection Algorithm </vt:lpstr>
      <vt:lpstr>QMLPI-AiNet</vt:lpstr>
      <vt:lpstr>Antibody Encoding</vt:lpstr>
      <vt:lpstr>Fitness Evaluation</vt:lpstr>
      <vt:lpstr>Muggleton’s Bayesian Learning Approach</vt:lpstr>
      <vt:lpstr>QMLPI-AiNet: Hyper-Mutation</vt:lpstr>
      <vt:lpstr>QML-AiNet: Network Suppression</vt:lpstr>
      <vt:lpstr>Experiment Settings</vt:lpstr>
      <vt:lpstr>Experimental Results</vt:lpstr>
      <vt:lpstr>Experimental Results MG-7Hid</vt:lpstr>
      <vt:lpstr>Experimental Results MG-7Hid Cont’d</vt:lpstr>
      <vt:lpstr>Summary</vt:lpstr>
    </vt:vector>
  </TitlesOfParts>
  <Company>University of Aberdeen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Qualitative Models</dc:title>
  <dc:creator>Wei Pang</dc:creator>
  <cp:lastModifiedBy>Wei Pang</cp:lastModifiedBy>
  <cp:revision>24</cp:revision>
  <dcterms:created xsi:type="dcterms:W3CDTF">2013-12-09T10:15:52Z</dcterms:created>
  <dcterms:modified xsi:type="dcterms:W3CDTF">2013-12-09T17:57:19Z</dcterms:modified>
</cp:coreProperties>
</file>