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Microsoft_Equation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Microsoft_Equation6.bin" ContentType="application/vnd.openxmlformats-officedocument.oleObject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7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7" r:id="rId39"/>
    <p:sldId id="296" r:id="rId40"/>
    <p:sldId id="295" r:id="rId41"/>
    <p:sldId id="297" r:id="rId42"/>
    <p:sldId id="298" r:id="rId43"/>
    <p:sldId id="300" r:id="rId44"/>
    <p:sldId id="299" r:id="rId45"/>
    <p:sldId id="316" r:id="rId46"/>
    <p:sldId id="317" r:id="rId47"/>
    <p:sldId id="301" r:id="rId48"/>
    <p:sldId id="306" r:id="rId49"/>
    <p:sldId id="302" r:id="rId50"/>
    <p:sldId id="303" r:id="rId51"/>
    <p:sldId id="304" r:id="rId52"/>
    <p:sldId id="305" r:id="rId53"/>
    <p:sldId id="308" r:id="rId54"/>
    <p:sldId id="309" r:id="rId55"/>
    <p:sldId id="310" r:id="rId56"/>
    <p:sldId id="311" r:id="rId57"/>
    <p:sldId id="313" r:id="rId58"/>
    <p:sldId id="312" r:id="rId59"/>
    <p:sldId id="314" r:id="rId60"/>
    <p:sldId id="31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wmf"/><Relationship Id="rId3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B96D-C406-E642-985A-CF0F1D2C6061}" type="datetimeFigureOut">
              <a:rPr lang="en-US" smtClean="0"/>
              <a:t>16/12/2013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D87A3-9903-5245-9B38-B32579AA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3CF452-3460-3A45-B4AD-9897A21856F3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F7147C-01F5-584C-9CC1-A3C88CB5E60B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30D8F87-45BE-5B43-A106-EA73A1C17D8E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FEC87D9-B10C-E24A-9E88-F5EC2DD99720}" type="slidenum">
              <a:rPr lang="zh-CN" altLang="en-GB" sz="1200">
                <a:solidFill>
                  <a:srgbClr val="000000"/>
                </a:solidFill>
                <a:latin typeface="Times New Roman" charset="0"/>
                <a:ea typeface="宋体" charset="0"/>
              </a:rPr>
              <a:pPr/>
              <a:t>58</a:t>
            </a:fld>
            <a:endParaRPr lang="en-GB" altLang="zh-CN" sz="1200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Qualitative model learning: </a:t>
            </a:r>
          </a:p>
          <a:p>
            <a:r>
              <a:rPr lang="en-US">
                <a:latin typeface="Times New Roman" charset="0"/>
              </a:rPr>
              <a:t>Inferring the qulatiative structure of a dynamic system. (physical or biological system).</a:t>
            </a:r>
          </a:p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706F2B1-989D-DE49-A5A1-69B2DDBF6263}" type="slidenum">
              <a:rPr lang="zh-CN" altLang="en-GB" sz="1200">
                <a:solidFill>
                  <a:srgbClr val="000000"/>
                </a:solidFill>
                <a:latin typeface="Times New Roman" charset="0"/>
                <a:ea typeface="宋体" charset="0"/>
              </a:rPr>
              <a:pPr/>
              <a:t>59</a:t>
            </a:fld>
            <a:endParaRPr lang="en-GB" altLang="zh-CN" sz="1200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1143001" y="686095"/>
            <a:ext cx="4570395" cy="34275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800"/>
          </a:p>
        </p:txBody>
      </p:sp>
      <p:sp>
        <p:nvSpPr>
          <p:cNvPr id="26628" name="Text Box 2"/>
          <p:cNvSpPr>
            <a:spLocks noGrp="1" noChangeArrowheads="1"/>
          </p:cNvSpPr>
          <p:nvPr>
            <p:ph type="body"/>
          </p:nvPr>
        </p:nvSpPr>
        <p:spPr>
          <a:xfrm>
            <a:off x="685480" y="4342812"/>
            <a:ext cx="5485436" cy="41150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What makes qualitative model learning useful is the situation when biological background is incomplete, with insufficient data, then applying qualitative model learning, we can exclude other possibilities and provide a set of possible models. </a:t>
            </a:r>
          </a:p>
          <a:p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  </a:t>
            </a:r>
          </a:p>
          <a:p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The better the algorithm is, the less the number of possible models. 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Partitional</a:t>
            </a:r>
            <a:r>
              <a:rPr lang="en-US" dirty="0" smtClean="0"/>
              <a:t> Clustering</a:t>
            </a:r>
          </a:p>
          <a:p>
            <a:pPr>
              <a:defRPr/>
            </a:pPr>
            <a:r>
              <a:rPr lang="en-US" dirty="0" smtClean="0"/>
              <a:t>A division data objects into non-overlapping subsets (clusters) such that each data object is in exactly one subset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Hierarchical clustering</a:t>
            </a:r>
          </a:p>
          <a:p>
            <a:pPr>
              <a:defRPr/>
            </a:pPr>
            <a:r>
              <a:rPr lang="en-US" dirty="0" smtClean="0"/>
              <a:t>A set of nested clusters organized as a hierarchical tree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2E4A56-41FB-1F4C-B903-AE58A97F5FF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www.robots.ox.ac.uk</a:t>
            </a:r>
            <a:r>
              <a:rPr lang="en-US" dirty="0" smtClean="0"/>
              <a:t>/~</a:t>
            </a:r>
            <a:r>
              <a:rPr lang="en-US" dirty="0" err="1" smtClean="0"/>
              <a:t>az</a:t>
            </a:r>
            <a:r>
              <a:rPr lang="en-US" dirty="0" smtClean="0"/>
              <a:t>/lectures/ml/lect8.pdf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www.cs.ccsu.edu</a:t>
            </a:r>
            <a:r>
              <a:rPr lang="en-US" dirty="0" smtClean="0"/>
              <a:t>/~</a:t>
            </a:r>
            <a:r>
              <a:rPr lang="en-US" dirty="0" err="1" smtClean="0"/>
              <a:t>markov</a:t>
            </a:r>
            <a:r>
              <a:rPr lang="en-US" dirty="0" smtClean="0"/>
              <a:t>/</a:t>
            </a:r>
            <a:r>
              <a:rPr lang="en-US" dirty="0" err="1" smtClean="0"/>
              <a:t>ccsu_courses</a:t>
            </a:r>
            <a:r>
              <a:rPr lang="en-US" dirty="0" smtClean="0"/>
              <a:t>/DataMining-10.pdf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C4DAD-10A8-9D41-B5E4-2C6FEF7D533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tree is an undirected graph in which any two vertices are connected by exactly one simple path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Given a connected, undirected graph, a spanning tree of that graph is a </a:t>
            </a:r>
            <a:r>
              <a:rPr lang="en-US" dirty="0" err="1" smtClean="0"/>
              <a:t>subgraph</a:t>
            </a:r>
            <a:r>
              <a:rPr lang="en-US" dirty="0" smtClean="0"/>
              <a:t> that is a tree and connects all the vertices together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D8B14F-DC2C-2349-9AF8-3C27725764C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FE8C6F-D0B6-3442-A95C-C5977D773152}" type="slidenum">
              <a:rPr lang="en-GB"/>
              <a:pPr>
                <a:defRPr/>
              </a:pPr>
              <a:t>47</a:t>
            </a:fld>
            <a:endParaRPr lang="en-GB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62AEFC-473B-3646-96C7-597E9ED74BFF}" type="slidenum">
              <a:rPr lang="en-GB"/>
              <a:pPr>
                <a:defRPr/>
              </a:pPr>
              <a:t>49</a:t>
            </a:fld>
            <a:endParaRPr lang="en-GB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37009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9F1549-BC88-974E-93F7-643382E3764D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5DA-DB5D-FF49-9E20-85CDB304EF31}" type="datetimeFigureOut">
              <a:rPr lang="en-US" smtClean="0"/>
              <a:t>16/12/2013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3BF-ED96-F24B-AA00-BC77522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5DA-DB5D-FF49-9E20-85CDB304EF31}" type="datetimeFigureOut">
              <a:rPr lang="en-US" smtClean="0"/>
              <a:t>16/12/2013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3BF-ED96-F24B-AA00-BC77522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3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5DA-DB5D-FF49-9E20-85CDB304EF31}" type="datetimeFigureOut">
              <a:rPr lang="en-US" smtClean="0"/>
              <a:t>16/12/2013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3BF-ED96-F24B-AA00-BC77522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89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7921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4313"/>
            <a:ext cx="3810000" cy="461168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3810000" cy="461168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Dept. of Computing Science, University of Aberdeen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7C272-B47B-1D46-9B0E-014954D8BE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003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7921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4313"/>
            <a:ext cx="3810000" cy="461168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84313"/>
            <a:ext cx="3810000" cy="222885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3810000" cy="223043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Dept. of Computing Science, University of Aberdeen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61D79-4F67-BE46-B60F-0AFABCC05B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00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5DA-DB5D-FF49-9E20-85CDB304EF31}" type="datetimeFigureOut">
              <a:rPr lang="en-US" smtClean="0"/>
              <a:t>16/12/2013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3BF-ED96-F24B-AA00-BC77522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5DA-DB5D-FF49-9E20-85CDB304EF31}" type="datetimeFigureOut">
              <a:rPr lang="en-US" smtClean="0"/>
              <a:t>16/12/2013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3BF-ED96-F24B-AA00-BC77522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1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5DA-DB5D-FF49-9E20-85CDB304EF31}" type="datetimeFigureOut">
              <a:rPr lang="en-US" smtClean="0"/>
              <a:t>16/12/2013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3BF-ED96-F24B-AA00-BC77522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1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5DA-DB5D-FF49-9E20-85CDB304EF31}" type="datetimeFigureOut">
              <a:rPr lang="en-US" smtClean="0"/>
              <a:t>16/12/2013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3BF-ED96-F24B-AA00-BC77522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1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5DA-DB5D-FF49-9E20-85CDB304EF31}" type="datetimeFigureOut">
              <a:rPr lang="en-US" smtClean="0"/>
              <a:t>16/12/2013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3BF-ED96-F24B-AA00-BC77522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5DA-DB5D-FF49-9E20-85CDB304EF31}" type="datetimeFigureOut">
              <a:rPr lang="en-US" smtClean="0"/>
              <a:t>16/12/2013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3BF-ED96-F24B-AA00-BC77522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1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5DA-DB5D-FF49-9E20-85CDB304EF31}" type="datetimeFigureOut">
              <a:rPr lang="en-US" smtClean="0"/>
              <a:t>16/12/2013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3BF-ED96-F24B-AA00-BC77522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5DA-DB5D-FF49-9E20-85CDB304EF31}" type="datetimeFigureOut">
              <a:rPr lang="en-US" smtClean="0"/>
              <a:t>16/12/2013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3BF-ED96-F24B-AA00-BC77522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85DA-DB5D-FF49-9E20-85CDB304EF31}" type="datetimeFigureOut">
              <a:rPr lang="en-US" smtClean="0"/>
              <a:t>16/12/2013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F3BF-ED96-F24B-AA00-BC77522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8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3.xls"/><Relationship Id="rId4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4.xls"/><Relationship Id="rId4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5" Type="http://schemas.openxmlformats.org/officeDocument/2006/relationships/oleObject" Target="../embeddings/Microsoft_Excel_97_-_2004_Worksheet5.xls"/><Relationship Id="rId6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6.png"/><Relationship Id="rId6" Type="http://schemas.openxmlformats.org/officeDocument/2006/relationships/oleObject" Target="../embeddings/oleObject7.bin"/><Relationship Id="rId7" Type="http://schemas.openxmlformats.org/officeDocument/2006/relationships/image" Target="../media/image17.wmf"/><Relationship Id="rId8" Type="http://schemas.openxmlformats.org/officeDocument/2006/relationships/oleObject" Target="../embeddings/Microsoft_Equation6.bin"/><Relationship Id="rId9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CS4038/5012 Revision Lecture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653794"/>
          </a:xfrm>
        </p:spPr>
        <p:txBody>
          <a:bodyPr/>
          <a:lstStyle/>
          <a:p>
            <a:r>
              <a:rPr lang="en-US" dirty="0" smtClean="0"/>
              <a:t>Wei Pang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950230"/>
            <a:ext cx="6575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Lectures 1, 2, 3,7,8,9, 16,17,18,19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9764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Computing Science, University of Aberdeen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69A0F7-C574-E646-9213-920361DE215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cs typeface="+mj-cs"/>
              </a:rPr>
              <a:t>Introduction</a:t>
            </a:r>
            <a:endParaRPr lang="en-US" dirty="0" smtClean="0">
              <a:cs typeface="+mj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2400" dirty="0" smtClean="0">
                <a:cs typeface="+mn-cs"/>
              </a:rPr>
              <a:t>Applying data mining (</a:t>
            </a:r>
            <a:r>
              <a:rPr lang="en-GB" sz="2400" dirty="0" err="1" smtClean="0">
                <a:cs typeface="+mn-cs"/>
              </a:rPr>
              <a:t>InfoVis</a:t>
            </a:r>
            <a:r>
              <a:rPr lang="en-GB" sz="2400" dirty="0" smtClean="0">
                <a:cs typeface="+mn-cs"/>
              </a:rPr>
              <a:t> as well) techniques requires gaining useful insights into the input data first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We saw this in the previous lecture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sz="2400" dirty="0" smtClean="0">
                <a:cs typeface="+mn-cs"/>
              </a:rPr>
              <a:t>Exploratory Data Analysis (EDA) helps to achieve this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sz="2400" dirty="0" smtClean="0">
                <a:cs typeface="+mn-cs"/>
              </a:rPr>
              <a:t>EDA offers several techniques to comprehend data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sz="2400" dirty="0" smtClean="0">
                <a:cs typeface="+mn-cs"/>
              </a:rPr>
              <a:t>But EDA is more than a library of data analysis techniques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sz="2400" dirty="0" smtClean="0">
                <a:cs typeface="+mn-cs"/>
              </a:rPr>
              <a:t>EDA is an approach to data analysis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sz="2400" dirty="0" smtClean="0">
                <a:cs typeface="+mn-cs"/>
              </a:rPr>
              <a:t>EDA involves inspecting data </a:t>
            </a:r>
            <a:r>
              <a:rPr lang="en-GB" sz="2400" dirty="0" smtClean="0">
                <a:solidFill>
                  <a:srgbClr val="FF0000"/>
                </a:solidFill>
                <a:cs typeface="+mn-cs"/>
              </a:rPr>
              <a:t>without any assumptions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Mostly using information graphics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Modern </a:t>
            </a:r>
            <a:r>
              <a:rPr lang="en-GB" sz="2000" dirty="0" err="1" smtClean="0"/>
              <a:t>InfoVis</a:t>
            </a:r>
            <a:r>
              <a:rPr lang="en-GB" sz="2000" dirty="0" smtClean="0"/>
              <a:t> tools use many of the EDA techniques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sz="2400" dirty="0" smtClean="0">
                <a:cs typeface="+mn-cs"/>
              </a:rPr>
              <a:t>Insights gained from EDA help selecting appropriate data mining (</a:t>
            </a:r>
            <a:r>
              <a:rPr lang="en-GB" sz="2400" dirty="0" err="1" smtClean="0">
                <a:cs typeface="+mn-cs"/>
              </a:rPr>
              <a:t>InfoVis</a:t>
            </a:r>
            <a:r>
              <a:rPr lang="en-GB" sz="2400" dirty="0" smtClean="0">
                <a:cs typeface="+mn-cs"/>
              </a:rPr>
              <a:t>) technique.</a:t>
            </a:r>
            <a:endParaRPr lang="en-US" sz="24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88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</a:t>
            </a:r>
          </a:p>
          <a:p>
            <a:r>
              <a:rPr lang="en-US" dirty="0" smtClean="0"/>
              <a:t>Median</a:t>
            </a:r>
          </a:p>
          <a:p>
            <a:r>
              <a:rPr lang="en-US" dirty="0" smtClean="0"/>
              <a:t>Frequency</a:t>
            </a:r>
          </a:p>
          <a:p>
            <a:r>
              <a:rPr lang="en-US" dirty="0" smtClean="0"/>
              <a:t>Mode</a:t>
            </a:r>
          </a:p>
          <a:p>
            <a:r>
              <a:rPr lang="en-US" dirty="0" smtClean="0"/>
              <a:t>Range &amp; Standard Deviation</a:t>
            </a:r>
          </a:p>
          <a:p>
            <a:r>
              <a:rPr lang="en-US" dirty="0" smtClean="0"/>
              <a:t>Z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3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Computing Science, University of Aberdeen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5A49A3-97C3-5042-B8F6-7D2CD8E17AD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cs typeface="+mj-cs"/>
              </a:rPr>
              <a:t>EDA Answers Questions</a:t>
            </a:r>
            <a:endParaRPr lang="en-US" smtClean="0">
              <a:cs typeface="+mj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2400" dirty="0" smtClean="0">
                <a:cs typeface="+mn-cs"/>
              </a:rPr>
              <a:t>All the techniques presented so far are the tools useful for EDA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sz="2400" dirty="0" smtClean="0">
                <a:cs typeface="+mn-cs"/>
              </a:rPr>
              <a:t>But without an understanding built from the EDA, effective use of tools is not possible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A detective investigating a crime scene needs tools for obtaining finger prints.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Also needs an understanding (common sense) to know where to look for finger prints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1800" dirty="0" smtClean="0"/>
              <a:t>Door knobs better places than door hinges?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sz="2400" dirty="0" smtClean="0">
                <a:cs typeface="+mn-cs"/>
              </a:rPr>
              <a:t>EDA helps to answer a lot of questions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What is a typical value?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What is the uncertainty of a typical value?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What is a good distributional fit for the data?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What are the relationships between two attributes?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err="1" smtClean="0"/>
              <a:t>etc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9192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09" y="2785968"/>
            <a:ext cx="8229600" cy="1143000"/>
          </a:xfrm>
        </p:spPr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6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Types of Clusters</a:t>
            </a:r>
          </a:p>
        </p:txBody>
      </p:sp>
      <p:sp>
        <p:nvSpPr>
          <p:cNvPr id="1584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/>
              <a:t> Well-separated clusters</a:t>
            </a:r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/>
              <a:t> Center-based clusters</a:t>
            </a:r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/>
              <a:t> Contiguous clusters</a:t>
            </a:r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/>
              <a:t> Density-based clusters</a:t>
            </a:r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/>
              <a:t>Property or Conceptual</a:t>
            </a:r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/>
              <a:t>Described by an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69122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>
              <a:defRPr/>
            </a:pPr>
            <a:r>
              <a:rPr lang="en-US" sz="2800"/>
              <a:t>Types of Clusters: Well-Separated</a:t>
            </a:r>
          </a:p>
        </p:txBody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Well-Separated Clusters: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A cluster is a set of points such that any point in a cluster is closer (or more similar) to every other point in the cluster than to any point not in the cluster. </a:t>
            </a:r>
          </a:p>
          <a:p>
            <a:pPr>
              <a:lnSpc>
                <a:spcPct val="90000"/>
              </a:lnSpc>
              <a:defRPr/>
            </a:pPr>
            <a:endParaRPr lang="en-US" sz="2400"/>
          </a:p>
        </p:txBody>
      </p:sp>
      <p:sp>
        <p:nvSpPr>
          <p:cNvPr id="1542148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2149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2150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2151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3 well-separated clusters</a:t>
            </a:r>
          </a:p>
        </p:txBody>
      </p:sp>
    </p:spTree>
    <p:extLst>
      <p:ext uri="{BB962C8B-B14F-4D97-AF65-F5344CB8AC3E}">
        <p14:creationId xmlns:p14="http://schemas.microsoft.com/office/powerpoint/2010/main" val="40682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>
              <a:defRPr/>
            </a:pPr>
            <a:r>
              <a:rPr lang="en-US" sz="2800"/>
              <a:t>Types of Clusters: Center-Based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Center-based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 A cluster is a set of objects such that an object in a cluster is closer (more similar) to the </a:t>
            </a: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center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of a cluster, than to the center of any other cluster 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The center of a cluster is often a </a:t>
            </a:r>
            <a:r>
              <a:rPr lang="en-US" sz="2000">
                <a:solidFill>
                  <a:srgbClr val="FF0000"/>
                </a:solidFill>
              </a:rPr>
              <a:t>centroid</a:t>
            </a:r>
            <a:r>
              <a:rPr lang="en-US" sz="2000"/>
              <a:t>, the average of all the points in the cluster, or a </a:t>
            </a:r>
            <a:r>
              <a:rPr lang="en-US" sz="2000">
                <a:solidFill>
                  <a:srgbClr val="FF0000"/>
                </a:solidFill>
              </a:rPr>
              <a:t>medoid</a:t>
            </a:r>
            <a:r>
              <a:rPr lang="en-US" sz="2000"/>
              <a:t>, the most </a:t>
            </a: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representative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point of a cluster </a:t>
            </a:r>
          </a:p>
          <a:p>
            <a:pPr>
              <a:lnSpc>
                <a:spcPct val="90000"/>
              </a:lnSpc>
              <a:defRPr/>
            </a:pPr>
            <a:endParaRPr lang="en-US"/>
          </a:p>
        </p:txBody>
      </p:sp>
      <p:sp>
        <p:nvSpPr>
          <p:cNvPr id="1543172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3173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3174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3175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3176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4 center-based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292860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>
              <a:defRPr/>
            </a:pPr>
            <a:r>
              <a:rPr lang="en-US" sz="2800"/>
              <a:t>Types of Clusters: Contiguity-Based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Contiguous Cluster (Nearest neighbor or Transitive)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A cluster is a set of points such that a point in a cluster is closer (or more similar) to one or more other points in the cluster than to any point not in the cluster.</a:t>
            </a:r>
          </a:p>
          <a:p>
            <a:pPr>
              <a:lnSpc>
                <a:spcPct val="90000"/>
              </a:lnSpc>
              <a:defRPr/>
            </a:pPr>
            <a:endParaRPr lang="en-US" sz="2400"/>
          </a:p>
        </p:txBody>
      </p:sp>
      <p:grpSp>
        <p:nvGrpSpPr>
          <p:cNvPr id="31747" name="Group 15"/>
          <p:cNvGrpSpPr>
            <a:grpSpLocks/>
          </p:cNvGrpSpPr>
          <p:nvPr/>
        </p:nvGrpSpPr>
        <p:grpSpPr bwMode="auto"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id="1544196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lg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197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198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199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200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1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201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202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203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7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204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205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206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44208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8 contiguous clusters</a:t>
            </a:r>
          </a:p>
        </p:txBody>
      </p:sp>
    </p:spTree>
    <p:extLst>
      <p:ext uri="{BB962C8B-B14F-4D97-AF65-F5344CB8AC3E}">
        <p14:creationId xmlns:p14="http://schemas.microsoft.com/office/powerpoint/2010/main" val="111019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>
              <a:defRPr/>
            </a:pPr>
            <a:r>
              <a:rPr lang="en-US" sz="2800"/>
              <a:t>Types of Clusters: Density-Based</a:t>
            </a:r>
          </a:p>
        </p:txBody>
      </p:sp>
      <p:sp>
        <p:nvSpPr>
          <p:cNvPr id="1545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Density-based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A cluster is a dense region of points, which is separated by low-density regions, from other regions of high density.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Used when the clusters are irregular or intertwined, and when noise and outliers are present. </a:t>
            </a:r>
          </a:p>
        </p:txBody>
      </p:sp>
      <p:grpSp>
        <p:nvGrpSpPr>
          <p:cNvPr id="32771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1545218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5221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5222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7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1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5223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5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5224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5225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5226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5227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45229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6 density-based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24272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849D4-BD63-D941-AADE-723F3E62399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cs typeface="+mj-cs"/>
              </a:rPr>
              <a:t>Several </a:t>
            </a:r>
            <a:r>
              <a:rPr lang="en-US" altLang="zh-CN" dirty="0" smtClean="0">
                <a:cs typeface="+mj-cs"/>
              </a:rPr>
              <a:t>Clustering Algorithms</a:t>
            </a:r>
            <a:endParaRPr lang="en-US" dirty="0" smtClean="0">
              <a:cs typeface="+mj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cs typeface="+mn-cs"/>
              </a:rPr>
              <a:t>Partitioning Methods</a:t>
            </a:r>
          </a:p>
          <a:p>
            <a:pPr lvl="1" eaLnBrk="1" hangingPunct="1">
              <a:defRPr/>
            </a:pPr>
            <a:r>
              <a:rPr lang="en-GB" dirty="0" smtClean="0">
                <a:solidFill>
                  <a:srgbClr val="FF0000"/>
                </a:solidFill>
              </a:rPr>
              <a:t>K-means </a:t>
            </a:r>
            <a:r>
              <a:rPr lang="en-GB" dirty="0" smtClean="0"/>
              <a:t>and k-</a:t>
            </a:r>
            <a:r>
              <a:rPr lang="en-GB" dirty="0" err="1" smtClean="0"/>
              <a:t>medoids</a:t>
            </a:r>
            <a:endParaRPr lang="en-GB" dirty="0" smtClean="0"/>
          </a:p>
          <a:p>
            <a:pPr eaLnBrk="1" hangingPunct="1">
              <a:defRPr/>
            </a:pPr>
            <a:r>
              <a:rPr lang="en-GB" dirty="0" smtClean="0">
                <a:cs typeface="+mn-cs"/>
              </a:rPr>
              <a:t>Hierarchical Methods</a:t>
            </a:r>
          </a:p>
          <a:p>
            <a:pPr lvl="1" eaLnBrk="1" hangingPunct="1">
              <a:defRPr/>
            </a:pPr>
            <a:r>
              <a:rPr lang="en-GB" dirty="0" smtClean="0">
                <a:solidFill>
                  <a:srgbClr val="FF0000"/>
                </a:solidFill>
              </a:rPr>
              <a:t>Agglomerative</a:t>
            </a:r>
          </a:p>
          <a:p>
            <a:pPr eaLnBrk="1" hangingPunct="1">
              <a:defRPr/>
            </a:pPr>
            <a:r>
              <a:rPr lang="en-GB" dirty="0" smtClean="0">
                <a:cs typeface="+mn-cs"/>
              </a:rPr>
              <a:t>Density-based Methods</a:t>
            </a:r>
          </a:p>
          <a:p>
            <a:pPr lvl="1" eaLnBrk="1" hangingPunct="1">
              <a:defRPr/>
            </a:pPr>
            <a:r>
              <a:rPr lang="en-GB" dirty="0" smtClean="0"/>
              <a:t>DBSCAN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9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mic Sans MS" charset="0"/>
              </a:rPr>
              <a:t>What is Data Mining, and What is not?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250825" y="1628775"/>
            <a:ext cx="8435975" cy="4637088"/>
          </a:xfrm>
        </p:spPr>
        <p:txBody>
          <a:bodyPr>
            <a:normAutofit lnSpcReduction="10000"/>
          </a:bodyPr>
          <a:lstStyle/>
          <a:p>
            <a:r>
              <a:rPr lang="en-GB" sz="3000" b="1">
                <a:latin typeface="Comic Sans MS" charset="0"/>
              </a:rPr>
              <a:t>Process of automatically (or semi-automatically) discovering useful, novel  and meaningful patterns from substantial quantities of data.</a:t>
            </a:r>
            <a:endParaRPr lang="en-US" sz="2400">
              <a:latin typeface="Comic Sans MS" charset="0"/>
            </a:endParaRPr>
          </a:p>
          <a:p>
            <a:pPr lvl="1"/>
            <a:r>
              <a:rPr lang="en-US" sz="2400">
                <a:latin typeface="Comic Sans MS" charset="0"/>
              </a:rPr>
              <a:t>Sorting a customer database based on customer ID number.</a:t>
            </a:r>
          </a:p>
          <a:p>
            <a:pPr lvl="1"/>
            <a:r>
              <a:rPr lang="en-US" sz="2400">
                <a:latin typeface="Comic Sans MS" charset="0"/>
              </a:rPr>
              <a:t>Computing the total sales of  a company</a:t>
            </a:r>
          </a:p>
          <a:p>
            <a:pPr lvl="1"/>
            <a:r>
              <a:rPr lang="en-US" sz="2400">
                <a:latin typeface="Comic Sans MS" charset="0"/>
              </a:rPr>
              <a:t>Predicting the future profit of a company based on sales records from previous years.</a:t>
            </a:r>
          </a:p>
          <a:p>
            <a:pPr lvl="1"/>
            <a:r>
              <a:rPr lang="en-US" sz="2400">
                <a:latin typeface="Comic Sans MS" charset="0"/>
              </a:rPr>
              <a:t>Detect abnormal weather conditions based on historical weather information.</a:t>
            </a:r>
          </a:p>
          <a:p>
            <a:pPr lvl="1"/>
            <a:endParaRPr lang="en-US" sz="2400">
              <a:latin typeface="Comic Sans M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Dept. of Computing Science, University of Aberdeen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1C4640-F788-424E-95E3-7FE135AF500E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K-means Clustering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2400" dirty="0" err="1"/>
              <a:t>Partitional</a:t>
            </a:r>
            <a:r>
              <a:rPr lang="en-US" sz="2400" dirty="0"/>
              <a:t> clustering approach 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n-US" sz="2400" dirty="0"/>
              <a:t>Each cluster is associated with a </a:t>
            </a:r>
            <a:r>
              <a:rPr lang="en-US" sz="2400" dirty="0">
                <a:solidFill>
                  <a:srgbClr val="FFCC00"/>
                </a:solidFill>
              </a:rPr>
              <a:t>centroid</a:t>
            </a:r>
            <a:r>
              <a:rPr lang="en-US" sz="2400" dirty="0"/>
              <a:t> (center point) 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n-US" sz="2400" dirty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n-US" sz="2400" dirty="0"/>
              <a:t>Number of clusters, K, must be specified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n-US" sz="2400" dirty="0"/>
              <a:t>The basic algorithm is very simple</a:t>
            </a:r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539750" y="4005263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539750" y="4005263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88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in Euclidean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39B0AF-AB82-9846-980E-C23EC8FD13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43011" name="Object 4"/>
          <p:cNvGraphicFramePr>
            <a:graphicFrameLocks noChangeAspect="1"/>
          </p:cNvGraphicFramePr>
          <p:nvPr/>
        </p:nvGraphicFramePr>
        <p:xfrm>
          <a:off x="395288" y="1844675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395288" y="1844675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539750" y="4005263"/>
            <a:ext cx="81359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In Euclidean Space, the centroid is the mean of all data points within the cluster.  </a:t>
            </a:r>
            <a:r>
              <a:rPr lang="en-US">
                <a:solidFill>
                  <a:srgbClr val="000090"/>
                </a:solidFill>
              </a:rPr>
              <a:t>It has been mathematically proven that the centroid that minimizes the SSE (sum of the squared error) is the mean. </a:t>
            </a:r>
          </a:p>
          <a:p>
            <a:pPr eaLnBrk="1" hangingPunct="1"/>
            <a:endParaRPr lang="en-US">
              <a:solidFill>
                <a:srgbClr val="FF0000"/>
              </a:solidFill>
            </a:endParaRP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7589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Evaluating K-means Clusters</a:t>
            </a:r>
          </a:p>
        </p:txBody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Most common measure is Sum of Squared Error (SSE)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For each point, the error is the distance to the nearest cluster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To get SSE, we square these errors and sum them.</a:t>
            </a:r>
          </a:p>
          <a:p>
            <a:pPr lvl="1">
              <a:lnSpc>
                <a:spcPct val="90000"/>
              </a:lnSpc>
              <a:defRPr/>
            </a:pPr>
            <a:endParaRPr lang="en-US" sz="2000" dirty="0"/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endParaRPr lang="en-US" sz="2000" dirty="0"/>
          </a:p>
          <a:p>
            <a:pPr lvl="1">
              <a:lnSpc>
                <a:spcPct val="90000"/>
              </a:lnSpc>
              <a:defRPr/>
            </a:pPr>
            <a:endParaRPr lang="en-US" sz="2000" dirty="0"/>
          </a:p>
          <a:p>
            <a:pPr lvl="1">
              <a:lnSpc>
                <a:spcPct val="90000"/>
              </a:lnSpc>
              <a:defRPr/>
            </a:pPr>
            <a:r>
              <a:rPr lang="en-US" sz="2000" i="1" dirty="0"/>
              <a:t>x </a:t>
            </a:r>
            <a:r>
              <a:rPr lang="en-US" sz="2000" dirty="0"/>
              <a:t>is a data point in cluster </a:t>
            </a:r>
            <a:r>
              <a:rPr lang="en-US" sz="2000" i="1" dirty="0" err="1"/>
              <a:t>C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</a:t>
            </a:r>
            <a:r>
              <a:rPr lang="en-US" sz="2000" dirty="0"/>
              <a:t>and </a:t>
            </a:r>
            <a:r>
              <a:rPr lang="en-US" sz="2000" i="1" dirty="0"/>
              <a:t>m</a:t>
            </a:r>
            <a:r>
              <a:rPr lang="en-US" sz="2000" i="1" baseline="-25000" dirty="0"/>
              <a:t>i</a:t>
            </a:r>
            <a:r>
              <a:rPr lang="en-US" sz="2000" dirty="0"/>
              <a:t> is the representative point for cluster </a:t>
            </a:r>
            <a:r>
              <a:rPr lang="en-US" sz="2000" i="1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/>
              <a:t>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/>
              <a:t> can show that </a:t>
            </a:r>
            <a:r>
              <a:rPr lang="en-US" sz="1800" i="1" dirty="0"/>
              <a:t>m</a:t>
            </a:r>
            <a:r>
              <a:rPr lang="en-US" sz="1800" i="1" baseline="-25000" dirty="0"/>
              <a:t>i</a:t>
            </a:r>
            <a:r>
              <a:rPr lang="en-US" sz="1800" baseline="-25000" dirty="0"/>
              <a:t> </a:t>
            </a:r>
            <a:r>
              <a:rPr lang="en-US" sz="1800" dirty="0"/>
              <a:t>corresponds to the center (mean) of the cluster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Given two clusters, we can choose the one with the smallest error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One easy way to reduce SSE is to increase K, the number of clusters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/>
              <a:t> A good clustering with smaller K can have a lower SSE than a poor clustering with higher K</a:t>
            </a:r>
          </a:p>
        </p:txBody>
      </p:sp>
      <p:graphicFrame>
        <p:nvGraphicFramePr>
          <p:cNvPr id="44035" name="Object 4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69223714"/>
              </p:ext>
            </p:extLst>
          </p:nvPr>
        </p:nvGraphicFramePr>
        <p:xfrm>
          <a:off x="2465388" y="2235200"/>
          <a:ext cx="29829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Equation" r:id="rId3" imgW="1498600" imgH="482600" progId="Equation.3">
                  <p:embed/>
                </p:oleObj>
              </mc:Choice>
              <mc:Fallback>
                <p:oleObj name="Equation" r:id="rId3" imgW="1498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2235200"/>
                        <a:ext cx="298291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63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62211"/>
              </p:ext>
            </p:extLst>
          </p:nvPr>
        </p:nvGraphicFramePr>
        <p:xfrm>
          <a:off x="1167230" y="172480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67230" y="4837163"/>
            <a:ext cx="6667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Manually calculate the process of K-means.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4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565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 Clustering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523BD1-C1D4-4341-9C2D-F50FA323A7C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7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76E86B-CEA9-7947-87F0-9D66EAFDF190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>
              <a:defRPr/>
            </a:pPr>
            <a:r>
              <a:rPr lang="en-GB" sz="4000"/>
              <a:t>EM Algorithm</a:t>
            </a:r>
            <a:endParaRPr lang="en-US" sz="40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3276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GB" sz="2400" dirty="0"/>
              <a:t>EM = Expectation – Maximization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000" dirty="0"/>
              <a:t>Generalize k-means to probabilistic setting</a:t>
            </a:r>
          </a:p>
          <a:p>
            <a:pPr>
              <a:lnSpc>
                <a:spcPct val="80000"/>
              </a:lnSpc>
              <a:defRPr/>
            </a:pPr>
            <a:r>
              <a:rPr lang="en-GB" sz="2400" dirty="0"/>
              <a:t>Input: Collection of instances and number of clusters, k </a:t>
            </a:r>
          </a:p>
          <a:p>
            <a:pPr>
              <a:lnSpc>
                <a:spcPct val="80000"/>
              </a:lnSpc>
              <a:defRPr/>
            </a:pPr>
            <a:r>
              <a:rPr lang="en-GB" sz="2400" dirty="0"/>
              <a:t>Output: probabilities with which each instance belongs to each of the k clusters</a:t>
            </a:r>
          </a:p>
          <a:p>
            <a:pPr>
              <a:lnSpc>
                <a:spcPct val="80000"/>
              </a:lnSpc>
              <a:defRPr/>
            </a:pPr>
            <a:r>
              <a:rPr lang="en-GB" sz="2400" dirty="0"/>
              <a:t>Method: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000" dirty="0"/>
              <a:t>Start by guessing values for all the parameters of the k clusters (similar to guessing centroids in k-means)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000" dirty="0"/>
              <a:t>Repeat</a:t>
            </a:r>
          </a:p>
          <a:p>
            <a:pPr lvl="2">
              <a:lnSpc>
                <a:spcPct val="80000"/>
              </a:lnSpc>
              <a:defRPr/>
            </a:pPr>
            <a:r>
              <a:rPr lang="en-GB" sz="1800" dirty="0"/>
              <a:t>E </a:t>
            </a:r>
            <a:r>
              <a:rPr lang="ja-JP" altLang="en-GB" sz="1800" dirty="0">
                <a:latin typeface="Arial"/>
              </a:rPr>
              <a:t>‘</a:t>
            </a:r>
            <a:r>
              <a:rPr lang="en-GB" sz="1800" dirty="0"/>
              <a:t>Expectation</a:t>
            </a:r>
            <a:r>
              <a:rPr lang="ja-JP" altLang="en-GB" sz="1800" dirty="0">
                <a:latin typeface="Arial"/>
              </a:rPr>
              <a:t>’</a:t>
            </a:r>
            <a:r>
              <a:rPr lang="en-GB" sz="1800" dirty="0"/>
              <a:t> Step: Calculate cluster probability for each instance</a:t>
            </a:r>
          </a:p>
          <a:p>
            <a:pPr lvl="2">
              <a:lnSpc>
                <a:spcPct val="80000"/>
              </a:lnSpc>
              <a:defRPr/>
            </a:pPr>
            <a:r>
              <a:rPr lang="en-GB" sz="1800" dirty="0"/>
              <a:t>M </a:t>
            </a:r>
            <a:r>
              <a:rPr lang="ja-JP" altLang="en-GB" sz="1800" dirty="0">
                <a:latin typeface="Arial"/>
              </a:rPr>
              <a:t>‘</a:t>
            </a:r>
            <a:r>
              <a:rPr lang="en-GB" sz="1800" dirty="0"/>
              <a:t>Maximization</a:t>
            </a:r>
            <a:r>
              <a:rPr lang="ja-JP" altLang="en-GB" sz="1800" dirty="0">
                <a:latin typeface="Arial"/>
              </a:rPr>
              <a:t>’</a:t>
            </a:r>
            <a:r>
              <a:rPr lang="en-GB" sz="1800" dirty="0"/>
              <a:t> Step: Estimate distribution parameters from cluster probabilities</a:t>
            </a:r>
          </a:p>
          <a:p>
            <a:pPr lvl="2">
              <a:lnSpc>
                <a:spcPct val="80000"/>
              </a:lnSpc>
              <a:defRPr/>
            </a:pPr>
            <a:r>
              <a:rPr lang="en-GB" sz="1800" dirty="0"/>
              <a:t>Store cluster probabilities as instance weights</a:t>
            </a:r>
          </a:p>
          <a:p>
            <a:pPr lvl="2">
              <a:lnSpc>
                <a:spcPct val="80000"/>
              </a:lnSpc>
              <a:defRPr/>
            </a:pPr>
            <a:r>
              <a:rPr lang="en-GB" sz="1800" dirty="0"/>
              <a:t>Estimate parameters from weighted instances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000" dirty="0"/>
              <a:t>Until we obtain distribution parameters that predict the input </a:t>
            </a:r>
            <a:r>
              <a:rPr lang="en-GB" sz="2000" dirty="0" smtClean="0"/>
              <a:t>data</a:t>
            </a:r>
          </a:p>
          <a:p>
            <a:pPr lvl="1">
              <a:lnSpc>
                <a:spcPct val="80000"/>
              </a:lnSpc>
              <a:defRPr/>
            </a:pPr>
            <a:endParaRPr lang="en-GB" sz="2000" dirty="0"/>
          </a:p>
          <a:p>
            <a:pPr lvl="1">
              <a:lnSpc>
                <a:spcPct val="80000"/>
              </a:lnSpc>
              <a:defRPr/>
            </a:pPr>
            <a:r>
              <a:rPr lang="en-GB" sz="3200" dirty="0" smtClean="0">
                <a:solidFill>
                  <a:srgbClr val="FF0000"/>
                </a:solidFill>
              </a:rPr>
              <a:t>EM is a generalised k-means</a:t>
            </a:r>
            <a:r>
              <a:rPr lang="en-US" sz="3200" dirty="0" smtClean="0">
                <a:solidFill>
                  <a:srgbClr val="FF0000"/>
                </a:solidFill>
              </a:rPr>
              <a:t> algorithm.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1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28527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Hierarchical Clustering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C97800-350F-1F44-B3A3-282A798E9B8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0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Hierarchical Clustering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/>
              <a:t>Two main types of hierarchical clustering</a:t>
            </a:r>
          </a:p>
          <a:p>
            <a:pPr lvl="1">
              <a:defRPr/>
            </a:pPr>
            <a:r>
              <a:rPr lang="en-US" sz="2000"/>
              <a:t>Agglomerative:  </a:t>
            </a:r>
          </a:p>
          <a:p>
            <a:pPr lvl="2">
              <a:defRPr/>
            </a:pPr>
            <a:r>
              <a:rPr lang="en-US" sz="1800"/>
              <a:t> Start with the points as individual clusters</a:t>
            </a:r>
          </a:p>
          <a:p>
            <a:pPr lvl="2">
              <a:defRPr/>
            </a:pPr>
            <a:r>
              <a:rPr lang="en-US" sz="1800"/>
              <a:t> At each step, merge the closest pair of clusters until only one cluster (or k clusters) left</a:t>
            </a:r>
          </a:p>
          <a:p>
            <a:pPr lvl="4">
              <a:defRPr/>
            </a:pPr>
            <a:endParaRPr lang="en-US" sz="1800"/>
          </a:p>
          <a:p>
            <a:pPr lvl="1">
              <a:defRPr/>
            </a:pPr>
            <a:r>
              <a:rPr lang="en-US" sz="2000"/>
              <a:t>Divisive:  </a:t>
            </a:r>
          </a:p>
          <a:p>
            <a:pPr lvl="2">
              <a:defRPr/>
            </a:pPr>
            <a:r>
              <a:rPr lang="en-US" sz="1800"/>
              <a:t> Start with one, all-inclusive cluster </a:t>
            </a:r>
          </a:p>
          <a:p>
            <a:pPr lvl="2">
              <a:defRPr/>
            </a:pPr>
            <a:r>
              <a:rPr lang="en-US" sz="1800"/>
              <a:t> At each step, split a cluster until each cluster contains a point (or there are k clusters)</a:t>
            </a:r>
          </a:p>
          <a:p>
            <a:pPr lvl="4">
              <a:defRPr/>
            </a:pPr>
            <a:endParaRPr lang="en-US" sz="1800"/>
          </a:p>
          <a:p>
            <a:pPr>
              <a:defRPr/>
            </a:pPr>
            <a:r>
              <a:rPr lang="en-US" sz="2400"/>
              <a:t>Traditional hierarchical algorithms use a similarity or distance matrix</a:t>
            </a:r>
          </a:p>
          <a:p>
            <a:pPr lvl="1">
              <a:defRPr/>
            </a:pPr>
            <a:r>
              <a:rPr lang="en-US" sz="2000"/>
              <a:t>Merge or split one cluster at a time</a:t>
            </a:r>
          </a:p>
          <a:p>
            <a:pPr lvl="4">
              <a:defRPr/>
            </a:pP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789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Agglomerative Clustering Algorithm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2400" dirty="0">
                <a:latin typeface="Comic Sans MS" charset="0"/>
                <a:ea typeface="ＭＳ Ｐゴシック" charset="0"/>
              </a:rPr>
              <a:t>More popular hierarchical clustering technique</a:t>
            </a:r>
          </a:p>
          <a:p>
            <a:pPr marL="2209800" lvl="4" indent="-381000">
              <a:lnSpc>
                <a:spcPct val="90000"/>
              </a:lnSpc>
              <a:defRPr/>
            </a:pPr>
            <a:endParaRPr lang="en-US" sz="800" dirty="0">
              <a:latin typeface="Comic Sans MS" charset="0"/>
              <a:ea typeface="ＭＳ Ｐゴシック" charset="0"/>
            </a:endParaRPr>
          </a:p>
          <a:p>
            <a:pPr marL="533400" indent="-533400">
              <a:lnSpc>
                <a:spcPct val="90000"/>
              </a:lnSpc>
              <a:defRPr/>
            </a:pPr>
            <a:r>
              <a:rPr lang="en-US" sz="2400" dirty="0">
                <a:latin typeface="Comic Sans MS" charset="0"/>
                <a:ea typeface="ＭＳ Ｐゴシック" charset="0"/>
              </a:rPr>
              <a:t>Basic algorithm is straightforward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000" dirty="0">
                <a:latin typeface="Comic Sans MS" charset="0"/>
                <a:ea typeface="ＭＳ Ｐゴシック" charset="0"/>
              </a:rPr>
              <a:t>Compute the proximity matrix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000" dirty="0">
                <a:latin typeface="Comic Sans MS" charset="0"/>
                <a:ea typeface="ＭＳ Ｐゴシック" charset="0"/>
              </a:rPr>
              <a:t>Let each data point be a cluster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000" b="1" dirty="0">
                <a:latin typeface="Comic Sans MS" charset="0"/>
                <a:ea typeface="ＭＳ Ｐゴシック" charset="0"/>
              </a:rPr>
              <a:t>Repeat</a:t>
            </a:r>
          </a:p>
          <a:p>
            <a:pPr marL="990600" lvl="1" indent="-533400">
              <a:lnSpc>
                <a:spcPct val="90000"/>
              </a:lnSpc>
              <a:buFont typeface="Wingdings" charset="0"/>
              <a:buAutoNum type="arabicPeriod"/>
              <a:defRPr/>
            </a:pPr>
            <a:r>
              <a:rPr lang="en-US" sz="2000" dirty="0">
                <a:latin typeface="Comic Sans MS" charset="0"/>
                <a:ea typeface="ＭＳ Ｐゴシック" charset="0"/>
              </a:rPr>
              <a:t>	Merge the two closest clusters</a:t>
            </a:r>
          </a:p>
          <a:p>
            <a:pPr marL="990600" lvl="1" indent="-533400">
              <a:lnSpc>
                <a:spcPct val="90000"/>
              </a:lnSpc>
              <a:buFont typeface="Wingdings" charset="0"/>
              <a:buAutoNum type="arabicPeriod"/>
              <a:defRPr/>
            </a:pPr>
            <a:r>
              <a:rPr lang="en-US" sz="2000" dirty="0">
                <a:latin typeface="Comic Sans MS" charset="0"/>
                <a:ea typeface="ＭＳ Ｐゴシック" charset="0"/>
              </a:rPr>
              <a:t>	Update the proximity matrix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000" b="1" dirty="0">
                <a:latin typeface="Comic Sans MS" charset="0"/>
                <a:ea typeface="ＭＳ Ｐゴシック" charset="0"/>
              </a:rPr>
              <a:t>Until</a:t>
            </a:r>
            <a:r>
              <a:rPr lang="en-US" sz="2000" dirty="0">
                <a:latin typeface="Comic Sans MS" charset="0"/>
                <a:ea typeface="ＭＳ Ｐゴシック" charset="0"/>
              </a:rPr>
              <a:t> only a single cluster remains</a:t>
            </a:r>
          </a:p>
          <a:p>
            <a:pPr marL="990600" lvl="1" indent="-533400">
              <a:lnSpc>
                <a:spcPct val="90000"/>
              </a:lnSpc>
              <a:buFontTx/>
              <a:buNone/>
              <a:defRPr/>
            </a:pPr>
            <a:r>
              <a:rPr lang="en-US" sz="1000" dirty="0">
                <a:latin typeface="Comic Sans MS" charset="0"/>
                <a:ea typeface="ＭＳ Ｐゴシック" charset="0"/>
              </a:rPr>
              <a:t> 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n-US" sz="2400" dirty="0">
                <a:latin typeface="Comic Sans MS" charset="0"/>
                <a:ea typeface="ＭＳ Ｐゴシック" charset="0"/>
              </a:rPr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sz="2000" dirty="0">
                <a:latin typeface="Comic Sans MS" charset="0"/>
                <a:ea typeface="ＭＳ Ｐゴシック" charset="0"/>
              </a:rPr>
              <a:t>Different approaches to defining the distance between clusters distinguish the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49657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How to Define Inter-Cluster Similarity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Font typeface="Arial" charset="0"/>
              <a:buNone/>
              <a:defRPr/>
            </a:pPr>
            <a:r>
              <a:rPr lang="en-US" sz="1000"/>
              <a:t> </a:t>
            </a:r>
          </a:p>
        </p:txBody>
      </p:sp>
      <p:grpSp>
        <p:nvGrpSpPr>
          <p:cNvPr id="63491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714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714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714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714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714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714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714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714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714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715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715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715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715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p1</a:t>
              </a:r>
            </a:p>
          </p:txBody>
        </p:sp>
        <p:sp>
          <p:nvSpPr>
            <p:cNvPr id="162715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p3</a:t>
              </a:r>
            </a:p>
          </p:txBody>
        </p:sp>
        <p:sp>
          <p:nvSpPr>
            <p:cNvPr id="162715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p5</a:t>
              </a:r>
            </a:p>
          </p:txBody>
        </p:sp>
        <p:sp>
          <p:nvSpPr>
            <p:cNvPr id="162715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p4</a:t>
              </a:r>
            </a:p>
          </p:txBody>
        </p:sp>
        <p:sp>
          <p:nvSpPr>
            <p:cNvPr id="162715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p2</a:t>
              </a:r>
            </a:p>
          </p:txBody>
        </p:sp>
        <p:sp>
          <p:nvSpPr>
            <p:cNvPr id="162715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p1</a:t>
              </a:r>
            </a:p>
          </p:txBody>
        </p:sp>
        <p:sp>
          <p:nvSpPr>
            <p:cNvPr id="162715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p2</a:t>
              </a:r>
            </a:p>
          </p:txBody>
        </p:sp>
        <p:sp>
          <p:nvSpPr>
            <p:cNvPr id="162716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p3</a:t>
              </a:r>
            </a:p>
          </p:txBody>
        </p:sp>
        <p:sp>
          <p:nvSpPr>
            <p:cNvPr id="162716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p4</a:t>
              </a:r>
            </a:p>
          </p:txBody>
        </p:sp>
        <p:sp>
          <p:nvSpPr>
            <p:cNvPr id="162716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p5</a:t>
              </a:r>
            </a:p>
          </p:txBody>
        </p:sp>
        <p:sp>
          <p:nvSpPr>
            <p:cNvPr id="162716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 . .</a:t>
              </a:r>
            </a:p>
          </p:txBody>
        </p:sp>
        <p:sp>
          <p:nvSpPr>
            <p:cNvPr id="162716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</a:t>
              </a:r>
            </a:p>
          </p:txBody>
        </p:sp>
      </p:grpSp>
      <p:sp>
        <p:nvSpPr>
          <p:cNvPr id="1627165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7166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/>
              <a:t>Similarity?</a:t>
            </a:r>
          </a:p>
        </p:txBody>
      </p:sp>
      <p:sp>
        <p:nvSpPr>
          <p:cNvPr id="1627167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 dirty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 dirty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 dirty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 dirty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 dirty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  <a:defRPr/>
            </a:pPr>
            <a:r>
              <a:rPr lang="en-US" sz="2000" dirty="0"/>
              <a:t>Ward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Method uses squared error</a:t>
            </a:r>
            <a:endParaRPr lang="en-US" sz="2400" dirty="0"/>
          </a:p>
        </p:txBody>
      </p:sp>
      <p:sp>
        <p:nvSpPr>
          <p:cNvPr id="1627168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7169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7170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7171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7172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7173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7174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7175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7176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7177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7178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/>
              <a:t>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51377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cs typeface="+mj-cs"/>
              </a:rPr>
              <a:t>Data</a:t>
            </a:r>
            <a:endParaRPr lang="en-US" smtClean="0"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67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How to Define Inter-Cluster Similarity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Font typeface="Arial" charset="0"/>
              <a:buNone/>
              <a:defRPr/>
            </a:pPr>
            <a:r>
              <a:rPr lang="en-US" sz="1000"/>
              <a:t> </a:t>
            </a:r>
          </a:p>
        </p:txBody>
      </p:sp>
      <p:grpSp>
        <p:nvGrpSpPr>
          <p:cNvPr id="64515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8165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166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167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168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169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170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171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172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173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174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175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176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8177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p1</a:t>
              </a:r>
            </a:p>
          </p:txBody>
        </p:sp>
        <p:sp>
          <p:nvSpPr>
            <p:cNvPr id="1628178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p3</a:t>
              </a:r>
            </a:p>
          </p:txBody>
        </p:sp>
        <p:sp>
          <p:nvSpPr>
            <p:cNvPr id="1628179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p5</a:t>
              </a:r>
            </a:p>
          </p:txBody>
        </p:sp>
        <p:sp>
          <p:nvSpPr>
            <p:cNvPr id="1628180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p4</a:t>
              </a:r>
            </a:p>
          </p:txBody>
        </p:sp>
        <p:sp>
          <p:nvSpPr>
            <p:cNvPr id="1628181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p2</a:t>
              </a:r>
            </a:p>
          </p:txBody>
        </p:sp>
        <p:sp>
          <p:nvSpPr>
            <p:cNvPr id="1628182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p1</a:t>
              </a:r>
            </a:p>
          </p:txBody>
        </p:sp>
        <p:sp>
          <p:nvSpPr>
            <p:cNvPr id="1628183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p2</a:t>
              </a:r>
            </a:p>
          </p:txBody>
        </p:sp>
        <p:sp>
          <p:nvSpPr>
            <p:cNvPr id="1628184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p3</a:t>
              </a:r>
            </a:p>
          </p:txBody>
        </p:sp>
        <p:sp>
          <p:nvSpPr>
            <p:cNvPr id="1628185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p4</a:t>
              </a:r>
            </a:p>
          </p:txBody>
        </p:sp>
        <p:sp>
          <p:nvSpPr>
            <p:cNvPr id="1628186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p5</a:t>
              </a:r>
            </a:p>
          </p:txBody>
        </p:sp>
        <p:sp>
          <p:nvSpPr>
            <p:cNvPr id="1628187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 . .</a:t>
              </a:r>
            </a:p>
          </p:txBody>
        </p:sp>
        <p:sp>
          <p:nvSpPr>
            <p:cNvPr id="1628188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</a:t>
              </a:r>
            </a:p>
          </p:txBody>
        </p:sp>
      </p:grpSp>
      <p:sp>
        <p:nvSpPr>
          <p:cNvPr id="162818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819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819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819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819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819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819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8196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819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819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8199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8200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/>
              <a:t>Proximity Matrix</a:t>
            </a:r>
          </a:p>
        </p:txBody>
      </p:sp>
      <p:sp>
        <p:nvSpPr>
          <p:cNvPr id="1628201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>
                <a:solidFill>
                  <a:srgbClr val="FF0000"/>
                </a:solidFill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  <a:defRPr/>
            </a:pPr>
            <a:r>
              <a:rPr lang="en-US" sz="2000"/>
              <a:t>Ward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s Method uses squared error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150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How to Define Inter-Cluster Similarity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Font typeface="Arial" charset="0"/>
              <a:buNone/>
              <a:defRPr/>
            </a:pPr>
            <a:r>
              <a:rPr lang="en-US" sz="1000"/>
              <a:t> </a:t>
            </a:r>
          </a:p>
        </p:txBody>
      </p:sp>
      <p:grpSp>
        <p:nvGrpSpPr>
          <p:cNvPr id="65539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9189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9190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9191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9192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9193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9194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9195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9196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9197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9198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9199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9200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9201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p1</a:t>
              </a:r>
            </a:p>
          </p:txBody>
        </p:sp>
        <p:sp>
          <p:nvSpPr>
            <p:cNvPr id="1629202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p3</a:t>
              </a:r>
            </a:p>
          </p:txBody>
        </p:sp>
        <p:sp>
          <p:nvSpPr>
            <p:cNvPr id="1629203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p5</a:t>
              </a:r>
            </a:p>
          </p:txBody>
        </p:sp>
        <p:sp>
          <p:nvSpPr>
            <p:cNvPr id="1629204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p4</a:t>
              </a:r>
            </a:p>
          </p:txBody>
        </p:sp>
        <p:sp>
          <p:nvSpPr>
            <p:cNvPr id="1629205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p2</a:t>
              </a:r>
            </a:p>
          </p:txBody>
        </p:sp>
        <p:sp>
          <p:nvSpPr>
            <p:cNvPr id="1629206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p1</a:t>
              </a:r>
            </a:p>
          </p:txBody>
        </p:sp>
        <p:sp>
          <p:nvSpPr>
            <p:cNvPr id="1629207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p2</a:t>
              </a:r>
            </a:p>
          </p:txBody>
        </p:sp>
        <p:sp>
          <p:nvSpPr>
            <p:cNvPr id="1629208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p3</a:t>
              </a:r>
            </a:p>
          </p:txBody>
        </p:sp>
        <p:sp>
          <p:nvSpPr>
            <p:cNvPr id="1629209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p4</a:t>
              </a:r>
            </a:p>
          </p:txBody>
        </p:sp>
        <p:sp>
          <p:nvSpPr>
            <p:cNvPr id="1629210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p5</a:t>
              </a:r>
            </a:p>
          </p:txBody>
        </p:sp>
        <p:sp>
          <p:nvSpPr>
            <p:cNvPr id="1629211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 . .</a:t>
              </a:r>
            </a:p>
          </p:txBody>
        </p:sp>
        <p:sp>
          <p:nvSpPr>
            <p:cNvPr id="1629212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</a:t>
              </a:r>
            </a:p>
          </p:txBody>
        </p:sp>
      </p:grpSp>
      <p:sp>
        <p:nvSpPr>
          <p:cNvPr id="1629213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9214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9215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9216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9217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9218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9219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9220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9221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9222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29223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922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/>
              <a:t>Proximity Matrix</a:t>
            </a:r>
          </a:p>
        </p:txBody>
      </p:sp>
      <p:sp>
        <p:nvSpPr>
          <p:cNvPr id="162922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>
                <a:solidFill>
                  <a:srgbClr val="FF0000"/>
                </a:solidFill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  <a:defRPr/>
            </a:pPr>
            <a:r>
              <a:rPr lang="en-US" sz="2000"/>
              <a:t>Ward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s Method uses squared error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453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How to Define Inter-Cluster Similarity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Font typeface="Arial" charset="0"/>
              <a:buNone/>
              <a:defRPr/>
            </a:pPr>
            <a:r>
              <a:rPr lang="en-US" sz="1000"/>
              <a:t> </a:t>
            </a:r>
          </a:p>
        </p:txBody>
      </p:sp>
      <p:grpSp>
        <p:nvGrpSpPr>
          <p:cNvPr id="66563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021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021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021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021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021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021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021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022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022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022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022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022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022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p1</a:t>
              </a:r>
            </a:p>
          </p:txBody>
        </p:sp>
        <p:sp>
          <p:nvSpPr>
            <p:cNvPr id="163022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p3</a:t>
              </a:r>
            </a:p>
          </p:txBody>
        </p:sp>
        <p:sp>
          <p:nvSpPr>
            <p:cNvPr id="163022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p5</a:t>
              </a:r>
            </a:p>
          </p:txBody>
        </p:sp>
        <p:sp>
          <p:nvSpPr>
            <p:cNvPr id="163022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p4</a:t>
              </a:r>
            </a:p>
          </p:txBody>
        </p:sp>
        <p:sp>
          <p:nvSpPr>
            <p:cNvPr id="163022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p2</a:t>
              </a:r>
            </a:p>
          </p:txBody>
        </p:sp>
        <p:sp>
          <p:nvSpPr>
            <p:cNvPr id="163023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p1</a:t>
              </a:r>
            </a:p>
          </p:txBody>
        </p:sp>
        <p:sp>
          <p:nvSpPr>
            <p:cNvPr id="163023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p2</a:t>
              </a:r>
            </a:p>
          </p:txBody>
        </p:sp>
        <p:sp>
          <p:nvSpPr>
            <p:cNvPr id="163023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p3</a:t>
              </a:r>
            </a:p>
          </p:txBody>
        </p:sp>
        <p:sp>
          <p:nvSpPr>
            <p:cNvPr id="163023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p4</a:t>
              </a:r>
            </a:p>
          </p:txBody>
        </p:sp>
        <p:sp>
          <p:nvSpPr>
            <p:cNvPr id="163023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p5</a:t>
              </a:r>
            </a:p>
          </p:txBody>
        </p:sp>
        <p:sp>
          <p:nvSpPr>
            <p:cNvPr id="163023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 . .</a:t>
              </a:r>
            </a:p>
          </p:txBody>
        </p:sp>
        <p:sp>
          <p:nvSpPr>
            <p:cNvPr id="163023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</a:t>
              </a:r>
            </a:p>
          </p:txBody>
        </p:sp>
      </p:grpSp>
      <p:sp>
        <p:nvSpPr>
          <p:cNvPr id="1630237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38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0239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0240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0241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0242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43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0244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0245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0246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0247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48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49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50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51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52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53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54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55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56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57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58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59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60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61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62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63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/>
              <a:t>Proximity Matrix</a:t>
            </a:r>
          </a:p>
        </p:txBody>
      </p:sp>
      <p:sp>
        <p:nvSpPr>
          <p:cNvPr id="1630264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>
                <a:solidFill>
                  <a:srgbClr val="FF0000"/>
                </a:solidFill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  <a:defRPr/>
            </a:pPr>
            <a:r>
              <a:rPr lang="en-US" sz="2000"/>
              <a:t>Ward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s Method uses squared error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3509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1235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How to Define Inter-Cluster Similarity</a:t>
            </a:r>
          </a:p>
        </p:txBody>
      </p:sp>
      <p:sp>
        <p:nvSpPr>
          <p:cNvPr id="1631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Font typeface="Arial" charset="0"/>
              <a:buNone/>
              <a:defRPr/>
            </a:pPr>
            <a:r>
              <a:rPr lang="en-US" sz="1000"/>
              <a:t> </a:t>
            </a:r>
          </a:p>
        </p:txBody>
      </p:sp>
      <p:grpSp>
        <p:nvGrpSpPr>
          <p:cNvPr id="67589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1239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1240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1241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1242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1243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1244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1245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1246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1247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1248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1249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1250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1251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p1</a:t>
              </a:r>
            </a:p>
          </p:txBody>
        </p:sp>
        <p:sp>
          <p:nvSpPr>
            <p:cNvPr id="1631252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p3</a:t>
              </a:r>
            </a:p>
          </p:txBody>
        </p:sp>
        <p:sp>
          <p:nvSpPr>
            <p:cNvPr id="1631253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p5</a:t>
              </a:r>
            </a:p>
          </p:txBody>
        </p:sp>
        <p:sp>
          <p:nvSpPr>
            <p:cNvPr id="1631254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p4</a:t>
              </a:r>
            </a:p>
          </p:txBody>
        </p:sp>
        <p:sp>
          <p:nvSpPr>
            <p:cNvPr id="1631255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p2</a:t>
              </a:r>
            </a:p>
          </p:txBody>
        </p:sp>
        <p:sp>
          <p:nvSpPr>
            <p:cNvPr id="1631256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p1</a:t>
              </a:r>
            </a:p>
          </p:txBody>
        </p:sp>
        <p:sp>
          <p:nvSpPr>
            <p:cNvPr id="1631257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p2</a:t>
              </a:r>
            </a:p>
          </p:txBody>
        </p:sp>
        <p:sp>
          <p:nvSpPr>
            <p:cNvPr id="163125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p3</a:t>
              </a:r>
            </a:p>
          </p:txBody>
        </p:sp>
        <p:sp>
          <p:nvSpPr>
            <p:cNvPr id="163125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p4</a:t>
              </a:r>
            </a:p>
          </p:txBody>
        </p:sp>
        <p:sp>
          <p:nvSpPr>
            <p:cNvPr id="1631260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p5</a:t>
              </a:r>
            </a:p>
          </p:txBody>
        </p:sp>
        <p:sp>
          <p:nvSpPr>
            <p:cNvPr id="1631261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 . .</a:t>
              </a:r>
            </a:p>
          </p:txBody>
        </p:sp>
        <p:sp>
          <p:nvSpPr>
            <p:cNvPr id="1631262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/>
                <a:t>.</a:t>
              </a:r>
            </a:p>
          </p:txBody>
        </p:sp>
      </p:grpSp>
      <p:sp>
        <p:nvSpPr>
          <p:cNvPr id="1631263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1264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1265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1266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1267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1268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1269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1270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1271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127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/>
              <a:t>Proximity Matrix</a:t>
            </a:r>
          </a:p>
        </p:txBody>
      </p:sp>
      <p:sp>
        <p:nvSpPr>
          <p:cNvPr id="163127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>
                <a:solidFill>
                  <a:srgbClr val="FF0000"/>
                </a:solidFill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  <a:defRPr/>
            </a:pPr>
            <a:r>
              <a:rPr lang="en-US" sz="240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  <a:defRPr/>
            </a:pPr>
            <a:r>
              <a:rPr lang="en-US" sz="2000"/>
              <a:t>Ward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s Method uses squared error</a:t>
            </a:r>
            <a:endParaRPr lang="en-US" sz="2400"/>
          </a:p>
        </p:txBody>
      </p:sp>
      <p:sp>
        <p:nvSpPr>
          <p:cNvPr id="1631274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sym typeface="Symbol" charset="0"/>
              </a:rPr>
              <a:t></a:t>
            </a:r>
          </a:p>
        </p:txBody>
      </p:sp>
      <p:sp>
        <p:nvSpPr>
          <p:cNvPr id="1631275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sym typeface="Symbol" charset="0"/>
              </a:rPr>
              <a:t></a:t>
            </a:r>
          </a:p>
        </p:txBody>
      </p:sp>
    </p:spTree>
    <p:extLst>
      <p:ext uri="{BB962C8B-B14F-4D97-AF65-F5344CB8AC3E}">
        <p14:creationId xmlns:p14="http://schemas.microsoft.com/office/powerpoint/2010/main" val="77911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Cluster Similarity: MIN or Single Link </a:t>
            </a:r>
          </a:p>
        </p:txBody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Similarity of two clusters is based on the two most similar (closest) points in the different clusters</a:t>
            </a:r>
          </a:p>
          <a:p>
            <a:pPr lvl="1">
              <a:defRPr/>
            </a:pPr>
            <a:r>
              <a:rPr lang="en-US" sz="2400" dirty="0"/>
              <a:t>Determined by one pair of points, i.e., by one link in the proximity graph.</a:t>
            </a:r>
          </a:p>
        </p:txBody>
      </p:sp>
      <p:graphicFrame>
        <p:nvGraphicFramePr>
          <p:cNvPr id="1632260" name="Object 4"/>
          <p:cNvGraphicFramePr>
            <a:graphicFrameLocks noChangeAspect="1"/>
          </p:cNvGraphicFramePr>
          <p:nvPr/>
        </p:nvGraphicFramePr>
        <p:xfrm>
          <a:off x="304800" y="3886200"/>
          <a:ext cx="40878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Worksheet" r:id="rId3" imgW="2171700" imgH="965200" progId="Excel.Sheet.8">
                  <p:embed/>
                </p:oleObj>
              </mc:Choice>
              <mc:Fallback>
                <p:oleObj name="Worksheet" r:id="rId3" imgW="2171700" imgH="965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86200"/>
                        <a:ext cx="4087813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2261" name="Group 5"/>
          <p:cNvGrpSpPr>
            <a:grpSpLocks/>
          </p:cNvGrpSpPr>
          <p:nvPr/>
        </p:nvGrpSpPr>
        <p:grpSpPr bwMode="auto">
          <a:xfrm>
            <a:off x="5561013" y="3581400"/>
            <a:ext cx="2820987" cy="2562225"/>
            <a:chOff x="3616" y="2256"/>
            <a:chExt cx="1777" cy="1614"/>
          </a:xfrm>
        </p:grpSpPr>
        <p:sp>
          <p:nvSpPr>
            <p:cNvPr id="1632262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2263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2264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2265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2266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2267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2268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2269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2270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2271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2272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2273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2274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2275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2276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2277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2278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632279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632280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1632281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1632282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58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Hierarchical Clustering: MIN</a:t>
            </a:r>
          </a:p>
        </p:txBody>
      </p:sp>
      <p:sp>
        <p:nvSpPr>
          <p:cNvPr id="1633283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Nested Clusters</a:t>
            </a:r>
          </a:p>
        </p:txBody>
      </p:sp>
      <p:sp>
        <p:nvSpPr>
          <p:cNvPr id="1633284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Dendrogram</a:t>
            </a:r>
          </a:p>
        </p:txBody>
      </p:sp>
      <p:grpSp>
        <p:nvGrpSpPr>
          <p:cNvPr id="69636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69653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4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69660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69661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69662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69663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69664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33298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69651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3301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69649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0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33304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69647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8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</p:grpSp>
      <p:grpSp>
        <p:nvGrpSpPr>
          <p:cNvPr id="1633307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69645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6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</p:grpSp>
      <p:grpSp>
        <p:nvGrpSpPr>
          <p:cNvPr id="1633310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69643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69644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33313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94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Cluster Similarity: MAX or Complete Linkage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Similarity of two clusters is based on the two least similar (most distant) points in the different clusters</a:t>
            </a:r>
          </a:p>
          <a:p>
            <a:pPr lvl="1">
              <a:defRPr/>
            </a:pPr>
            <a:r>
              <a:rPr lang="en-US" sz="2400" dirty="0"/>
              <a:t>Determined by all pairs of points in the two clusters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72707" name="Object 4"/>
          <p:cNvGraphicFramePr>
            <a:graphicFrameLocks noChangeAspect="1"/>
          </p:cNvGraphicFramePr>
          <p:nvPr/>
        </p:nvGraphicFramePr>
        <p:xfrm>
          <a:off x="323850" y="3284538"/>
          <a:ext cx="43434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9" name="Worksheet" r:id="rId3" imgW="2171700" imgH="965200" progId="Excel.Sheet.8">
                  <p:embed/>
                </p:oleObj>
              </mc:Choice>
              <mc:Fallback>
                <p:oleObj name="Worksheet" r:id="rId3" imgW="2171700" imgH="965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284538"/>
                        <a:ext cx="43434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6357" name="Group 5"/>
          <p:cNvGrpSpPr>
            <a:grpSpLocks/>
          </p:cNvGrpSpPr>
          <p:nvPr/>
        </p:nvGrpSpPr>
        <p:grpSpPr bwMode="auto">
          <a:xfrm>
            <a:off x="5715000" y="3429000"/>
            <a:ext cx="2598738" cy="2667000"/>
            <a:chOff x="3691" y="2160"/>
            <a:chExt cx="1637" cy="1680"/>
          </a:xfrm>
        </p:grpSpPr>
        <p:sp>
          <p:nvSpPr>
            <p:cNvPr id="1636358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6359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6360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6361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6362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6363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6364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6365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6366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6367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6368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6369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6370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6371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6372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6373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6374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636375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636376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1636377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1636378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29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Cluster Similarity: Group Average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505200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Proximity of two clusters is the average of pairwise proximity between points in the two clusters.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 lvl="4">
              <a:defRPr/>
            </a:pPr>
            <a:endParaRPr lang="en-US" sz="1800" dirty="0"/>
          </a:p>
          <a:p>
            <a:pPr>
              <a:defRPr/>
            </a:pPr>
            <a:r>
              <a:rPr lang="en-US" sz="2200" dirty="0"/>
              <a:t>Need to use average connectivity for scalability since total proximity favors large clusters</a:t>
            </a:r>
          </a:p>
          <a:p>
            <a:pPr>
              <a:defRPr/>
            </a:pPr>
            <a:endParaRPr lang="en-US" sz="2200" dirty="0"/>
          </a:p>
        </p:txBody>
      </p:sp>
      <p:graphicFrame>
        <p:nvGraphicFramePr>
          <p:cNvPr id="76803" name="Object 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1" name="Equation" r:id="rId3" imgW="3873500" imgH="698500" progId="Equation.3">
                  <p:embed/>
                </p:oleObj>
              </mc:Choice>
              <mc:Fallback>
                <p:oleObj name="Equation" r:id="rId3" imgW="3873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5"/>
          <p:cNvGraphicFramePr>
            <a:graphicFrameLocks noChangeAspect="1"/>
          </p:cNvGraphicFramePr>
          <p:nvPr/>
        </p:nvGraphicFramePr>
        <p:xfrm>
          <a:off x="228600" y="3873500"/>
          <a:ext cx="4343400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2" name="Worksheet" r:id="rId5" imgW="2171700" imgH="965200" progId="Excel.Sheet.8">
                  <p:embed/>
                </p:oleObj>
              </mc:Choice>
              <mc:Fallback>
                <p:oleObj name="Worksheet" r:id="rId5" imgW="2171700" imgH="965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73500"/>
                        <a:ext cx="4343400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454" name="Group 6"/>
          <p:cNvGrpSpPr>
            <a:grpSpLocks/>
          </p:cNvGrpSpPr>
          <p:nvPr/>
        </p:nvGrpSpPr>
        <p:grpSpPr bwMode="auto">
          <a:xfrm>
            <a:off x="5410200" y="3568700"/>
            <a:ext cx="2957513" cy="2755900"/>
            <a:chOff x="3504" y="2112"/>
            <a:chExt cx="1863" cy="1736"/>
          </a:xfrm>
        </p:grpSpPr>
        <p:sp>
          <p:nvSpPr>
            <p:cNvPr id="1640455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456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457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458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459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460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461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462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463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464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465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466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467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468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469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470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471" name="Text Box 23"/>
            <p:cNvSpPr txBox="1">
              <a:spLocks noChangeArrowheads="1"/>
            </p:cNvSpPr>
            <p:nvPr/>
          </p:nvSpPr>
          <p:spPr bwMode="auto">
            <a:xfrm>
              <a:off x="3504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640472" name="Text Box 24"/>
            <p:cNvSpPr txBox="1">
              <a:spLocks noChangeArrowheads="1"/>
            </p:cNvSpPr>
            <p:nvPr/>
          </p:nvSpPr>
          <p:spPr bwMode="auto">
            <a:xfrm>
              <a:off x="3997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640473" name="Text Box 25"/>
            <p:cNvSpPr txBox="1">
              <a:spLocks noChangeArrowheads="1"/>
            </p:cNvSpPr>
            <p:nvPr/>
          </p:nvSpPr>
          <p:spPr bwMode="auto">
            <a:xfrm>
              <a:off x="4292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1640474" name="Text Box 26"/>
            <p:cNvSpPr txBox="1">
              <a:spLocks noChangeArrowheads="1"/>
            </p:cNvSpPr>
            <p:nvPr/>
          </p:nvSpPr>
          <p:spPr bwMode="auto">
            <a:xfrm>
              <a:off x="4686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1640475" name="Text Box 27"/>
            <p:cNvSpPr txBox="1">
              <a:spLocks noChangeArrowheads="1"/>
            </p:cNvSpPr>
            <p:nvPr/>
          </p:nvSpPr>
          <p:spPr bwMode="auto">
            <a:xfrm>
              <a:off x="5179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80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8942"/>
            <a:ext cx="8229600" cy="52224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1. Whether it is a dissimilarity or similarity matrix.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2. Not only the results, but also </a:t>
            </a:r>
            <a:r>
              <a:rPr lang="en-US" sz="3200" dirty="0" smtClean="0">
                <a:solidFill>
                  <a:srgbClr val="FF0000"/>
                </a:solidFill>
              </a:rPr>
              <a:t>detailed steps </a:t>
            </a:r>
            <a:r>
              <a:rPr lang="en-US" sz="3200" dirty="0" smtClean="0"/>
              <a:t>of your </a:t>
            </a:r>
            <a:r>
              <a:rPr lang="en-US" sz="3200" dirty="0"/>
              <a:t>c</a:t>
            </a:r>
            <a:r>
              <a:rPr lang="en-US" sz="3200" dirty="0" smtClean="0"/>
              <a:t>alculation for MIN, MAX, and Group Average.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739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15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MST: Divisive Hierarchical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5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Types of data sets </a:t>
            </a:r>
          </a:p>
        </p:txBody>
      </p:sp>
      <p:sp>
        <p:nvSpPr>
          <p:cNvPr id="8663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7950" y="765175"/>
            <a:ext cx="8394700" cy="50292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5000"/>
              </a:lnSpc>
              <a:buFontTx/>
              <a:buNone/>
              <a:defRPr/>
            </a:pPr>
            <a:endParaRPr lang="en-US" sz="2600" b="1" dirty="0" smtClean="0">
              <a:cs typeface="Times New Roman" charset="0"/>
            </a:endParaRPr>
          </a:p>
          <a:p>
            <a:pPr marL="285750" indent="-285750" eaLnBrk="1" hangingPunct="1">
              <a:lnSpc>
                <a:spcPct val="95000"/>
              </a:lnSpc>
              <a:defRPr/>
            </a:pPr>
            <a:r>
              <a:rPr lang="en-US" b="1" dirty="0" smtClean="0">
                <a:cs typeface="Times New Roman" charset="0"/>
              </a:rPr>
              <a:t>Record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b="1" dirty="0" smtClean="0">
                <a:cs typeface="Times New Roman" charset="0"/>
              </a:rPr>
              <a:t>Data Matrix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b="1" dirty="0" smtClean="0">
                <a:cs typeface="Times New Roman" charset="0"/>
              </a:rPr>
              <a:t>Document Data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b="1" dirty="0" smtClean="0">
                <a:cs typeface="Times New Roman" charset="0"/>
              </a:rPr>
              <a:t>Transaction Data</a:t>
            </a:r>
            <a:endParaRPr lang="en-US" sz="2000" b="1" dirty="0" smtClean="0"/>
          </a:p>
          <a:p>
            <a:pPr marL="285750" indent="-285750" eaLnBrk="1" hangingPunct="1">
              <a:lnSpc>
                <a:spcPct val="95000"/>
              </a:lnSpc>
              <a:defRPr/>
            </a:pPr>
            <a:r>
              <a:rPr lang="en-US" b="1" dirty="0" smtClean="0">
                <a:cs typeface="Times New Roman" charset="0"/>
              </a:rPr>
              <a:t>Graph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b="1" dirty="0" smtClean="0">
                <a:cs typeface="Times New Roman" charset="0"/>
              </a:rPr>
              <a:t>World Wide Web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b="1" dirty="0" smtClean="0">
                <a:cs typeface="Times New Roman" charset="0"/>
              </a:rPr>
              <a:t>Molecular Structures</a:t>
            </a:r>
          </a:p>
          <a:p>
            <a:pPr marL="285750" indent="-285750" eaLnBrk="1" hangingPunct="1">
              <a:lnSpc>
                <a:spcPct val="95000"/>
              </a:lnSpc>
              <a:defRPr/>
            </a:pPr>
            <a:r>
              <a:rPr lang="en-US" b="1" dirty="0" smtClean="0">
                <a:cs typeface="Times New Roman" charset="0"/>
              </a:rPr>
              <a:t>Ordered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b="1" dirty="0" smtClean="0">
                <a:cs typeface="Times New Roman" charset="0"/>
              </a:rPr>
              <a:t>Spatial Data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b="1" dirty="0" smtClean="0">
                <a:cs typeface="Times New Roman" charset="0"/>
              </a:rPr>
              <a:t>Temporal Data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b="1" dirty="0" smtClean="0">
                <a:cs typeface="Times New Roman" charset="0"/>
              </a:rPr>
              <a:t>Sequential Data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b="1" dirty="0" smtClean="0">
                <a:cs typeface="Times New Roman" charset="0"/>
              </a:rPr>
              <a:t>Genetic Sequence Data</a:t>
            </a:r>
          </a:p>
          <a:p>
            <a:pPr lvl="1" eaLnBrk="1" hangingPunct="1">
              <a:lnSpc>
                <a:spcPct val="95000"/>
              </a:lnSpc>
              <a:buFont typeface="Arial" charset="0"/>
              <a:buNone/>
              <a:defRPr/>
            </a:pPr>
            <a:endParaRPr lang="en-US" sz="2000" b="1" dirty="0" smtClean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3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857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MST: Divisive Hierarchical Clustering</a:t>
            </a:r>
          </a:p>
        </p:txBody>
      </p:sp>
      <p:sp>
        <p:nvSpPr>
          <p:cNvPr id="164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Build MST (Minimum Spanning Tree)</a:t>
            </a:r>
          </a:p>
          <a:p>
            <a:pPr lvl="1">
              <a:defRPr/>
            </a:pPr>
            <a:r>
              <a:rPr lang="en-US" sz="2000" dirty="0"/>
              <a:t>Start with a tree that consists of any point</a:t>
            </a:r>
          </a:p>
          <a:p>
            <a:pPr lvl="1">
              <a:defRPr/>
            </a:pPr>
            <a:r>
              <a:rPr lang="en-US" sz="2000" dirty="0"/>
              <a:t>In successive steps, look for the closest pair of points (p, q)  such that one point (p) is in the current tree but the other (q) is not</a:t>
            </a:r>
          </a:p>
          <a:p>
            <a:pPr lvl="1">
              <a:defRPr/>
            </a:pPr>
            <a:r>
              <a:rPr lang="en-US" sz="2000" dirty="0"/>
              <a:t>Add q to the tree and put an edge between p and q</a:t>
            </a:r>
          </a:p>
        </p:txBody>
      </p:sp>
      <p:pic>
        <p:nvPicPr>
          <p:cNvPr id="164762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" b="2489"/>
          <a:stretch>
            <a:fillRect/>
          </a:stretch>
        </p:blipFill>
        <p:spPr>
          <a:xfrm>
            <a:off x="250825" y="3573463"/>
            <a:ext cx="4311650" cy="3057525"/>
          </a:xfrm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647621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3" t="4977" r="14153" b="2956"/>
          <a:stretch>
            <a:fillRect/>
          </a:stretch>
        </p:blipFill>
        <p:spPr>
          <a:xfrm>
            <a:off x="4643438" y="3429000"/>
            <a:ext cx="3962400" cy="2992438"/>
          </a:xfrm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91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68313" y="6245225"/>
            <a:ext cx="5551487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 sz="1400">
                <a:cs typeface="+mn-cs"/>
              </a:rPr>
              <a:t>04/20/2010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fld id="{9269ECA8-65F2-2A47-8B19-2E6A53F95727}" type="slidenum">
              <a:rPr lang="zh-TW" altLang="en-US">
                <a:solidFill>
                  <a:srgbClr val="898989"/>
                </a:solidFill>
                <a:ea typeface="新細明體" charset="0"/>
                <a:cs typeface="新細明體" charset="0"/>
              </a:rPr>
              <a:pPr>
                <a:defRPr/>
              </a:pPr>
              <a:t>41</a:t>
            </a:fld>
            <a:endParaRPr lang="en-US" altLang="zh-TW">
              <a:solidFill>
                <a:srgbClr val="898989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latin typeface="Calibri" charset="0"/>
                <a:ea typeface="新細明體" charset="0"/>
                <a:cs typeface="新細明體" charset="0"/>
              </a:rPr>
              <a:t>Prim’s Algorithm</a:t>
            </a:r>
          </a:p>
        </p:txBody>
      </p:sp>
      <p:sp>
        <p:nvSpPr>
          <p:cNvPr id="1999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b="1">
                <a:latin typeface="Calibri" charset="0"/>
              </a:rPr>
              <a:t>Robert Clay Prim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Prim Approach:</a:t>
            </a:r>
          </a:p>
          <a:p>
            <a:pPr lvl="1">
              <a:lnSpc>
                <a:spcPct val="80000"/>
              </a:lnSpc>
              <a:defRPr/>
            </a:pPr>
            <a:r>
              <a:rPr lang="en-US">
                <a:latin typeface="Calibri" charset="0"/>
              </a:rPr>
              <a:t>Choose an arbitrary start node v</a:t>
            </a:r>
          </a:p>
          <a:p>
            <a:pPr lvl="1">
              <a:lnSpc>
                <a:spcPct val="80000"/>
              </a:lnSpc>
              <a:defRPr/>
            </a:pPr>
            <a:r>
              <a:rPr lang="en-US">
                <a:latin typeface="Calibri" charset="0"/>
              </a:rPr>
              <a:t>At any point in time, we have connected component N containing v and other nodes V-N</a:t>
            </a:r>
          </a:p>
          <a:p>
            <a:pPr lvl="1">
              <a:lnSpc>
                <a:spcPct val="80000"/>
              </a:lnSpc>
              <a:defRPr/>
            </a:pPr>
            <a:r>
              <a:rPr lang="en-US">
                <a:latin typeface="Calibri" charset="0"/>
              </a:rPr>
              <a:t>Choose the minimum weight edge from N to V-N</a:t>
            </a:r>
          </a:p>
        </p:txBody>
      </p:sp>
      <p:pic>
        <p:nvPicPr>
          <p:cNvPr id="18437" name="Picture 6" descr="A photo of Robert 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7488"/>
            <a:ext cx="21812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4191000"/>
            <a:ext cx="78486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2400" b="1">
                <a:latin typeface="Calibri" charset="0"/>
                <a:ea typeface="新細明體" charset="0"/>
                <a:cs typeface="新細明體" charset="0"/>
              </a:rPr>
              <a:t>Prim</a:t>
            </a:r>
            <a:r>
              <a:rPr lang="en-US" sz="2400" b="1">
                <a:latin typeface="Calibri" charset="0"/>
              </a:rPr>
              <a:t>'s Algorithm</a:t>
            </a:r>
            <a:r>
              <a:rPr lang="en-US" altLang="zh-TW" sz="2400" b="1">
                <a:latin typeface="Calibri" charset="0"/>
                <a:ea typeface="新細明體" charset="0"/>
                <a:cs typeface="新細明體" charset="0"/>
              </a:rPr>
              <a:t>:</a:t>
            </a:r>
            <a:endParaRPr lang="en-US" sz="2400" b="1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>
              <a:latin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let T be a single vertex x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while (T has fewer than n vertices)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	find the smallest edge connecting T to G-T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	add it to 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}</a:t>
            </a:r>
            <a:endParaRPr lang="en-US" altLang="zh-TW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6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MST: Divisive Hierarchical Clustering</a:t>
            </a:r>
          </a:p>
        </p:txBody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 MST for constructing hierarchy of clusters</a:t>
            </a:r>
          </a:p>
        </p:txBody>
      </p:sp>
      <p:pic>
        <p:nvPicPr>
          <p:cNvPr id="164864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997200"/>
            <a:ext cx="7908925" cy="2111375"/>
          </a:xfrm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3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22" y="2843043"/>
            <a:ext cx="8229600" cy="1143000"/>
          </a:xfrm>
        </p:spPr>
        <p:txBody>
          <a:bodyPr/>
          <a:lstStyle/>
          <a:p>
            <a:r>
              <a:rPr lang="en-US" dirty="0" smtClean="0"/>
              <a:t>Cluster Validity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7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Numerical measures that are applied to judge various aspects of cluster validity, are classified into the following three types.</a:t>
            </a: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</a:rPr>
              <a:t>External Index:</a:t>
            </a:r>
            <a:r>
              <a:rPr lang="en-US" sz="2000" dirty="0"/>
              <a:t> Used to measure the extent to which cluster labels match externally supplied class labels.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/>
              <a:t>Entropy </a:t>
            </a: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</a:rPr>
              <a:t>Internal Index:</a:t>
            </a:r>
            <a:r>
              <a:rPr lang="en-US" sz="2000" dirty="0"/>
              <a:t>  Used to measure the goodness of a clustering structure </a:t>
            </a:r>
            <a:r>
              <a:rPr lang="en-US" sz="2000" i="1" dirty="0"/>
              <a:t>without</a:t>
            </a:r>
            <a:r>
              <a:rPr lang="en-US" sz="2000" dirty="0"/>
              <a:t> respect to external information. 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/>
              <a:t>Sum of Squared Error (SSE)</a:t>
            </a: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</a:rPr>
              <a:t>Relative Index:</a:t>
            </a:r>
            <a:r>
              <a:rPr lang="en-US" sz="2000" dirty="0"/>
              <a:t> Used to compare two different </a:t>
            </a:r>
            <a:r>
              <a:rPr lang="en-US" sz="2000" dirty="0" err="1"/>
              <a:t>clusterings</a:t>
            </a:r>
            <a:r>
              <a:rPr lang="en-US" sz="2000" dirty="0"/>
              <a:t> or clusters. 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/>
              <a:t>Often an external or internal index is used for this function, e.g., SSE or entropy</a:t>
            </a:r>
          </a:p>
          <a:p>
            <a:pPr>
              <a:defRPr/>
            </a:pPr>
            <a:r>
              <a:rPr lang="en-US" sz="2200" dirty="0"/>
              <a:t>Sometimes these are referred to as </a:t>
            </a:r>
            <a:r>
              <a:rPr lang="en-US" sz="2200" dirty="0">
                <a:solidFill>
                  <a:srgbClr val="FF0000"/>
                </a:solidFill>
              </a:rPr>
              <a:t>criteria</a:t>
            </a:r>
            <a:r>
              <a:rPr lang="en-US" sz="2200" dirty="0"/>
              <a:t> instead of </a:t>
            </a:r>
            <a:r>
              <a:rPr lang="en-US" sz="2200" dirty="0">
                <a:solidFill>
                  <a:srgbClr val="FF0000"/>
                </a:solidFill>
              </a:rPr>
              <a:t>indices</a:t>
            </a:r>
          </a:p>
          <a:p>
            <a:pPr lvl="1">
              <a:defRPr/>
            </a:pPr>
            <a:r>
              <a:rPr lang="en-US" sz="1800" dirty="0"/>
              <a:t>However, sometimes criterion is the general strategy and index is the numerical measure that implements the criterion.</a:t>
            </a:r>
          </a:p>
        </p:txBody>
      </p:sp>
      <p:sp>
        <p:nvSpPr>
          <p:cNvPr id="1659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Measures of Cluster Validity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0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344" y="2843043"/>
            <a:ext cx="8229600" cy="1143000"/>
          </a:xfrm>
        </p:spPr>
        <p:txBody>
          <a:bodyPr/>
          <a:lstStyle/>
          <a:p>
            <a:r>
              <a:rPr lang="en-US" dirty="0" smtClean="0"/>
              <a:t>Time Series 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4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57078"/>
            <a:ext cx="8229600" cy="1143000"/>
          </a:xfrm>
        </p:spPr>
        <p:txBody>
          <a:bodyPr/>
          <a:lstStyle/>
          <a:p>
            <a:r>
              <a:rPr lang="en-US" dirty="0" smtClean="0"/>
              <a:t>PAA &amp; SAX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0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Dept. of Computing Science, University of Aberdeen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1FE65B-AA8E-2D46-8CEE-A29B38884DC9}" type="slidenum">
              <a:rPr lang="en-GB"/>
              <a:pPr>
                <a:defRPr/>
              </a:pPr>
              <a:t>47</a:t>
            </a:fld>
            <a:endParaRPr lang="en-GB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cs typeface="+mj-cs"/>
              </a:rPr>
              <a:t>Symbol mapping - breakpoints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000" smtClean="0">
                <a:cs typeface="+mn-cs"/>
              </a:rPr>
              <a:t>Breakpoints for different alphabet sizes can be structured as a lookup table</a:t>
            </a:r>
          </a:p>
          <a:p>
            <a:pPr eaLnBrk="1" hangingPunct="1">
              <a:defRPr/>
            </a:pPr>
            <a:r>
              <a:rPr lang="en-GB" sz="2000" smtClean="0">
                <a:cs typeface="+mn-cs"/>
              </a:rPr>
              <a:t>When a=3</a:t>
            </a:r>
          </a:p>
          <a:p>
            <a:pPr lvl="1" eaLnBrk="1" hangingPunct="1">
              <a:defRPr/>
            </a:pPr>
            <a:r>
              <a:rPr lang="en-GB" sz="1800" smtClean="0"/>
              <a:t>Average values below -0.43 are replaced by </a:t>
            </a:r>
            <a:r>
              <a:rPr lang="ja-JP" altLang="en-GB" sz="1800" smtClean="0">
                <a:latin typeface="Arial"/>
              </a:rPr>
              <a:t>‘</a:t>
            </a:r>
            <a:r>
              <a:rPr lang="en-GB" sz="1800" smtClean="0"/>
              <a:t>A</a:t>
            </a:r>
            <a:r>
              <a:rPr lang="ja-JP" altLang="en-GB" sz="1800" smtClean="0">
                <a:latin typeface="Arial"/>
              </a:rPr>
              <a:t>’</a:t>
            </a:r>
            <a:endParaRPr lang="en-GB" sz="1800" smtClean="0"/>
          </a:p>
          <a:p>
            <a:pPr lvl="1" eaLnBrk="1" hangingPunct="1">
              <a:defRPr/>
            </a:pPr>
            <a:r>
              <a:rPr lang="en-GB" sz="1800" smtClean="0"/>
              <a:t>Average values between -0.43 and 0.43 are replaced by </a:t>
            </a:r>
            <a:r>
              <a:rPr lang="ja-JP" altLang="en-GB" sz="1800" smtClean="0">
                <a:latin typeface="Arial"/>
              </a:rPr>
              <a:t>‘</a:t>
            </a:r>
            <a:r>
              <a:rPr lang="en-GB" sz="1800" smtClean="0"/>
              <a:t>B</a:t>
            </a:r>
            <a:r>
              <a:rPr lang="ja-JP" altLang="en-GB" sz="1800" smtClean="0">
                <a:latin typeface="Arial"/>
              </a:rPr>
              <a:t>’</a:t>
            </a:r>
            <a:endParaRPr lang="en-GB" sz="1800" smtClean="0"/>
          </a:p>
          <a:p>
            <a:pPr lvl="1" eaLnBrk="1" hangingPunct="1">
              <a:defRPr/>
            </a:pPr>
            <a:r>
              <a:rPr lang="en-GB" sz="1800" smtClean="0"/>
              <a:t>Average values above 0.43 are replaced by </a:t>
            </a:r>
            <a:r>
              <a:rPr lang="ja-JP" altLang="en-GB" sz="1800" smtClean="0">
                <a:latin typeface="Arial"/>
              </a:rPr>
              <a:t>‘</a:t>
            </a:r>
            <a:r>
              <a:rPr lang="en-GB" sz="1800" smtClean="0"/>
              <a:t>C</a:t>
            </a:r>
            <a:r>
              <a:rPr lang="ja-JP" altLang="en-GB" sz="1800" smtClean="0">
                <a:latin typeface="Arial"/>
              </a:rPr>
              <a:t>’</a:t>
            </a:r>
            <a:endParaRPr lang="en-GB" sz="1800" smtClean="0"/>
          </a:p>
          <a:p>
            <a:pPr eaLnBrk="1" hangingPunct="1">
              <a:defRPr/>
            </a:pPr>
            <a:r>
              <a:rPr lang="en-GB" sz="2000" smtClean="0">
                <a:cs typeface="+mn-cs"/>
              </a:rPr>
              <a:t>Using this table, SAX for our input series is </a:t>
            </a:r>
            <a:r>
              <a:rPr lang="ja-JP" altLang="en-GB" sz="2000" smtClean="0">
                <a:latin typeface="Arial"/>
                <a:cs typeface="+mn-cs"/>
              </a:rPr>
              <a:t>‘</a:t>
            </a:r>
            <a:r>
              <a:rPr lang="en-GB" sz="2000" smtClean="0">
                <a:cs typeface="+mn-cs"/>
              </a:rPr>
              <a:t>ADD</a:t>
            </a:r>
            <a:r>
              <a:rPr lang="ja-JP" altLang="en-GB" sz="2000" smtClean="0">
                <a:latin typeface="Arial"/>
                <a:cs typeface="+mn-cs"/>
              </a:rPr>
              <a:t>’</a:t>
            </a:r>
            <a:endParaRPr lang="en-GB" sz="2000" smtClean="0">
              <a:cs typeface="+mn-cs"/>
            </a:endParaRPr>
          </a:p>
        </p:txBody>
      </p:sp>
      <p:graphicFrame>
        <p:nvGraphicFramePr>
          <p:cNvPr id="72708" name="Group 4"/>
          <p:cNvGraphicFramePr>
            <a:graphicFrameLocks noGrp="1"/>
          </p:cNvGraphicFramePr>
          <p:nvPr>
            <p:ph sz="half" idx="2"/>
          </p:nvPr>
        </p:nvGraphicFramePr>
        <p:xfrm>
          <a:off x="4648200" y="1484313"/>
          <a:ext cx="3810000" cy="2593976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  <a:gridCol w="952500"/>
                <a:gridCol w="952500"/>
              </a:tblGrid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a=3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a=4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a=5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-0.43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-0.67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-0.84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-0.25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b3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0.67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b4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0.84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75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047" y="2215192"/>
            <a:ext cx="7772400" cy="7921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Given a time series, manually Calculate PAA and SAX</a:t>
            </a:r>
            <a:br>
              <a:rPr lang="en-US" dirty="0" smtClean="0"/>
            </a:br>
            <a:r>
              <a:rPr lang="en-US" dirty="0" smtClean="0"/>
              <a:t>(Refer to the practical)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7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Dept. of Computing Science, University of Aberdeen</a:t>
            </a:r>
          </a:p>
        </p:txBody>
      </p:sp>
      <p:sp>
        <p:nvSpPr>
          <p:cNvPr id="25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0F0F8D-A6EA-E148-9664-722267F87918}" type="slidenum">
              <a:rPr lang="en-GB"/>
              <a:pPr>
                <a:defRPr/>
              </a:pPr>
              <a:t>49</a:t>
            </a:fld>
            <a:endParaRPr lang="en-GB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8013" y="0"/>
            <a:ext cx="696436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SAX Computation – in pictures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856038" y="1244600"/>
            <a:ext cx="4206875" cy="1414463"/>
          </a:xfrm>
          <a:prstGeom prst="rect">
            <a:avLst/>
          </a:prstGeom>
          <a:noFill/>
          <a:ln w="158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>
            <a:off x="3854450" y="2659063"/>
            <a:ext cx="4208463" cy="1587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 flipV="1">
            <a:off x="3854450" y="1244600"/>
            <a:ext cx="1588" cy="1414463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3854450" y="2659063"/>
            <a:ext cx="4208463" cy="1587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7"/>
          <p:cNvSpPr>
            <a:spLocks noChangeShapeType="1"/>
          </p:cNvSpPr>
          <p:nvPr/>
        </p:nvSpPr>
        <p:spPr bwMode="auto">
          <a:xfrm flipV="1">
            <a:off x="3854450" y="1244600"/>
            <a:ext cx="1588" cy="1414463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 flipV="1">
            <a:off x="3854450" y="2638425"/>
            <a:ext cx="1588" cy="20638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Rectangle 9"/>
          <p:cNvSpPr>
            <a:spLocks noChangeArrowheads="1"/>
          </p:cNvSpPr>
          <p:nvPr/>
        </p:nvSpPr>
        <p:spPr bwMode="auto">
          <a:xfrm>
            <a:off x="3827463" y="2689225"/>
            <a:ext cx="1460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Rectangle 10"/>
          <p:cNvSpPr>
            <a:spLocks noChangeArrowheads="1"/>
          </p:cNvSpPr>
          <p:nvPr/>
        </p:nvSpPr>
        <p:spPr bwMode="auto">
          <a:xfrm>
            <a:off x="3859213" y="2690813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0</a:t>
            </a:r>
            <a:endParaRPr lang="en-US" sz="2800"/>
          </a:p>
        </p:txBody>
      </p:sp>
      <p:sp>
        <p:nvSpPr>
          <p:cNvPr id="47116" name="Rectangle 11"/>
          <p:cNvSpPr>
            <a:spLocks noChangeArrowheads="1"/>
          </p:cNvSpPr>
          <p:nvPr/>
        </p:nvSpPr>
        <p:spPr bwMode="auto">
          <a:xfrm>
            <a:off x="3911600" y="2690813"/>
            <a:ext cx="1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600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 flipV="1">
            <a:off x="4456113" y="2638425"/>
            <a:ext cx="1587" cy="20638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Rectangle 13"/>
          <p:cNvSpPr>
            <a:spLocks noChangeArrowheads="1"/>
          </p:cNvSpPr>
          <p:nvPr/>
        </p:nvSpPr>
        <p:spPr bwMode="auto">
          <a:xfrm>
            <a:off x="4387850" y="2689225"/>
            <a:ext cx="2349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Rectangle 14"/>
          <p:cNvSpPr>
            <a:spLocks noChangeArrowheads="1"/>
          </p:cNvSpPr>
          <p:nvPr/>
        </p:nvSpPr>
        <p:spPr bwMode="auto">
          <a:xfrm>
            <a:off x="4429125" y="2690813"/>
            <a:ext cx="8572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20</a:t>
            </a:r>
            <a:endParaRPr lang="en-US" sz="2800"/>
          </a:p>
        </p:txBody>
      </p:sp>
      <p:sp>
        <p:nvSpPr>
          <p:cNvPr id="47120" name="Rectangle 15"/>
          <p:cNvSpPr>
            <a:spLocks noChangeArrowheads="1"/>
          </p:cNvSpPr>
          <p:nvPr/>
        </p:nvSpPr>
        <p:spPr bwMode="auto">
          <a:xfrm>
            <a:off x="4573588" y="2593975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sp>
        <p:nvSpPr>
          <p:cNvPr id="47121" name="Line 16"/>
          <p:cNvSpPr>
            <a:spLocks noChangeShapeType="1"/>
          </p:cNvSpPr>
          <p:nvPr/>
        </p:nvSpPr>
        <p:spPr bwMode="auto">
          <a:xfrm flipV="1">
            <a:off x="5056188" y="2638425"/>
            <a:ext cx="1587" cy="20638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Rectangle 17"/>
          <p:cNvSpPr>
            <a:spLocks noChangeArrowheads="1"/>
          </p:cNvSpPr>
          <p:nvPr/>
        </p:nvSpPr>
        <p:spPr bwMode="auto">
          <a:xfrm>
            <a:off x="4991100" y="2689225"/>
            <a:ext cx="23336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Rectangle 18"/>
          <p:cNvSpPr>
            <a:spLocks noChangeArrowheads="1"/>
          </p:cNvSpPr>
          <p:nvPr/>
        </p:nvSpPr>
        <p:spPr bwMode="auto">
          <a:xfrm>
            <a:off x="5032375" y="2690813"/>
            <a:ext cx="8572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40</a:t>
            </a:r>
            <a:endParaRPr lang="en-US" sz="2800"/>
          </a:p>
        </p:txBody>
      </p:sp>
      <p:sp>
        <p:nvSpPr>
          <p:cNvPr id="47124" name="Rectangle 19"/>
          <p:cNvSpPr>
            <a:spLocks noChangeArrowheads="1"/>
          </p:cNvSpPr>
          <p:nvPr/>
        </p:nvSpPr>
        <p:spPr bwMode="auto">
          <a:xfrm>
            <a:off x="5140325" y="2690813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800"/>
          </a:p>
        </p:txBody>
      </p:sp>
      <p:sp>
        <p:nvSpPr>
          <p:cNvPr id="47125" name="Line 20"/>
          <p:cNvSpPr>
            <a:spLocks noChangeShapeType="1"/>
          </p:cNvSpPr>
          <p:nvPr/>
        </p:nvSpPr>
        <p:spPr bwMode="auto">
          <a:xfrm flipV="1">
            <a:off x="5657850" y="2638425"/>
            <a:ext cx="1588" cy="20638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Rectangle 21"/>
          <p:cNvSpPr>
            <a:spLocks noChangeArrowheads="1"/>
          </p:cNvSpPr>
          <p:nvPr/>
        </p:nvSpPr>
        <p:spPr bwMode="auto">
          <a:xfrm>
            <a:off x="5591175" y="2689225"/>
            <a:ext cx="23336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Rectangle 22"/>
          <p:cNvSpPr>
            <a:spLocks noChangeArrowheads="1"/>
          </p:cNvSpPr>
          <p:nvPr/>
        </p:nvSpPr>
        <p:spPr bwMode="auto">
          <a:xfrm>
            <a:off x="5632450" y="2690813"/>
            <a:ext cx="8572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60</a:t>
            </a:r>
            <a:endParaRPr lang="en-US" sz="2800"/>
          </a:p>
        </p:txBody>
      </p:sp>
      <p:sp>
        <p:nvSpPr>
          <p:cNvPr id="47128" name="Rectangle 23"/>
          <p:cNvSpPr>
            <a:spLocks noChangeArrowheads="1"/>
          </p:cNvSpPr>
          <p:nvPr/>
        </p:nvSpPr>
        <p:spPr bwMode="auto">
          <a:xfrm>
            <a:off x="5775325" y="2593975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sp>
        <p:nvSpPr>
          <p:cNvPr id="47129" name="Line 24"/>
          <p:cNvSpPr>
            <a:spLocks noChangeShapeType="1"/>
          </p:cNvSpPr>
          <p:nvPr/>
        </p:nvSpPr>
        <p:spPr bwMode="auto">
          <a:xfrm flipV="1">
            <a:off x="6259513" y="2638425"/>
            <a:ext cx="3175" cy="20638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Rectangle 25"/>
          <p:cNvSpPr>
            <a:spLocks noChangeArrowheads="1"/>
          </p:cNvSpPr>
          <p:nvPr/>
        </p:nvSpPr>
        <p:spPr bwMode="auto">
          <a:xfrm>
            <a:off x="6192838" y="2689225"/>
            <a:ext cx="233362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1" name="Rectangle 26"/>
          <p:cNvSpPr>
            <a:spLocks noChangeArrowheads="1"/>
          </p:cNvSpPr>
          <p:nvPr/>
        </p:nvSpPr>
        <p:spPr bwMode="auto">
          <a:xfrm>
            <a:off x="6234113" y="2690813"/>
            <a:ext cx="8572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80</a:t>
            </a:r>
            <a:endParaRPr lang="en-US" sz="2800"/>
          </a:p>
        </p:txBody>
      </p:sp>
      <p:sp>
        <p:nvSpPr>
          <p:cNvPr id="47132" name="Rectangle 27"/>
          <p:cNvSpPr>
            <a:spLocks noChangeArrowheads="1"/>
          </p:cNvSpPr>
          <p:nvPr/>
        </p:nvSpPr>
        <p:spPr bwMode="auto">
          <a:xfrm>
            <a:off x="6342063" y="2690813"/>
            <a:ext cx="20637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800"/>
          </a:p>
        </p:txBody>
      </p:sp>
      <p:sp>
        <p:nvSpPr>
          <p:cNvPr id="47133" name="Line 28"/>
          <p:cNvSpPr>
            <a:spLocks noChangeShapeType="1"/>
          </p:cNvSpPr>
          <p:nvPr/>
        </p:nvSpPr>
        <p:spPr bwMode="auto">
          <a:xfrm flipV="1">
            <a:off x="6861175" y="2638425"/>
            <a:ext cx="1588" cy="20638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4" name="Rectangle 29"/>
          <p:cNvSpPr>
            <a:spLocks noChangeArrowheads="1"/>
          </p:cNvSpPr>
          <p:nvPr/>
        </p:nvSpPr>
        <p:spPr bwMode="auto">
          <a:xfrm>
            <a:off x="6764338" y="2689225"/>
            <a:ext cx="309562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Rectangle 30"/>
          <p:cNvSpPr>
            <a:spLocks noChangeArrowheads="1"/>
          </p:cNvSpPr>
          <p:nvPr/>
        </p:nvSpPr>
        <p:spPr bwMode="auto">
          <a:xfrm>
            <a:off x="6813550" y="2690813"/>
            <a:ext cx="12858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100</a:t>
            </a:r>
            <a:endParaRPr lang="en-US" sz="2800"/>
          </a:p>
        </p:txBody>
      </p:sp>
      <p:sp>
        <p:nvSpPr>
          <p:cNvPr id="47136" name="Rectangle 31"/>
          <p:cNvSpPr>
            <a:spLocks noChangeArrowheads="1"/>
          </p:cNvSpPr>
          <p:nvPr/>
        </p:nvSpPr>
        <p:spPr bwMode="auto">
          <a:xfrm>
            <a:off x="6972300" y="2690813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800"/>
          </a:p>
        </p:txBody>
      </p:sp>
      <p:sp>
        <p:nvSpPr>
          <p:cNvPr id="47137" name="Line 32"/>
          <p:cNvSpPr>
            <a:spLocks noChangeShapeType="1"/>
          </p:cNvSpPr>
          <p:nvPr/>
        </p:nvSpPr>
        <p:spPr bwMode="auto">
          <a:xfrm flipV="1">
            <a:off x="7461250" y="2638425"/>
            <a:ext cx="3175" cy="20638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Rectangle 33"/>
          <p:cNvSpPr>
            <a:spLocks noChangeArrowheads="1"/>
          </p:cNvSpPr>
          <p:nvPr/>
        </p:nvSpPr>
        <p:spPr bwMode="auto">
          <a:xfrm>
            <a:off x="7364413" y="2689225"/>
            <a:ext cx="3127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Rectangle 34"/>
          <p:cNvSpPr>
            <a:spLocks noChangeArrowheads="1"/>
          </p:cNvSpPr>
          <p:nvPr/>
        </p:nvSpPr>
        <p:spPr bwMode="auto">
          <a:xfrm>
            <a:off x="7413625" y="2690813"/>
            <a:ext cx="12858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120</a:t>
            </a:r>
            <a:endParaRPr lang="en-US" sz="2800"/>
          </a:p>
        </p:txBody>
      </p:sp>
      <p:sp>
        <p:nvSpPr>
          <p:cNvPr id="47140" name="Rectangle 35"/>
          <p:cNvSpPr>
            <a:spLocks noChangeArrowheads="1"/>
          </p:cNvSpPr>
          <p:nvPr/>
        </p:nvSpPr>
        <p:spPr bwMode="auto">
          <a:xfrm>
            <a:off x="7573963" y="2690813"/>
            <a:ext cx="20637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800"/>
          </a:p>
        </p:txBody>
      </p:sp>
      <p:sp>
        <p:nvSpPr>
          <p:cNvPr id="47141" name="Line 36"/>
          <p:cNvSpPr>
            <a:spLocks noChangeShapeType="1"/>
          </p:cNvSpPr>
          <p:nvPr/>
        </p:nvSpPr>
        <p:spPr bwMode="auto">
          <a:xfrm flipV="1">
            <a:off x="8062913" y="2638425"/>
            <a:ext cx="1587" cy="20638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2" name="Line 37"/>
          <p:cNvSpPr>
            <a:spLocks noChangeShapeType="1"/>
          </p:cNvSpPr>
          <p:nvPr/>
        </p:nvSpPr>
        <p:spPr bwMode="auto">
          <a:xfrm>
            <a:off x="3854450" y="2659063"/>
            <a:ext cx="39688" cy="1587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Line 38"/>
          <p:cNvSpPr>
            <a:spLocks noChangeShapeType="1"/>
          </p:cNvSpPr>
          <p:nvPr/>
        </p:nvSpPr>
        <p:spPr bwMode="auto">
          <a:xfrm flipH="1">
            <a:off x="8015288" y="2659063"/>
            <a:ext cx="47625" cy="1587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4" name="Line 39"/>
          <p:cNvSpPr>
            <a:spLocks noChangeShapeType="1"/>
          </p:cNvSpPr>
          <p:nvPr/>
        </p:nvSpPr>
        <p:spPr bwMode="auto">
          <a:xfrm>
            <a:off x="3854450" y="2455863"/>
            <a:ext cx="39688" cy="1587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5" name="Rectangle 40"/>
          <p:cNvSpPr>
            <a:spLocks noChangeArrowheads="1"/>
          </p:cNvSpPr>
          <p:nvPr/>
        </p:nvSpPr>
        <p:spPr bwMode="auto">
          <a:xfrm>
            <a:off x="3513138" y="2411413"/>
            <a:ext cx="3206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6" name="Rectangle 41"/>
          <p:cNvSpPr>
            <a:spLocks noChangeArrowheads="1"/>
          </p:cNvSpPr>
          <p:nvPr/>
        </p:nvSpPr>
        <p:spPr bwMode="auto">
          <a:xfrm>
            <a:off x="3765550" y="2316163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sp>
        <p:nvSpPr>
          <p:cNvPr id="47147" name="Line 42"/>
          <p:cNvSpPr>
            <a:spLocks noChangeShapeType="1"/>
          </p:cNvSpPr>
          <p:nvPr/>
        </p:nvSpPr>
        <p:spPr bwMode="auto">
          <a:xfrm>
            <a:off x="3854450" y="2252663"/>
            <a:ext cx="39688" cy="1587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8" name="Rectangle 43"/>
          <p:cNvSpPr>
            <a:spLocks noChangeArrowheads="1"/>
          </p:cNvSpPr>
          <p:nvPr/>
        </p:nvSpPr>
        <p:spPr bwMode="auto">
          <a:xfrm>
            <a:off x="3683000" y="2114550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sp>
        <p:nvSpPr>
          <p:cNvPr id="47149" name="Line 44"/>
          <p:cNvSpPr>
            <a:spLocks noChangeShapeType="1"/>
          </p:cNvSpPr>
          <p:nvPr/>
        </p:nvSpPr>
        <p:spPr bwMode="auto">
          <a:xfrm>
            <a:off x="3854450" y="2051050"/>
            <a:ext cx="39688" cy="1588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0" name="Rectangle 45"/>
          <p:cNvSpPr>
            <a:spLocks noChangeArrowheads="1"/>
          </p:cNvSpPr>
          <p:nvPr/>
        </p:nvSpPr>
        <p:spPr bwMode="auto">
          <a:xfrm>
            <a:off x="3513138" y="2006600"/>
            <a:ext cx="3206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1" name="Rectangle 46"/>
          <p:cNvSpPr>
            <a:spLocks noChangeArrowheads="1"/>
          </p:cNvSpPr>
          <p:nvPr/>
        </p:nvSpPr>
        <p:spPr bwMode="auto">
          <a:xfrm>
            <a:off x="3765550" y="1911350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sp>
        <p:nvSpPr>
          <p:cNvPr id="47152" name="Line 47"/>
          <p:cNvSpPr>
            <a:spLocks noChangeShapeType="1"/>
          </p:cNvSpPr>
          <p:nvPr/>
        </p:nvSpPr>
        <p:spPr bwMode="auto">
          <a:xfrm>
            <a:off x="3854450" y="1847850"/>
            <a:ext cx="39688" cy="1588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3" name="Rectangle 48"/>
          <p:cNvSpPr>
            <a:spLocks noChangeArrowheads="1"/>
          </p:cNvSpPr>
          <p:nvPr/>
        </p:nvSpPr>
        <p:spPr bwMode="auto">
          <a:xfrm>
            <a:off x="3686175" y="1708150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sp>
        <p:nvSpPr>
          <p:cNvPr id="47154" name="Line 49"/>
          <p:cNvSpPr>
            <a:spLocks noChangeShapeType="1"/>
          </p:cNvSpPr>
          <p:nvPr/>
        </p:nvSpPr>
        <p:spPr bwMode="auto">
          <a:xfrm>
            <a:off x="3854450" y="1644650"/>
            <a:ext cx="39688" cy="1588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5" name="Rectangle 50"/>
          <p:cNvSpPr>
            <a:spLocks noChangeArrowheads="1"/>
          </p:cNvSpPr>
          <p:nvPr/>
        </p:nvSpPr>
        <p:spPr bwMode="auto">
          <a:xfrm>
            <a:off x="3552825" y="1600200"/>
            <a:ext cx="27305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6" name="Rectangle 51"/>
          <p:cNvSpPr>
            <a:spLocks noChangeArrowheads="1"/>
          </p:cNvSpPr>
          <p:nvPr/>
        </p:nvSpPr>
        <p:spPr bwMode="auto">
          <a:xfrm>
            <a:off x="3767138" y="1504950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sp>
        <p:nvSpPr>
          <p:cNvPr id="47157" name="Line 52"/>
          <p:cNvSpPr>
            <a:spLocks noChangeShapeType="1"/>
          </p:cNvSpPr>
          <p:nvPr/>
        </p:nvSpPr>
        <p:spPr bwMode="auto">
          <a:xfrm>
            <a:off x="3854450" y="1443038"/>
            <a:ext cx="39688" cy="1587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8" name="Rectangle 53"/>
          <p:cNvSpPr>
            <a:spLocks noChangeArrowheads="1"/>
          </p:cNvSpPr>
          <p:nvPr/>
        </p:nvSpPr>
        <p:spPr bwMode="auto">
          <a:xfrm>
            <a:off x="3686175" y="1303338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sp>
        <p:nvSpPr>
          <p:cNvPr id="47159" name="Rectangle 54"/>
          <p:cNvSpPr>
            <a:spLocks noChangeArrowheads="1"/>
          </p:cNvSpPr>
          <p:nvPr/>
        </p:nvSpPr>
        <p:spPr bwMode="auto">
          <a:xfrm>
            <a:off x="3552825" y="1200150"/>
            <a:ext cx="273050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0" name="Rectangle 55"/>
          <p:cNvSpPr>
            <a:spLocks noChangeArrowheads="1"/>
          </p:cNvSpPr>
          <p:nvPr/>
        </p:nvSpPr>
        <p:spPr bwMode="auto">
          <a:xfrm>
            <a:off x="3767138" y="1104900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sp>
        <p:nvSpPr>
          <p:cNvPr id="47161" name="Line 56"/>
          <p:cNvSpPr>
            <a:spLocks noChangeShapeType="1"/>
          </p:cNvSpPr>
          <p:nvPr/>
        </p:nvSpPr>
        <p:spPr bwMode="auto">
          <a:xfrm>
            <a:off x="3854450" y="2659063"/>
            <a:ext cx="4208463" cy="1587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2" name="Line 57"/>
          <p:cNvSpPr>
            <a:spLocks noChangeShapeType="1"/>
          </p:cNvSpPr>
          <p:nvPr/>
        </p:nvSpPr>
        <p:spPr bwMode="auto">
          <a:xfrm flipV="1">
            <a:off x="3854450" y="1244600"/>
            <a:ext cx="1588" cy="1414463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3" name="Freeform 58"/>
          <p:cNvSpPr>
            <a:spLocks/>
          </p:cNvSpPr>
          <p:nvPr/>
        </p:nvSpPr>
        <p:spPr bwMode="auto">
          <a:xfrm>
            <a:off x="3886200" y="1311275"/>
            <a:ext cx="3808413" cy="1206500"/>
          </a:xfrm>
          <a:custGeom>
            <a:avLst/>
            <a:gdLst>
              <a:gd name="T0" fmla="*/ 115296965 w 4798"/>
              <a:gd name="T1" fmla="*/ 418976175 h 1520"/>
              <a:gd name="T2" fmla="*/ 284147456 w 4798"/>
              <a:gd name="T3" fmla="*/ 418976175 h 1520"/>
              <a:gd name="T4" fmla="*/ 348411846 w 4798"/>
              <a:gd name="T5" fmla="*/ 417715700 h 1520"/>
              <a:gd name="T6" fmla="*/ 399445215 w 4798"/>
              <a:gd name="T7" fmla="*/ 855593444 h 1520"/>
              <a:gd name="T8" fmla="*/ 568295706 w 4798"/>
              <a:gd name="T9" fmla="*/ 855593444 h 1520"/>
              <a:gd name="T10" fmla="*/ 738405878 w 4798"/>
              <a:gd name="T11" fmla="*/ 855593444 h 1520"/>
              <a:gd name="T12" fmla="*/ 749746980 w 4798"/>
              <a:gd name="T13" fmla="*/ 951359381 h 1520"/>
              <a:gd name="T14" fmla="*/ 853702843 w 4798"/>
              <a:gd name="T15" fmla="*/ 957659375 h 1520"/>
              <a:gd name="T16" fmla="*/ 1022553334 w 4798"/>
              <a:gd name="T17" fmla="*/ 957659375 h 1520"/>
              <a:gd name="T18" fmla="*/ 1123989835 w 4798"/>
              <a:gd name="T19" fmla="*/ 954508981 h 1520"/>
              <a:gd name="T20" fmla="*/ 1147301482 w 4798"/>
              <a:gd name="T21" fmla="*/ 464969225 h 1520"/>
              <a:gd name="T22" fmla="*/ 1261968209 w 4798"/>
              <a:gd name="T23" fmla="*/ 467489381 h 1520"/>
              <a:gd name="T24" fmla="*/ 1430189257 w 4798"/>
              <a:gd name="T25" fmla="*/ 467489381 h 1520"/>
              <a:gd name="T26" fmla="*/ 1510834267 w 4798"/>
              <a:gd name="T27" fmla="*/ 461818831 h 1520"/>
              <a:gd name="T28" fmla="*/ 1534145914 w 4798"/>
              <a:gd name="T29" fmla="*/ 12600781 h 1520"/>
              <a:gd name="T30" fmla="*/ 1668343657 w 4798"/>
              <a:gd name="T31" fmla="*/ 18271331 h 1520"/>
              <a:gd name="T32" fmla="*/ 1830263915 w 4798"/>
              <a:gd name="T33" fmla="*/ 18271331 h 1520"/>
              <a:gd name="T34" fmla="*/ 1873106577 w 4798"/>
              <a:gd name="T35" fmla="*/ 9450388 h 1520"/>
              <a:gd name="T36" fmla="*/ 1953751588 w 4798"/>
              <a:gd name="T37" fmla="*/ 221773750 h 1520"/>
              <a:gd name="T38" fmla="*/ 2122602079 w 4798"/>
              <a:gd name="T39" fmla="*/ 221773750 h 1520"/>
              <a:gd name="T40" fmla="*/ 2147483647 w 4798"/>
              <a:gd name="T41" fmla="*/ 212323363 h 1520"/>
              <a:gd name="T42" fmla="*/ 2147483647 w 4798"/>
              <a:gd name="T43" fmla="*/ 333290863 h 1520"/>
              <a:gd name="T44" fmla="*/ 2147483647 w 4798"/>
              <a:gd name="T45" fmla="*/ 335811019 h 1520"/>
              <a:gd name="T46" fmla="*/ 2147483647 w 4798"/>
              <a:gd name="T47" fmla="*/ 335811019 h 1520"/>
              <a:gd name="T48" fmla="*/ 2147483647 w 4798"/>
              <a:gd name="T49" fmla="*/ 330140469 h 1520"/>
              <a:gd name="T50" fmla="*/ 2147483647 w 4798"/>
              <a:gd name="T51" fmla="*/ 199092344 h 1520"/>
              <a:gd name="T52" fmla="*/ 2147483647 w 4798"/>
              <a:gd name="T53" fmla="*/ 205393131 h 1520"/>
              <a:gd name="T54" fmla="*/ 2147483647 w 4798"/>
              <a:gd name="T55" fmla="*/ 205393131 h 1520"/>
              <a:gd name="T56" fmla="*/ 2147483647 w 4798"/>
              <a:gd name="T57" fmla="*/ 187121800 h 1520"/>
              <a:gd name="T58" fmla="*/ 2147483647 w 4798"/>
              <a:gd name="T59" fmla="*/ 187121800 h 1520"/>
              <a:gd name="T60" fmla="*/ 2147483647 w 4798"/>
              <a:gd name="T61" fmla="*/ 189011719 h 1520"/>
              <a:gd name="T62" fmla="*/ 2147483647 w 4798"/>
              <a:gd name="T63" fmla="*/ 320059844 h 1520"/>
              <a:gd name="T64" fmla="*/ 2147483647 w 4798"/>
              <a:gd name="T65" fmla="*/ 318169925 h 1520"/>
              <a:gd name="T66" fmla="*/ 2147483647 w 4798"/>
              <a:gd name="T67" fmla="*/ 318169925 h 1520"/>
              <a:gd name="T68" fmla="*/ 2147483647 w 4798"/>
              <a:gd name="T69" fmla="*/ 320059844 h 1520"/>
              <a:gd name="T70" fmla="*/ 2147483647 w 4798"/>
              <a:gd name="T71" fmla="*/ 204132656 h 1520"/>
              <a:gd name="T72" fmla="*/ 2122602079 w 4798"/>
              <a:gd name="T73" fmla="*/ 203502419 h 1520"/>
              <a:gd name="T74" fmla="*/ 1953751588 w 4798"/>
              <a:gd name="T75" fmla="*/ 203502419 h 1520"/>
              <a:gd name="T76" fmla="*/ 1921619790 w 4798"/>
              <a:gd name="T77" fmla="*/ 211693125 h 1520"/>
              <a:gd name="T78" fmla="*/ 1830263915 w 4798"/>
              <a:gd name="T79" fmla="*/ 0 h 1520"/>
              <a:gd name="T80" fmla="*/ 1668343657 w 4798"/>
              <a:gd name="T81" fmla="*/ 0 h 1520"/>
              <a:gd name="T82" fmla="*/ 1522174575 w 4798"/>
              <a:gd name="T83" fmla="*/ 0 h 1520"/>
              <a:gd name="T84" fmla="*/ 1499493166 w 4798"/>
              <a:gd name="T85" fmla="*/ 449848288 h 1520"/>
              <a:gd name="T86" fmla="*/ 1476811756 w 4798"/>
              <a:gd name="T87" fmla="*/ 449848288 h 1520"/>
              <a:gd name="T88" fmla="*/ 1307961265 w 4798"/>
              <a:gd name="T89" fmla="*/ 449848288 h 1520"/>
              <a:gd name="T90" fmla="*/ 1137851093 w 4798"/>
              <a:gd name="T91" fmla="*/ 449848288 h 1520"/>
              <a:gd name="T92" fmla="*/ 1102568901 w 4798"/>
              <a:gd name="T93" fmla="*/ 948208988 h 1520"/>
              <a:gd name="T94" fmla="*/ 1115169684 w 4798"/>
              <a:gd name="T95" fmla="*/ 939388044 h 1520"/>
              <a:gd name="T96" fmla="*/ 953879663 w 4798"/>
              <a:gd name="T97" fmla="*/ 939388044 h 1520"/>
              <a:gd name="T98" fmla="*/ 783768697 w 4798"/>
              <a:gd name="T99" fmla="*/ 939388044 h 1520"/>
              <a:gd name="T100" fmla="*/ 751006661 w 4798"/>
              <a:gd name="T101" fmla="*/ 844882581 h 1520"/>
              <a:gd name="T102" fmla="*/ 661541499 w 4798"/>
              <a:gd name="T103" fmla="*/ 837322113 h 1520"/>
              <a:gd name="T104" fmla="*/ 498991003 w 4798"/>
              <a:gd name="T105" fmla="*/ 837322113 h 1520"/>
              <a:gd name="T106" fmla="*/ 385583957 w 4798"/>
              <a:gd name="T107" fmla="*/ 839842269 h 1520"/>
              <a:gd name="T108" fmla="*/ 359122710 w 4798"/>
              <a:gd name="T109" fmla="*/ 401335081 h 1520"/>
              <a:gd name="T110" fmla="*/ 215473785 w 4798"/>
              <a:gd name="T111" fmla="*/ 400704844 h 1520"/>
              <a:gd name="T112" fmla="*/ 45993056 w 4798"/>
              <a:gd name="T113" fmla="*/ 400704844 h 152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798" h="1520">
                <a:moveTo>
                  <a:pt x="0" y="636"/>
                </a:moveTo>
                <a:lnTo>
                  <a:pt x="0" y="665"/>
                </a:lnTo>
                <a:lnTo>
                  <a:pt x="36" y="665"/>
                </a:lnTo>
                <a:lnTo>
                  <a:pt x="73" y="665"/>
                </a:lnTo>
                <a:lnTo>
                  <a:pt x="109" y="665"/>
                </a:lnTo>
                <a:lnTo>
                  <a:pt x="145" y="665"/>
                </a:lnTo>
                <a:lnTo>
                  <a:pt x="183" y="665"/>
                </a:lnTo>
                <a:lnTo>
                  <a:pt x="219" y="665"/>
                </a:lnTo>
                <a:lnTo>
                  <a:pt x="255" y="665"/>
                </a:lnTo>
                <a:lnTo>
                  <a:pt x="291" y="665"/>
                </a:lnTo>
                <a:lnTo>
                  <a:pt x="342" y="665"/>
                </a:lnTo>
                <a:lnTo>
                  <a:pt x="379" y="665"/>
                </a:lnTo>
                <a:lnTo>
                  <a:pt x="415" y="665"/>
                </a:lnTo>
                <a:lnTo>
                  <a:pt x="451" y="665"/>
                </a:lnTo>
                <a:lnTo>
                  <a:pt x="489" y="665"/>
                </a:lnTo>
                <a:lnTo>
                  <a:pt x="525" y="665"/>
                </a:lnTo>
                <a:lnTo>
                  <a:pt x="561" y="665"/>
                </a:lnTo>
                <a:lnTo>
                  <a:pt x="561" y="650"/>
                </a:lnTo>
                <a:lnTo>
                  <a:pt x="543" y="656"/>
                </a:lnTo>
                <a:lnTo>
                  <a:pt x="547" y="660"/>
                </a:lnTo>
                <a:lnTo>
                  <a:pt x="553" y="663"/>
                </a:lnTo>
                <a:lnTo>
                  <a:pt x="542" y="651"/>
                </a:lnTo>
                <a:lnTo>
                  <a:pt x="578" y="1344"/>
                </a:lnTo>
                <a:lnTo>
                  <a:pt x="579" y="1349"/>
                </a:lnTo>
                <a:lnTo>
                  <a:pt x="583" y="1353"/>
                </a:lnTo>
                <a:lnTo>
                  <a:pt x="589" y="1356"/>
                </a:lnTo>
                <a:lnTo>
                  <a:pt x="598" y="1358"/>
                </a:lnTo>
                <a:lnTo>
                  <a:pt x="634" y="1358"/>
                </a:lnTo>
                <a:lnTo>
                  <a:pt x="672" y="1358"/>
                </a:lnTo>
                <a:lnTo>
                  <a:pt x="719" y="1358"/>
                </a:lnTo>
                <a:lnTo>
                  <a:pt x="756" y="1358"/>
                </a:lnTo>
                <a:lnTo>
                  <a:pt x="792" y="1358"/>
                </a:lnTo>
                <a:lnTo>
                  <a:pt x="830" y="1358"/>
                </a:lnTo>
                <a:lnTo>
                  <a:pt x="866" y="1358"/>
                </a:lnTo>
                <a:lnTo>
                  <a:pt x="902" y="1358"/>
                </a:lnTo>
                <a:lnTo>
                  <a:pt x="940" y="1358"/>
                </a:lnTo>
                <a:lnTo>
                  <a:pt x="976" y="1358"/>
                </a:lnTo>
                <a:lnTo>
                  <a:pt x="1014" y="1358"/>
                </a:lnTo>
                <a:lnTo>
                  <a:pt x="1050" y="1358"/>
                </a:lnTo>
                <a:lnTo>
                  <a:pt x="1098" y="1358"/>
                </a:lnTo>
                <a:lnTo>
                  <a:pt x="1134" y="1358"/>
                </a:lnTo>
                <a:lnTo>
                  <a:pt x="1172" y="1358"/>
                </a:lnTo>
                <a:lnTo>
                  <a:pt x="1172" y="1343"/>
                </a:lnTo>
                <a:lnTo>
                  <a:pt x="1154" y="1349"/>
                </a:lnTo>
                <a:lnTo>
                  <a:pt x="1157" y="1353"/>
                </a:lnTo>
                <a:lnTo>
                  <a:pt x="1164" y="1356"/>
                </a:lnTo>
                <a:lnTo>
                  <a:pt x="1152" y="1345"/>
                </a:lnTo>
                <a:lnTo>
                  <a:pt x="1189" y="1507"/>
                </a:lnTo>
                <a:lnTo>
                  <a:pt x="1190" y="1510"/>
                </a:lnTo>
                <a:lnTo>
                  <a:pt x="1193" y="1515"/>
                </a:lnTo>
                <a:lnTo>
                  <a:pt x="1200" y="1517"/>
                </a:lnTo>
                <a:lnTo>
                  <a:pt x="1208" y="1520"/>
                </a:lnTo>
                <a:lnTo>
                  <a:pt x="1244" y="1520"/>
                </a:lnTo>
                <a:lnTo>
                  <a:pt x="1281" y="1520"/>
                </a:lnTo>
                <a:lnTo>
                  <a:pt x="1319" y="1520"/>
                </a:lnTo>
                <a:lnTo>
                  <a:pt x="1355" y="1520"/>
                </a:lnTo>
                <a:lnTo>
                  <a:pt x="1391" y="1520"/>
                </a:lnTo>
                <a:lnTo>
                  <a:pt x="1427" y="1520"/>
                </a:lnTo>
                <a:lnTo>
                  <a:pt x="1477" y="1520"/>
                </a:lnTo>
                <a:lnTo>
                  <a:pt x="1514" y="1520"/>
                </a:lnTo>
                <a:lnTo>
                  <a:pt x="1551" y="1520"/>
                </a:lnTo>
                <a:lnTo>
                  <a:pt x="1587" y="1520"/>
                </a:lnTo>
                <a:lnTo>
                  <a:pt x="1623" y="1520"/>
                </a:lnTo>
                <a:lnTo>
                  <a:pt x="1661" y="1520"/>
                </a:lnTo>
                <a:lnTo>
                  <a:pt x="1697" y="1520"/>
                </a:lnTo>
                <a:lnTo>
                  <a:pt x="1733" y="1520"/>
                </a:lnTo>
                <a:lnTo>
                  <a:pt x="1770" y="1520"/>
                </a:lnTo>
                <a:lnTo>
                  <a:pt x="1770" y="1518"/>
                </a:lnTo>
                <a:lnTo>
                  <a:pt x="1778" y="1517"/>
                </a:lnTo>
                <a:lnTo>
                  <a:pt x="1784" y="1515"/>
                </a:lnTo>
                <a:lnTo>
                  <a:pt x="1788" y="1510"/>
                </a:lnTo>
                <a:lnTo>
                  <a:pt x="1791" y="1506"/>
                </a:lnTo>
                <a:lnTo>
                  <a:pt x="1827" y="729"/>
                </a:lnTo>
                <a:lnTo>
                  <a:pt x="1806" y="727"/>
                </a:lnTo>
                <a:lnTo>
                  <a:pt x="1806" y="741"/>
                </a:lnTo>
                <a:lnTo>
                  <a:pt x="1814" y="740"/>
                </a:lnTo>
                <a:lnTo>
                  <a:pt x="1821" y="738"/>
                </a:lnTo>
                <a:lnTo>
                  <a:pt x="1824" y="733"/>
                </a:lnTo>
                <a:lnTo>
                  <a:pt x="1806" y="742"/>
                </a:lnTo>
                <a:lnTo>
                  <a:pt x="1855" y="742"/>
                </a:lnTo>
                <a:lnTo>
                  <a:pt x="1891" y="742"/>
                </a:lnTo>
                <a:lnTo>
                  <a:pt x="1929" y="742"/>
                </a:lnTo>
                <a:lnTo>
                  <a:pt x="1965" y="742"/>
                </a:lnTo>
                <a:lnTo>
                  <a:pt x="2003" y="742"/>
                </a:lnTo>
                <a:lnTo>
                  <a:pt x="2039" y="742"/>
                </a:lnTo>
                <a:lnTo>
                  <a:pt x="2076" y="742"/>
                </a:lnTo>
                <a:lnTo>
                  <a:pt x="2112" y="742"/>
                </a:lnTo>
                <a:lnTo>
                  <a:pt x="2148" y="742"/>
                </a:lnTo>
                <a:lnTo>
                  <a:pt x="2186" y="742"/>
                </a:lnTo>
                <a:lnTo>
                  <a:pt x="2234" y="742"/>
                </a:lnTo>
                <a:lnTo>
                  <a:pt x="2270" y="742"/>
                </a:lnTo>
                <a:lnTo>
                  <a:pt x="2306" y="742"/>
                </a:lnTo>
                <a:lnTo>
                  <a:pt x="2344" y="742"/>
                </a:lnTo>
                <a:lnTo>
                  <a:pt x="2380" y="742"/>
                </a:lnTo>
                <a:lnTo>
                  <a:pt x="2380" y="741"/>
                </a:lnTo>
                <a:lnTo>
                  <a:pt x="2388" y="740"/>
                </a:lnTo>
                <a:lnTo>
                  <a:pt x="2395" y="738"/>
                </a:lnTo>
                <a:lnTo>
                  <a:pt x="2398" y="733"/>
                </a:lnTo>
                <a:lnTo>
                  <a:pt x="2402" y="729"/>
                </a:lnTo>
                <a:lnTo>
                  <a:pt x="2438" y="15"/>
                </a:lnTo>
                <a:lnTo>
                  <a:pt x="2416" y="14"/>
                </a:lnTo>
                <a:lnTo>
                  <a:pt x="2416" y="28"/>
                </a:lnTo>
                <a:lnTo>
                  <a:pt x="2425" y="26"/>
                </a:lnTo>
                <a:lnTo>
                  <a:pt x="2431" y="24"/>
                </a:lnTo>
                <a:lnTo>
                  <a:pt x="2435" y="20"/>
                </a:lnTo>
                <a:lnTo>
                  <a:pt x="2416" y="29"/>
                </a:lnTo>
                <a:lnTo>
                  <a:pt x="2453" y="29"/>
                </a:lnTo>
                <a:lnTo>
                  <a:pt x="2490" y="29"/>
                </a:lnTo>
                <a:lnTo>
                  <a:pt x="2527" y="29"/>
                </a:lnTo>
                <a:lnTo>
                  <a:pt x="2565" y="29"/>
                </a:lnTo>
                <a:lnTo>
                  <a:pt x="2612" y="29"/>
                </a:lnTo>
                <a:lnTo>
                  <a:pt x="2648" y="29"/>
                </a:lnTo>
                <a:lnTo>
                  <a:pt x="2686" y="29"/>
                </a:lnTo>
                <a:lnTo>
                  <a:pt x="2723" y="29"/>
                </a:lnTo>
                <a:lnTo>
                  <a:pt x="2759" y="29"/>
                </a:lnTo>
                <a:lnTo>
                  <a:pt x="2795" y="29"/>
                </a:lnTo>
                <a:lnTo>
                  <a:pt x="2833" y="29"/>
                </a:lnTo>
                <a:lnTo>
                  <a:pt x="2869" y="29"/>
                </a:lnTo>
                <a:lnTo>
                  <a:pt x="2905" y="29"/>
                </a:lnTo>
                <a:lnTo>
                  <a:pt x="2941" y="29"/>
                </a:lnTo>
                <a:lnTo>
                  <a:pt x="2993" y="29"/>
                </a:lnTo>
                <a:lnTo>
                  <a:pt x="2993" y="14"/>
                </a:lnTo>
                <a:lnTo>
                  <a:pt x="2974" y="20"/>
                </a:lnTo>
                <a:lnTo>
                  <a:pt x="2978" y="24"/>
                </a:lnTo>
                <a:lnTo>
                  <a:pt x="2984" y="26"/>
                </a:lnTo>
                <a:lnTo>
                  <a:pt x="2973" y="15"/>
                </a:lnTo>
                <a:lnTo>
                  <a:pt x="3009" y="338"/>
                </a:lnTo>
                <a:lnTo>
                  <a:pt x="3011" y="343"/>
                </a:lnTo>
                <a:lnTo>
                  <a:pt x="3014" y="347"/>
                </a:lnTo>
                <a:lnTo>
                  <a:pt x="3020" y="350"/>
                </a:lnTo>
                <a:lnTo>
                  <a:pt x="3029" y="352"/>
                </a:lnTo>
                <a:lnTo>
                  <a:pt x="3065" y="352"/>
                </a:lnTo>
                <a:lnTo>
                  <a:pt x="3101" y="352"/>
                </a:lnTo>
                <a:lnTo>
                  <a:pt x="3137" y="352"/>
                </a:lnTo>
                <a:lnTo>
                  <a:pt x="3175" y="352"/>
                </a:lnTo>
                <a:lnTo>
                  <a:pt x="3211" y="352"/>
                </a:lnTo>
                <a:lnTo>
                  <a:pt x="3248" y="352"/>
                </a:lnTo>
                <a:lnTo>
                  <a:pt x="3284" y="352"/>
                </a:lnTo>
                <a:lnTo>
                  <a:pt x="3322" y="352"/>
                </a:lnTo>
                <a:lnTo>
                  <a:pt x="3369" y="352"/>
                </a:lnTo>
                <a:lnTo>
                  <a:pt x="3406" y="352"/>
                </a:lnTo>
                <a:lnTo>
                  <a:pt x="3442" y="352"/>
                </a:lnTo>
                <a:lnTo>
                  <a:pt x="3478" y="352"/>
                </a:lnTo>
                <a:lnTo>
                  <a:pt x="3516" y="352"/>
                </a:lnTo>
                <a:lnTo>
                  <a:pt x="3554" y="352"/>
                </a:lnTo>
                <a:lnTo>
                  <a:pt x="3590" y="352"/>
                </a:lnTo>
                <a:lnTo>
                  <a:pt x="3590" y="337"/>
                </a:lnTo>
                <a:lnTo>
                  <a:pt x="3572" y="343"/>
                </a:lnTo>
                <a:lnTo>
                  <a:pt x="3575" y="347"/>
                </a:lnTo>
                <a:lnTo>
                  <a:pt x="3582" y="350"/>
                </a:lnTo>
                <a:lnTo>
                  <a:pt x="3570" y="339"/>
                </a:lnTo>
                <a:lnTo>
                  <a:pt x="3606" y="521"/>
                </a:lnTo>
                <a:lnTo>
                  <a:pt x="3608" y="524"/>
                </a:lnTo>
                <a:lnTo>
                  <a:pt x="3611" y="529"/>
                </a:lnTo>
                <a:lnTo>
                  <a:pt x="3618" y="531"/>
                </a:lnTo>
                <a:lnTo>
                  <a:pt x="3626" y="533"/>
                </a:lnTo>
                <a:lnTo>
                  <a:pt x="3664" y="533"/>
                </a:lnTo>
                <a:lnTo>
                  <a:pt x="3700" y="533"/>
                </a:lnTo>
                <a:lnTo>
                  <a:pt x="3748" y="533"/>
                </a:lnTo>
                <a:lnTo>
                  <a:pt x="3784" y="533"/>
                </a:lnTo>
                <a:lnTo>
                  <a:pt x="3822" y="533"/>
                </a:lnTo>
                <a:lnTo>
                  <a:pt x="3858" y="533"/>
                </a:lnTo>
                <a:lnTo>
                  <a:pt x="3894" y="533"/>
                </a:lnTo>
                <a:lnTo>
                  <a:pt x="3931" y="533"/>
                </a:lnTo>
                <a:lnTo>
                  <a:pt x="3967" y="533"/>
                </a:lnTo>
                <a:lnTo>
                  <a:pt x="4005" y="533"/>
                </a:lnTo>
                <a:lnTo>
                  <a:pt x="4041" y="533"/>
                </a:lnTo>
                <a:lnTo>
                  <a:pt x="4077" y="533"/>
                </a:lnTo>
                <a:lnTo>
                  <a:pt x="4127" y="533"/>
                </a:lnTo>
                <a:lnTo>
                  <a:pt x="4164" y="533"/>
                </a:lnTo>
                <a:lnTo>
                  <a:pt x="4201" y="533"/>
                </a:lnTo>
                <a:lnTo>
                  <a:pt x="4201" y="532"/>
                </a:lnTo>
                <a:lnTo>
                  <a:pt x="4209" y="531"/>
                </a:lnTo>
                <a:lnTo>
                  <a:pt x="4215" y="529"/>
                </a:lnTo>
                <a:lnTo>
                  <a:pt x="4219" y="524"/>
                </a:lnTo>
                <a:lnTo>
                  <a:pt x="4220" y="521"/>
                </a:lnTo>
                <a:lnTo>
                  <a:pt x="4257" y="313"/>
                </a:lnTo>
                <a:lnTo>
                  <a:pt x="4237" y="311"/>
                </a:lnTo>
                <a:lnTo>
                  <a:pt x="4237" y="324"/>
                </a:lnTo>
                <a:lnTo>
                  <a:pt x="4245" y="323"/>
                </a:lnTo>
                <a:lnTo>
                  <a:pt x="4252" y="321"/>
                </a:lnTo>
                <a:lnTo>
                  <a:pt x="4255" y="316"/>
                </a:lnTo>
                <a:lnTo>
                  <a:pt x="4237" y="326"/>
                </a:lnTo>
                <a:lnTo>
                  <a:pt x="4273" y="326"/>
                </a:lnTo>
                <a:lnTo>
                  <a:pt x="4309" y="326"/>
                </a:lnTo>
                <a:lnTo>
                  <a:pt x="4347" y="326"/>
                </a:lnTo>
                <a:lnTo>
                  <a:pt x="4383" y="326"/>
                </a:lnTo>
                <a:lnTo>
                  <a:pt x="4420" y="326"/>
                </a:lnTo>
                <a:lnTo>
                  <a:pt x="4456" y="326"/>
                </a:lnTo>
                <a:lnTo>
                  <a:pt x="4505" y="326"/>
                </a:lnTo>
                <a:lnTo>
                  <a:pt x="4543" y="326"/>
                </a:lnTo>
                <a:lnTo>
                  <a:pt x="4579" y="326"/>
                </a:lnTo>
                <a:lnTo>
                  <a:pt x="4615" y="326"/>
                </a:lnTo>
                <a:lnTo>
                  <a:pt x="4652" y="326"/>
                </a:lnTo>
                <a:lnTo>
                  <a:pt x="4690" y="326"/>
                </a:lnTo>
                <a:lnTo>
                  <a:pt x="4726" y="326"/>
                </a:lnTo>
                <a:lnTo>
                  <a:pt x="4762" y="326"/>
                </a:lnTo>
                <a:lnTo>
                  <a:pt x="4798" y="326"/>
                </a:lnTo>
                <a:lnTo>
                  <a:pt x="4798" y="297"/>
                </a:lnTo>
                <a:lnTo>
                  <a:pt x="4762" y="297"/>
                </a:lnTo>
                <a:lnTo>
                  <a:pt x="4726" y="297"/>
                </a:lnTo>
                <a:lnTo>
                  <a:pt x="4690" y="297"/>
                </a:lnTo>
                <a:lnTo>
                  <a:pt x="4652" y="297"/>
                </a:lnTo>
                <a:lnTo>
                  <a:pt x="4615" y="297"/>
                </a:lnTo>
                <a:lnTo>
                  <a:pt x="4579" y="297"/>
                </a:lnTo>
                <a:lnTo>
                  <a:pt x="4543" y="297"/>
                </a:lnTo>
                <a:lnTo>
                  <a:pt x="4505" y="297"/>
                </a:lnTo>
                <a:lnTo>
                  <a:pt x="4456" y="297"/>
                </a:lnTo>
                <a:lnTo>
                  <a:pt x="4420" y="297"/>
                </a:lnTo>
                <a:lnTo>
                  <a:pt x="4383" y="297"/>
                </a:lnTo>
                <a:lnTo>
                  <a:pt x="4347" y="297"/>
                </a:lnTo>
                <a:lnTo>
                  <a:pt x="4309" y="297"/>
                </a:lnTo>
                <a:lnTo>
                  <a:pt x="4273" y="297"/>
                </a:lnTo>
                <a:lnTo>
                  <a:pt x="4237" y="297"/>
                </a:lnTo>
                <a:lnTo>
                  <a:pt x="4229" y="298"/>
                </a:lnTo>
                <a:lnTo>
                  <a:pt x="4222" y="300"/>
                </a:lnTo>
                <a:lnTo>
                  <a:pt x="4219" y="305"/>
                </a:lnTo>
                <a:lnTo>
                  <a:pt x="4217" y="311"/>
                </a:lnTo>
                <a:lnTo>
                  <a:pt x="4217" y="309"/>
                </a:lnTo>
                <a:lnTo>
                  <a:pt x="4181" y="517"/>
                </a:lnTo>
                <a:lnTo>
                  <a:pt x="4201" y="505"/>
                </a:lnTo>
                <a:lnTo>
                  <a:pt x="4192" y="506"/>
                </a:lnTo>
                <a:lnTo>
                  <a:pt x="4186" y="508"/>
                </a:lnTo>
                <a:lnTo>
                  <a:pt x="4183" y="513"/>
                </a:lnTo>
                <a:lnTo>
                  <a:pt x="4181" y="518"/>
                </a:lnTo>
                <a:lnTo>
                  <a:pt x="4201" y="518"/>
                </a:lnTo>
                <a:lnTo>
                  <a:pt x="4201" y="505"/>
                </a:lnTo>
                <a:lnTo>
                  <a:pt x="4164" y="505"/>
                </a:lnTo>
                <a:lnTo>
                  <a:pt x="4127" y="505"/>
                </a:lnTo>
                <a:lnTo>
                  <a:pt x="4077" y="505"/>
                </a:lnTo>
                <a:lnTo>
                  <a:pt x="4041" y="505"/>
                </a:lnTo>
                <a:lnTo>
                  <a:pt x="4005" y="505"/>
                </a:lnTo>
                <a:lnTo>
                  <a:pt x="3967" y="505"/>
                </a:lnTo>
                <a:lnTo>
                  <a:pt x="3931" y="505"/>
                </a:lnTo>
                <a:lnTo>
                  <a:pt x="3894" y="505"/>
                </a:lnTo>
                <a:lnTo>
                  <a:pt x="3858" y="505"/>
                </a:lnTo>
                <a:lnTo>
                  <a:pt x="3822" y="505"/>
                </a:lnTo>
                <a:lnTo>
                  <a:pt x="3784" y="505"/>
                </a:lnTo>
                <a:lnTo>
                  <a:pt x="3748" y="505"/>
                </a:lnTo>
                <a:lnTo>
                  <a:pt x="3700" y="505"/>
                </a:lnTo>
                <a:lnTo>
                  <a:pt x="3664" y="505"/>
                </a:lnTo>
                <a:lnTo>
                  <a:pt x="3626" y="505"/>
                </a:lnTo>
                <a:lnTo>
                  <a:pt x="3644" y="513"/>
                </a:lnTo>
                <a:lnTo>
                  <a:pt x="3641" y="508"/>
                </a:lnTo>
                <a:lnTo>
                  <a:pt x="3634" y="506"/>
                </a:lnTo>
                <a:lnTo>
                  <a:pt x="3626" y="518"/>
                </a:lnTo>
                <a:lnTo>
                  <a:pt x="3646" y="517"/>
                </a:lnTo>
                <a:lnTo>
                  <a:pt x="3610" y="336"/>
                </a:lnTo>
                <a:lnTo>
                  <a:pt x="3608" y="331"/>
                </a:lnTo>
                <a:lnTo>
                  <a:pt x="3605" y="327"/>
                </a:lnTo>
                <a:lnTo>
                  <a:pt x="3598" y="324"/>
                </a:lnTo>
                <a:lnTo>
                  <a:pt x="3590" y="323"/>
                </a:lnTo>
                <a:lnTo>
                  <a:pt x="3554" y="323"/>
                </a:lnTo>
                <a:lnTo>
                  <a:pt x="3516" y="323"/>
                </a:lnTo>
                <a:lnTo>
                  <a:pt x="3478" y="323"/>
                </a:lnTo>
                <a:lnTo>
                  <a:pt x="3442" y="323"/>
                </a:lnTo>
                <a:lnTo>
                  <a:pt x="3406" y="323"/>
                </a:lnTo>
                <a:lnTo>
                  <a:pt x="3369" y="323"/>
                </a:lnTo>
                <a:lnTo>
                  <a:pt x="3322" y="323"/>
                </a:lnTo>
                <a:lnTo>
                  <a:pt x="3284" y="323"/>
                </a:lnTo>
                <a:lnTo>
                  <a:pt x="3248" y="323"/>
                </a:lnTo>
                <a:lnTo>
                  <a:pt x="3211" y="323"/>
                </a:lnTo>
                <a:lnTo>
                  <a:pt x="3175" y="323"/>
                </a:lnTo>
                <a:lnTo>
                  <a:pt x="3137" y="323"/>
                </a:lnTo>
                <a:lnTo>
                  <a:pt x="3101" y="323"/>
                </a:lnTo>
                <a:lnTo>
                  <a:pt x="3065" y="323"/>
                </a:lnTo>
                <a:lnTo>
                  <a:pt x="3029" y="323"/>
                </a:lnTo>
                <a:lnTo>
                  <a:pt x="3047" y="331"/>
                </a:lnTo>
                <a:lnTo>
                  <a:pt x="3044" y="327"/>
                </a:lnTo>
                <a:lnTo>
                  <a:pt x="3037" y="324"/>
                </a:lnTo>
                <a:lnTo>
                  <a:pt x="3029" y="337"/>
                </a:lnTo>
                <a:lnTo>
                  <a:pt x="3050" y="336"/>
                </a:lnTo>
                <a:lnTo>
                  <a:pt x="3014" y="13"/>
                </a:lnTo>
                <a:lnTo>
                  <a:pt x="3011" y="8"/>
                </a:lnTo>
                <a:lnTo>
                  <a:pt x="3007" y="3"/>
                </a:lnTo>
                <a:lnTo>
                  <a:pt x="3001" y="1"/>
                </a:lnTo>
                <a:lnTo>
                  <a:pt x="2993" y="0"/>
                </a:lnTo>
                <a:lnTo>
                  <a:pt x="2941" y="0"/>
                </a:lnTo>
                <a:lnTo>
                  <a:pt x="2905" y="0"/>
                </a:lnTo>
                <a:lnTo>
                  <a:pt x="2869" y="0"/>
                </a:lnTo>
                <a:lnTo>
                  <a:pt x="2833" y="0"/>
                </a:lnTo>
                <a:lnTo>
                  <a:pt x="2795" y="0"/>
                </a:lnTo>
                <a:lnTo>
                  <a:pt x="2759" y="0"/>
                </a:lnTo>
                <a:lnTo>
                  <a:pt x="2723" y="0"/>
                </a:lnTo>
                <a:lnTo>
                  <a:pt x="2686" y="0"/>
                </a:lnTo>
                <a:lnTo>
                  <a:pt x="2648" y="0"/>
                </a:lnTo>
                <a:lnTo>
                  <a:pt x="2612" y="0"/>
                </a:lnTo>
                <a:lnTo>
                  <a:pt x="2565" y="0"/>
                </a:lnTo>
                <a:lnTo>
                  <a:pt x="2527" y="0"/>
                </a:lnTo>
                <a:lnTo>
                  <a:pt x="2490" y="0"/>
                </a:lnTo>
                <a:lnTo>
                  <a:pt x="2453" y="0"/>
                </a:lnTo>
                <a:lnTo>
                  <a:pt x="2416" y="0"/>
                </a:lnTo>
                <a:lnTo>
                  <a:pt x="2408" y="1"/>
                </a:lnTo>
                <a:lnTo>
                  <a:pt x="2402" y="3"/>
                </a:lnTo>
                <a:lnTo>
                  <a:pt x="2398" y="8"/>
                </a:lnTo>
                <a:lnTo>
                  <a:pt x="2397" y="14"/>
                </a:lnTo>
                <a:lnTo>
                  <a:pt x="2360" y="727"/>
                </a:lnTo>
                <a:lnTo>
                  <a:pt x="2380" y="714"/>
                </a:lnTo>
                <a:lnTo>
                  <a:pt x="2372" y="715"/>
                </a:lnTo>
                <a:lnTo>
                  <a:pt x="2365" y="717"/>
                </a:lnTo>
                <a:lnTo>
                  <a:pt x="2362" y="722"/>
                </a:lnTo>
                <a:lnTo>
                  <a:pt x="2360" y="727"/>
                </a:lnTo>
                <a:lnTo>
                  <a:pt x="2380" y="727"/>
                </a:lnTo>
                <a:lnTo>
                  <a:pt x="2380" y="714"/>
                </a:lnTo>
                <a:lnTo>
                  <a:pt x="2344" y="714"/>
                </a:lnTo>
                <a:lnTo>
                  <a:pt x="2306" y="714"/>
                </a:lnTo>
                <a:lnTo>
                  <a:pt x="2270" y="714"/>
                </a:lnTo>
                <a:lnTo>
                  <a:pt x="2234" y="714"/>
                </a:lnTo>
                <a:lnTo>
                  <a:pt x="2186" y="714"/>
                </a:lnTo>
                <a:lnTo>
                  <a:pt x="2148" y="714"/>
                </a:lnTo>
                <a:lnTo>
                  <a:pt x="2112" y="714"/>
                </a:lnTo>
                <a:lnTo>
                  <a:pt x="2076" y="714"/>
                </a:lnTo>
                <a:lnTo>
                  <a:pt x="2039" y="714"/>
                </a:lnTo>
                <a:lnTo>
                  <a:pt x="2003" y="714"/>
                </a:lnTo>
                <a:lnTo>
                  <a:pt x="1965" y="714"/>
                </a:lnTo>
                <a:lnTo>
                  <a:pt x="1929" y="714"/>
                </a:lnTo>
                <a:lnTo>
                  <a:pt x="1891" y="714"/>
                </a:lnTo>
                <a:lnTo>
                  <a:pt x="1855" y="714"/>
                </a:lnTo>
                <a:lnTo>
                  <a:pt x="1806" y="714"/>
                </a:lnTo>
                <a:lnTo>
                  <a:pt x="1798" y="715"/>
                </a:lnTo>
                <a:lnTo>
                  <a:pt x="1791" y="717"/>
                </a:lnTo>
                <a:lnTo>
                  <a:pt x="1788" y="722"/>
                </a:lnTo>
                <a:lnTo>
                  <a:pt x="1786" y="727"/>
                </a:lnTo>
                <a:lnTo>
                  <a:pt x="1750" y="1505"/>
                </a:lnTo>
                <a:lnTo>
                  <a:pt x="1770" y="1491"/>
                </a:lnTo>
                <a:lnTo>
                  <a:pt x="1761" y="1492"/>
                </a:lnTo>
                <a:lnTo>
                  <a:pt x="1755" y="1494"/>
                </a:lnTo>
                <a:lnTo>
                  <a:pt x="1751" y="1499"/>
                </a:lnTo>
                <a:lnTo>
                  <a:pt x="1750" y="1505"/>
                </a:lnTo>
                <a:lnTo>
                  <a:pt x="1770" y="1505"/>
                </a:lnTo>
                <a:lnTo>
                  <a:pt x="1770" y="1491"/>
                </a:lnTo>
                <a:lnTo>
                  <a:pt x="1733" y="1491"/>
                </a:lnTo>
                <a:lnTo>
                  <a:pt x="1697" y="1491"/>
                </a:lnTo>
                <a:lnTo>
                  <a:pt x="1661" y="1491"/>
                </a:lnTo>
                <a:lnTo>
                  <a:pt x="1623" y="1491"/>
                </a:lnTo>
                <a:lnTo>
                  <a:pt x="1587" y="1491"/>
                </a:lnTo>
                <a:lnTo>
                  <a:pt x="1551" y="1491"/>
                </a:lnTo>
                <a:lnTo>
                  <a:pt x="1514" y="1491"/>
                </a:lnTo>
                <a:lnTo>
                  <a:pt x="1477" y="1491"/>
                </a:lnTo>
                <a:lnTo>
                  <a:pt x="1427" y="1491"/>
                </a:lnTo>
                <a:lnTo>
                  <a:pt x="1391" y="1491"/>
                </a:lnTo>
                <a:lnTo>
                  <a:pt x="1355" y="1491"/>
                </a:lnTo>
                <a:lnTo>
                  <a:pt x="1319" y="1491"/>
                </a:lnTo>
                <a:lnTo>
                  <a:pt x="1281" y="1491"/>
                </a:lnTo>
                <a:lnTo>
                  <a:pt x="1244" y="1491"/>
                </a:lnTo>
                <a:lnTo>
                  <a:pt x="1208" y="1491"/>
                </a:lnTo>
                <a:lnTo>
                  <a:pt x="1226" y="1499"/>
                </a:lnTo>
                <a:lnTo>
                  <a:pt x="1223" y="1494"/>
                </a:lnTo>
                <a:lnTo>
                  <a:pt x="1216" y="1492"/>
                </a:lnTo>
                <a:lnTo>
                  <a:pt x="1208" y="1505"/>
                </a:lnTo>
                <a:lnTo>
                  <a:pt x="1228" y="1502"/>
                </a:lnTo>
                <a:lnTo>
                  <a:pt x="1192" y="1341"/>
                </a:lnTo>
                <a:lnTo>
                  <a:pt x="1190" y="1337"/>
                </a:lnTo>
                <a:lnTo>
                  <a:pt x="1187" y="1333"/>
                </a:lnTo>
                <a:lnTo>
                  <a:pt x="1180" y="1330"/>
                </a:lnTo>
                <a:lnTo>
                  <a:pt x="1172" y="1329"/>
                </a:lnTo>
                <a:lnTo>
                  <a:pt x="1134" y="1329"/>
                </a:lnTo>
                <a:lnTo>
                  <a:pt x="1098" y="1329"/>
                </a:lnTo>
                <a:lnTo>
                  <a:pt x="1050" y="1329"/>
                </a:lnTo>
                <a:lnTo>
                  <a:pt x="1014" y="1329"/>
                </a:lnTo>
                <a:lnTo>
                  <a:pt x="976" y="1329"/>
                </a:lnTo>
                <a:lnTo>
                  <a:pt x="940" y="1329"/>
                </a:lnTo>
                <a:lnTo>
                  <a:pt x="902" y="1329"/>
                </a:lnTo>
                <a:lnTo>
                  <a:pt x="866" y="1329"/>
                </a:lnTo>
                <a:lnTo>
                  <a:pt x="830" y="1329"/>
                </a:lnTo>
                <a:lnTo>
                  <a:pt x="792" y="1329"/>
                </a:lnTo>
                <a:lnTo>
                  <a:pt x="756" y="1329"/>
                </a:lnTo>
                <a:lnTo>
                  <a:pt x="719" y="1329"/>
                </a:lnTo>
                <a:lnTo>
                  <a:pt x="672" y="1329"/>
                </a:lnTo>
                <a:lnTo>
                  <a:pt x="634" y="1329"/>
                </a:lnTo>
                <a:lnTo>
                  <a:pt x="598" y="1329"/>
                </a:lnTo>
                <a:lnTo>
                  <a:pt x="616" y="1337"/>
                </a:lnTo>
                <a:lnTo>
                  <a:pt x="612" y="1333"/>
                </a:lnTo>
                <a:lnTo>
                  <a:pt x="606" y="1330"/>
                </a:lnTo>
                <a:lnTo>
                  <a:pt x="598" y="1343"/>
                </a:lnTo>
                <a:lnTo>
                  <a:pt x="619" y="1343"/>
                </a:lnTo>
                <a:lnTo>
                  <a:pt x="583" y="650"/>
                </a:lnTo>
                <a:lnTo>
                  <a:pt x="579" y="644"/>
                </a:lnTo>
                <a:lnTo>
                  <a:pt x="576" y="640"/>
                </a:lnTo>
                <a:lnTo>
                  <a:pt x="570" y="637"/>
                </a:lnTo>
                <a:lnTo>
                  <a:pt x="561" y="636"/>
                </a:lnTo>
                <a:lnTo>
                  <a:pt x="525" y="636"/>
                </a:lnTo>
                <a:lnTo>
                  <a:pt x="489" y="636"/>
                </a:lnTo>
                <a:lnTo>
                  <a:pt x="451" y="636"/>
                </a:lnTo>
                <a:lnTo>
                  <a:pt x="415" y="636"/>
                </a:lnTo>
                <a:lnTo>
                  <a:pt x="379" y="636"/>
                </a:lnTo>
                <a:lnTo>
                  <a:pt x="342" y="636"/>
                </a:lnTo>
                <a:lnTo>
                  <a:pt x="291" y="636"/>
                </a:lnTo>
                <a:lnTo>
                  <a:pt x="255" y="636"/>
                </a:lnTo>
                <a:lnTo>
                  <a:pt x="219" y="636"/>
                </a:lnTo>
                <a:lnTo>
                  <a:pt x="183" y="636"/>
                </a:lnTo>
                <a:lnTo>
                  <a:pt x="145" y="636"/>
                </a:lnTo>
                <a:lnTo>
                  <a:pt x="109" y="636"/>
                </a:lnTo>
                <a:lnTo>
                  <a:pt x="73" y="636"/>
                </a:lnTo>
                <a:lnTo>
                  <a:pt x="36" y="636"/>
                </a:lnTo>
                <a:lnTo>
                  <a:pt x="0" y="636"/>
                </a:lnTo>
                <a:close/>
              </a:path>
            </a:pathLst>
          </a:custGeom>
          <a:solidFill>
            <a:srgbClr val="C0C0C0"/>
          </a:solidFill>
          <a:ln w="317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4" name="Rectangle 59"/>
          <p:cNvSpPr>
            <a:spLocks noChangeArrowheads="1"/>
          </p:cNvSpPr>
          <p:nvPr/>
        </p:nvSpPr>
        <p:spPr bwMode="auto">
          <a:xfrm>
            <a:off x="5837238" y="2044700"/>
            <a:ext cx="539750" cy="325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5" name="Rectangle 60"/>
          <p:cNvSpPr>
            <a:spLocks noChangeArrowheads="1"/>
          </p:cNvSpPr>
          <p:nvPr/>
        </p:nvSpPr>
        <p:spPr bwMode="auto">
          <a:xfrm>
            <a:off x="5883275" y="2051050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C</a:t>
            </a:r>
            <a:endParaRPr lang="en-US" sz="4400"/>
          </a:p>
        </p:txBody>
      </p:sp>
      <p:sp>
        <p:nvSpPr>
          <p:cNvPr id="47166" name="Rectangle 61"/>
          <p:cNvSpPr>
            <a:spLocks noChangeArrowheads="1"/>
          </p:cNvSpPr>
          <p:nvPr/>
        </p:nvSpPr>
        <p:spPr bwMode="auto">
          <a:xfrm>
            <a:off x="6076950" y="2051050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4881563" y="1517650"/>
            <a:ext cx="317500" cy="249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8" name="Rectangle 63"/>
          <p:cNvSpPr>
            <a:spLocks noChangeArrowheads="1"/>
          </p:cNvSpPr>
          <p:nvPr/>
        </p:nvSpPr>
        <p:spPr bwMode="auto">
          <a:xfrm>
            <a:off x="4818063" y="1498600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C</a:t>
            </a:r>
            <a:endParaRPr lang="en-US" sz="4000"/>
          </a:p>
        </p:txBody>
      </p:sp>
      <p:sp>
        <p:nvSpPr>
          <p:cNvPr id="47169" name="Rectangle 64"/>
          <p:cNvSpPr>
            <a:spLocks noChangeArrowheads="1"/>
          </p:cNvSpPr>
          <p:nvPr/>
        </p:nvSpPr>
        <p:spPr bwMode="auto">
          <a:xfrm>
            <a:off x="5119688" y="1524000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sp>
        <p:nvSpPr>
          <p:cNvPr id="47170" name="Line 65"/>
          <p:cNvSpPr>
            <a:spLocks noChangeShapeType="1"/>
          </p:cNvSpPr>
          <p:nvPr/>
        </p:nvSpPr>
        <p:spPr bwMode="auto">
          <a:xfrm>
            <a:off x="4830763" y="1533525"/>
            <a:ext cx="1301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71" name="Group 66"/>
          <p:cNvGrpSpPr>
            <a:grpSpLocks/>
          </p:cNvGrpSpPr>
          <p:nvPr/>
        </p:nvGrpSpPr>
        <p:grpSpPr bwMode="auto">
          <a:xfrm>
            <a:off x="5045075" y="1701800"/>
            <a:ext cx="220663" cy="160338"/>
            <a:chOff x="2264" y="1590"/>
            <a:chExt cx="139" cy="101"/>
          </a:xfrm>
        </p:grpSpPr>
        <p:sp>
          <p:nvSpPr>
            <p:cNvPr id="47354" name="Line 67"/>
            <p:cNvSpPr>
              <a:spLocks noChangeShapeType="1"/>
            </p:cNvSpPr>
            <p:nvPr/>
          </p:nvSpPr>
          <p:spPr bwMode="auto">
            <a:xfrm>
              <a:off x="2264" y="1590"/>
              <a:ext cx="108" cy="7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55" name="Freeform 68"/>
            <p:cNvSpPr>
              <a:spLocks/>
            </p:cNvSpPr>
            <p:nvPr/>
          </p:nvSpPr>
          <p:spPr bwMode="auto">
            <a:xfrm>
              <a:off x="2330" y="1638"/>
              <a:ext cx="73" cy="53"/>
            </a:xfrm>
            <a:custGeom>
              <a:avLst/>
              <a:gdLst>
                <a:gd name="T0" fmla="*/ 0 w 147"/>
                <a:gd name="T1" fmla="*/ 17 h 106"/>
                <a:gd name="T2" fmla="*/ 36 w 147"/>
                <a:gd name="T3" fmla="*/ 27 h 106"/>
                <a:gd name="T4" fmla="*/ 25 w 147"/>
                <a:gd name="T5" fmla="*/ 0 h 106"/>
                <a:gd name="T6" fmla="*/ 20 w 147"/>
                <a:gd name="T7" fmla="*/ 14 h 106"/>
                <a:gd name="T8" fmla="*/ 0 w 147"/>
                <a:gd name="T9" fmla="*/ 1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" h="106">
                  <a:moveTo>
                    <a:pt x="0" y="68"/>
                  </a:moveTo>
                  <a:lnTo>
                    <a:pt x="147" y="106"/>
                  </a:lnTo>
                  <a:lnTo>
                    <a:pt x="102" y="0"/>
                  </a:lnTo>
                  <a:lnTo>
                    <a:pt x="81" y="56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72" name="Group 69"/>
          <p:cNvGrpSpPr>
            <a:grpSpLocks/>
          </p:cNvGrpSpPr>
          <p:nvPr/>
        </p:nvGrpSpPr>
        <p:grpSpPr bwMode="auto">
          <a:xfrm>
            <a:off x="5446713" y="2089150"/>
            <a:ext cx="334962" cy="76200"/>
            <a:chOff x="2517" y="1834"/>
            <a:chExt cx="211" cy="48"/>
          </a:xfrm>
        </p:grpSpPr>
        <p:sp>
          <p:nvSpPr>
            <p:cNvPr id="47352" name="Line 70"/>
            <p:cNvSpPr>
              <a:spLocks noChangeShapeType="1"/>
            </p:cNvSpPr>
            <p:nvPr/>
          </p:nvSpPr>
          <p:spPr bwMode="auto">
            <a:xfrm flipH="1" flipV="1">
              <a:off x="2562" y="1855"/>
              <a:ext cx="166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53" name="Freeform 71"/>
            <p:cNvSpPr>
              <a:spLocks/>
            </p:cNvSpPr>
            <p:nvPr/>
          </p:nvSpPr>
          <p:spPr bwMode="auto">
            <a:xfrm>
              <a:off x="2517" y="1834"/>
              <a:ext cx="76" cy="48"/>
            </a:xfrm>
            <a:custGeom>
              <a:avLst/>
              <a:gdLst>
                <a:gd name="T0" fmla="*/ 38 w 151"/>
                <a:gd name="T1" fmla="*/ 0 h 97"/>
                <a:gd name="T2" fmla="*/ 0 w 151"/>
                <a:gd name="T3" fmla="*/ 8 h 97"/>
                <a:gd name="T4" fmla="*/ 32 w 151"/>
                <a:gd name="T5" fmla="*/ 24 h 97"/>
                <a:gd name="T6" fmla="*/ 24 w 151"/>
                <a:gd name="T7" fmla="*/ 11 h 97"/>
                <a:gd name="T8" fmla="*/ 38 w 151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1" h="97">
                  <a:moveTo>
                    <a:pt x="151" y="0"/>
                  </a:moveTo>
                  <a:lnTo>
                    <a:pt x="0" y="32"/>
                  </a:lnTo>
                  <a:lnTo>
                    <a:pt x="128" y="97"/>
                  </a:lnTo>
                  <a:lnTo>
                    <a:pt x="96" y="4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73" name="Rectangle 72"/>
          <p:cNvSpPr>
            <a:spLocks noChangeArrowheads="1"/>
          </p:cNvSpPr>
          <p:nvPr/>
        </p:nvSpPr>
        <p:spPr bwMode="auto">
          <a:xfrm>
            <a:off x="2759075" y="6423025"/>
            <a:ext cx="15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4" name="Rectangle 73"/>
          <p:cNvSpPr>
            <a:spLocks noChangeArrowheads="1"/>
          </p:cNvSpPr>
          <p:nvPr/>
        </p:nvSpPr>
        <p:spPr bwMode="auto">
          <a:xfrm>
            <a:off x="3338513" y="6423025"/>
            <a:ext cx="2444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5" name="Rectangle 74"/>
          <p:cNvSpPr>
            <a:spLocks noChangeArrowheads="1"/>
          </p:cNvSpPr>
          <p:nvPr/>
        </p:nvSpPr>
        <p:spPr bwMode="auto">
          <a:xfrm>
            <a:off x="3960813" y="6423025"/>
            <a:ext cx="2444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6" name="Rectangle 75"/>
          <p:cNvSpPr>
            <a:spLocks noChangeArrowheads="1"/>
          </p:cNvSpPr>
          <p:nvPr/>
        </p:nvSpPr>
        <p:spPr bwMode="auto">
          <a:xfrm>
            <a:off x="4581525" y="6423025"/>
            <a:ext cx="2428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7" name="Rectangle 76"/>
          <p:cNvSpPr>
            <a:spLocks noChangeArrowheads="1"/>
          </p:cNvSpPr>
          <p:nvPr/>
        </p:nvSpPr>
        <p:spPr bwMode="auto">
          <a:xfrm>
            <a:off x="5203825" y="6423025"/>
            <a:ext cx="2428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8" name="Rectangle 77"/>
          <p:cNvSpPr>
            <a:spLocks noChangeArrowheads="1"/>
          </p:cNvSpPr>
          <p:nvPr/>
        </p:nvSpPr>
        <p:spPr bwMode="auto">
          <a:xfrm>
            <a:off x="5794375" y="6423025"/>
            <a:ext cx="3206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9" name="Rectangle 78"/>
          <p:cNvSpPr>
            <a:spLocks noChangeArrowheads="1"/>
          </p:cNvSpPr>
          <p:nvPr/>
        </p:nvSpPr>
        <p:spPr bwMode="auto">
          <a:xfrm>
            <a:off x="6415088" y="6423025"/>
            <a:ext cx="3222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0" name="Rectangle 79"/>
          <p:cNvSpPr>
            <a:spLocks noChangeArrowheads="1"/>
          </p:cNvSpPr>
          <p:nvPr/>
        </p:nvSpPr>
        <p:spPr bwMode="auto">
          <a:xfrm>
            <a:off x="2759075" y="6194425"/>
            <a:ext cx="15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1" name="Rectangle 80"/>
          <p:cNvSpPr>
            <a:spLocks noChangeArrowheads="1"/>
          </p:cNvSpPr>
          <p:nvPr/>
        </p:nvSpPr>
        <p:spPr bwMode="auto">
          <a:xfrm>
            <a:off x="3338513" y="6194425"/>
            <a:ext cx="2444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2" name="Rectangle 81"/>
          <p:cNvSpPr>
            <a:spLocks noChangeArrowheads="1"/>
          </p:cNvSpPr>
          <p:nvPr/>
        </p:nvSpPr>
        <p:spPr bwMode="auto">
          <a:xfrm>
            <a:off x="3960813" y="6194425"/>
            <a:ext cx="2444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3" name="Rectangle 82"/>
          <p:cNvSpPr>
            <a:spLocks noChangeArrowheads="1"/>
          </p:cNvSpPr>
          <p:nvPr/>
        </p:nvSpPr>
        <p:spPr bwMode="auto">
          <a:xfrm>
            <a:off x="4581525" y="6194425"/>
            <a:ext cx="2428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4" name="Rectangle 83"/>
          <p:cNvSpPr>
            <a:spLocks noChangeArrowheads="1"/>
          </p:cNvSpPr>
          <p:nvPr/>
        </p:nvSpPr>
        <p:spPr bwMode="auto">
          <a:xfrm>
            <a:off x="5203825" y="6194425"/>
            <a:ext cx="2428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5" name="Rectangle 84"/>
          <p:cNvSpPr>
            <a:spLocks noChangeArrowheads="1"/>
          </p:cNvSpPr>
          <p:nvPr/>
        </p:nvSpPr>
        <p:spPr bwMode="auto">
          <a:xfrm>
            <a:off x="5794375" y="6194425"/>
            <a:ext cx="3206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6" name="Rectangle 85"/>
          <p:cNvSpPr>
            <a:spLocks noChangeArrowheads="1"/>
          </p:cNvSpPr>
          <p:nvPr/>
        </p:nvSpPr>
        <p:spPr bwMode="auto">
          <a:xfrm>
            <a:off x="6415088" y="6194425"/>
            <a:ext cx="3222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87" name="Group 86"/>
          <p:cNvGrpSpPr>
            <a:grpSpLocks/>
          </p:cNvGrpSpPr>
          <p:nvPr/>
        </p:nvGrpSpPr>
        <p:grpSpPr bwMode="auto">
          <a:xfrm>
            <a:off x="2649538" y="3236913"/>
            <a:ext cx="5464175" cy="2420937"/>
            <a:chOff x="993" y="2304"/>
            <a:chExt cx="3516" cy="1754"/>
          </a:xfrm>
        </p:grpSpPr>
        <p:sp>
          <p:nvSpPr>
            <p:cNvPr id="74839" name="Rectangle 87"/>
            <p:cNvSpPr>
              <a:spLocks noChangeArrowheads="1"/>
            </p:cNvSpPr>
            <p:nvPr/>
          </p:nvSpPr>
          <p:spPr bwMode="auto">
            <a:xfrm>
              <a:off x="996" y="2355"/>
              <a:ext cx="34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cs typeface="+mn-cs"/>
                </a:rPr>
                <a:t> 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196" name="Rectangle 88"/>
            <p:cNvSpPr>
              <a:spLocks noChangeArrowheads="1"/>
            </p:cNvSpPr>
            <p:nvPr/>
          </p:nvSpPr>
          <p:spPr bwMode="auto">
            <a:xfrm>
              <a:off x="996" y="2443"/>
              <a:ext cx="11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41" name="Rectangle 89"/>
            <p:cNvSpPr>
              <a:spLocks noChangeArrowheads="1"/>
            </p:cNvSpPr>
            <p:nvPr/>
          </p:nvSpPr>
          <p:spPr bwMode="auto">
            <a:xfrm>
              <a:off x="996" y="2449"/>
              <a:ext cx="34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cs typeface="+mn-cs"/>
                </a:rPr>
                <a:t> 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74842" name="Rectangle 90"/>
            <p:cNvSpPr>
              <a:spLocks noChangeArrowheads="1"/>
            </p:cNvSpPr>
            <p:nvPr/>
          </p:nvSpPr>
          <p:spPr bwMode="auto">
            <a:xfrm>
              <a:off x="1039" y="2449"/>
              <a:ext cx="34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cs typeface="+mn-cs"/>
                </a:rPr>
                <a:t> 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199" name="Rectangle 91"/>
            <p:cNvSpPr>
              <a:spLocks noChangeArrowheads="1"/>
            </p:cNvSpPr>
            <p:nvPr/>
          </p:nvSpPr>
          <p:spPr bwMode="auto">
            <a:xfrm>
              <a:off x="1757" y="2476"/>
              <a:ext cx="2740" cy="1399"/>
            </a:xfrm>
            <a:prstGeom prst="rect">
              <a:avLst/>
            </a:prstGeom>
            <a:noFill/>
            <a:ln w="158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44" name="Rectangle 92"/>
            <p:cNvSpPr>
              <a:spLocks noChangeArrowheads="1"/>
            </p:cNvSpPr>
            <p:nvPr/>
          </p:nvSpPr>
          <p:spPr bwMode="auto">
            <a:xfrm>
              <a:off x="1488" y="3926"/>
              <a:ext cx="34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1100">
                  <a:solidFill>
                    <a:srgbClr val="000000"/>
                  </a:solidFill>
                  <a:latin typeface="Helvetica" charset="0"/>
                  <a:cs typeface="+mn-cs"/>
                </a:rPr>
                <a:t>0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201" name="Rectangle 93"/>
            <p:cNvSpPr>
              <a:spLocks noChangeArrowheads="1"/>
            </p:cNvSpPr>
            <p:nvPr/>
          </p:nvSpPr>
          <p:spPr bwMode="auto">
            <a:xfrm>
              <a:off x="1680" y="2496"/>
              <a:ext cx="17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2" name="Rectangle 94"/>
            <p:cNvSpPr>
              <a:spLocks noChangeArrowheads="1"/>
            </p:cNvSpPr>
            <p:nvPr/>
          </p:nvSpPr>
          <p:spPr bwMode="auto">
            <a:xfrm>
              <a:off x="1569" y="2405"/>
              <a:ext cx="157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3" name="Rectangle 95"/>
            <p:cNvSpPr>
              <a:spLocks noChangeArrowheads="1"/>
            </p:cNvSpPr>
            <p:nvPr/>
          </p:nvSpPr>
          <p:spPr bwMode="auto">
            <a:xfrm>
              <a:off x="1138" y="2357"/>
              <a:ext cx="11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4" name="Rectangle 96"/>
            <p:cNvSpPr>
              <a:spLocks noChangeArrowheads="1"/>
            </p:cNvSpPr>
            <p:nvPr/>
          </p:nvSpPr>
          <p:spPr bwMode="auto">
            <a:xfrm>
              <a:off x="1867" y="2809"/>
              <a:ext cx="21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5" name="Rectangle 97"/>
            <p:cNvSpPr>
              <a:spLocks noChangeArrowheads="1"/>
            </p:cNvSpPr>
            <p:nvPr/>
          </p:nvSpPr>
          <p:spPr bwMode="auto">
            <a:xfrm>
              <a:off x="1961" y="2816"/>
              <a:ext cx="11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6" name="Rectangle 98"/>
            <p:cNvSpPr>
              <a:spLocks noChangeArrowheads="1"/>
            </p:cNvSpPr>
            <p:nvPr/>
          </p:nvSpPr>
          <p:spPr bwMode="auto">
            <a:xfrm>
              <a:off x="2841" y="2853"/>
              <a:ext cx="22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7" name="Rectangle 99"/>
            <p:cNvSpPr>
              <a:spLocks noChangeArrowheads="1"/>
            </p:cNvSpPr>
            <p:nvPr/>
          </p:nvSpPr>
          <p:spPr bwMode="auto">
            <a:xfrm>
              <a:off x="2841" y="2894"/>
              <a:ext cx="16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8" name="Rectangle 100"/>
            <p:cNvSpPr>
              <a:spLocks noChangeArrowheads="1"/>
            </p:cNvSpPr>
            <p:nvPr/>
          </p:nvSpPr>
          <p:spPr bwMode="auto">
            <a:xfrm>
              <a:off x="2936" y="2860"/>
              <a:ext cx="1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9" name="Rectangle 101"/>
            <p:cNvSpPr>
              <a:spLocks noChangeArrowheads="1"/>
            </p:cNvSpPr>
            <p:nvPr/>
          </p:nvSpPr>
          <p:spPr bwMode="auto">
            <a:xfrm>
              <a:off x="3138" y="2542"/>
              <a:ext cx="21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0" name="Rectangle 102"/>
            <p:cNvSpPr>
              <a:spLocks noChangeArrowheads="1"/>
            </p:cNvSpPr>
            <p:nvPr/>
          </p:nvSpPr>
          <p:spPr bwMode="auto">
            <a:xfrm>
              <a:off x="3138" y="2549"/>
              <a:ext cx="14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1" name="Rectangle 103"/>
            <p:cNvSpPr>
              <a:spLocks noChangeArrowheads="1"/>
            </p:cNvSpPr>
            <p:nvPr/>
          </p:nvSpPr>
          <p:spPr bwMode="auto">
            <a:xfrm>
              <a:off x="3214" y="2549"/>
              <a:ext cx="11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2" name="Rectangle 104"/>
            <p:cNvSpPr>
              <a:spLocks noChangeArrowheads="1"/>
            </p:cNvSpPr>
            <p:nvPr/>
          </p:nvSpPr>
          <p:spPr bwMode="auto">
            <a:xfrm>
              <a:off x="3463" y="2566"/>
              <a:ext cx="21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3" name="Rectangle 105"/>
            <p:cNvSpPr>
              <a:spLocks noChangeArrowheads="1"/>
            </p:cNvSpPr>
            <p:nvPr/>
          </p:nvSpPr>
          <p:spPr bwMode="auto">
            <a:xfrm>
              <a:off x="3538" y="2571"/>
              <a:ext cx="1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4" name="Rectangle 106"/>
            <p:cNvSpPr>
              <a:spLocks noChangeArrowheads="1"/>
            </p:cNvSpPr>
            <p:nvPr/>
          </p:nvSpPr>
          <p:spPr bwMode="auto">
            <a:xfrm>
              <a:off x="4113" y="2538"/>
              <a:ext cx="22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5" name="Rectangle 107"/>
            <p:cNvSpPr>
              <a:spLocks noChangeArrowheads="1"/>
            </p:cNvSpPr>
            <p:nvPr/>
          </p:nvSpPr>
          <p:spPr bwMode="auto">
            <a:xfrm>
              <a:off x="4188" y="2544"/>
              <a:ext cx="1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6" name="Rectangle 108"/>
            <p:cNvSpPr>
              <a:spLocks noChangeArrowheads="1"/>
            </p:cNvSpPr>
            <p:nvPr/>
          </p:nvSpPr>
          <p:spPr bwMode="auto">
            <a:xfrm>
              <a:off x="1680" y="2496"/>
              <a:ext cx="17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7" name="Line 109"/>
            <p:cNvSpPr>
              <a:spLocks noChangeShapeType="1"/>
            </p:cNvSpPr>
            <p:nvPr/>
          </p:nvSpPr>
          <p:spPr bwMode="auto">
            <a:xfrm>
              <a:off x="1278" y="2899"/>
              <a:ext cx="322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8" name="Line 110"/>
            <p:cNvSpPr>
              <a:spLocks noChangeShapeType="1"/>
            </p:cNvSpPr>
            <p:nvPr/>
          </p:nvSpPr>
          <p:spPr bwMode="auto">
            <a:xfrm>
              <a:off x="1282" y="3233"/>
              <a:ext cx="3227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63" name="Rectangle 111"/>
            <p:cNvSpPr>
              <a:spLocks noChangeArrowheads="1"/>
            </p:cNvSpPr>
            <p:nvPr/>
          </p:nvSpPr>
          <p:spPr bwMode="auto">
            <a:xfrm>
              <a:off x="996" y="2500"/>
              <a:ext cx="34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cs typeface="+mn-cs"/>
                </a:rPr>
                <a:t> 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220" name="Rectangle 112"/>
            <p:cNvSpPr>
              <a:spLocks noChangeArrowheads="1"/>
            </p:cNvSpPr>
            <p:nvPr/>
          </p:nvSpPr>
          <p:spPr bwMode="auto">
            <a:xfrm>
              <a:off x="1138" y="2501"/>
              <a:ext cx="11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65" name="Rectangle 113"/>
            <p:cNvSpPr>
              <a:spLocks noChangeArrowheads="1"/>
            </p:cNvSpPr>
            <p:nvPr/>
          </p:nvSpPr>
          <p:spPr bwMode="auto">
            <a:xfrm>
              <a:off x="996" y="2500"/>
              <a:ext cx="34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cs typeface="+mn-cs"/>
                </a:rPr>
                <a:t> 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222" name="Rectangle 114"/>
            <p:cNvSpPr>
              <a:spLocks noChangeArrowheads="1"/>
            </p:cNvSpPr>
            <p:nvPr/>
          </p:nvSpPr>
          <p:spPr bwMode="auto">
            <a:xfrm>
              <a:off x="1138" y="2501"/>
              <a:ext cx="11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3" name="Line 115"/>
            <p:cNvSpPr>
              <a:spLocks noChangeShapeType="1"/>
            </p:cNvSpPr>
            <p:nvPr/>
          </p:nvSpPr>
          <p:spPr bwMode="auto">
            <a:xfrm flipV="1">
              <a:off x="1215" y="2480"/>
              <a:ext cx="1" cy="13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4" name="Line 116"/>
            <p:cNvSpPr>
              <a:spLocks noChangeShapeType="1"/>
            </p:cNvSpPr>
            <p:nvPr/>
          </p:nvSpPr>
          <p:spPr bwMode="auto">
            <a:xfrm flipV="1">
              <a:off x="1215" y="2480"/>
              <a:ext cx="1" cy="13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5" name="Line 117"/>
            <p:cNvSpPr>
              <a:spLocks noChangeShapeType="1"/>
            </p:cNvSpPr>
            <p:nvPr/>
          </p:nvSpPr>
          <p:spPr bwMode="auto">
            <a:xfrm flipV="1">
              <a:off x="1215" y="3858"/>
              <a:ext cx="1" cy="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6" name="Line 118"/>
            <p:cNvSpPr>
              <a:spLocks noChangeShapeType="1"/>
            </p:cNvSpPr>
            <p:nvPr/>
          </p:nvSpPr>
          <p:spPr bwMode="auto">
            <a:xfrm>
              <a:off x="1215" y="3677"/>
              <a:ext cx="2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7" name="Rectangle 119"/>
            <p:cNvSpPr>
              <a:spLocks noChangeArrowheads="1"/>
            </p:cNvSpPr>
            <p:nvPr/>
          </p:nvSpPr>
          <p:spPr bwMode="auto">
            <a:xfrm>
              <a:off x="993" y="3633"/>
              <a:ext cx="20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8" name="Rectangle 120"/>
            <p:cNvSpPr>
              <a:spLocks noChangeArrowheads="1"/>
            </p:cNvSpPr>
            <p:nvPr/>
          </p:nvSpPr>
          <p:spPr bwMode="auto">
            <a:xfrm>
              <a:off x="993" y="3636"/>
              <a:ext cx="6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73" name="Rectangle 121"/>
            <p:cNvSpPr>
              <a:spLocks noChangeArrowheads="1"/>
            </p:cNvSpPr>
            <p:nvPr/>
          </p:nvSpPr>
          <p:spPr bwMode="auto">
            <a:xfrm>
              <a:off x="993" y="3639"/>
              <a:ext cx="324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1100">
                  <a:solidFill>
                    <a:srgbClr val="000000"/>
                  </a:solidFill>
                  <a:latin typeface="Helvetica" charset="0"/>
                  <a:cs typeface="+mn-cs"/>
                </a:rPr>
                <a:t>-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230" name="Rectangle 122"/>
            <p:cNvSpPr>
              <a:spLocks noChangeArrowheads="1"/>
            </p:cNvSpPr>
            <p:nvPr/>
          </p:nvSpPr>
          <p:spPr bwMode="auto">
            <a:xfrm>
              <a:off x="1021" y="3636"/>
              <a:ext cx="157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1" name="Rectangle 123"/>
            <p:cNvSpPr>
              <a:spLocks noChangeArrowheads="1"/>
            </p:cNvSpPr>
            <p:nvPr/>
          </p:nvSpPr>
          <p:spPr bwMode="auto">
            <a:xfrm>
              <a:off x="1140" y="3554"/>
              <a:ext cx="11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2" name="Line 124"/>
            <p:cNvSpPr>
              <a:spLocks noChangeShapeType="1"/>
            </p:cNvSpPr>
            <p:nvPr/>
          </p:nvSpPr>
          <p:spPr bwMode="auto">
            <a:xfrm>
              <a:off x="1215" y="3477"/>
              <a:ext cx="2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3" name="Rectangle 125"/>
            <p:cNvSpPr>
              <a:spLocks noChangeArrowheads="1"/>
            </p:cNvSpPr>
            <p:nvPr/>
          </p:nvSpPr>
          <p:spPr bwMode="auto">
            <a:xfrm>
              <a:off x="999" y="3434"/>
              <a:ext cx="12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4" name="Rectangle 126"/>
            <p:cNvSpPr>
              <a:spLocks noChangeArrowheads="1"/>
            </p:cNvSpPr>
            <p:nvPr/>
          </p:nvSpPr>
          <p:spPr bwMode="auto">
            <a:xfrm>
              <a:off x="998" y="3437"/>
              <a:ext cx="66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5" name="Rectangle 127"/>
            <p:cNvSpPr>
              <a:spLocks noChangeArrowheads="1"/>
            </p:cNvSpPr>
            <p:nvPr/>
          </p:nvSpPr>
          <p:spPr bwMode="auto">
            <a:xfrm>
              <a:off x="1026" y="3437"/>
              <a:ext cx="86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6" name="Rectangle 128"/>
            <p:cNvSpPr>
              <a:spLocks noChangeArrowheads="1"/>
            </p:cNvSpPr>
            <p:nvPr/>
          </p:nvSpPr>
          <p:spPr bwMode="auto">
            <a:xfrm>
              <a:off x="1074" y="3355"/>
              <a:ext cx="11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7" name="Line 129"/>
            <p:cNvSpPr>
              <a:spLocks noChangeShapeType="1"/>
            </p:cNvSpPr>
            <p:nvPr/>
          </p:nvSpPr>
          <p:spPr bwMode="auto">
            <a:xfrm>
              <a:off x="1215" y="3277"/>
              <a:ext cx="2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8" name="Rectangle 130"/>
            <p:cNvSpPr>
              <a:spLocks noChangeArrowheads="1"/>
            </p:cNvSpPr>
            <p:nvPr/>
          </p:nvSpPr>
          <p:spPr bwMode="auto">
            <a:xfrm>
              <a:off x="993" y="3234"/>
              <a:ext cx="20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9" name="Rectangle 131"/>
            <p:cNvSpPr>
              <a:spLocks noChangeArrowheads="1"/>
            </p:cNvSpPr>
            <p:nvPr/>
          </p:nvSpPr>
          <p:spPr bwMode="auto">
            <a:xfrm>
              <a:off x="993" y="3235"/>
              <a:ext cx="6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0" name="Rectangle 132"/>
            <p:cNvSpPr>
              <a:spLocks noChangeArrowheads="1"/>
            </p:cNvSpPr>
            <p:nvPr/>
          </p:nvSpPr>
          <p:spPr bwMode="auto">
            <a:xfrm>
              <a:off x="1021" y="3235"/>
              <a:ext cx="157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1" name="Rectangle 133"/>
            <p:cNvSpPr>
              <a:spLocks noChangeArrowheads="1"/>
            </p:cNvSpPr>
            <p:nvPr/>
          </p:nvSpPr>
          <p:spPr bwMode="auto">
            <a:xfrm>
              <a:off x="1140" y="3154"/>
              <a:ext cx="11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2" name="Line 134"/>
            <p:cNvSpPr>
              <a:spLocks noChangeShapeType="1"/>
            </p:cNvSpPr>
            <p:nvPr/>
          </p:nvSpPr>
          <p:spPr bwMode="auto">
            <a:xfrm>
              <a:off x="1215" y="3077"/>
              <a:ext cx="2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3" name="Rectangle 135"/>
            <p:cNvSpPr>
              <a:spLocks noChangeArrowheads="1"/>
            </p:cNvSpPr>
            <p:nvPr/>
          </p:nvSpPr>
          <p:spPr bwMode="auto">
            <a:xfrm>
              <a:off x="1024" y="3034"/>
              <a:ext cx="9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4" name="Rectangle 136"/>
            <p:cNvSpPr>
              <a:spLocks noChangeArrowheads="1"/>
            </p:cNvSpPr>
            <p:nvPr/>
          </p:nvSpPr>
          <p:spPr bwMode="auto">
            <a:xfrm>
              <a:off x="1024" y="3034"/>
              <a:ext cx="8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5" name="Rectangle 137"/>
            <p:cNvSpPr>
              <a:spLocks noChangeArrowheads="1"/>
            </p:cNvSpPr>
            <p:nvPr/>
          </p:nvSpPr>
          <p:spPr bwMode="auto">
            <a:xfrm>
              <a:off x="1072" y="2953"/>
              <a:ext cx="11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6" name="Line 138"/>
            <p:cNvSpPr>
              <a:spLocks noChangeShapeType="1"/>
            </p:cNvSpPr>
            <p:nvPr/>
          </p:nvSpPr>
          <p:spPr bwMode="auto">
            <a:xfrm>
              <a:off x="1215" y="2876"/>
              <a:ext cx="2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7" name="Rectangle 139"/>
            <p:cNvSpPr>
              <a:spLocks noChangeArrowheads="1"/>
            </p:cNvSpPr>
            <p:nvPr/>
          </p:nvSpPr>
          <p:spPr bwMode="auto">
            <a:xfrm>
              <a:off x="1019" y="2832"/>
              <a:ext cx="178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8" name="Rectangle 140"/>
            <p:cNvSpPr>
              <a:spLocks noChangeArrowheads="1"/>
            </p:cNvSpPr>
            <p:nvPr/>
          </p:nvSpPr>
          <p:spPr bwMode="auto">
            <a:xfrm>
              <a:off x="1019" y="2834"/>
              <a:ext cx="157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9" name="Rectangle 141"/>
            <p:cNvSpPr>
              <a:spLocks noChangeArrowheads="1"/>
            </p:cNvSpPr>
            <p:nvPr/>
          </p:nvSpPr>
          <p:spPr bwMode="auto">
            <a:xfrm>
              <a:off x="1138" y="2753"/>
              <a:ext cx="11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50" name="Line 142"/>
            <p:cNvSpPr>
              <a:spLocks noChangeShapeType="1"/>
            </p:cNvSpPr>
            <p:nvPr/>
          </p:nvSpPr>
          <p:spPr bwMode="auto">
            <a:xfrm>
              <a:off x="1215" y="2677"/>
              <a:ext cx="2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51" name="Rectangle 143"/>
            <p:cNvSpPr>
              <a:spLocks noChangeArrowheads="1"/>
            </p:cNvSpPr>
            <p:nvPr/>
          </p:nvSpPr>
          <p:spPr bwMode="auto">
            <a:xfrm>
              <a:off x="1024" y="2632"/>
              <a:ext cx="9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52" name="Rectangle 144"/>
            <p:cNvSpPr>
              <a:spLocks noChangeArrowheads="1"/>
            </p:cNvSpPr>
            <p:nvPr/>
          </p:nvSpPr>
          <p:spPr bwMode="auto">
            <a:xfrm>
              <a:off x="1024" y="2635"/>
              <a:ext cx="8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97" name="Rectangle 145"/>
            <p:cNvSpPr>
              <a:spLocks noChangeArrowheads="1"/>
            </p:cNvSpPr>
            <p:nvPr/>
          </p:nvSpPr>
          <p:spPr bwMode="auto">
            <a:xfrm>
              <a:off x="1071" y="2556"/>
              <a:ext cx="34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cs typeface="+mn-cs"/>
                </a:rPr>
                <a:t> 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254" name="Rectangle 146"/>
            <p:cNvSpPr>
              <a:spLocks noChangeArrowheads="1"/>
            </p:cNvSpPr>
            <p:nvPr/>
          </p:nvSpPr>
          <p:spPr bwMode="auto">
            <a:xfrm>
              <a:off x="1072" y="2554"/>
              <a:ext cx="11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55" name="Line 147"/>
            <p:cNvSpPr>
              <a:spLocks noChangeShapeType="1"/>
            </p:cNvSpPr>
            <p:nvPr/>
          </p:nvSpPr>
          <p:spPr bwMode="auto">
            <a:xfrm flipV="1">
              <a:off x="1215" y="2480"/>
              <a:ext cx="1" cy="13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56" name="Freeform 148"/>
            <p:cNvSpPr>
              <a:spLocks/>
            </p:cNvSpPr>
            <p:nvPr/>
          </p:nvSpPr>
          <p:spPr bwMode="auto">
            <a:xfrm>
              <a:off x="1251" y="2489"/>
              <a:ext cx="351" cy="1382"/>
            </a:xfrm>
            <a:custGeom>
              <a:avLst/>
              <a:gdLst>
                <a:gd name="T0" fmla="*/ 39 w 700"/>
                <a:gd name="T1" fmla="*/ 0 h 2765"/>
                <a:gd name="T2" fmla="*/ 50 w 700"/>
                <a:gd name="T3" fmla="*/ 19 h 2765"/>
                <a:gd name="T4" fmla="*/ 61 w 700"/>
                <a:gd name="T5" fmla="*/ 38 h 2765"/>
                <a:gd name="T6" fmla="*/ 72 w 700"/>
                <a:gd name="T7" fmla="*/ 59 h 2765"/>
                <a:gd name="T8" fmla="*/ 84 w 700"/>
                <a:gd name="T9" fmla="*/ 78 h 2765"/>
                <a:gd name="T10" fmla="*/ 96 w 700"/>
                <a:gd name="T11" fmla="*/ 98 h 2765"/>
                <a:gd name="T12" fmla="*/ 109 w 700"/>
                <a:gd name="T13" fmla="*/ 117 h 2765"/>
                <a:gd name="T14" fmla="*/ 120 w 700"/>
                <a:gd name="T15" fmla="*/ 136 h 2765"/>
                <a:gd name="T16" fmla="*/ 131 w 700"/>
                <a:gd name="T17" fmla="*/ 157 h 2765"/>
                <a:gd name="T18" fmla="*/ 143 w 700"/>
                <a:gd name="T19" fmla="*/ 176 h 2765"/>
                <a:gd name="T20" fmla="*/ 152 w 700"/>
                <a:gd name="T21" fmla="*/ 197 h 2765"/>
                <a:gd name="T22" fmla="*/ 160 w 700"/>
                <a:gd name="T23" fmla="*/ 216 h 2765"/>
                <a:gd name="T24" fmla="*/ 167 w 700"/>
                <a:gd name="T25" fmla="*/ 235 h 2765"/>
                <a:gd name="T26" fmla="*/ 171 w 700"/>
                <a:gd name="T27" fmla="*/ 256 h 2765"/>
                <a:gd name="T28" fmla="*/ 174 w 700"/>
                <a:gd name="T29" fmla="*/ 275 h 2765"/>
                <a:gd name="T30" fmla="*/ 176 w 700"/>
                <a:gd name="T31" fmla="*/ 296 h 2765"/>
                <a:gd name="T32" fmla="*/ 174 w 700"/>
                <a:gd name="T33" fmla="*/ 315 h 2765"/>
                <a:gd name="T34" fmla="*/ 171 w 700"/>
                <a:gd name="T35" fmla="*/ 334 h 2765"/>
                <a:gd name="T36" fmla="*/ 167 w 700"/>
                <a:gd name="T37" fmla="*/ 355 h 2765"/>
                <a:gd name="T38" fmla="*/ 160 w 700"/>
                <a:gd name="T39" fmla="*/ 374 h 2765"/>
                <a:gd name="T40" fmla="*/ 152 w 700"/>
                <a:gd name="T41" fmla="*/ 395 h 2765"/>
                <a:gd name="T42" fmla="*/ 143 w 700"/>
                <a:gd name="T43" fmla="*/ 414 h 2765"/>
                <a:gd name="T44" fmla="*/ 131 w 700"/>
                <a:gd name="T45" fmla="*/ 433 h 2765"/>
                <a:gd name="T46" fmla="*/ 120 w 700"/>
                <a:gd name="T47" fmla="*/ 453 h 2765"/>
                <a:gd name="T48" fmla="*/ 109 w 700"/>
                <a:gd name="T49" fmla="*/ 473 h 2765"/>
                <a:gd name="T50" fmla="*/ 96 w 700"/>
                <a:gd name="T51" fmla="*/ 493 h 2765"/>
                <a:gd name="T52" fmla="*/ 84 w 700"/>
                <a:gd name="T53" fmla="*/ 512 h 2765"/>
                <a:gd name="T54" fmla="*/ 72 w 700"/>
                <a:gd name="T55" fmla="*/ 532 h 2765"/>
                <a:gd name="T56" fmla="*/ 61 w 700"/>
                <a:gd name="T57" fmla="*/ 552 h 2765"/>
                <a:gd name="T58" fmla="*/ 50 w 700"/>
                <a:gd name="T59" fmla="*/ 571 h 2765"/>
                <a:gd name="T60" fmla="*/ 39 w 700"/>
                <a:gd name="T61" fmla="*/ 592 h 2765"/>
                <a:gd name="T62" fmla="*/ 29 w 700"/>
                <a:gd name="T63" fmla="*/ 611 h 2765"/>
                <a:gd name="T64" fmla="*/ 21 w 700"/>
                <a:gd name="T65" fmla="*/ 630 h 2765"/>
                <a:gd name="T66" fmla="*/ 14 w 700"/>
                <a:gd name="T67" fmla="*/ 651 h 2765"/>
                <a:gd name="T68" fmla="*/ 7 w 700"/>
                <a:gd name="T69" fmla="*/ 670 h 2765"/>
                <a:gd name="T70" fmla="*/ 0 w 700"/>
                <a:gd name="T71" fmla="*/ 691 h 27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00" h="2765">
                  <a:moveTo>
                    <a:pt x="156" y="0"/>
                  </a:moveTo>
                  <a:lnTo>
                    <a:pt x="199" y="77"/>
                  </a:lnTo>
                  <a:lnTo>
                    <a:pt x="241" y="153"/>
                  </a:lnTo>
                  <a:lnTo>
                    <a:pt x="287" y="236"/>
                  </a:lnTo>
                  <a:lnTo>
                    <a:pt x="335" y="312"/>
                  </a:lnTo>
                  <a:lnTo>
                    <a:pt x="382" y="395"/>
                  </a:lnTo>
                  <a:lnTo>
                    <a:pt x="435" y="471"/>
                  </a:lnTo>
                  <a:lnTo>
                    <a:pt x="479" y="547"/>
                  </a:lnTo>
                  <a:lnTo>
                    <a:pt x="522" y="631"/>
                  </a:lnTo>
                  <a:lnTo>
                    <a:pt x="571" y="707"/>
                  </a:lnTo>
                  <a:lnTo>
                    <a:pt x="607" y="790"/>
                  </a:lnTo>
                  <a:lnTo>
                    <a:pt x="639" y="866"/>
                  </a:lnTo>
                  <a:lnTo>
                    <a:pt x="665" y="942"/>
                  </a:lnTo>
                  <a:lnTo>
                    <a:pt x="683" y="1026"/>
                  </a:lnTo>
                  <a:lnTo>
                    <a:pt x="695" y="1102"/>
                  </a:lnTo>
                  <a:lnTo>
                    <a:pt x="700" y="1185"/>
                  </a:lnTo>
                  <a:lnTo>
                    <a:pt x="695" y="1261"/>
                  </a:lnTo>
                  <a:lnTo>
                    <a:pt x="683" y="1337"/>
                  </a:lnTo>
                  <a:lnTo>
                    <a:pt x="665" y="1421"/>
                  </a:lnTo>
                  <a:lnTo>
                    <a:pt x="639" y="1497"/>
                  </a:lnTo>
                  <a:lnTo>
                    <a:pt x="607" y="1580"/>
                  </a:lnTo>
                  <a:lnTo>
                    <a:pt x="571" y="1658"/>
                  </a:lnTo>
                  <a:lnTo>
                    <a:pt x="522" y="1732"/>
                  </a:lnTo>
                  <a:lnTo>
                    <a:pt x="479" y="1815"/>
                  </a:lnTo>
                  <a:lnTo>
                    <a:pt x="435" y="1893"/>
                  </a:lnTo>
                  <a:lnTo>
                    <a:pt x="382" y="1975"/>
                  </a:lnTo>
                  <a:lnTo>
                    <a:pt x="335" y="2051"/>
                  </a:lnTo>
                  <a:lnTo>
                    <a:pt x="287" y="2129"/>
                  </a:lnTo>
                  <a:lnTo>
                    <a:pt x="241" y="2210"/>
                  </a:lnTo>
                  <a:lnTo>
                    <a:pt x="199" y="2286"/>
                  </a:lnTo>
                  <a:lnTo>
                    <a:pt x="156" y="2370"/>
                  </a:lnTo>
                  <a:lnTo>
                    <a:pt x="114" y="2446"/>
                  </a:lnTo>
                  <a:lnTo>
                    <a:pt x="83" y="2522"/>
                  </a:lnTo>
                  <a:lnTo>
                    <a:pt x="53" y="2605"/>
                  </a:lnTo>
                  <a:lnTo>
                    <a:pt x="25" y="2681"/>
                  </a:lnTo>
                  <a:lnTo>
                    <a:pt x="0" y="276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01" name="Rectangle 149"/>
            <p:cNvSpPr>
              <a:spLocks noChangeArrowheads="1"/>
            </p:cNvSpPr>
            <p:nvPr/>
          </p:nvSpPr>
          <p:spPr bwMode="auto">
            <a:xfrm>
              <a:off x="996" y="2500"/>
              <a:ext cx="34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cs typeface="+mn-cs"/>
                </a:rPr>
                <a:t> 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258" name="Rectangle 150"/>
            <p:cNvSpPr>
              <a:spLocks noChangeArrowheads="1"/>
            </p:cNvSpPr>
            <p:nvPr/>
          </p:nvSpPr>
          <p:spPr bwMode="auto">
            <a:xfrm>
              <a:off x="1138" y="2501"/>
              <a:ext cx="11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03" name="Rectangle 151"/>
            <p:cNvSpPr>
              <a:spLocks noChangeArrowheads="1"/>
            </p:cNvSpPr>
            <p:nvPr/>
          </p:nvSpPr>
          <p:spPr bwMode="auto">
            <a:xfrm>
              <a:off x="996" y="2500"/>
              <a:ext cx="34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cs typeface="+mn-cs"/>
                </a:rPr>
                <a:t> 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260" name="Rectangle 152"/>
            <p:cNvSpPr>
              <a:spLocks noChangeArrowheads="1"/>
            </p:cNvSpPr>
            <p:nvPr/>
          </p:nvSpPr>
          <p:spPr bwMode="auto">
            <a:xfrm>
              <a:off x="1138" y="2501"/>
              <a:ext cx="11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61" name="Line 153"/>
            <p:cNvSpPr>
              <a:spLocks noChangeShapeType="1"/>
            </p:cNvSpPr>
            <p:nvPr/>
          </p:nvSpPr>
          <p:spPr bwMode="auto">
            <a:xfrm flipV="1">
              <a:off x="1215" y="2480"/>
              <a:ext cx="1" cy="13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62" name="Line 154"/>
            <p:cNvSpPr>
              <a:spLocks noChangeShapeType="1"/>
            </p:cNvSpPr>
            <p:nvPr/>
          </p:nvSpPr>
          <p:spPr bwMode="auto">
            <a:xfrm flipV="1">
              <a:off x="1215" y="2480"/>
              <a:ext cx="1" cy="13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63" name="Line 155"/>
            <p:cNvSpPr>
              <a:spLocks noChangeShapeType="1"/>
            </p:cNvSpPr>
            <p:nvPr/>
          </p:nvSpPr>
          <p:spPr bwMode="auto">
            <a:xfrm flipV="1">
              <a:off x="1215" y="3858"/>
              <a:ext cx="1" cy="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64" name="Line 156"/>
            <p:cNvSpPr>
              <a:spLocks noChangeShapeType="1"/>
            </p:cNvSpPr>
            <p:nvPr/>
          </p:nvSpPr>
          <p:spPr bwMode="auto">
            <a:xfrm>
              <a:off x="1215" y="3677"/>
              <a:ext cx="2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65" name="Rectangle 157"/>
            <p:cNvSpPr>
              <a:spLocks noChangeArrowheads="1"/>
            </p:cNvSpPr>
            <p:nvPr/>
          </p:nvSpPr>
          <p:spPr bwMode="auto">
            <a:xfrm>
              <a:off x="993" y="3633"/>
              <a:ext cx="20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66" name="Rectangle 158"/>
            <p:cNvSpPr>
              <a:spLocks noChangeArrowheads="1"/>
            </p:cNvSpPr>
            <p:nvPr/>
          </p:nvSpPr>
          <p:spPr bwMode="auto">
            <a:xfrm>
              <a:off x="993" y="3636"/>
              <a:ext cx="6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11" name="Rectangle 159"/>
            <p:cNvSpPr>
              <a:spLocks noChangeArrowheads="1"/>
            </p:cNvSpPr>
            <p:nvPr/>
          </p:nvSpPr>
          <p:spPr bwMode="auto">
            <a:xfrm>
              <a:off x="993" y="3639"/>
              <a:ext cx="324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1100">
                  <a:solidFill>
                    <a:srgbClr val="000000"/>
                  </a:solidFill>
                  <a:latin typeface="Helvetica" charset="0"/>
                  <a:cs typeface="+mn-cs"/>
                </a:rPr>
                <a:t>-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268" name="Rectangle 160"/>
            <p:cNvSpPr>
              <a:spLocks noChangeArrowheads="1"/>
            </p:cNvSpPr>
            <p:nvPr/>
          </p:nvSpPr>
          <p:spPr bwMode="auto">
            <a:xfrm>
              <a:off x="1021" y="3636"/>
              <a:ext cx="157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69" name="Rectangle 161"/>
            <p:cNvSpPr>
              <a:spLocks noChangeArrowheads="1"/>
            </p:cNvSpPr>
            <p:nvPr/>
          </p:nvSpPr>
          <p:spPr bwMode="auto">
            <a:xfrm>
              <a:off x="1140" y="3554"/>
              <a:ext cx="11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70" name="Line 162"/>
            <p:cNvSpPr>
              <a:spLocks noChangeShapeType="1"/>
            </p:cNvSpPr>
            <p:nvPr/>
          </p:nvSpPr>
          <p:spPr bwMode="auto">
            <a:xfrm>
              <a:off x="1215" y="3477"/>
              <a:ext cx="2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71" name="Rectangle 163"/>
            <p:cNvSpPr>
              <a:spLocks noChangeArrowheads="1"/>
            </p:cNvSpPr>
            <p:nvPr/>
          </p:nvSpPr>
          <p:spPr bwMode="auto">
            <a:xfrm>
              <a:off x="999" y="3434"/>
              <a:ext cx="12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72" name="Rectangle 164"/>
            <p:cNvSpPr>
              <a:spLocks noChangeArrowheads="1"/>
            </p:cNvSpPr>
            <p:nvPr/>
          </p:nvSpPr>
          <p:spPr bwMode="auto">
            <a:xfrm>
              <a:off x="998" y="3437"/>
              <a:ext cx="66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73" name="Rectangle 165"/>
            <p:cNvSpPr>
              <a:spLocks noChangeArrowheads="1"/>
            </p:cNvSpPr>
            <p:nvPr/>
          </p:nvSpPr>
          <p:spPr bwMode="auto">
            <a:xfrm>
              <a:off x="1026" y="3437"/>
              <a:ext cx="86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74" name="Rectangle 166"/>
            <p:cNvSpPr>
              <a:spLocks noChangeArrowheads="1"/>
            </p:cNvSpPr>
            <p:nvPr/>
          </p:nvSpPr>
          <p:spPr bwMode="auto">
            <a:xfrm>
              <a:off x="1074" y="3355"/>
              <a:ext cx="11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75" name="Line 167"/>
            <p:cNvSpPr>
              <a:spLocks noChangeShapeType="1"/>
            </p:cNvSpPr>
            <p:nvPr/>
          </p:nvSpPr>
          <p:spPr bwMode="auto">
            <a:xfrm>
              <a:off x="1215" y="3277"/>
              <a:ext cx="2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76" name="Rectangle 168"/>
            <p:cNvSpPr>
              <a:spLocks noChangeArrowheads="1"/>
            </p:cNvSpPr>
            <p:nvPr/>
          </p:nvSpPr>
          <p:spPr bwMode="auto">
            <a:xfrm>
              <a:off x="993" y="3234"/>
              <a:ext cx="20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77" name="Rectangle 169"/>
            <p:cNvSpPr>
              <a:spLocks noChangeArrowheads="1"/>
            </p:cNvSpPr>
            <p:nvPr/>
          </p:nvSpPr>
          <p:spPr bwMode="auto">
            <a:xfrm>
              <a:off x="993" y="3235"/>
              <a:ext cx="6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78" name="Rectangle 170"/>
            <p:cNvSpPr>
              <a:spLocks noChangeArrowheads="1"/>
            </p:cNvSpPr>
            <p:nvPr/>
          </p:nvSpPr>
          <p:spPr bwMode="auto">
            <a:xfrm>
              <a:off x="1021" y="3235"/>
              <a:ext cx="157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79" name="Rectangle 171"/>
            <p:cNvSpPr>
              <a:spLocks noChangeArrowheads="1"/>
            </p:cNvSpPr>
            <p:nvPr/>
          </p:nvSpPr>
          <p:spPr bwMode="auto">
            <a:xfrm>
              <a:off x="1140" y="3154"/>
              <a:ext cx="11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80" name="Line 172"/>
            <p:cNvSpPr>
              <a:spLocks noChangeShapeType="1"/>
            </p:cNvSpPr>
            <p:nvPr/>
          </p:nvSpPr>
          <p:spPr bwMode="auto">
            <a:xfrm>
              <a:off x="1215" y="3077"/>
              <a:ext cx="2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81" name="Rectangle 173"/>
            <p:cNvSpPr>
              <a:spLocks noChangeArrowheads="1"/>
            </p:cNvSpPr>
            <p:nvPr/>
          </p:nvSpPr>
          <p:spPr bwMode="auto">
            <a:xfrm>
              <a:off x="1024" y="3034"/>
              <a:ext cx="9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82" name="Rectangle 174"/>
            <p:cNvSpPr>
              <a:spLocks noChangeArrowheads="1"/>
            </p:cNvSpPr>
            <p:nvPr/>
          </p:nvSpPr>
          <p:spPr bwMode="auto">
            <a:xfrm>
              <a:off x="1024" y="3034"/>
              <a:ext cx="8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83" name="Rectangle 175"/>
            <p:cNvSpPr>
              <a:spLocks noChangeArrowheads="1"/>
            </p:cNvSpPr>
            <p:nvPr/>
          </p:nvSpPr>
          <p:spPr bwMode="auto">
            <a:xfrm>
              <a:off x="1072" y="2953"/>
              <a:ext cx="11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84" name="Line 176"/>
            <p:cNvSpPr>
              <a:spLocks noChangeShapeType="1"/>
            </p:cNvSpPr>
            <p:nvPr/>
          </p:nvSpPr>
          <p:spPr bwMode="auto">
            <a:xfrm>
              <a:off x="1215" y="2876"/>
              <a:ext cx="2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85" name="Rectangle 177"/>
            <p:cNvSpPr>
              <a:spLocks noChangeArrowheads="1"/>
            </p:cNvSpPr>
            <p:nvPr/>
          </p:nvSpPr>
          <p:spPr bwMode="auto">
            <a:xfrm>
              <a:off x="1019" y="2832"/>
              <a:ext cx="178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86" name="Rectangle 178"/>
            <p:cNvSpPr>
              <a:spLocks noChangeArrowheads="1"/>
            </p:cNvSpPr>
            <p:nvPr/>
          </p:nvSpPr>
          <p:spPr bwMode="auto">
            <a:xfrm>
              <a:off x="1019" y="2834"/>
              <a:ext cx="157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87" name="Rectangle 179"/>
            <p:cNvSpPr>
              <a:spLocks noChangeArrowheads="1"/>
            </p:cNvSpPr>
            <p:nvPr/>
          </p:nvSpPr>
          <p:spPr bwMode="auto">
            <a:xfrm>
              <a:off x="1138" y="2753"/>
              <a:ext cx="11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88" name="Line 180"/>
            <p:cNvSpPr>
              <a:spLocks noChangeShapeType="1"/>
            </p:cNvSpPr>
            <p:nvPr/>
          </p:nvSpPr>
          <p:spPr bwMode="auto">
            <a:xfrm>
              <a:off x="1215" y="2677"/>
              <a:ext cx="2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89" name="Rectangle 181"/>
            <p:cNvSpPr>
              <a:spLocks noChangeArrowheads="1"/>
            </p:cNvSpPr>
            <p:nvPr/>
          </p:nvSpPr>
          <p:spPr bwMode="auto">
            <a:xfrm>
              <a:off x="1024" y="2632"/>
              <a:ext cx="9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90" name="Rectangle 182"/>
            <p:cNvSpPr>
              <a:spLocks noChangeArrowheads="1"/>
            </p:cNvSpPr>
            <p:nvPr/>
          </p:nvSpPr>
          <p:spPr bwMode="auto">
            <a:xfrm>
              <a:off x="1024" y="2635"/>
              <a:ext cx="8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35" name="Rectangle 183"/>
            <p:cNvSpPr>
              <a:spLocks noChangeArrowheads="1"/>
            </p:cNvSpPr>
            <p:nvPr/>
          </p:nvSpPr>
          <p:spPr bwMode="auto">
            <a:xfrm>
              <a:off x="1071" y="2556"/>
              <a:ext cx="34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cs typeface="+mn-cs"/>
                </a:rPr>
                <a:t> 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292" name="Rectangle 184"/>
            <p:cNvSpPr>
              <a:spLocks noChangeArrowheads="1"/>
            </p:cNvSpPr>
            <p:nvPr/>
          </p:nvSpPr>
          <p:spPr bwMode="auto">
            <a:xfrm>
              <a:off x="1072" y="2554"/>
              <a:ext cx="11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93" name="Line 185"/>
            <p:cNvSpPr>
              <a:spLocks noChangeShapeType="1"/>
            </p:cNvSpPr>
            <p:nvPr/>
          </p:nvSpPr>
          <p:spPr bwMode="auto">
            <a:xfrm flipV="1">
              <a:off x="1215" y="2480"/>
              <a:ext cx="1" cy="13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94" name="Freeform 186"/>
            <p:cNvSpPr>
              <a:spLocks/>
            </p:cNvSpPr>
            <p:nvPr/>
          </p:nvSpPr>
          <p:spPr bwMode="auto">
            <a:xfrm>
              <a:off x="1251" y="2489"/>
              <a:ext cx="351" cy="1382"/>
            </a:xfrm>
            <a:custGeom>
              <a:avLst/>
              <a:gdLst>
                <a:gd name="T0" fmla="*/ 39 w 700"/>
                <a:gd name="T1" fmla="*/ 0 h 2765"/>
                <a:gd name="T2" fmla="*/ 50 w 700"/>
                <a:gd name="T3" fmla="*/ 19 h 2765"/>
                <a:gd name="T4" fmla="*/ 61 w 700"/>
                <a:gd name="T5" fmla="*/ 38 h 2765"/>
                <a:gd name="T6" fmla="*/ 72 w 700"/>
                <a:gd name="T7" fmla="*/ 59 h 2765"/>
                <a:gd name="T8" fmla="*/ 84 w 700"/>
                <a:gd name="T9" fmla="*/ 78 h 2765"/>
                <a:gd name="T10" fmla="*/ 96 w 700"/>
                <a:gd name="T11" fmla="*/ 98 h 2765"/>
                <a:gd name="T12" fmla="*/ 109 w 700"/>
                <a:gd name="T13" fmla="*/ 117 h 2765"/>
                <a:gd name="T14" fmla="*/ 120 w 700"/>
                <a:gd name="T15" fmla="*/ 136 h 2765"/>
                <a:gd name="T16" fmla="*/ 131 w 700"/>
                <a:gd name="T17" fmla="*/ 157 h 2765"/>
                <a:gd name="T18" fmla="*/ 143 w 700"/>
                <a:gd name="T19" fmla="*/ 176 h 2765"/>
                <a:gd name="T20" fmla="*/ 152 w 700"/>
                <a:gd name="T21" fmla="*/ 197 h 2765"/>
                <a:gd name="T22" fmla="*/ 160 w 700"/>
                <a:gd name="T23" fmla="*/ 216 h 2765"/>
                <a:gd name="T24" fmla="*/ 167 w 700"/>
                <a:gd name="T25" fmla="*/ 235 h 2765"/>
                <a:gd name="T26" fmla="*/ 171 w 700"/>
                <a:gd name="T27" fmla="*/ 256 h 2765"/>
                <a:gd name="T28" fmla="*/ 174 w 700"/>
                <a:gd name="T29" fmla="*/ 275 h 2765"/>
                <a:gd name="T30" fmla="*/ 176 w 700"/>
                <a:gd name="T31" fmla="*/ 296 h 2765"/>
                <a:gd name="T32" fmla="*/ 174 w 700"/>
                <a:gd name="T33" fmla="*/ 315 h 2765"/>
                <a:gd name="T34" fmla="*/ 171 w 700"/>
                <a:gd name="T35" fmla="*/ 334 h 2765"/>
                <a:gd name="T36" fmla="*/ 167 w 700"/>
                <a:gd name="T37" fmla="*/ 355 h 2765"/>
                <a:gd name="T38" fmla="*/ 160 w 700"/>
                <a:gd name="T39" fmla="*/ 374 h 2765"/>
                <a:gd name="T40" fmla="*/ 152 w 700"/>
                <a:gd name="T41" fmla="*/ 395 h 2765"/>
                <a:gd name="T42" fmla="*/ 143 w 700"/>
                <a:gd name="T43" fmla="*/ 414 h 2765"/>
                <a:gd name="T44" fmla="*/ 131 w 700"/>
                <a:gd name="T45" fmla="*/ 433 h 2765"/>
                <a:gd name="T46" fmla="*/ 120 w 700"/>
                <a:gd name="T47" fmla="*/ 453 h 2765"/>
                <a:gd name="T48" fmla="*/ 109 w 700"/>
                <a:gd name="T49" fmla="*/ 473 h 2765"/>
                <a:gd name="T50" fmla="*/ 96 w 700"/>
                <a:gd name="T51" fmla="*/ 493 h 2765"/>
                <a:gd name="T52" fmla="*/ 84 w 700"/>
                <a:gd name="T53" fmla="*/ 512 h 2765"/>
                <a:gd name="T54" fmla="*/ 72 w 700"/>
                <a:gd name="T55" fmla="*/ 532 h 2765"/>
                <a:gd name="T56" fmla="*/ 61 w 700"/>
                <a:gd name="T57" fmla="*/ 552 h 2765"/>
                <a:gd name="T58" fmla="*/ 50 w 700"/>
                <a:gd name="T59" fmla="*/ 571 h 2765"/>
                <a:gd name="T60" fmla="*/ 39 w 700"/>
                <a:gd name="T61" fmla="*/ 592 h 2765"/>
                <a:gd name="T62" fmla="*/ 29 w 700"/>
                <a:gd name="T63" fmla="*/ 611 h 2765"/>
                <a:gd name="T64" fmla="*/ 21 w 700"/>
                <a:gd name="T65" fmla="*/ 630 h 2765"/>
                <a:gd name="T66" fmla="*/ 14 w 700"/>
                <a:gd name="T67" fmla="*/ 651 h 2765"/>
                <a:gd name="T68" fmla="*/ 7 w 700"/>
                <a:gd name="T69" fmla="*/ 670 h 2765"/>
                <a:gd name="T70" fmla="*/ 0 w 700"/>
                <a:gd name="T71" fmla="*/ 691 h 27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00" h="2765">
                  <a:moveTo>
                    <a:pt x="156" y="0"/>
                  </a:moveTo>
                  <a:lnTo>
                    <a:pt x="199" y="77"/>
                  </a:lnTo>
                  <a:lnTo>
                    <a:pt x="241" y="153"/>
                  </a:lnTo>
                  <a:lnTo>
                    <a:pt x="287" y="236"/>
                  </a:lnTo>
                  <a:lnTo>
                    <a:pt x="335" y="312"/>
                  </a:lnTo>
                  <a:lnTo>
                    <a:pt x="382" y="395"/>
                  </a:lnTo>
                  <a:lnTo>
                    <a:pt x="435" y="471"/>
                  </a:lnTo>
                  <a:lnTo>
                    <a:pt x="479" y="547"/>
                  </a:lnTo>
                  <a:lnTo>
                    <a:pt x="522" y="631"/>
                  </a:lnTo>
                  <a:lnTo>
                    <a:pt x="571" y="707"/>
                  </a:lnTo>
                  <a:lnTo>
                    <a:pt x="607" y="790"/>
                  </a:lnTo>
                  <a:lnTo>
                    <a:pt x="639" y="866"/>
                  </a:lnTo>
                  <a:lnTo>
                    <a:pt x="665" y="942"/>
                  </a:lnTo>
                  <a:lnTo>
                    <a:pt x="683" y="1026"/>
                  </a:lnTo>
                  <a:lnTo>
                    <a:pt x="695" y="1102"/>
                  </a:lnTo>
                  <a:lnTo>
                    <a:pt x="700" y="1185"/>
                  </a:lnTo>
                  <a:lnTo>
                    <a:pt x="695" y="1261"/>
                  </a:lnTo>
                  <a:lnTo>
                    <a:pt x="683" y="1337"/>
                  </a:lnTo>
                  <a:lnTo>
                    <a:pt x="665" y="1421"/>
                  </a:lnTo>
                  <a:lnTo>
                    <a:pt x="639" y="1497"/>
                  </a:lnTo>
                  <a:lnTo>
                    <a:pt x="607" y="1580"/>
                  </a:lnTo>
                  <a:lnTo>
                    <a:pt x="571" y="1658"/>
                  </a:lnTo>
                  <a:lnTo>
                    <a:pt x="522" y="1732"/>
                  </a:lnTo>
                  <a:lnTo>
                    <a:pt x="479" y="1815"/>
                  </a:lnTo>
                  <a:lnTo>
                    <a:pt x="435" y="1893"/>
                  </a:lnTo>
                  <a:lnTo>
                    <a:pt x="382" y="1975"/>
                  </a:lnTo>
                  <a:lnTo>
                    <a:pt x="335" y="2051"/>
                  </a:lnTo>
                  <a:lnTo>
                    <a:pt x="287" y="2129"/>
                  </a:lnTo>
                  <a:lnTo>
                    <a:pt x="241" y="2210"/>
                  </a:lnTo>
                  <a:lnTo>
                    <a:pt x="199" y="2286"/>
                  </a:lnTo>
                  <a:lnTo>
                    <a:pt x="156" y="2370"/>
                  </a:lnTo>
                  <a:lnTo>
                    <a:pt x="114" y="2446"/>
                  </a:lnTo>
                  <a:lnTo>
                    <a:pt x="83" y="2522"/>
                  </a:lnTo>
                  <a:lnTo>
                    <a:pt x="53" y="2605"/>
                  </a:lnTo>
                  <a:lnTo>
                    <a:pt x="25" y="2681"/>
                  </a:lnTo>
                  <a:lnTo>
                    <a:pt x="0" y="276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39" name="Rectangle 187"/>
            <p:cNvSpPr>
              <a:spLocks noChangeArrowheads="1"/>
            </p:cNvSpPr>
            <p:nvPr/>
          </p:nvSpPr>
          <p:spPr bwMode="auto">
            <a:xfrm>
              <a:off x="1488" y="3926"/>
              <a:ext cx="34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1100">
                  <a:solidFill>
                    <a:srgbClr val="000000"/>
                  </a:solidFill>
                  <a:latin typeface="Helvetica" charset="0"/>
                  <a:cs typeface="+mn-cs"/>
                </a:rPr>
                <a:t>0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296" name="Freeform 188"/>
            <p:cNvSpPr>
              <a:spLocks/>
            </p:cNvSpPr>
            <p:nvPr/>
          </p:nvSpPr>
          <p:spPr bwMode="auto">
            <a:xfrm>
              <a:off x="1775" y="2536"/>
              <a:ext cx="2479" cy="1193"/>
            </a:xfrm>
            <a:custGeom>
              <a:avLst/>
              <a:gdLst>
                <a:gd name="T0" fmla="*/ 48 w 4956"/>
                <a:gd name="T1" fmla="*/ 262 h 2385"/>
                <a:gd name="T2" fmla="*/ 117 w 4956"/>
                <a:gd name="T3" fmla="*/ 262 h 2385"/>
                <a:gd name="T4" fmla="*/ 144 w 4956"/>
                <a:gd name="T5" fmla="*/ 260 h 2385"/>
                <a:gd name="T6" fmla="*/ 164 w 4956"/>
                <a:gd name="T7" fmla="*/ 533 h 2385"/>
                <a:gd name="T8" fmla="*/ 234 w 4956"/>
                <a:gd name="T9" fmla="*/ 533 h 2385"/>
                <a:gd name="T10" fmla="*/ 304 w 4956"/>
                <a:gd name="T11" fmla="*/ 533 h 2385"/>
                <a:gd name="T12" fmla="*/ 308 w 4956"/>
                <a:gd name="T13" fmla="*/ 593 h 2385"/>
                <a:gd name="T14" fmla="*/ 351 w 4956"/>
                <a:gd name="T15" fmla="*/ 597 h 2385"/>
                <a:gd name="T16" fmla="*/ 420 w 4956"/>
                <a:gd name="T17" fmla="*/ 597 h 2385"/>
                <a:gd name="T18" fmla="*/ 461 w 4956"/>
                <a:gd name="T19" fmla="*/ 595 h 2385"/>
                <a:gd name="T20" fmla="*/ 471 w 4956"/>
                <a:gd name="T21" fmla="*/ 290 h 2385"/>
                <a:gd name="T22" fmla="*/ 518 w 4956"/>
                <a:gd name="T23" fmla="*/ 291 h 2385"/>
                <a:gd name="T24" fmla="*/ 587 w 4956"/>
                <a:gd name="T25" fmla="*/ 291 h 2385"/>
                <a:gd name="T26" fmla="*/ 621 w 4956"/>
                <a:gd name="T27" fmla="*/ 288 h 2385"/>
                <a:gd name="T28" fmla="*/ 630 w 4956"/>
                <a:gd name="T29" fmla="*/ 8 h 2385"/>
                <a:gd name="T30" fmla="*/ 685 w 4956"/>
                <a:gd name="T31" fmla="*/ 12 h 2385"/>
                <a:gd name="T32" fmla="*/ 752 w 4956"/>
                <a:gd name="T33" fmla="*/ 12 h 2385"/>
                <a:gd name="T34" fmla="*/ 769 w 4956"/>
                <a:gd name="T35" fmla="*/ 6 h 2385"/>
                <a:gd name="T36" fmla="*/ 802 w 4956"/>
                <a:gd name="T37" fmla="*/ 138 h 2385"/>
                <a:gd name="T38" fmla="*/ 872 w 4956"/>
                <a:gd name="T39" fmla="*/ 138 h 2385"/>
                <a:gd name="T40" fmla="*/ 928 w 4956"/>
                <a:gd name="T41" fmla="*/ 133 h 2385"/>
                <a:gd name="T42" fmla="*/ 934 w 4956"/>
                <a:gd name="T43" fmla="*/ 208 h 2385"/>
                <a:gd name="T44" fmla="*/ 988 w 4956"/>
                <a:gd name="T45" fmla="*/ 210 h 2385"/>
                <a:gd name="T46" fmla="*/ 1054 w 4956"/>
                <a:gd name="T47" fmla="*/ 210 h 2385"/>
                <a:gd name="T48" fmla="*/ 1090 w 4956"/>
                <a:gd name="T49" fmla="*/ 206 h 2385"/>
                <a:gd name="T50" fmla="*/ 1099 w 4956"/>
                <a:gd name="T51" fmla="*/ 124 h 2385"/>
                <a:gd name="T52" fmla="*/ 1152 w 4956"/>
                <a:gd name="T53" fmla="*/ 128 h 2385"/>
                <a:gd name="T54" fmla="*/ 1221 w 4956"/>
                <a:gd name="T55" fmla="*/ 128 h 2385"/>
                <a:gd name="T56" fmla="*/ 1202 w 4956"/>
                <a:gd name="T57" fmla="*/ 117 h 2385"/>
                <a:gd name="T58" fmla="*/ 1133 w 4956"/>
                <a:gd name="T59" fmla="*/ 117 h 2385"/>
                <a:gd name="T60" fmla="*/ 1090 w 4956"/>
                <a:gd name="T61" fmla="*/ 120 h 2385"/>
                <a:gd name="T62" fmla="*/ 1081 w 4956"/>
                <a:gd name="T63" fmla="*/ 201 h 2385"/>
                <a:gd name="T64" fmla="*/ 1045 w 4956"/>
                <a:gd name="T65" fmla="*/ 199 h 2385"/>
                <a:gd name="T66" fmla="*/ 978 w 4956"/>
                <a:gd name="T67" fmla="*/ 199 h 2385"/>
                <a:gd name="T68" fmla="*/ 940 w 4956"/>
                <a:gd name="T69" fmla="*/ 199 h 2385"/>
                <a:gd name="T70" fmla="*/ 928 w 4956"/>
                <a:gd name="T71" fmla="*/ 127 h 2385"/>
                <a:gd name="T72" fmla="*/ 859 w 4956"/>
                <a:gd name="T73" fmla="*/ 127 h 2385"/>
                <a:gd name="T74" fmla="*/ 792 w 4956"/>
                <a:gd name="T75" fmla="*/ 127 h 2385"/>
                <a:gd name="T76" fmla="*/ 779 w 4956"/>
                <a:gd name="T77" fmla="*/ 6 h 2385"/>
                <a:gd name="T78" fmla="*/ 742 w 4956"/>
                <a:gd name="T79" fmla="*/ 0 h 2385"/>
                <a:gd name="T80" fmla="*/ 676 w 4956"/>
                <a:gd name="T81" fmla="*/ 0 h 2385"/>
                <a:gd name="T82" fmla="*/ 621 w 4956"/>
                <a:gd name="T83" fmla="*/ 2 h 2385"/>
                <a:gd name="T84" fmla="*/ 611 w 4956"/>
                <a:gd name="T85" fmla="*/ 283 h 2385"/>
                <a:gd name="T86" fmla="*/ 578 w 4956"/>
                <a:gd name="T87" fmla="*/ 280 h 2385"/>
                <a:gd name="T88" fmla="*/ 508 w 4956"/>
                <a:gd name="T89" fmla="*/ 280 h 2385"/>
                <a:gd name="T90" fmla="*/ 463 w 4956"/>
                <a:gd name="T91" fmla="*/ 283 h 2385"/>
                <a:gd name="T92" fmla="*/ 453 w 4956"/>
                <a:gd name="T93" fmla="*/ 590 h 2385"/>
                <a:gd name="T94" fmla="*/ 410 w 4956"/>
                <a:gd name="T95" fmla="*/ 585 h 2385"/>
                <a:gd name="T96" fmla="*/ 342 w 4956"/>
                <a:gd name="T97" fmla="*/ 585 h 2385"/>
                <a:gd name="T98" fmla="*/ 313 w 4956"/>
                <a:gd name="T99" fmla="*/ 590 h 2385"/>
                <a:gd name="T100" fmla="*/ 294 w 4956"/>
                <a:gd name="T101" fmla="*/ 522 h 2385"/>
                <a:gd name="T102" fmla="*/ 225 w 4956"/>
                <a:gd name="T103" fmla="*/ 522 h 2385"/>
                <a:gd name="T104" fmla="*/ 155 w 4956"/>
                <a:gd name="T105" fmla="*/ 522 h 2385"/>
                <a:gd name="T106" fmla="*/ 150 w 4956"/>
                <a:gd name="T107" fmla="*/ 253 h 2385"/>
                <a:gd name="T108" fmla="*/ 108 w 4956"/>
                <a:gd name="T109" fmla="*/ 250 h 2385"/>
                <a:gd name="T110" fmla="*/ 39 w 4956"/>
                <a:gd name="T111" fmla="*/ 250 h 23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56" h="2385">
                  <a:moveTo>
                    <a:pt x="0" y="1000"/>
                  </a:moveTo>
                  <a:lnTo>
                    <a:pt x="0" y="1045"/>
                  </a:lnTo>
                  <a:lnTo>
                    <a:pt x="39" y="1045"/>
                  </a:lnTo>
                  <a:lnTo>
                    <a:pt x="76" y="1045"/>
                  </a:lnTo>
                  <a:lnTo>
                    <a:pt x="113" y="1045"/>
                  </a:lnTo>
                  <a:lnTo>
                    <a:pt x="153" y="1045"/>
                  </a:lnTo>
                  <a:lnTo>
                    <a:pt x="192" y="1045"/>
                  </a:lnTo>
                  <a:lnTo>
                    <a:pt x="229" y="1045"/>
                  </a:lnTo>
                  <a:lnTo>
                    <a:pt x="266" y="1045"/>
                  </a:lnTo>
                  <a:lnTo>
                    <a:pt x="304" y="1045"/>
                  </a:lnTo>
                  <a:lnTo>
                    <a:pt x="355" y="1045"/>
                  </a:lnTo>
                  <a:lnTo>
                    <a:pt x="391" y="1045"/>
                  </a:lnTo>
                  <a:lnTo>
                    <a:pt x="430" y="1045"/>
                  </a:lnTo>
                  <a:lnTo>
                    <a:pt x="467" y="1045"/>
                  </a:lnTo>
                  <a:lnTo>
                    <a:pt x="506" y="1045"/>
                  </a:lnTo>
                  <a:lnTo>
                    <a:pt x="544" y="1045"/>
                  </a:lnTo>
                  <a:lnTo>
                    <a:pt x="581" y="1045"/>
                  </a:lnTo>
                  <a:lnTo>
                    <a:pt x="581" y="1019"/>
                  </a:lnTo>
                  <a:lnTo>
                    <a:pt x="561" y="1029"/>
                  </a:lnTo>
                  <a:lnTo>
                    <a:pt x="566" y="1038"/>
                  </a:lnTo>
                  <a:lnTo>
                    <a:pt x="573" y="1039"/>
                  </a:lnTo>
                  <a:lnTo>
                    <a:pt x="561" y="1021"/>
                  </a:lnTo>
                  <a:lnTo>
                    <a:pt x="598" y="2108"/>
                  </a:lnTo>
                  <a:lnTo>
                    <a:pt x="600" y="2115"/>
                  </a:lnTo>
                  <a:lnTo>
                    <a:pt x="603" y="2124"/>
                  </a:lnTo>
                  <a:lnTo>
                    <a:pt x="610" y="2126"/>
                  </a:lnTo>
                  <a:lnTo>
                    <a:pt x="618" y="2132"/>
                  </a:lnTo>
                  <a:lnTo>
                    <a:pt x="654" y="2132"/>
                  </a:lnTo>
                  <a:lnTo>
                    <a:pt x="695" y="2132"/>
                  </a:lnTo>
                  <a:lnTo>
                    <a:pt x="746" y="2132"/>
                  </a:lnTo>
                  <a:lnTo>
                    <a:pt x="782" y="2132"/>
                  </a:lnTo>
                  <a:lnTo>
                    <a:pt x="821" y="2132"/>
                  </a:lnTo>
                  <a:lnTo>
                    <a:pt x="858" y="2132"/>
                  </a:lnTo>
                  <a:lnTo>
                    <a:pt x="897" y="2132"/>
                  </a:lnTo>
                  <a:lnTo>
                    <a:pt x="935" y="2132"/>
                  </a:lnTo>
                  <a:lnTo>
                    <a:pt x="972" y="2132"/>
                  </a:lnTo>
                  <a:lnTo>
                    <a:pt x="1010" y="2132"/>
                  </a:lnTo>
                  <a:lnTo>
                    <a:pt x="1049" y="2132"/>
                  </a:lnTo>
                  <a:lnTo>
                    <a:pt x="1086" y="2132"/>
                  </a:lnTo>
                  <a:lnTo>
                    <a:pt x="1137" y="2132"/>
                  </a:lnTo>
                  <a:lnTo>
                    <a:pt x="1173" y="2132"/>
                  </a:lnTo>
                  <a:lnTo>
                    <a:pt x="1214" y="2132"/>
                  </a:lnTo>
                  <a:lnTo>
                    <a:pt x="1214" y="2106"/>
                  </a:lnTo>
                  <a:lnTo>
                    <a:pt x="1195" y="2115"/>
                  </a:lnTo>
                  <a:lnTo>
                    <a:pt x="1198" y="2124"/>
                  </a:lnTo>
                  <a:lnTo>
                    <a:pt x="1205" y="2126"/>
                  </a:lnTo>
                  <a:lnTo>
                    <a:pt x="1193" y="2112"/>
                  </a:lnTo>
                  <a:lnTo>
                    <a:pt x="1231" y="2365"/>
                  </a:lnTo>
                  <a:lnTo>
                    <a:pt x="1232" y="2369"/>
                  </a:lnTo>
                  <a:lnTo>
                    <a:pt x="1236" y="2378"/>
                  </a:lnTo>
                  <a:lnTo>
                    <a:pt x="1241" y="2380"/>
                  </a:lnTo>
                  <a:lnTo>
                    <a:pt x="1249" y="2385"/>
                  </a:lnTo>
                  <a:lnTo>
                    <a:pt x="1288" y="2385"/>
                  </a:lnTo>
                  <a:lnTo>
                    <a:pt x="1326" y="2385"/>
                  </a:lnTo>
                  <a:lnTo>
                    <a:pt x="1365" y="2385"/>
                  </a:lnTo>
                  <a:lnTo>
                    <a:pt x="1402" y="2385"/>
                  </a:lnTo>
                  <a:lnTo>
                    <a:pt x="1440" y="2385"/>
                  </a:lnTo>
                  <a:lnTo>
                    <a:pt x="1477" y="2385"/>
                  </a:lnTo>
                  <a:lnTo>
                    <a:pt x="1526" y="2385"/>
                  </a:lnTo>
                  <a:lnTo>
                    <a:pt x="1564" y="2385"/>
                  </a:lnTo>
                  <a:lnTo>
                    <a:pt x="1603" y="2385"/>
                  </a:lnTo>
                  <a:lnTo>
                    <a:pt x="1640" y="2385"/>
                  </a:lnTo>
                  <a:lnTo>
                    <a:pt x="1678" y="2385"/>
                  </a:lnTo>
                  <a:lnTo>
                    <a:pt x="1717" y="2385"/>
                  </a:lnTo>
                  <a:lnTo>
                    <a:pt x="1754" y="2385"/>
                  </a:lnTo>
                  <a:lnTo>
                    <a:pt x="1792" y="2385"/>
                  </a:lnTo>
                  <a:lnTo>
                    <a:pt x="1831" y="2385"/>
                  </a:lnTo>
                  <a:lnTo>
                    <a:pt x="1831" y="2383"/>
                  </a:lnTo>
                  <a:lnTo>
                    <a:pt x="1839" y="2380"/>
                  </a:lnTo>
                  <a:lnTo>
                    <a:pt x="1844" y="2378"/>
                  </a:lnTo>
                  <a:lnTo>
                    <a:pt x="1850" y="2369"/>
                  </a:lnTo>
                  <a:lnTo>
                    <a:pt x="1853" y="2362"/>
                  </a:lnTo>
                  <a:lnTo>
                    <a:pt x="1890" y="1144"/>
                  </a:lnTo>
                  <a:lnTo>
                    <a:pt x="1868" y="1141"/>
                  </a:lnTo>
                  <a:lnTo>
                    <a:pt x="1868" y="1164"/>
                  </a:lnTo>
                  <a:lnTo>
                    <a:pt x="1877" y="1163"/>
                  </a:lnTo>
                  <a:lnTo>
                    <a:pt x="1884" y="1157"/>
                  </a:lnTo>
                  <a:lnTo>
                    <a:pt x="1887" y="1150"/>
                  </a:lnTo>
                  <a:lnTo>
                    <a:pt x="1868" y="1164"/>
                  </a:lnTo>
                  <a:lnTo>
                    <a:pt x="1919" y="1164"/>
                  </a:lnTo>
                  <a:lnTo>
                    <a:pt x="1955" y="1164"/>
                  </a:lnTo>
                  <a:lnTo>
                    <a:pt x="1994" y="1164"/>
                  </a:lnTo>
                  <a:lnTo>
                    <a:pt x="2031" y="1164"/>
                  </a:lnTo>
                  <a:lnTo>
                    <a:pt x="2071" y="1164"/>
                  </a:lnTo>
                  <a:lnTo>
                    <a:pt x="2108" y="1164"/>
                  </a:lnTo>
                  <a:lnTo>
                    <a:pt x="2145" y="1164"/>
                  </a:lnTo>
                  <a:lnTo>
                    <a:pt x="2183" y="1164"/>
                  </a:lnTo>
                  <a:lnTo>
                    <a:pt x="2218" y="1164"/>
                  </a:lnTo>
                  <a:lnTo>
                    <a:pt x="2259" y="1164"/>
                  </a:lnTo>
                  <a:lnTo>
                    <a:pt x="2310" y="1164"/>
                  </a:lnTo>
                  <a:lnTo>
                    <a:pt x="2346" y="1164"/>
                  </a:lnTo>
                  <a:lnTo>
                    <a:pt x="2385" y="1164"/>
                  </a:lnTo>
                  <a:lnTo>
                    <a:pt x="2423" y="1164"/>
                  </a:lnTo>
                  <a:lnTo>
                    <a:pt x="2462" y="1164"/>
                  </a:lnTo>
                  <a:lnTo>
                    <a:pt x="2470" y="1163"/>
                  </a:lnTo>
                  <a:lnTo>
                    <a:pt x="2477" y="1157"/>
                  </a:lnTo>
                  <a:lnTo>
                    <a:pt x="2480" y="1150"/>
                  </a:lnTo>
                  <a:lnTo>
                    <a:pt x="2482" y="1144"/>
                  </a:lnTo>
                  <a:lnTo>
                    <a:pt x="2521" y="23"/>
                  </a:lnTo>
                  <a:lnTo>
                    <a:pt x="2499" y="23"/>
                  </a:lnTo>
                  <a:lnTo>
                    <a:pt x="2499" y="43"/>
                  </a:lnTo>
                  <a:lnTo>
                    <a:pt x="2508" y="41"/>
                  </a:lnTo>
                  <a:lnTo>
                    <a:pt x="2514" y="40"/>
                  </a:lnTo>
                  <a:lnTo>
                    <a:pt x="2516" y="32"/>
                  </a:lnTo>
                  <a:lnTo>
                    <a:pt x="2499" y="45"/>
                  </a:lnTo>
                  <a:lnTo>
                    <a:pt x="2536" y="45"/>
                  </a:lnTo>
                  <a:lnTo>
                    <a:pt x="2576" y="45"/>
                  </a:lnTo>
                  <a:lnTo>
                    <a:pt x="2613" y="45"/>
                  </a:lnTo>
                  <a:lnTo>
                    <a:pt x="2650" y="45"/>
                  </a:lnTo>
                  <a:lnTo>
                    <a:pt x="2700" y="45"/>
                  </a:lnTo>
                  <a:lnTo>
                    <a:pt x="2737" y="45"/>
                  </a:lnTo>
                  <a:lnTo>
                    <a:pt x="2776" y="45"/>
                  </a:lnTo>
                  <a:lnTo>
                    <a:pt x="2814" y="45"/>
                  </a:lnTo>
                  <a:lnTo>
                    <a:pt x="2853" y="45"/>
                  </a:lnTo>
                  <a:lnTo>
                    <a:pt x="2890" y="45"/>
                  </a:lnTo>
                  <a:lnTo>
                    <a:pt x="2929" y="45"/>
                  </a:lnTo>
                  <a:lnTo>
                    <a:pt x="2967" y="45"/>
                  </a:lnTo>
                  <a:lnTo>
                    <a:pt x="3004" y="45"/>
                  </a:lnTo>
                  <a:lnTo>
                    <a:pt x="3041" y="45"/>
                  </a:lnTo>
                  <a:lnTo>
                    <a:pt x="3092" y="45"/>
                  </a:lnTo>
                  <a:lnTo>
                    <a:pt x="3092" y="23"/>
                  </a:lnTo>
                  <a:lnTo>
                    <a:pt x="3074" y="32"/>
                  </a:lnTo>
                  <a:lnTo>
                    <a:pt x="3077" y="40"/>
                  </a:lnTo>
                  <a:lnTo>
                    <a:pt x="3084" y="41"/>
                  </a:lnTo>
                  <a:lnTo>
                    <a:pt x="3072" y="23"/>
                  </a:lnTo>
                  <a:lnTo>
                    <a:pt x="3109" y="530"/>
                  </a:lnTo>
                  <a:lnTo>
                    <a:pt x="3111" y="539"/>
                  </a:lnTo>
                  <a:lnTo>
                    <a:pt x="3115" y="547"/>
                  </a:lnTo>
                  <a:lnTo>
                    <a:pt x="3120" y="549"/>
                  </a:lnTo>
                  <a:lnTo>
                    <a:pt x="3128" y="552"/>
                  </a:lnTo>
                  <a:lnTo>
                    <a:pt x="3167" y="552"/>
                  </a:lnTo>
                  <a:lnTo>
                    <a:pt x="3205" y="552"/>
                  </a:lnTo>
                  <a:lnTo>
                    <a:pt x="3242" y="552"/>
                  </a:lnTo>
                  <a:lnTo>
                    <a:pt x="3281" y="552"/>
                  </a:lnTo>
                  <a:lnTo>
                    <a:pt x="3319" y="552"/>
                  </a:lnTo>
                  <a:lnTo>
                    <a:pt x="3356" y="552"/>
                  </a:lnTo>
                  <a:lnTo>
                    <a:pt x="3392" y="552"/>
                  </a:lnTo>
                  <a:lnTo>
                    <a:pt x="3433" y="552"/>
                  </a:lnTo>
                  <a:lnTo>
                    <a:pt x="3484" y="552"/>
                  </a:lnTo>
                  <a:lnTo>
                    <a:pt x="3519" y="552"/>
                  </a:lnTo>
                  <a:lnTo>
                    <a:pt x="3558" y="552"/>
                  </a:lnTo>
                  <a:lnTo>
                    <a:pt x="3596" y="552"/>
                  </a:lnTo>
                  <a:lnTo>
                    <a:pt x="3635" y="552"/>
                  </a:lnTo>
                  <a:lnTo>
                    <a:pt x="3672" y="552"/>
                  </a:lnTo>
                  <a:lnTo>
                    <a:pt x="3710" y="552"/>
                  </a:lnTo>
                  <a:lnTo>
                    <a:pt x="3710" y="530"/>
                  </a:lnTo>
                  <a:lnTo>
                    <a:pt x="3689" y="539"/>
                  </a:lnTo>
                  <a:lnTo>
                    <a:pt x="3694" y="547"/>
                  </a:lnTo>
                  <a:lnTo>
                    <a:pt x="3701" y="549"/>
                  </a:lnTo>
                  <a:lnTo>
                    <a:pt x="3689" y="532"/>
                  </a:lnTo>
                  <a:lnTo>
                    <a:pt x="3727" y="818"/>
                  </a:lnTo>
                  <a:lnTo>
                    <a:pt x="3728" y="822"/>
                  </a:lnTo>
                  <a:lnTo>
                    <a:pt x="3732" y="829"/>
                  </a:lnTo>
                  <a:lnTo>
                    <a:pt x="3739" y="833"/>
                  </a:lnTo>
                  <a:lnTo>
                    <a:pt x="3747" y="838"/>
                  </a:lnTo>
                  <a:lnTo>
                    <a:pt x="3786" y="838"/>
                  </a:lnTo>
                  <a:lnTo>
                    <a:pt x="3824" y="838"/>
                  </a:lnTo>
                  <a:lnTo>
                    <a:pt x="3875" y="838"/>
                  </a:lnTo>
                  <a:lnTo>
                    <a:pt x="3910" y="838"/>
                  </a:lnTo>
                  <a:lnTo>
                    <a:pt x="3951" y="838"/>
                  </a:lnTo>
                  <a:lnTo>
                    <a:pt x="3987" y="838"/>
                  </a:lnTo>
                  <a:lnTo>
                    <a:pt x="4026" y="838"/>
                  </a:lnTo>
                  <a:lnTo>
                    <a:pt x="4063" y="838"/>
                  </a:lnTo>
                  <a:lnTo>
                    <a:pt x="4101" y="838"/>
                  </a:lnTo>
                  <a:lnTo>
                    <a:pt x="4140" y="838"/>
                  </a:lnTo>
                  <a:lnTo>
                    <a:pt x="4177" y="838"/>
                  </a:lnTo>
                  <a:lnTo>
                    <a:pt x="4215" y="838"/>
                  </a:lnTo>
                  <a:lnTo>
                    <a:pt x="4264" y="838"/>
                  </a:lnTo>
                  <a:lnTo>
                    <a:pt x="4301" y="838"/>
                  </a:lnTo>
                  <a:lnTo>
                    <a:pt x="4341" y="838"/>
                  </a:lnTo>
                  <a:lnTo>
                    <a:pt x="4341" y="837"/>
                  </a:lnTo>
                  <a:lnTo>
                    <a:pt x="4349" y="833"/>
                  </a:lnTo>
                  <a:lnTo>
                    <a:pt x="4356" y="829"/>
                  </a:lnTo>
                  <a:lnTo>
                    <a:pt x="4359" y="822"/>
                  </a:lnTo>
                  <a:lnTo>
                    <a:pt x="4361" y="818"/>
                  </a:lnTo>
                  <a:lnTo>
                    <a:pt x="4398" y="492"/>
                  </a:lnTo>
                  <a:lnTo>
                    <a:pt x="4378" y="487"/>
                  </a:lnTo>
                  <a:lnTo>
                    <a:pt x="4378" y="510"/>
                  </a:lnTo>
                  <a:lnTo>
                    <a:pt x="4386" y="507"/>
                  </a:lnTo>
                  <a:lnTo>
                    <a:pt x="4393" y="503"/>
                  </a:lnTo>
                  <a:lnTo>
                    <a:pt x="4395" y="496"/>
                  </a:lnTo>
                  <a:lnTo>
                    <a:pt x="4378" y="512"/>
                  </a:lnTo>
                  <a:lnTo>
                    <a:pt x="4415" y="512"/>
                  </a:lnTo>
                  <a:lnTo>
                    <a:pt x="4454" y="512"/>
                  </a:lnTo>
                  <a:lnTo>
                    <a:pt x="4492" y="512"/>
                  </a:lnTo>
                  <a:lnTo>
                    <a:pt x="4531" y="512"/>
                  </a:lnTo>
                  <a:lnTo>
                    <a:pt x="4568" y="512"/>
                  </a:lnTo>
                  <a:lnTo>
                    <a:pt x="4606" y="512"/>
                  </a:lnTo>
                  <a:lnTo>
                    <a:pt x="4657" y="512"/>
                  </a:lnTo>
                  <a:lnTo>
                    <a:pt x="4693" y="512"/>
                  </a:lnTo>
                  <a:lnTo>
                    <a:pt x="4732" y="512"/>
                  </a:lnTo>
                  <a:lnTo>
                    <a:pt x="4769" y="512"/>
                  </a:lnTo>
                  <a:lnTo>
                    <a:pt x="4806" y="512"/>
                  </a:lnTo>
                  <a:lnTo>
                    <a:pt x="4846" y="512"/>
                  </a:lnTo>
                  <a:lnTo>
                    <a:pt x="4883" y="512"/>
                  </a:lnTo>
                  <a:lnTo>
                    <a:pt x="4920" y="512"/>
                  </a:lnTo>
                  <a:lnTo>
                    <a:pt x="4956" y="512"/>
                  </a:lnTo>
                  <a:lnTo>
                    <a:pt x="4956" y="467"/>
                  </a:lnTo>
                  <a:lnTo>
                    <a:pt x="4920" y="467"/>
                  </a:lnTo>
                  <a:lnTo>
                    <a:pt x="4883" y="467"/>
                  </a:lnTo>
                  <a:lnTo>
                    <a:pt x="4846" y="467"/>
                  </a:lnTo>
                  <a:lnTo>
                    <a:pt x="4806" y="467"/>
                  </a:lnTo>
                  <a:lnTo>
                    <a:pt x="4769" y="467"/>
                  </a:lnTo>
                  <a:lnTo>
                    <a:pt x="4732" y="467"/>
                  </a:lnTo>
                  <a:lnTo>
                    <a:pt x="4693" y="467"/>
                  </a:lnTo>
                  <a:lnTo>
                    <a:pt x="4657" y="467"/>
                  </a:lnTo>
                  <a:lnTo>
                    <a:pt x="4606" y="467"/>
                  </a:lnTo>
                  <a:lnTo>
                    <a:pt x="4568" y="467"/>
                  </a:lnTo>
                  <a:lnTo>
                    <a:pt x="4531" y="467"/>
                  </a:lnTo>
                  <a:lnTo>
                    <a:pt x="4492" y="467"/>
                  </a:lnTo>
                  <a:lnTo>
                    <a:pt x="4454" y="467"/>
                  </a:lnTo>
                  <a:lnTo>
                    <a:pt x="4415" y="467"/>
                  </a:lnTo>
                  <a:lnTo>
                    <a:pt x="4378" y="467"/>
                  </a:lnTo>
                  <a:lnTo>
                    <a:pt x="4369" y="467"/>
                  </a:lnTo>
                  <a:lnTo>
                    <a:pt x="4361" y="471"/>
                  </a:lnTo>
                  <a:lnTo>
                    <a:pt x="4359" y="478"/>
                  </a:lnTo>
                  <a:lnTo>
                    <a:pt x="4358" y="487"/>
                  </a:lnTo>
                  <a:lnTo>
                    <a:pt x="4358" y="485"/>
                  </a:lnTo>
                  <a:lnTo>
                    <a:pt x="4318" y="811"/>
                  </a:lnTo>
                  <a:lnTo>
                    <a:pt x="4341" y="793"/>
                  </a:lnTo>
                  <a:lnTo>
                    <a:pt x="4332" y="793"/>
                  </a:lnTo>
                  <a:lnTo>
                    <a:pt x="4325" y="797"/>
                  </a:lnTo>
                  <a:lnTo>
                    <a:pt x="4322" y="804"/>
                  </a:lnTo>
                  <a:lnTo>
                    <a:pt x="4318" y="813"/>
                  </a:lnTo>
                  <a:lnTo>
                    <a:pt x="4341" y="813"/>
                  </a:lnTo>
                  <a:lnTo>
                    <a:pt x="4341" y="793"/>
                  </a:lnTo>
                  <a:lnTo>
                    <a:pt x="4301" y="793"/>
                  </a:lnTo>
                  <a:lnTo>
                    <a:pt x="4264" y="793"/>
                  </a:lnTo>
                  <a:lnTo>
                    <a:pt x="4215" y="793"/>
                  </a:lnTo>
                  <a:lnTo>
                    <a:pt x="4177" y="793"/>
                  </a:lnTo>
                  <a:lnTo>
                    <a:pt x="4140" y="793"/>
                  </a:lnTo>
                  <a:lnTo>
                    <a:pt x="4101" y="793"/>
                  </a:lnTo>
                  <a:lnTo>
                    <a:pt x="4063" y="793"/>
                  </a:lnTo>
                  <a:lnTo>
                    <a:pt x="4026" y="793"/>
                  </a:lnTo>
                  <a:lnTo>
                    <a:pt x="3987" y="793"/>
                  </a:lnTo>
                  <a:lnTo>
                    <a:pt x="3951" y="793"/>
                  </a:lnTo>
                  <a:lnTo>
                    <a:pt x="3910" y="793"/>
                  </a:lnTo>
                  <a:lnTo>
                    <a:pt x="3875" y="793"/>
                  </a:lnTo>
                  <a:lnTo>
                    <a:pt x="3824" y="793"/>
                  </a:lnTo>
                  <a:lnTo>
                    <a:pt x="3786" y="793"/>
                  </a:lnTo>
                  <a:lnTo>
                    <a:pt x="3747" y="793"/>
                  </a:lnTo>
                  <a:lnTo>
                    <a:pt x="3766" y="804"/>
                  </a:lnTo>
                  <a:lnTo>
                    <a:pt x="3762" y="797"/>
                  </a:lnTo>
                  <a:lnTo>
                    <a:pt x="3756" y="793"/>
                  </a:lnTo>
                  <a:lnTo>
                    <a:pt x="3747" y="813"/>
                  </a:lnTo>
                  <a:lnTo>
                    <a:pt x="3766" y="811"/>
                  </a:lnTo>
                  <a:lnTo>
                    <a:pt x="3730" y="529"/>
                  </a:lnTo>
                  <a:lnTo>
                    <a:pt x="3728" y="521"/>
                  </a:lnTo>
                  <a:lnTo>
                    <a:pt x="3723" y="512"/>
                  </a:lnTo>
                  <a:lnTo>
                    <a:pt x="3718" y="510"/>
                  </a:lnTo>
                  <a:lnTo>
                    <a:pt x="3710" y="507"/>
                  </a:lnTo>
                  <a:lnTo>
                    <a:pt x="3672" y="507"/>
                  </a:lnTo>
                  <a:lnTo>
                    <a:pt x="3635" y="507"/>
                  </a:lnTo>
                  <a:lnTo>
                    <a:pt x="3596" y="507"/>
                  </a:lnTo>
                  <a:lnTo>
                    <a:pt x="3558" y="507"/>
                  </a:lnTo>
                  <a:lnTo>
                    <a:pt x="3519" y="507"/>
                  </a:lnTo>
                  <a:lnTo>
                    <a:pt x="3484" y="507"/>
                  </a:lnTo>
                  <a:lnTo>
                    <a:pt x="3433" y="507"/>
                  </a:lnTo>
                  <a:lnTo>
                    <a:pt x="3392" y="507"/>
                  </a:lnTo>
                  <a:lnTo>
                    <a:pt x="3356" y="507"/>
                  </a:lnTo>
                  <a:lnTo>
                    <a:pt x="3319" y="507"/>
                  </a:lnTo>
                  <a:lnTo>
                    <a:pt x="3281" y="507"/>
                  </a:lnTo>
                  <a:lnTo>
                    <a:pt x="3242" y="507"/>
                  </a:lnTo>
                  <a:lnTo>
                    <a:pt x="3205" y="507"/>
                  </a:lnTo>
                  <a:lnTo>
                    <a:pt x="3167" y="507"/>
                  </a:lnTo>
                  <a:lnTo>
                    <a:pt x="3128" y="507"/>
                  </a:lnTo>
                  <a:lnTo>
                    <a:pt x="3149" y="521"/>
                  </a:lnTo>
                  <a:lnTo>
                    <a:pt x="3145" y="512"/>
                  </a:lnTo>
                  <a:lnTo>
                    <a:pt x="3137" y="510"/>
                  </a:lnTo>
                  <a:lnTo>
                    <a:pt x="3128" y="530"/>
                  </a:lnTo>
                  <a:lnTo>
                    <a:pt x="3152" y="529"/>
                  </a:lnTo>
                  <a:lnTo>
                    <a:pt x="3115" y="21"/>
                  </a:lnTo>
                  <a:lnTo>
                    <a:pt x="3111" y="14"/>
                  </a:lnTo>
                  <a:lnTo>
                    <a:pt x="3108" y="5"/>
                  </a:lnTo>
                  <a:lnTo>
                    <a:pt x="3101" y="3"/>
                  </a:lnTo>
                  <a:lnTo>
                    <a:pt x="3092" y="0"/>
                  </a:lnTo>
                  <a:lnTo>
                    <a:pt x="3041" y="0"/>
                  </a:lnTo>
                  <a:lnTo>
                    <a:pt x="3004" y="0"/>
                  </a:lnTo>
                  <a:lnTo>
                    <a:pt x="2967" y="0"/>
                  </a:lnTo>
                  <a:lnTo>
                    <a:pt x="2929" y="0"/>
                  </a:lnTo>
                  <a:lnTo>
                    <a:pt x="2890" y="0"/>
                  </a:lnTo>
                  <a:lnTo>
                    <a:pt x="2853" y="0"/>
                  </a:lnTo>
                  <a:lnTo>
                    <a:pt x="2814" y="0"/>
                  </a:lnTo>
                  <a:lnTo>
                    <a:pt x="2776" y="0"/>
                  </a:lnTo>
                  <a:lnTo>
                    <a:pt x="2737" y="0"/>
                  </a:lnTo>
                  <a:lnTo>
                    <a:pt x="2700" y="0"/>
                  </a:lnTo>
                  <a:lnTo>
                    <a:pt x="2650" y="0"/>
                  </a:lnTo>
                  <a:lnTo>
                    <a:pt x="2613" y="0"/>
                  </a:lnTo>
                  <a:lnTo>
                    <a:pt x="2576" y="0"/>
                  </a:lnTo>
                  <a:lnTo>
                    <a:pt x="2536" y="0"/>
                  </a:lnTo>
                  <a:lnTo>
                    <a:pt x="2499" y="0"/>
                  </a:lnTo>
                  <a:lnTo>
                    <a:pt x="2491" y="3"/>
                  </a:lnTo>
                  <a:lnTo>
                    <a:pt x="2482" y="5"/>
                  </a:lnTo>
                  <a:lnTo>
                    <a:pt x="2480" y="14"/>
                  </a:lnTo>
                  <a:lnTo>
                    <a:pt x="2479" y="23"/>
                  </a:lnTo>
                  <a:lnTo>
                    <a:pt x="2440" y="1141"/>
                  </a:lnTo>
                  <a:lnTo>
                    <a:pt x="2462" y="1119"/>
                  </a:lnTo>
                  <a:lnTo>
                    <a:pt x="2453" y="1121"/>
                  </a:lnTo>
                  <a:lnTo>
                    <a:pt x="2446" y="1126"/>
                  </a:lnTo>
                  <a:lnTo>
                    <a:pt x="2443" y="1132"/>
                  </a:lnTo>
                  <a:lnTo>
                    <a:pt x="2440" y="1141"/>
                  </a:lnTo>
                  <a:lnTo>
                    <a:pt x="2462" y="1141"/>
                  </a:lnTo>
                  <a:lnTo>
                    <a:pt x="2462" y="1119"/>
                  </a:lnTo>
                  <a:lnTo>
                    <a:pt x="2423" y="1119"/>
                  </a:lnTo>
                  <a:lnTo>
                    <a:pt x="2385" y="1119"/>
                  </a:lnTo>
                  <a:lnTo>
                    <a:pt x="2346" y="1119"/>
                  </a:lnTo>
                  <a:lnTo>
                    <a:pt x="2310" y="1119"/>
                  </a:lnTo>
                  <a:lnTo>
                    <a:pt x="2259" y="1119"/>
                  </a:lnTo>
                  <a:lnTo>
                    <a:pt x="2218" y="1119"/>
                  </a:lnTo>
                  <a:lnTo>
                    <a:pt x="2183" y="1119"/>
                  </a:lnTo>
                  <a:lnTo>
                    <a:pt x="2145" y="1119"/>
                  </a:lnTo>
                  <a:lnTo>
                    <a:pt x="2108" y="1119"/>
                  </a:lnTo>
                  <a:lnTo>
                    <a:pt x="2071" y="1119"/>
                  </a:lnTo>
                  <a:lnTo>
                    <a:pt x="2031" y="1119"/>
                  </a:lnTo>
                  <a:lnTo>
                    <a:pt x="1994" y="1119"/>
                  </a:lnTo>
                  <a:lnTo>
                    <a:pt x="1955" y="1119"/>
                  </a:lnTo>
                  <a:lnTo>
                    <a:pt x="1919" y="1119"/>
                  </a:lnTo>
                  <a:lnTo>
                    <a:pt x="1868" y="1119"/>
                  </a:lnTo>
                  <a:lnTo>
                    <a:pt x="1860" y="1121"/>
                  </a:lnTo>
                  <a:lnTo>
                    <a:pt x="1853" y="1126"/>
                  </a:lnTo>
                  <a:lnTo>
                    <a:pt x="1850" y="1132"/>
                  </a:lnTo>
                  <a:lnTo>
                    <a:pt x="1848" y="1141"/>
                  </a:lnTo>
                  <a:lnTo>
                    <a:pt x="1810" y="2360"/>
                  </a:lnTo>
                  <a:lnTo>
                    <a:pt x="1831" y="2340"/>
                  </a:lnTo>
                  <a:lnTo>
                    <a:pt x="1822" y="2342"/>
                  </a:lnTo>
                  <a:lnTo>
                    <a:pt x="1816" y="2344"/>
                  </a:lnTo>
                  <a:lnTo>
                    <a:pt x="1810" y="2351"/>
                  </a:lnTo>
                  <a:lnTo>
                    <a:pt x="1810" y="2360"/>
                  </a:lnTo>
                  <a:lnTo>
                    <a:pt x="1831" y="2360"/>
                  </a:lnTo>
                  <a:lnTo>
                    <a:pt x="1831" y="2340"/>
                  </a:lnTo>
                  <a:lnTo>
                    <a:pt x="1792" y="2340"/>
                  </a:lnTo>
                  <a:lnTo>
                    <a:pt x="1754" y="2340"/>
                  </a:lnTo>
                  <a:lnTo>
                    <a:pt x="1717" y="2340"/>
                  </a:lnTo>
                  <a:lnTo>
                    <a:pt x="1678" y="2340"/>
                  </a:lnTo>
                  <a:lnTo>
                    <a:pt x="1640" y="2340"/>
                  </a:lnTo>
                  <a:lnTo>
                    <a:pt x="1603" y="2340"/>
                  </a:lnTo>
                  <a:lnTo>
                    <a:pt x="1564" y="2340"/>
                  </a:lnTo>
                  <a:lnTo>
                    <a:pt x="1526" y="2340"/>
                  </a:lnTo>
                  <a:lnTo>
                    <a:pt x="1477" y="2340"/>
                  </a:lnTo>
                  <a:lnTo>
                    <a:pt x="1440" y="2340"/>
                  </a:lnTo>
                  <a:lnTo>
                    <a:pt x="1402" y="2340"/>
                  </a:lnTo>
                  <a:lnTo>
                    <a:pt x="1365" y="2340"/>
                  </a:lnTo>
                  <a:lnTo>
                    <a:pt x="1326" y="2340"/>
                  </a:lnTo>
                  <a:lnTo>
                    <a:pt x="1288" y="2340"/>
                  </a:lnTo>
                  <a:lnTo>
                    <a:pt x="1249" y="2340"/>
                  </a:lnTo>
                  <a:lnTo>
                    <a:pt x="1270" y="2351"/>
                  </a:lnTo>
                  <a:lnTo>
                    <a:pt x="1266" y="2344"/>
                  </a:lnTo>
                  <a:lnTo>
                    <a:pt x="1258" y="2342"/>
                  </a:lnTo>
                  <a:lnTo>
                    <a:pt x="1249" y="2360"/>
                  </a:lnTo>
                  <a:lnTo>
                    <a:pt x="1271" y="2358"/>
                  </a:lnTo>
                  <a:lnTo>
                    <a:pt x="1232" y="2104"/>
                  </a:lnTo>
                  <a:lnTo>
                    <a:pt x="1232" y="2097"/>
                  </a:lnTo>
                  <a:lnTo>
                    <a:pt x="1229" y="2090"/>
                  </a:lnTo>
                  <a:lnTo>
                    <a:pt x="1222" y="2088"/>
                  </a:lnTo>
                  <a:lnTo>
                    <a:pt x="1214" y="2086"/>
                  </a:lnTo>
                  <a:lnTo>
                    <a:pt x="1173" y="2086"/>
                  </a:lnTo>
                  <a:lnTo>
                    <a:pt x="1137" y="2086"/>
                  </a:lnTo>
                  <a:lnTo>
                    <a:pt x="1086" y="2086"/>
                  </a:lnTo>
                  <a:lnTo>
                    <a:pt x="1049" y="2086"/>
                  </a:lnTo>
                  <a:lnTo>
                    <a:pt x="1010" y="2086"/>
                  </a:lnTo>
                  <a:lnTo>
                    <a:pt x="972" y="2086"/>
                  </a:lnTo>
                  <a:lnTo>
                    <a:pt x="935" y="2086"/>
                  </a:lnTo>
                  <a:lnTo>
                    <a:pt x="897" y="2086"/>
                  </a:lnTo>
                  <a:lnTo>
                    <a:pt x="858" y="2086"/>
                  </a:lnTo>
                  <a:lnTo>
                    <a:pt x="821" y="2086"/>
                  </a:lnTo>
                  <a:lnTo>
                    <a:pt x="782" y="2086"/>
                  </a:lnTo>
                  <a:lnTo>
                    <a:pt x="746" y="2086"/>
                  </a:lnTo>
                  <a:lnTo>
                    <a:pt x="695" y="2086"/>
                  </a:lnTo>
                  <a:lnTo>
                    <a:pt x="654" y="2086"/>
                  </a:lnTo>
                  <a:lnTo>
                    <a:pt x="618" y="2086"/>
                  </a:lnTo>
                  <a:lnTo>
                    <a:pt x="637" y="2097"/>
                  </a:lnTo>
                  <a:lnTo>
                    <a:pt x="634" y="2090"/>
                  </a:lnTo>
                  <a:lnTo>
                    <a:pt x="627" y="2088"/>
                  </a:lnTo>
                  <a:lnTo>
                    <a:pt x="618" y="2106"/>
                  </a:lnTo>
                  <a:lnTo>
                    <a:pt x="641" y="2106"/>
                  </a:lnTo>
                  <a:lnTo>
                    <a:pt x="603" y="1019"/>
                  </a:lnTo>
                  <a:lnTo>
                    <a:pt x="600" y="1010"/>
                  </a:lnTo>
                  <a:lnTo>
                    <a:pt x="595" y="1003"/>
                  </a:lnTo>
                  <a:lnTo>
                    <a:pt x="590" y="1001"/>
                  </a:lnTo>
                  <a:lnTo>
                    <a:pt x="581" y="1000"/>
                  </a:lnTo>
                  <a:lnTo>
                    <a:pt x="544" y="1000"/>
                  </a:lnTo>
                  <a:lnTo>
                    <a:pt x="506" y="1000"/>
                  </a:lnTo>
                  <a:lnTo>
                    <a:pt x="467" y="1000"/>
                  </a:lnTo>
                  <a:lnTo>
                    <a:pt x="430" y="1000"/>
                  </a:lnTo>
                  <a:lnTo>
                    <a:pt x="391" y="1000"/>
                  </a:lnTo>
                  <a:lnTo>
                    <a:pt x="355" y="1000"/>
                  </a:lnTo>
                  <a:lnTo>
                    <a:pt x="304" y="1000"/>
                  </a:lnTo>
                  <a:lnTo>
                    <a:pt x="266" y="1000"/>
                  </a:lnTo>
                  <a:lnTo>
                    <a:pt x="229" y="1000"/>
                  </a:lnTo>
                  <a:lnTo>
                    <a:pt x="192" y="1000"/>
                  </a:lnTo>
                  <a:lnTo>
                    <a:pt x="153" y="1000"/>
                  </a:lnTo>
                  <a:lnTo>
                    <a:pt x="113" y="1000"/>
                  </a:lnTo>
                  <a:lnTo>
                    <a:pt x="76" y="1000"/>
                  </a:lnTo>
                  <a:lnTo>
                    <a:pt x="39" y="1000"/>
                  </a:lnTo>
                  <a:lnTo>
                    <a:pt x="0" y="100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97" name="Line 189"/>
            <p:cNvSpPr>
              <a:spLocks noChangeShapeType="1"/>
            </p:cNvSpPr>
            <p:nvPr/>
          </p:nvSpPr>
          <p:spPr bwMode="auto">
            <a:xfrm>
              <a:off x="1757" y="3873"/>
              <a:ext cx="2738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98" name="Line 190"/>
            <p:cNvSpPr>
              <a:spLocks noChangeShapeType="1"/>
            </p:cNvSpPr>
            <p:nvPr/>
          </p:nvSpPr>
          <p:spPr bwMode="auto">
            <a:xfrm>
              <a:off x="1757" y="3873"/>
              <a:ext cx="2738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99" name="Rectangle 191"/>
            <p:cNvSpPr>
              <a:spLocks noChangeArrowheads="1"/>
            </p:cNvSpPr>
            <p:nvPr/>
          </p:nvSpPr>
          <p:spPr bwMode="auto">
            <a:xfrm>
              <a:off x="1738" y="3904"/>
              <a:ext cx="8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00" name="Line 192"/>
            <p:cNvSpPr>
              <a:spLocks noChangeShapeType="1"/>
            </p:cNvSpPr>
            <p:nvPr/>
          </p:nvSpPr>
          <p:spPr bwMode="auto">
            <a:xfrm flipV="1">
              <a:off x="2148" y="3853"/>
              <a:ext cx="1" cy="2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01" name="Rectangle 193"/>
            <p:cNvSpPr>
              <a:spLocks noChangeArrowheads="1"/>
            </p:cNvSpPr>
            <p:nvPr/>
          </p:nvSpPr>
          <p:spPr bwMode="auto">
            <a:xfrm>
              <a:off x="2103" y="3904"/>
              <a:ext cx="133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46" name="Rectangle 194"/>
            <p:cNvSpPr>
              <a:spLocks noChangeArrowheads="1"/>
            </p:cNvSpPr>
            <p:nvPr/>
          </p:nvSpPr>
          <p:spPr bwMode="auto">
            <a:xfrm>
              <a:off x="1822" y="3936"/>
              <a:ext cx="39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1100">
                  <a:solidFill>
                    <a:srgbClr val="000000"/>
                  </a:solidFill>
                  <a:latin typeface="Helvetica" charset="0"/>
                  <a:cs typeface="+mn-cs"/>
                </a:rPr>
                <a:t>20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303" name="Line 195"/>
            <p:cNvSpPr>
              <a:spLocks noChangeShapeType="1"/>
            </p:cNvSpPr>
            <p:nvPr/>
          </p:nvSpPr>
          <p:spPr bwMode="auto">
            <a:xfrm flipV="1">
              <a:off x="2539" y="3853"/>
              <a:ext cx="1" cy="2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04" name="Rectangle 196"/>
            <p:cNvSpPr>
              <a:spLocks noChangeArrowheads="1"/>
            </p:cNvSpPr>
            <p:nvPr/>
          </p:nvSpPr>
          <p:spPr bwMode="auto">
            <a:xfrm>
              <a:off x="2495" y="3904"/>
              <a:ext cx="13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49" name="Rectangle 197"/>
            <p:cNvSpPr>
              <a:spLocks noChangeArrowheads="1"/>
            </p:cNvSpPr>
            <p:nvPr/>
          </p:nvSpPr>
          <p:spPr bwMode="auto">
            <a:xfrm>
              <a:off x="2206" y="3926"/>
              <a:ext cx="394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1100">
                  <a:solidFill>
                    <a:srgbClr val="000000"/>
                  </a:solidFill>
                  <a:latin typeface="Helvetica" charset="0"/>
                  <a:cs typeface="+mn-cs"/>
                </a:rPr>
                <a:t>40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306" name="Line 198"/>
            <p:cNvSpPr>
              <a:spLocks noChangeShapeType="1"/>
            </p:cNvSpPr>
            <p:nvPr/>
          </p:nvSpPr>
          <p:spPr bwMode="auto">
            <a:xfrm flipV="1">
              <a:off x="2931" y="3853"/>
              <a:ext cx="1" cy="2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07" name="Rectangle 199"/>
            <p:cNvSpPr>
              <a:spLocks noChangeArrowheads="1"/>
            </p:cNvSpPr>
            <p:nvPr/>
          </p:nvSpPr>
          <p:spPr bwMode="auto">
            <a:xfrm>
              <a:off x="2886" y="3904"/>
              <a:ext cx="13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52" name="Rectangle 200"/>
            <p:cNvSpPr>
              <a:spLocks noChangeArrowheads="1"/>
            </p:cNvSpPr>
            <p:nvPr/>
          </p:nvSpPr>
          <p:spPr bwMode="auto">
            <a:xfrm>
              <a:off x="2592" y="3926"/>
              <a:ext cx="394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1100">
                  <a:solidFill>
                    <a:srgbClr val="000000"/>
                  </a:solidFill>
                  <a:latin typeface="Helvetica" charset="0"/>
                  <a:cs typeface="+mn-cs"/>
                </a:rPr>
                <a:t>60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309" name="Line 201"/>
            <p:cNvSpPr>
              <a:spLocks noChangeShapeType="1"/>
            </p:cNvSpPr>
            <p:nvPr/>
          </p:nvSpPr>
          <p:spPr bwMode="auto">
            <a:xfrm flipV="1">
              <a:off x="3322" y="3853"/>
              <a:ext cx="1" cy="2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10" name="Rectangle 202"/>
            <p:cNvSpPr>
              <a:spLocks noChangeArrowheads="1"/>
            </p:cNvSpPr>
            <p:nvPr/>
          </p:nvSpPr>
          <p:spPr bwMode="auto">
            <a:xfrm>
              <a:off x="3278" y="3904"/>
              <a:ext cx="133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55" name="Rectangle 203"/>
            <p:cNvSpPr>
              <a:spLocks noChangeArrowheads="1"/>
            </p:cNvSpPr>
            <p:nvPr/>
          </p:nvSpPr>
          <p:spPr bwMode="auto">
            <a:xfrm>
              <a:off x="2976" y="3926"/>
              <a:ext cx="394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1100">
                  <a:solidFill>
                    <a:srgbClr val="000000"/>
                  </a:solidFill>
                  <a:latin typeface="Helvetica" charset="0"/>
                  <a:cs typeface="+mn-cs"/>
                </a:rPr>
                <a:t>80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312" name="Line 204"/>
            <p:cNvSpPr>
              <a:spLocks noChangeShapeType="1"/>
            </p:cNvSpPr>
            <p:nvPr/>
          </p:nvSpPr>
          <p:spPr bwMode="auto">
            <a:xfrm flipV="1">
              <a:off x="3713" y="3853"/>
              <a:ext cx="1" cy="2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13" name="Rectangle 205"/>
            <p:cNvSpPr>
              <a:spLocks noChangeArrowheads="1"/>
            </p:cNvSpPr>
            <p:nvPr/>
          </p:nvSpPr>
          <p:spPr bwMode="auto">
            <a:xfrm>
              <a:off x="3649" y="3904"/>
              <a:ext cx="181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58" name="Rectangle 206"/>
            <p:cNvSpPr>
              <a:spLocks noChangeArrowheads="1"/>
            </p:cNvSpPr>
            <p:nvPr/>
          </p:nvSpPr>
          <p:spPr bwMode="auto">
            <a:xfrm>
              <a:off x="3360" y="3926"/>
              <a:ext cx="444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1100">
                  <a:solidFill>
                    <a:srgbClr val="000000"/>
                  </a:solidFill>
                  <a:latin typeface="Helvetica" charset="0"/>
                  <a:cs typeface="+mn-cs"/>
                </a:rPr>
                <a:t>100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315" name="Line 207"/>
            <p:cNvSpPr>
              <a:spLocks noChangeShapeType="1"/>
            </p:cNvSpPr>
            <p:nvPr/>
          </p:nvSpPr>
          <p:spPr bwMode="auto">
            <a:xfrm flipV="1">
              <a:off x="4104" y="3853"/>
              <a:ext cx="1" cy="2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16" name="Rectangle 208"/>
            <p:cNvSpPr>
              <a:spLocks noChangeArrowheads="1"/>
            </p:cNvSpPr>
            <p:nvPr/>
          </p:nvSpPr>
          <p:spPr bwMode="auto">
            <a:xfrm>
              <a:off x="4040" y="3904"/>
              <a:ext cx="181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61" name="Rectangle 209"/>
            <p:cNvSpPr>
              <a:spLocks noChangeArrowheads="1"/>
            </p:cNvSpPr>
            <p:nvPr/>
          </p:nvSpPr>
          <p:spPr bwMode="auto">
            <a:xfrm>
              <a:off x="3744" y="3926"/>
              <a:ext cx="444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1100">
                  <a:solidFill>
                    <a:srgbClr val="000000"/>
                  </a:solidFill>
                  <a:latin typeface="Helvetica" charset="0"/>
                  <a:cs typeface="+mn-cs"/>
                </a:rPr>
                <a:t>120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318" name="Line 210"/>
            <p:cNvSpPr>
              <a:spLocks noChangeShapeType="1"/>
            </p:cNvSpPr>
            <p:nvPr/>
          </p:nvSpPr>
          <p:spPr bwMode="auto">
            <a:xfrm flipV="1">
              <a:off x="4495" y="3853"/>
              <a:ext cx="1" cy="2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19" name="Line 211"/>
            <p:cNvSpPr>
              <a:spLocks noChangeShapeType="1"/>
            </p:cNvSpPr>
            <p:nvPr/>
          </p:nvSpPr>
          <p:spPr bwMode="auto">
            <a:xfrm flipH="1">
              <a:off x="4464" y="3873"/>
              <a:ext cx="31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20" name="Line 212"/>
            <p:cNvSpPr>
              <a:spLocks noChangeShapeType="1"/>
            </p:cNvSpPr>
            <p:nvPr/>
          </p:nvSpPr>
          <p:spPr bwMode="auto">
            <a:xfrm>
              <a:off x="1757" y="3873"/>
              <a:ext cx="2738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21" name="Rectangle 213"/>
            <p:cNvSpPr>
              <a:spLocks noChangeArrowheads="1"/>
            </p:cNvSpPr>
            <p:nvPr/>
          </p:nvSpPr>
          <p:spPr bwMode="auto">
            <a:xfrm>
              <a:off x="1738" y="3904"/>
              <a:ext cx="8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22" name="Freeform 214"/>
            <p:cNvSpPr>
              <a:spLocks/>
            </p:cNvSpPr>
            <p:nvPr/>
          </p:nvSpPr>
          <p:spPr bwMode="auto">
            <a:xfrm>
              <a:off x="1776" y="2516"/>
              <a:ext cx="2454" cy="1276"/>
            </a:xfrm>
            <a:custGeom>
              <a:avLst/>
              <a:gdLst>
                <a:gd name="T0" fmla="*/ 22 w 4198"/>
                <a:gd name="T1" fmla="*/ 245 h 2098"/>
                <a:gd name="T2" fmla="*/ 54 w 4198"/>
                <a:gd name="T3" fmla="*/ 250 h 2098"/>
                <a:gd name="T4" fmla="*/ 87 w 4198"/>
                <a:gd name="T5" fmla="*/ 322 h 2098"/>
                <a:gd name="T6" fmla="*/ 124 w 4198"/>
                <a:gd name="T7" fmla="*/ 382 h 2098"/>
                <a:gd name="T8" fmla="*/ 157 w 4198"/>
                <a:gd name="T9" fmla="*/ 454 h 2098"/>
                <a:gd name="T10" fmla="*/ 189 w 4198"/>
                <a:gd name="T11" fmla="*/ 519 h 2098"/>
                <a:gd name="T12" fmla="*/ 226 w 4198"/>
                <a:gd name="T13" fmla="*/ 596 h 2098"/>
                <a:gd name="T14" fmla="*/ 259 w 4198"/>
                <a:gd name="T15" fmla="*/ 651 h 2098"/>
                <a:gd name="T16" fmla="*/ 292 w 4198"/>
                <a:gd name="T17" fmla="*/ 699 h 2098"/>
                <a:gd name="T18" fmla="*/ 328 w 4198"/>
                <a:gd name="T19" fmla="*/ 735 h 2098"/>
                <a:gd name="T20" fmla="*/ 361 w 4198"/>
                <a:gd name="T21" fmla="*/ 757 h 2098"/>
                <a:gd name="T22" fmla="*/ 394 w 4198"/>
                <a:gd name="T23" fmla="*/ 776 h 2098"/>
                <a:gd name="T24" fmla="*/ 427 w 4198"/>
                <a:gd name="T25" fmla="*/ 754 h 2098"/>
                <a:gd name="T26" fmla="*/ 464 w 4198"/>
                <a:gd name="T27" fmla="*/ 724 h 2098"/>
                <a:gd name="T28" fmla="*/ 496 w 4198"/>
                <a:gd name="T29" fmla="*/ 676 h 2098"/>
                <a:gd name="T30" fmla="*/ 529 w 4198"/>
                <a:gd name="T31" fmla="*/ 611 h 2098"/>
                <a:gd name="T32" fmla="*/ 565 w 4198"/>
                <a:gd name="T33" fmla="*/ 529 h 2098"/>
                <a:gd name="T34" fmla="*/ 599 w 4198"/>
                <a:gd name="T35" fmla="*/ 454 h 2098"/>
                <a:gd name="T36" fmla="*/ 631 w 4198"/>
                <a:gd name="T37" fmla="*/ 372 h 2098"/>
                <a:gd name="T38" fmla="*/ 668 w 4198"/>
                <a:gd name="T39" fmla="*/ 242 h 2098"/>
                <a:gd name="T40" fmla="*/ 701 w 4198"/>
                <a:gd name="T41" fmla="*/ 147 h 2098"/>
                <a:gd name="T42" fmla="*/ 733 w 4198"/>
                <a:gd name="T43" fmla="*/ 69 h 2098"/>
                <a:gd name="T44" fmla="*/ 767 w 4198"/>
                <a:gd name="T45" fmla="*/ 29 h 2098"/>
                <a:gd name="T46" fmla="*/ 803 w 4198"/>
                <a:gd name="T47" fmla="*/ 0 h 2098"/>
                <a:gd name="T48" fmla="*/ 835 w 4198"/>
                <a:gd name="T49" fmla="*/ 19 h 2098"/>
                <a:gd name="T50" fmla="*/ 869 w 4198"/>
                <a:gd name="T51" fmla="*/ 43 h 2098"/>
                <a:gd name="T52" fmla="*/ 905 w 4198"/>
                <a:gd name="T53" fmla="*/ 48 h 2098"/>
                <a:gd name="T54" fmla="*/ 938 w 4198"/>
                <a:gd name="T55" fmla="*/ 110 h 2098"/>
                <a:gd name="T56" fmla="*/ 971 w 4198"/>
                <a:gd name="T57" fmla="*/ 170 h 2098"/>
                <a:gd name="T58" fmla="*/ 1007 w 4198"/>
                <a:gd name="T59" fmla="*/ 214 h 2098"/>
                <a:gd name="T60" fmla="*/ 1040 w 4198"/>
                <a:gd name="T61" fmla="*/ 257 h 2098"/>
                <a:gd name="T62" fmla="*/ 1073 w 4198"/>
                <a:gd name="T63" fmla="*/ 286 h 2098"/>
                <a:gd name="T64" fmla="*/ 1106 w 4198"/>
                <a:gd name="T65" fmla="*/ 305 h 2098"/>
                <a:gd name="T66" fmla="*/ 1143 w 4198"/>
                <a:gd name="T67" fmla="*/ 277 h 2098"/>
                <a:gd name="T68" fmla="*/ 1175 w 4198"/>
                <a:gd name="T69" fmla="*/ 277 h 2098"/>
                <a:gd name="T70" fmla="*/ 1208 w 4198"/>
                <a:gd name="T71" fmla="*/ 250 h 2098"/>
                <a:gd name="T72" fmla="*/ 1245 w 4198"/>
                <a:gd name="T73" fmla="*/ 220 h 2098"/>
                <a:gd name="T74" fmla="*/ 1278 w 4198"/>
                <a:gd name="T75" fmla="*/ 223 h 2098"/>
                <a:gd name="T76" fmla="*/ 1311 w 4198"/>
                <a:gd name="T77" fmla="*/ 190 h 2098"/>
                <a:gd name="T78" fmla="*/ 1347 w 4198"/>
                <a:gd name="T79" fmla="*/ 154 h 2098"/>
                <a:gd name="T80" fmla="*/ 1380 w 4198"/>
                <a:gd name="T81" fmla="*/ 127 h 2098"/>
                <a:gd name="T82" fmla="*/ 1413 w 4198"/>
                <a:gd name="T83" fmla="*/ 156 h 20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198" h="2098">
                  <a:moveTo>
                    <a:pt x="0" y="727"/>
                  </a:moveTo>
                  <a:lnTo>
                    <a:pt x="31" y="683"/>
                  </a:lnTo>
                  <a:lnTo>
                    <a:pt x="63" y="663"/>
                  </a:lnTo>
                  <a:lnTo>
                    <a:pt x="95" y="643"/>
                  </a:lnTo>
                  <a:lnTo>
                    <a:pt x="126" y="650"/>
                  </a:lnTo>
                  <a:lnTo>
                    <a:pt x="159" y="676"/>
                  </a:lnTo>
                  <a:lnTo>
                    <a:pt x="191" y="727"/>
                  </a:lnTo>
                  <a:lnTo>
                    <a:pt x="223" y="805"/>
                  </a:lnTo>
                  <a:lnTo>
                    <a:pt x="254" y="870"/>
                  </a:lnTo>
                  <a:lnTo>
                    <a:pt x="299" y="922"/>
                  </a:lnTo>
                  <a:lnTo>
                    <a:pt x="331" y="968"/>
                  </a:lnTo>
                  <a:lnTo>
                    <a:pt x="362" y="1033"/>
                  </a:lnTo>
                  <a:lnTo>
                    <a:pt x="394" y="1098"/>
                  </a:lnTo>
                  <a:lnTo>
                    <a:pt x="427" y="1162"/>
                  </a:lnTo>
                  <a:lnTo>
                    <a:pt x="459" y="1229"/>
                  </a:lnTo>
                  <a:lnTo>
                    <a:pt x="491" y="1293"/>
                  </a:lnTo>
                  <a:lnTo>
                    <a:pt x="522" y="1358"/>
                  </a:lnTo>
                  <a:lnTo>
                    <a:pt x="554" y="1403"/>
                  </a:lnTo>
                  <a:lnTo>
                    <a:pt x="587" y="1462"/>
                  </a:lnTo>
                  <a:lnTo>
                    <a:pt x="629" y="1532"/>
                  </a:lnTo>
                  <a:lnTo>
                    <a:pt x="661" y="1612"/>
                  </a:lnTo>
                  <a:lnTo>
                    <a:pt x="692" y="1676"/>
                  </a:lnTo>
                  <a:lnTo>
                    <a:pt x="725" y="1728"/>
                  </a:lnTo>
                  <a:lnTo>
                    <a:pt x="757" y="1761"/>
                  </a:lnTo>
                  <a:lnTo>
                    <a:pt x="789" y="1780"/>
                  </a:lnTo>
                  <a:lnTo>
                    <a:pt x="822" y="1832"/>
                  </a:lnTo>
                  <a:lnTo>
                    <a:pt x="854" y="1891"/>
                  </a:lnTo>
                  <a:lnTo>
                    <a:pt x="887" y="1923"/>
                  </a:lnTo>
                  <a:lnTo>
                    <a:pt x="918" y="1962"/>
                  </a:lnTo>
                  <a:lnTo>
                    <a:pt x="960" y="1988"/>
                  </a:lnTo>
                  <a:lnTo>
                    <a:pt x="992" y="2015"/>
                  </a:lnTo>
                  <a:lnTo>
                    <a:pt x="1025" y="2034"/>
                  </a:lnTo>
                  <a:lnTo>
                    <a:pt x="1057" y="2047"/>
                  </a:lnTo>
                  <a:lnTo>
                    <a:pt x="1088" y="2073"/>
                  </a:lnTo>
                  <a:lnTo>
                    <a:pt x="1120" y="2093"/>
                  </a:lnTo>
                  <a:lnTo>
                    <a:pt x="1153" y="2098"/>
                  </a:lnTo>
                  <a:lnTo>
                    <a:pt x="1185" y="2093"/>
                  </a:lnTo>
                  <a:lnTo>
                    <a:pt x="1217" y="2065"/>
                  </a:lnTo>
                  <a:lnTo>
                    <a:pt x="1248" y="2039"/>
                  </a:lnTo>
                  <a:lnTo>
                    <a:pt x="1292" y="2015"/>
                  </a:lnTo>
                  <a:lnTo>
                    <a:pt x="1325" y="1988"/>
                  </a:lnTo>
                  <a:lnTo>
                    <a:pt x="1356" y="1956"/>
                  </a:lnTo>
                  <a:lnTo>
                    <a:pt x="1388" y="1917"/>
                  </a:lnTo>
                  <a:lnTo>
                    <a:pt x="1420" y="1864"/>
                  </a:lnTo>
                  <a:lnTo>
                    <a:pt x="1453" y="1826"/>
                  </a:lnTo>
                  <a:lnTo>
                    <a:pt x="1485" y="1767"/>
                  </a:lnTo>
                  <a:lnTo>
                    <a:pt x="1516" y="1715"/>
                  </a:lnTo>
                  <a:lnTo>
                    <a:pt x="1548" y="1651"/>
                  </a:lnTo>
                  <a:lnTo>
                    <a:pt x="1580" y="1573"/>
                  </a:lnTo>
                  <a:lnTo>
                    <a:pt x="1623" y="1501"/>
                  </a:lnTo>
                  <a:lnTo>
                    <a:pt x="1655" y="1429"/>
                  </a:lnTo>
                  <a:lnTo>
                    <a:pt x="1688" y="1345"/>
                  </a:lnTo>
                  <a:lnTo>
                    <a:pt x="1719" y="1280"/>
                  </a:lnTo>
                  <a:lnTo>
                    <a:pt x="1752" y="1229"/>
                  </a:lnTo>
                  <a:lnTo>
                    <a:pt x="1784" y="1170"/>
                  </a:lnTo>
                  <a:lnTo>
                    <a:pt x="1816" y="1092"/>
                  </a:lnTo>
                  <a:lnTo>
                    <a:pt x="1848" y="1007"/>
                  </a:lnTo>
                  <a:lnTo>
                    <a:pt x="1879" y="897"/>
                  </a:lnTo>
                  <a:lnTo>
                    <a:pt x="1912" y="779"/>
                  </a:lnTo>
                  <a:lnTo>
                    <a:pt x="1954" y="655"/>
                  </a:lnTo>
                  <a:lnTo>
                    <a:pt x="1986" y="546"/>
                  </a:lnTo>
                  <a:lnTo>
                    <a:pt x="2017" y="467"/>
                  </a:lnTo>
                  <a:lnTo>
                    <a:pt x="2051" y="396"/>
                  </a:lnTo>
                  <a:lnTo>
                    <a:pt x="2082" y="330"/>
                  </a:lnTo>
                  <a:lnTo>
                    <a:pt x="2114" y="259"/>
                  </a:lnTo>
                  <a:lnTo>
                    <a:pt x="2146" y="187"/>
                  </a:lnTo>
                  <a:lnTo>
                    <a:pt x="2179" y="136"/>
                  </a:lnTo>
                  <a:lnTo>
                    <a:pt x="2210" y="104"/>
                  </a:lnTo>
                  <a:lnTo>
                    <a:pt x="2244" y="78"/>
                  </a:lnTo>
                  <a:lnTo>
                    <a:pt x="2285" y="52"/>
                  </a:lnTo>
                  <a:lnTo>
                    <a:pt x="2317" y="20"/>
                  </a:lnTo>
                  <a:lnTo>
                    <a:pt x="2350" y="0"/>
                  </a:lnTo>
                  <a:lnTo>
                    <a:pt x="2382" y="13"/>
                  </a:lnTo>
                  <a:lnTo>
                    <a:pt x="2414" y="20"/>
                  </a:lnTo>
                  <a:lnTo>
                    <a:pt x="2445" y="52"/>
                  </a:lnTo>
                  <a:lnTo>
                    <a:pt x="2478" y="85"/>
                  </a:lnTo>
                  <a:lnTo>
                    <a:pt x="2510" y="110"/>
                  </a:lnTo>
                  <a:lnTo>
                    <a:pt x="2542" y="117"/>
                  </a:lnTo>
                  <a:lnTo>
                    <a:pt x="2573" y="98"/>
                  </a:lnTo>
                  <a:lnTo>
                    <a:pt x="2618" y="104"/>
                  </a:lnTo>
                  <a:lnTo>
                    <a:pt x="2650" y="130"/>
                  </a:lnTo>
                  <a:lnTo>
                    <a:pt x="2681" y="176"/>
                  </a:lnTo>
                  <a:lnTo>
                    <a:pt x="2713" y="234"/>
                  </a:lnTo>
                  <a:lnTo>
                    <a:pt x="2745" y="298"/>
                  </a:lnTo>
                  <a:lnTo>
                    <a:pt x="2778" y="376"/>
                  </a:lnTo>
                  <a:lnTo>
                    <a:pt x="2810" y="429"/>
                  </a:lnTo>
                  <a:lnTo>
                    <a:pt x="2841" y="461"/>
                  </a:lnTo>
                  <a:lnTo>
                    <a:pt x="2873" y="494"/>
                  </a:lnTo>
                  <a:lnTo>
                    <a:pt x="2906" y="532"/>
                  </a:lnTo>
                  <a:lnTo>
                    <a:pt x="2948" y="578"/>
                  </a:lnTo>
                  <a:lnTo>
                    <a:pt x="2980" y="618"/>
                  </a:lnTo>
                  <a:lnTo>
                    <a:pt x="3011" y="663"/>
                  </a:lnTo>
                  <a:lnTo>
                    <a:pt x="3043" y="696"/>
                  </a:lnTo>
                  <a:lnTo>
                    <a:pt x="3076" y="727"/>
                  </a:lnTo>
                  <a:lnTo>
                    <a:pt x="3109" y="733"/>
                  </a:lnTo>
                  <a:lnTo>
                    <a:pt x="3141" y="774"/>
                  </a:lnTo>
                  <a:lnTo>
                    <a:pt x="3173" y="792"/>
                  </a:lnTo>
                  <a:lnTo>
                    <a:pt x="3206" y="812"/>
                  </a:lnTo>
                  <a:lnTo>
                    <a:pt x="3237" y="825"/>
                  </a:lnTo>
                  <a:lnTo>
                    <a:pt x="3279" y="805"/>
                  </a:lnTo>
                  <a:lnTo>
                    <a:pt x="3311" y="774"/>
                  </a:lnTo>
                  <a:lnTo>
                    <a:pt x="3344" y="748"/>
                  </a:lnTo>
                  <a:lnTo>
                    <a:pt x="3376" y="740"/>
                  </a:lnTo>
                  <a:lnTo>
                    <a:pt x="3407" y="753"/>
                  </a:lnTo>
                  <a:lnTo>
                    <a:pt x="3439" y="748"/>
                  </a:lnTo>
                  <a:lnTo>
                    <a:pt x="3471" y="733"/>
                  </a:lnTo>
                  <a:lnTo>
                    <a:pt x="3504" y="707"/>
                  </a:lnTo>
                  <a:lnTo>
                    <a:pt x="3536" y="676"/>
                  </a:lnTo>
                  <a:lnTo>
                    <a:pt x="3567" y="631"/>
                  </a:lnTo>
                  <a:lnTo>
                    <a:pt x="3611" y="604"/>
                  </a:lnTo>
                  <a:lnTo>
                    <a:pt x="3644" y="596"/>
                  </a:lnTo>
                  <a:lnTo>
                    <a:pt x="3675" y="596"/>
                  </a:lnTo>
                  <a:lnTo>
                    <a:pt x="3707" y="604"/>
                  </a:lnTo>
                  <a:lnTo>
                    <a:pt x="3739" y="604"/>
                  </a:lnTo>
                  <a:lnTo>
                    <a:pt x="3770" y="591"/>
                  </a:lnTo>
                  <a:lnTo>
                    <a:pt x="3804" y="559"/>
                  </a:lnTo>
                  <a:lnTo>
                    <a:pt x="3835" y="513"/>
                  </a:lnTo>
                  <a:lnTo>
                    <a:pt x="3867" y="474"/>
                  </a:lnTo>
                  <a:lnTo>
                    <a:pt x="3899" y="435"/>
                  </a:lnTo>
                  <a:lnTo>
                    <a:pt x="3942" y="416"/>
                  </a:lnTo>
                  <a:lnTo>
                    <a:pt x="3975" y="383"/>
                  </a:lnTo>
                  <a:lnTo>
                    <a:pt x="4007" y="357"/>
                  </a:lnTo>
                  <a:lnTo>
                    <a:pt x="4038" y="344"/>
                  </a:lnTo>
                  <a:lnTo>
                    <a:pt x="4070" y="352"/>
                  </a:lnTo>
                  <a:lnTo>
                    <a:pt x="4103" y="383"/>
                  </a:lnTo>
                  <a:lnTo>
                    <a:pt x="4135" y="422"/>
                  </a:lnTo>
                  <a:lnTo>
                    <a:pt x="4167" y="454"/>
                  </a:lnTo>
                  <a:lnTo>
                    <a:pt x="4198" y="494"/>
                  </a:lnTo>
                </a:path>
              </a:pathLst>
            </a:custGeom>
            <a:noFill/>
            <a:ln w="63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67" name="Rectangle 215"/>
            <p:cNvSpPr>
              <a:spLocks noChangeArrowheads="1"/>
            </p:cNvSpPr>
            <p:nvPr/>
          </p:nvSpPr>
          <p:spPr bwMode="auto">
            <a:xfrm>
              <a:off x="3456" y="2927"/>
              <a:ext cx="39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charset="0"/>
                <a:buNone/>
                <a:defRPr/>
              </a:pPr>
              <a:r>
                <a:rPr lang="en-US" sz="2300" b="1">
                  <a:solidFill>
                    <a:srgbClr val="000000"/>
                  </a:solidFill>
                  <a:cs typeface="+mn-cs"/>
                </a:rPr>
                <a:t>b</a:t>
              </a: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7324" name="Rectangle 216"/>
            <p:cNvSpPr>
              <a:spLocks noChangeArrowheads="1"/>
            </p:cNvSpPr>
            <p:nvPr/>
          </p:nvSpPr>
          <p:spPr bwMode="auto">
            <a:xfrm>
              <a:off x="3652" y="2918"/>
              <a:ext cx="291" cy="4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325" name="Group 217"/>
            <p:cNvGrpSpPr>
              <a:grpSpLocks/>
            </p:cNvGrpSpPr>
            <p:nvPr/>
          </p:nvGrpSpPr>
          <p:grpSpPr bwMode="auto">
            <a:xfrm>
              <a:off x="1440" y="2304"/>
              <a:ext cx="2832" cy="1537"/>
              <a:chOff x="1440" y="2304"/>
              <a:chExt cx="2832" cy="1537"/>
            </a:xfrm>
          </p:grpSpPr>
          <p:sp>
            <p:nvSpPr>
              <p:cNvPr id="47326" name="Rectangle 218"/>
              <p:cNvSpPr>
                <a:spLocks noChangeArrowheads="1"/>
              </p:cNvSpPr>
              <p:nvPr/>
            </p:nvSpPr>
            <p:spPr bwMode="auto">
              <a:xfrm>
                <a:off x="1775" y="3022"/>
                <a:ext cx="292" cy="4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27" name="Rectangle 219"/>
              <p:cNvSpPr>
                <a:spLocks noChangeArrowheads="1"/>
              </p:cNvSpPr>
              <p:nvPr/>
            </p:nvSpPr>
            <p:spPr bwMode="auto">
              <a:xfrm>
                <a:off x="3969" y="2757"/>
                <a:ext cx="291" cy="4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328" name="Group 220"/>
              <p:cNvGrpSpPr>
                <a:grpSpLocks/>
              </p:cNvGrpSpPr>
              <p:nvPr/>
            </p:nvGrpSpPr>
            <p:grpSpPr bwMode="auto">
              <a:xfrm>
                <a:off x="1440" y="2304"/>
                <a:ext cx="2832" cy="1537"/>
                <a:chOff x="1440" y="2304"/>
                <a:chExt cx="2832" cy="1537"/>
              </a:xfrm>
            </p:grpSpPr>
            <p:sp>
              <p:nvSpPr>
                <p:cNvPr id="74973" name="Rectangle 221"/>
                <p:cNvSpPr>
                  <a:spLocks noChangeArrowheads="1"/>
                </p:cNvSpPr>
                <p:nvPr/>
              </p:nvSpPr>
              <p:spPr bwMode="auto">
                <a:xfrm>
                  <a:off x="1440" y="3024"/>
                  <a:ext cx="583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5000"/>
                    <a:buFont typeface="Wingdings" charset="0"/>
                    <a:buNone/>
                    <a:defRPr/>
                  </a:pPr>
                  <a:r>
                    <a:rPr lang="en-US" sz="2300" b="1">
                      <a:solidFill>
                        <a:srgbClr val="000000"/>
                      </a:solidFill>
                      <a:cs typeface="+mn-cs"/>
                    </a:rPr>
                    <a:t>	b</a:t>
                  </a:r>
                  <a:endParaRPr lang="en-US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74974" name="Rectangle 222"/>
                <p:cNvSpPr>
                  <a:spLocks noChangeArrowheads="1"/>
                </p:cNvSpPr>
                <p:nvPr/>
              </p:nvSpPr>
              <p:spPr bwMode="auto">
                <a:xfrm>
                  <a:off x="2356" y="2880"/>
                  <a:ext cx="580" cy="2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5000"/>
                    <a:buFont typeface="Wingdings" charset="0"/>
                    <a:buNone/>
                    <a:defRPr/>
                  </a:pPr>
                  <a:r>
                    <a:rPr lang="en-US" sz="2300" b="1">
                      <a:solidFill>
                        <a:srgbClr val="000000"/>
                      </a:solidFill>
                      <a:cs typeface="+mn-cs"/>
                    </a:rPr>
                    <a:t>	b</a:t>
                  </a:r>
                  <a:endParaRPr lang="en-US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ahoma" charset="0"/>
                    <a:cs typeface="+mn-cs"/>
                  </a:endParaRPr>
                </a:p>
              </p:txBody>
            </p:sp>
            <p:grpSp>
              <p:nvGrpSpPr>
                <p:cNvPr id="47331" name="Group 223"/>
                <p:cNvGrpSpPr>
                  <a:grpSpLocks/>
                </p:cNvGrpSpPr>
                <p:nvPr/>
              </p:nvGrpSpPr>
              <p:grpSpPr bwMode="auto">
                <a:xfrm>
                  <a:off x="1878" y="2304"/>
                  <a:ext cx="2394" cy="1537"/>
                  <a:chOff x="1867" y="2304"/>
                  <a:chExt cx="2394" cy="1537"/>
                </a:xfrm>
              </p:grpSpPr>
              <p:sp>
                <p:nvSpPr>
                  <p:cNvPr id="47333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2088" y="3567"/>
                    <a:ext cx="291" cy="46"/>
                  </a:xfrm>
                  <a:prstGeom prst="rect">
                    <a:avLst/>
                  </a:prstGeom>
                  <a:solidFill>
                    <a:srgbClr val="00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34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2403" y="3692"/>
                    <a:ext cx="290" cy="46"/>
                  </a:xfrm>
                  <a:prstGeom prst="rect">
                    <a:avLst/>
                  </a:prstGeom>
                  <a:solidFill>
                    <a:srgbClr val="00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35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717" y="3087"/>
                    <a:ext cx="291" cy="4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36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2524"/>
                    <a:ext cx="292" cy="45"/>
                  </a:xfrm>
                  <a:prstGeom prst="rect">
                    <a:avLst/>
                  </a:prstGeom>
                  <a:solidFill>
                    <a:srgbClr val="00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37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3346" y="2770"/>
                    <a:ext cx="291" cy="46"/>
                  </a:xfrm>
                  <a:prstGeom prst="rect">
                    <a:avLst/>
                  </a:prstGeom>
                  <a:solidFill>
                    <a:srgbClr val="00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38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1867" y="3030"/>
                    <a:ext cx="168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39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2192" y="3550"/>
                    <a:ext cx="219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40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2191" y="3596"/>
                    <a:ext cx="158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984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2020" y="3454"/>
                    <a:ext cx="572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65000"/>
                      <a:buFont typeface="Wingdings" charset="0"/>
                      <a:buNone/>
                      <a:defRPr/>
                    </a:pPr>
                    <a:r>
                      <a:rPr lang="en-US" sz="2300" b="1">
                        <a:solidFill>
                          <a:srgbClr val="000000"/>
                        </a:solidFill>
                        <a:cs typeface="+mn-cs"/>
                      </a:rPr>
                      <a:t>	a</a:t>
                    </a:r>
                    <a:endParaRPr lang="en-US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ahoma" charset="0"/>
                      <a:cs typeface="+mn-cs"/>
                    </a:endParaRPr>
                  </a:p>
                </p:txBody>
              </p:sp>
              <p:sp>
                <p:nvSpPr>
                  <p:cNvPr id="47342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2517" y="3481"/>
                    <a:ext cx="219" cy="2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43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2517" y="3490"/>
                    <a:ext cx="158" cy="2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44" name="Rectangle 235"/>
                  <p:cNvSpPr>
                    <a:spLocks noChangeArrowheads="1"/>
                  </p:cNvSpPr>
                  <p:nvPr/>
                </p:nvSpPr>
                <p:spPr bwMode="auto">
                  <a:xfrm>
                    <a:off x="2602" y="3490"/>
                    <a:ext cx="115" cy="2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988" name="Rectangle 236"/>
                  <p:cNvSpPr>
                    <a:spLocks noChangeArrowheads="1"/>
                  </p:cNvSpPr>
                  <p:nvPr/>
                </p:nvSpPr>
                <p:spPr bwMode="auto">
                  <a:xfrm>
                    <a:off x="3138" y="2555"/>
                    <a:ext cx="378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65000"/>
                      <a:buFont typeface="Wingdings" charset="0"/>
                      <a:buNone/>
                      <a:defRPr/>
                    </a:pPr>
                    <a:r>
                      <a:rPr lang="en-US" sz="2300" b="1">
                        <a:solidFill>
                          <a:srgbClr val="000000"/>
                        </a:solidFill>
                        <a:cs typeface="+mn-cs"/>
                      </a:rPr>
                      <a:t>c</a:t>
                    </a:r>
                    <a:endParaRPr lang="en-US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ahoma" charset="0"/>
                      <a:cs typeface="+mn-cs"/>
                    </a:endParaRPr>
                  </a:p>
                </p:txBody>
              </p:sp>
              <p:sp>
                <p:nvSpPr>
                  <p:cNvPr id="74989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2689" y="2304"/>
                    <a:ext cx="563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65000"/>
                      <a:buFont typeface="Wingdings" charset="0"/>
                      <a:buNone/>
                      <a:defRPr/>
                    </a:pPr>
                    <a:r>
                      <a:rPr lang="en-US" sz="2300" b="1">
                        <a:solidFill>
                          <a:srgbClr val="000000"/>
                        </a:solidFill>
                        <a:cs typeface="+mn-cs"/>
                      </a:rPr>
                      <a:t>	c</a:t>
                    </a:r>
                    <a:endParaRPr lang="en-US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ahoma" charset="0"/>
                      <a:cs typeface="+mn-cs"/>
                    </a:endParaRPr>
                  </a:p>
                </p:txBody>
              </p:sp>
              <p:sp>
                <p:nvSpPr>
                  <p:cNvPr id="47347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3788" y="2961"/>
                    <a:ext cx="219" cy="2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48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3788" y="2969"/>
                    <a:ext cx="167" cy="2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49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3882" y="2969"/>
                    <a:ext cx="116" cy="2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5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4112" y="2544"/>
                    <a:ext cx="149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994" name="Rectangle 242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2544"/>
                    <a:ext cx="378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65000"/>
                      <a:buFont typeface="Wingdings" charset="0"/>
                      <a:buNone/>
                      <a:defRPr/>
                    </a:pPr>
                    <a:r>
                      <a:rPr lang="en-US" sz="2300" b="1">
                        <a:solidFill>
                          <a:srgbClr val="000000"/>
                        </a:solidFill>
                        <a:cs typeface="+mn-cs"/>
                      </a:rPr>
                      <a:t>c</a:t>
                    </a:r>
                    <a:endParaRPr lang="en-US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ahoma" charset="0"/>
                      <a:cs typeface="+mn-cs"/>
                    </a:endParaRPr>
                  </a:p>
                </p:txBody>
              </p:sp>
            </p:grpSp>
            <p:sp>
              <p:nvSpPr>
                <p:cNvPr id="74995" name="Rectangle 243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573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5000"/>
                    <a:buFont typeface="Wingdings" charset="0"/>
                    <a:buNone/>
                    <a:defRPr/>
                  </a:pPr>
                  <a:r>
                    <a:rPr lang="en-US" sz="2300" b="1">
                      <a:solidFill>
                        <a:srgbClr val="000000"/>
                      </a:solidFill>
                      <a:cs typeface="+mn-cs"/>
                    </a:rPr>
                    <a:t>	a</a:t>
                  </a:r>
                  <a:endParaRPr lang="en-US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ahoma" charset="0"/>
                    <a:cs typeface="+mn-cs"/>
                  </a:endParaRPr>
                </a:p>
              </p:txBody>
            </p:sp>
          </p:grpSp>
        </p:grpSp>
      </p:grpSp>
      <p:sp>
        <p:nvSpPr>
          <p:cNvPr id="74996" name="Text Box 244"/>
          <p:cNvSpPr txBox="1">
            <a:spLocks noChangeArrowheads="1"/>
          </p:cNvSpPr>
          <p:nvPr/>
        </p:nvSpPr>
        <p:spPr bwMode="auto">
          <a:xfrm>
            <a:off x="4411663" y="6096000"/>
            <a:ext cx="30702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solidFill>
                  <a:schemeClr val="tx2"/>
                </a:solidFill>
                <a:latin typeface="Arial" charset="0"/>
                <a:cs typeface="+mn-cs"/>
              </a:rPr>
              <a:t>baabccbc</a:t>
            </a:r>
          </a:p>
        </p:txBody>
      </p:sp>
      <p:sp>
        <p:nvSpPr>
          <p:cNvPr id="47189" name="Freeform 245"/>
          <p:cNvSpPr>
            <a:spLocks/>
          </p:cNvSpPr>
          <p:nvPr/>
        </p:nvSpPr>
        <p:spPr bwMode="auto">
          <a:xfrm>
            <a:off x="3886200" y="1265238"/>
            <a:ext cx="3808413" cy="1335087"/>
          </a:xfrm>
          <a:custGeom>
            <a:avLst/>
            <a:gdLst>
              <a:gd name="T0" fmla="*/ 45993056 w 4798"/>
              <a:gd name="T1" fmla="*/ 334153317 h 1683"/>
              <a:gd name="T2" fmla="*/ 115296965 w 4798"/>
              <a:gd name="T3" fmla="*/ 341075461 h 1683"/>
              <a:gd name="T4" fmla="*/ 183341193 w 4798"/>
              <a:gd name="T5" fmla="*/ 438615347 h 1683"/>
              <a:gd name="T6" fmla="*/ 261466047 w 4798"/>
              <a:gd name="T7" fmla="*/ 521052011 h 1683"/>
              <a:gd name="T8" fmla="*/ 330770750 w 4798"/>
              <a:gd name="T9" fmla="*/ 619850829 h 1683"/>
              <a:gd name="T10" fmla="*/ 399445215 w 4798"/>
              <a:gd name="T11" fmla="*/ 707951499 h 1683"/>
              <a:gd name="T12" fmla="*/ 476309594 w 4798"/>
              <a:gd name="T13" fmla="*/ 813042598 h 1683"/>
              <a:gd name="T14" fmla="*/ 545614297 w 4798"/>
              <a:gd name="T15" fmla="*/ 888557911 h 1683"/>
              <a:gd name="T16" fmla="*/ 614918206 w 4798"/>
              <a:gd name="T17" fmla="*/ 954004146 h 1683"/>
              <a:gd name="T18" fmla="*/ 691783378 w 4798"/>
              <a:gd name="T19" fmla="*/ 1003088226 h 1683"/>
              <a:gd name="T20" fmla="*/ 761087287 w 4798"/>
              <a:gd name="T21" fmla="*/ 1032664806 h 1683"/>
              <a:gd name="T22" fmla="*/ 831021434 w 4798"/>
              <a:gd name="T23" fmla="*/ 1059095245 h 1683"/>
              <a:gd name="T24" fmla="*/ 899065662 w 4798"/>
              <a:gd name="T25" fmla="*/ 1028889596 h 1683"/>
              <a:gd name="T26" fmla="*/ 977190516 w 4798"/>
              <a:gd name="T27" fmla="*/ 986726866 h 1683"/>
              <a:gd name="T28" fmla="*/ 1046495219 w 4798"/>
              <a:gd name="T29" fmla="*/ 921280632 h 1683"/>
              <a:gd name="T30" fmla="*/ 1115169684 w 4798"/>
              <a:gd name="T31" fmla="*/ 832550893 h 1683"/>
              <a:gd name="T32" fmla="*/ 1191403825 w 4798"/>
              <a:gd name="T33" fmla="*/ 721166718 h 1683"/>
              <a:gd name="T34" fmla="*/ 1261968209 w 4798"/>
              <a:gd name="T35" fmla="*/ 619850829 h 1683"/>
              <a:gd name="T36" fmla="*/ 1330642675 w 4798"/>
              <a:gd name="T37" fmla="*/ 507836792 h 1683"/>
              <a:gd name="T38" fmla="*/ 1407507847 w 4798"/>
              <a:gd name="T39" fmla="*/ 330377313 h 1683"/>
              <a:gd name="T40" fmla="*/ 1476811756 w 4798"/>
              <a:gd name="T41" fmla="*/ 200113914 h 1683"/>
              <a:gd name="T42" fmla="*/ 1545486222 w 4798"/>
              <a:gd name="T43" fmla="*/ 94393745 h 1683"/>
              <a:gd name="T44" fmla="*/ 1616050606 w 4798"/>
              <a:gd name="T45" fmla="*/ 39015796 h 1683"/>
              <a:gd name="T46" fmla="*/ 1692285541 w 4798"/>
              <a:gd name="T47" fmla="*/ 0 h 1683"/>
              <a:gd name="T48" fmla="*/ 1760960006 w 4798"/>
              <a:gd name="T49" fmla="*/ 26430439 h 1683"/>
              <a:gd name="T50" fmla="*/ 1830263915 w 4798"/>
              <a:gd name="T51" fmla="*/ 59153159 h 1683"/>
              <a:gd name="T52" fmla="*/ 1908388769 w 4798"/>
              <a:gd name="T53" fmla="*/ 65446234 h 1683"/>
              <a:gd name="T54" fmla="*/ 1976432997 w 4798"/>
              <a:gd name="T55" fmla="*/ 150399970 h 1683"/>
              <a:gd name="T56" fmla="*/ 2046367144 w 4798"/>
              <a:gd name="T57" fmla="*/ 232837428 h 1683"/>
              <a:gd name="T58" fmla="*/ 2122602079 w 4798"/>
              <a:gd name="T59" fmla="*/ 291361518 h 1683"/>
              <a:gd name="T60" fmla="*/ 2147483647 w 4798"/>
              <a:gd name="T61" fmla="*/ 351143747 h 1683"/>
              <a:gd name="T62" fmla="*/ 2147483647 w 4798"/>
              <a:gd name="T63" fmla="*/ 390159542 h 1683"/>
              <a:gd name="T64" fmla="*/ 2147483647 w 4798"/>
              <a:gd name="T65" fmla="*/ 416589981 h 1683"/>
              <a:gd name="T66" fmla="*/ 2147483647 w 4798"/>
              <a:gd name="T67" fmla="*/ 376945116 h 1683"/>
              <a:gd name="T68" fmla="*/ 2147483647 w 4798"/>
              <a:gd name="T69" fmla="*/ 376945116 h 1683"/>
              <a:gd name="T70" fmla="*/ 2147483647 w 4798"/>
              <a:gd name="T71" fmla="*/ 341075461 h 1683"/>
              <a:gd name="T72" fmla="*/ 2147483647 w 4798"/>
              <a:gd name="T73" fmla="*/ 300800733 h 1683"/>
              <a:gd name="T74" fmla="*/ 2147483647 w 4798"/>
              <a:gd name="T75" fmla="*/ 304576737 h 1683"/>
              <a:gd name="T76" fmla="*/ 2147483647 w 4798"/>
              <a:gd name="T77" fmla="*/ 258638004 h 1683"/>
              <a:gd name="T78" fmla="*/ 2147483647 w 4798"/>
              <a:gd name="T79" fmla="*/ 210182992 h 1683"/>
              <a:gd name="T80" fmla="*/ 2147483647 w 4798"/>
              <a:gd name="T81" fmla="*/ 173684268 h 1683"/>
              <a:gd name="T82" fmla="*/ 2147483647 w 4798"/>
              <a:gd name="T83" fmla="*/ 212700064 h 168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798" h="1683">
                <a:moveTo>
                  <a:pt x="0" y="583"/>
                </a:moveTo>
                <a:lnTo>
                  <a:pt x="36" y="547"/>
                </a:lnTo>
                <a:lnTo>
                  <a:pt x="73" y="531"/>
                </a:lnTo>
                <a:lnTo>
                  <a:pt x="109" y="515"/>
                </a:lnTo>
                <a:lnTo>
                  <a:pt x="145" y="521"/>
                </a:lnTo>
                <a:lnTo>
                  <a:pt x="183" y="542"/>
                </a:lnTo>
                <a:lnTo>
                  <a:pt x="219" y="583"/>
                </a:lnTo>
                <a:lnTo>
                  <a:pt x="255" y="646"/>
                </a:lnTo>
                <a:lnTo>
                  <a:pt x="291" y="697"/>
                </a:lnTo>
                <a:lnTo>
                  <a:pt x="342" y="739"/>
                </a:lnTo>
                <a:lnTo>
                  <a:pt x="379" y="776"/>
                </a:lnTo>
                <a:lnTo>
                  <a:pt x="415" y="828"/>
                </a:lnTo>
                <a:lnTo>
                  <a:pt x="451" y="880"/>
                </a:lnTo>
                <a:lnTo>
                  <a:pt x="489" y="932"/>
                </a:lnTo>
                <a:lnTo>
                  <a:pt x="525" y="985"/>
                </a:lnTo>
                <a:lnTo>
                  <a:pt x="561" y="1037"/>
                </a:lnTo>
                <a:lnTo>
                  <a:pt x="598" y="1089"/>
                </a:lnTo>
                <a:lnTo>
                  <a:pt x="634" y="1125"/>
                </a:lnTo>
                <a:lnTo>
                  <a:pt x="672" y="1172"/>
                </a:lnTo>
                <a:lnTo>
                  <a:pt x="719" y="1229"/>
                </a:lnTo>
                <a:lnTo>
                  <a:pt x="756" y="1292"/>
                </a:lnTo>
                <a:lnTo>
                  <a:pt x="792" y="1344"/>
                </a:lnTo>
                <a:lnTo>
                  <a:pt x="830" y="1386"/>
                </a:lnTo>
                <a:lnTo>
                  <a:pt x="866" y="1412"/>
                </a:lnTo>
                <a:lnTo>
                  <a:pt x="902" y="1427"/>
                </a:lnTo>
                <a:lnTo>
                  <a:pt x="940" y="1469"/>
                </a:lnTo>
                <a:lnTo>
                  <a:pt x="976" y="1516"/>
                </a:lnTo>
                <a:lnTo>
                  <a:pt x="1014" y="1542"/>
                </a:lnTo>
                <a:lnTo>
                  <a:pt x="1050" y="1573"/>
                </a:lnTo>
                <a:lnTo>
                  <a:pt x="1098" y="1594"/>
                </a:lnTo>
                <a:lnTo>
                  <a:pt x="1134" y="1616"/>
                </a:lnTo>
                <a:lnTo>
                  <a:pt x="1172" y="1631"/>
                </a:lnTo>
                <a:lnTo>
                  <a:pt x="1208" y="1641"/>
                </a:lnTo>
                <a:lnTo>
                  <a:pt x="1244" y="1662"/>
                </a:lnTo>
                <a:lnTo>
                  <a:pt x="1281" y="1678"/>
                </a:lnTo>
                <a:lnTo>
                  <a:pt x="1319" y="1683"/>
                </a:lnTo>
                <a:lnTo>
                  <a:pt x="1355" y="1678"/>
                </a:lnTo>
                <a:lnTo>
                  <a:pt x="1391" y="1656"/>
                </a:lnTo>
                <a:lnTo>
                  <a:pt x="1427" y="1635"/>
                </a:lnTo>
                <a:lnTo>
                  <a:pt x="1477" y="1616"/>
                </a:lnTo>
                <a:lnTo>
                  <a:pt x="1514" y="1594"/>
                </a:lnTo>
                <a:lnTo>
                  <a:pt x="1551" y="1568"/>
                </a:lnTo>
                <a:lnTo>
                  <a:pt x="1587" y="1537"/>
                </a:lnTo>
                <a:lnTo>
                  <a:pt x="1623" y="1494"/>
                </a:lnTo>
                <a:lnTo>
                  <a:pt x="1661" y="1464"/>
                </a:lnTo>
                <a:lnTo>
                  <a:pt x="1697" y="1417"/>
                </a:lnTo>
                <a:lnTo>
                  <a:pt x="1733" y="1375"/>
                </a:lnTo>
                <a:lnTo>
                  <a:pt x="1770" y="1323"/>
                </a:lnTo>
                <a:lnTo>
                  <a:pt x="1806" y="1261"/>
                </a:lnTo>
                <a:lnTo>
                  <a:pt x="1855" y="1203"/>
                </a:lnTo>
                <a:lnTo>
                  <a:pt x="1891" y="1146"/>
                </a:lnTo>
                <a:lnTo>
                  <a:pt x="1929" y="1079"/>
                </a:lnTo>
                <a:lnTo>
                  <a:pt x="1965" y="1027"/>
                </a:lnTo>
                <a:lnTo>
                  <a:pt x="2003" y="985"/>
                </a:lnTo>
                <a:lnTo>
                  <a:pt x="2039" y="938"/>
                </a:lnTo>
                <a:lnTo>
                  <a:pt x="2076" y="875"/>
                </a:lnTo>
                <a:lnTo>
                  <a:pt x="2112" y="807"/>
                </a:lnTo>
                <a:lnTo>
                  <a:pt x="2148" y="719"/>
                </a:lnTo>
                <a:lnTo>
                  <a:pt x="2186" y="625"/>
                </a:lnTo>
                <a:lnTo>
                  <a:pt x="2234" y="525"/>
                </a:lnTo>
                <a:lnTo>
                  <a:pt x="2270" y="438"/>
                </a:lnTo>
                <a:lnTo>
                  <a:pt x="2306" y="374"/>
                </a:lnTo>
                <a:lnTo>
                  <a:pt x="2344" y="318"/>
                </a:lnTo>
                <a:lnTo>
                  <a:pt x="2380" y="264"/>
                </a:lnTo>
                <a:lnTo>
                  <a:pt x="2416" y="208"/>
                </a:lnTo>
                <a:lnTo>
                  <a:pt x="2453" y="150"/>
                </a:lnTo>
                <a:lnTo>
                  <a:pt x="2490" y="109"/>
                </a:lnTo>
                <a:lnTo>
                  <a:pt x="2527" y="83"/>
                </a:lnTo>
                <a:lnTo>
                  <a:pt x="2565" y="62"/>
                </a:lnTo>
                <a:lnTo>
                  <a:pt x="2612" y="42"/>
                </a:lnTo>
                <a:lnTo>
                  <a:pt x="2648" y="16"/>
                </a:lnTo>
                <a:lnTo>
                  <a:pt x="2686" y="0"/>
                </a:lnTo>
                <a:lnTo>
                  <a:pt x="2723" y="10"/>
                </a:lnTo>
                <a:lnTo>
                  <a:pt x="2759" y="16"/>
                </a:lnTo>
                <a:lnTo>
                  <a:pt x="2795" y="42"/>
                </a:lnTo>
                <a:lnTo>
                  <a:pt x="2833" y="68"/>
                </a:lnTo>
                <a:lnTo>
                  <a:pt x="2869" y="88"/>
                </a:lnTo>
                <a:lnTo>
                  <a:pt x="2905" y="94"/>
                </a:lnTo>
                <a:lnTo>
                  <a:pt x="2941" y="79"/>
                </a:lnTo>
                <a:lnTo>
                  <a:pt x="2993" y="83"/>
                </a:lnTo>
                <a:lnTo>
                  <a:pt x="3029" y="104"/>
                </a:lnTo>
                <a:lnTo>
                  <a:pt x="3065" y="141"/>
                </a:lnTo>
                <a:lnTo>
                  <a:pt x="3101" y="187"/>
                </a:lnTo>
                <a:lnTo>
                  <a:pt x="3137" y="239"/>
                </a:lnTo>
                <a:lnTo>
                  <a:pt x="3175" y="301"/>
                </a:lnTo>
                <a:lnTo>
                  <a:pt x="3211" y="344"/>
                </a:lnTo>
                <a:lnTo>
                  <a:pt x="3248" y="370"/>
                </a:lnTo>
                <a:lnTo>
                  <a:pt x="3284" y="396"/>
                </a:lnTo>
                <a:lnTo>
                  <a:pt x="3322" y="426"/>
                </a:lnTo>
                <a:lnTo>
                  <a:pt x="3369" y="463"/>
                </a:lnTo>
                <a:lnTo>
                  <a:pt x="3406" y="495"/>
                </a:lnTo>
                <a:lnTo>
                  <a:pt x="3442" y="531"/>
                </a:lnTo>
                <a:lnTo>
                  <a:pt x="3478" y="558"/>
                </a:lnTo>
                <a:lnTo>
                  <a:pt x="3516" y="583"/>
                </a:lnTo>
                <a:lnTo>
                  <a:pt x="3554" y="588"/>
                </a:lnTo>
                <a:lnTo>
                  <a:pt x="3590" y="620"/>
                </a:lnTo>
                <a:lnTo>
                  <a:pt x="3626" y="635"/>
                </a:lnTo>
                <a:lnTo>
                  <a:pt x="3664" y="651"/>
                </a:lnTo>
                <a:lnTo>
                  <a:pt x="3700" y="662"/>
                </a:lnTo>
                <a:lnTo>
                  <a:pt x="3748" y="646"/>
                </a:lnTo>
                <a:lnTo>
                  <a:pt x="3784" y="620"/>
                </a:lnTo>
                <a:lnTo>
                  <a:pt x="3822" y="599"/>
                </a:lnTo>
                <a:lnTo>
                  <a:pt x="3858" y="594"/>
                </a:lnTo>
                <a:lnTo>
                  <a:pt x="3894" y="604"/>
                </a:lnTo>
                <a:lnTo>
                  <a:pt x="3931" y="599"/>
                </a:lnTo>
                <a:lnTo>
                  <a:pt x="3967" y="588"/>
                </a:lnTo>
                <a:lnTo>
                  <a:pt x="4005" y="567"/>
                </a:lnTo>
                <a:lnTo>
                  <a:pt x="4041" y="542"/>
                </a:lnTo>
                <a:lnTo>
                  <a:pt x="4077" y="506"/>
                </a:lnTo>
                <a:lnTo>
                  <a:pt x="4127" y="484"/>
                </a:lnTo>
                <a:lnTo>
                  <a:pt x="4164" y="478"/>
                </a:lnTo>
                <a:lnTo>
                  <a:pt x="4201" y="478"/>
                </a:lnTo>
                <a:lnTo>
                  <a:pt x="4237" y="484"/>
                </a:lnTo>
                <a:lnTo>
                  <a:pt x="4273" y="484"/>
                </a:lnTo>
                <a:lnTo>
                  <a:pt x="4309" y="473"/>
                </a:lnTo>
                <a:lnTo>
                  <a:pt x="4347" y="448"/>
                </a:lnTo>
                <a:lnTo>
                  <a:pt x="4383" y="411"/>
                </a:lnTo>
                <a:lnTo>
                  <a:pt x="4420" y="380"/>
                </a:lnTo>
                <a:lnTo>
                  <a:pt x="4456" y="349"/>
                </a:lnTo>
                <a:lnTo>
                  <a:pt x="4505" y="334"/>
                </a:lnTo>
                <a:lnTo>
                  <a:pt x="4543" y="307"/>
                </a:lnTo>
                <a:lnTo>
                  <a:pt x="4579" y="286"/>
                </a:lnTo>
                <a:lnTo>
                  <a:pt x="4615" y="276"/>
                </a:lnTo>
                <a:lnTo>
                  <a:pt x="4652" y="282"/>
                </a:lnTo>
                <a:lnTo>
                  <a:pt x="4690" y="307"/>
                </a:lnTo>
                <a:lnTo>
                  <a:pt x="4726" y="338"/>
                </a:lnTo>
                <a:lnTo>
                  <a:pt x="4762" y="364"/>
                </a:lnTo>
                <a:lnTo>
                  <a:pt x="4798" y="396"/>
                </a:lnTo>
              </a:path>
            </a:pathLst>
          </a:custGeom>
          <a:noFill/>
          <a:ln w="30226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98" name="AutoShape 246"/>
          <p:cNvSpPr>
            <a:spLocks noChangeArrowheads="1"/>
          </p:cNvSpPr>
          <p:nvPr/>
        </p:nvSpPr>
        <p:spPr bwMode="auto">
          <a:xfrm>
            <a:off x="4556125" y="3146425"/>
            <a:ext cx="419100" cy="342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4999" name="AutoShape 247"/>
          <p:cNvSpPr>
            <a:spLocks noChangeArrowheads="1"/>
          </p:cNvSpPr>
          <p:nvPr/>
        </p:nvSpPr>
        <p:spPr bwMode="auto">
          <a:xfrm>
            <a:off x="5783263" y="5773738"/>
            <a:ext cx="419100" cy="342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192" name="Freeform 248"/>
          <p:cNvSpPr>
            <a:spLocks/>
          </p:cNvSpPr>
          <p:nvPr/>
        </p:nvSpPr>
        <p:spPr bwMode="auto">
          <a:xfrm flipV="1">
            <a:off x="3052763" y="3224213"/>
            <a:ext cx="544512" cy="1906587"/>
          </a:xfrm>
          <a:custGeom>
            <a:avLst/>
            <a:gdLst>
              <a:gd name="T0" fmla="*/ 94393489 w 700"/>
              <a:gd name="T1" fmla="*/ 0 h 2765"/>
              <a:gd name="T2" fmla="*/ 120412606 w 700"/>
              <a:gd name="T3" fmla="*/ 36611297 h 2765"/>
              <a:gd name="T4" fmla="*/ 145826537 w 700"/>
              <a:gd name="T5" fmla="*/ 72746810 h 2765"/>
              <a:gd name="T6" fmla="*/ 173660434 w 700"/>
              <a:gd name="T7" fmla="*/ 112210747 h 2765"/>
              <a:gd name="T8" fmla="*/ 202704704 w 700"/>
              <a:gd name="T9" fmla="*/ 148346259 h 2765"/>
              <a:gd name="T10" fmla="*/ 231143788 w 700"/>
              <a:gd name="T11" fmla="*/ 187810887 h 2765"/>
              <a:gd name="T12" fmla="*/ 263213211 w 700"/>
              <a:gd name="T13" fmla="*/ 223946399 h 2765"/>
              <a:gd name="T14" fmla="*/ 289837515 w 700"/>
              <a:gd name="T15" fmla="*/ 260081911 h 2765"/>
              <a:gd name="T16" fmla="*/ 315855854 w 700"/>
              <a:gd name="T17" fmla="*/ 300021634 h 2765"/>
              <a:gd name="T18" fmla="*/ 345505310 w 700"/>
              <a:gd name="T19" fmla="*/ 336157146 h 2765"/>
              <a:gd name="T20" fmla="*/ 367288901 w 700"/>
              <a:gd name="T21" fmla="*/ 375621083 h 2765"/>
              <a:gd name="T22" fmla="*/ 386651748 w 700"/>
              <a:gd name="T23" fmla="*/ 411756596 h 2765"/>
              <a:gd name="T24" fmla="*/ 402383478 w 700"/>
              <a:gd name="T25" fmla="*/ 447892798 h 2765"/>
              <a:gd name="T26" fmla="*/ 413275274 w 700"/>
              <a:gd name="T27" fmla="*/ 487831831 h 2765"/>
              <a:gd name="T28" fmla="*/ 420536730 w 700"/>
              <a:gd name="T29" fmla="*/ 523968032 h 2765"/>
              <a:gd name="T30" fmla="*/ 423561883 w 700"/>
              <a:gd name="T31" fmla="*/ 563431970 h 2765"/>
              <a:gd name="T32" fmla="*/ 420536730 w 700"/>
              <a:gd name="T33" fmla="*/ 599567482 h 2765"/>
              <a:gd name="T34" fmla="*/ 413275274 w 700"/>
              <a:gd name="T35" fmla="*/ 635702995 h 2765"/>
              <a:gd name="T36" fmla="*/ 402383478 w 700"/>
              <a:gd name="T37" fmla="*/ 675642717 h 2765"/>
              <a:gd name="T38" fmla="*/ 386651748 w 700"/>
              <a:gd name="T39" fmla="*/ 711778229 h 2765"/>
              <a:gd name="T40" fmla="*/ 367288901 w 700"/>
              <a:gd name="T41" fmla="*/ 751242167 h 2765"/>
              <a:gd name="T42" fmla="*/ 345505310 w 700"/>
              <a:gd name="T43" fmla="*/ 788329249 h 2765"/>
              <a:gd name="T44" fmla="*/ 315855854 w 700"/>
              <a:gd name="T45" fmla="*/ 823513881 h 2765"/>
              <a:gd name="T46" fmla="*/ 289837515 w 700"/>
              <a:gd name="T47" fmla="*/ 862977819 h 2765"/>
              <a:gd name="T48" fmla="*/ 263213211 w 700"/>
              <a:gd name="T49" fmla="*/ 900064211 h 2765"/>
              <a:gd name="T50" fmla="*/ 231143788 w 700"/>
              <a:gd name="T51" fmla="*/ 939053053 h 2765"/>
              <a:gd name="T52" fmla="*/ 202704704 w 700"/>
              <a:gd name="T53" fmla="*/ 975188566 h 2765"/>
              <a:gd name="T54" fmla="*/ 173660434 w 700"/>
              <a:gd name="T55" fmla="*/ 1012275648 h 2765"/>
              <a:gd name="T56" fmla="*/ 145826537 w 700"/>
              <a:gd name="T57" fmla="*/ 1050788705 h 2765"/>
              <a:gd name="T58" fmla="*/ 120412606 w 700"/>
              <a:gd name="T59" fmla="*/ 1086924218 h 2765"/>
              <a:gd name="T60" fmla="*/ 94393489 w 700"/>
              <a:gd name="T61" fmla="*/ 1126863250 h 2765"/>
              <a:gd name="T62" fmla="*/ 68980336 w 700"/>
              <a:gd name="T63" fmla="*/ 1162999452 h 2765"/>
              <a:gd name="T64" fmla="*/ 50222675 w 700"/>
              <a:gd name="T65" fmla="*/ 1199134965 h 2765"/>
              <a:gd name="T66" fmla="*/ 32069423 w 700"/>
              <a:gd name="T67" fmla="*/ 1238598902 h 2765"/>
              <a:gd name="T68" fmla="*/ 15127321 w 700"/>
              <a:gd name="T69" fmla="*/ 1274734415 h 2765"/>
              <a:gd name="T70" fmla="*/ 0 w 700"/>
              <a:gd name="T71" fmla="*/ 1314674137 h 276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00" h="2765">
                <a:moveTo>
                  <a:pt x="156" y="0"/>
                </a:moveTo>
                <a:lnTo>
                  <a:pt x="199" y="77"/>
                </a:lnTo>
                <a:lnTo>
                  <a:pt x="241" y="153"/>
                </a:lnTo>
                <a:lnTo>
                  <a:pt x="287" y="236"/>
                </a:lnTo>
                <a:lnTo>
                  <a:pt x="335" y="312"/>
                </a:lnTo>
                <a:lnTo>
                  <a:pt x="382" y="395"/>
                </a:lnTo>
                <a:lnTo>
                  <a:pt x="435" y="471"/>
                </a:lnTo>
                <a:lnTo>
                  <a:pt x="479" y="547"/>
                </a:lnTo>
                <a:lnTo>
                  <a:pt x="522" y="631"/>
                </a:lnTo>
                <a:lnTo>
                  <a:pt x="571" y="707"/>
                </a:lnTo>
                <a:lnTo>
                  <a:pt x="607" y="790"/>
                </a:lnTo>
                <a:lnTo>
                  <a:pt x="639" y="866"/>
                </a:lnTo>
                <a:lnTo>
                  <a:pt x="665" y="942"/>
                </a:lnTo>
                <a:lnTo>
                  <a:pt x="683" y="1026"/>
                </a:lnTo>
                <a:lnTo>
                  <a:pt x="695" y="1102"/>
                </a:lnTo>
                <a:lnTo>
                  <a:pt x="700" y="1185"/>
                </a:lnTo>
                <a:lnTo>
                  <a:pt x="695" y="1261"/>
                </a:lnTo>
                <a:lnTo>
                  <a:pt x="683" y="1337"/>
                </a:lnTo>
                <a:lnTo>
                  <a:pt x="665" y="1421"/>
                </a:lnTo>
                <a:lnTo>
                  <a:pt x="639" y="1497"/>
                </a:lnTo>
                <a:lnTo>
                  <a:pt x="607" y="1580"/>
                </a:lnTo>
                <a:lnTo>
                  <a:pt x="571" y="1658"/>
                </a:lnTo>
                <a:lnTo>
                  <a:pt x="522" y="1732"/>
                </a:lnTo>
                <a:lnTo>
                  <a:pt x="479" y="1815"/>
                </a:lnTo>
                <a:lnTo>
                  <a:pt x="435" y="1893"/>
                </a:lnTo>
                <a:lnTo>
                  <a:pt x="382" y="1975"/>
                </a:lnTo>
                <a:lnTo>
                  <a:pt x="335" y="2051"/>
                </a:lnTo>
                <a:lnTo>
                  <a:pt x="287" y="2129"/>
                </a:lnTo>
                <a:lnTo>
                  <a:pt x="241" y="2210"/>
                </a:lnTo>
                <a:lnTo>
                  <a:pt x="199" y="2286"/>
                </a:lnTo>
                <a:lnTo>
                  <a:pt x="156" y="2370"/>
                </a:lnTo>
                <a:lnTo>
                  <a:pt x="114" y="2446"/>
                </a:lnTo>
                <a:lnTo>
                  <a:pt x="83" y="2522"/>
                </a:lnTo>
                <a:lnTo>
                  <a:pt x="53" y="2605"/>
                </a:lnTo>
                <a:lnTo>
                  <a:pt x="25" y="2681"/>
                </a:lnTo>
                <a:lnTo>
                  <a:pt x="0" y="2765"/>
                </a:lnTo>
              </a:path>
            </a:pathLst>
          </a:cu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01" name="Line 249"/>
          <p:cNvSpPr>
            <a:spLocks noChangeShapeType="1"/>
          </p:cNvSpPr>
          <p:nvPr/>
        </p:nvSpPr>
        <p:spPr bwMode="auto">
          <a:xfrm flipV="1">
            <a:off x="2986088" y="3221038"/>
            <a:ext cx="9525" cy="939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002" name="Text Box 250"/>
          <p:cNvSpPr txBox="1">
            <a:spLocks noChangeArrowheads="1"/>
          </p:cNvSpPr>
          <p:nvPr/>
        </p:nvSpPr>
        <p:spPr bwMode="auto">
          <a:xfrm>
            <a:off x="755650" y="3068638"/>
            <a:ext cx="16557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>
                <a:cs typeface="+mn-cs"/>
              </a:rPr>
              <a:t>This slide taken from Eamonn</a:t>
            </a:r>
            <a:r>
              <a:rPr lang="ja-JP" altLang="en-GB">
                <a:latin typeface="Arial"/>
                <a:cs typeface="+mn-cs"/>
              </a:rPr>
              <a:t>’</a:t>
            </a:r>
            <a:r>
              <a:rPr lang="en-GB">
                <a:cs typeface="+mn-cs"/>
              </a:rPr>
              <a:t>s  Tutorial on SAX</a:t>
            </a:r>
          </a:p>
        </p:txBody>
      </p:sp>
    </p:spTree>
    <p:extLst>
      <p:ext uri="{BB962C8B-B14F-4D97-AF65-F5344CB8AC3E}">
        <p14:creationId xmlns:p14="http://schemas.microsoft.com/office/powerpoint/2010/main" val="61457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9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Record Data </a:t>
            </a:r>
          </a:p>
        </p:txBody>
      </p:sp>
      <p:sp>
        <p:nvSpPr>
          <p:cNvPr id="7710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Data that consists of a collection of records, each of which consists of a fixed set of attributes 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3419475" y="2708275"/>
          <a:ext cx="3419475" cy="365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Document" r:id="rId4" imgW="5405628" imgH="5779008" progId="Word.Document.8">
                  <p:embed/>
                </p:oleObj>
              </mc:Choice>
              <mc:Fallback>
                <p:oleObj name="Document" r:id="rId4" imgW="5405628" imgH="5779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708275"/>
                        <a:ext cx="3419475" cy="365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657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205038"/>
            <a:ext cx="7772400" cy="792162"/>
          </a:xfrm>
        </p:spPr>
        <p:txBody>
          <a:bodyPr/>
          <a:lstStyle/>
          <a:p>
            <a:pPr>
              <a:defRPr/>
            </a:pPr>
            <a:r>
              <a:rPr lang="en-US" sz="4400" dirty="0" smtClean="0"/>
              <a:t>Dynamic Time Warping</a:t>
            </a:r>
            <a:endParaRPr lang="en-US" sz="4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Computing Science, University of Aberdeen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DFD69F-C7EC-9844-9ECD-1DD51914A021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14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067300" y="1924050"/>
            <a:ext cx="133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b="1" i="1">
                <a:solidFill>
                  <a:srgbClr val="009900"/>
                </a:solidFill>
                <a:cs typeface="+mn-cs"/>
              </a:rPr>
              <a:t>i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457825" y="2867025"/>
            <a:ext cx="2667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b="1" i="1">
                <a:solidFill>
                  <a:schemeClr val="accent2"/>
                </a:solidFill>
                <a:cs typeface="+mn-cs"/>
              </a:rPr>
              <a:t>i+</a:t>
            </a:r>
            <a:r>
              <a:rPr lang="en-US" sz="1600">
                <a:solidFill>
                  <a:schemeClr val="accent2"/>
                </a:solidFill>
                <a:cs typeface="+mn-cs"/>
              </a:rPr>
              <a:t>2</a:t>
            </a:r>
          </a:p>
        </p:txBody>
      </p:sp>
      <p:sp>
        <p:nvSpPr>
          <p:cNvPr id="4170" name="Line 74"/>
          <p:cNvSpPr>
            <a:spLocks noChangeAspect="1" noChangeShapeType="1"/>
          </p:cNvSpPr>
          <p:nvPr/>
        </p:nvSpPr>
        <p:spPr bwMode="auto">
          <a:xfrm>
            <a:off x="5133975" y="2332038"/>
            <a:ext cx="420688" cy="604837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095375" y="1952625"/>
            <a:ext cx="133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b="1" i="1">
                <a:solidFill>
                  <a:srgbClr val="009900"/>
                </a:solidFill>
                <a:cs typeface="+mn-cs"/>
              </a:rPr>
              <a:t>i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066800" y="2943225"/>
            <a:ext cx="133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b="1" i="1">
                <a:solidFill>
                  <a:schemeClr val="accent2"/>
                </a:solidFill>
                <a:cs typeface="+mn-cs"/>
              </a:rPr>
              <a:t>i</a:t>
            </a:r>
          </a:p>
        </p:txBody>
      </p:sp>
      <p:sp>
        <p:nvSpPr>
          <p:cNvPr id="4152" name="Line 56"/>
          <p:cNvSpPr>
            <a:spLocks noChangeShapeType="1"/>
          </p:cNvSpPr>
          <p:nvPr/>
        </p:nvSpPr>
        <p:spPr bwMode="auto">
          <a:xfrm>
            <a:off x="1162050" y="2352675"/>
            <a:ext cx="0" cy="703263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067300" y="2914650"/>
            <a:ext cx="133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b="1" i="1">
                <a:solidFill>
                  <a:schemeClr val="accent2"/>
                </a:solidFill>
                <a:cs typeface="+mn-cs"/>
              </a:rPr>
              <a:t>i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353175" y="3325813"/>
            <a:ext cx="2762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rgbClr val="00264C"/>
                </a:solidFill>
                <a:cs typeface="+mn-cs"/>
              </a:rPr>
              <a:t>time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314575" y="3325813"/>
            <a:ext cx="2762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rgbClr val="00264C"/>
                </a:solidFill>
                <a:cs typeface="+mn-cs"/>
              </a:rPr>
              <a:t>time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33400" y="4572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nl-BE" sz="3200">
                <a:solidFill>
                  <a:srgbClr val="00264C"/>
                </a:solidFill>
                <a:cs typeface="+mn-cs"/>
              </a:rPr>
              <a:t>Why Dynamic Time Warping?</a:t>
            </a:r>
            <a:endParaRPr lang="en-GB" sz="3200" i="1">
              <a:solidFill>
                <a:srgbClr val="00264C"/>
              </a:solidFill>
              <a:cs typeface="Times New Roman" charset="0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704850" y="4314825"/>
            <a:ext cx="3657600" cy="1630363"/>
          </a:xfrm>
          <a:prstGeom prst="rect">
            <a:avLst/>
          </a:prstGeom>
          <a:solidFill>
            <a:srgbClr val="FFFFCC"/>
          </a:solidFill>
          <a:ln w="9525">
            <a:solidFill>
              <a:srgbClr val="00264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264C"/>
                </a:solidFill>
                <a:cs typeface="+mn-cs"/>
              </a:rPr>
              <a:t>Any distance (Euclidean, Manhattan, …) which aligns the </a:t>
            </a:r>
            <a:r>
              <a:rPr lang="en-US" sz="2000" i="1" dirty="0" err="1">
                <a:solidFill>
                  <a:srgbClr val="00264C"/>
                </a:solidFill>
                <a:cs typeface="+mn-cs"/>
              </a:rPr>
              <a:t>i</a:t>
            </a:r>
            <a:r>
              <a:rPr lang="en-US" sz="2000" dirty="0" err="1">
                <a:solidFill>
                  <a:srgbClr val="00264C"/>
                </a:solidFill>
                <a:cs typeface="+mn-cs"/>
              </a:rPr>
              <a:t>-th</a:t>
            </a:r>
            <a:r>
              <a:rPr lang="en-US" sz="2000" dirty="0">
                <a:solidFill>
                  <a:srgbClr val="00264C"/>
                </a:solidFill>
                <a:cs typeface="+mn-cs"/>
              </a:rPr>
              <a:t> point on one time series with the </a:t>
            </a:r>
            <a:r>
              <a:rPr lang="en-US" sz="2000" i="1" dirty="0" err="1">
                <a:solidFill>
                  <a:srgbClr val="00264C"/>
                </a:solidFill>
                <a:cs typeface="+mn-cs"/>
              </a:rPr>
              <a:t>i</a:t>
            </a:r>
            <a:r>
              <a:rPr lang="en-US" sz="2000" dirty="0" err="1">
                <a:solidFill>
                  <a:srgbClr val="00264C"/>
                </a:solidFill>
                <a:cs typeface="+mn-cs"/>
              </a:rPr>
              <a:t>-th</a:t>
            </a:r>
            <a:r>
              <a:rPr lang="en-US" sz="2000" dirty="0">
                <a:solidFill>
                  <a:srgbClr val="00264C"/>
                </a:solidFill>
                <a:cs typeface="+mn-cs"/>
              </a:rPr>
              <a:t> point on the other will produce a</a:t>
            </a:r>
            <a:r>
              <a:rPr lang="en-US" sz="2000" dirty="0">
                <a:cs typeface="+mn-cs"/>
              </a:rPr>
              <a:t> </a:t>
            </a:r>
            <a:r>
              <a:rPr lang="en-US" sz="2000" dirty="0">
                <a:solidFill>
                  <a:srgbClr val="CC3300"/>
                </a:solidFill>
                <a:cs typeface="+mn-cs"/>
              </a:rPr>
              <a:t>poor similarity score</a:t>
            </a:r>
            <a:r>
              <a:rPr lang="en-US" sz="2000" dirty="0">
                <a:cs typeface="+mn-cs"/>
              </a:rPr>
              <a:t>.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4648200" y="4160838"/>
            <a:ext cx="3657600" cy="1938337"/>
          </a:xfrm>
          <a:prstGeom prst="rect">
            <a:avLst/>
          </a:prstGeom>
          <a:solidFill>
            <a:srgbClr val="FFFFCC"/>
          </a:solidFill>
          <a:ln w="9525">
            <a:solidFill>
              <a:srgbClr val="00264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264C"/>
                </a:solidFill>
                <a:cs typeface="+mn-cs"/>
              </a:rPr>
              <a:t>A non-linear (elastic) alignment produces a</a:t>
            </a:r>
            <a:r>
              <a:rPr lang="en-US" sz="2000" dirty="0">
                <a:cs typeface="+mn-cs"/>
              </a:rPr>
              <a:t> </a:t>
            </a:r>
            <a:r>
              <a:rPr lang="en-US" sz="2000" dirty="0">
                <a:solidFill>
                  <a:srgbClr val="CC3300"/>
                </a:solidFill>
                <a:cs typeface="+mn-cs"/>
              </a:rPr>
              <a:t>more intuitive similarity measure</a:t>
            </a:r>
            <a:r>
              <a:rPr lang="en-US" sz="2000" dirty="0">
                <a:solidFill>
                  <a:srgbClr val="00264C"/>
                </a:solidFill>
                <a:cs typeface="+mn-cs"/>
              </a:rPr>
              <a:t>, allowing similar shapes to match even if they are out of phase in the time axis.</a:t>
            </a:r>
          </a:p>
        </p:txBody>
      </p:sp>
      <p:grpSp>
        <p:nvGrpSpPr>
          <p:cNvPr id="53261" name="Group 12"/>
          <p:cNvGrpSpPr>
            <a:grpSpLocks/>
          </p:cNvGrpSpPr>
          <p:nvPr/>
        </p:nvGrpSpPr>
        <p:grpSpPr bwMode="auto">
          <a:xfrm>
            <a:off x="733425" y="3325813"/>
            <a:ext cx="3638550" cy="82550"/>
            <a:chOff x="462" y="2091"/>
            <a:chExt cx="2292" cy="52"/>
          </a:xfrm>
        </p:grpSpPr>
        <p:sp>
          <p:nvSpPr>
            <p:cNvPr id="2" name="Line 13"/>
            <p:cNvSpPr>
              <a:spLocks noChangeShapeType="1"/>
            </p:cNvSpPr>
            <p:nvPr/>
          </p:nvSpPr>
          <p:spPr bwMode="auto">
            <a:xfrm>
              <a:off x="462" y="2143"/>
              <a:ext cx="2292" cy="0"/>
            </a:xfrm>
            <a:prstGeom prst="line">
              <a:avLst/>
            </a:prstGeom>
            <a:noFill/>
            <a:ln w="19050">
              <a:solidFill>
                <a:srgbClr val="00264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" name="Line 14"/>
            <p:cNvSpPr>
              <a:spLocks noChangeShapeType="1"/>
            </p:cNvSpPr>
            <p:nvPr/>
          </p:nvSpPr>
          <p:spPr bwMode="auto">
            <a:xfrm>
              <a:off x="894" y="2092"/>
              <a:ext cx="0" cy="48"/>
            </a:xfrm>
            <a:prstGeom prst="line">
              <a:avLst/>
            </a:prstGeom>
            <a:noFill/>
            <a:ln w="12700">
              <a:solidFill>
                <a:srgbClr val="00264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1315" y="2092"/>
              <a:ext cx="0" cy="48"/>
            </a:xfrm>
            <a:prstGeom prst="line">
              <a:avLst/>
            </a:prstGeom>
            <a:noFill/>
            <a:ln w="12700">
              <a:solidFill>
                <a:srgbClr val="00264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>
              <a:off x="1737" y="2092"/>
              <a:ext cx="0" cy="48"/>
            </a:xfrm>
            <a:prstGeom prst="line">
              <a:avLst/>
            </a:prstGeom>
            <a:noFill/>
            <a:ln w="12700">
              <a:solidFill>
                <a:srgbClr val="00264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13" name="Line 17"/>
            <p:cNvSpPr>
              <a:spLocks noChangeShapeType="1"/>
            </p:cNvSpPr>
            <p:nvPr/>
          </p:nvSpPr>
          <p:spPr bwMode="auto">
            <a:xfrm>
              <a:off x="2158" y="2092"/>
              <a:ext cx="0" cy="48"/>
            </a:xfrm>
            <a:prstGeom prst="line">
              <a:avLst/>
            </a:prstGeom>
            <a:noFill/>
            <a:ln w="12700">
              <a:solidFill>
                <a:srgbClr val="00264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" name="Line 18"/>
            <p:cNvSpPr>
              <a:spLocks noChangeShapeType="1"/>
            </p:cNvSpPr>
            <p:nvPr/>
          </p:nvSpPr>
          <p:spPr bwMode="auto">
            <a:xfrm>
              <a:off x="2580" y="2091"/>
              <a:ext cx="0" cy="48"/>
            </a:xfrm>
            <a:prstGeom prst="line">
              <a:avLst/>
            </a:prstGeom>
            <a:noFill/>
            <a:ln w="12700">
              <a:solidFill>
                <a:srgbClr val="00264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3262" name="Group 19"/>
          <p:cNvGrpSpPr>
            <a:grpSpLocks/>
          </p:cNvGrpSpPr>
          <p:nvPr/>
        </p:nvGrpSpPr>
        <p:grpSpPr bwMode="auto">
          <a:xfrm>
            <a:off x="4705350" y="3327400"/>
            <a:ext cx="3638550" cy="82550"/>
            <a:chOff x="462" y="2091"/>
            <a:chExt cx="2292" cy="52"/>
          </a:xfrm>
        </p:grpSpPr>
        <p:sp>
          <p:nvSpPr>
            <p:cNvPr id="4116" name="Line 20"/>
            <p:cNvSpPr>
              <a:spLocks noChangeShapeType="1"/>
            </p:cNvSpPr>
            <p:nvPr/>
          </p:nvSpPr>
          <p:spPr bwMode="auto">
            <a:xfrm>
              <a:off x="462" y="2143"/>
              <a:ext cx="2292" cy="0"/>
            </a:xfrm>
            <a:prstGeom prst="line">
              <a:avLst/>
            </a:prstGeom>
            <a:noFill/>
            <a:ln w="19050">
              <a:solidFill>
                <a:srgbClr val="00264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17" name="Line 21"/>
            <p:cNvSpPr>
              <a:spLocks noChangeShapeType="1"/>
            </p:cNvSpPr>
            <p:nvPr/>
          </p:nvSpPr>
          <p:spPr bwMode="auto">
            <a:xfrm>
              <a:off x="894" y="2092"/>
              <a:ext cx="0" cy="48"/>
            </a:xfrm>
            <a:prstGeom prst="line">
              <a:avLst/>
            </a:prstGeom>
            <a:noFill/>
            <a:ln w="12700">
              <a:solidFill>
                <a:srgbClr val="00264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18" name="Line 22"/>
            <p:cNvSpPr>
              <a:spLocks noChangeShapeType="1"/>
            </p:cNvSpPr>
            <p:nvPr/>
          </p:nvSpPr>
          <p:spPr bwMode="auto">
            <a:xfrm>
              <a:off x="1315" y="2092"/>
              <a:ext cx="0" cy="48"/>
            </a:xfrm>
            <a:prstGeom prst="line">
              <a:avLst/>
            </a:prstGeom>
            <a:noFill/>
            <a:ln w="12700">
              <a:solidFill>
                <a:srgbClr val="00264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19" name="Line 23"/>
            <p:cNvSpPr>
              <a:spLocks noChangeShapeType="1"/>
            </p:cNvSpPr>
            <p:nvPr/>
          </p:nvSpPr>
          <p:spPr bwMode="auto">
            <a:xfrm>
              <a:off x="1737" y="2092"/>
              <a:ext cx="0" cy="48"/>
            </a:xfrm>
            <a:prstGeom prst="line">
              <a:avLst/>
            </a:prstGeom>
            <a:noFill/>
            <a:ln w="12700">
              <a:solidFill>
                <a:srgbClr val="00264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20" name="Line 24"/>
            <p:cNvSpPr>
              <a:spLocks noChangeShapeType="1"/>
            </p:cNvSpPr>
            <p:nvPr/>
          </p:nvSpPr>
          <p:spPr bwMode="auto">
            <a:xfrm>
              <a:off x="2158" y="2092"/>
              <a:ext cx="0" cy="48"/>
            </a:xfrm>
            <a:prstGeom prst="line">
              <a:avLst/>
            </a:prstGeom>
            <a:noFill/>
            <a:ln w="12700">
              <a:solidFill>
                <a:srgbClr val="00264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21" name="Line 25"/>
            <p:cNvSpPr>
              <a:spLocks noChangeShapeType="1"/>
            </p:cNvSpPr>
            <p:nvPr/>
          </p:nvSpPr>
          <p:spPr bwMode="auto">
            <a:xfrm>
              <a:off x="2580" y="2091"/>
              <a:ext cx="0" cy="48"/>
            </a:xfrm>
            <a:prstGeom prst="line">
              <a:avLst/>
            </a:prstGeom>
            <a:noFill/>
            <a:ln w="12700">
              <a:solidFill>
                <a:srgbClr val="00264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742950" y="2438400"/>
            <a:ext cx="0" cy="609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>
            <a:off x="2800350" y="1752600"/>
            <a:ext cx="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4257675" y="2143125"/>
            <a:ext cx="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53266" name="Group 29"/>
          <p:cNvGrpSpPr>
            <a:grpSpLocks/>
          </p:cNvGrpSpPr>
          <p:nvPr/>
        </p:nvGrpSpPr>
        <p:grpSpPr bwMode="auto">
          <a:xfrm>
            <a:off x="741363" y="1752600"/>
            <a:ext cx="3516312" cy="676275"/>
            <a:chOff x="678" y="1872"/>
            <a:chExt cx="2215" cy="426"/>
          </a:xfrm>
        </p:grpSpPr>
        <p:sp>
          <p:nvSpPr>
            <p:cNvPr id="4126" name="Line 30"/>
            <p:cNvSpPr>
              <a:spLocks noChangeShapeType="1"/>
            </p:cNvSpPr>
            <p:nvPr/>
          </p:nvSpPr>
          <p:spPr bwMode="auto">
            <a:xfrm>
              <a:off x="678" y="2298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27" name="Line 31"/>
            <p:cNvSpPr>
              <a:spLocks noChangeShapeType="1"/>
            </p:cNvSpPr>
            <p:nvPr/>
          </p:nvSpPr>
          <p:spPr bwMode="auto">
            <a:xfrm flipV="1">
              <a:off x="804" y="2250"/>
              <a:ext cx="132" cy="4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28" name="Line 32"/>
            <p:cNvSpPr>
              <a:spLocks noChangeShapeType="1"/>
            </p:cNvSpPr>
            <p:nvPr/>
          </p:nvSpPr>
          <p:spPr bwMode="auto">
            <a:xfrm flipV="1">
              <a:off x="1062" y="2106"/>
              <a:ext cx="259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29" name="Line 33"/>
            <p:cNvSpPr>
              <a:spLocks noChangeShapeType="1"/>
            </p:cNvSpPr>
            <p:nvPr/>
          </p:nvSpPr>
          <p:spPr bwMode="auto">
            <a:xfrm>
              <a:off x="936" y="2250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0" name="Line 34"/>
            <p:cNvSpPr>
              <a:spLocks noChangeShapeType="1"/>
            </p:cNvSpPr>
            <p:nvPr/>
          </p:nvSpPr>
          <p:spPr bwMode="auto">
            <a:xfrm>
              <a:off x="1320" y="2106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1" name="Line 35"/>
            <p:cNvSpPr>
              <a:spLocks noChangeShapeType="1"/>
            </p:cNvSpPr>
            <p:nvPr/>
          </p:nvSpPr>
          <p:spPr bwMode="auto">
            <a:xfrm flipV="1">
              <a:off x="1446" y="2010"/>
              <a:ext cx="144" cy="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2" name="Line 36"/>
            <p:cNvSpPr>
              <a:spLocks noChangeShapeType="1"/>
            </p:cNvSpPr>
            <p:nvPr/>
          </p:nvSpPr>
          <p:spPr bwMode="auto">
            <a:xfrm flipV="1">
              <a:off x="1584" y="1872"/>
              <a:ext cx="138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3" name="Line 37"/>
            <p:cNvSpPr>
              <a:spLocks noChangeShapeType="1"/>
            </p:cNvSpPr>
            <p:nvPr/>
          </p:nvSpPr>
          <p:spPr bwMode="auto">
            <a:xfrm>
              <a:off x="1716" y="1872"/>
              <a:ext cx="384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4" name="Line 38"/>
            <p:cNvSpPr>
              <a:spLocks noChangeShapeType="1"/>
            </p:cNvSpPr>
            <p:nvPr/>
          </p:nvSpPr>
          <p:spPr bwMode="auto">
            <a:xfrm>
              <a:off x="2490" y="2016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5" name="Line 39"/>
            <p:cNvSpPr>
              <a:spLocks noChangeAspect="1" noChangeShapeType="1"/>
            </p:cNvSpPr>
            <p:nvPr/>
          </p:nvSpPr>
          <p:spPr bwMode="auto">
            <a:xfrm>
              <a:off x="2622" y="2016"/>
              <a:ext cx="271" cy="10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6" name="Line 40"/>
            <p:cNvSpPr>
              <a:spLocks noChangeShapeType="1"/>
            </p:cNvSpPr>
            <p:nvPr/>
          </p:nvSpPr>
          <p:spPr bwMode="auto">
            <a:xfrm>
              <a:off x="2358" y="1968"/>
              <a:ext cx="132" cy="4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7" name="Line 41"/>
            <p:cNvSpPr>
              <a:spLocks noChangeShapeType="1"/>
            </p:cNvSpPr>
            <p:nvPr/>
          </p:nvSpPr>
          <p:spPr bwMode="auto">
            <a:xfrm>
              <a:off x="2100" y="1872"/>
              <a:ext cx="265" cy="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3267" name="Group 42"/>
          <p:cNvGrpSpPr>
            <a:grpSpLocks/>
          </p:cNvGrpSpPr>
          <p:nvPr/>
        </p:nvGrpSpPr>
        <p:grpSpPr bwMode="auto">
          <a:xfrm>
            <a:off x="742950" y="2219325"/>
            <a:ext cx="3514725" cy="838200"/>
            <a:chOff x="678" y="2154"/>
            <a:chExt cx="2214" cy="528"/>
          </a:xfrm>
        </p:grpSpPr>
        <p:sp>
          <p:nvSpPr>
            <p:cNvPr id="4139" name="Line 43"/>
            <p:cNvSpPr>
              <a:spLocks noChangeShapeType="1"/>
            </p:cNvSpPr>
            <p:nvPr/>
          </p:nvSpPr>
          <p:spPr bwMode="auto">
            <a:xfrm>
              <a:off x="678" y="2682"/>
              <a:ext cx="3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0" name="Line 44"/>
            <p:cNvSpPr>
              <a:spLocks noChangeShapeType="1"/>
            </p:cNvSpPr>
            <p:nvPr/>
          </p:nvSpPr>
          <p:spPr bwMode="auto">
            <a:xfrm flipV="1">
              <a:off x="1062" y="2634"/>
              <a:ext cx="132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1" name="Line 45"/>
            <p:cNvSpPr>
              <a:spLocks noChangeShapeType="1"/>
            </p:cNvSpPr>
            <p:nvPr/>
          </p:nvSpPr>
          <p:spPr bwMode="auto">
            <a:xfrm flipV="1">
              <a:off x="1320" y="2490"/>
              <a:ext cx="259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2" name="Line 46"/>
            <p:cNvSpPr>
              <a:spLocks noChangeShapeType="1"/>
            </p:cNvSpPr>
            <p:nvPr/>
          </p:nvSpPr>
          <p:spPr bwMode="auto">
            <a:xfrm>
              <a:off x="1194" y="2634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3" name="Line 47"/>
            <p:cNvSpPr>
              <a:spLocks noChangeShapeType="1"/>
            </p:cNvSpPr>
            <p:nvPr/>
          </p:nvSpPr>
          <p:spPr bwMode="auto">
            <a:xfrm>
              <a:off x="1578" y="2490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4" name="Line 48"/>
            <p:cNvSpPr>
              <a:spLocks noChangeShapeType="1"/>
            </p:cNvSpPr>
            <p:nvPr/>
          </p:nvSpPr>
          <p:spPr bwMode="auto">
            <a:xfrm flipV="1">
              <a:off x="1698" y="2400"/>
              <a:ext cx="144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5" name="Line 49"/>
            <p:cNvSpPr>
              <a:spLocks noChangeShapeType="1"/>
            </p:cNvSpPr>
            <p:nvPr/>
          </p:nvSpPr>
          <p:spPr bwMode="auto">
            <a:xfrm flipV="1">
              <a:off x="1836" y="2166"/>
              <a:ext cx="138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6" name="Line 50"/>
            <p:cNvSpPr>
              <a:spLocks noChangeShapeType="1"/>
            </p:cNvSpPr>
            <p:nvPr/>
          </p:nvSpPr>
          <p:spPr bwMode="auto">
            <a:xfrm>
              <a:off x="1968" y="2154"/>
              <a:ext cx="127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7" name="Line 51"/>
            <p:cNvSpPr>
              <a:spLocks noChangeShapeType="1"/>
            </p:cNvSpPr>
            <p:nvPr/>
          </p:nvSpPr>
          <p:spPr bwMode="auto">
            <a:xfrm>
              <a:off x="2220" y="2298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8" name="Line 52"/>
            <p:cNvSpPr>
              <a:spLocks noChangeShapeType="1"/>
            </p:cNvSpPr>
            <p:nvPr/>
          </p:nvSpPr>
          <p:spPr bwMode="auto">
            <a:xfrm>
              <a:off x="2094" y="2250"/>
              <a:ext cx="132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9" name="Line 53"/>
            <p:cNvSpPr>
              <a:spLocks noChangeShapeType="1"/>
            </p:cNvSpPr>
            <p:nvPr/>
          </p:nvSpPr>
          <p:spPr bwMode="auto">
            <a:xfrm>
              <a:off x="2346" y="2298"/>
              <a:ext cx="259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0" name="Line 54"/>
            <p:cNvSpPr>
              <a:spLocks noChangeShapeType="1"/>
            </p:cNvSpPr>
            <p:nvPr/>
          </p:nvSpPr>
          <p:spPr bwMode="auto">
            <a:xfrm>
              <a:off x="2604" y="2394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51" name="Line 55"/>
          <p:cNvSpPr>
            <a:spLocks noChangeShapeType="1"/>
          </p:cNvSpPr>
          <p:nvPr/>
        </p:nvSpPr>
        <p:spPr bwMode="auto">
          <a:xfrm>
            <a:off x="952500" y="2438400"/>
            <a:ext cx="0" cy="609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3" name="Line 57"/>
          <p:cNvSpPr>
            <a:spLocks noChangeShapeType="1"/>
          </p:cNvSpPr>
          <p:nvPr/>
        </p:nvSpPr>
        <p:spPr bwMode="auto">
          <a:xfrm>
            <a:off x="1362075" y="2352675"/>
            <a:ext cx="0" cy="70326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4" name="Line 58"/>
          <p:cNvSpPr>
            <a:spLocks noChangeShapeType="1"/>
          </p:cNvSpPr>
          <p:nvPr/>
        </p:nvSpPr>
        <p:spPr bwMode="auto">
          <a:xfrm>
            <a:off x="1562100" y="2247900"/>
            <a:ext cx="0" cy="72231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5" name="Line 59"/>
          <p:cNvSpPr>
            <a:spLocks noChangeShapeType="1"/>
          </p:cNvSpPr>
          <p:nvPr/>
        </p:nvSpPr>
        <p:spPr bwMode="auto">
          <a:xfrm>
            <a:off x="1771650" y="2133600"/>
            <a:ext cx="0" cy="8413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6" name="Line 60"/>
          <p:cNvSpPr>
            <a:spLocks noChangeShapeType="1"/>
          </p:cNvSpPr>
          <p:nvPr/>
        </p:nvSpPr>
        <p:spPr bwMode="auto">
          <a:xfrm>
            <a:off x="1971675" y="2124075"/>
            <a:ext cx="0" cy="72231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7" name="Line 61"/>
          <p:cNvSpPr>
            <a:spLocks noChangeShapeType="1"/>
          </p:cNvSpPr>
          <p:nvPr/>
        </p:nvSpPr>
        <p:spPr bwMode="auto">
          <a:xfrm>
            <a:off x="2181225" y="1990725"/>
            <a:ext cx="0" cy="7493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8" name="Line 62"/>
          <p:cNvSpPr>
            <a:spLocks noChangeShapeType="1"/>
          </p:cNvSpPr>
          <p:nvPr/>
        </p:nvSpPr>
        <p:spPr bwMode="auto">
          <a:xfrm>
            <a:off x="2390775" y="1762125"/>
            <a:ext cx="0" cy="9683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9" name="Line 63"/>
          <p:cNvSpPr>
            <a:spLocks noChangeShapeType="1"/>
          </p:cNvSpPr>
          <p:nvPr/>
        </p:nvSpPr>
        <p:spPr bwMode="auto">
          <a:xfrm>
            <a:off x="2590800" y="1762125"/>
            <a:ext cx="0" cy="812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0" name="Line 64"/>
          <p:cNvSpPr>
            <a:spLocks noChangeShapeType="1"/>
          </p:cNvSpPr>
          <p:nvPr/>
        </p:nvSpPr>
        <p:spPr bwMode="auto">
          <a:xfrm>
            <a:off x="3009900" y="1752600"/>
            <a:ext cx="0" cy="6127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1" name="Line 65"/>
          <p:cNvSpPr>
            <a:spLocks noChangeShapeType="1"/>
          </p:cNvSpPr>
          <p:nvPr/>
        </p:nvSpPr>
        <p:spPr bwMode="auto">
          <a:xfrm>
            <a:off x="3209925" y="1838325"/>
            <a:ext cx="0" cy="6127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2" name="Line 66"/>
          <p:cNvSpPr>
            <a:spLocks noChangeShapeType="1"/>
          </p:cNvSpPr>
          <p:nvPr/>
        </p:nvSpPr>
        <p:spPr bwMode="auto">
          <a:xfrm>
            <a:off x="3419475" y="1905000"/>
            <a:ext cx="0" cy="54768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3" name="Line 67"/>
          <p:cNvSpPr>
            <a:spLocks noChangeShapeType="1"/>
          </p:cNvSpPr>
          <p:nvPr/>
        </p:nvSpPr>
        <p:spPr bwMode="auto">
          <a:xfrm>
            <a:off x="3609975" y="1981200"/>
            <a:ext cx="0" cy="54768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4" name="Line 68"/>
          <p:cNvSpPr>
            <a:spLocks noChangeShapeType="1"/>
          </p:cNvSpPr>
          <p:nvPr/>
        </p:nvSpPr>
        <p:spPr bwMode="auto">
          <a:xfrm>
            <a:off x="3819525" y="1990725"/>
            <a:ext cx="0" cy="6127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5" name="Line 69"/>
          <p:cNvSpPr>
            <a:spLocks noChangeShapeType="1"/>
          </p:cNvSpPr>
          <p:nvPr/>
        </p:nvSpPr>
        <p:spPr bwMode="auto">
          <a:xfrm>
            <a:off x="4038600" y="2057400"/>
            <a:ext cx="0" cy="54768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6" name="Line 70"/>
          <p:cNvSpPr>
            <a:spLocks noChangeShapeType="1"/>
          </p:cNvSpPr>
          <p:nvPr/>
        </p:nvSpPr>
        <p:spPr bwMode="auto">
          <a:xfrm>
            <a:off x="4733925" y="2400300"/>
            <a:ext cx="0" cy="609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7" name="Line 71"/>
          <p:cNvSpPr>
            <a:spLocks noChangeShapeType="1"/>
          </p:cNvSpPr>
          <p:nvPr/>
        </p:nvSpPr>
        <p:spPr bwMode="auto">
          <a:xfrm>
            <a:off x="4924425" y="2390775"/>
            <a:ext cx="438150" cy="6302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8" name="Line 72"/>
          <p:cNvSpPr>
            <a:spLocks noChangeShapeType="1"/>
          </p:cNvSpPr>
          <p:nvPr/>
        </p:nvSpPr>
        <p:spPr bwMode="auto">
          <a:xfrm>
            <a:off x="4724400" y="2400300"/>
            <a:ext cx="228600" cy="609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9" name="Line 73"/>
          <p:cNvSpPr>
            <a:spLocks noChangeShapeType="1"/>
          </p:cNvSpPr>
          <p:nvPr/>
        </p:nvSpPr>
        <p:spPr bwMode="auto">
          <a:xfrm>
            <a:off x="4724400" y="2398713"/>
            <a:ext cx="438150" cy="6302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1" name="Line 75"/>
          <p:cNvSpPr>
            <a:spLocks noChangeAspect="1" noChangeShapeType="1"/>
          </p:cNvSpPr>
          <p:nvPr/>
        </p:nvSpPr>
        <p:spPr bwMode="auto">
          <a:xfrm>
            <a:off x="5343525" y="2328863"/>
            <a:ext cx="420688" cy="6048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2" name="Line 76"/>
          <p:cNvSpPr>
            <a:spLocks noChangeAspect="1" noChangeShapeType="1"/>
          </p:cNvSpPr>
          <p:nvPr/>
        </p:nvSpPr>
        <p:spPr bwMode="auto">
          <a:xfrm>
            <a:off x="5551488" y="2209800"/>
            <a:ext cx="420687" cy="6048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3" name="Line 77"/>
          <p:cNvSpPr>
            <a:spLocks noChangeAspect="1" noChangeShapeType="1"/>
          </p:cNvSpPr>
          <p:nvPr/>
        </p:nvSpPr>
        <p:spPr bwMode="auto">
          <a:xfrm>
            <a:off x="5751513" y="2105025"/>
            <a:ext cx="420687" cy="6048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4" name="Line 78"/>
          <p:cNvSpPr>
            <a:spLocks noChangeAspect="1" noChangeShapeType="1"/>
          </p:cNvSpPr>
          <p:nvPr/>
        </p:nvSpPr>
        <p:spPr bwMode="auto">
          <a:xfrm>
            <a:off x="5961063" y="2105025"/>
            <a:ext cx="420687" cy="6048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5" name="Line 79"/>
          <p:cNvSpPr>
            <a:spLocks noChangeAspect="1" noChangeShapeType="1"/>
          </p:cNvSpPr>
          <p:nvPr/>
        </p:nvSpPr>
        <p:spPr bwMode="auto">
          <a:xfrm>
            <a:off x="6172200" y="1943100"/>
            <a:ext cx="420688" cy="6048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6" name="Line 80"/>
          <p:cNvSpPr>
            <a:spLocks noChangeShapeType="1"/>
          </p:cNvSpPr>
          <p:nvPr/>
        </p:nvSpPr>
        <p:spPr bwMode="auto">
          <a:xfrm>
            <a:off x="6391275" y="1733550"/>
            <a:ext cx="3810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7" name="Line 81"/>
          <p:cNvSpPr>
            <a:spLocks noChangeShapeType="1"/>
          </p:cNvSpPr>
          <p:nvPr/>
        </p:nvSpPr>
        <p:spPr bwMode="auto">
          <a:xfrm rot="218730">
            <a:off x="6572250" y="1733550"/>
            <a:ext cx="2286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8" name="Line 82"/>
          <p:cNvSpPr>
            <a:spLocks noChangeShapeType="1"/>
          </p:cNvSpPr>
          <p:nvPr/>
        </p:nvSpPr>
        <p:spPr bwMode="auto">
          <a:xfrm>
            <a:off x="6791325" y="1724025"/>
            <a:ext cx="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9" name="Line 83"/>
          <p:cNvSpPr>
            <a:spLocks noChangeShapeType="1"/>
          </p:cNvSpPr>
          <p:nvPr/>
        </p:nvSpPr>
        <p:spPr bwMode="auto">
          <a:xfrm rot="21381270" flipH="1">
            <a:off x="6781800" y="1733550"/>
            <a:ext cx="2286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80" name="Line 84"/>
          <p:cNvSpPr>
            <a:spLocks noChangeShapeType="1"/>
          </p:cNvSpPr>
          <p:nvPr/>
        </p:nvSpPr>
        <p:spPr bwMode="auto">
          <a:xfrm>
            <a:off x="8239125" y="2105025"/>
            <a:ext cx="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81" name="Line 85"/>
          <p:cNvSpPr>
            <a:spLocks noChangeShapeType="1"/>
          </p:cNvSpPr>
          <p:nvPr/>
        </p:nvSpPr>
        <p:spPr bwMode="auto">
          <a:xfrm flipH="1">
            <a:off x="8020050" y="2114550"/>
            <a:ext cx="2286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82" name="Line 86"/>
          <p:cNvSpPr>
            <a:spLocks noChangeShapeType="1"/>
          </p:cNvSpPr>
          <p:nvPr/>
        </p:nvSpPr>
        <p:spPr bwMode="auto">
          <a:xfrm flipH="1">
            <a:off x="7791450" y="2114550"/>
            <a:ext cx="4572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83" name="Line 87"/>
          <p:cNvSpPr>
            <a:spLocks noChangeShapeType="1"/>
          </p:cNvSpPr>
          <p:nvPr/>
        </p:nvSpPr>
        <p:spPr bwMode="auto">
          <a:xfrm flipH="1">
            <a:off x="7600950" y="2038350"/>
            <a:ext cx="4572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84" name="Line 88"/>
          <p:cNvSpPr>
            <a:spLocks noChangeAspect="1" noChangeShapeType="1"/>
          </p:cNvSpPr>
          <p:nvPr/>
        </p:nvSpPr>
        <p:spPr bwMode="auto">
          <a:xfrm flipH="1">
            <a:off x="7391400" y="1971675"/>
            <a:ext cx="447675" cy="4476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85" name="Line 89"/>
          <p:cNvSpPr>
            <a:spLocks noChangeShapeType="1"/>
          </p:cNvSpPr>
          <p:nvPr/>
        </p:nvSpPr>
        <p:spPr bwMode="auto">
          <a:xfrm flipH="1">
            <a:off x="7181850" y="1952625"/>
            <a:ext cx="4572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86" name="Line 90"/>
          <p:cNvSpPr>
            <a:spLocks noChangeShapeType="1"/>
          </p:cNvSpPr>
          <p:nvPr/>
        </p:nvSpPr>
        <p:spPr bwMode="auto">
          <a:xfrm flipH="1">
            <a:off x="6981825" y="1885950"/>
            <a:ext cx="4572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87" name="Line 91"/>
          <p:cNvSpPr>
            <a:spLocks noChangeShapeType="1"/>
          </p:cNvSpPr>
          <p:nvPr/>
        </p:nvSpPr>
        <p:spPr bwMode="auto">
          <a:xfrm flipH="1">
            <a:off x="6991350" y="1809750"/>
            <a:ext cx="228600" cy="533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53303" name="Group 92"/>
          <p:cNvGrpSpPr>
            <a:grpSpLocks/>
          </p:cNvGrpSpPr>
          <p:nvPr/>
        </p:nvGrpSpPr>
        <p:grpSpPr bwMode="auto">
          <a:xfrm>
            <a:off x="4732338" y="1724025"/>
            <a:ext cx="3516312" cy="676275"/>
            <a:chOff x="678" y="1872"/>
            <a:chExt cx="2215" cy="426"/>
          </a:xfrm>
        </p:grpSpPr>
        <p:sp>
          <p:nvSpPr>
            <p:cNvPr id="4189" name="Line 93"/>
            <p:cNvSpPr>
              <a:spLocks noChangeShapeType="1"/>
            </p:cNvSpPr>
            <p:nvPr/>
          </p:nvSpPr>
          <p:spPr bwMode="auto">
            <a:xfrm>
              <a:off x="678" y="2298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90" name="Line 94"/>
            <p:cNvSpPr>
              <a:spLocks noChangeShapeType="1"/>
            </p:cNvSpPr>
            <p:nvPr/>
          </p:nvSpPr>
          <p:spPr bwMode="auto">
            <a:xfrm flipV="1">
              <a:off x="804" y="2250"/>
              <a:ext cx="132" cy="4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91" name="Line 95"/>
            <p:cNvSpPr>
              <a:spLocks noChangeShapeType="1"/>
            </p:cNvSpPr>
            <p:nvPr/>
          </p:nvSpPr>
          <p:spPr bwMode="auto">
            <a:xfrm flipV="1">
              <a:off x="1062" y="2106"/>
              <a:ext cx="259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92" name="Line 96"/>
            <p:cNvSpPr>
              <a:spLocks noChangeShapeType="1"/>
            </p:cNvSpPr>
            <p:nvPr/>
          </p:nvSpPr>
          <p:spPr bwMode="auto">
            <a:xfrm>
              <a:off x="936" y="2250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93" name="Line 97"/>
            <p:cNvSpPr>
              <a:spLocks noChangeShapeType="1"/>
            </p:cNvSpPr>
            <p:nvPr/>
          </p:nvSpPr>
          <p:spPr bwMode="auto">
            <a:xfrm>
              <a:off x="1320" y="2106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94" name="Line 98"/>
            <p:cNvSpPr>
              <a:spLocks noChangeShapeType="1"/>
            </p:cNvSpPr>
            <p:nvPr/>
          </p:nvSpPr>
          <p:spPr bwMode="auto">
            <a:xfrm flipV="1">
              <a:off x="1446" y="2010"/>
              <a:ext cx="144" cy="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95" name="Line 99"/>
            <p:cNvSpPr>
              <a:spLocks noChangeShapeType="1"/>
            </p:cNvSpPr>
            <p:nvPr/>
          </p:nvSpPr>
          <p:spPr bwMode="auto">
            <a:xfrm flipV="1">
              <a:off x="1584" y="1872"/>
              <a:ext cx="138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96" name="Line 100"/>
            <p:cNvSpPr>
              <a:spLocks noChangeShapeType="1"/>
            </p:cNvSpPr>
            <p:nvPr/>
          </p:nvSpPr>
          <p:spPr bwMode="auto">
            <a:xfrm>
              <a:off x="1716" y="1872"/>
              <a:ext cx="384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97" name="Line 101"/>
            <p:cNvSpPr>
              <a:spLocks noChangeShapeType="1"/>
            </p:cNvSpPr>
            <p:nvPr/>
          </p:nvSpPr>
          <p:spPr bwMode="auto">
            <a:xfrm>
              <a:off x="2490" y="2016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98" name="Line 102"/>
            <p:cNvSpPr>
              <a:spLocks noChangeAspect="1" noChangeShapeType="1"/>
            </p:cNvSpPr>
            <p:nvPr/>
          </p:nvSpPr>
          <p:spPr bwMode="auto">
            <a:xfrm>
              <a:off x="2622" y="2016"/>
              <a:ext cx="271" cy="10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99" name="Line 103"/>
            <p:cNvSpPr>
              <a:spLocks noChangeShapeType="1"/>
            </p:cNvSpPr>
            <p:nvPr/>
          </p:nvSpPr>
          <p:spPr bwMode="auto">
            <a:xfrm>
              <a:off x="2358" y="1968"/>
              <a:ext cx="132" cy="4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0" name="Line 104"/>
            <p:cNvSpPr>
              <a:spLocks noChangeShapeType="1"/>
            </p:cNvSpPr>
            <p:nvPr/>
          </p:nvSpPr>
          <p:spPr bwMode="auto">
            <a:xfrm>
              <a:off x="2100" y="1872"/>
              <a:ext cx="265" cy="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3304" name="Group 105"/>
          <p:cNvGrpSpPr>
            <a:grpSpLocks/>
          </p:cNvGrpSpPr>
          <p:nvPr/>
        </p:nvGrpSpPr>
        <p:grpSpPr bwMode="auto">
          <a:xfrm>
            <a:off x="4733925" y="2190750"/>
            <a:ext cx="3514725" cy="838200"/>
            <a:chOff x="678" y="2154"/>
            <a:chExt cx="2214" cy="528"/>
          </a:xfrm>
        </p:grpSpPr>
        <p:sp>
          <p:nvSpPr>
            <p:cNvPr id="4202" name="Line 106"/>
            <p:cNvSpPr>
              <a:spLocks noChangeShapeType="1"/>
            </p:cNvSpPr>
            <p:nvPr/>
          </p:nvSpPr>
          <p:spPr bwMode="auto">
            <a:xfrm>
              <a:off x="678" y="2682"/>
              <a:ext cx="3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3" name="Line 107"/>
            <p:cNvSpPr>
              <a:spLocks noChangeShapeType="1"/>
            </p:cNvSpPr>
            <p:nvPr/>
          </p:nvSpPr>
          <p:spPr bwMode="auto">
            <a:xfrm flipV="1">
              <a:off x="1062" y="2634"/>
              <a:ext cx="132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4" name="Line 108"/>
            <p:cNvSpPr>
              <a:spLocks noChangeShapeType="1"/>
            </p:cNvSpPr>
            <p:nvPr/>
          </p:nvSpPr>
          <p:spPr bwMode="auto">
            <a:xfrm flipV="1">
              <a:off x="1320" y="2490"/>
              <a:ext cx="259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5" name="Line 109"/>
            <p:cNvSpPr>
              <a:spLocks noChangeShapeType="1"/>
            </p:cNvSpPr>
            <p:nvPr/>
          </p:nvSpPr>
          <p:spPr bwMode="auto">
            <a:xfrm>
              <a:off x="1194" y="2634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6" name="Line 110"/>
            <p:cNvSpPr>
              <a:spLocks noChangeShapeType="1"/>
            </p:cNvSpPr>
            <p:nvPr/>
          </p:nvSpPr>
          <p:spPr bwMode="auto">
            <a:xfrm>
              <a:off x="1578" y="2490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7" name="Line 111"/>
            <p:cNvSpPr>
              <a:spLocks noChangeShapeType="1"/>
            </p:cNvSpPr>
            <p:nvPr/>
          </p:nvSpPr>
          <p:spPr bwMode="auto">
            <a:xfrm flipV="1">
              <a:off x="1698" y="2400"/>
              <a:ext cx="144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8" name="Line 112"/>
            <p:cNvSpPr>
              <a:spLocks noChangeShapeType="1"/>
            </p:cNvSpPr>
            <p:nvPr/>
          </p:nvSpPr>
          <p:spPr bwMode="auto">
            <a:xfrm flipV="1">
              <a:off x="1836" y="2166"/>
              <a:ext cx="138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9" name="Line 113"/>
            <p:cNvSpPr>
              <a:spLocks noChangeShapeType="1"/>
            </p:cNvSpPr>
            <p:nvPr/>
          </p:nvSpPr>
          <p:spPr bwMode="auto">
            <a:xfrm>
              <a:off x="1968" y="2154"/>
              <a:ext cx="127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10" name="Line 114"/>
            <p:cNvSpPr>
              <a:spLocks noChangeShapeType="1"/>
            </p:cNvSpPr>
            <p:nvPr/>
          </p:nvSpPr>
          <p:spPr bwMode="auto">
            <a:xfrm>
              <a:off x="2220" y="2298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11" name="Line 115"/>
            <p:cNvSpPr>
              <a:spLocks noChangeShapeType="1"/>
            </p:cNvSpPr>
            <p:nvPr/>
          </p:nvSpPr>
          <p:spPr bwMode="auto">
            <a:xfrm>
              <a:off x="2094" y="2250"/>
              <a:ext cx="132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12" name="Line 116"/>
            <p:cNvSpPr>
              <a:spLocks noChangeShapeType="1"/>
            </p:cNvSpPr>
            <p:nvPr/>
          </p:nvSpPr>
          <p:spPr bwMode="auto">
            <a:xfrm>
              <a:off x="2346" y="2298"/>
              <a:ext cx="259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13" name="Line 117"/>
            <p:cNvSpPr>
              <a:spLocks noChangeShapeType="1"/>
            </p:cNvSpPr>
            <p:nvPr/>
          </p:nvSpPr>
          <p:spPr bwMode="auto">
            <a:xfrm>
              <a:off x="2604" y="2394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27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4" name="Rectangle 96"/>
          <p:cNvSpPr>
            <a:spLocks noChangeArrowheads="1"/>
          </p:cNvSpPr>
          <p:nvPr/>
        </p:nvSpPr>
        <p:spPr bwMode="auto">
          <a:xfrm>
            <a:off x="1181100" y="4457700"/>
            <a:ext cx="2397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b="1" i="1">
                <a:solidFill>
                  <a:srgbClr val="009900"/>
                </a:solidFill>
                <a:cs typeface="+mn-cs"/>
              </a:rPr>
              <a:t>j</a:t>
            </a:r>
            <a:r>
              <a:rPr lang="en-US" sz="1600" b="1" i="1" baseline="-25000">
                <a:solidFill>
                  <a:srgbClr val="009900"/>
                </a:solidFill>
                <a:cs typeface="+mn-cs"/>
              </a:rPr>
              <a:t>s</a:t>
            </a:r>
            <a:endParaRPr lang="en-US" sz="1600" b="1" i="1">
              <a:solidFill>
                <a:srgbClr val="009900"/>
              </a:solidFill>
              <a:cs typeface="+mn-cs"/>
            </a:endParaRPr>
          </a:p>
        </p:txBody>
      </p:sp>
      <p:sp>
        <p:nvSpPr>
          <p:cNvPr id="7265" name="Rectangle 97"/>
          <p:cNvSpPr>
            <a:spLocks noChangeArrowheads="1"/>
          </p:cNvSpPr>
          <p:nvPr/>
        </p:nvSpPr>
        <p:spPr bwMode="auto">
          <a:xfrm>
            <a:off x="3019425" y="2133600"/>
            <a:ext cx="304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b="1" i="1">
                <a:solidFill>
                  <a:schemeClr val="accent2"/>
                </a:solidFill>
                <a:cs typeface="+mn-cs"/>
              </a:rPr>
              <a:t>i</a:t>
            </a:r>
            <a:r>
              <a:rPr lang="en-US" sz="1600" b="1" i="1" baseline="-25000">
                <a:solidFill>
                  <a:schemeClr val="accent2"/>
                </a:solidFill>
                <a:cs typeface="+mn-cs"/>
              </a:rPr>
              <a:t>s</a:t>
            </a:r>
            <a:endParaRPr lang="en-US" sz="1600" b="1" i="1">
              <a:solidFill>
                <a:schemeClr val="accent2"/>
              </a:solidFill>
              <a:cs typeface="+mn-cs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216025" y="2400300"/>
            <a:ext cx="133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b="1" i="1">
                <a:solidFill>
                  <a:srgbClr val="009900"/>
                </a:solidFill>
                <a:cs typeface="+mn-cs"/>
              </a:rPr>
              <a:t>m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216025" y="5715000"/>
            <a:ext cx="133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rgbClr val="009900"/>
                </a:solidFill>
                <a:cs typeface="+mn-cs"/>
              </a:rPr>
              <a:t>1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732338" y="2162175"/>
            <a:ext cx="133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b="1" i="1">
                <a:solidFill>
                  <a:schemeClr val="accent2"/>
                </a:solidFill>
                <a:cs typeface="+mn-cs"/>
              </a:rPr>
              <a:t>n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436688" y="2162175"/>
            <a:ext cx="133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cs typeface="+mn-cs"/>
              </a:rPr>
              <a:t>1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6200" y="5676900"/>
            <a:ext cx="1047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b="1" i="1">
                <a:solidFill>
                  <a:srgbClr val="009900"/>
                </a:solidFill>
                <a:latin typeface="Monotype Corsiva" charset="0"/>
                <a:cs typeface="+mn-cs"/>
              </a:rPr>
              <a:t>Time Series B</a:t>
            </a:r>
            <a:endParaRPr lang="en-US" sz="1400" b="1" i="1">
              <a:solidFill>
                <a:srgbClr val="009900"/>
              </a:solidFill>
              <a:latin typeface="Monotype Corsiva" charset="0"/>
              <a:cs typeface="+mn-cs"/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162050" y="1762125"/>
            <a:ext cx="1219200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b="1" i="1">
                <a:solidFill>
                  <a:schemeClr val="accent2"/>
                </a:solidFill>
                <a:latin typeface="Monotype Corsiva" charset="0"/>
                <a:cs typeface="+mn-cs"/>
              </a:rPr>
              <a:t>Time Series A</a:t>
            </a:r>
            <a:endParaRPr lang="en-US" sz="1400" b="1" i="1">
              <a:solidFill>
                <a:schemeClr val="accent2"/>
              </a:solidFill>
              <a:latin typeface="Monotype Corsiva" charset="0"/>
              <a:cs typeface="+mn-cs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 rot="5400000">
            <a:off x="1397001" y="2538412"/>
            <a:ext cx="3509962" cy="35099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54282" name="Group 13"/>
          <p:cNvGrpSpPr>
            <a:grpSpLocks/>
          </p:cNvGrpSpPr>
          <p:nvPr/>
        </p:nvGrpSpPr>
        <p:grpSpPr bwMode="auto">
          <a:xfrm rot="5400000">
            <a:off x="1618456" y="2540795"/>
            <a:ext cx="3057525" cy="3509962"/>
            <a:chOff x="1488" y="1101"/>
            <a:chExt cx="1926" cy="2211"/>
          </a:xfrm>
        </p:grpSpPr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2513" y="1103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2641" y="1103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2770" y="1103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2898" y="1103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>
              <a:off x="3026" y="1103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>
              <a:off x="3155" y="1103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3283" y="1103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3412" y="1103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1486" y="1103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>
              <a:off x="1614" y="1103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>
              <a:off x="1742" y="1103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>
              <a:off x="1871" y="1103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1999" y="1103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2128" y="1103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2256" y="1103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2384" y="1103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4283" name="Group 30"/>
          <p:cNvGrpSpPr>
            <a:grpSpLocks/>
          </p:cNvGrpSpPr>
          <p:nvPr/>
        </p:nvGrpSpPr>
        <p:grpSpPr bwMode="auto">
          <a:xfrm rot="10800000">
            <a:off x="1622425" y="2538413"/>
            <a:ext cx="3057525" cy="3509962"/>
            <a:chOff x="3594" y="1197"/>
            <a:chExt cx="1926" cy="2211"/>
          </a:xfrm>
        </p:grpSpPr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>
              <a:off x="4623" y="1199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4751" y="1199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>
              <a:off x="4880" y="1199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5008" y="1199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>
              <a:off x="5136" y="1199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5265" y="1199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>
              <a:off x="5393" y="1199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>
              <a:off x="5522" y="1199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>
              <a:off x="3596" y="1199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3724" y="1199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>
              <a:off x="3852" y="1199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>
              <a:off x="3981" y="1199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>
              <a:off x="4109" y="1199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>
              <a:off x="4238" y="1199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>
              <a:off x="4366" y="1199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>
              <a:off x="4494" y="1199"/>
              <a:ext cx="0" cy="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215" name="Oval 47"/>
          <p:cNvSpPr>
            <a:spLocks noChangeArrowheads="1"/>
          </p:cNvSpPr>
          <p:nvPr/>
        </p:nvSpPr>
        <p:spPr bwMode="auto">
          <a:xfrm rot="5400000">
            <a:off x="4295775" y="2581275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16" name="Oval 48"/>
          <p:cNvSpPr>
            <a:spLocks noChangeArrowheads="1"/>
          </p:cNvSpPr>
          <p:nvPr/>
        </p:nvSpPr>
        <p:spPr bwMode="auto">
          <a:xfrm rot="5400000">
            <a:off x="4095750" y="2790825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17" name="Oval 49"/>
          <p:cNvSpPr>
            <a:spLocks noChangeArrowheads="1"/>
          </p:cNvSpPr>
          <p:nvPr/>
        </p:nvSpPr>
        <p:spPr bwMode="auto">
          <a:xfrm rot="5400000">
            <a:off x="3895725" y="2990850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18" name="Oval 50"/>
          <p:cNvSpPr>
            <a:spLocks noChangeArrowheads="1"/>
          </p:cNvSpPr>
          <p:nvPr/>
        </p:nvSpPr>
        <p:spPr bwMode="auto">
          <a:xfrm rot="5400000">
            <a:off x="3686175" y="3190875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19" name="Oval 51"/>
          <p:cNvSpPr>
            <a:spLocks noChangeArrowheads="1"/>
          </p:cNvSpPr>
          <p:nvPr/>
        </p:nvSpPr>
        <p:spPr bwMode="auto">
          <a:xfrm rot="5400000">
            <a:off x="3486150" y="3609975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20" name="Oval 52"/>
          <p:cNvSpPr>
            <a:spLocks noChangeArrowheads="1"/>
          </p:cNvSpPr>
          <p:nvPr/>
        </p:nvSpPr>
        <p:spPr bwMode="auto">
          <a:xfrm rot="5400000">
            <a:off x="3486150" y="3400425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21" name="Oval 53"/>
          <p:cNvSpPr>
            <a:spLocks noChangeArrowheads="1"/>
          </p:cNvSpPr>
          <p:nvPr/>
        </p:nvSpPr>
        <p:spPr bwMode="auto">
          <a:xfrm rot="5400000">
            <a:off x="3281363" y="3805238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22" name="Oval 54"/>
          <p:cNvSpPr>
            <a:spLocks noChangeArrowheads="1"/>
          </p:cNvSpPr>
          <p:nvPr/>
        </p:nvSpPr>
        <p:spPr bwMode="auto">
          <a:xfrm rot="5400000">
            <a:off x="3281363" y="4427538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23" name="Oval 55"/>
          <p:cNvSpPr>
            <a:spLocks noChangeArrowheads="1"/>
          </p:cNvSpPr>
          <p:nvPr/>
        </p:nvSpPr>
        <p:spPr bwMode="auto">
          <a:xfrm rot="5400000">
            <a:off x="2867025" y="4838700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24" name="Oval 56"/>
          <p:cNvSpPr>
            <a:spLocks noChangeArrowheads="1"/>
          </p:cNvSpPr>
          <p:nvPr/>
        </p:nvSpPr>
        <p:spPr bwMode="auto">
          <a:xfrm rot="5400000">
            <a:off x="1638300" y="5857875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25" name="Oval 57"/>
          <p:cNvSpPr>
            <a:spLocks noChangeArrowheads="1"/>
          </p:cNvSpPr>
          <p:nvPr/>
        </p:nvSpPr>
        <p:spPr bwMode="auto">
          <a:xfrm rot="5400000">
            <a:off x="1847850" y="5857875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26" name="Oval 58"/>
          <p:cNvSpPr>
            <a:spLocks noChangeArrowheads="1"/>
          </p:cNvSpPr>
          <p:nvPr/>
        </p:nvSpPr>
        <p:spPr bwMode="auto">
          <a:xfrm rot="5400000">
            <a:off x="2047875" y="5638800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 rot="5400000">
            <a:off x="2257425" y="5438775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28" name="Oval 60"/>
          <p:cNvSpPr>
            <a:spLocks noChangeArrowheads="1"/>
          </p:cNvSpPr>
          <p:nvPr/>
        </p:nvSpPr>
        <p:spPr bwMode="auto">
          <a:xfrm rot="5400000">
            <a:off x="2457450" y="5238750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29" name="Oval 61"/>
          <p:cNvSpPr>
            <a:spLocks noChangeArrowheads="1"/>
          </p:cNvSpPr>
          <p:nvPr/>
        </p:nvSpPr>
        <p:spPr bwMode="auto">
          <a:xfrm rot="5400000">
            <a:off x="2657475" y="5029200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rot="5400000">
            <a:off x="3281363" y="4219575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31" name="Oval 63"/>
          <p:cNvSpPr>
            <a:spLocks noChangeArrowheads="1"/>
          </p:cNvSpPr>
          <p:nvPr/>
        </p:nvSpPr>
        <p:spPr bwMode="auto">
          <a:xfrm rot="5400000">
            <a:off x="4505325" y="2581275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32" name="Oval 64"/>
          <p:cNvSpPr>
            <a:spLocks noChangeArrowheads="1"/>
          </p:cNvSpPr>
          <p:nvPr/>
        </p:nvSpPr>
        <p:spPr bwMode="auto">
          <a:xfrm rot="5400000">
            <a:off x="3281363" y="4010025"/>
            <a:ext cx="1524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54302" name="Group 65"/>
          <p:cNvGrpSpPr>
            <a:grpSpLocks/>
          </p:cNvGrpSpPr>
          <p:nvPr/>
        </p:nvGrpSpPr>
        <p:grpSpPr bwMode="auto">
          <a:xfrm>
            <a:off x="1371600" y="1447800"/>
            <a:ext cx="3514725" cy="838200"/>
            <a:chOff x="678" y="2154"/>
            <a:chExt cx="2214" cy="528"/>
          </a:xfrm>
        </p:grpSpPr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>
              <a:off x="678" y="2682"/>
              <a:ext cx="3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flipV="1">
              <a:off x="1062" y="2634"/>
              <a:ext cx="132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flipV="1">
              <a:off x="1320" y="2490"/>
              <a:ext cx="259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>
              <a:off x="1194" y="2634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>
              <a:off x="1578" y="2490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flipV="1">
              <a:off x="1698" y="2400"/>
              <a:ext cx="144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flipV="1">
              <a:off x="1836" y="2166"/>
              <a:ext cx="138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>
              <a:off x="1968" y="2154"/>
              <a:ext cx="127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>
              <a:off x="2220" y="2298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>
              <a:off x="2094" y="2250"/>
              <a:ext cx="132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>
              <a:off x="2346" y="2298"/>
              <a:ext cx="259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>
              <a:off x="2604" y="2394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4303" name="Group 78"/>
          <p:cNvGrpSpPr>
            <a:grpSpLocks/>
          </p:cNvGrpSpPr>
          <p:nvPr/>
        </p:nvGrpSpPr>
        <p:grpSpPr bwMode="auto">
          <a:xfrm rot="-5400000">
            <a:off x="-896143" y="3961606"/>
            <a:ext cx="3516312" cy="676275"/>
            <a:chOff x="678" y="1872"/>
            <a:chExt cx="2215" cy="426"/>
          </a:xfrm>
        </p:grpSpPr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>
              <a:off x="678" y="2296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flipV="1">
              <a:off x="804" y="2248"/>
              <a:ext cx="132" cy="4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1064" y="2104"/>
              <a:ext cx="259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>
              <a:off x="936" y="2248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>
              <a:off x="1318" y="2104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flipV="1">
              <a:off x="1444" y="2008"/>
              <a:ext cx="144" cy="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1582" y="1870"/>
              <a:ext cx="138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>
              <a:off x="1716" y="1870"/>
              <a:ext cx="384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>
              <a:off x="2490" y="2014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56" name="Line 88"/>
            <p:cNvSpPr>
              <a:spLocks noChangeAspect="1" noChangeShapeType="1"/>
            </p:cNvSpPr>
            <p:nvPr/>
          </p:nvSpPr>
          <p:spPr bwMode="auto">
            <a:xfrm>
              <a:off x="2624" y="2016"/>
              <a:ext cx="271" cy="10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>
              <a:off x="2358" y="1966"/>
              <a:ext cx="132" cy="4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>
              <a:off x="2102" y="1870"/>
              <a:ext cx="265" cy="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262" name="Rectangle 94"/>
          <p:cNvSpPr>
            <a:spLocks noChangeArrowheads="1"/>
          </p:cNvSpPr>
          <p:nvPr/>
        </p:nvSpPr>
        <p:spPr bwMode="auto">
          <a:xfrm>
            <a:off x="533400" y="4572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nl-BE" sz="3200">
                <a:solidFill>
                  <a:srgbClr val="00264C"/>
                </a:solidFill>
                <a:cs typeface="+mn-cs"/>
              </a:rPr>
              <a:t>Warping Function</a:t>
            </a:r>
            <a:endParaRPr lang="en-GB" sz="3200" i="1">
              <a:solidFill>
                <a:srgbClr val="00264C"/>
              </a:solidFill>
              <a:cs typeface="Times New Roman" charset="0"/>
            </a:endParaRPr>
          </a:p>
        </p:txBody>
      </p:sp>
      <p:sp>
        <p:nvSpPr>
          <p:cNvPr id="7266" name="Rectangle 98"/>
          <p:cNvSpPr>
            <a:spLocks noChangeArrowheads="1"/>
          </p:cNvSpPr>
          <p:nvPr/>
        </p:nvSpPr>
        <p:spPr bwMode="auto">
          <a:xfrm>
            <a:off x="4606925" y="24241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>
                <a:solidFill>
                  <a:srgbClr val="CC3300"/>
                </a:solidFill>
                <a:cs typeface="+mn-cs"/>
              </a:rPr>
              <a:t>p</a:t>
            </a:r>
            <a:r>
              <a:rPr lang="en-US" b="1" i="1" baseline="-25000">
                <a:solidFill>
                  <a:srgbClr val="CC3300"/>
                </a:solidFill>
                <a:cs typeface="+mn-cs"/>
              </a:rPr>
              <a:t>k</a:t>
            </a:r>
          </a:p>
        </p:txBody>
      </p:sp>
      <p:sp>
        <p:nvSpPr>
          <p:cNvPr id="7267" name="Rectangle 99"/>
          <p:cNvSpPr>
            <a:spLocks noChangeArrowheads="1"/>
          </p:cNvSpPr>
          <p:nvPr/>
        </p:nvSpPr>
        <p:spPr bwMode="auto">
          <a:xfrm>
            <a:off x="2976563" y="4462463"/>
            <a:ext cx="357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>
                <a:solidFill>
                  <a:srgbClr val="CC3300"/>
                </a:solidFill>
                <a:cs typeface="+mn-cs"/>
              </a:rPr>
              <a:t>p</a:t>
            </a:r>
            <a:r>
              <a:rPr lang="en-US" b="1" i="1" baseline="-25000">
                <a:solidFill>
                  <a:srgbClr val="CC3300"/>
                </a:solidFill>
                <a:cs typeface="+mn-cs"/>
              </a:rPr>
              <a:t>s</a:t>
            </a:r>
          </a:p>
        </p:txBody>
      </p:sp>
      <p:sp>
        <p:nvSpPr>
          <p:cNvPr id="7268" name="Rectangle 100"/>
          <p:cNvSpPr>
            <a:spLocks noChangeArrowheads="1"/>
          </p:cNvSpPr>
          <p:nvPr/>
        </p:nvSpPr>
        <p:spPr bwMode="auto">
          <a:xfrm>
            <a:off x="1343025" y="57007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>
                <a:solidFill>
                  <a:srgbClr val="CC3300"/>
                </a:solidFill>
                <a:cs typeface="+mn-cs"/>
              </a:rPr>
              <a:t>p</a:t>
            </a:r>
            <a:r>
              <a:rPr lang="en-US" b="1" baseline="-25000">
                <a:solidFill>
                  <a:srgbClr val="CC3300"/>
                </a:solidFill>
                <a:cs typeface="+mn-cs"/>
              </a:rPr>
              <a:t>1</a:t>
            </a:r>
          </a:p>
        </p:txBody>
      </p:sp>
      <p:sp>
        <p:nvSpPr>
          <p:cNvPr id="7269" name="Text Box 101"/>
          <p:cNvSpPr txBox="1">
            <a:spLocks noChangeArrowheads="1"/>
          </p:cNvSpPr>
          <p:nvPr/>
        </p:nvSpPr>
        <p:spPr bwMode="auto">
          <a:xfrm>
            <a:off x="5314950" y="2828925"/>
            <a:ext cx="3314700" cy="3170238"/>
          </a:xfrm>
          <a:prstGeom prst="rect">
            <a:avLst/>
          </a:prstGeom>
          <a:solidFill>
            <a:srgbClr val="FFFFCC"/>
          </a:solidFill>
          <a:ln w="9525">
            <a:solidFill>
              <a:srgbClr val="00264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264C"/>
                </a:solidFill>
                <a:cs typeface="+mn-cs"/>
              </a:rPr>
              <a:t>To find the </a:t>
            </a:r>
            <a:r>
              <a:rPr lang="en-US" sz="2000" i="1" dirty="0">
                <a:solidFill>
                  <a:srgbClr val="00264C"/>
                </a:solidFill>
                <a:cs typeface="+mn-cs"/>
              </a:rPr>
              <a:t>best alignment</a:t>
            </a:r>
            <a:r>
              <a:rPr lang="en-US" sz="2000" dirty="0">
                <a:solidFill>
                  <a:srgbClr val="00264C"/>
                </a:solidFill>
                <a:cs typeface="+mn-cs"/>
              </a:rPr>
              <a:t> between </a:t>
            </a:r>
            <a:r>
              <a:rPr lang="en-US" sz="2000" b="1" i="1" dirty="0">
                <a:solidFill>
                  <a:schemeClr val="accent2"/>
                </a:solidFill>
                <a:latin typeface="Monotype Corsiva" charset="0"/>
                <a:cs typeface="+mn-cs"/>
              </a:rPr>
              <a:t>A </a:t>
            </a:r>
            <a:r>
              <a:rPr lang="en-US" sz="2000" dirty="0">
                <a:cs typeface="+mn-cs"/>
              </a:rPr>
              <a:t>and </a:t>
            </a:r>
            <a:r>
              <a:rPr lang="en-US" sz="2000" b="1" i="1" dirty="0">
                <a:solidFill>
                  <a:srgbClr val="009900"/>
                </a:solidFill>
                <a:latin typeface="Monotype Corsiva" charset="0"/>
                <a:cs typeface="+mn-cs"/>
              </a:rPr>
              <a:t>B</a:t>
            </a:r>
            <a:r>
              <a:rPr lang="en-US" sz="2000" dirty="0">
                <a:solidFill>
                  <a:srgbClr val="00264C"/>
                </a:solidFill>
                <a:cs typeface="+mn-cs"/>
              </a:rPr>
              <a:t> one needs to find the path through the grid</a:t>
            </a:r>
            <a:r>
              <a:rPr lang="en-US" sz="2000" dirty="0">
                <a:cs typeface="+mn-cs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sz="2000" b="1" i="1" dirty="0">
                <a:solidFill>
                  <a:srgbClr val="CC3300"/>
                </a:solidFill>
                <a:cs typeface="+mn-cs"/>
              </a:rPr>
              <a:t>P</a:t>
            </a:r>
            <a:r>
              <a:rPr lang="en-US" sz="2000" b="1" dirty="0">
                <a:solidFill>
                  <a:srgbClr val="CC3300"/>
                </a:solidFill>
                <a:cs typeface="+mn-cs"/>
              </a:rPr>
              <a:t> = </a:t>
            </a:r>
            <a:r>
              <a:rPr lang="en-US" sz="2000" b="1" i="1" dirty="0">
                <a:solidFill>
                  <a:srgbClr val="CC3300"/>
                </a:solidFill>
                <a:cs typeface="+mn-cs"/>
              </a:rPr>
              <a:t>p</a:t>
            </a:r>
            <a:r>
              <a:rPr lang="en-US" sz="2000" b="1" baseline="-25000" dirty="0">
                <a:solidFill>
                  <a:srgbClr val="CC3300"/>
                </a:solidFill>
                <a:cs typeface="+mn-cs"/>
              </a:rPr>
              <a:t>1</a:t>
            </a:r>
            <a:r>
              <a:rPr lang="en-US" sz="2000" b="1" dirty="0">
                <a:solidFill>
                  <a:srgbClr val="CC3300"/>
                </a:solidFill>
                <a:cs typeface="+mn-cs"/>
              </a:rPr>
              <a:t>, … , </a:t>
            </a:r>
            <a:r>
              <a:rPr lang="en-US" sz="2000" b="1" i="1" dirty="0" err="1">
                <a:solidFill>
                  <a:srgbClr val="CC3300"/>
                </a:solidFill>
                <a:cs typeface="+mn-cs"/>
              </a:rPr>
              <a:t>p</a:t>
            </a:r>
            <a:r>
              <a:rPr lang="en-US" sz="2000" b="1" i="1" baseline="-25000" dirty="0" err="1">
                <a:solidFill>
                  <a:srgbClr val="CC3300"/>
                </a:solidFill>
                <a:cs typeface="+mn-cs"/>
              </a:rPr>
              <a:t>s</a:t>
            </a:r>
            <a:r>
              <a:rPr lang="en-US" sz="2000" b="1" i="1" baseline="-25000" dirty="0">
                <a:solidFill>
                  <a:srgbClr val="CC3300"/>
                </a:solidFill>
                <a:cs typeface="+mn-cs"/>
              </a:rPr>
              <a:t> </a:t>
            </a:r>
            <a:r>
              <a:rPr lang="en-US" sz="2000" b="1" dirty="0">
                <a:solidFill>
                  <a:srgbClr val="CC3300"/>
                </a:solidFill>
                <a:cs typeface="+mn-cs"/>
              </a:rPr>
              <a:t>, … , </a:t>
            </a:r>
            <a:r>
              <a:rPr lang="en-US" sz="2000" b="1" i="1" dirty="0" err="1">
                <a:solidFill>
                  <a:srgbClr val="CC3300"/>
                </a:solidFill>
                <a:cs typeface="+mn-cs"/>
              </a:rPr>
              <a:t>p</a:t>
            </a:r>
            <a:r>
              <a:rPr lang="en-US" sz="2000" b="1" i="1" baseline="-25000" dirty="0" err="1">
                <a:solidFill>
                  <a:srgbClr val="CC3300"/>
                </a:solidFill>
                <a:cs typeface="+mn-cs"/>
              </a:rPr>
              <a:t>k</a:t>
            </a:r>
            <a:r>
              <a:rPr lang="en-US" sz="2000" i="1" baseline="-25000" dirty="0">
                <a:solidFill>
                  <a:srgbClr val="CC3300"/>
                </a:solidFill>
                <a:cs typeface="+mn-cs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sz="2000" b="1" i="1" dirty="0" err="1">
                <a:solidFill>
                  <a:srgbClr val="CC3300"/>
                </a:solidFill>
                <a:cs typeface="+mn-cs"/>
              </a:rPr>
              <a:t>p</a:t>
            </a:r>
            <a:r>
              <a:rPr lang="en-US" sz="2000" b="1" i="1" baseline="-25000" dirty="0" err="1">
                <a:solidFill>
                  <a:srgbClr val="CC3300"/>
                </a:solidFill>
                <a:cs typeface="+mn-cs"/>
              </a:rPr>
              <a:t>s</a:t>
            </a:r>
            <a:r>
              <a:rPr lang="en-US" sz="2000" i="1" baseline="-25000" dirty="0">
                <a:solidFill>
                  <a:srgbClr val="00264C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264C"/>
                </a:solidFill>
                <a:cs typeface="+mn-cs"/>
              </a:rPr>
              <a:t>= (</a:t>
            </a:r>
            <a:r>
              <a:rPr lang="en-US" sz="2000" b="1" i="1" dirty="0">
                <a:solidFill>
                  <a:schemeClr val="accent2"/>
                </a:solidFill>
                <a:cs typeface="+mn-cs"/>
              </a:rPr>
              <a:t>i</a:t>
            </a:r>
            <a:r>
              <a:rPr lang="en-US" sz="2000" b="1" i="1" baseline="-25000" dirty="0">
                <a:solidFill>
                  <a:schemeClr val="accent2"/>
                </a:solidFill>
                <a:cs typeface="+mn-cs"/>
              </a:rPr>
              <a:t>s</a:t>
            </a:r>
            <a:r>
              <a:rPr lang="en-US" sz="2000" b="1" i="1" dirty="0">
                <a:solidFill>
                  <a:schemeClr val="accent2"/>
                </a:solidFill>
                <a:latin typeface="Monotype Corsiva" charset="0"/>
                <a:cs typeface="+mn-cs"/>
              </a:rPr>
              <a:t> </a:t>
            </a:r>
            <a:r>
              <a:rPr lang="en-US" sz="2000" dirty="0">
                <a:solidFill>
                  <a:srgbClr val="00264C"/>
                </a:solidFill>
                <a:cs typeface="+mn-cs"/>
              </a:rPr>
              <a:t>,</a:t>
            </a:r>
            <a:r>
              <a:rPr lang="en-US" sz="2000" b="1" dirty="0">
                <a:solidFill>
                  <a:srgbClr val="CC3300"/>
                </a:solidFill>
                <a:cs typeface="+mn-cs"/>
              </a:rPr>
              <a:t> </a:t>
            </a:r>
            <a:r>
              <a:rPr lang="en-US" sz="2000" b="1" i="1" dirty="0" err="1">
                <a:solidFill>
                  <a:srgbClr val="009900"/>
                </a:solidFill>
                <a:cs typeface="+mn-cs"/>
              </a:rPr>
              <a:t>j</a:t>
            </a:r>
            <a:r>
              <a:rPr lang="en-US" sz="2000" b="1" i="1" baseline="-25000" dirty="0" err="1">
                <a:solidFill>
                  <a:srgbClr val="009900"/>
                </a:solidFill>
                <a:cs typeface="+mn-cs"/>
              </a:rPr>
              <a:t>s</a:t>
            </a:r>
            <a:r>
              <a:rPr lang="en-US" sz="2000" b="1" i="1" dirty="0">
                <a:solidFill>
                  <a:srgbClr val="009900"/>
                </a:solidFill>
                <a:latin typeface="Monotype Corsiva" charset="0"/>
                <a:cs typeface="+mn-cs"/>
              </a:rPr>
              <a:t> </a:t>
            </a:r>
            <a:r>
              <a:rPr lang="en-US" sz="2000" dirty="0">
                <a:solidFill>
                  <a:srgbClr val="00264C"/>
                </a:solidFill>
                <a:cs typeface="+mn-cs"/>
              </a:rPr>
              <a:t>)</a:t>
            </a:r>
            <a:endParaRPr lang="en-US" sz="2000" i="1" baseline="-25000" dirty="0">
              <a:solidFill>
                <a:srgbClr val="00264C"/>
              </a:solidFill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264C"/>
                </a:solidFill>
                <a:cs typeface="+mn-cs"/>
              </a:rPr>
              <a:t>which </a:t>
            </a:r>
            <a:r>
              <a:rPr lang="en-US" sz="2000" i="1" dirty="0">
                <a:solidFill>
                  <a:srgbClr val="00264C"/>
                </a:solidFill>
                <a:cs typeface="+mn-cs"/>
              </a:rPr>
              <a:t>minimizes</a:t>
            </a:r>
            <a:r>
              <a:rPr lang="en-US" sz="2000" dirty="0">
                <a:solidFill>
                  <a:srgbClr val="00264C"/>
                </a:solidFill>
                <a:cs typeface="+mn-cs"/>
              </a:rPr>
              <a:t> the total distance between them.</a:t>
            </a:r>
          </a:p>
          <a:p>
            <a:pPr>
              <a:spcBef>
                <a:spcPct val="50000"/>
              </a:spcBef>
              <a:defRPr/>
            </a:pPr>
            <a:r>
              <a:rPr lang="en-US" sz="2000" b="1" i="1" dirty="0">
                <a:solidFill>
                  <a:srgbClr val="CC3300"/>
                </a:solidFill>
                <a:cs typeface="+mn-cs"/>
              </a:rPr>
              <a:t>P</a:t>
            </a:r>
            <a:r>
              <a:rPr lang="en-US" sz="2000" b="1" baseline="-25000" dirty="0">
                <a:solidFill>
                  <a:srgbClr val="CC33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264C"/>
                </a:solidFill>
                <a:cs typeface="+mn-cs"/>
              </a:rPr>
              <a:t>is called a </a:t>
            </a:r>
            <a:r>
              <a:rPr lang="en-US" sz="2000" i="1" u="sng" dirty="0">
                <a:solidFill>
                  <a:srgbClr val="00264C"/>
                </a:solidFill>
                <a:cs typeface="+mn-cs"/>
              </a:rPr>
              <a:t>warping function</a:t>
            </a:r>
            <a:r>
              <a:rPr lang="en-US" sz="2000" dirty="0">
                <a:solidFill>
                  <a:srgbClr val="00264C"/>
                </a:solidFill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51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Eamonn Keogh, eamonn@cs.ucr.edu</a:t>
            </a:r>
          </a:p>
        </p:txBody>
      </p:sp>
      <p:sp>
        <p:nvSpPr>
          <p:cNvPr id="3174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D799BB-07B1-704A-B4B8-9DF30933FF6F}" type="slidenum">
              <a:rPr lang="en-US" sz="1400">
                <a:latin typeface="Times New Roman" charset="0"/>
              </a:rPr>
              <a:pPr/>
              <a:t>53</a:t>
            </a:fld>
            <a:endParaRPr lang="en-US" sz="1400">
              <a:latin typeface="Times New Roman" charset="0"/>
            </a:endParaRPr>
          </a:p>
        </p:txBody>
      </p:sp>
      <p:sp>
        <p:nvSpPr>
          <p:cNvPr id="256002" name="Rectangle 2"/>
          <p:cNvSpPr>
            <a:spLocks noChangeArrowheads="1"/>
          </p:cNvSpPr>
          <p:nvPr/>
        </p:nvSpPr>
        <p:spPr bwMode="auto">
          <a:xfrm>
            <a:off x="295275" y="1146175"/>
            <a:ext cx="8464550" cy="17319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+mn-ea"/>
              <a:cs typeface="+mn-cs"/>
            </a:endParaRP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381000" y="5562600"/>
            <a:ext cx="7499350" cy="5381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+mn-ea"/>
              <a:cs typeface="+mn-cs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+mn-cs"/>
              </a:rPr>
              <a:t>Defining Distance Measures</a:t>
            </a:r>
            <a:endParaRPr lang="en-US" sz="4400">
              <a:solidFill>
                <a:schemeClr val="tx2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81000" y="1066800"/>
            <a:ext cx="81343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200" b="1">
                <a:latin typeface="Times New Roman" charset="0"/>
              </a:rPr>
              <a:t>Definition</a:t>
            </a:r>
            <a:r>
              <a:rPr lang="en-US" sz="3200">
                <a:latin typeface="Times New Roman" charset="0"/>
              </a:rPr>
              <a:t>: Let O</a:t>
            </a:r>
            <a:r>
              <a:rPr lang="en-US" sz="3200" baseline="-25000">
                <a:latin typeface="Times New Roman" charset="0"/>
              </a:rPr>
              <a:t>1</a:t>
            </a:r>
            <a:r>
              <a:rPr lang="en-US" sz="3200">
                <a:latin typeface="Times New Roman" charset="0"/>
              </a:rPr>
              <a:t> and O</a:t>
            </a:r>
            <a:r>
              <a:rPr lang="en-US" sz="3200" baseline="-25000">
                <a:latin typeface="Times New Roman" charset="0"/>
              </a:rPr>
              <a:t>2</a:t>
            </a:r>
            <a:r>
              <a:rPr lang="en-US" sz="3200">
                <a:latin typeface="Times New Roman" charset="0"/>
              </a:rPr>
              <a:t> be two objects from the universe of possible objects. The distance (dissimilarity) is denoted by </a:t>
            </a:r>
            <a:r>
              <a:rPr lang="en-US" sz="3200" i="1">
                <a:latin typeface="Times New Roman" charset="0"/>
              </a:rPr>
              <a:t>D</a:t>
            </a:r>
            <a:r>
              <a:rPr lang="en-US" sz="3200">
                <a:latin typeface="Times New Roman" charset="0"/>
              </a:rPr>
              <a:t>(O</a:t>
            </a:r>
            <a:r>
              <a:rPr lang="en-US" sz="3200" baseline="-25000">
                <a:latin typeface="Times New Roman" charset="0"/>
              </a:rPr>
              <a:t>1</a:t>
            </a:r>
            <a:r>
              <a:rPr lang="en-US" sz="3200">
                <a:latin typeface="Times New Roman" charset="0"/>
              </a:rPr>
              <a:t>,O</a:t>
            </a:r>
            <a:r>
              <a:rPr lang="en-US" sz="3200" baseline="-25000">
                <a:latin typeface="Times New Roman" charset="0"/>
              </a:rPr>
              <a:t>2</a:t>
            </a:r>
            <a:r>
              <a:rPr lang="en-US" sz="3200">
                <a:latin typeface="Times New Roman" charset="0"/>
              </a:rPr>
              <a:t>)</a:t>
            </a:r>
            <a:endParaRPr lang="en-US" sz="2800">
              <a:latin typeface="Times New Roman" charset="0"/>
            </a:endParaRPr>
          </a:p>
          <a:p>
            <a:pPr>
              <a:lnSpc>
                <a:spcPct val="110000"/>
              </a:lnSpc>
            </a:pPr>
            <a:endParaRPr lang="en-US" sz="2800">
              <a:latin typeface="Times New Roman" charset="0"/>
            </a:endParaRPr>
          </a:p>
          <a:p>
            <a:pPr>
              <a:lnSpc>
                <a:spcPct val="110000"/>
              </a:lnSpc>
            </a:pPr>
            <a:endParaRPr lang="en-US" sz="2800">
              <a:latin typeface="Times New Roman" charset="0"/>
            </a:endParaRPr>
          </a:p>
          <a:p>
            <a:pPr>
              <a:lnSpc>
                <a:spcPct val="110000"/>
              </a:lnSpc>
            </a:pPr>
            <a:endParaRPr lang="en-US" sz="2800">
              <a:latin typeface="Times New Roman" charset="0"/>
            </a:endParaRP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 charset="0"/>
              </a:rPr>
              <a:t> </a:t>
            </a:r>
            <a:r>
              <a:rPr lang="en-US" sz="2800" i="1">
                <a:latin typeface="Times New Roman" charset="0"/>
              </a:rPr>
              <a:t>D</a:t>
            </a:r>
            <a:r>
              <a:rPr lang="en-US" sz="2800">
                <a:latin typeface="Times New Roman" charset="0"/>
              </a:rPr>
              <a:t>(A,B) = </a:t>
            </a:r>
            <a:r>
              <a:rPr lang="en-US" sz="2800" i="1">
                <a:latin typeface="Times New Roman" charset="0"/>
              </a:rPr>
              <a:t>D</a:t>
            </a:r>
            <a:r>
              <a:rPr lang="en-US" sz="2800">
                <a:latin typeface="Times New Roman" charset="0"/>
              </a:rPr>
              <a:t>(B,A)		</a:t>
            </a:r>
            <a:r>
              <a:rPr lang="en-US" i="1">
                <a:latin typeface="Times New Roman" charset="0"/>
              </a:rPr>
              <a:t>Symmetry </a:t>
            </a:r>
            <a:endParaRPr lang="en-US" sz="2800">
              <a:latin typeface="Times New Roman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800">
                <a:latin typeface="Times New Roman" charset="0"/>
              </a:rPr>
              <a:t> </a:t>
            </a:r>
            <a:r>
              <a:rPr lang="en-US" sz="2800" i="1">
                <a:latin typeface="Times New Roman" charset="0"/>
              </a:rPr>
              <a:t>D</a:t>
            </a:r>
            <a:r>
              <a:rPr lang="en-US" sz="2800">
                <a:latin typeface="Times New Roman" charset="0"/>
              </a:rPr>
              <a:t>(A,A) = 0			</a:t>
            </a:r>
            <a:r>
              <a:rPr lang="en-US" i="1">
                <a:latin typeface="Times New Roman" charset="0"/>
              </a:rPr>
              <a:t>Constancy</a:t>
            </a:r>
            <a:endParaRPr lang="en-US" sz="2800">
              <a:latin typeface="Times New Roman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800">
                <a:latin typeface="Times New Roman" charset="0"/>
              </a:rPr>
              <a:t> </a:t>
            </a:r>
            <a:r>
              <a:rPr lang="en-US" sz="2800" i="1">
                <a:latin typeface="Times New Roman" charset="0"/>
              </a:rPr>
              <a:t>D</a:t>
            </a:r>
            <a:r>
              <a:rPr lang="en-US" sz="2800">
                <a:latin typeface="Times New Roman" charset="0"/>
              </a:rPr>
              <a:t>(A,B) = 0 IIf A= B 		</a:t>
            </a:r>
            <a:r>
              <a:rPr lang="en-US" i="1">
                <a:latin typeface="Times New Roman" charset="0"/>
              </a:rPr>
              <a:t>Positivity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800">
                <a:latin typeface="Times New Roman" charset="0"/>
              </a:rPr>
              <a:t> </a:t>
            </a:r>
            <a:r>
              <a:rPr lang="en-US" sz="2800" i="1">
                <a:latin typeface="Times New Roman" charset="0"/>
              </a:rPr>
              <a:t>D</a:t>
            </a:r>
            <a:r>
              <a:rPr lang="en-US" sz="2800">
                <a:latin typeface="Times New Roman" charset="0"/>
              </a:rPr>
              <a:t>(A,B) </a:t>
            </a:r>
            <a:r>
              <a:rPr lang="en-US" sz="2800">
                <a:latin typeface="Times New Roman" charset="0"/>
                <a:sym typeface="Symbol" charset="0"/>
              </a:rPr>
              <a:t> </a:t>
            </a:r>
            <a:r>
              <a:rPr lang="en-US" sz="2800" i="1">
                <a:latin typeface="Times New Roman" charset="0"/>
                <a:sym typeface="Symbol" charset="0"/>
              </a:rPr>
              <a:t>D</a:t>
            </a:r>
            <a:r>
              <a:rPr lang="en-US" sz="2800">
                <a:latin typeface="Times New Roman" charset="0"/>
                <a:sym typeface="Symbol" charset="0"/>
              </a:rPr>
              <a:t>(A,C) + </a:t>
            </a:r>
            <a:r>
              <a:rPr lang="en-US" sz="2800" i="1">
                <a:latin typeface="Times New Roman" charset="0"/>
                <a:sym typeface="Symbol" charset="0"/>
              </a:rPr>
              <a:t>D</a:t>
            </a:r>
            <a:r>
              <a:rPr lang="en-US" sz="2800">
                <a:latin typeface="Times New Roman" charset="0"/>
                <a:sym typeface="Symbol" charset="0"/>
              </a:rPr>
              <a:t>(B,C)	</a:t>
            </a:r>
            <a:r>
              <a:rPr lang="en-US" i="1">
                <a:latin typeface="Times New Roman" charset="0"/>
              </a:rPr>
              <a:t>Triangular Inequality</a:t>
            </a:r>
            <a:r>
              <a:rPr lang="en-US" sz="2800">
                <a:latin typeface="Times New Roman" charset="0"/>
              </a:rPr>
              <a:t> </a:t>
            </a:r>
            <a:endParaRPr lang="en-US">
              <a:latin typeface="Times New Roman" charset="0"/>
              <a:sym typeface="Symbol" charset="0"/>
            </a:endParaRPr>
          </a:p>
        </p:txBody>
      </p:sp>
      <p:pic>
        <p:nvPicPr>
          <p:cNvPr id="31751" name="Picture 6" descr="ca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3078163"/>
            <a:ext cx="1189037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07" name="AutoShape 7"/>
          <p:cNvSpPr>
            <a:spLocks noChangeArrowheads="1"/>
          </p:cNvSpPr>
          <p:nvPr/>
        </p:nvSpPr>
        <p:spPr bwMode="auto">
          <a:xfrm>
            <a:off x="914400" y="3048000"/>
            <a:ext cx="6661150" cy="1128713"/>
          </a:xfrm>
          <a:prstGeom prst="wedgeRoundRectCallout">
            <a:avLst>
              <a:gd name="adj1" fmla="val 55269"/>
              <a:gd name="adj2" fmla="val 471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3200">
                <a:latin typeface="Comic Sans MS" pitchFamily="66" charset="0"/>
                <a:ea typeface="+mn-ea"/>
                <a:cs typeface="+mn-cs"/>
              </a:rPr>
              <a:t>What properties are desirable in a distance measure?</a:t>
            </a:r>
          </a:p>
          <a:p>
            <a:pPr algn="ctr" eaLnBrk="1" hangingPunct="1">
              <a:defRPr/>
            </a:pPr>
            <a:endParaRPr lang="en-US" sz="3200"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4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Eamonn Keogh, eamonn@cs.ucr.edu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B222B6-6CCC-DC4F-BB87-7B2CED173737}" type="slidenum">
              <a:rPr lang="en-US" sz="1400">
                <a:latin typeface="Times New Roman" charset="0"/>
              </a:rPr>
              <a:pPr/>
              <a:t>54</a:t>
            </a:fld>
            <a:endParaRPr lang="en-US" sz="1400">
              <a:latin typeface="Times New Roman" charset="0"/>
            </a:endParaRP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75" y="0"/>
            <a:ext cx="8975725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Why is the Triangular Inequality so Important?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6200" y="914400"/>
            <a:ext cx="8993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latin typeface="Times New Roman" charset="0"/>
              </a:rPr>
              <a:t>Virtually all techniques to index data require the triangular inequality to hold.</a:t>
            </a:r>
            <a:r>
              <a:rPr lang="en-US" sz="2800">
                <a:latin typeface="Times New Roman" charset="0"/>
              </a:rPr>
              <a:t>  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6159500" y="48942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6438900" y="48942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6718300" y="4894263"/>
            <a:ext cx="277813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6996113" y="48942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7275513" y="48942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7554913" y="48942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7834313" y="48942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4" name="Rectangle 11"/>
          <p:cNvSpPr>
            <a:spLocks noChangeArrowheads="1"/>
          </p:cNvSpPr>
          <p:nvPr/>
        </p:nvSpPr>
        <p:spPr bwMode="auto">
          <a:xfrm>
            <a:off x="8113713" y="4894263"/>
            <a:ext cx="277812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8391525" y="48942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6" name="Rectangle 13"/>
          <p:cNvSpPr>
            <a:spLocks noChangeArrowheads="1"/>
          </p:cNvSpPr>
          <p:nvPr/>
        </p:nvSpPr>
        <p:spPr bwMode="auto">
          <a:xfrm>
            <a:off x="8670925" y="48942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7" name="Rectangle 14"/>
          <p:cNvSpPr>
            <a:spLocks noChangeArrowheads="1"/>
          </p:cNvSpPr>
          <p:nvPr/>
        </p:nvSpPr>
        <p:spPr bwMode="auto">
          <a:xfrm>
            <a:off x="6159500" y="46148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8" name="Rectangle 15"/>
          <p:cNvSpPr>
            <a:spLocks noChangeArrowheads="1"/>
          </p:cNvSpPr>
          <p:nvPr/>
        </p:nvSpPr>
        <p:spPr bwMode="auto">
          <a:xfrm>
            <a:off x="6438900" y="46148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9" name="Rectangle 16"/>
          <p:cNvSpPr>
            <a:spLocks noChangeArrowheads="1"/>
          </p:cNvSpPr>
          <p:nvPr/>
        </p:nvSpPr>
        <p:spPr bwMode="auto">
          <a:xfrm>
            <a:off x="6718300" y="4614863"/>
            <a:ext cx="277813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0" name="Rectangle 17"/>
          <p:cNvSpPr>
            <a:spLocks noChangeArrowheads="1"/>
          </p:cNvSpPr>
          <p:nvPr/>
        </p:nvSpPr>
        <p:spPr bwMode="auto">
          <a:xfrm>
            <a:off x="6996113" y="46148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1" name="Rectangle 18"/>
          <p:cNvSpPr>
            <a:spLocks noChangeArrowheads="1"/>
          </p:cNvSpPr>
          <p:nvPr/>
        </p:nvSpPr>
        <p:spPr bwMode="auto">
          <a:xfrm>
            <a:off x="7275513" y="46148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2" name="Rectangle 19"/>
          <p:cNvSpPr>
            <a:spLocks noChangeArrowheads="1"/>
          </p:cNvSpPr>
          <p:nvPr/>
        </p:nvSpPr>
        <p:spPr bwMode="auto">
          <a:xfrm>
            <a:off x="7554913" y="46148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3" name="Rectangle 20"/>
          <p:cNvSpPr>
            <a:spLocks noChangeArrowheads="1"/>
          </p:cNvSpPr>
          <p:nvPr/>
        </p:nvSpPr>
        <p:spPr bwMode="auto">
          <a:xfrm>
            <a:off x="7834313" y="46148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4" name="Rectangle 21"/>
          <p:cNvSpPr>
            <a:spLocks noChangeArrowheads="1"/>
          </p:cNvSpPr>
          <p:nvPr/>
        </p:nvSpPr>
        <p:spPr bwMode="auto">
          <a:xfrm>
            <a:off x="8113713" y="4614863"/>
            <a:ext cx="277812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5" name="Rectangle 22"/>
          <p:cNvSpPr>
            <a:spLocks noChangeArrowheads="1"/>
          </p:cNvSpPr>
          <p:nvPr/>
        </p:nvSpPr>
        <p:spPr bwMode="auto">
          <a:xfrm>
            <a:off x="8391525" y="46148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6" name="Rectangle 23"/>
          <p:cNvSpPr>
            <a:spLocks noChangeArrowheads="1"/>
          </p:cNvSpPr>
          <p:nvPr/>
        </p:nvSpPr>
        <p:spPr bwMode="auto">
          <a:xfrm>
            <a:off x="8670925" y="46148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7" name="Rectangle 24"/>
          <p:cNvSpPr>
            <a:spLocks noChangeArrowheads="1"/>
          </p:cNvSpPr>
          <p:nvPr/>
        </p:nvSpPr>
        <p:spPr bwMode="auto">
          <a:xfrm>
            <a:off x="6159500" y="4337050"/>
            <a:ext cx="279400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8" name="Rectangle 25"/>
          <p:cNvSpPr>
            <a:spLocks noChangeArrowheads="1"/>
          </p:cNvSpPr>
          <p:nvPr/>
        </p:nvSpPr>
        <p:spPr bwMode="auto">
          <a:xfrm>
            <a:off x="6438900" y="4337050"/>
            <a:ext cx="279400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9" name="Rectangle 26"/>
          <p:cNvSpPr>
            <a:spLocks noChangeArrowheads="1"/>
          </p:cNvSpPr>
          <p:nvPr/>
        </p:nvSpPr>
        <p:spPr bwMode="auto">
          <a:xfrm>
            <a:off x="6718300" y="4337050"/>
            <a:ext cx="277813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20" name="Rectangle 27"/>
          <p:cNvSpPr>
            <a:spLocks noChangeArrowheads="1"/>
          </p:cNvSpPr>
          <p:nvPr/>
        </p:nvSpPr>
        <p:spPr bwMode="auto">
          <a:xfrm>
            <a:off x="6996113" y="4337050"/>
            <a:ext cx="279400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21" name="Rectangle 28"/>
          <p:cNvSpPr>
            <a:spLocks noChangeArrowheads="1"/>
          </p:cNvSpPr>
          <p:nvPr/>
        </p:nvSpPr>
        <p:spPr bwMode="auto">
          <a:xfrm>
            <a:off x="7275513" y="4337050"/>
            <a:ext cx="279400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22" name="Rectangle 29"/>
          <p:cNvSpPr>
            <a:spLocks noChangeArrowheads="1"/>
          </p:cNvSpPr>
          <p:nvPr/>
        </p:nvSpPr>
        <p:spPr bwMode="auto">
          <a:xfrm>
            <a:off x="7554913" y="4337050"/>
            <a:ext cx="279400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23" name="Rectangle 30"/>
          <p:cNvSpPr>
            <a:spLocks noChangeArrowheads="1"/>
          </p:cNvSpPr>
          <p:nvPr/>
        </p:nvSpPr>
        <p:spPr bwMode="auto">
          <a:xfrm>
            <a:off x="7834313" y="4337050"/>
            <a:ext cx="279400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24" name="Rectangle 31"/>
          <p:cNvSpPr>
            <a:spLocks noChangeArrowheads="1"/>
          </p:cNvSpPr>
          <p:nvPr/>
        </p:nvSpPr>
        <p:spPr bwMode="auto">
          <a:xfrm>
            <a:off x="8113713" y="4337050"/>
            <a:ext cx="277812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25" name="Rectangle 32"/>
          <p:cNvSpPr>
            <a:spLocks noChangeArrowheads="1"/>
          </p:cNvSpPr>
          <p:nvPr/>
        </p:nvSpPr>
        <p:spPr bwMode="auto">
          <a:xfrm>
            <a:off x="8391525" y="4337050"/>
            <a:ext cx="279400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26" name="Rectangle 33"/>
          <p:cNvSpPr>
            <a:spLocks noChangeArrowheads="1"/>
          </p:cNvSpPr>
          <p:nvPr/>
        </p:nvSpPr>
        <p:spPr bwMode="auto">
          <a:xfrm>
            <a:off x="8670925" y="4337050"/>
            <a:ext cx="279400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27" name="Rectangle 34"/>
          <p:cNvSpPr>
            <a:spLocks noChangeArrowheads="1"/>
          </p:cNvSpPr>
          <p:nvPr/>
        </p:nvSpPr>
        <p:spPr bwMode="auto">
          <a:xfrm>
            <a:off x="6159500" y="40576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28" name="Rectangle 35"/>
          <p:cNvSpPr>
            <a:spLocks noChangeArrowheads="1"/>
          </p:cNvSpPr>
          <p:nvPr/>
        </p:nvSpPr>
        <p:spPr bwMode="auto">
          <a:xfrm>
            <a:off x="6438900" y="40576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29" name="Rectangle 36"/>
          <p:cNvSpPr>
            <a:spLocks noChangeArrowheads="1"/>
          </p:cNvSpPr>
          <p:nvPr/>
        </p:nvSpPr>
        <p:spPr bwMode="auto">
          <a:xfrm>
            <a:off x="6718300" y="4057650"/>
            <a:ext cx="277813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30" name="Rectangle 37"/>
          <p:cNvSpPr>
            <a:spLocks noChangeArrowheads="1"/>
          </p:cNvSpPr>
          <p:nvPr/>
        </p:nvSpPr>
        <p:spPr bwMode="auto">
          <a:xfrm>
            <a:off x="6996113" y="40576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31" name="Rectangle 38"/>
          <p:cNvSpPr>
            <a:spLocks noChangeArrowheads="1"/>
          </p:cNvSpPr>
          <p:nvPr/>
        </p:nvSpPr>
        <p:spPr bwMode="auto">
          <a:xfrm>
            <a:off x="7275513" y="40576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32" name="Rectangle 39"/>
          <p:cNvSpPr>
            <a:spLocks noChangeArrowheads="1"/>
          </p:cNvSpPr>
          <p:nvPr/>
        </p:nvSpPr>
        <p:spPr bwMode="auto">
          <a:xfrm>
            <a:off x="7554913" y="40576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33" name="Rectangle 40"/>
          <p:cNvSpPr>
            <a:spLocks noChangeArrowheads="1"/>
          </p:cNvSpPr>
          <p:nvPr/>
        </p:nvSpPr>
        <p:spPr bwMode="auto">
          <a:xfrm>
            <a:off x="7834313" y="40576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34" name="Rectangle 41"/>
          <p:cNvSpPr>
            <a:spLocks noChangeArrowheads="1"/>
          </p:cNvSpPr>
          <p:nvPr/>
        </p:nvSpPr>
        <p:spPr bwMode="auto">
          <a:xfrm>
            <a:off x="8113713" y="4057650"/>
            <a:ext cx="277812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35" name="Rectangle 42"/>
          <p:cNvSpPr>
            <a:spLocks noChangeArrowheads="1"/>
          </p:cNvSpPr>
          <p:nvPr/>
        </p:nvSpPr>
        <p:spPr bwMode="auto">
          <a:xfrm>
            <a:off x="8391525" y="40576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36" name="Rectangle 43"/>
          <p:cNvSpPr>
            <a:spLocks noChangeArrowheads="1"/>
          </p:cNvSpPr>
          <p:nvPr/>
        </p:nvSpPr>
        <p:spPr bwMode="auto">
          <a:xfrm>
            <a:off x="8670925" y="40576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37" name="Rectangle 44"/>
          <p:cNvSpPr>
            <a:spLocks noChangeArrowheads="1"/>
          </p:cNvSpPr>
          <p:nvPr/>
        </p:nvSpPr>
        <p:spPr bwMode="auto">
          <a:xfrm>
            <a:off x="6159500" y="37782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38" name="Rectangle 45"/>
          <p:cNvSpPr>
            <a:spLocks noChangeArrowheads="1"/>
          </p:cNvSpPr>
          <p:nvPr/>
        </p:nvSpPr>
        <p:spPr bwMode="auto">
          <a:xfrm>
            <a:off x="6438900" y="37782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39" name="Rectangle 46"/>
          <p:cNvSpPr>
            <a:spLocks noChangeArrowheads="1"/>
          </p:cNvSpPr>
          <p:nvPr/>
        </p:nvSpPr>
        <p:spPr bwMode="auto">
          <a:xfrm>
            <a:off x="6718300" y="3778250"/>
            <a:ext cx="277813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0" name="Rectangle 47"/>
          <p:cNvSpPr>
            <a:spLocks noChangeArrowheads="1"/>
          </p:cNvSpPr>
          <p:nvPr/>
        </p:nvSpPr>
        <p:spPr bwMode="auto">
          <a:xfrm>
            <a:off x="6996113" y="37782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1" name="Rectangle 48"/>
          <p:cNvSpPr>
            <a:spLocks noChangeArrowheads="1"/>
          </p:cNvSpPr>
          <p:nvPr/>
        </p:nvSpPr>
        <p:spPr bwMode="auto">
          <a:xfrm>
            <a:off x="7275513" y="37782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2" name="Rectangle 49"/>
          <p:cNvSpPr>
            <a:spLocks noChangeArrowheads="1"/>
          </p:cNvSpPr>
          <p:nvPr/>
        </p:nvSpPr>
        <p:spPr bwMode="auto">
          <a:xfrm>
            <a:off x="7554913" y="37782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3" name="Rectangle 50"/>
          <p:cNvSpPr>
            <a:spLocks noChangeArrowheads="1"/>
          </p:cNvSpPr>
          <p:nvPr/>
        </p:nvSpPr>
        <p:spPr bwMode="auto">
          <a:xfrm>
            <a:off x="7834313" y="37782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4" name="Rectangle 51"/>
          <p:cNvSpPr>
            <a:spLocks noChangeArrowheads="1"/>
          </p:cNvSpPr>
          <p:nvPr/>
        </p:nvSpPr>
        <p:spPr bwMode="auto">
          <a:xfrm>
            <a:off x="8113713" y="3778250"/>
            <a:ext cx="277812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5" name="Rectangle 52"/>
          <p:cNvSpPr>
            <a:spLocks noChangeArrowheads="1"/>
          </p:cNvSpPr>
          <p:nvPr/>
        </p:nvSpPr>
        <p:spPr bwMode="auto">
          <a:xfrm>
            <a:off x="8391525" y="37782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6" name="Rectangle 53"/>
          <p:cNvSpPr>
            <a:spLocks noChangeArrowheads="1"/>
          </p:cNvSpPr>
          <p:nvPr/>
        </p:nvSpPr>
        <p:spPr bwMode="auto">
          <a:xfrm>
            <a:off x="8670925" y="37782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7" name="Rectangle 54"/>
          <p:cNvSpPr>
            <a:spLocks noChangeArrowheads="1"/>
          </p:cNvSpPr>
          <p:nvPr/>
        </p:nvSpPr>
        <p:spPr bwMode="auto">
          <a:xfrm>
            <a:off x="6159500" y="34988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8" name="Rectangle 55"/>
          <p:cNvSpPr>
            <a:spLocks noChangeArrowheads="1"/>
          </p:cNvSpPr>
          <p:nvPr/>
        </p:nvSpPr>
        <p:spPr bwMode="auto">
          <a:xfrm>
            <a:off x="6438900" y="34988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9" name="Rectangle 56"/>
          <p:cNvSpPr>
            <a:spLocks noChangeArrowheads="1"/>
          </p:cNvSpPr>
          <p:nvPr/>
        </p:nvSpPr>
        <p:spPr bwMode="auto">
          <a:xfrm>
            <a:off x="6718300" y="3498850"/>
            <a:ext cx="277813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50" name="Rectangle 57"/>
          <p:cNvSpPr>
            <a:spLocks noChangeArrowheads="1"/>
          </p:cNvSpPr>
          <p:nvPr/>
        </p:nvSpPr>
        <p:spPr bwMode="auto">
          <a:xfrm>
            <a:off x="6996113" y="34988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51" name="Rectangle 58"/>
          <p:cNvSpPr>
            <a:spLocks noChangeArrowheads="1"/>
          </p:cNvSpPr>
          <p:nvPr/>
        </p:nvSpPr>
        <p:spPr bwMode="auto">
          <a:xfrm>
            <a:off x="7275513" y="34988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52" name="Rectangle 59"/>
          <p:cNvSpPr>
            <a:spLocks noChangeArrowheads="1"/>
          </p:cNvSpPr>
          <p:nvPr/>
        </p:nvSpPr>
        <p:spPr bwMode="auto">
          <a:xfrm>
            <a:off x="7554913" y="34988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53" name="Rectangle 60"/>
          <p:cNvSpPr>
            <a:spLocks noChangeArrowheads="1"/>
          </p:cNvSpPr>
          <p:nvPr/>
        </p:nvSpPr>
        <p:spPr bwMode="auto">
          <a:xfrm>
            <a:off x="7834313" y="34988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54" name="Rectangle 61"/>
          <p:cNvSpPr>
            <a:spLocks noChangeArrowheads="1"/>
          </p:cNvSpPr>
          <p:nvPr/>
        </p:nvSpPr>
        <p:spPr bwMode="auto">
          <a:xfrm>
            <a:off x="8113713" y="3498850"/>
            <a:ext cx="277812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55" name="Rectangle 62"/>
          <p:cNvSpPr>
            <a:spLocks noChangeArrowheads="1"/>
          </p:cNvSpPr>
          <p:nvPr/>
        </p:nvSpPr>
        <p:spPr bwMode="auto">
          <a:xfrm>
            <a:off x="8391525" y="34988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56" name="Rectangle 63"/>
          <p:cNvSpPr>
            <a:spLocks noChangeArrowheads="1"/>
          </p:cNvSpPr>
          <p:nvPr/>
        </p:nvSpPr>
        <p:spPr bwMode="auto">
          <a:xfrm>
            <a:off x="8670925" y="34988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57" name="Rectangle 64"/>
          <p:cNvSpPr>
            <a:spLocks noChangeArrowheads="1"/>
          </p:cNvSpPr>
          <p:nvPr/>
        </p:nvSpPr>
        <p:spPr bwMode="auto">
          <a:xfrm>
            <a:off x="6159500" y="32194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58" name="Rectangle 65"/>
          <p:cNvSpPr>
            <a:spLocks noChangeArrowheads="1"/>
          </p:cNvSpPr>
          <p:nvPr/>
        </p:nvSpPr>
        <p:spPr bwMode="auto">
          <a:xfrm>
            <a:off x="6438900" y="32194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59" name="Rectangle 66"/>
          <p:cNvSpPr>
            <a:spLocks noChangeArrowheads="1"/>
          </p:cNvSpPr>
          <p:nvPr/>
        </p:nvSpPr>
        <p:spPr bwMode="auto">
          <a:xfrm>
            <a:off x="6718300" y="3219450"/>
            <a:ext cx="277813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0" name="Rectangle 67"/>
          <p:cNvSpPr>
            <a:spLocks noChangeArrowheads="1"/>
          </p:cNvSpPr>
          <p:nvPr/>
        </p:nvSpPr>
        <p:spPr bwMode="auto">
          <a:xfrm>
            <a:off x="6996113" y="32194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1" name="Rectangle 68"/>
          <p:cNvSpPr>
            <a:spLocks noChangeArrowheads="1"/>
          </p:cNvSpPr>
          <p:nvPr/>
        </p:nvSpPr>
        <p:spPr bwMode="auto">
          <a:xfrm>
            <a:off x="7275513" y="32194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2" name="Rectangle 69"/>
          <p:cNvSpPr>
            <a:spLocks noChangeArrowheads="1"/>
          </p:cNvSpPr>
          <p:nvPr/>
        </p:nvSpPr>
        <p:spPr bwMode="auto">
          <a:xfrm>
            <a:off x="7554913" y="32194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3" name="Rectangle 70"/>
          <p:cNvSpPr>
            <a:spLocks noChangeArrowheads="1"/>
          </p:cNvSpPr>
          <p:nvPr/>
        </p:nvSpPr>
        <p:spPr bwMode="auto">
          <a:xfrm>
            <a:off x="7834313" y="32194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4" name="Rectangle 71"/>
          <p:cNvSpPr>
            <a:spLocks noChangeArrowheads="1"/>
          </p:cNvSpPr>
          <p:nvPr/>
        </p:nvSpPr>
        <p:spPr bwMode="auto">
          <a:xfrm>
            <a:off x="8113713" y="3219450"/>
            <a:ext cx="277812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5" name="Rectangle 72"/>
          <p:cNvSpPr>
            <a:spLocks noChangeArrowheads="1"/>
          </p:cNvSpPr>
          <p:nvPr/>
        </p:nvSpPr>
        <p:spPr bwMode="auto">
          <a:xfrm>
            <a:off x="8391525" y="32194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6" name="Rectangle 73"/>
          <p:cNvSpPr>
            <a:spLocks noChangeArrowheads="1"/>
          </p:cNvSpPr>
          <p:nvPr/>
        </p:nvSpPr>
        <p:spPr bwMode="auto">
          <a:xfrm>
            <a:off x="8670925" y="32194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7" name="Rectangle 74"/>
          <p:cNvSpPr>
            <a:spLocks noChangeArrowheads="1"/>
          </p:cNvSpPr>
          <p:nvPr/>
        </p:nvSpPr>
        <p:spPr bwMode="auto">
          <a:xfrm>
            <a:off x="6159500" y="2941638"/>
            <a:ext cx="279400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8" name="Rectangle 75"/>
          <p:cNvSpPr>
            <a:spLocks noChangeArrowheads="1"/>
          </p:cNvSpPr>
          <p:nvPr/>
        </p:nvSpPr>
        <p:spPr bwMode="auto">
          <a:xfrm>
            <a:off x="6438900" y="2941638"/>
            <a:ext cx="279400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9" name="Rectangle 76"/>
          <p:cNvSpPr>
            <a:spLocks noChangeArrowheads="1"/>
          </p:cNvSpPr>
          <p:nvPr/>
        </p:nvSpPr>
        <p:spPr bwMode="auto">
          <a:xfrm>
            <a:off x="6718300" y="2941638"/>
            <a:ext cx="277813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70" name="Rectangle 77"/>
          <p:cNvSpPr>
            <a:spLocks noChangeArrowheads="1"/>
          </p:cNvSpPr>
          <p:nvPr/>
        </p:nvSpPr>
        <p:spPr bwMode="auto">
          <a:xfrm>
            <a:off x="6996113" y="2941638"/>
            <a:ext cx="279400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71" name="Rectangle 78"/>
          <p:cNvSpPr>
            <a:spLocks noChangeArrowheads="1"/>
          </p:cNvSpPr>
          <p:nvPr/>
        </p:nvSpPr>
        <p:spPr bwMode="auto">
          <a:xfrm>
            <a:off x="7275513" y="2941638"/>
            <a:ext cx="279400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72" name="Rectangle 79"/>
          <p:cNvSpPr>
            <a:spLocks noChangeArrowheads="1"/>
          </p:cNvSpPr>
          <p:nvPr/>
        </p:nvSpPr>
        <p:spPr bwMode="auto">
          <a:xfrm>
            <a:off x="7554913" y="2941638"/>
            <a:ext cx="279400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73" name="Rectangle 80"/>
          <p:cNvSpPr>
            <a:spLocks noChangeArrowheads="1"/>
          </p:cNvSpPr>
          <p:nvPr/>
        </p:nvSpPr>
        <p:spPr bwMode="auto">
          <a:xfrm>
            <a:off x="7834313" y="2941638"/>
            <a:ext cx="279400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74" name="Rectangle 81"/>
          <p:cNvSpPr>
            <a:spLocks noChangeArrowheads="1"/>
          </p:cNvSpPr>
          <p:nvPr/>
        </p:nvSpPr>
        <p:spPr bwMode="auto">
          <a:xfrm>
            <a:off x="8113713" y="2941638"/>
            <a:ext cx="277812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75" name="Rectangle 82"/>
          <p:cNvSpPr>
            <a:spLocks noChangeArrowheads="1"/>
          </p:cNvSpPr>
          <p:nvPr/>
        </p:nvSpPr>
        <p:spPr bwMode="auto">
          <a:xfrm>
            <a:off x="8391525" y="2941638"/>
            <a:ext cx="279400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76" name="Rectangle 83"/>
          <p:cNvSpPr>
            <a:spLocks noChangeArrowheads="1"/>
          </p:cNvSpPr>
          <p:nvPr/>
        </p:nvSpPr>
        <p:spPr bwMode="auto">
          <a:xfrm>
            <a:off x="8670925" y="2941638"/>
            <a:ext cx="279400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77" name="Rectangle 84"/>
          <p:cNvSpPr>
            <a:spLocks noChangeArrowheads="1"/>
          </p:cNvSpPr>
          <p:nvPr/>
        </p:nvSpPr>
        <p:spPr bwMode="auto">
          <a:xfrm>
            <a:off x="6159500" y="26622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78" name="Rectangle 85"/>
          <p:cNvSpPr>
            <a:spLocks noChangeArrowheads="1"/>
          </p:cNvSpPr>
          <p:nvPr/>
        </p:nvSpPr>
        <p:spPr bwMode="auto">
          <a:xfrm>
            <a:off x="6438900" y="26622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79" name="Rectangle 86"/>
          <p:cNvSpPr>
            <a:spLocks noChangeArrowheads="1"/>
          </p:cNvSpPr>
          <p:nvPr/>
        </p:nvSpPr>
        <p:spPr bwMode="auto">
          <a:xfrm>
            <a:off x="6718300" y="2662238"/>
            <a:ext cx="277813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80" name="Rectangle 87"/>
          <p:cNvSpPr>
            <a:spLocks noChangeArrowheads="1"/>
          </p:cNvSpPr>
          <p:nvPr/>
        </p:nvSpPr>
        <p:spPr bwMode="auto">
          <a:xfrm>
            <a:off x="6996113" y="26622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81" name="Rectangle 88"/>
          <p:cNvSpPr>
            <a:spLocks noChangeArrowheads="1"/>
          </p:cNvSpPr>
          <p:nvPr/>
        </p:nvSpPr>
        <p:spPr bwMode="auto">
          <a:xfrm>
            <a:off x="7275513" y="26622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82" name="Rectangle 89"/>
          <p:cNvSpPr>
            <a:spLocks noChangeArrowheads="1"/>
          </p:cNvSpPr>
          <p:nvPr/>
        </p:nvSpPr>
        <p:spPr bwMode="auto">
          <a:xfrm>
            <a:off x="7554913" y="26622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83" name="Rectangle 90"/>
          <p:cNvSpPr>
            <a:spLocks noChangeArrowheads="1"/>
          </p:cNvSpPr>
          <p:nvPr/>
        </p:nvSpPr>
        <p:spPr bwMode="auto">
          <a:xfrm>
            <a:off x="7834313" y="26622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84" name="Rectangle 91"/>
          <p:cNvSpPr>
            <a:spLocks noChangeArrowheads="1"/>
          </p:cNvSpPr>
          <p:nvPr/>
        </p:nvSpPr>
        <p:spPr bwMode="auto">
          <a:xfrm>
            <a:off x="8113713" y="2662238"/>
            <a:ext cx="277812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85" name="Rectangle 92"/>
          <p:cNvSpPr>
            <a:spLocks noChangeArrowheads="1"/>
          </p:cNvSpPr>
          <p:nvPr/>
        </p:nvSpPr>
        <p:spPr bwMode="auto">
          <a:xfrm>
            <a:off x="8391525" y="26622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86" name="Rectangle 93"/>
          <p:cNvSpPr>
            <a:spLocks noChangeArrowheads="1"/>
          </p:cNvSpPr>
          <p:nvPr/>
        </p:nvSpPr>
        <p:spPr bwMode="auto">
          <a:xfrm>
            <a:off x="8670925" y="26622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87" name="Rectangle 94"/>
          <p:cNvSpPr>
            <a:spLocks noChangeArrowheads="1"/>
          </p:cNvSpPr>
          <p:nvPr/>
        </p:nvSpPr>
        <p:spPr bwMode="auto">
          <a:xfrm>
            <a:off x="6159500" y="23828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88" name="Rectangle 95"/>
          <p:cNvSpPr>
            <a:spLocks noChangeArrowheads="1"/>
          </p:cNvSpPr>
          <p:nvPr/>
        </p:nvSpPr>
        <p:spPr bwMode="auto">
          <a:xfrm>
            <a:off x="6438900" y="23828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89" name="Rectangle 96"/>
          <p:cNvSpPr>
            <a:spLocks noChangeArrowheads="1"/>
          </p:cNvSpPr>
          <p:nvPr/>
        </p:nvSpPr>
        <p:spPr bwMode="auto">
          <a:xfrm>
            <a:off x="6718300" y="2382838"/>
            <a:ext cx="277813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90" name="Rectangle 97"/>
          <p:cNvSpPr>
            <a:spLocks noChangeArrowheads="1"/>
          </p:cNvSpPr>
          <p:nvPr/>
        </p:nvSpPr>
        <p:spPr bwMode="auto">
          <a:xfrm>
            <a:off x="6996113" y="23828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91" name="Rectangle 98"/>
          <p:cNvSpPr>
            <a:spLocks noChangeArrowheads="1"/>
          </p:cNvSpPr>
          <p:nvPr/>
        </p:nvSpPr>
        <p:spPr bwMode="auto">
          <a:xfrm>
            <a:off x="7275513" y="23828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92" name="Rectangle 99"/>
          <p:cNvSpPr>
            <a:spLocks noChangeArrowheads="1"/>
          </p:cNvSpPr>
          <p:nvPr/>
        </p:nvSpPr>
        <p:spPr bwMode="auto">
          <a:xfrm>
            <a:off x="7554913" y="23828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93" name="Rectangle 100"/>
          <p:cNvSpPr>
            <a:spLocks noChangeArrowheads="1"/>
          </p:cNvSpPr>
          <p:nvPr/>
        </p:nvSpPr>
        <p:spPr bwMode="auto">
          <a:xfrm>
            <a:off x="7834313" y="23828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94" name="Rectangle 101"/>
          <p:cNvSpPr>
            <a:spLocks noChangeArrowheads="1"/>
          </p:cNvSpPr>
          <p:nvPr/>
        </p:nvSpPr>
        <p:spPr bwMode="auto">
          <a:xfrm>
            <a:off x="8113713" y="2382838"/>
            <a:ext cx="277812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95" name="Rectangle 102"/>
          <p:cNvSpPr>
            <a:spLocks noChangeArrowheads="1"/>
          </p:cNvSpPr>
          <p:nvPr/>
        </p:nvSpPr>
        <p:spPr bwMode="auto">
          <a:xfrm>
            <a:off x="8391525" y="23828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96" name="Rectangle 103"/>
          <p:cNvSpPr>
            <a:spLocks noChangeArrowheads="1"/>
          </p:cNvSpPr>
          <p:nvPr/>
        </p:nvSpPr>
        <p:spPr bwMode="auto">
          <a:xfrm>
            <a:off x="8670925" y="23828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97" name="Line 104"/>
          <p:cNvSpPr>
            <a:spLocks noChangeShapeType="1"/>
          </p:cNvSpPr>
          <p:nvPr/>
        </p:nvSpPr>
        <p:spPr bwMode="auto">
          <a:xfrm>
            <a:off x="6159500" y="5173663"/>
            <a:ext cx="27908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8" name="Line 105"/>
          <p:cNvSpPr>
            <a:spLocks noChangeShapeType="1"/>
          </p:cNvSpPr>
          <p:nvPr/>
        </p:nvSpPr>
        <p:spPr bwMode="auto">
          <a:xfrm flipV="1">
            <a:off x="6159500" y="2382838"/>
            <a:ext cx="0" cy="27908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9" name="AutoShape 106"/>
          <p:cNvSpPr>
            <a:spLocks noChangeArrowheads="1"/>
          </p:cNvSpPr>
          <p:nvPr/>
        </p:nvSpPr>
        <p:spPr bwMode="auto">
          <a:xfrm>
            <a:off x="6645275" y="2874963"/>
            <a:ext cx="146050" cy="147637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900" name="Oval 107"/>
          <p:cNvSpPr>
            <a:spLocks noChangeArrowheads="1"/>
          </p:cNvSpPr>
          <p:nvPr/>
        </p:nvSpPr>
        <p:spPr bwMode="auto">
          <a:xfrm>
            <a:off x="8632825" y="4283075"/>
            <a:ext cx="112713" cy="1111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901" name="Oval 108"/>
          <p:cNvSpPr>
            <a:spLocks noChangeArrowheads="1"/>
          </p:cNvSpPr>
          <p:nvPr/>
        </p:nvSpPr>
        <p:spPr bwMode="auto">
          <a:xfrm>
            <a:off x="7234238" y="2895600"/>
            <a:ext cx="112712" cy="1111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902" name="Text Box 109"/>
          <p:cNvSpPr txBox="1">
            <a:spLocks noChangeArrowheads="1"/>
          </p:cNvSpPr>
          <p:nvPr/>
        </p:nvSpPr>
        <p:spPr bwMode="auto">
          <a:xfrm>
            <a:off x="7250113" y="2540000"/>
            <a:ext cx="34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latin typeface="Times New Roman" charset="0"/>
              </a:rPr>
              <a:t>a</a:t>
            </a:r>
          </a:p>
        </p:txBody>
      </p:sp>
      <p:sp>
        <p:nvSpPr>
          <p:cNvPr id="33903" name="Text Box 110"/>
          <p:cNvSpPr txBox="1">
            <a:spLocks noChangeArrowheads="1"/>
          </p:cNvSpPr>
          <p:nvPr/>
        </p:nvSpPr>
        <p:spPr bwMode="auto">
          <a:xfrm>
            <a:off x="7769225" y="44545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latin typeface="Times New Roman" charset="0"/>
              </a:rPr>
              <a:t>b</a:t>
            </a:r>
          </a:p>
        </p:txBody>
      </p:sp>
      <p:sp>
        <p:nvSpPr>
          <p:cNvPr id="33904" name="Text Box 111"/>
          <p:cNvSpPr txBox="1">
            <a:spLocks noChangeArrowheads="1"/>
          </p:cNvSpPr>
          <p:nvPr/>
        </p:nvSpPr>
        <p:spPr bwMode="auto">
          <a:xfrm>
            <a:off x="8602663" y="4186238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latin typeface="Times New Roman" charset="0"/>
              </a:rPr>
              <a:t>c</a:t>
            </a:r>
          </a:p>
        </p:txBody>
      </p:sp>
      <p:sp>
        <p:nvSpPr>
          <p:cNvPr id="33905" name="Oval 112"/>
          <p:cNvSpPr>
            <a:spLocks noChangeArrowheads="1"/>
          </p:cNvSpPr>
          <p:nvPr/>
        </p:nvSpPr>
        <p:spPr bwMode="auto">
          <a:xfrm>
            <a:off x="8058150" y="4565650"/>
            <a:ext cx="112713" cy="1111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906" name="Text Box 113"/>
          <p:cNvSpPr txBox="1">
            <a:spLocks noChangeArrowheads="1"/>
          </p:cNvSpPr>
          <p:nvPr/>
        </p:nvSpPr>
        <p:spPr bwMode="auto">
          <a:xfrm>
            <a:off x="6261100" y="256222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latin typeface="Times New Roman" charset="0"/>
              </a:rPr>
              <a:t>Q</a:t>
            </a:r>
          </a:p>
        </p:txBody>
      </p:sp>
      <p:sp>
        <p:nvSpPr>
          <p:cNvPr id="33907" name="Text Box 114"/>
          <p:cNvSpPr txBox="1">
            <a:spLocks noChangeArrowheads="1"/>
          </p:cNvSpPr>
          <p:nvPr/>
        </p:nvSpPr>
        <p:spPr bwMode="auto">
          <a:xfrm>
            <a:off x="161925" y="1365250"/>
            <a:ext cx="5819775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>
                <a:latin typeface="Times New Roman" charset="0"/>
              </a:rPr>
              <a:t>Suppose I am looking for the closest point to Q, in a database of 3 objects.</a:t>
            </a:r>
          </a:p>
          <a:p>
            <a:endParaRPr lang="en-US" sz="3200">
              <a:latin typeface="Times New Roman" charset="0"/>
            </a:endParaRPr>
          </a:p>
          <a:p>
            <a:r>
              <a:rPr lang="en-US" sz="3200">
                <a:latin typeface="Times New Roman" charset="0"/>
              </a:rPr>
              <a:t>Further suppose that the triangular inequality holds, and that we have precomplied a table of distance between all the items in the database.</a:t>
            </a:r>
          </a:p>
          <a:p>
            <a:endParaRPr lang="en-US" sz="3600">
              <a:latin typeface="Times New Roman" charset="0"/>
            </a:endParaRPr>
          </a:p>
          <a:p>
            <a:endParaRPr lang="en-US" sz="1800">
              <a:latin typeface="Times New Roman" charset="0"/>
              <a:sym typeface="Symbol" charset="0"/>
            </a:endParaRPr>
          </a:p>
        </p:txBody>
      </p:sp>
      <p:graphicFrame>
        <p:nvGraphicFramePr>
          <p:cNvPr id="33908" name="Object 115"/>
          <p:cNvGraphicFramePr>
            <a:graphicFrameLocks noChangeAspect="1"/>
          </p:cNvGraphicFramePr>
          <p:nvPr/>
        </p:nvGraphicFramePr>
        <p:xfrm>
          <a:off x="5900738" y="5303838"/>
          <a:ext cx="373380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6" name="Picture" r:id="rId4" imgW="2170176" imgH="902208" progId="Word.Picture.8">
                  <p:embed/>
                </p:oleObj>
              </mc:Choice>
              <mc:Fallback>
                <p:oleObj name="Picture" r:id="rId4" imgW="2170176" imgH="90220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5303838"/>
                        <a:ext cx="3733800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9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Eamonn Keogh, eamonn@cs.ucr.edu</a:t>
            </a:r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F9609-A788-254C-8BA4-E7FF6B74DC6B}" type="slidenum">
              <a:rPr lang="en-US" sz="1400">
                <a:latin typeface="Times New Roman" charset="0"/>
              </a:rPr>
              <a:pPr/>
              <a:t>55</a:t>
            </a:fld>
            <a:endParaRPr lang="en-US" sz="1400">
              <a:latin typeface="Times New Roman" charset="0"/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75" y="0"/>
            <a:ext cx="8975725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Why is the Triangular Inequality so Important?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539750" y="1016000"/>
            <a:ext cx="8993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latin typeface="Times New Roman" charset="0"/>
              </a:rPr>
              <a:t>Virtually all techniques to index data require the triangular inequality to hold.</a:t>
            </a:r>
            <a:r>
              <a:rPr lang="en-US" sz="2800">
                <a:latin typeface="Times New Roman" charset="0"/>
              </a:rPr>
              <a:t>  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6159500" y="48942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6438900" y="48942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6718300" y="4894263"/>
            <a:ext cx="277813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6996113" y="48942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7275513" y="48942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7554913" y="48942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7834313" y="48942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8113713" y="4894263"/>
            <a:ext cx="277812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8391525" y="48942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8670925" y="48942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5" name="Rectangle 14"/>
          <p:cNvSpPr>
            <a:spLocks noChangeArrowheads="1"/>
          </p:cNvSpPr>
          <p:nvPr/>
        </p:nvSpPr>
        <p:spPr bwMode="auto">
          <a:xfrm>
            <a:off x="6159500" y="46148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6" name="Rectangle 15"/>
          <p:cNvSpPr>
            <a:spLocks noChangeArrowheads="1"/>
          </p:cNvSpPr>
          <p:nvPr/>
        </p:nvSpPr>
        <p:spPr bwMode="auto">
          <a:xfrm>
            <a:off x="6438900" y="46148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7" name="Rectangle 16"/>
          <p:cNvSpPr>
            <a:spLocks noChangeArrowheads="1"/>
          </p:cNvSpPr>
          <p:nvPr/>
        </p:nvSpPr>
        <p:spPr bwMode="auto">
          <a:xfrm>
            <a:off x="6718300" y="4614863"/>
            <a:ext cx="277813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8" name="Rectangle 17"/>
          <p:cNvSpPr>
            <a:spLocks noChangeArrowheads="1"/>
          </p:cNvSpPr>
          <p:nvPr/>
        </p:nvSpPr>
        <p:spPr bwMode="auto">
          <a:xfrm>
            <a:off x="6996113" y="46148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9" name="Rectangle 18"/>
          <p:cNvSpPr>
            <a:spLocks noChangeArrowheads="1"/>
          </p:cNvSpPr>
          <p:nvPr/>
        </p:nvSpPr>
        <p:spPr bwMode="auto">
          <a:xfrm>
            <a:off x="7275513" y="46148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0" name="Rectangle 19"/>
          <p:cNvSpPr>
            <a:spLocks noChangeArrowheads="1"/>
          </p:cNvSpPr>
          <p:nvPr/>
        </p:nvSpPr>
        <p:spPr bwMode="auto">
          <a:xfrm>
            <a:off x="7554913" y="46148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1" name="Rectangle 20"/>
          <p:cNvSpPr>
            <a:spLocks noChangeArrowheads="1"/>
          </p:cNvSpPr>
          <p:nvPr/>
        </p:nvSpPr>
        <p:spPr bwMode="auto">
          <a:xfrm>
            <a:off x="7834313" y="46148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2" name="Rectangle 21"/>
          <p:cNvSpPr>
            <a:spLocks noChangeArrowheads="1"/>
          </p:cNvSpPr>
          <p:nvPr/>
        </p:nvSpPr>
        <p:spPr bwMode="auto">
          <a:xfrm>
            <a:off x="8113713" y="4614863"/>
            <a:ext cx="277812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3" name="Rectangle 22"/>
          <p:cNvSpPr>
            <a:spLocks noChangeArrowheads="1"/>
          </p:cNvSpPr>
          <p:nvPr/>
        </p:nvSpPr>
        <p:spPr bwMode="auto">
          <a:xfrm>
            <a:off x="8391525" y="46148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4" name="Rectangle 23"/>
          <p:cNvSpPr>
            <a:spLocks noChangeArrowheads="1"/>
          </p:cNvSpPr>
          <p:nvPr/>
        </p:nvSpPr>
        <p:spPr bwMode="auto">
          <a:xfrm>
            <a:off x="8670925" y="4614863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5" name="Rectangle 24"/>
          <p:cNvSpPr>
            <a:spLocks noChangeArrowheads="1"/>
          </p:cNvSpPr>
          <p:nvPr/>
        </p:nvSpPr>
        <p:spPr bwMode="auto">
          <a:xfrm>
            <a:off x="6159500" y="4337050"/>
            <a:ext cx="279400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6" name="Rectangle 25"/>
          <p:cNvSpPr>
            <a:spLocks noChangeArrowheads="1"/>
          </p:cNvSpPr>
          <p:nvPr/>
        </p:nvSpPr>
        <p:spPr bwMode="auto">
          <a:xfrm>
            <a:off x="6438900" y="4337050"/>
            <a:ext cx="279400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7" name="Rectangle 26"/>
          <p:cNvSpPr>
            <a:spLocks noChangeArrowheads="1"/>
          </p:cNvSpPr>
          <p:nvPr/>
        </p:nvSpPr>
        <p:spPr bwMode="auto">
          <a:xfrm>
            <a:off x="6718300" y="4337050"/>
            <a:ext cx="277813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8" name="Rectangle 27"/>
          <p:cNvSpPr>
            <a:spLocks noChangeArrowheads="1"/>
          </p:cNvSpPr>
          <p:nvPr/>
        </p:nvSpPr>
        <p:spPr bwMode="auto">
          <a:xfrm>
            <a:off x="6996113" y="4337050"/>
            <a:ext cx="279400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9" name="Rectangle 28"/>
          <p:cNvSpPr>
            <a:spLocks noChangeArrowheads="1"/>
          </p:cNvSpPr>
          <p:nvPr/>
        </p:nvSpPr>
        <p:spPr bwMode="auto">
          <a:xfrm>
            <a:off x="7275513" y="4337050"/>
            <a:ext cx="279400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70" name="Rectangle 29"/>
          <p:cNvSpPr>
            <a:spLocks noChangeArrowheads="1"/>
          </p:cNvSpPr>
          <p:nvPr/>
        </p:nvSpPr>
        <p:spPr bwMode="auto">
          <a:xfrm>
            <a:off x="7554913" y="4337050"/>
            <a:ext cx="279400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71" name="Rectangle 30"/>
          <p:cNvSpPr>
            <a:spLocks noChangeArrowheads="1"/>
          </p:cNvSpPr>
          <p:nvPr/>
        </p:nvSpPr>
        <p:spPr bwMode="auto">
          <a:xfrm>
            <a:off x="7834313" y="4337050"/>
            <a:ext cx="279400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72" name="Rectangle 31"/>
          <p:cNvSpPr>
            <a:spLocks noChangeArrowheads="1"/>
          </p:cNvSpPr>
          <p:nvPr/>
        </p:nvSpPr>
        <p:spPr bwMode="auto">
          <a:xfrm>
            <a:off x="8113713" y="4337050"/>
            <a:ext cx="277812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73" name="Rectangle 32"/>
          <p:cNvSpPr>
            <a:spLocks noChangeArrowheads="1"/>
          </p:cNvSpPr>
          <p:nvPr/>
        </p:nvSpPr>
        <p:spPr bwMode="auto">
          <a:xfrm>
            <a:off x="8391525" y="4337050"/>
            <a:ext cx="279400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74" name="Rectangle 33"/>
          <p:cNvSpPr>
            <a:spLocks noChangeArrowheads="1"/>
          </p:cNvSpPr>
          <p:nvPr/>
        </p:nvSpPr>
        <p:spPr bwMode="auto">
          <a:xfrm>
            <a:off x="8670925" y="4337050"/>
            <a:ext cx="279400" cy="277813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75" name="Rectangle 34"/>
          <p:cNvSpPr>
            <a:spLocks noChangeArrowheads="1"/>
          </p:cNvSpPr>
          <p:nvPr/>
        </p:nvSpPr>
        <p:spPr bwMode="auto">
          <a:xfrm>
            <a:off x="6159500" y="40576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76" name="Rectangle 35"/>
          <p:cNvSpPr>
            <a:spLocks noChangeArrowheads="1"/>
          </p:cNvSpPr>
          <p:nvPr/>
        </p:nvSpPr>
        <p:spPr bwMode="auto">
          <a:xfrm>
            <a:off x="6438900" y="40576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77" name="Rectangle 36"/>
          <p:cNvSpPr>
            <a:spLocks noChangeArrowheads="1"/>
          </p:cNvSpPr>
          <p:nvPr/>
        </p:nvSpPr>
        <p:spPr bwMode="auto">
          <a:xfrm>
            <a:off x="6718300" y="4057650"/>
            <a:ext cx="277813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78" name="Rectangle 37"/>
          <p:cNvSpPr>
            <a:spLocks noChangeArrowheads="1"/>
          </p:cNvSpPr>
          <p:nvPr/>
        </p:nvSpPr>
        <p:spPr bwMode="auto">
          <a:xfrm>
            <a:off x="6996113" y="40576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79" name="Rectangle 38"/>
          <p:cNvSpPr>
            <a:spLocks noChangeArrowheads="1"/>
          </p:cNvSpPr>
          <p:nvPr/>
        </p:nvSpPr>
        <p:spPr bwMode="auto">
          <a:xfrm>
            <a:off x="7275513" y="40576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80" name="Rectangle 39"/>
          <p:cNvSpPr>
            <a:spLocks noChangeArrowheads="1"/>
          </p:cNvSpPr>
          <p:nvPr/>
        </p:nvSpPr>
        <p:spPr bwMode="auto">
          <a:xfrm>
            <a:off x="7554913" y="40576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81" name="Rectangle 40"/>
          <p:cNvSpPr>
            <a:spLocks noChangeArrowheads="1"/>
          </p:cNvSpPr>
          <p:nvPr/>
        </p:nvSpPr>
        <p:spPr bwMode="auto">
          <a:xfrm>
            <a:off x="7834313" y="40576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82" name="Rectangle 41"/>
          <p:cNvSpPr>
            <a:spLocks noChangeArrowheads="1"/>
          </p:cNvSpPr>
          <p:nvPr/>
        </p:nvSpPr>
        <p:spPr bwMode="auto">
          <a:xfrm>
            <a:off x="8113713" y="4057650"/>
            <a:ext cx="277812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83" name="Rectangle 42"/>
          <p:cNvSpPr>
            <a:spLocks noChangeArrowheads="1"/>
          </p:cNvSpPr>
          <p:nvPr/>
        </p:nvSpPr>
        <p:spPr bwMode="auto">
          <a:xfrm>
            <a:off x="8391525" y="40576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84" name="Rectangle 43"/>
          <p:cNvSpPr>
            <a:spLocks noChangeArrowheads="1"/>
          </p:cNvSpPr>
          <p:nvPr/>
        </p:nvSpPr>
        <p:spPr bwMode="auto">
          <a:xfrm>
            <a:off x="8670925" y="40576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85" name="Rectangle 44"/>
          <p:cNvSpPr>
            <a:spLocks noChangeArrowheads="1"/>
          </p:cNvSpPr>
          <p:nvPr/>
        </p:nvSpPr>
        <p:spPr bwMode="auto">
          <a:xfrm>
            <a:off x="6159500" y="37782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86" name="Rectangle 45"/>
          <p:cNvSpPr>
            <a:spLocks noChangeArrowheads="1"/>
          </p:cNvSpPr>
          <p:nvPr/>
        </p:nvSpPr>
        <p:spPr bwMode="auto">
          <a:xfrm>
            <a:off x="6438900" y="37782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87" name="Rectangle 46"/>
          <p:cNvSpPr>
            <a:spLocks noChangeArrowheads="1"/>
          </p:cNvSpPr>
          <p:nvPr/>
        </p:nvSpPr>
        <p:spPr bwMode="auto">
          <a:xfrm>
            <a:off x="6718300" y="3778250"/>
            <a:ext cx="277813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88" name="Rectangle 47"/>
          <p:cNvSpPr>
            <a:spLocks noChangeArrowheads="1"/>
          </p:cNvSpPr>
          <p:nvPr/>
        </p:nvSpPr>
        <p:spPr bwMode="auto">
          <a:xfrm>
            <a:off x="6996113" y="37782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89" name="Rectangle 48"/>
          <p:cNvSpPr>
            <a:spLocks noChangeArrowheads="1"/>
          </p:cNvSpPr>
          <p:nvPr/>
        </p:nvSpPr>
        <p:spPr bwMode="auto">
          <a:xfrm>
            <a:off x="7275513" y="37782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90" name="Rectangle 49"/>
          <p:cNvSpPr>
            <a:spLocks noChangeArrowheads="1"/>
          </p:cNvSpPr>
          <p:nvPr/>
        </p:nvSpPr>
        <p:spPr bwMode="auto">
          <a:xfrm>
            <a:off x="7554913" y="37782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91" name="Rectangle 50"/>
          <p:cNvSpPr>
            <a:spLocks noChangeArrowheads="1"/>
          </p:cNvSpPr>
          <p:nvPr/>
        </p:nvSpPr>
        <p:spPr bwMode="auto">
          <a:xfrm>
            <a:off x="7834313" y="37782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92" name="Rectangle 51"/>
          <p:cNvSpPr>
            <a:spLocks noChangeArrowheads="1"/>
          </p:cNvSpPr>
          <p:nvPr/>
        </p:nvSpPr>
        <p:spPr bwMode="auto">
          <a:xfrm>
            <a:off x="8113713" y="3778250"/>
            <a:ext cx="277812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93" name="Rectangle 52"/>
          <p:cNvSpPr>
            <a:spLocks noChangeArrowheads="1"/>
          </p:cNvSpPr>
          <p:nvPr/>
        </p:nvSpPr>
        <p:spPr bwMode="auto">
          <a:xfrm>
            <a:off x="8391525" y="37782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94" name="Rectangle 53"/>
          <p:cNvSpPr>
            <a:spLocks noChangeArrowheads="1"/>
          </p:cNvSpPr>
          <p:nvPr/>
        </p:nvSpPr>
        <p:spPr bwMode="auto">
          <a:xfrm>
            <a:off x="8670925" y="37782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95" name="Rectangle 54"/>
          <p:cNvSpPr>
            <a:spLocks noChangeArrowheads="1"/>
          </p:cNvSpPr>
          <p:nvPr/>
        </p:nvSpPr>
        <p:spPr bwMode="auto">
          <a:xfrm>
            <a:off x="6159500" y="34988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96" name="Rectangle 55"/>
          <p:cNvSpPr>
            <a:spLocks noChangeArrowheads="1"/>
          </p:cNvSpPr>
          <p:nvPr/>
        </p:nvSpPr>
        <p:spPr bwMode="auto">
          <a:xfrm>
            <a:off x="6438900" y="34988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97" name="Rectangle 56"/>
          <p:cNvSpPr>
            <a:spLocks noChangeArrowheads="1"/>
          </p:cNvSpPr>
          <p:nvPr/>
        </p:nvSpPr>
        <p:spPr bwMode="auto">
          <a:xfrm>
            <a:off x="6718300" y="3498850"/>
            <a:ext cx="277813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98" name="Rectangle 57"/>
          <p:cNvSpPr>
            <a:spLocks noChangeArrowheads="1"/>
          </p:cNvSpPr>
          <p:nvPr/>
        </p:nvSpPr>
        <p:spPr bwMode="auto">
          <a:xfrm>
            <a:off x="6996113" y="34988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99" name="Rectangle 58"/>
          <p:cNvSpPr>
            <a:spLocks noChangeArrowheads="1"/>
          </p:cNvSpPr>
          <p:nvPr/>
        </p:nvSpPr>
        <p:spPr bwMode="auto">
          <a:xfrm>
            <a:off x="7275513" y="34988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00" name="Rectangle 59"/>
          <p:cNvSpPr>
            <a:spLocks noChangeArrowheads="1"/>
          </p:cNvSpPr>
          <p:nvPr/>
        </p:nvSpPr>
        <p:spPr bwMode="auto">
          <a:xfrm>
            <a:off x="7554913" y="34988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01" name="Rectangle 60"/>
          <p:cNvSpPr>
            <a:spLocks noChangeArrowheads="1"/>
          </p:cNvSpPr>
          <p:nvPr/>
        </p:nvSpPr>
        <p:spPr bwMode="auto">
          <a:xfrm>
            <a:off x="7834313" y="34988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02" name="Rectangle 61"/>
          <p:cNvSpPr>
            <a:spLocks noChangeArrowheads="1"/>
          </p:cNvSpPr>
          <p:nvPr/>
        </p:nvSpPr>
        <p:spPr bwMode="auto">
          <a:xfrm>
            <a:off x="8113713" y="3498850"/>
            <a:ext cx="277812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03" name="Rectangle 62"/>
          <p:cNvSpPr>
            <a:spLocks noChangeArrowheads="1"/>
          </p:cNvSpPr>
          <p:nvPr/>
        </p:nvSpPr>
        <p:spPr bwMode="auto">
          <a:xfrm>
            <a:off x="8391525" y="34988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04" name="Rectangle 63"/>
          <p:cNvSpPr>
            <a:spLocks noChangeArrowheads="1"/>
          </p:cNvSpPr>
          <p:nvPr/>
        </p:nvSpPr>
        <p:spPr bwMode="auto">
          <a:xfrm>
            <a:off x="8670925" y="34988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05" name="Rectangle 64"/>
          <p:cNvSpPr>
            <a:spLocks noChangeArrowheads="1"/>
          </p:cNvSpPr>
          <p:nvPr/>
        </p:nvSpPr>
        <p:spPr bwMode="auto">
          <a:xfrm>
            <a:off x="6159500" y="32194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06" name="Rectangle 65"/>
          <p:cNvSpPr>
            <a:spLocks noChangeArrowheads="1"/>
          </p:cNvSpPr>
          <p:nvPr/>
        </p:nvSpPr>
        <p:spPr bwMode="auto">
          <a:xfrm>
            <a:off x="6438900" y="32194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07" name="Rectangle 66"/>
          <p:cNvSpPr>
            <a:spLocks noChangeArrowheads="1"/>
          </p:cNvSpPr>
          <p:nvPr/>
        </p:nvSpPr>
        <p:spPr bwMode="auto">
          <a:xfrm>
            <a:off x="6718300" y="3219450"/>
            <a:ext cx="277813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08" name="Rectangle 67"/>
          <p:cNvSpPr>
            <a:spLocks noChangeArrowheads="1"/>
          </p:cNvSpPr>
          <p:nvPr/>
        </p:nvSpPr>
        <p:spPr bwMode="auto">
          <a:xfrm>
            <a:off x="6996113" y="32194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09" name="Rectangle 68"/>
          <p:cNvSpPr>
            <a:spLocks noChangeArrowheads="1"/>
          </p:cNvSpPr>
          <p:nvPr/>
        </p:nvSpPr>
        <p:spPr bwMode="auto">
          <a:xfrm>
            <a:off x="7275513" y="32194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10" name="Rectangle 69"/>
          <p:cNvSpPr>
            <a:spLocks noChangeArrowheads="1"/>
          </p:cNvSpPr>
          <p:nvPr/>
        </p:nvSpPr>
        <p:spPr bwMode="auto">
          <a:xfrm>
            <a:off x="7554913" y="32194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11" name="Rectangle 70"/>
          <p:cNvSpPr>
            <a:spLocks noChangeArrowheads="1"/>
          </p:cNvSpPr>
          <p:nvPr/>
        </p:nvSpPr>
        <p:spPr bwMode="auto">
          <a:xfrm>
            <a:off x="7834313" y="32194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12" name="Rectangle 71"/>
          <p:cNvSpPr>
            <a:spLocks noChangeArrowheads="1"/>
          </p:cNvSpPr>
          <p:nvPr/>
        </p:nvSpPr>
        <p:spPr bwMode="auto">
          <a:xfrm>
            <a:off x="8113713" y="3219450"/>
            <a:ext cx="277812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13" name="Rectangle 72"/>
          <p:cNvSpPr>
            <a:spLocks noChangeArrowheads="1"/>
          </p:cNvSpPr>
          <p:nvPr/>
        </p:nvSpPr>
        <p:spPr bwMode="auto">
          <a:xfrm>
            <a:off x="8391525" y="32194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14" name="Rectangle 73"/>
          <p:cNvSpPr>
            <a:spLocks noChangeArrowheads="1"/>
          </p:cNvSpPr>
          <p:nvPr/>
        </p:nvSpPr>
        <p:spPr bwMode="auto">
          <a:xfrm>
            <a:off x="8670925" y="3219450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15" name="Rectangle 74"/>
          <p:cNvSpPr>
            <a:spLocks noChangeArrowheads="1"/>
          </p:cNvSpPr>
          <p:nvPr/>
        </p:nvSpPr>
        <p:spPr bwMode="auto">
          <a:xfrm>
            <a:off x="6159500" y="2941638"/>
            <a:ext cx="279400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16" name="Rectangle 75"/>
          <p:cNvSpPr>
            <a:spLocks noChangeArrowheads="1"/>
          </p:cNvSpPr>
          <p:nvPr/>
        </p:nvSpPr>
        <p:spPr bwMode="auto">
          <a:xfrm>
            <a:off x="6438900" y="2941638"/>
            <a:ext cx="279400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17" name="Rectangle 76"/>
          <p:cNvSpPr>
            <a:spLocks noChangeArrowheads="1"/>
          </p:cNvSpPr>
          <p:nvPr/>
        </p:nvSpPr>
        <p:spPr bwMode="auto">
          <a:xfrm>
            <a:off x="6718300" y="2941638"/>
            <a:ext cx="277813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18" name="Rectangle 77"/>
          <p:cNvSpPr>
            <a:spLocks noChangeArrowheads="1"/>
          </p:cNvSpPr>
          <p:nvPr/>
        </p:nvSpPr>
        <p:spPr bwMode="auto">
          <a:xfrm>
            <a:off x="6996113" y="2941638"/>
            <a:ext cx="279400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19" name="Rectangle 78"/>
          <p:cNvSpPr>
            <a:spLocks noChangeArrowheads="1"/>
          </p:cNvSpPr>
          <p:nvPr/>
        </p:nvSpPr>
        <p:spPr bwMode="auto">
          <a:xfrm>
            <a:off x="7275513" y="2941638"/>
            <a:ext cx="279400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20" name="Rectangle 79"/>
          <p:cNvSpPr>
            <a:spLocks noChangeArrowheads="1"/>
          </p:cNvSpPr>
          <p:nvPr/>
        </p:nvSpPr>
        <p:spPr bwMode="auto">
          <a:xfrm>
            <a:off x="7554913" y="2941638"/>
            <a:ext cx="279400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21" name="Rectangle 80"/>
          <p:cNvSpPr>
            <a:spLocks noChangeArrowheads="1"/>
          </p:cNvSpPr>
          <p:nvPr/>
        </p:nvSpPr>
        <p:spPr bwMode="auto">
          <a:xfrm>
            <a:off x="7834313" y="2941638"/>
            <a:ext cx="279400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22" name="Rectangle 81"/>
          <p:cNvSpPr>
            <a:spLocks noChangeArrowheads="1"/>
          </p:cNvSpPr>
          <p:nvPr/>
        </p:nvSpPr>
        <p:spPr bwMode="auto">
          <a:xfrm>
            <a:off x="8113713" y="2941638"/>
            <a:ext cx="277812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23" name="Rectangle 82"/>
          <p:cNvSpPr>
            <a:spLocks noChangeArrowheads="1"/>
          </p:cNvSpPr>
          <p:nvPr/>
        </p:nvSpPr>
        <p:spPr bwMode="auto">
          <a:xfrm>
            <a:off x="8391525" y="2941638"/>
            <a:ext cx="279400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24" name="Rectangle 83"/>
          <p:cNvSpPr>
            <a:spLocks noChangeArrowheads="1"/>
          </p:cNvSpPr>
          <p:nvPr/>
        </p:nvSpPr>
        <p:spPr bwMode="auto">
          <a:xfrm>
            <a:off x="8670925" y="2941638"/>
            <a:ext cx="279400" cy="27781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25" name="Rectangle 84"/>
          <p:cNvSpPr>
            <a:spLocks noChangeArrowheads="1"/>
          </p:cNvSpPr>
          <p:nvPr/>
        </p:nvSpPr>
        <p:spPr bwMode="auto">
          <a:xfrm>
            <a:off x="6159500" y="26622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26" name="Rectangle 85"/>
          <p:cNvSpPr>
            <a:spLocks noChangeArrowheads="1"/>
          </p:cNvSpPr>
          <p:nvPr/>
        </p:nvSpPr>
        <p:spPr bwMode="auto">
          <a:xfrm>
            <a:off x="6438900" y="26622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27" name="Rectangle 86"/>
          <p:cNvSpPr>
            <a:spLocks noChangeArrowheads="1"/>
          </p:cNvSpPr>
          <p:nvPr/>
        </p:nvSpPr>
        <p:spPr bwMode="auto">
          <a:xfrm>
            <a:off x="6718300" y="2662238"/>
            <a:ext cx="277813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28" name="Rectangle 87"/>
          <p:cNvSpPr>
            <a:spLocks noChangeArrowheads="1"/>
          </p:cNvSpPr>
          <p:nvPr/>
        </p:nvSpPr>
        <p:spPr bwMode="auto">
          <a:xfrm>
            <a:off x="6996113" y="26622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29" name="Rectangle 88"/>
          <p:cNvSpPr>
            <a:spLocks noChangeArrowheads="1"/>
          </p:cNvSpPr>
          <p:nvPr/>
        </p:nvSpPr>
        <p:spPr bwMode="auto">
          <a:xfrm>
            <a:off x="7275513" y="26622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30" name="Rectangle 89"/>
          <p:cNvSpPr>
            <a:spLocks noChangeArrowheads="1"/>
          </p:cNvSpPr>
          <p:nvPr/>
        </p:nvSpPr>
        <p:spPr bwMode="auto">
          <a:xfrm>
            <a:off x="7554913" y="26622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31" name="Rectangle 90"/>
          <p:cNvSpPr>
            <a:spLocks noChangeArrowheads="1"/>
          </p:cNvSpPr>
          <p:nvPr/>
        </p:nvSpPr>
        <p:spPr bwMode="auto">
          <a:xfrm>
            <a:off x="7834313" y="26622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32" name="Rectangle 91"/>
          <p:cNvSpPr>
            <a:spLocks noChangeArrowheads="1"/>
          </p:cNvSpPr>
          <p:nvPr/>
        </p:nvSpPr>
        <p:spPr bwMode="auto">
          <a:xfrm>
            <a:off x="8113713" y="2662238"/>
            <a:ext cx="277812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33" name="Rectangle 92"/>
          <p:cNvSpPr>
            <a:spLocks noChangeArrowheads="1"/>
          </p:cNvSpPr>
          <p:nvPr/>
        </p:nvSpPr>
        <p:spPr bwMode="auto">
          <a:xfrm>
            <a:off x="8391525" y="26622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34" name="Rectangle 93"/>
          <p:cNvSpPr>
            <a:spLocks noChangeArrowheads="1"/>
          </p:cNvSpPr>
          <p:nvPr/>
        </p:nvSpPr>
        <p:spPr bwMode="auto">
          <a:xfrm>
            <a:off x="8670925" y="26622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35" name="Rectangle 94"/>
          <p:cNvSpPr>
            <a:spLocks noChangeArrowheads="1"/>
          </p:cNvSpPr>
          <p:nvPr/>
        </p:nvSpPr>
        <p:spPr bwMode="auto">
          <a:xfrm>
            <a:off x="6159500" y="23828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36" name="Rectangle 95"/>
          <p:cNvSpPr>
            <a:spLocks noChangeArrowheads="1"/>
          </p:cNvSpPr>
          <p:nvPr/>
        </p:nvSpPr>
        <p:spPr bwMode="auto">
          <a:xfrm>
            <a:off x="6438900" y="23828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37" name="Rectangle 96"/>
          <p:cNvSpPr>
            <a:spLocks noChangeArrowheads="1"/>
          </p:cNvSpPr>
          <p:nvPr/>
        </p:nvSpPr>
        <p:spPr bwMode="auto">
          <a:xfrm>
            <a:off x="6718300" y="2382838"/>
            <a:ext cx="277813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38" name="Rectangle 97"/>
          <p:cNvSpPr>
            <a:spLocks noChangeArrowheads="1"/>
          </p:cNvSpPr>
          <p:nvPr/>
        </p:nvSpPr>
        <p:spPr bwMode="auto">
          <a:xfrm>
            <a:off x="6996113" y="23828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39" name="Rectangle 98"/>
          <p:cNvSpPr>
            <a:spLocks noChangeArrowheads="1"/>
          </p:cNvSpPr>
          <p:nvPr/>
        </p:nvSpPr>
        <p:spPr bwMode="auto">
          <a:xfrm>
            <a:off x="7275513" y="23828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40" name="Rectangle 99"/>
          <p:cNvSpPr>
            <a:spLocks noChangeArrowheads="1"/>
          </p:cNvSpPr>
          <p:nvPr/>
        </p:nvSpPr>
        <p:spPr bwMode="auto">
          <a:xfrm>
            <a:off x="7554913" y="23828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41" name="Rectangle 100"/>
          <p:cNvSpPr>
            <a:spLocks noChangeArrowheads="1"/>
          </p:cNvSpPr>
          <p:nvPr/>
        </p:nvSpPr>
        <p:spPr bwMode="auto">
          <a:xfrm>
            <a:off x="7834313" y="23828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42" name="Rectangle 101"/>
          <p:cNvSpPr>
            <a:spLocks noChangeArrowheads="1"/>
          </p:cNvSpPr>
          <p:nvPr/>
        </p:nvSpPr>
        <p:spPr bwMode="auto">
          <a:xfrm>
            <a:off x="8113713" y="2382838"/>
            <a:ext cx="277812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43" name="Rectangle 102"/>
          <p:cNvSpPr>
            <a:spLocks noChangeArrowheads="1"/>
          </p:cNvSpPr>
          <p:nvPr/>
        </p:nvSpPr>
        <p:spPr bwMode="auto">
          <a:xfrm>
            <a:off x="8391525" y="23828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44" name="Rectangle 103"/>
          <p:cNvSpPr>
            <a:spLocks noChangeArrowheads="1"/>
          </p:cNvSpPr>
          <p:nvPr/>
        </p:nvSpPr>
        <p:spPr bwMode="auto">
          <a:xfrm>
            <a:off x="8670925" y="2382838"/>
            <a:ext cx="279400" cy="2794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45" name="Line 104"/>
          <p:cNvSpPr>
            <a:spLocks noChangeShapeType="1"/>
          </p:cNvSpPr>
          <p:nvPr/>
        </p:nvSpPr>
        <p:spPr bwMode="auto">
          <a:xfrm>
            <a:off x="6159500" y="5173663"/>
            <a:ext cx="27908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6" name="Line 105"/>
          <p:cNvSpPr>
            <a:spLocks noChangeShapeType="1"/>
          </p:cNvSpPr>
          <p:nvPr/>
        </p:nvSpPr>
        <p:spPr bwMode="auto">
          <a:xfrm flipV="1">
            <a:off x="6159500" y="2382838"/>
            <a:ext cx="0" cy="27908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7" name="AutoShape 106"/>
          <p:cNvSpPr>
            <a:spLocks noChangeArrowheads="1"/>
          </p:cNvSpPr>
          <p:nvPr/>
        </p:nvSpPr>
        <p:spPr bwMode="auto">
          <a:xfrm>
            <a:off x="6645275" y="2874963"/>
            <a:ext cx="146050" cy="147637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948" name="Oval 107"/>
          <p:cNvSpPr>
            <a:spLocks noChangeArrowheads="1"/>
          </p:cNvSpPr>
          <p:nvPr/>
        </p:nvSpPr>
        <p:spPr bwMode="auto">
          <a:xfrm>
            <a:off x="8632825" y="4283075"/>
            <a:ext cx="112713" cy="1111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49" name="Oval 108"/>
          <p:cNvSpPr>
            <a:spLocks noChangeArrowheads="1"/>
          </p:cNvSpPr>
          <p:nvPr/>
        </p:nvSpPr>
        <p:spPr bwMode="auto">
          <a:xfrm>
            <a:off x="7234238" y="2895600"/>
            <a:ext cx="112712" cy="1111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50" name="Text Box 109"/>
          <p:cNvSpPr txBox="1">
            <a:spLocks noChangeArrowheads="1"/>
          </p:cNvSpPr>
          <p:nvPr/>
        </p:nvSpPr>
        <p:spPr bwMode="auto">
          <a:xfrm>
            <a:off x="7250113" y="2540000"/>
            <a:ext cx="34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latin typeface="Times New Roman" charset="0"/>
              </a:rPr>
              <a:t>a</a:t>
            </a:r>
          </a:p>
        </p:txBody>
      </p:sp>
      <p:sp>
        <p:nvSpPr>
          <p:cNvPr id="35951" name="Text Box 110"/>
          <p:cNvSpPr txBox="1">
            <a:spLocks noChangeArrowheads="1"/>
          </p:cNvSpPr>
          <p:nvPr/>
        </p:nvSpPr>
        <p:spPr bwMode="auto">
          <a:xfrm>
            <a:off x="7769225" y="44545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latin typeface="Times New Roman" charset="0"/>
              </a:rPr>
              <a:t>b</a:t>
            </a:r>
          </a:p>
        </p:txBody>
      </p:sp>
      <p:sp>
        <p:nvSpPr>
          <p:cNvPr id="35952" name="Text Box 111"/>
          <p:cNvSpPr txBox="1">
            <a:spLocks noChangeArrowheads="1"/>
          </p:cNvSpPr>
          <p:nvPr/>
        </p:nvSpPr>
        <p:spPr bwMode="auto">
          <a:xfrm>
            <a:off x="8602663" y="4186238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latin typeface="Times New Roman" charset="0"/>
              </a:rPr>
              <a:t>c</a:t>
            </a:r>
          </a:p>
        </p:txBody>
      </p:sp>
      <p:sp>
        <p:nvSpPr>
          <p:cNvPr id="35953" name="Oval 112"/>
          <p:cNvSpPr>
            <a:spLocks noChangeArrowheads="1"/>
          </p:cNvSpPr>
          <p:nvPr/>
        </p:nvSpPr>
        <p:spPr bwMode="auto">
          <a:xfrm>
            <a:off x="8058150" y="4565650"/>
            <a:ext cx="112713" cy="1111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54" name="Text Box 113"/>
          <p:cNvSpPr txBox="1">
            <a:spLocks noChangeArrowheads="1"/>
          </p:cNvSpPr>
          <p:nvPr/>
        </p:nvSpPr>
        <p:spPr bwMode="auto">
          <a:xfrm>
            <a:off x="6261100" y="256222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latin typeface="Times New Roman" charset="0"/>
              </a:rPr>
              <a:t>Q</a:t>
            </a:r>
          </a:p>
        </p:txBody>
      </p:sp>
      <p:sp>
        <p:nvSpPr>
          <p:cNvPr id="35955" name="Text Box 114"/>
          <p:cNvSpPr txBox="1">
            <a:spLocks noChangeArrowheads="1"/>
          </p:cNvSpPr>
          <p:nvPr/>
        </p:nvSpPr>
        <p:spPr bwMode="auto">
          <a:xfrm>
            <a:off x="165100" y="1828800"/>
            <a:ext cx="5819775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Times New Roman" charset="0"/>
              </a:rPr>
              <a:t>I find </a:t>
            </a:r>
            <a:r>
              <a:rPr lang="en-US" b="1">
                <a:latin typeface="Times New Roman" charset="0"/>
              </a:rPr>
              <a:t>a</a:t>
            </a:r>
            <a:r>
              <a:rPr lang="en-US">
                <a:latin typeface="Times New Roman" charset="0"/>
              </a:rPr>
              <a:t> and calculate that it is 2 units from Q, it becomes my </a:t>
            </a:r>
            <a:r>
              <a:rPr lang="en-US" i="1">
                <a:latin typeface="Times New Roman" charset="0"/>
              </a:rPr>
              <a:t>best-so-far</a:t>
            </a:r>
            <a:r>
              <a:rPr lang="en-US">
                <a:latin typeface="Times New Roman" charset="0"/>
              </a:rPr>
              <a:t>. I find </a:t>
            </a:r>
            <a:r>
              <a:rPr lang="en-US" b="1">
                <a:latin typeface="Times New Roman" charset="0"/>
              </a:rPr>
              <a:t>b</a:t>
            </a:r>
            <a:r>
              <a:rPr lang="en-US">
                <a:latin typeface="Times New Roman" charset="0"/>
              </a:rPr>
              <a:t> and calculate that it is </a:t>
            </a:r>
            <a:r>
              <a:rPr lang="en-US" b="1">
                <a:solidFill>
                  <a:schemeClr val="accent2"/>
                </a:solidFill>
                <a:latin typeface="Times New Roman" charset="0"/>
              </a:rPr>
              <a:t>7.81</a:t>
            </a:r>
            <a:r>
              <a:rPr lang="en-US">
                <a:latin typeface="Times New Roman" charset="0"/>
              </a:rPr>
              <a:t> units away from Q.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charset="0"/>
              </a:rPr>
              <a:t>I don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 altLang="ja-JP">
                <a:latin typeface="Times New Roman" charset="0"/>
              </a:rPr>
              <a:t>t have to calculate the distance from Q to </a:t>
            </a:r>
            <a:r>
              <a:rPr lang="en-US" altLang="ja-JP" b="1">
                <a:latin typeface="Times New Roman" charset="0"/>
              </a:rPr>
              <a:t>c</a:t>
            </a:r>
            <a:r>
              <a:rPr lang="en-US" altLang="ja-JP">
                <a:latin typeface="Times New Roman" charset="0"/>
              </a:rPr>
              <a:t>!</a:t>
            </a:r>
            <a:endParaRPr lang="en-US" altLang="ja-JP" sz="2800">
              <a:latin typeface="Times New Roman" charset="0"/>
            </a:endParaRPr>
          </a:p>
          <a:p>
            <a:endParaRPr lang="en-US" sz="2800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   I know           </a:t>
            </a:r>
            <a:r>
              <a:rPr lang="en-US" i="1">
                <a:latin typeface="Times New Roman" charset="0"/>
              </a:rPr>
              <a:t>D</a:t>
            </a:r>
            <a:r>
              <a:rPr lang="en-US">
                <a:latin typeface="Times New Roman" charset="0"/>
              </a:rPr>
              <a:t>(Q,</a:t>
            </a:r>
            <a:r>
              <a:rPr lang="en-US" b="1">
                <a:latin typeface="Times New Roman" charset="0"/>
              </a:rPr>
              <a:t>b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Times New Roman" charset="0"/>
                <a:sym typeface="Symbol" charset="0"/>
              </a:rPr>
              <a:t> </a:t>
            </a:r>
            <a:r>
              <a:rPr lang="en-US" i="1">
                <a:latin typeface="Times New Roman" charset="0"/>
                <a:sym typeface="Symbol" charset="0"/>
              </a:rPr>
              <a:t>D</a:t>
            </a:r>
            <a:r>
              <a:rPr lang="en-US">
                <a:latin typeface="Times New Roman" charset="0"/>
                <a:sym typeface="Symbol" charset="0"/>
              </a:rPr>
              <a:t>(Q,</a:t>
            </a:r>
            <a:r>
              <a:rPr lang="en-US" b="1">
                <a:latin typeface="Times New Roman" charset="0"/>
                <a:sym typeface="Symbol" charset="0"/>
              </a:rPr>
              <a:t>c</a:t>
            </a:r>
            <a:r>
              <a:rPr lang="en-US">
                <a:latin typeface="Times New Roman" charset="0"/>
                <a:sym typeface="Symbol" charset="0"/>
              </a:rPr>
              <a:t>) + </a:t>
            </a:r>
            <a:r>
              <a:rPr lang="en-US" i="1">
                <a:latin typeface="Times New Roman" charset="0"/>
                <a:sym typeface="Symbol" charset="0"/>
              </a:rPr>
              <a:t>D</a:t>
            </a:r>
            <a:r>
              <a:rPr lang="en-US">
                <a:latin typeface="Times New Roman" charset="0"/>
                <a:sym typeface="Symbol" charset="0"/>
              </a:rPr>
              <a:t>(</a:t>
            </a:r>
            <a:r>
              <a:rPr lang="en-US" b="1">
                <a:latin typeface="Times New Roman" charset="0"/>
                <a:sym typeface="Symbol" charset="0"/>
              </a:rPr>
              <a:t>b</a:t>
            </a:r>
            <a:r>
              <a:rPr lang="en-US">
                <a:latin typeface="Times New Roman" charset="0"/>
                <a:sym typeface="Symbol" charset="0"/>
              </a:rPr>
              <a:t>,</a:t>
            </a:r>
            <a:r>
              <a:rPr lang="en-US" b="1">
                <a:latin typeface="Times New Roman" charset="0"/>
                <a:sym typeface="Symbol" charset="0"/>
              </a:rPr>
              <a:t>c</a:t>
            </a:r>
            <a:r>
              <a:rPr lang="en-US">
                <a:latin typeface="Times New Roman" charset="0"/>
                <a:sym typeface="Symbol" charset="0"/>
              </a:rPr>
              <a:t>)</a:t>
            </a:r>
            <a:endParaRPr lang="en-US">
              <a:latin typeface="Times New Roman" charset="0"/>
            </a:endParaRPr>
          </a:p>
          <a:p>
            <a:r>
              <a:rPr lang="en-US" i="1">
                <a:latin typeface="Times New Roman" charset="0"/>
              </a:rPr>
              <a:t>	D</a:t>
            </a:r>
            <a:r>
              <a:rPr lang="en-US">
                <a:latin typeface="Times New Roman" charset="0"/>
              </a:rPr>
              <a:t>(Q,</a:t>
            </a:r>
            <a:r>
              <a:rPr lang="en-US" b="1">
                <a:latin typeface="Times New Roman" charset="0"/>
              </a:rPr>
              <a:t>b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Times New Roman" charset="0"/>
                <a:sym typeface="Symbol" charset="0"/>
              </a:rPr>
              <a:t>- </a:t>
            </a:r>
            <a:r>
              <a:rPr lang="en-US" i="1">
                <a:latin typeface="Times New Roman" charset="0"/>
                <a:sym typeface="Symbol" charset="0"/>
              </a:rPr>
              <a:t>D</a:t>
            </a:r>
            <a:r>
              <a:rPr lang="en-US">
                <a:latin typeface="Times New Roman" charset="0"/>
                <a:sym typeface="Symbol" charset="0"/>
              </a:rPr>
              <a:t>(b,</a:t>
            </a:r>
            <a:r>
              <a:rPr lang="en-US" b="1">
                <a:latin typeface="Times New Roman" charset="0"/>
                <a:sym typeface="Symbol" charset="0"/>
              </a:rPr>
              <a:t>c</a:t>
            </a:r>
            <a:r>
              <a:rPr lang="en-US">
                <a:latin typeface="Times New Roman" charset="0"/>
                <a:sym typeface="Symbol" charset="0"/>
              </a:rPr>
              <a:t>)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latin typeface="Times New Roman" charset="0"/>
                <a:sym typeface="Symbol" charset="0"/>
              </a:rPr>
              <a:t> </a:t>
            </a:r>
            <a:r>
              <a:rPr lang="en-US" i="1">
                <a:latin typeface="Times New Roman" charset="0"/>
                <a:sym typeface="Symbol" charset="0"/>
              </a:rPr>
              <a:t>D</a:t>
            </a:r>
            <a:r>
              <a:rPr lang="en-US">
                <a:latin typeface="Times New Roman" charset="0"/>
                <a:sym typeface="Symbol" charset="0"/>
              </a:rPr>
              <a:t>(Q,</a:t>
            </a:r>
            <a:r>
              <a:rPr lang="en-US" b="1">
                <a:latin typeface="Times New Roman" charset="0"/>
                <a:sym typeface="Symbol" charset="0"/>
              </a:rPr>
              <a:t>c</a:t>
            </a:r>
            <a:r>
              <a:rPr lang="en-US">
                <a:latin typeface="Times New Roman" charset="0"/>
                <a:sym typeface="Symbol" charset="0"/>
              </a:rPr>
              <a:t>)</a:t>
            </a:r>
            <a:endParaRPr lang="en-US">
              <a:latin typeface="Times New Roman" charset="0"/>
            </a:endParaRPr>
          </a:p>
          <a:p>
            <a:r>
              <a:rPr lang="en-US" i="1">
                <a:latin typeface="Times New Roman" charset="0"/>
              </a:rPr>
              <a:t>	        </a:t>
            </a:r>
            <a:r>
              <a:rPr lang="en-US" b="1">
                <a:solidFill>
                  <a:schemeClr val="accent2"/>
                </a:solidFill>
                <a:latin typeface="Times New Roman" charset="0"/>
              </a:rPr>
              <a:t>7.81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latin typeface="Times New Roman" charset="0"/>
                <a:sym typeface="Symbol" charset="0"/>
              </a:rPr>
              <a:t>- </a:t>
            </a:r>
            <a:r>
              <a:rPr lang="en-US" b="1">
                <a:solidFill>
                  <a:srgbClr val="FF0000"/>
                </a:solidFill>
                <a:latin typeface="Times New Roman" charset="0"/>
                <a:sym typeface="Symbol" charset="0"/>
              </a:rPr>
              <a:t>2.30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latin typeface="Times New Roman" charset="0"/>
                <a:sym typeface="Symbol" charset="0"/>
              </a:rPr>
              <a:t> </a:t>
            </a:r>
            <a:r>
              <a:rPr lang="en-US" i="1">
                <a:latin typeface="Times New Roman" charset="0"/>
                <a:sym typeface="Symbol" charset="0"/>
              </a:rPr>
              <a:t>D</a:t>
            </a:r>
            <a:r>
              <a:rPr lang="en-US">
                <a:latin typeface="Times New Roman" charset="0"/>
                <a:sym typeface="Symbol" charset="0"/>
              </a:rPr>
              <a:t>(Q,</a:t>
            </a:r>
            <a:r>
              <a:rPr lang="en-US" b="1">
                <a:latin typeface="Times New Roman" charset="0"/>
                <a:sym typeface="Symbol" charset="0"/>
              </a:rPr>
              <a:t>c</a:t>
            </a:r>
            <a:r>
              <a:rPr lang="en-US">
                <a:latin typeface="Times New Roman" charset="0"/>
                <a:sym typeface="Symbol" charset="0"/>
              </a:rPr>
              <a:t>)</a:t>
            </a:r>
          </a:p>
          <a:p>
            <a:pPr>
              <a:spcAft>
                <a:spcPct val="20000"/>
              </a:spcAft>
            </a:pPr>
            <a:r>
              <a:rPr lang="en-US" i="1">
                <a:latin typeface="Times New Roman" charset="0"/>
              </a:rPr>
              <a:t>	                  </a:t>
            </a:r>
            <a:r>
              <a:rPr lang="en-US">
                <a:latin typeface="Times New Roman" charset="0"/>
              </a:rPr>
              <a:t>5.51 </a:t>
            </a:r>
            <a:r>
              <a:rPr lang="en-US">
                <a:latin typeface="Times New Roman" charset="0"/>
                <a:sym typeface="Symbol" charset="0"/>
              </a:rPr>
              <a:t> </a:t>
            </a:r>
            <a:r>
              <a:rPr lang="en-US" i="1">
                <a:latin typeface="Times New Roman" charset="0"/>
                <a:sym typeface="Symbol" charset="0"/>
              </a:rPr>
              <a:t>D</a:t>
            </a:r>
            <a:r>
              <a:rPr lang="en-US">
                <a:latin typeface="Times New Roman" charset="0"/>
                <a:sym typeface="Symbol" charset="0"/>
              </a:rPr>
              <a:t>(Q,</a:t>
            </a:r>
            <a:r>
              <a:rPr lang="en-US" b="1">
                <a:latin typeface="Times New Roman" charset="0"/>
                <a:sym typeface="Symbol" charset="0"/>
              </a:rPr>
              <a:t>c</a:t>
            </a:r>
            <a:r>
              <a:rPr lang="en-US">
                <a:latin typeface="Times New Roman" charset="0"/>
                <a:sym typeface="Symbol" charset="0"/>
              </a:rPr>
              <a:t>)</a:t>
            </a:r>
          </a:p>
          <a:p>
            <a:r>
              <a:rPr lang="en-US">
                <a:latin typeface="Times New Roman" charset="0"/>
                <a:sym typeface="Symbol" charset="0"/>
              </a:rPr>
              <a:t>So I know that </a:t>
            </a:r>
            <a:r>
              <a:rPr lang="en-US" b="1">
                <a:latin typeface="Times New Roman" charset="0"/>
                <a:sym typeface="Symbol" charset="0"/>
              </a:rPr>
              <a:t>c</a:t>
            </a:r>
            <a:r>
              <a:rPr lang="en-US">
                <a:latin typeface="Times New Roman" charset="0"/>
                <a:sym typeface="Symbol" charset="0"/>
              </a:rPr>
              <a:t> is at least 5.51 units away, but my </a:t>
            </a:r>
            <a:r>
              <a:rPr lang="en-US" i="1">
                <a:latin typeface="Times New Roman" charset="0"/>
                <a:sym typeface="Symbol" charset="0"/>
              </a:rPr>
              <a:t>best-so-far</a:t>
            </a:r>
            <a:r>
              <a:rPr lang="en-US">
                <a:latin typeface="Times New Roman" charset="0"/>
                <a:sym typeface="Symbol" charset="0"/>
              </a:rPr>
              <a:t> is only 2 units away.</a:t>
            </a:r>
          </a:p>
        </p:txBody>
      </p:sp>
      <p:graphicFrame>
        <p:nvGraphicFramePr>
          <p:cNvPr id="35956" name="Object 115"/>
          <p:cNvGraphicFramePr>
            <a:graphicFrameLocks noChangeAspect="1"/>
          </p:cNvGraphicFramePr>
          <p:nvPr/>
        </p:nvGraphicFramePr>
        <p:xfrm>
          <a:off x="5970588" y="5303838"/>
          <a:ext cx="373380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Picture" r:id="rId4" imgW="2170176" imgH="903732" progId="Word.Picture.8">
                  <p:embed/>
                </p:oleObj>
              </mc:Choice>
              <mc:Fallback>
                <p:oleObj name="Picture" r:id="rId4" imgW="2170176" imgH="90373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5303838"/>
                        <a:ext cx="3733800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447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Eamonn Keogh, eamonn@cs.ucr.edu</a:t>
            </a:r>
          </a:p>
        </p:txBody>
      </p:sp>
      <p:sp>
        <p:nvSpPr>
          <p:cNvPr id="696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2E6C21-DD8F-2B4F-942D-DAF30E8C0A34}" type="slidenum">
              <a:rPr lang="en-US" sz="1400">
                <a:latin typeface="Times New Roman" charset="0"/>
              </a:rPr>
              <a:pPr/>
              <a:t>56</a:t>
            </a:fld>
            <a:endParaRPr lang="en-US" sz="1400">
              <a:latin typeface="Times New Roman" charset="0"/>
            </a:endParaRPr>
          </a:p>
        </p:txBody>
      </p:sp>
      <p:sp>
        <p:nvSpPr>
          <p:cNvPr id="69635" name="Freeform 3"/>
          <p:cNvSpPr>
            <a:spLocks/>
          </p:cNvSpPr>
          <p:nvPr/>
        </p:nvSpPr>
        <p:spPr bwMode="auto">
          <a:xfrm>
            <a:off x="5437188" y="1771650"/>
            <a:ext cx="2422525" cy="631825"/>
          </a:xfrm>
          <a:custGeom>
            <a:avLst/>
            <a:gdLst>
              <a:gd name="T0" fmla="*/ 23037852 w 2081"/>
              <a:gd name="T1" fmla="*/ 269719308 h 596"/>
              <a:gd name="T2" fmla="*/ 77244905 w 2081"/>
              <a:gd name="T3" fmla="*/ 285453446 h 596"/>
              <a:gd name="T4" fmla="*/ 136872080 w 2081"/>
              <a:gd name="T5" fmla="*/ 309053594 h 596"/>
              <a:gd name="T6" fmla="*/ 192433000 w 2081"/>
              <a:gd name="T7" fmla="*/ 330406311 h 596"/>
              <a:gd name="T8" fmla="*/ 246640052 w 2081"/>
              <a:gd name="T9" fmla="*/ 360749813 h 596"/>
              <a:gd name="T10" fmla="*/ 299492074 w 2081"/>
              <a:gd name="T11" fmla="*/ 391093314 h 596"/>
              <a:gd name="T12" fmla="*/ 361829312 w 2081"/>
              <a:gd name="T13" fmla="*/ 428180170 h 596"/>
              <a:gd name="T14" fmla="*/ 413325139 w 2081"/>
              <a:gd name="T15" fmla="*/ 458522611 h 596"/>
              <a:gd name="T16" fmla="*/ 467532191 w 2081"/>
              <a:gd name="T17" fmla="*/ 482123819 h 596"/>
              <a:gd name="T18" fmla="*/ 523094275 w 2081"/>
              <a:gd name="T19" fmla="*/ 503476536 h 596"/>
              <a:gd name="T20" fmla="*/ 574590102 w 2081"/>
              <a:gd name="T21" fmla="*/ 503476536 h 596"/>
              <a:gd name="T22" fmla="*/ 636927339 w 2081"/>
              <a:gd name="T23" fmla="*/ 512467321 h 596"/>
              <a:gd name="T24" fmla="*/ 689779361 w 2081"/>
              <a:gd name="T25" fmla="*/ 518085899 h 596"/>
              <a:gd name="T26" fmla="*/ 743986414 w 2081"/>
              <a:gd name="T27" fmla="*/ 527076684 h 596"/>
              <a:gd name="T28" fmla="*/ 798192303 w 2081"/>
              <a:gd name="T29" fmla="*/ 533820038 h 596"/>
              <a:gd name="T30" fmla="*/ 851044324 w 2081"/>
              <a:gd name="T31" fmla="*/ 540562331 h 596"/>
              <a:gd name="T32" fmla="*/ 913381562 w 2081"/>
              <a:gd name="T33" fmla="*/ 540562331 h 596"/>
              <a:gd name="T34" fmla="*/ 964877389 w 2081"/>
              <a:gd name="T35" fmla="*/ 533820038 h 596"/>
              <a:gd name="T36" fmla="*/ 1019084442 w 2081"/>
              <a:gd name="T37" fmla="*/ 540562331 h 596"/>
              <a:gd name="T38" fmla="*/ 1074646525 w 2081"/>
              <a:gd name="T39" fmla="*/ 540562331 h 596"/>
              <a:gd name="T40" fmla="*/ 1134273701 w 2081"/>
              <a:gd name="T41" fmla="*/ 533820038 h 596"/>
              <a:gd name="T42" fmla="*/ 1188480754 w 2081"/>
              <a:gd name="T43" fmla="*/ 518085899 h 596"/>
              <a:gd name="T44" fmla="*/ 1241331611 w 2081"/>
              <a:gd name="T45" fmla="*/ 518085899 h 596"/>
              <a:gd name="T46" fmla="*/ 1295538664 w 2081"/>
              <a:gd name="T47" fmla="*/ 512467321 h 596"/>
              <a:gd name="T48" fmla="*/ 1349744553 w 2081"/>
              <a:gd name="T49" fmla="*/ 496733182 h 596"/>
              <a:gd name="T50" fmla="*/ 1409371728 w 2081"/>
              <a:gd name="T51" fmla="*/ 487742397 h 596"/>
              <a:gd name="T52" fmla="*/ 1464933812 w 2081"/>
              <a:gd name="T53" fmla="*/ 473133034 h 596"/>
              <a:gd name="T54" fmla="*/ 1519140865 w 2081"/>
              <a:gd name="T55" fmla="*/ 451780318 h 596"/>
              <a:gd name="T56" fmla="*/ 1570636692 w 2081"/>
              <a:gd name="T57" fmla="*/ 428180170 h 596"/>
              <a:gd name="T58" fmla="*/ 1634330124 w 2081"/>
              <a:gd name="T59" fmla="*/ 382102529 h 596"/>
              <a:gd name="T60" fmla="*/ 1685825951 w 2081"/>
              <a:gd name="T61" fmla="*/ 339397096 h 596"/>
              <a:gd name="T62" fmla="*/ 1740033004 w 2081"/>
              <a:gd name="T63" fmla="*/ 278710093 h 596"/>
              <a:gd name="T64" fmla="*/ 1795593923 w 2081"/>
              <a:gd name="T65" fmla="*/ 203413727 h 596"/>
              <a:gd name="T66" fmla="*/ 1847090914 w 2081"/>
              <a:gd name="T67" fmla="*/ 128116300 h 596"/>
              <a:gd name="T68" fmla="*/ 1909428152 w 2081"/>
              <a:gd name="T69" fmla="*/ 60687003 h 596"/>
              <a:gd name="T70" fmla="*/ 1962280173 w 2081"/>
              <a:gd name="T71" fmla="*/ 15734139 h 596"/>
              <a:gd name="T72" fmla="*/ 2016486062 w 2081"/>
              <a:gd name="T73" fmla="*/ 0 h 596"/>
              <a:gd name="T74" fmla="*/ 2070693115 w 2081"/>
              <a:gd name="T75" fmla="*/ 15734139 h 596"/>
              <a:gd name="T76" fmla="*/ 2123543972 w 2081"/>
              <a:gd name="T77" fmla="*/ 82039720 h 596"/>
              <a:gd name="T78" fmla="*/ 2147483647 w 2081"/>
              <a:gd name="T79" fmla="*/ 173070225 h 596"/>
              <a:gd name="T80" fmla="*/ 2147483647 w 2081"/>
              <a:gd name="T81" fmla="*/ 285453446 h 596"/>
              <a:gd name="T82" fmla="*/ 2147483647 w 2081"/>
              <a:gd name="T83" fmla="*/ 400084099 h 596"/>
              <a:gd name="T84" fmla="*/ 2147483647 w 2081"/>
              <a:gd name="T85" fmla="*/ 496733182 h 596"/>
              <a:gd name="T86" fmla="*/ 2147483647 w 2081"/>
              <a:gd name="T87" fmla="*/ 578772902 h 596"/>
              <a:gd name="T88" fmla="*/ 2147483647 w 2081"/>
              <a:gd name="T89" fmla="*/ 639459905 h 596"/>
              <a:gd name="T90" fmla="*/ 2147483647 w 2081"/>
              <a:gd name="T91" fmla="*/ 669803407 h 596"/>
              <a:gd name="T92" fmla="*/ 2147483647 w 2081"/>
              <a:gd name="T93" fmla="*/ 669803407 h 596"/>
              <a:gd name="T94" fmla="*/ 2147483647 w 2081"/>
              <a:gd name="T95" fmla="*/ 669803407 h 596"/>
              <a:gd name="T96" fmla="*/ 2147483647 w 2081"/>
              <a:gd name="T97" fmla="*/ 669803407 h 596"/>
              <a:gd name="T98" fmla="*/ 2147483647 w 2081"/>
              <a:gd name="T99" fmla="*/ 669803407 h 596"/>
              <a:gd name="T100" fmla="*/ 2147483647 w 2081"/>
              <a:gd name="T101" fmla="*/ 660812622 h 59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081"/>
              <a:gd name="T154" fmla="*/ 0 h 596"/>
              <a:gd name="T155" fmla="*/ 2081 w 2081"/>
              <a:gd name="T156" fmla="*/ 596 h 59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081" h="596">
                <a:moveTo>
                  <a:pt x="0" y="227"/>
                </a:moveTo>
                <a:lnTo>
                  <a:pt x="17" y="240"/>
                </a:lnTo>
                <a:lnTo>
                  <a:pt x="40" y="248"/>
                </a:lnTo>
                <a:lnTo>
                  <a:pt x="57" y="254"/>
                </a:lnTo>
                <a:lnTo>
                  <a:pt x="80" y="262"/>
                </a:lnTo>
                <a:lnTo>
                  <a:pt x="101" y="275"/>
                </a:lnTo>
                <a:lnTo>
                  <a:pt x="119" y="288"/>
                </a:lnTo>
                <a:lnTo>
                  <a:pt x="142" y="294"/>
                </a:lnTo>
                <a:lnTo>
                  <a:pt x="159" y="308"/>
                </a:lnTo>
                <a:lnTo>
                  <a:pt x="182" y="321"/>
                </a:lnTo>
                <a:lnTo>
                  <a:pt x="203" y="335"/>
                </a:lnTo>
                <a:lnTo>
                  <a:pt x="221" y="348"/>
                </a:lnTo>
                <a:lnTo>
                  <a:pt x="244" y="367"/>
                </a:lnTo>
                <a:lnTo>
                  <a:pt x="267" y="381"/>
                </a:lnTo>
                <a:lnTo>
                  <a:pt x="284" y="402"/>
                </a:lnTo>
                <a:lnTo>
                  <a:pt x="305" y="408"/>
                </a:lnTo>
                <a:lnTo>
                  <a:pt x="322" y="415"/>
                </a:lnTo>
                <a:lnTo>
                  <a:pt x="345" y="429"/>
                </a:lnTo>
                <a:lnTo>
                  <a:pt x="368" y="434"/>
                </a:lnTo>
                <a:lnTo>
                  <a:pt x="386" y="448"/>
                </a:lnTo>
                <a:lnTo>
                  <a:pt x="407" y="448"/>
                </a:lnTo>
                <a:lnTo>
                  <a:pt x="424" y="448"/>
                </a:lnTo>
                <a:lnTo>
                  <a:pt x="447" y="456"/>
                </a:lnTo>
                <a:lnTo>
                  <a:pt x="470" y="456"/>
                </a:lnTo>
                <a:lnTo>
                  <a:pt x="487" y="456"/>
                </a:lnTo>
                <a:lnTo>
                  <a:pt x="509" y="461"/>
                </a:lnTo>
                <a:lnTo>
                  <a:pt x="526" y="461"/>
                </a:lnTo>
                <a:lnTo>
                  <a:pt x="549" y="469"/>
                </a:lnTo>
                <a:lnTo>
                  <a:pt x="572" y="469"/>
                </a:lnTo>
                <a:lnTo>
                  <a:pt x="589" y="475"/>
                </a:lnTo>
                <a:lnTo>
                  <a:pt x="610" y="475"/>
                </a:lnTo>
                <a:lnTo>
                  <a:pt x="628" y="481"/>
                </a:lnTo>
                <a:lnTo>
                  <a:pt x="651" y="481"/>
                </a:lnTo>
                <a:lnTo>
                  <a:pt x="674" y="481"/>
                </a:lnTo>
                <a:lnTo>
                  <a:pt x="691" y="481"/>
                </a:lnTo>
                <a:lnTo>
                  <a:pt x="712" y="475"/>
                </a:lnTo>
                <a:lnTo>
                  <a:pt x="735" y="475"/>
                </a:lnTo>
                <a:lnTo>
                  <a:pt x="752" y="481"/>
                </a:lnTo>
                <a:lnTo>
                  <a:pt x="775" y="481"/>
                </a:lnTo>
                <a:lnTo>
                  <a:pt x="793" y="481"/>
                </a:lnTo>
                <a:lnTo>
                  <a:pt x="814" y="481"/>
                </a:lnTo>
                <a:lnTo>
                  <a:pt x="837" y="475"/>
                </a:lnTo>
                <a:lnTo>
                  <a:pt x="854" y="469"/>
                </a:lnTo>
                <a:lnTo>
                  <a:pt x="877" y="461"/>
                </a:lnTo>
                <a:lnTo>
                  <a:pt x="894" y="456"/>
                </a:lnTo>
                <a:lnTo>
                  <a:pt x="916" y="461"/>
                </a:lnTo>
                <a:lnTo>
                  <a:pt x="939" y="461"/>
                </a:lnTo>
                <a:lnTo>
                  <a:pt x="956" y="456"/>
                </a:lnTo>
                <a:lnTo>
                  <a:pt x="979" y="442"/>
                </a:lnTo>
                <a:lnTo>
                  <a:pt x="996" y="442"/>
                </a:lnTo>
                <a:lnTo>
                  <a:pt x="1017" y="442"/>
                </a:lnTo>
                <a:lnTo>
                  <a:pt x="1040" y="434"/>
                </a:lnTo>
                <a:lnTo>
                  <a:pt x="1058" y="421"/>
                </a:lnTo>
                <a:lnTo>
                  <a:pt x="1081" y="421"/>
                </a:lnTo>
                <a:lnTo>
                  <a:pt x="1098" y="415"/>
                </a:lnTo>
                <a:lnTo>
                  <a:pt x="1121" y="402"/>
                </a:lnTo>
                <a:lnTo>
                  <a:pt x="1142" y="394"/>
                </a:lnTo>
                <a:lnTo>
                  <a:pt x="1159" y="381"/>
                </a:lnTo>
                <a:lnTo>
                  <a:pt x="1183" y="361"/>
                </a:lnTo>
                <a:lnTo>
                  <a:pt x="1206" y="340"/>
                </a:lnTo>
                <a:lnTo>
                  <a:pt x="1223" y="321"/>
                </a:lnTo>
                <a:lnTo>
                  <a:pt x="1244" y="302"/>
                </a:lnTo>
                <a:lnTo>
                  <a:pt x="1261" y="275"/>
                </a:lnTo>
                <a:lnTo>
                  <a:pt x="1284" y="248"/>
                </a:lnTo>
                <a:lnTo>
                  <a:pt x="1307" y="213"/>
                </a:lnTo>
                <a:lnTo>
                  <a:pt x="1325" y="181"/>
                </a:lnTo>
                <a:lnTo>
                  <a:pt x="1346" y="154"/>
                </a:lnTo>
                <a:lnTo>
                  <a:pt x="1363" y="114"/>
                </a:lnTo>
                <a:lnTo>
                  <a:pt x="1386" y="81"/>
                </a:lnTo>
                <a:lnTo>
                  <a:pt x="1409" y="54"/>
                </a:lnTo>
                <a:lnTo>
                  <a:pt x="1426" y="33"/>
                </a:lnTo>
                <a:lnTo>
                  <a:pt x="1448" y="14"/>
                </a:lnTo>
                <a:lnTo>
                  <a:pt x="1465" y="8"/>
                </a:lnTo>
                <a:lnTo>
                  <a:pt x="1488" y="0"/>
                </a:lnTo>
                <a:lnTo>
                  <a:pt x="1511" y="0"/>
                </a:lnTo>
                <a:lnTo>
                  <a:pt x="1528" y="14"/>
                </a:lnTo>
                <a:lnTo>
                  <a:pt x="1549" y="41"/>
                </a:lnTo>
                <a:lnTo>
                  <a:pt x="1567" y="73"/>
                </a:lnTo>
                <a:lnTo>
                  <a:pt x="1590" y="114"/>
                </a:lnTo>
                <a:lnTo>
                  <a:pt x="1613" y="154"/>
                </a:lnTo>
                <a:lnTo>
                  <a:pt x="1630" y="208"/>
                </a:lnTo>
                <a:lnTo>
                  <a:pt x="1651" y="254"/>
                </a:lnTo>
                <a:lnTo>
                  <a:pt x="1668" y="308"/>
                </a:lnTo>
                <a:lnTo>
                  <a:pt x="1691" y="356"/>
                </a:lnTo>
                <a:lnTo>
                  <a:pt x="1714" y="402"/>
                </a:lnTo>
                <a:lnTo>
                  <a:pt x="1732" y="442"/>
                </a:lnTo>
                <a:lnTo>
                  <a:pt x="1753" y="481"/>
                </a:lnTo>
                <a:lnTo>
                  <a:pt x="1776" y="515"/>
                </a:lnTo>
                <a:lnTo>
                  <a:pt x="1793" y="548"/>
                </a:lnTo>
                <a:lnTo>
                  <a:pt x="1816" y="569"/>
                </a:lnTo>
                <a:lnTo>
                  <a:pt x="1833" y="588"/>
                </a:lnTo>
                <a:lnTo>
                  <a:pt x="1855" y="596"/>
                </a:lnTo>
                <a:lnTo>
                  <a:pt x="1878" y="596"/>
                </a:lnTo>
                <a:lnTo>
                  <a:pt x="1895" y="596"/>
                </a:lnTo>
                <a:lnTo>
                  <a:pt x="1918" y="596"/>
                </a:lnTo>
                <a:lnTo>
                  <a:pt x="1935" y="596"/>
                </a:lnTo>
                <a:lnTo>
                  <a:pt x="1956" y="596"/>
                </a:lnTo>
                <a:lnTo>
                  <a:pt x="1979" y="596"/>
                </a:lnTo>
                <a:lnTo>
                  <a:pt x="1997" y="596"/>
                </a:lnTo>
                <a:lnTo>
                  <a:pt x="2020" y="596"/>
                </a:lnTo>
                <a:lnTo>
                  <a:pt x="2037" y="596"/>
                </a:lnTo>
                <a:lnTo>
                  <a:pt x="2058" y="588"/>
                </a:lnTo>
                <a:lnTo>
                  <a:pt x="2081" y="588"/>
                </a:lnTo>
              </a:path>
            </a:pathLst>
          </a:custGeom>
          <a:noFill/>
          <a:ln w="38100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0" y="4267200"/>
          <a:ext cx="179705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5" name="Bitmap Image" r:id="rId4" imgW="1676634" imgH="1905266" progId="Paint.Picture">
                  <p:embed/>
                </p:oleObj>
              </mc:Choice>
              <mc:Fallback>
                <p:oleObj name="Bitmap Image" r:id="rId4" imgW="1676634" imgH="1905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67200"/>
                        <a:ext cx="1797050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1158875" y="0"/>
            <a:ext cx="6677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4400" b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What is Lower Bounding?</a:t>
            </a:r>
            <a:r>
              <a:rPr lang="en-US" sz="3200" b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  </a:t>
            </a:r>
          </a:p>
        </p:txBody>
      </p:sp>
      <p:grpSp>
        <p:nvGrpSpPr>
          <p:cNvPr id="69638" name="Group 139"/>
          <p:cNvGrpSpPr>
            <a:grpSpLocks/>
          </p:cNvGrpSpPr>
          <p:nvPr/>
        </p:nvGrpSpPr>
        <p:grpSpPr bwMode="auto">
          <a:xfrm>
            <a:off x="152400" y="685800"/>
            <a:ext cx="3016250" cy="3317875"/>
            <a:chOff x="119" y="1080"/>
            <a:chExt cx="1900" cy="2090"/>
          </a:xfrm>
        </p:grpSpPr>
        <p:sp>
          <p:nvSpPr>
            <p:cNvPr id="237573" name="Rectangle 5"/>
            <p:cNvSpPr>
              <a:spLocks noChangeArrowheads="1"/>
            </p:cNvSpPr>
            <p:nvPr/>
          </p:nvSpPr>
          <p:spPr bwMode="auto">
            <a:xfrm>
              <a:off x="119" y="1080"/>
              <a:ext cx="1900" cy="2090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+mn-ea"/>
                <a:cs typeface="+mn-cs"/>
              </a:endParaRPr>
            </a:p>
          </p:txBody>
        </p:sp>
        <p:sp>
          <p:nvSpPr>
            <p:cNvPr id="69663" name="Freeform 8"/>
            <p:cNvSpPr>
              <a:spLocks/>
            </p:cNvSpPr>
            <p:nvPr/>
          </p:nvSpPr>
          <p:spPr bwMode="auto">
            <a:xfrm>
              <a:off x="215" y="1177"/>
              <a:ext cx="1526" cy="364"/>
            </a:xfrm>
            <a:custGeom>
              <a:avLst/>
              <a:gdLst>
                <a:gd name="T0" fmla="*/ 9 w 2081"/>
                <a:gd name="T1" fmla="*/ 90 h 596"/>
                <a:gd name="T2" fmla="*/ 31 w 2081"/>
                <a:gd name="T3" fmla="*/ 95 h 596"/>
                <a:gd name="T4" fmla="*/ 54 w 2081"/>
                <a:gd name="T5" fmla="*/ 103 h 596"/>
                <a:gd name="T6" fmla="*/ 76 w 2081"/>
                <a:gd name="T7" fmla="*/ 110 h 596"/>
                <a:gd name="T8" fmla="*/ 98 w 2081"/>
                <a:gd name="T9" fmla="*/ 120 h 596"/>
                <a:gd name="T10" fmla="*/ 119 w 2081"/>
                <a:gd name="T11" fmla="*/ 130 h 596"/>
                <a:gd name="T12" fmla="*/ 144 w 2081"/>
                <a:gd name="T13" fmla="*/ 142 h 596"/>
                <a:gd name="T14" fmla="*/ 164 w 2081"/>
                <a:gd name="T15" fmla="*/ 152 h 596"/>
                <a:gd name="T16" fmla="*/ 186 w 2081"/>
                <a:gd name="T17" fmla="*/ 160 h 596"/>
                <a:gd name="T18" fmla="*/ 208 w 2081"/>
                <a:gd name="T19" fmla="*/ 167 h 596"/>
                <a:gd name="T20" fmla="*/ 228 w 2081"/>
                <a:gd name="T21" fmla="*/ 167 h 596"/>
                <a:gd name="T22" fmla="*/ 253 w 2081"/>
                <a:gd name="T23" fmla="*/ 170 h 596"/>
                <a:gd name="T24" fmla="*/ 274 w 2081"/>
                <a:gd name="T25" fmla="*/ 172 h 596"/>
                <a:gd name="T26" fmla="*/ 296 w 2081"/>
                <a:gd name="T27" fmla="*/ 175 h 596"/>
                <a:gd name="T28" fmla="*/ 317 w 2081"/>
                <a:gd name="T29" fmla="*/ 177 h 596"/>
                <a:gd name="T30" fmla="*/ 338 w 2081"/>
                <a:gd name="T31" fmla="*/ 180 h 596"/>
                <a:gd name="T32" fmla="*/ 362 w 2081"/>
                <a:gd name="T33" fmla="*/ 180 h 596"/>
                <a:gd name="T34" fmla="*/ 383 w 2081"/>
                <a:gd name="T35" fmla="*/ 177 h 596"/>
                <a:gd name="T36" fmla="*/ 404 w 2081"/>
                <a:gd name="T37" fmla="*/ 180 h 596"/>
                <a:gd name="T38" fmla="*/ 427 w 2081"/>
                <a:gd name="T39" fmla="*/ 180 h 596"/>
                <a:gd name="T40" fmla="*/ 450 w 2081"/>
                <a:gd name="T41" fmla="*/ 177 h 596"/>
                <a:gd name="T42" fmla="*/ 472 w 2081"/>
                <a:gd name="T43" fmla="*/ 172 h 596"/>
                <a:gd name="T44" fmla="*/ 493 w 2081"/>
                <a:gd name="T45" fmla="*/ 172 h 596"/>
                <a:gd name="T46" fmla="*/ 514 w 2081"/>
                <a:gd name="T47" fmla="*/ 170 h 596"/>
                <a:gd name="T48" fmla="*/ 535 w 2081"/>
                <a:gd name="T49" fmla="*/ 165 h 596"/>
                <a:gd name="T50" fmla="*/ 560 w 2081"/>
                <a:gd name="T51" fmla="*/ 162 h 596"/>
                <a:gd name="T52" fmla="*/ 582 w 2081"/>
                <a:gd name="T53" fmla="*/ 157 h 596"/>
                <a:gd name="T54" fmla="*/ 603 w 2081"/>
                <a:gd name="T55" fmla="*/ 150 h 596"/>
                <a:gd name="T56" fmla="*/ 623 w 2081"/>
                <a:gd name="T57" fmla="*/ 142 h 596"/>
                <a:gd name="T58" fmla="*/ 648 w 2081"/>
                <a:gd name="T59" fmla="*/ 127 h 596"/>
                <a:gd name="T60" fmla="*/ 669 w 2081"/>
                <a:gd name="T61" fmla="*/ 112 h 596"/>
                <a:gd name="T62" fmla="*/ 691 w 2081"/>
                <a:gd name="T63" fmla="*/ 92 h 596"/>
                <a:gd name="T64" fmla="*/ 713 w 2081"/>
                <a:gd name="T65" fmla="*/ 68 h 596"/>
                <a:gd name="T66" fmla="*/ 733 w 2081"/>
                <a:gd name="T67" fmla="*/ 43 h 596"/>
                <a:gd name="T68" fmla="*/ 758 w 2081"/>
                <a:gd name="T69" fmla="*/ 20 h 596"/>
                <a:gd name="T70" fmla="*/ 779 w 2081"/>
                <a:gd name="T71" fmla="*/ 5 h 596"/>
                <a:gd name="T72" fmla="*/ 800 w 2081"/>
                <a:gd name="T73" fmla="*/ 0 h 596"/>
                <a:gd name="T74" fmla="*/ 821 w 2081"/>
                <a:gd name="T75" fmla="*/ 5 h 596"/>
                <a:gd name="T76" fmla="*/ 843 w 2081"/>
                <a:gd name="T77" fmla="*/ 27 h 596"/>
                <a:gd name="T78" fmla="*/ 867 w 2081"/>
                <a:gd name="T79" fmla="*/ 57 h 596"/>
                <a:gd name="T80" fmla="*/ 888 w 2081"/>
                <a:gd name="T81" fmla="*/ 95 h 596"/>
                <a:gd name="T82" fmla="*/ 909 w 2081"/>
                <a:gd name="T83" fmla="*/ 133 h 596"/>
                <a:gd name="T84" fmla="*/ 931 w 2081"/>
                <a:gd name="T85" fmla="*/ 165 h 596"/>
                <a:gd name="T86" fmla="*/ 955 w 2081"/>
                <a:gd name="T87" fmla="*/ 192 h 596"/>
                <a:gd name="T88" fmla="*/ 977 w 2081"/>
                <a:gd name="T89" fmla="*/ 213 h 596"/>
                <a:gd name="T90" fmla="*/ 997 w 2081"/>
                <a:gd name="T91" fmla="*/ 222 h 596"/>
                <a:gd name="T92" fmla="*/ 1019 w 2081"/>
                <a:gd name="T93" fmla="*/ 222 h 596"/>
                <a:gd name="T94" fmla="*/ 1041 w 2081"/>
                <a:gd name="T95" fmla="*/ 222 h 596"/>
                <a:gd name="T96" fmla="*/ 1064 w 2081"/>
                <a:gd name="T97" fmla="*/ 222 h 596"/>
                <a:gd name="T98" fmla="*/ 1086 w 2081"/>
                <a:gd name="T99" fmla="*/ 222 h 596"/>
                <a:gd name="T100" fmla="*/ 1107 w 2081"/>
                <a:gd name="T101" fmla="*/ 219 h 59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081"/>
                <a:gd name="T154" fmla="*/ 0 h 596"/>
                <a:gd name="T155" fmla="*/ 2081 w 2081"/>
                <a:gd name="T156" fmla="*/ 596 h 59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081" h="596">
                  <a:moveTo>
                    <a:pt x="0" y="227"/>
                  </a:moveTo>
                  <a:lnTo>
                    <a:pt x="17" y="240"/>
                  </a:lnTo>
                  <a:lnTo>
                    <a:pt x="40" y="248"/>
                  </a:lnTo>
                  <a:lnTo>
                    <a:pt x="57" y="254"/>
                  </a:lnTo>
                  <a:lnTo>
                    <a:pt x="80" y="262"/>
                  </a:lnTo>
                  <a:lnTo>
                    <a:pt x="101" y="275"/>
                  </a:lnTo>
                  <a:lnTo>
                    <a:pt x="119" y="288"/>
                  </a:lnTo>
                  <a:lnTo>
                    <a:pt x="142" y="294"/>
                  </a:lnTo>
                  <a:lnTo>
                    <a:pt x="159" y="308"/>
                  </a:lnTo>
                  <a:lnTo>
                    <a:pt x="182" y="321"/>
                  </a:lnTo>
                  <a:lnTo>
                    <a:pt x="203" y="335"/>
                  </a:lnTo>
                  <a:lnTo>
                    <a:pt x="221" y="348"/>
                  </a:lnTo>
                  <a:lnTo>
                    <a:pt x="244" y="367"/>
                  </a:lnTo>
                  <a:lnTo>
                    <a:pt x="267" y="381"/>
                  </a:lnTo>
                  <a:lnTo>
                    <a:pt x="284" y="402"/>
                  </a:lnTo>
                  <a:lnTo>
                    <a:pt x="305" y="408"/>
                  </a:lnTo>
                  <a:lnTo>
                    <a:pt x="322" y="415"/>
                  </a:lnTo>
                  <a:lnTo>
                    <a:pt x="345" y="429"/>
                  </a:lnTo>
                  <a:lnTo>
                    <a:pt x="368" y="434"/>
                  </a:lnTo>
                  <a:lnTo>
                    <a:pt x="386" y="448"/>
                  </a:lnTo>
                  <a:lnTo>
                    <a:pt x="407" y="448"/>
                  </a:lnTo>
                  <a:lnTo>
                    <a:pt x="424" y="448"/>
                  </a:lnTo>
                  <a:lnTo>
                    <a:pt x="447" y="456"/>
                  </a:lnTo>
                  <a:lnTo>
                    <a:pt x="470" y="456"/>
                  </a:lnTo>
                  <a:lnTo>
                    <a:pt x="487" y="456"/>
                  </a:lnTo>
                  <a:lnTo>
                    <a:pt x="509" y="461"/>
                  </a:lnTo>
                  <a:lnTo>
                    <a:pt x="526" y="461"/>
                  </a:lnTo>
                  <a:lnTo>
                    <a:pt x="549" y="469"/>
                  </a:lnTo>
                  <a:lnTo>
                    <a:pt x="572" y="469"/>
                  </a:lnTo>
                  <a:lnTo>
                    <a:pt x="589" y="475"/>
                  </a:lnTo>
                  <a:lnTo>
                    <a:pt x="610" y="475"/>
                  </a:lnTo>
                  <a:lnTo>
                    <a:pt x="628" y="481"/>
                  </a:lnTo>
                  <a:lnTo>
                    <a:pt x="651" y="481"/>
                  </a:lnTo>
                  <a:lnTo>
                    <a:pt x="674" y="481"/>
                  </a:lnTo>
                  <a:lnTo>
                    <a:pt x="691" y="481"/>
                  </a:lnTo>
                  <a:lnTo>
                    <a:pt x="712" y="475"/>
                  </a:lnTo>
                  <a:lnTo>
                    <a:pt x="735" y="475"/>
                  </a:lnTo>
                  <a:lnTo>
                    <a:pt x="752" y="481"/>
                  </a:lnTo>
                  <a:lnTo>
                    <a:pt x="775" y="481"/>
                  </a:lnTo>
                  <a:lnTo>
                    <a:pt x="793" y="481"/>
                  </a:lnTo>
                  <a:lnTo>
                    <a:pt x="814" y="481"/>
                  </a:lnTo>
                  <a:lnTo>
                    <a:pt x="837" y="475"/>
                  </a:lnTo>
                  <a:lnTo>
                    <a:pt x="854" y="469"/>
                  </a:lnTo>
                  <a:lnTo>
                    <a:pt x="877" y="461"/>
                  </a:lnTo>
                  <a:lnTo>
                    <a:pt x="894" y="456"/>
                  </a:lnTo>
                  <a:lnTo>
                    <a:pt x="916" y="461"/>
                  </a:lnTo>
                  <a:lnTo>
                    <a:pt x="939" y="461"/>
                  </a:lnTo>
                  <a:lnTo>
                    <a:pt x="956" y="456"/>
                  </a:lnTo>
                  <a:lnTo>
                    <a:pt x="979" y="442"/>
                  </a:lnTo>
                  <a:lnTo>
                    <a:pt x="996" y="442"/>
                  </a:lnTo>
                  <a:lnTo>
                    <a:pt x="1017" y="442"/>
                  </a:lnTo>
                  <a:lnTo>
                    <a:pt x="1040" y="434"/>
                  </a:lnTo>
                  <a:lnTo>
                    <a:pt x="1058" y="421"/>
                  </a:lnTo>
                  <a:lnTo>
                    <a:pt x="1081" y="421"/>
                  </a:lnTo>
                  <a:lnTo>
                    <a:pt x="1098" y="415"/>
                  </a:lnTo>
                  <a:lnTo>
                    <a:pt x="1121" y="402"/>
                  </a:lnTo>
                  <a:lnTo>
                    <a:pt x="1142" y="394"/>
                  </a:lnTo>
                  <a:lnTo>
                    <a:pt x="1159" y="381"/>
                  </a:lnTo>
                  <a:lnTo>
                    <a:pt x="1183" y="361"/>
                  </a:lnTo>
                  <a:lnTo>
                    <a:pt x="1206" y="340"/>
                  </a:lnTo>
                  <a:lnTo>
                    <a:pt x="1223" y="321"/>
                  </a:lnTo>
                  <a:lnTo>
                    <a:pt x="1244" y="302"/>
                  </a:lnTo>
                  <a:lnTo>
                    <a:pt x="1261" y="275"/>
                  </a:lnTo>
                  <a:lnTo>
                    <a:pt x="1284" y="248"/>
                  </a:lnTo>
                  <a:lnTo>
                    <a:pt x="1307" y="213"/>
                  </a:lnTo>
                  <a:lnTo>
                    <a:pt x="1325" y="181"/>
                  </a:lnTo>
                  <a:lnTo>
                    <a:pt x="1346" y="154"/>
                  </a:lnTo>
                  <a:lnTo>
                    <a:pt x="1363" y="114"/>
                  </a:lnTo>
                  <a:lnTo>
                    <a:pt x="1386" y="81"/>
                  </a:lnTo>
                  <a:lnTo>
                    <a:pt x="1409" y="54"/>
                  </a:lnTo>
                  <a:lnTo>
                    <a:pt x="1426" y="33"/>
                  </a:lnTo>
                  <a:lnTo>
                    <a:pt x="1448" y="14"/>
                  </a:lnTo>
                  <a:lnTo>
                    <a:pt x="1465" y="8"/>
                  </a:lnTo>
                  <a:lnTo>
                    <a:pt x="1488" y="0"/>
                  </a:lnTo>
                  <a:lnTo>
                    <a:pt x="1511" y="0"/>
                  </a:lnTo>
                  <a:lnTo>
                    <a:pt x="1528" y="14"/>
                  </a:lnTo>
                  <a:lnTo>
                    <a:pt x="1549" y="41"/>
                  </a:lnTo>
                  <a:lnTo>
                    <a:pt x="1567" y="73"/>
                  </a:lnTo>
                  <a:lnTo>
                    <a:pt x="1590" y="114"/>
                  </a:lnTo>
                  <a:lnTo>
                    <a:pt x="1613" y="154"/>
                  </a:lnTo>
                  <a:lnTo>
                    <a:pt x="1630" y="208"/>
                  </a:lnTo>
                  <a:lnTo>
                    <a:pt x="1651" y="254"/>
                  </a:lnTo>
                  <a:lnTo>
                    <a:pt x="1668" y="308"/>
                  </a:lnTo>
                  <a:lnTo>
                    <a:pt x="1691" y="356"/>
                  </a:lnTo>
                  <a:lnTo>
                    <a:pt x="1714" y="402"/>
                  </a:lnTo>
                  <a:lnTo>
                    <a:pt x="1732" y="442"/>
                  </a:lnTo>
                  <a:lnTo>
                    <a:pt x="1753" y="481"/>
                  </a:lnTo>
                  <a:lnTo>
                    <a:pt x="1776" y="515"/>
                  </a:lnTo>
                  <a:lnTo>
                    <a:pt x="1793" y="548"/>
                  </a:lnTo>
                  <a:lnTo>
                    <a:pt x="1816" y="569"/>
                  </a:lnTo>
                  <a:lnTo>
                    <a:pt x="1833" y="588"/>
                  </a:lnTo>
                  <a:lnTo>
                    <a:pt x="1855" y="596"/>
                  </a:lnTo>
                  <a:lnTo>
                    <a:pt x="1878" y="596"/>
                  </a:lnTo>
                  <a:lnTo>
                    <a:pt x="1895" y="596"/>
                  </a:lnTo>
                  <a:lnTo>
                    <a:pt x="1918" y="596"/>
                  </a:lnTo>
                  <a:lnTo>
                    <a:pt x="1935" y="596"/>
                  </a:lnTo>
                  <a:lnTo>
                    <a:pt x="1956" y="596"/>
                  </a:lnTo>
                  <a:lnTo>
                    <a:pt x="1979" y="596"/>
                  </a:lnTo>
                  <a:lnTo>
                    <a:pt x="1997" y="596"/>
                  </a:lnTo>
                  <a:lnTo>
                    <a:pt x="2020" y="596"/>
                  </a:lnTo>
                  <a:lnTo>
                    <a:pt x="2037" y="596"/>
                  </a:lnTo>
                  <a:lnTo>
                    <a:pt x="2058" y="588"/>
                  </a:lnTo>
                  <a:lnTo>
                    <a:pt x="2081" y="588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4" name="Freeform 9"/>
            <p:cNvSpPr>
              <a:spLocks/>
            </p:cNvSpPr>
            <p:nvPr/>
          </p:nvSpPr>
          <p:spPr bwMode="auto">
            <a:xfrm>
              <a:off x="215" y="1402"/>
              <a:ext cx="1526" cy="522"/>
            </a:xfrm>
            <a:custGeom>
              <a:avLst/>
              <a:gdLst>
                <a:gd name="T0" fmla="*/ 9 w 2081"/>
                <a:gd name="T1" fmla="*/ 144 h 853"/>
                <a:gd name="T2" fmla="*/ 31 w 2081"/>
                <a:gd name="T3" fmla="*/ 149 h 853"/>
                <a:gd name="T4" fmla="*/ 54 w 2081"/>
                <a:gd name="T5" fmla="*/ 165 h 853"/>
                <a:gd name="T6" fmla="*/ 76 w 2081"/>
                <a:gd name="T7" fmla="*/ 184 h 853"/>
                <a:gd name="T8" fmla="*/ 98 w 2081"/>
                <a:gd name="T9" fmla="*/ 195 h 853"/>
                <a:gd name="T10" fmla="*/ 119 w 2081"/>
                <a:gd name="T11" fmla="*/ 212 h 853"/>
                <a:gd name="T12" fmla="*/ 144 w 2081"/>
                <a:gd name="T13" fmla="*/ 231 h 853"/>
                <a:gd name="T14" fmla="*/ 164 w 2081"/>
                <a:gd name="T15" fmla="*/ 234 h 853"/>
                <a:gd name="T16" fmla="*/ 186 w 2081"/>
                <a:gd name="T17" fmla="*/ 235 h 853"/>
                <a:gd name="T18" fmla="*/ 208 w 2081"/>
                <a:gd name="T19" fmla="*/ 270 h 853"/>
                <a:gd name="T20" fmla="*/ 228 w 2081"/>
                <a:gd name="T21" fmla="*/ 268 h 853"/>
                <a:gd name="T22" fmla="*/ 253 w 2081"/>
                <a:gd name="T23" fmla="*/ 248 h 853"/>
                <a:gd name="T24" fmla="*/ 274 w 2081"/>
                <a:gd name="T25" fmla="*/ 268 h 853"/>
                <a:gd name="T26" fmla="*/ 296 w 2081"/>
                <a:gd name="T27" fmla="*/ 252 h 853"/>
                <a:gd name="T28" fmla="*/ 317 w 2081"/>
                <a:gd name="T29" fmla="*/ 248 h 853"/>
                <a:gd name="T30" fmla="*/ 338 w 2081"/>
                <a:gd name="T31" fmla="*/ 248 h 853"/>
                <a:gd name="T32" fmla="*/ 362 w 2081"/>
                <a:gd name="T33" fmla="*/ 271 h 853"/>
                <a:gd name="T34" fmla="*/ 383 w 2081"/>
                <a:gd name="T35" fmla="*/ 299 h 853"/>
                <a:gd name="T36" fmla="*/ 404 w 2081"/>
                <a:gd name="T37" fmla="*/ 271 h 853"/>
                <a:gd name="T38" fmla="*/ 427 w 2081"/>
                <a:gd name="T39" fmla="*/ 279 h 853"/>
                <a:gd name="T40" fmla="*/ 450 w 2081"/>
                <a:gd name="T41" fmla="*/ 248 h 853"/>
                <a:gd name="T42" fmla="*/ 472 w 2081"/>
                <a:gd name="T43" fmla="*/ 245 h 853"/>
                <a:gd name="T44" fmla="*/ 493 w 2081"/>
                <a:gd name="T45" fmla="*/ 258 h 853"/>
                <a:gd name="T46" fmla="*/ 514 w 2081"/>
                <a:gd name="T47" fmla="*/ 235 h 853"/>
                <a:gd name="T48" fmla="*/ 535 w 2081"/>
                <a:gd name="T49" fmla="*/ 250 h 853"/>
                <a:gd name="T50" fmla="*/ 560 w 2081"/>
                <a:gd name="T51" fmla="*/ 270 h 853"/>
                <a:gd name="T52" fmla="*/ 582 w 2081"/>
                <a:gd name="T53" fmla="*/ 261 h 853"/>
                <a:gd name="T54" fmla="*/ 603 w 2081"/>
                <a:gd name="T55" fmla="*/ 229 h 853"/>
                <a:gd name="T56" fmla="*/ 623 w 2081"/>
                <a:gd name="T57" fmla="*/ 212 h 853"/>
                <a:gd name="T58" fmla="*/ 648 w 2081"/>
                <a:gd name="T59" fmla="*/ 215 h 853"/>
                <a:gd name="T60" fmla="*/ 669 w 2081"/>
                <a:gd name="T61" fmla="*/ 201 h 853"/>
                <a:gd name="T62" fmla="*/ 691 w 2081"/>
                <a:gd name="T63" fmla="*/ 172 h 853"/>
                <a:gd name="T64" fmla="*/ 713 w 2081"/>
                <a:gd name="T65" fmla="*/ 154 h 853"/>
                <a:gd name="T66" fmla="*/ 733 w 2081"/>
                <a:gd name="T67" fmla="*/ 133 h 853"/>
                <a:gd name="T68" fmla="*/ 758 w 2081"/>
                <a:gd name="T69" fmla="*/ 83 h 853"/>
                <a:gd name="T70" fmla="*/ 779 w 2081"/>
                <a:gd name="T71" fmla="*/ 24 h 853"/>
                <a:gd name="T72" fmla="*/ 800 w 2081"/>
                <a:gd name="T73" fmla="*/ 2 h 853"/>
                <a:gd name="T74" fmla="*/ 821 w 2081"/>
                <a:gd name="T75" fmla="*/ 6 h 853"/>
                <a:gd name="T76" fmla="*/ 843 w 2081"/>
                <a:gd name="T77" fmla="*/ 42 h 853"/>
                <a:gd name="T78" fmla="*/ 867 w 2081"/>
                <a:gd name="T79" fmla="*/ 91 h 853"/>
                <a:gd name="T80" fmla="*/ 888 w 2081"/>
                <a:gd name="T81" fmla="*/ 162 h 853"/>
                <a:gd name="T82" fmla="*/ 909 w 2081"/>
                <a:gd name="T83" fmla="*/ 270 h 853"/>
                <a:gd name="T84" fmla="*/ 931 w 2081"/>
                <a:gd name="T85" fmla="*/ 307 h 853"/>
                <a:gd name="T86" fmla="*/ 955 w 2081"/>
                <a:gd name="T87" fmla="*/ 316 h 853"/>
                <a:gd name="T88" fmla="*/ 977 w 2081"/>
                <a:gd name="T89" fmla="*/ 309 h 853"/>
                <a:gd name="T90" fmla="*/ 997 w 2081"/>
                <a:gd name="T91" fmla="*/ 314 h 853"/>
                <a:gd name="T92" fmla="*/ 1019 w 2081"/>
                <a:gd name="T93" fmla="*/ 319 h 853"/>
                <a:gd name="T94" fmla="*/ 1041 w 2081"/>
                <a:gd name="T95" fmla="*/ 309 h 853"/>
                <a:gd name="T96" fmla="*/ 1064 w 2081"/>
                <a:gd name="T97" fmla="*/ 314 h 853"/>
                <a:gd name="T98" fmla="*/ 1086 w 2081"/>
                <a:gd name="T99" fmla="*/ 319 h 853"/>
                <a:gd name="T100" fmla="*/ 1107 w 2081"/>
                <a:gd name="T101" fmla="*/ 305 h 85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081"/>
                <a:gd name="T154" fmla="*/ 0 h 853"/>
                <a:gd name="T155" fmla="*/ 2081 w 2081"/>
                <a:gd name="T156" fmla="*/ 853 h 85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081" h="853">
                  <a:moveTo>
                    <a:pt x="0" y="378"/>
                  </a:moveTo>
                  <a:lnTo>
                    <a:pt x="17" y="384"/>
                  </a:lnTo>
                  <a:lnTo>
                    <a:pt x="40" y="394"/>
                  </a:lnTo>
                  <a:lnTo>
                    <a:pt x="57" y="399"/>
                  </a:lnTo>
                  <a:lnTo>
                    <a:pt x="80" y="421"/>
                  </a:lnTo>
                  <a:lnTo>
                    <a:pt x="101" y="442"/>
                  </a:lnTo>
                  <a:lnTo>
                    <a:pt x="119" y="463"/>
                  </a:lnTo>
                  <a:lnTo>
                    <a:pt x="142" y="490"/>
                  </a:lnTo>
                  <a:lnTo>
                    <a:pt x="159" y="511"/>
                  </a:lnTo>
                  <a:lnTo>
                    <a:pt x="182" y="522"/>
                  </a:lnTo>
                  <a:lnTo>
                    <a:pt x="203" y="532"/>
                  </a:lnTo>
                  <a:lnTo>
                    <a:pt x="221" y="565"/>
                  </a:lnTo>
                  <a:lnTo>
                    <a:pt x="244" y="597"/>
                  </a:lnTo>
                  <a:lnTo>
                    <a:pt x="267" y="618"/>
                  </a:lnTo>
                  <a:lnTo>
                    <a:pt x="284" y="624"/>
                  </a:lnTo>
                  <a:lnTo>
                    <a:pt x="305" y="624"/>
                  </a:lnTo>
                  <a:lnTo>
                    <a:pt x="322" y="624"/>
                  </a:lnTo>
                  <a:lnTo>
                    <a:pt x="345" y="628"/>
                  </a:lnTo>
                  <a:lnTo>
                    <a:pt x="368" y="661"/>
                  </a:lnTo>
                  <a:lnTo>
                    <a:pt x="386" y="720"/>
                  </a:lnTo>
                  <a:lnTo>
                    <a:pt x="407" y="741"/>
                  </a:lnTo>
                  <a:lnTo>
                    <a:pt x="424" y="715"/>
                  </a:lnTo>
                  <a:lnTo>
                    <a:pt x="447" y="667"/>
                  </a:lnTo>
                  <a:lnTo>
                    <a:pt x="470" y="661"/>
                  </a:lnTo>
                  <a:lnTo>
                    <a:pt x="487" y="688"/>
                  </a:lnTo>
                  <a:lnTo>
                    <a:pt x="509" y="715"/>
                  </a:lnTo>
                  <a:lnTo>
                    <a:pt x="526" y="697"/>
                  </a:lnTo>
                  <a:lnTo>
                    <a:pt x="549" y="672"/>
                  </a:lnTo>
                  <a:lnTo>
                    <a:pt x="572" y="661"/>
                  </a:lnTo>
                  <a:lnTo>
                    <a:pt x="589" y="661"/>
                  </a:lnTo>
                  <a:lnTo>
                    <a:pt x="610" y="661"/>
                  </a:lnTo>
                  <a:lnTo>
                    <a:pt x="628" y="661"/>
                  </a:lnTo>
                  <a:lnTo>
                    <a:pt x="651" y="672"/>
                  </a:lnTo>
                  <a:lnTo>
                    <a:pt x="674" y="724"/>
                  </a:lnTo>
                  <a:lnTo>
                    <a:pt x="691" y="778"/>
                  </a:lnTo>
                  <a:lnTo>
                    <a:pt x="712" y="799"/>
                  </a:lnTo>
                  <a:lnTo>
                    <a:pt x="735" y="757"/>
                  </a:lnTo>
                  <a:lnTo>
                    <a:pt x="752" y="724"/>
                  </a:lnTo>
                  <a:lnTo>
                    <a:pt x="775" y="730"/>
                  </a:lnTo>
                  <a:lnTo>
                    <a:pt x="793" y="745"/>
                  </a:lnTo>
                  <a:lnTo>
                    <a:pt x="814" y="715"/>
                  </a:lnTo>
                  <a:lnTo>
                    <a:pt x="837" y="661"/>
                  </a:lnTo>
                  <a:lnTo>
                    <a:pt x="854" y="640"/>
                  </a:lnTo>
                  <a:lnTo>
                    <a:pt x="877" y="655"/>
                  </a:lnTo>
                  <a:lnTo>
                    <a:pt x="894" y="688"/>
                  </a:lnTo>
                  <a:lnTo>
                    <a:pt x="916" y="688"/>
                  </a:lnTo>
                  <a:lnTo>
                    <a:pt x="939" y="655"/>
                  </a:lnTo>
                  <a:lnTo>
                    <a:pt x="956" y="628"/>
                  </a:lnTo>
                  <a:lnTo>
                    <a:pt x="979" y="634"/>
                  </a:lnTo>
                  <a:lnTo>
                    <a:pt x="996" y="667"/>
                  </a:lnTo>
                  <a:lnTo>
                    <a:pt x="1017" y="697"/>
                  </a:lnTo>
                  <a:lnTo>
                    <a:pt x="1040" y="720"/>
                  </a:lnTo>
                  <a:lnTo>
                    <a:pt x="1058" y="724"/>
                  </a:lnTo>
                  <a:lnTo>
                    <a:pt x="1081" y="697"/>
                  </a:lnTo>
                  <a:lnTo>
                    <a:pt x="1098" y="655"/>
                  </a:lnTo>
                  <a:lnTo>
                    <a:pt x="1121" y="613"/>
                  </a:lnTo>
                  <a:lnTo>
                    <a:pt x="1142" y="580"/>
                  </a:lnTo>
                  <a:lnTo>
                    <a:pt x="1159" y="565"/>
                  </a:lnTo>
                  <a:lnTo>
                    <a:pt x="1183" y="559"/>
                  </a:lnTo>
                  <a:lnTo>
                    <a:pt x="1206" y="576"/>
                  </a:lnTo>
                  <a:lnTo>
                    <a:pt x="1223" y="576"/>
                  </a:lnTo>
                  <a:lnTo>
                    <a:pt x="1244" y="538"/>
                  </a:lnTo>
                  <a:lnTo>
                    <a:pt x="1261" y="496"/>
                  </a:lnTo>
                  <a:lnTo>
                    <a:pt x="1284" y="459"/>
                  </a:lnTo>
                  <a:lnTo>
                    <a:pt x="1307" y="432"/>
                  </a:lnTo>
                  <a:lnTo>
                    <a:pt x="1325" y="411"/>
                  </a:lnTo>
                  <a:lnTo>
                    <a:pt x="1346" y="384"/>
                  </a:lnTo>
                  <a:lnTo>
                    <a:pt x="1363" y="357"/>
                  </a:lnTo>
                  <a:lnTo>
                    <a:pt x="1386" y="298"/>
                  </a:lnTo>
                  <a:lnTo>
                    <a:pt x="1409" y="223"/>
                  </a:lnTo>
                  <a:lnTo>
                    <a:pt x="1426" y="138"/>
                  </a:lnTo>
                  <a:lnTo>
                    <a:pt x="1448" y="63"/>
                  </a:lnTo>
                  <a:lnTo>
                    <a:pt x="1465" y="21"/>
                  </a:lnTo>
                  <a:lnTo>
                    <a:pt x="1488" y="5"/>
                  </a:lnTo>
                  <a:lnTo>
                    <a:pt x="1511" y="0"/>
                  </a:lnTo>
                  <a:lnTo>
                    <a:pt x="1528" y="15"/>
                  </a:lnTo>
                  <a:lnTo>
                    <a:pt x="1549" y="48"/>
                  </a:lnTo>
                  <a:lnTo>
                    <a:pt x="1567" y="111"/>
                  </a:lnTo>
                  <a:lnTo>
                    <a:pt x="1590" y="176"/>
                  </a:lnTo>
                  <a:lnTo>
                    <a:pt x="1613" y="244"/>
                  </a:lnTo>
                  <a:lnTo>
                    <a:pt x="1630" y="319"/>
                  </a:lnTo>
                  <a:lnTo>
                    <a:pt x="1651" y="432"/>
                  </a:lnTo>
                  <a:lnTo>
                    <a:pt x="1668" y="576"/>
                  </a:lnTo>
                  <a:lnTo>
                    <a:pt x="1691" y="720"/>
                  </a:lnTo>
                  <a:lnTo>
                    <a:pt x="1714" y="793"/>
                  </a:lnTo>
                  <a:lnTo>
                    <a:pt x="1732" y="820"/>
                  </a:lnTo>
                  <a:lnTo>
                    <a:pt x="1753" y="826"/>
                  </a:lnTo>
                  <a:lnTo>
                    <a:pt x="1776" y="843"/>
                  </a:lnTo>
                  <a:lnTo>
                    <a:pt x="1793" y="843"/>
                  </a:lnTo>
                  <a:lnTo>
                    <a:pt x="1816" y="826"/>
                  </a:lnTo>
                  <a:lnTo>
                    <a:pt x="1833" y="826"/>
                  </a:lnTo>
                  <a:lnTo>
                    <a:pt x="1855" y="838"/>
                  </a:lnTo>
                  <a:lnTo>
                    <a:pt x="1878" y="853"/>
                  </a:lnTo>
                  <a:lnTo>
                    <a:pt x="1895" y="853"/>
                  </a:lnTo>
                  <a:lnTo>
                    <a:pt x="1918" y="843"/>
                  </a:lnTo>
                  <a:lnTo>
                    <a:pt x="1935" y="826"/>
                  </a:lnTo>
                  <a:lnTo>
                    <a:pt x="1956" y="826"/>
                  </a:lnTo>
                  <a:lnTo>
                    <a:pt x="1979" y="838"/>
                  </a:lnTo>
                  <a:lnTo>
                    <a:pt x="1997" y="853"/>
                  </a:lnTo>
                  <a:lnTo>
                    <a:pt x="2020" y="853"/>
                  </a:lnTo>
                  <a:lnTo>
                    <a:pt x="2037" y="838"/>
                  </a:lnTo>
                  <a:lnTo>
                    <a:pt x="2058" y="816"/>
                  </a:lnTo>
                  <a:lnTo>
                    <a:pt x="2081" y="79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5" name="Rectangle 10"/>
            <p:cNvSpPr>
              <a:spLocks noChangeArrowheads="1"/>
            </p:cNvSpPr>
            <p:nvPr/>
          </p:nvSpPr>
          <p:spPr bwMode="auto">
            <a:xfrm>
              <a:off x="703" y="1571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S</a:t>
              </a:r>
              <a:endParaRPr lang="en-US" sz="2800"/>
            </a:p>
          </p:txBody>
        </p:sp>
        <p:sp>
          <p:nvSpPr>
            <p:cNvPr id="69666" name="Rectangle 11"/>
            <p:cNvSpPr>
              <a:spLocks noChangeArrowheads="1"/>
            </p:cNvSpPr>
            <p:nvPr/>
          </p:nvSpPr>
          <p:spPr bwMode="auto">
            <a:xfrm>
              <a:off x="706" y="1211"/>
              <a:ext cx="1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Q</a:t>
              </a:r>
              <a:endParaRPr lang="en-US" sz="3200">
                <a:latin typeface="Times New Roman" charset="0"/>
              </a:endParaRPr>
            </a:p>
          </p:txBody>
        </p:sp>
        <p:grpSp>
          <p:nvGrpSpPr>
            <p:cNvPr id="69667" name="Group 12"/>
            <p:cNvGrpSpPr>
              <a:grpSpLocks/>
            </p:cNvGrpSpPr>
            <p:nvPr/>
          </p:nvGrpSpPr>
          <p:grpSpPr bwMode="auto">
            <a:xfrm>
              <a:off x="226" y="2182"/>
              <a:ext cx="1528" cy="521"/>
              <a:chOff x="240" y="2114"/>
              <a:chExt cx="1528" cy="521"/>
            </a:xfrm>
          </p:grpSpPr>
          <p:sp>
            <p:nvSpPr>
              <p:cNvPr id="69670" name="Freeform 13"/>
              <p:cNvSpPr>
                <a:spLocks/>
              </p:cNvSpPr>
              <p:nvPr/>
            </p:nvSpPr>
            <p:spPr bwMode="auto">
              <a:xfrm>
                <a:off x="240" y="2290"/>
                <a:ext cx="1526" cy="290"/>
              </a:xfrm>
              <a:custGeom>
                <a:avLst/>
                <a:gdLst>
                  <a:gd name="T0" fmla="*/ 9 w 2081"/>
                  <a:gd name="T1" fmla="*/ 72 h 474"/>
                  <a:gd name="T2" fmla="*/ 30 w 2081"/>
                  <a:gd name="T3" fmla="*/ 75 h 474"/>
                  <a:gd name="T4" fmla="*/ 55 w 2081"/>
                  <a:gd name="T5" fmla="*/ 81 h 474"/>
                  <a:gd name="T6" fmla="*/ 76 w 2081"/>
                  <a:gd name="T7" fmla="*/ 87 h 474"/>
                  <a:gd name="T8" fmla="*/ 97 w 2081"/>
                  <a:gd name="T9" fmla="*/ 95 h 474"/>
                  <a:gd name="T10" fmla="*/ 119 w 2081"/>
                  <a:gd name="T11" fmla="*/ 103 h 474"/>
                  <a:gd name="T12" fmla="*/ 142 w 2081"/>
                  <a:gd name="T13" fmla="*/ 113 h 474"/>
                  <a:gd name="T14" fmla="*/ 164 w 2081"/>
                  <a:gd name="T15" fmla="*/ 121 h 474"/>
                  <a:gd name="T16" fmla="*/ 186 w 2081"/>
                  <a:gd name="T17" fmla="*/ 127 h 474"/>
                  <a:gd name="T18" fmla="*/ 207 w 2081"/>
                  <a:gd name="T19" fmla="*/ 133 h 474"/>
                  <a:gd name="T20" fmla="*/ 228 w 2081"/>
                  <a:gd name="T21" fmla="*/ 133 h 474"/>
                  <a:gd name="T22" fmla="*/ 252 w 2081"/>
                  <a:gd name="T23" fmla="*/ 135 h 474"/>
                  <a:gd name="T24" fmla="*/ 274 w 2081"/>
                  <a:gd name="T25" fmla="*/ 138 h 474"/>
                  <a:gd name="T26" fmla="*/ 296 w 2081"/>
                  <a:gd name="T27" fmla="*/ 139 h 474"/>
                  <a:gd name="T28" fmla="*/ 315 w 2081"/>
                  <a:gd name="T29" fmla="*/ 141 h 474"/>
                  <a:gd name="T30" fmla="*/ 338 w 2081"/>
                  <a:gd name="T31" fmla="*/ 143 h 474"/>
                  <a:gd name="T32" fmla="*/ 362 w 2081"/>
                  <a:gd name="T33" fmla="*/ 143 h 474"/>
                  <a:gd name="T34" fmla="*/ 383 w 2081"/>
                  <a:gd name="T35" fmla="*/ 141 h 474"/>
                  <a:gd name="T36" fmla="*/ 405 w 2081"/>
                  <a:gd name="T37" fmla="*/ 143 h 474"/>
                  <a:gd name="T38" fmla="*/ 425 w 2081"/>
                  <a:gd name="T39" fmla="*/ 143 h 474"/>
                  <a:gd name="T40" fmla="*/ 450 w 2081"/>
                  <a:gd name="T41" fmla="*/ 141 h 474"/>
                  <a:gd name="T42" fmla="*/ 472 w 2081"/>
                  <a:gd name="T43" fmla="*/ 138 h 474"/>
                  <a:gd name="T44" fmla="*/ 493 w 2081"/>
                  <a:gd name="T45" fmla="*/ 138 h 474"/>
                  <a:gd name="T46" fmla="*/ 514 w 2081"/>
                  <a:gd name="T47" fmla="*/ 135 h 474"/>
                  <a:gd name="T48" fmla="*/ 535 w 2081"/>
                  <a:gd name="T49" fmla="*/ 132 h 474"/>
                  <a:gd name="T50" fmla="*/ 560 w 2081"/>
                  <a:gd name="T51" fmla="*/ 129 h 474"/>
                  <a:gd name="T52" fmla="*/ 582 w 2081"/>
                  <a:gd name="T53" fmla="*/ 126 h 474"/>
                  <a:gd name="T54" fmla="*/ 602 w 2081"/>
                  <a:gd name="T55" fmla="*/ 119 h 474"/>
                  <a:gd name="T56" fmla="*/ 624 w 2081"/>
                  <a:gd name="T57" fmla="*/ 113 h 474"/>
                  <a:gd name="T58" fmla="*/ 648 w 2081"/>
                  <a:gd name="T59" fmla="*/ 101 h 474"/>
                  <a:gd name="T60" fmla="*/ 669 w 2081"/>
                  <a:gd name="T61" fmla="*/ 90 h 474"/>
                  <a:gd name="T62" fmla="*/ 691 w 2081"/>
                  <a:gd name="T63" fmla="*/ 73 h 474"/>
                  <a:gd name="T64" fmla="*/ 711 w 2081"/>
                  <a:gd name="T65" fmla="*/ 54 h 474"/>
                  <a:gd name="T66" fmla="*/ 733 w 2081"/>
                  <a:gd name="T67" fmla="*/ 34 h 474"/>
                  <a:gd name="T68" fmla="*/ 758 w 2081"/>
                  <a:gd name="T69" fmla="*/ 16 h 474"/>
                  <a:gd name="T70" fmla="*/ 779 w 2081"/>
                  <a:gd name="T71" fmla="*/ 4 h 474"/>
                  <a:gd name="T72" fmla="*/ 800 w 2081"/>
                  <a:gd name="T73" fmla="*/ 0 h 474"/>
                  <a:gd name="T74" fmla="*/ 821 w 2081"/>
                  <a:gd name="T75" fmla="*/ 4 h 474"/>
                  <a:gd name="T76" fmla="*/ 843 w 2081"/>
                  <a:gd name="T77" fmla="*/ 21 h 474"/>
                  <a:gd name="T78" fmla="*/ 867 w 2081"/>
                  <a:gd name="T79" fmla="*/ 46 h 474"/>
                  <a:gd name="T80" fmla="*/ 888 w 2081"/>
                  <a:gd name="T81" fmla="*/ 75 h 474"/>
                  <a:gd name="T82" fmla="*/ 910 w 2081"/>
                  <a:gd name="T83" fmla="*/ 106 h 474"/>
                  <a:gd name="T84" fmla="*/ 931 w 2081"/>
                  <a:gd name="T85" fmla="*/ 132 h 474"/>
                  <a:gd name="T86" fmla="*/ 955 w 2081"/>
                  <a:gd name="T87" fmla="*/ 153 h 474"/>
                  <a:gd name="T88" fmla="*/ 977 w 2081"/>
                  <a:gd name="T89" fmla="*/ 169 h 474"/>
                  <a:gd name="T90" fmla="*/ 997 w 2081"/>
                  <a:gd name="T91" fmla="*/ 177 h 474"/>
                  <a:gd name="T92" fmla="*/ 1019 w 2081"/>
                  <a:gd name="T93" fmla="*/ 177 h 474"/>
                  <a:gd name="T94" fmla="*/ 1041 w 2081"/>
                  <a:gd name="T95" fmla="*/ 177 h 474"/>
                  <a:gd name="T96" fmla="*/ 1065 w 2081"/>
                  <a:gd name="T97" fmla="*/ 177 h 474"/>
                  <a:gd name="T98" fmla="*/ 1086 w 2081"/>
                  <a:gd name="T99" fmla="*/ 177 h 474"/>
                  <a:gd name="T100" fmla="*/ 1107 w 2081"/>
                  <a:gd name="T101" fmla="*/ 175 h 47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081"/>
                  <a:gd name="T154" fmla="*/ 0 h 474"/>
                  <a:gd name="T155" fmla="*/ 2081 w 2081"/>
                  <a:gd name="T156" fmla="*/ 474 h 47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081" h="474">
                    <a:moveTo>
                      <a:pt x="0" y="180"/>
                    </a:moveTo>
                    <a:lnTo>
                      <a:pt x="17" y="192"/>
                    </a:lnTo>
                    <a:lnTo>
                      <a:pt x="40" y="196"/>
                    </a:lnTo>
                    <a:lnTo>
                      <a:pt x="56" y="201"/>
                    </a:lnTo>
                    <a:lnTo>
                      <a:pt x="79" y="207"/>
                    </a:lnTo>
                    <a:lnTo>
                      <a:pt x="102" y="217"/>
                    </a:lnTo>
                    <a:lnTo>
                      <a:pt x="119" y="228"/>
                    </a:lnTo>
                    <a:lnTo>
                      <a:pt x="142" y="234"/>
                    </a:lnTo>
                    <a:lnTo>
                      <a:pt x="157" y="244"/>
                    </a:lnTo>
                    <a:lnTo>
                      <a:pt x="180" y="255"/>
                    </a:lnTo>
                    <a:lnTo>
                      <a:pt x="203" y="265"/>
                    </a:lnTo>
                    <a:lnTo>
                      <a:pt x="221" y="276"/>
                    </a:lnTo>
                    <a:lnTo>
                      <a:pt x="244" y="292"/>
                    </a:lnTo>
                    <a:lnTo>
                      <a:pt x="265" y="303"/>
                    </a:lnTo>
                    <a:lnTo>
                      <a:pt x="282" y="319"/>
                    </a:lnTo>
                    <a:lnTo>
                      <a:pt x="305" y="324"/>
                    </a:lnTo>
                    <a:lnTo>
                      <a:pt x="322" y="330"/>
                    </a:lnTo>
                    <a:lnTo>
                      <a:pt x="346" y="340"/>
                    </a:lnTo>
                    <a:lnTo>
                      <a:pt x="367" y="345"/>
                    </a:lnTo>
                    <a:lnTo>
                      <a:pt x="384" y="357"/>
                    </a:lnTo>
                    <a:lnTo>
                      <a:pt x="407" y="357"/>
                    </a:lnTo>
                    <a:lnTo>
                      <a:pt x="424" y="357"/>
                    </a:lnTo>
                    <a:lnTo>
                      <a:pt x="447" y="361"/>
                    </a:lnTo>
                    <a:lnTo>
                      <a:pt x="468" y="361"/>
                    </a:lnTo>
                    <a:lnTo>
                      <a:pt x="486" y="361"/>
                    </a:lnTo>
                    <a:lnTo>
                      <a:pt x="509" y="367"/>
                    </a:lnTo>
                    <a:lnTo>
                      <a:pt x="526" y="367"/>
                    </a:lnTo>
                    <a:lnTo>
                      <a:pt x="549" y="372"/>
                    </a:lnTo>
                    <a:lnTo>
                      <a:pt x="572" y="372"/>
                    </a:lnTo>
                    <a:lnTo>
                      <a:pt x="587" y="378"/>
                    </a:lnTo>
                    <a:lnTo>
                      <a:pt x="611" y="378"/>
                    </a:lnTo>
                    <a:lnTo>
                      <a:pt x="628" y="382"/>
                    </a:lnTo>
                    <a:lnTo>
                      <a:pt x="651" y="382"/>
                    </a:lnTo>
                    <a:lnTo>
                      <a:pt x="674" y="382"/>
                    </a:lnTo>
                    <a:lnTo>
                      <a:pt x="689" y="382"/>
                    </a:lnTo>
                    <a:lnTo>
                      <a:pt x="712" y="378"/>
                    </a:lnTo>
                    <a:lnTo>
                      <a:pt x="735" y="378"/>
                    </a:lnTo>
                    <a:lnTo>
                      <a:pt x="753" y="382"/>
                    </a:lnTo>
                    <a:lnTo>
                      <a:pt x="776" y="382"/>
                    </a:lnTo>
                    <a:lnTo>
                      <a:pt x="791" y="382"/>
                    </a:lnTo>
                    <a:lnTo>
                      <a:pt x="814" y="382"/>
                    </a:lnTo>
                    <a:lnTo>
                      <a:pt x="837" y="378"/>
                    </a:lnTo>
                    <a:lnTo>
                      <a:pt x="854" y="372"/>
                    </a:lnTo>
                    <a:lnTo>
                      <a:pt x="877" y="367"/>
                    </a:lnTo>
                    <a:lnTo>
                      <a:pt x="893" y="361"/>
                    </a:lnTo>
                    <a:lnTo>
                      <a:pt x="916" y="367"/>
                    </a:lnTo>
                    <a:lnTo>
                      <a:pt x="939" y="367"/>
                    </a:lnTo>
                    <a:lnTo>
                      <a:pt x="956" y="361"/>
                    </a:lnTo>
                    <a:lnTo>
                      <a:pt x="979" y="351"/>
                    </a:lnTo>
                    <a:lnTo>
                      <a:pt x="995" y="351"/>
                    </a:lnTo>
                    <a:lnTo>
                      <a:pt x="1018" y="351"/>
                    </a:lnTo>
                    <a:lnTo>
                      <a:pt x="1041" y="345"/>
                    </a:lnTo>
                    <a:lnTo>
                      <a:pt x="1058" y="336"/>
                    </a:lnTo>
                    <a:lnTo>
                      <a:pt x="1081" y="336"/>
                    </a:lnTo>
                    <a:lnTo>
                      <a:pt x="1098" y="330"/>
                    </a:lnTo>
                    <a:lnTo>
                      <a:pt x="1119" y="319"/>
                    </a:lnTo>
                    <a:lnTo>
                      <a:pt x="1142" y="313"/>
                    </a:lnTo>
                    <a:lnTo>
                      <a:pt x="1160" y="303"/>
                    </a:lnTo>
                    <a:lnTo>
                      <a:pt x="1183" y="288"/>
                    </a:lnTo>
                    <a:lnTo>
                      <a:pt x="1206" y="270"/>
                    </a:lnTo>
                    <a:lnTo>
                      <a:pt x="1221" y="255"/>
                    </a:lnTo>
                    <a:lnTo>
                      <a:pt x="1244" y="240"/>
                    </a:lnTo>
                    <a:lnTo>
                      <a:pt x="1261" y="217"/>
                    </a:lnTo>
                    <a:lnTo>
                      <a:pt x="1285" y="196"/>
                    </a:lnTo>
                    <a:lnTo>
                      <a:pt x="1308" y="171"/>
                    </a:lnTo>
                    <a:lnTo>
                      <a:pt x="1323" y="144"/>
                    </a:lnTo>
                    <a:lnTo>
                      <a:pt x="1346" y="122"/>
                    </a:lnTo>
                    <a:lnTo>
                      <a:pt x="1363" y="90"/>
                    </a:lnTo>
                    <a:lnTo>
                      <a:pt x="1386" y="63"/>
                    </a:lnTo>
                    <a:lnTo>
                      <a:pt x="1409" y="42"/>
                    </a:lnTo>
                    <a:lnTo>
                      <a:pt x="1425" y="26"/>
                    </a:lnTo>
                    <a:lnTo>
                      <a:pt x="1448" y="9"/>
                    </a:lnTo>
                    <a:lnTo>
                      <a:pt x="1465" y="5"/>
                    </a:lnTo>
                    <a:lnTo>
                      <a:pt x="1488" y="0"/>
                    </a:lnTo>
                    <a:lnTo>
                      <a:pt x="1511" y="0"/>
                    </a:lnTo>
                    <a:lnTo>
                      <a:pt x="1528" y="9"/>
                    </a:lnTo>
                    <a:lnTo>
                      <a:pt x="1550" y="30"/>
                    </a:lnTo>
                    <a:lnTo>
                      <a:pt x="1567" y="57"/>
                    </a:lnTo>
                    <a:lnTo>
                      <a:pt x="1590" y="90"/>
                    </a:lnTo>
                    <a:lnTo>
                      <a:pt x="1613" y="122"/>
                    </a:lnTo>
                    <a:lnTo>
                      <a:pt x="1630" y="165"/>
                    </a:lnTo>
                    <a:lnTo>
                      <a:pt x="1651" y="201"/>
                    </a:lnTo>
                    <a:lnTo>
                      <a:pt x="1669" y="244"/>
                    </a:lnTo>
                    <a:lnTo>
                      <a:pt x="1692" y="282"/>
                    </a:lnTo>
                    <a:lnTo>
                      <a:pt x="1715" y="319"/>
                    </a:lnTo>
                    <a:lnTo>
                      <a:pt x="1732" y="351"/>
                    </a:lnTo>
                    <a:lnTo>
                      <a:pt x="1753" y="382"/>
                    </a:lnTo>
                    <a:lnTo>
                      <a:pt x="1776" y="409"/>
                    </a:lnTo>
                    <a:lnTo>
                      <a:pt x="1793" y="436"/>
                    </a:lnTo>
                    <a:lnTo>
                      <a:pt x="1816" y="453"/>
                    </a:lnTo>
                    <a:lnTo>
                      <a:pt x="1834" y="468"/>
                    </a:lnTo>
                    <a:lnTo>
                      <a:pt x="1855" y="474"/>
                    </a:lnTo>
                    <a:lnTo>
                      <a:pt x="1878" y="474"/>
                    </a:lnTo>
                    <a:lnTo>
                      <a:pt x="1895" y="474"/>
                    </a:lnTo>
                    <a:lnTo>
                      <a:pt x="1918" y="474"/>
                    </a:lnTo>
                    <a:lnTo>
                      <a:pt x="1935" y="474"/>
                    </a:lnTo>
                    <a:lnTo>
                      <a:pt x="1957" y="474"/>
                    </a:lnTo>
                    <a:lnTo>
                      <a:pt x="1980" y="474"/>
                    </a:lnTo>
                    <a:lnTo>
                      <a:pt x="1997" y="474"/>
                    </a:lnTo>
                    <a:lnTo>
                      <a:pt x="2020" y="474"/>
                    </a:lnTo>
                    <a:lnTo>
                      <a:pt x="2037" y="474"/>
                    </a:lnTo>
                    <a:lnTo>
                      <a:pt x="2058" y="468"/>
                    </a:lnTo>
                    <a:lnTo>
                      <a:pt x="2081" y="468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1" name="Freeform 14"/>
              <p:cNvSpPr>
                <a:spLocks/>
              </p:cNvSpPr>
              <p:nvPr/>
            </p:nvSpPr>
            <p:spPr bwMode="auto">
              <a:xfrm>
                <a:off x="240" y="2114"/>
                <a:ext cx="1526" cy="521"/>
              </a:xfrm>
              <a:custGeom>
                <a:avLst/>
                <a:gdLst>
                  <a:gd name="T0" fmla="*/ 9 w 2081"/>
                  <a:gd name="T1" fmla="*/ 143 h 854"/>
                  <a:gd name="T2" fmla="*/ 30 w 2081"/>
                  <a:gd name="T3" fmla="*/ 149 h 854"/>
                  <a:gd name="T4" fmla="*/ 55 w 2081"/>
                  <a:gd name="T5" fmla="*/ 165 h 854"/>
                  <a:gd name="T6" fmla="*/ 76 w 2081"/>
                  <a:gd name="T7" fmla="*/ 182 h 854"/>
                  <a:gd name="T8" fmla="*/ 97 w 2081"/>
                  <a:gd name="T9" fmla="*/ 195 h 854"/>
                  <a:gd name="T10" fmla="*/ 119 w 2081"/>
                  <a:gd name="T11" fmla="*/ 210 h 854"/>
                  <a:gd name="T12" fmla="*/ 142 w 2081"/>
                  <a:gd name="T13" fmla="*/ 231 h 854"/>
                  <a:gd name="T14" fmla="*/ 164 w 2081"/>
                  <a:gd name="T15" fmla="*/ 232 h 854"/>
                  <a:gd name="T16" fmla="*/ 186 w 2081"/>
                  <a:gd name="T17" fmla="*/ 234 h 854"/>
                  <a:gd name="T18" fmla="*/ 207 w 2081"/>
                  <a:gd name="T19" fmla="*/ 268 h 854"/>
                  <a:gd name="T20" fmla="*/ 228 w 2081"/>
                  <a:gd name="T21" fmla="*/ 266 h 854"/>
                  <a:gd name="T22" fmla="*/ 252 w 2081"/>
                  <a:gd name="T23" fmla="*/ 246 h 854"/>
                  <a:gd name="T24" fmla="*/ 274 w 2081"/>
                  <a:gd name="T25" fmla="*/ 266 h 854"/>
                  <a:gd name="T26" fmla="*/ 296 w 2081"/>
                  <a:gd name="T27" fmla="*/ 250 h 854"/>
                  <a:gd name="T28" fmla="*/ 315 w 2081"/>
                  <a:gd name="T29" fmla="*/ 246 h 854"/>
                  <a:gd name="T30" fmla="*/ 338 w 2081"/>
                  <a:gd name="T31" fmla="*/ 246 h 854"/>
                  <a:gd name="T32" fmla="*/ 362 w 2081"/>
                  <a:gd name="T33" fmla="*/ 270 h 854"/>
                  <a:gd name="T34" fmla="*/ 383 w 2081"/>
                  <a:gd name="T35" fmla="*/ 298 h 854"/>
                  <a:gd name="T36" fmla="*/ 405 w 2081"/>
                  <a:gd name="T37" fmla="*/ 270 h 854"/>
                  <a:gd name="T38" fmla="*/ 425 w 2081"/>
                  <a:gd name="T39" fmla="*/ 278 h 854"/>
                  <a:gd name="T40" fmla="*/ 450 w 2081"/>
                  <a:gd name="T41" fmla="*/ 246 h 854"/>
                  <a:gd name="T42" fmla="*/ 472 w 2081"/>
                  <a:gd name="T43" fmla="*/ 244 h 854"/>
                  <a:gd name="T44" fmla="*/ 493 w 2081"/>
                  <a:gd name="T45" fmla="*/ 256 h 854"/>
                  <a:gd name="T46" fmla="*/ 514 w 2081"/>
                  <a:gd name="T47" fmla="*/ 234 h 854"/>
                  <a:gd name="T48" fmla="*/ 535 w 2081"/>
                  <a:gd name="T49" fmla="*/ 248 h 854"/>
                  <a:gd name="T50" fmla="*/ 560 w 2081"/>
                  <a:gd name="T51" fmla="*/ 268 h 854"/>
                  <a:gd name="T52" fmla="*/ 582 w 2081"/>
                  <a:gd name="T53" fmla="*/ 260 h 854"/>
                  <a:gd name="T54" fmla="*/ 602 w 2081"/>
                  <a:gd name="T55" fmla="*/ 228 h 854"/>
                  <a:gd name="T56" fmla="*/ 624 w 2081"/>
                  <a:gd name="T57" fmla="*/ 210 h 854"/>
                  <a:gd name="T58" fmla="*/ 648 w 2081"/>
                  <a:gd name="T59" fmla="*/ 215 h 854"/>
                  <a:gd name="T60" fmla="*/ 669 w 2081"/>
                  <a:gd name="T61" fmla="*/ 200 h 854"/>
                  <a:gd name="T62" fmla="*/ 691 w 2081"/>
                  <a:gd name="T63" fmla="*/ 170 h 854"/>
                  <a:gd name="T64" fmla="*/ 711 w 2081"/>
                  <a:gd name="T65" fmla="*/ 153 h 854"/>
                  <a:gd name="T66" fmla="*/ 733 w 2081"/>
                  <a:gd name="T67" fmla="*/ 133 h 854"/>
                  <a:gd name="T68" fmla="*/ 758 w 2081"/>
                  <a:gd name="T69" fmla="*/ 83 h 854"/>
                  <a:gd name="T70" fmla="*/ 779 w 2081"/>
                  <a:gd name="T71" fmla="*/ 24 h 854"/>
                  <a:gd name="T72" fmla="*/ 800 w 2081"/>
                  <a:gd name="T73" fmla="*/ 1 h 854"/>
                  <a:gd name="T74" fmla="*/ 821 w 2081"/>
                  <a:gd name="T75" fmla="*/ 6 h 854"/>
                  <a:gd name="T76" fmla="*/ 843 w 2081"/>
                  <a:gd name="T77" fmla="*/ 41 h 854"/>
                  <a:gd name="T78" fmla="*/ 867 w 2081"/>
                  <a:gd name="T79" fmla="*/ 91 h 854"/>
                  <a:gd name="T80" fmla="*/ 888 w 2081"/>
                  <a:gd name="T81" fmla="*/ 160 h 854"/>
                  <a:gd name="T82" fmla="*/ 910 w 2081"/>
                  <a:gd name="T83" fmla="*/ 268 h 854"/>
                  <a:gd name="T84" fmla="*/ 931 w 2081"/>
                  <a:gd name="T85" fmla="*/ 306 h 854"/>
                  <a:gd name="T86" fmla="*/ 955 w 2081"/>
                  <a:gd name="T87" fmla="*/ 314 h 854"/>
                  <a:gd name="T88" fmla="*/ 977 w 2081"/>
                  <a:gd name="T89" fmla="*/ 308 h 854"/>
                  <a:gd name="T90" fmla="*/ 997 w 2081"/>
                  <a:gd name="T91" fmla="*/ 312 h 854"/>
                  <a:gd name="T92" fmla="*/ 1019 w 2081"/>
                  <a:gd name="T93" fmla="*/ 318 h 854"/>
                  <a:gd name="T94" fmla="*/ 1041 w 2081"/>
                  <a:gd name="T95" fmla="*/ 308 h 854"/>
                  <a:gd name="T96" fmla="*/ 1065 w 2081"/>
                  <a:gd name="T97" fmla="*/ 312 h 854"/>
                  <a:gd name="T98" fmla="*/ 1086 w 2081"/>
                  <a:gd name="T99" fmla="*/ 318 h 854"/>
                  <a:gd name="T100" fmla="*/ 1107 w 2081"/>
                  <a:gd name="T101" fmla="*/ 303 h 85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081"/>
                  <a:gd name="T154" fmla="*/ 0 h 854"/>
                  <a:gd name="T155" fmla="*/ 2081 w 2081"/>
                  <a:gd name="T156" fmla="*/ 854 h 85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081" h="854">
                    <a:moveTo>
                      <a:pt x="0" y="379"/>
                    </a:moveTo>
                    <a:lnTo>
                      <a:pt x="17" y="385"/>
                    </a:lnTo>
                    <a:lnTo>
                      <a:pt x="40" y="394"/>
                    </a:lnTo>
                    <a:lnTo>
                      <a:pt x="56" y="400"/>
                    </a:lnTo>
                    <a:lnTo>
                      <a:pt x="79" y="421"/>
                    </a:lnTo>
                    <a:lnTo>
                      <a:pt x="102" y="442"/>
                    </a:lnTo>
                    <a:lnTo>
                      <a:pt x="119" y="463"/>
                    </a:lnTo>
                    <a:lnTo>
                      <a:pt x="142" y="490"/>
                    </a:lnTo>
                    <a:lnTo>
                      <a:pt x="157" y="511"/>
                    </a:lnTo>
                    <a:lnTo>
                      <a:pt x="180" y="523"/>
                    </a:lnTo>
                    <a:lnTo>
                      <a:pt x="203" y="533"/>
                    </a:lnTo>
                    <a:lnTo>
                      <a:pt x="221" y="565"/>
                    </a:lnTo>
                    <a:lnTo>
                      <a:pt x="244" y="598"/>
                    </a:lnTo>
                    <a:lnTo>
                      <a:pt x="265" y="619"/>
                    </a:lnTo>
                    <a:lnTo>
                      <a:pt x="282" y="623"/>
                    </a:lnTo>
                    <a:lnTo>
                      <a:pt x="305" y="623"/>
                    </a:lnTo>
                    <a:lnTo>
                      <a:pt x="322" y="623"/>
                    </a:lnTo>
                    <a:lnTo>
                      <a:pt x="346" y="629"/>
                    </a:lnTo>
                    <a:lnTo>
                      <a:pt x="367" y="661"/>
                    </a:lnTo>
                    <a:lnTo>
                      <a:pt x="384" y="721"/>
                    </a:lnTo>
                    <a:lnTo>
                      <a:pt x="407" y="742"/>
                    </a:lnTo>
                    <a:lnTo>
                      <a:pt x="424" y="715"/>
                    </a:lnTo>
                    <a:lnTo>
                      <a:pt x="447" y="667"/>
                    </a:lnTo>
                    <a:lnTo>
                      <a:pt x="468" y="661"/>
                    </a:lnTo>
                    <a:lnTo>
                      <a:pt x="486" y="688"/>
                    </a:lnTo>
                    <a:lnTo>
                      <a:pt x="509" y="715"/>
                    </a:lnTo>
                    <a:lnTo>
                      <a:pt x="526" y="698"/>
                    </a:lnTo>
                    <a:lnTo>
                      <a:pt x="549" y="671"/>
                    </a:lnTo>
                    <a:lnTo>
                      <a:pt x="572" y="661"/>
                    </a:lnTo>
                    <a:lnTo>
                      <a:pt x="587" y="661"/>
                    </a:lnTo>
                    <a:lnTo>
                      <a:pt x="611" y="661"/>
                    </a:lnTo>
                    <a:lnTo>
                      <a:pt x="628" y="661"/>
                    </a:lnTo>
                    <a:lnTo>
                      <a:pt x="651" y="671"/>
                    </a:lnTo>
                    <a:lnTo>
                      <a:pt x="674" y="725"/>
                    </a:lnTo>
                    <a:lnTo>
                      <a:pt x="689" y="779"/>
                    </a:lnTo>
                    <a:lnTo>
                      <a:pt x="712" y="800"/>
                    </a:lnTo>
                    <a:lnTo>
                      <a:pt x="735" y="757"/>
                    </a:lnTo>
                    <a:lnTo>
                      <a:pt x="753" y="725"/>
                    </a:lnTo>
                    <a:lnTo>
                      <a:pt x="776" y="731"/>
                    </a:lnTo>
                    <a:lnTo>
                      <a:pt x="791" y="746"/>
                    </a:lnTo>
                    <a:lnTo>
                      <a:pt x="814" y="715"/>
                    </a:lnTo>
                    <a:lnTo>
                      <a:pt x="837" y="661"/>
                    </a:lnTo>
                    <a:lnTo>
                      <a:pt x="854" y="640"/>
                    </a:lnTo>
                    <a:lnTo>
                      <a:pt x="877" y="656"/>
                    </a:lnTo>
                    <a:lnTo>
                      <a:pt x="893" y="688"/>
                    </a:lnTo>
                    <a:lnTo>
                      <a:pt x="916" y="688"/>
                    </a:lnTo>
                    <a:lnTo>
                      <a:pt x="939" y="656"/>
                    </a:lnTo>
                    <a:lnTo>
                      <a:pt x="956" y="629"/>
                    </a:lnTo>
                    <a:lnTo>
                      <a:pt x="979" y="634"/>
                    </a:lnTo>
                    <a:lnTo>
                      <a:pt x="995" y="667"/>
                    </a:lnTo>
                    <a:lnTo>
                      <a:pt x="1018" y="698"/>
                    </a:lnTo>
                    <a:lnTo>
                      <a:pt x="1041" y="721"/>
                    </a:lnTo>
                    <a:lnTo>
                      <a:pt x="1058" y="725"/>
                    </a:lnTo>
                    <a:lnTo>
                      <a:pt x="1081" y="698"/>
                    </a:lnTo>
                    <a:lnTo>
                      <a:pt x="1098" y="656"/>
                    </a:lnTo>
                    <a:lnTo>
                      <a:pt x="1119" y="613"/>
                    </a:lnTo>
                    <a:lnTo>
                      <a:pt x="1142" y="581"/>
                    </a:lnTo>
                    <a:lnTo>
                      <a:pt x="1160" y="565"/>
                    </a:lnTo>
                    <a:lnTo>
                      <a:pt x="1183" y="559"/>
                    </a:lnTo>
                    <a:lnTo>
                      <a:pt x="1206" y="577"/>
                    </a:lnTo>
                    <a:lnTo>
                      <a:pt x="1221" y="577"/>
                    </a:lnTo>
                    <a:lnTo>
                      <a:pt x="1244" y="538"/>
                    </a:lnTo>
                    <a:lnTo>
                      <a:pt x="1261" y="496"/>
                    </a:lnTo>
                    <a:lnTo>
                      <a:pt x="1285" y="458"/>
                    </a:lnTo>
                    <a:lnTo>
                      <a:pt x="1308" y="431"/>
                    </a:lnTo>
                    <a:lnTo>
                      <a:pt x="1323" y="411"/>
                    </a:lnTo>
                    <a:lnTo>
                      <a:pt x="1346" y="385"/>
                    </a:lnTo>
                    <a:lnTo>
                      <a:pt x="1363" y="358"/>
                    </a:lnTo>
                    <a:lnTo>
                      <a:pt x="1386" y="298"/>
                    </a:lnTo>
                    <a:lnTo>
                      <a:pt x="1409" y="223"/>
                    </a:lnTo>
                    <a:lnTo>
                      <a:pt x="1425" y="139"/>
                    </a:lnTo>
                    <a:lnTo>
                      <a:pt x="1448" y="64"/>
                    </a:lnTo>
                    <a:lnTo>
                      <a:pt x="1465" y="21"/>
                    </a:lnTo>
                    <a:lnTo>
                      <a:pt x="1488" y="4"/>
                    </a:lnTo>
                    <a:lnTo>
                      <a:pt x="1511" y="0"/>
                    </a:lnTo>
                    <a:lnTo>
                      <a:pt x="1528" y="16"/>
                    </a:lnTo>
                    <a:lnTo>
                      <a:pt x="1550" y="48"/>
                    </a:lnTo>
                    <a:lnTo>
                      <a:pt x="1567" y="112"/>
                    </a:lnTo>
                    <a:lnTo>
                      <a:pt x="1590" y="175"/>
                    </a:lnTo>
                    <a:lnTo>
                      <a:pt x="1613" y="244"/>
                    </a:lnTo>
                    <a:lnTo>
                      <a:pt x="1630" y="319"/>
                    </a:lnTo>
                    <a:lnTo>
                      <a:pt x="1651" y="431"/>
                    </a:lnTo>
                    <a:lnTo>
                      <a:pt x="1669" y="577"/>
                    </a:lnTo>
                    <a:lnTo>
                      <a:pt x="1692" y="721"/>
                    </a:lnTo>
                    <a:lnTo>
                      <a:pt x="1715" y="794"/>
                    </a:lnTo>
                    <a:lnTo>
                      <a:pt x="1732" y="821"/>
                    </a:lnTo>
                    <a:lnTo>
                      <a:pt x="1753" y="827"/>
                    </a:lnTo>
                    <a:lnTo>
                      <a:pt x="1776" y="842"/>
                    </a:lnTo>
                    <a:lnTo>
                      <a:pt x="1793" y="842"/>
                    </a:lnTo>
                    <a:lnTo>
                      <a:pt x="1816" y="827"/>
                    </a:lnTo>
                    <a:lnTo>
                      <a:pt x="1834" y="827"/>
                    </a:lnTo>
                    <a:lnTo>
                      <a:pt x="1855" y="838"/>
                    </a:lnTo>
                    <a:lnTo>
                      <a:pt x="1878" y="854"/>
                    </a:lnTo>
                    <a:lnTo>
                      <a:pt x="1895" y="854"/>
                    </a:lnTo>
                    <a:lnTo>
                      <a:pt x="1918" y="842"/>
                    </a:lnTo>
                    <a:lnTo>
                      <a:pt x="1935" y="827"/>
                    </a:lnTo>
                    <a:lnTo>
                      <a:pt x="1957" y="827"/>
                    </a:lnTo>
                    <a:lnTo>
                      <a:pt x="1980" y="838"/>
                    </a:lnTo>
                    <a:lnTo>
                      <a:pt x="1997" y="854"/>
                    </a:lnTo>
                    <a:lnTo>
                      <a:pt x="2020" y="854"/>
                    </a:lnTo>
                    <a:lnTo>
                      <a:pt x="2037" y="838"/>
                    </a:lnTo>
                    <a:lnTo>
                      <a:pt x="2058" y="815"/>
                    </a:lnTo>
                    <a:lnTo>
                      <a:pt x="2081" y="80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2" name="Line 15"/>
              <p:cNvSpPr>
                <a:spLocks noChangeShapeType="1"/>
              </p:cNvSpPr>
              <p:nvPr/>
            </p:nvSpPr>
            <p:spPr bwMode="auto">
              <a:xfrm>
                <a:off x="240" y="2345"/>
                <a:ext cx="2" cy="5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3" name="Line 16"/>
              <p:cNvSpPr>
                <a:spLocks noChangeShapeType="1"/>
              </p:cNvSpPr>
              <p:nvPr/>
            </p:nvSpPr>
            <p:spPr bwMode="auto">
              <a:xfrm>
                <a:off x="253" y="2349"/>
                <a:ext cx="2" cy="57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4" name="Line 17"/>
              <p:cNvSpPr>
                <a:spLocks noChangeShapeType="1"/>
              </p:cNvSpPr>
              <p:nvPr/>
            </p:nvSpPr>
            <p:spPr bwMode="auto">
              <a:xfrm>
                <a:off x="269" y="2355"/>
                <a:ext cx="2" cy="5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5" name="Line 18"/>
              <p:cNvSpPr>
                <a:spLocks noChangeShapeType="1"/>
              </p:cNvSpPr>
              <p:nvPr/>
            </p:nvSpPr>
            <p:spPr bwMode="auto">
              <a:xfrm>
                <a:off x="283" y="2358"/>
                <a:ext cx="1" cy="5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6" name="Line 19"/>
              <p:cNvSpPr>
                <a:spLocks noChangeShapeType="1"/>
              </p:cNvSpPr>
              <p:nvPr/>
            </p:nvSpPr>
            <p:spPr bwMode="auto">
              <a:xfrm>
                <a:off x="299" y="2371"/>
                <a:ext cx="1" cy="46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7" name="Line 20"/>
              <p:cNvSpPr>
                <a:spLocks noChangeShapeType="1"/>
              </p:cNvSpPr>
              <p:nvPr/>
            </p:nvSpPr>
            <p:spPr bwMode="auto">
              <a:xfrm>
                <a:off x="314" y="2384"/>
                <a:ext cx="2" cy="38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8" name="Line 21"/>
              <p:cNvSpPr>
                <a:spLocks noChangeShapeType="1"/>
              </p:cNvSpPr>
              <p:nvPr/>
            </p:nvSpPr>
            <p:spPr bwMode="auto">
              <a:xfrm>
                <a:off x="328" y="2396"/>
                <a:ext cx="1" cy="34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9" name="Line 22"/>
              <p:cNvSpPr>
                <a:spLocks noChangeShapeType="1"/>
              </p:cNvSpPr>
              <p:nvPr/>
            </p:nvSpPr>
            <p:spPr bwMode="auto">
              <a:xfrm>
                <a:off x="344" y="2413"/>
                <a:ext cx="1" cy="20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0" name="Line 23"/>
              <p:cNvSpPr>
                <a:spLocks noChangeShapeType="1"/>
              </p:cNvSpPr>
              <p:nvPr/>
            </p:nvSpPr>
            <p:spPr bwMode="auto">
              <a:xfrm>
                <a:off x="356" y="2426"/>
                <a:ext cx="1" cy="13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1" name="Line 24"/>
              <p:cNvSpPr>
                <a:spLocks noChangeShapeType="1"/>
              </p:cNvSpPr>
              <p:nvPr/>
            </p:nvSpPr>
            <p:spPr bwMode="auto">
              <a:xfrm>
                <a:off x="374" y="2433"/>
                <a:ext cx="1" cy="13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2" name="Line 25"/>
              <p:cNvSpPr>
                <a:spLocks noChangeShapeType="1"/>
              </p:cNvSpPr>
              <p:nvPr/>
            </p:nvSpPr>
            <p:spPr bwMode="auto">
              <a:xfrm>
                <a:off x="390" y="2439"/>
                <a:ext cx="1" cy="12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3" name="Line 26"/>
              <p:cNvSpPr>
                <a:spLocks noChangeShapeType="1"/>
              </p:cNvSpPr>
              <p:nvPr/>
            </p:nvSpPr>
            <p:spPr bwMode="auto">
              <a:xfrm>
                <a:off x="403" y="2459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4" name="Line 27"/>
              <p:cNvSpPr>
                <a:spLocks noChangeShapeType="1"/>
              </p:cNvSpPr>
              <p:nvPr/>
            </p:nvSpPr>
            <p:spPr bwMode="auto">
              <a:xfrm flipV="1">
                <a:off x="419" y="2468"/>
                <a:ext cx="2" cy="9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5" name="Line 28"/>
              <p:cNvSpPr>
                <a:spLocks noChangeShapeType="1"/>
              </p:cNvSpPr>
              <p:nvPr/>
            </p:nvSpPr>
            <p:spPr bwMode="auto">
              <a:xfrm flipV="1">
                <a:off x="435" y="2476"/>
                <a:ext cx="2" cy="16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6" name="Line 29"/>
              <p:cNvSpPr>
                <a:spLocks noChangeShapeType="1"/>
              </p:cNvSpPr>
              <p:nvPr/>
            </p:nvSpPr>
            <p:spPr bwMode="auto">
              <a:xfrm flipV="1">
                <a:off x="448" y="2485"/>
                <a:ext cx="2" cy="9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7" name="Line 30"/>
              <p:cNvSpPr>
                <a:spLocks noChangeShapeType="1"/>
              </p:cNvSpPr>
              <p:nvPr/>
            </p:nvSpPr>
            <p:spPr bwMode="auto">
              <a:xfrm flipV="1">
                <a:off x="464" y="2488"/>
                <a:ext cx="2" cy="6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8" name="Line 31"/>
              <p:cNvSpPr>
                <a:spLocks noChangeShapeType="1"/>
              </p:cNvSpPr>
              <p:nvPr/>
            </p:nvSpPr>
            <p:spPr bwMode="auto">
              <a:xfrm flipV="1">
                <a:off x="478" y="2492"/>
                <a:ext cx="1" cy="2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9" name="Line 32"/>
              <p:cNvSpPr>
                <a:spLocks noChangeShapeType="1"/>
              </p:cNvSpPr>
              <p:nvPr/>
            </p:nvSpPr>
            <p:spPr bwMode="auto">
              <a:xfrm>
                <a:off x="493" y="2498"/>
                <a:ext cx="2" cy="1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90" name="Line 33"/>
              <p:cNvSpPr>
                <a:spLocks noChangeShapeType="1"/>
              </p:cNvSpPr>
              <p:nvPr/>
            </p:nvSpPr>
            <p:spPr bwMode="auto">
              <a:xfrm flipV="1">
                <a:off x="510" y="2501"/>
                <a:ext cx="1" cy="17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91" name="Line 34"/>
              <p:cNvSpPr>
                <a:spLocks noChangeShapeType="1"/>
              </p:cNvSpPr>
              <p:nvPr/>
            </p:nvSpPr>
            <p:spPr bwMode="auto">
              <a:xfrm flipV="1">
                <a:off x="522" y="2508"/>
                <a:ext cx="1" cy="46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92" name="Line 35"/>
              <p:cNvSpPr>
                <a:spLocks noChangeShapeType="1"/>
              </p:cNvSpPr>
              <p:nvPr/>
            </p:nvSpPr>
            <p:spPr bwMode="auto">
              <a:xfrm flipV="1">
                <a:off x="539" y="2508"/>
                <a:ext cx="1" cy="58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93" name="Line 36"/>
              <p:cNvSpPr>
                <a:spLocks noChangeShapeType="1"/>
              </p:cNvSpPr>
              <p:nvPr/>
            </p:nvSpPr>
            <p:spPr bwMode="auto">
              <a:xfrm flipV="1">
                <a:off x="552" y="2508"/>
                <a:ext cx="2" cy="43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94" name="Line 37"/>
              <p:cNvSpPr>
                <a:spLocks noChangeShapeType="1"/>
              </p:cNvSpPr>
              <p:nvPr/>
            </p:nvSpPr>
            <p:spPr bwMode="auto">
              <a:xfrm flipV="1">
                <a:off x="567" y="2510"/>
                <a:ext cx="2" cy="11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95" name="Line 38"/>
              <p:cNvSpPr>
                <a:spLocks noChangeShapeType="1"/>
              </p:cNvSpPr>
              <p:nvPr/>
            </p:nvSpPr>
            <p:spPr bwMode="auto">
              <a:xfrm flipV="1">
                <a:off x="586" y="2510"/>
                <a:ext cx="1" cy="8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96" name="Line 39"/>
              <p:cNvSpPr>
                <a:spLocks noChangeShapeType="1"/>
              </p:cNvSpPr>
              <p:nvPr/>
            </p:nvSpPr>
            <p:spPr bwMode="auto">
              <a:xfrm flipV="1">
                <a:off x="596" y="2510"/>
                <a:ext cx="2" cy="2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97" name="Line 40"/>
              <p:cNvSpPr>
                <a:spLocks noChangeShapeType="1"/>
              </p:cNvSpPr>
              <p:nvPr/>
            </p:nvSpPr>
            <p:spPr bwMode="auto">
              <a:xfrm flipV="1">
                <a:off x="614" y="2514"/>
                <a:ext cx="2" cy="37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98" name="Line 41"/>
              <p:cNvSpPr>
                <a:spLocks noChangeShapeType="1"/>
              </p:cNvSpPr>
              <p:nvPr/>
            </p:nvSpPr>
            <p:spPr bwMode="auto">
              <a:xfrm flipV="1">
                <a:off x="627" y="2514"/>
                <a:ext cx="2" cy="26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99" name="Line 42"/>
              <p:cNvSpPr>
                <a:spLocks noChangeShapeType="1"/>
              </p:cNvSpPr>
              <p:nvPr/>
            </p:nvSpPr>
            <p:spPr bwMode="auto">
              <a:xfrm flipV="1">
                <a:off x="643" y="2518"/>
                <a:ext cx="2" cy="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00" name="Line 43"/>
              <p:cNvSpPr>
                <a:spLocks noChangeShapeType="1"/>
              </p:cNvSpPr>
              <p:nvPr/>
            </p:nvSpPr>
            <p:spPr bwMode="auto">
              <a:xfrm>
                <a:off x="659" y="2518"/>
                <a:ext cx="2" cy="0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01" name="Line 44"/>
              <p:cNvSpPr>
                <a:spLocks noChangeShapeType="1"/>
              </p:cNvSpPr>
              <p:nvPr/>
            </p:nvSpPr>
            <p:spPr bwMode="auto">
              <a:xfrm>
                <a:off x="671" y="2518"/>
                <a:ext cx="1" cy="3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02" name="Line 45"/>
              <p:cNvSpPr>
                <a:spLocks noChangeShapeType="1"/>
              </p:cNvSpPr>
              <p:nvPr/>
            </p:nvSpPr>
            <p:spPr bwMode="auto">
              <a:xfrm>
                <a:off x="688" y="2518"/>
                <a:ext cx="2" cy="3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03" name="Line 46"/>
              <p:cNvSpPr>
                <a:spLocks noChangeShapeType="1"/>
              </p:cNvSpPr>
              <p:nvPr/>
            </p:nvSpPr>
            <p:spPr bwMode="auto">
              <a:xfrm>
                <a:off x="700" y="2518"/>
                <a:ext cx="2" cy="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04" name="Line 47"/>
              <p:cNvSpPr>
                <a:spLocks noChangeShapeType="1"/>
              </p:cNvSpPr>
              <p:nvPr/>
            </p:nvSpPr>
            <p:spPr bwMode="auto">
              <a:xfrm>
                <a:off x="718" y="2523"/>
                <a:ext cx="1" cy="2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05" name="Line 48"/>
              <p:cNvSpPr>
                <a:spLocks noChangeShapeType="1"/>
              </p:cNvSpPr>
              <p:nvPr/>
            </p:nvSpPr>
            <p:spPr bwMode="auto">
              <a:xfrm flipV="1">
                <a:off x="733" y="2523"/>
                <a:ext cx="1" cy="33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06" name="Line 49"/>
              <p:cNvSpPr>
                <a:spLocks noChangeShapeType="1"/>
              </p:cNvSpPr>
              <p:nvPr/>
            </p:nvSpPr>
            <p:spPr bwMode="auto">
              <a:xfrm flipV="1">
                <a:off x="746" y="2523"/>
                <a:ext cx="2" cy="67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07" name="Line 50"/>
              <p:cNvSpPr>
                <a:spLocks noChangeShapeType="1"/>
              </p:cNvSpPr>
              <p:nvPr/>
            </p:nvSpPr>
            <p:spPr bwMode="auto">
              <a:xfrm flipV="1">
                <a:off x="764" y="2521"/>
                <a:ext cx="1" cy="81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08" name="Line 51"/>
              <p:cNvSpPr>
                <a:spLocks noChangeShapeType="1"/>
              </p:cNvSpPr>
              <p:nvPr/>
            </p:nvSpPr>
            <p:spPr bwMode="auto">
              <a:xfrm flipV="1">
                <a:off x="779" y="2521"/>
                <a:ext cx="2" cy="5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09" name="Line 52"/>
              <p:cNvSpPr>
                <a:spLocks noChangeShapeType="1"/>
              </p:cNvSpPr>
              <p:nvPr/>
            </p:nvSpPr>
            <p:spPr bwMode="auto">
              <a:xfrm flipV="1">
                <a:off x="793" y="2523"/>
                <a:ext cx="2" cy="33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10" name="Line 53"/>
              <p:cNvSpPr>
                <a:spLocks noChangeShapeType="1"/>
              </p:cNvSpPr>
              <p:nvPr/>
            </p:nvSpPr>
            <p:spPr bwMode="auto">
              <a:xfrm flipV="1">
                <a:off x="807" y="2523"/>
                <a:ext cx="2" cy="38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11" name="Line 54"/>
              <p:cNvSpPr>
                <a:spLocks noChangeShapeType="1"/>
              </p:cNvSpPr>
              <p:nvPr/>
            </p:nvSpPr>
            <p:spPr bwMode="auto">
              <a:xfrm flipV="1">
                <a:off x="820" y="2523"/>
                <a:ext cx="2" cy="46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12" name="Line 55"/>
              <p:cNvSpPr>
                <a:spLocks noChangeShapeType="1"/>
              </p:cNvSpPr>
              <p:nvPr/>
            </p:nvSpPr>
            <p:spPr bwMode="auto">
              <a:xfrm flipV="1">
                <a:off x="838" y="2523"/>
                <a:ext cx="2" cy="28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13" name="Line 56"/>
              <p:cNvSpPr>
                <a:spLocks noChangeShapeType="1"/>
              </p:cNvSpPr>
              <p:nvPr/>
            </p:nvSpPr>
            <p:spPr bwMode="auto">
              <a:xfrm>
                <a:off x="855" y="2518"/>
                <a:ext cx="0" cy="3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14" name="Line 57"/>
              <p:cNvSpPr>
                <a:spLocks noChangeShapeType="1"/>
              </p:cNvSpPr>
              <p:nvPr/>
            </p:nvSpPr>
            <p:spPr bwMode="auto">
              <a:xfrm>
                <a:off x="867" y="2506"/>
                <a:ext cx="2" cy="12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15" name="Line 58"/>
              <p:cNvSpPr>
                <a:spLocks noChangeShapeType="1"/>
              </p:cNvSpPr>
              <p:nvPr/>
            </p:nvSpPr>
            <p:spPr bwMode="auto">
              <a:xfrm>
                <a:off x="884" y="2514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16" name="Line 59"/>
              <p:cNvSpPr>
                <a:spLocks noChangeShapeType="1"/>
              </p:cNvSpPr>
              <p:nvPr/>
            </p:nvSpPr>
            <p:spPr bwMode="auto">
              <a:xfrm flipV="1">
                <a:off x="896" y="2510"/>
                <a:ext cx="0" cy="2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17" name="Line 60"/>
              <p:cNvSpPr>
                <a:spLocks noChangeShapeType="1"/>
              </p:cNvSpPr>
              <p:nvPr/>
            </p:nvSpPr>
            <p:spPr bwMode="auto">
              <a:xfrm flipV="1">
                <a:off x="912" y="2514"/>
                <a:ext cx="1" cy="21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18" name="Line 61"/>
              <p:cNvSpPr>
                <a:spLocks noChangeShapeType="1"/>
              </p:cNvSpPr>
              <p:nvPr/>
            </p:nvSpPr>
            <p:spPr bwMode="auto">
              <a:xfrm>
                <a:off x="929" y="2514"/>
                <a:ext cx="2" cy="1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19" name="Line 62"/>
              <p:cNvSpPr>
                <a:spLocks noChangeShapeType="1"/>
              </p:cNvSpPr>
              <p:nvPr/>
            </p:nvSpPr>
            <p:spPr bwMode="auto">
              <a:xfrm>
                <a:off x="943" y="2498"/>
                <a:ext cx="1" cy="12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20" name="Line 63"/>
              <p:cNvSpPr>
                <a:spLocks noChangeShapeType="1"/>
              </p:cNvSpPr>
              <p:nvPr/>
            </p:nvSpPr>
            <p:spPr bwMode="auto">
              <a:xfrm>
                <a:off x="958" y="2501"/>
                <a:ext cx="2" cy="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21" name="Line 64"/>
              <p:cNvSpPr>
                <a:spLocks noChangeShapeType="1"/>
              </p:cNvSpPr>
              <p:nvPr/>
            </p:nvSpPr>
            <p:spPr bwMode="auto">
              <a:xfrm flipV="1">
                <a:off x="970" y="2506"/>
                <a:ext cx="2" cy="1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22" name="Line 65"/>
              <p:cNvSpPr>
                <a:spLocks noChangeShapeType="1"/>
              </p:cNvSpPr>
              <p:nvPr/>
            </p:nvSpPr>
            <p:spPr bwMode="auto">
              <a:xfrm flipV="1">
                <a:off x="986" y="2506"/>
                <a:ext cx="2" cy="34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23" name="Line 66"/>
              <p:cNvSpPr>
                <a:spLocks noChangeShapeType="1"/>
              </p:cNvSpPr>
              <p:nvPr/>
            </p:nvSpPr>
            <p:spPr bwMode="auto">
              <a:xfrm flipV="1">
                <a:off x="1004" y="2501"/>
                <a:ext cx="1" cy="53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24" name="Line 67"/>
              <p:cNvSpPr>
                <a:spLocks noChangeShapeType="1"/>
              </p:cNvSpPr>
              <p:nvPr/>
            </p:nvSpPr>
            <p:spPr bwMode="auto">
              <a:xfrm flipV="1">
                <a:off x="1015" y="2494"/>
                <a:ext cx="2" cy="62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25" name="Line 68"/>
              <p:cNvSpPr>
                <a:spLocks noChangeShapeType="1"/>
              </p:cNvSpPr>
              <p:nvPr/>
            </p:nvSpPr>
            <p:spPr bwMode="auto">
              <a:xfrm flipV="1">
                <a:off x="1032" y="2494"/>
                <a:ext cx="1" cy="46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26" name="Line 69"/>
              <p:cNvSpPr>
                <a:spLocks noChangeShapeType="1"/>
              </p:cNvSpPr>
              <p:nvPr/>
            </p:nvSpPr>
            <p:spPr bwMode="auto">
              <a:xfrm flipV="1">
                <a:off x="1046" y="2492"/>
                <a:ext cx="2" cy="22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27" name="Line 70"/>
              <p:cNvSpPr>
                <a:spLocks noChangeShapeType="1"/>
              </p:cNvSpPr>
              <p:nvPr/>
            </p:nvSpPr>
            <p:spPr bwMode="auto">
              <a:xfrm flipV="1">
                <a:off x="1061" y="2485"/>
                <a:ext cx="1" cy="3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28" name="Line 71"/>
              <p:cNvSpPr>
                <a:spLocks noChangeShapeType="1"/>
              </p:cNvSpPr>
              <p:nvPr/>
            </p:nvSpPr>
            <p:spPr bwMode="auto">
              <a:xfrm>
                <a:off x="1079" y="2468"/>
                <a:ext cx="1" cy="13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29" name="Line 72"/>
              <p:cNvSpPr>
                <a:spLocks noChangeShapeType="1"/>
              </p:cNvSpPr>
              <p:nvPr/>
            </p:nvSpPr>
            <p:spPr bwMode="auto">
              <a:xfrm>
                <a:off x="1091" y="2459"/>
                <a:ext cx="1" cy="17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30" name="Line 73"/>
              <p:cNvSpPr>
                <a:spLocks noChangeShapeType="1"/>
              </p:cNvSpPr>
              <p:nvPr/>
            </p:nvSpPr>
            <p:spPr bwMode="auto">
              <a:xfrm>
                <a:off x="1108" y="2455"/>
                <a:ext cx="2" cy="11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31" name="Line 74"/>
              <p:cNvSpPr>
                <a:spLocks noChangeShapeType="1"/>
              </p:cNvSpPr>
              <p:nvPr/>
            </p:nvSpPr>
            <p:spPr bwMode="auto">
              <a:xfrm flipV="1">
                <a:off x="1122" y="2455"/>
                <a:ext cx="2" cy="11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32" name="Line 75"/>
              <p:cNvSpPr>
                <a:spLocks noChangeShapeType="1"/>
              </p:cNvSpPr>
              <p:nvPr/>
            </p:nvSpPr>
            <p:spPr bwMode="auto">
              <a:xfrm flipV="1">
                <a:off x="1136" y="2446"/>
                <a:ext cx="1" cy="20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33" name="Line 76"/>
              <p:cNvSpPr>
                <a:spLocks noChangeShapeType="1"/>
              </p:cNvSpPr>
              <p:nvPr/>
            </p:nvSpPr>
            <p:spPr bwMode="auto">
              <a:xfrm flipV="1">
                <a:off x="1153" y="2437"/>
                <a:ext cx="2" cy="6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34" name="Line 77"/>
              <p:cNvSpPr>
                <a:spLocks noChangeShapeType="1"/>
              </p:cNvSpPr>
              <p:nvPr/>
            </p:nvSpPr>
            <p:spPr bwMode="auto">
              <a:xfrm>
                <a:off x="1165" y="2417"/>
                <a:ext cx="2" cy="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35" name="Line 78"/>
              <p:cNvSpPr>
                <a:spLocks noChangeShapeType="1"/>
              </p:cNvSpPr>
              <p:nvPr/>
            </p:nvSpPr>
            <p:spPr bwMode="auto">
              <a:xfrm>
                <a:off x="1182" y="2393"/>
                <a:ext cx="2" cy="17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36" name="Line 79"/>
              <p:cNvSpPr>
                <a:spLocks noChangeShapeType="1"/>
              </p:cNvSpPr>
              <p:nvPr/>
            </p:nvSpPr>
            <p:spPr bwMode="auto">
              <a:xfrm>
                <a:off x="1198" y="2378"/>
                <a:ext cx="1" cy="1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37" name="Line 80"/>
              <p:cNvSpPr>
                <a:spLocks noChangeShapeType="1"/>
              </p:cNvSpPr>
              <p:nvPr/>
            </p:nvSpPr>
            <p:spPr bwMode="auto">
              <a:xfrm>
                <a:off x="1211" y="2363"/>
                <a:ext cx="1" cy="1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38" name="Line 81"/>
              <p:cNvSpPr>
                <a:spLocks noChangeShapeType="1"/>
              </p:cNvSpPr>
              <p:nvPr/>
            </p:nvSpPr>
            <p:spPr bwMode="auto">
              <a:xfrm>
                <a:off x="1227" y="2349"/>
                <a:ext cx="2" cy="14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39" name="Line 82"/>
              <p:cNvSpPr>
                <a:spLocks noChangeShapeType="1"/>
              </p:cNvSpPr>
              <p:nvPr/>
            </p:nvSpPr>
            <p:spPr bwMode="auto">
              <a:xfrm>
                <a:off x="1240" y="2331"/>
                <a:ext cx="1" cy="14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40" name="Line 83"/>
              <p:cNvSpPr>
                <a:spLocks noChangeShapeType="1"/>
              </p:cNvSpPr>
              <p:nvPr/>
            </p:nvSpPr>
            <p:spPr bwMode="auto">
              <a:xfrm>
                <a:off x="1258" y="2296"/>
                <a:ext cx="1" cy="32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41" name="Line 84"/>
              <p:cNvSpPr>
                <a:spLocks noChangeShapeType="1"/>
              </p:cNvSpPr>
              <p:nvPr/>
            </p:nvSpPr>
            <p:spPr bwMode="auto">
              <a:xfrm>
                <a:off x="1272" y="2250"/>
                <a:ext cx="2" cy="66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42" name="Line 85"/>
              <p:cNvSpPr>
                <a:spLocks noChangeShapeType="1"/>
              </p:cNvSpPr>
              <p:nvPr/>
            </p:nvSpPr>
            <p:spPr bwMode="auto">
              <a:xfrm>
                <a:off x="1285" y="2198"/>
                <a:ext cx="2" cy="107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43" name="Line 86"/>
              <p:cNvSpPr>
                <a:spLocks noChangeShapeType="1"/>
              </p:cNvSpPr>
              <p:nvPr/>
            </p:nvSpPr>
            <p:spPr bwMode="auto">
              <a:xfrm>
                <a:off x="1301" y="2152"/>
                <a:ext cx="2" cy="144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44" name="Line 87"/>
              <p:cNvSpPr>
                <a:spLocks noChangeShapeType="1"/>
              </p:cNvSpPr>
              <p:nvPr/>
            </p:nvSpPr>
            <p:spPr bwMode="auto">
              <a:xfrm>
                <a:off x="1315" y="2126"/>
                <a:ext cx="1" cy="168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45" name="Line 88"/>
              <p:cNvSpPr>
                <a:spLocks noChangeShapeType="1"/>
              </p:cNvSpPr>
              <p:nvPr/>
            </p:nvSpPr>
            <p:spPr bwMode="auto">
              <a:xfrm>
                <a:off x="1332" y="2118"/>
                <a:ext cx="2" cy="172"/>
              </a:xfrm>
              <a:prstGeom prst="line">
                <a:avLst/>
              </a:prstGeom>
              <a:noFill/>
              <a:ln w="165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46" name="Line 89"/>
              <p:cNvSpPr>
                <a:spLocks noChangeShapeType="1"/>
              </p:cNvSpPr>
              <p:nvPr/>
            </p:nvSpPr>
            <p:spPr bwMode="auto">
              <a:xfrm>
                <a:off x="1348" y="2114"/>
                <a:ext cx="2" cy="176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47" name="Line 90"/>
              <p:cNvSpPr>
                <a:spLocks noChangeShapeType="1"/>
              </p:cNvSpPr>
              <p:nvPr/>
            </p:nvSpPr>
            <p:spPr bwMode="auto">
              <a:xfrm>
                <a:off x="1360" y="2123"/>
                <a:ext cx="1" cy="173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48" name="Line 91"/>
              <p:cNvSpPr>
                <a:spLocks noChangeShapeType="1"/>
              </p:cNvSpPr>
              <p:nvPr/>
            </p:nvSpPr>
            <p:spPr bwMode="auto">
              <a:xfrm>
                <a:off x="1377" y="2143"/>
                <a:ext cx="0" cy="16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49" name="Line 92"/>
              <p:cNvSpPr>
                <a:spLocks noChangeShapeType="1"/>
              </p:cNvSpPr>
              <p:nvPr/>
            </p:nvSpPr>
            <p:spPr bwMode="auto">
              <a:xfrm>
                <a:off x="1389" y="2181"/>
                <a:ext cx="2" cy="14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50" name="Line 93"/>
              <p:cNvSpPr>
                <a:spLocks noChangeShapeType="1"/>
              </p:cNvSpPr>
              <p:nvPr/>
            </p:nvSpPr>
            <p:spPr bwMode="auto">
              <a:xfrm>
                <a:off x="1406" y="2220"/>
                <a:ext cx="1" cy="12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51" name="Line 94"/>
              <p:cNvSpPr>
                <a:spLocks noChangeShapeType="1"/>
              </p:cNvSpPr>
              <p:nvPr/>
            </p:nvSpPr>
            <p:spPr bwMode="auto">
              <a:xfrm>
                <a:off x="1423" y="2263"/>
                <a:ext cx="2" cy="100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52" name="Line 95"/>
              <p:cNvSpPr>
                <a:spLocks noChangeShapeType="1"/>
              </p:cNvSpPr>
              <p:nvPr/>
            </p:nvSpPr>
            <p:spPr bwMode="auto">
              <a:xfrm>
                <a:off x="1435" y="2308"/>
                <a:ext cx="2" cy="81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53" name="Line 96"/>
              <p:cNvSpPr>
                <a:spLocks noChangeShapeType="1"/>
              </p:cNvSpPr>
              <p:nvPr/>
            </p:nvSpPr>
            <p:spPr bwMode="auto">
              <a:xfrm>
                <a:off x="1451" y="2378"/>
                <a:ext cx="2" cy="3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54" name="Line 97"/>
              <p:cNvSpPr>
                <a:spLocks noChangeShapeType="1"/>
              </p:cNvSpPr>
              <p:nvPr/>
            </p:nvSpPr>
            <p:spPr bwMode="auto">
              <a:xfrm flipV="1">
                <a:off x="1464" y="2439"/>
                <a:ext cx="2" cy="27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55" name="Line 98"/>
              <p:cNvSpPr>
                <a:spLocks noChangeShapeType="1"/>
              </p:cNvSpPr>
              <p:nvPr/>
            </p:nvSpPr>
            <p:spPr bwMode="auto">
              <a:xfrm flipV="1">
                <a:off x="1480" y="2463"/>
                <a:ext cx="2" cy="91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56" name="Line 99"/>
              <p:cNvSpPr>
                <a:spLocks noChangeShapeType="1"/>
              </p:cNvSpPr>
              <p:nvPr/>
            </p:nvSpPr>
            <p:spPr bwMode="auto">
              <a:xfrm flipV="1">
                <a:off x="1496" y="2485"/>
                <a:ext cx="2" cy="113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57" name="Line 100"/>
              <p:cNvSpPr>
                <a:spLocks noChangeShapeType="1"/>
              </p:cNvSpPr>
              <p:nvPr/>
            </p:nvSpPr>
            <p:spPr bwMode="auto">
              <a:xfrm flipV="1">
                <a:off x="1510" y="2506"/>
                <a:ext cx="1" cy="110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58" name="Line 101"/>
              <p:cNvSpPr>
                <a:spLocks noChangeShapeType="1"/>
              </p:cNvSpPr>
              <p:nvPr/>
            </p:nvSpPr>
            <p:spPr bwMode="auto">
              <a:xfrm flipV="1">
                <a:off x="1526" y="2523"/>
                <a:ext cx="1" cy="96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59" name="Line 102"/>
              <p:cNvSpPr>
                <a:spLocks noChangeShapeType="1"/>
              </p:cNvSpPr>
              <p:nvPr/>
            </p:nvSpPr>
            <p:spPr bwMode="auto">
              <a:xfrm flipV="1">
                <a:off x="1543" y="2540"/>
                <a:ext cx="2" cy="88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60" name="Line 103"/>
              <p:cNvSpPr>
                <a:spLocks noChangeShapeType="1"/>
              </p:cNvSpPr>
              <p:nvPr/>
            </p:nvSpPr>
            <p:spPr bwMode="auto">
              <a:xfrm flipV="1">
                <a:off x="1555" y="2556"/>
                <a:ext cx="1" cy="72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61" name="Line 104"/>
              <p:cNvSpPr>
                <a:spLocks noChangeShapeType="1"/>
              </p:cNvSpPr>
              <p:nvPr/>
            </p:nvSpPr>
            <p:spPr bwMode="auto">
              <a:xfrm flipV="1">
                <a:off x="1571" y="2566"/>
                <a:ext cx="2" cy="53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62" name="Line 105"/>
              <p:cNvSpPr>
                <a:spLocks noChangeShapeType="1"/>
              </p:cNvSpPr>
              <p:nvPr/>
            </p:nvSpPr>
            <p:spPr bwMode="auto">
              <a:xfrm flipV="1">
                <a:off x="1585" y="257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63" name="Line 106"/>
              <p:cNvSpPr>
                <a:spLocks noChangeShapeType="1"/>
              </p:cNvSpPr>
              <p:nvPr/>
            </p:nvSpPr>
            <p:spPr bwMode="auto">
              <a:xfrm flipV="1">
                <a:off x="1601" y="2580"/>
                <a:ext cx="1" cy="4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64" name="Line 107"/>
              <p:cNvSpPr>
                <a:spLocks noChangeShapeType="1"/>
              </p:cNvSpPr>
              <p:nvPr/>
            </p:nvSpPr>
            <p:spPr bwMode="auto">
              <a:xfrm flipV="1">
                <a:off x="1617" y="2580"/>
                <a:ext cx="1" cy="5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65" name="Line 108"/>
              <p:cNvSpPr>
                <a:spLocks noChangeShapeType="1"/>
              </p:cNvSpPr>
              <p:nvPr/>
            </p:nvSpPr>
            <p:spPr bwMode="auto">
              <a:xfrm flipV="1">
                <a:off x="1630" y="2580"/>
                <a:ext cx="2" cy="5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66" name="Line 109"/>
              <p:cNvSpPr>
                <a:spLocks noChangeShapeType="1"/>
              </p:cNvSpPr>
              <p:nvPr/>
            </p:nvSpPr>
            <p:spPr bwMode="auto">
              <a:xfrm flipV="1">
                <a:off x="1648" y="2580"/>
                <a:ext cx="1" cy="48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67" name="Line 110"/>
              <p:cNvSpPr>
                <a:spLocks noChangeShapeType="1"/>
              </p:cNvSpPr>
              <p:nvPr/>
            </p:nvSpPr>
            <p:spPr bwMode="auto">
              <a:xfrm flipV="1">
                <a:off x="1658" y="2580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68" name="Line 111"/>
              <p:cNvSpPr>
                <a:spLocks noChangeShapeType="1"/>
              </p:cNvSpPr>
              <p:nvPr/>
            </p:nvSpPr>
            <p:spPr bwMode="auto">
              <a:xfrm flipV="1">
                <a:off x="1675" y="2580"/>
                <a:ext cx="2" cy="39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69" name="Line 112"/>
              <p:cNvSpPr>
                <a:spLocks noChangeShapeType="1"/>
              </p:cNvSpPr>
              <p:nvPr/>
            </p:nvSpPr>
            <p:spPr bwMode="auto">
              <a:xfrm flipV="1">
                <a:off x="1692" y="2580"/>
                <a:ext cx="1" cy="4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70" name="Line 113"/>
              <p:cNvSpPr>
                <a:spLocks noChangeShapeType="1"/>
              </p:cNvSpPr>
              <p:nvPr/>
            </p:nvSpPr>
            <p:spPr bwMode="auto">
              <a:xfrm flipV="1">
                <a:off x="1704" y="2580"/>
                <a:ext cx="2" cy="5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71" name="Line 114"/>
              <p:cNvSpPr>
                <a:spLocks noChangeShapeType="1"/>
              </p:cNvSpPr>
              <p:nvPr/>
            </p:nvSpPr>
            <p:spPr bwMode="auto">
              <a:xfrm flipV="1">
                <a:off x="1721" y="2580"/>
                <a:ext cx="1" cy="5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72" name="Line 115"/>
              <p:cNvSpPr>
                <a:spLocks noChangeShapeType="1"/>
              </p:cNvSpPr>
              <p:nvPr/>
            </p:nvSpPr>
            <p:spPr bwMode="auto">
              <a:xfrm flipV="1">
                <a:off x="1733" y="2580"/>
                <a:ext cx="1" cy="4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73" name="Line 116"/>
              <p:cNvSpPr>
                <a:spLocks noChangeShapeType="1"/>
              </p:cNvSpPr>
              <p:nvPr/>
            </p:nvSpPr>
            <p:spPr bwMode="auto">
              <a:xfrm flipV="1">
                <a:off x="1750" y="2576"/>
                <a:ext cx="1" cy="35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74" name="Line 117"/>
              <p:cNvSpPr>
                <a:spLocks noChangeShapeType="1"/>
              </p:cNvSpPr>
              <p:nvPr/>
            </p:nvSpPr>
            <p:spPr bwMode="auto">
              <a:xfrm flipV="1">
                <a:off x="1766" y="2576"/>
                <a:ext cx="2" cy="26"/>
              </a:xfrm>
              <a:prstGeom prst="line">
                <a:avLst/>
              </a:prstGeom>
              <a:noFill/>
              <a:ln w="158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69668" name="Object 118"/>
            <p:cNvGraphicFramePr>
              <a:graphicFrameLocks noChangeAspect="1"/>
            </p:cNvGraphicFramePr>
            <p:nvPr/>
          </p:nvGraphicFramePr>
          <p:xfrm>
            <a:off x="635" y="2724"/>
            <a:ext cx="1242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86" name="Equation" r:id="rId6" imgW="965200" imgH="419100" progId="Equation.3">
                    <p:embed/>
                  </p:oleObj>
                </mc:Choice>
                <mc:Fallback>
                  <p:oleObj name="Equation" r:id="rId6" imgW="9652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2724"/>
                          <a:ext cx="1242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9" name="Rectangle 119"/>
            <p:cNvSpPr>
              <a:spLocks noChangeArrowheads="1"/>
            </p:cNvSpPr>
            <p:nvPr/>
          </p:nvSpPr>
          <p:spPr bwMode="auto">
            <a:xfrm>
              <a:off x="203" y="2878"/>
              <a:ext cx="4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D</a:t>
              </a:r>
              <a:r>
                <a:rPr lang="en-US">
                  <a:solidFill>
                    <a:srgbClr val="000000"/>
                  </a:solidFill>
                </a:rPr>
                <a:t>(Q,S</a:t>
              </a:r>
              <a:r>
                <a:rPr lang="en-US" sz="1600">
                  <a:solidFill>
                    <a:srgbClr val="000000"/>
                  </a:solidFill>
                </a:rPr>
                <a:t>)</a:t>
              </a:r>
              <a:endParaRPr lang="en-US" sz="2400"/>
            </a:p>
          </p:txBody>
        </p:sp>
      </p:grpSp>
      <p:sp>
        <p:nvSpPr>
          <p:cNvPr id="69639" name="Freeform 132"/>
          <p:cNvSpPr>
            <a:spLocks/>
          </p:cNvSpPr>
          <p:nvPr/>
        </p:nvSpPr>
        <p:spPr bwMode="auto">
          <a:xfrm>
            <a:off x="5427663" y="2392363"/>
            <a:ext cx="2422525" cy="828675"/>
          </a:xfrm>
          <a:custGeom>
            <a:avLst/>
            <a:gdLst>
              <a:gd name="T0" fmla="*/ 23037852 w 2081"/>
              <a:gd name="T1" fmla="*/ 362410762 h 853"/>
              <a:gd name="T2" fmla="*/ 77244905 w 2081"/>
              <a:gd name="T3" fmla="*/ 376568184 h 853"/>
              <a:gd name="T4" fmla="*/ 136872080 w 2081"/>
              <a:gd name="T5" fmla="*/ 417149943 h 853"/>
              <a:gd name="T6" fmla="*/ 192433000 w 2081"/>
              <a:gd name="T7" fmla="*/ 462452139 h 853"/>
              <a:gd name="T8" fmla="*/ 246640052 w 2081"/>
              <a:gd name="T9" fmla="*/ 492652631 h 853"/>
              <a:gd name="T10" fmla="*/ 299492074 w 2081"/>
              <a:gd name="T11" fmla="*/ 533235362 h 853"/>
              <a:gd name="T12" fmla="*/ 361829312 w 2081"/>
              <a:gd name="T13" fmla="*/ 583255078 h 853"/>
              <a:gd name="T14" fmla="*/ 413325139 w 2081"/>
              <a:gd name="T15" fmla="*/ 588917853 h 853"/>
              <a:gd name="T16" fmla="*/ 467532191 w 2081"/>
              <a:gd name="T17" fmla="*/ 592693036 h 853"/>
              <a:gd name="T18" fmla="*/ 523094275 w 2081"/>
              <a:gd name="T19" fmla="*/ 679521272 h 853"/>
              <a:gd name="T20" fmla="*/ 574590102 w 2081"/>
              <a:gd name="T21" fmla="*/ 674801807 h 853"/>
              <a:gd name="T22" fmla="*/ 636927339 w 2081"/>
              <a:gd name="T23" fmla="*/ 623837809 h 853"/>
              <a:gd name="T24" fmla="*/ 689779361 w 2081"/>
              <a:gd name="T25" fmla="*/ 674801807 h 853"/>
              <a:gd name="T26" fmla="*/ 743986414 w 2081"/>
              <a:gd name="T27" fmla="*/ 634220048 h 853"/>
              <a:gd name="T28" fmla="*/ 798192303 w 2081"/>
              <a:gd name="T29" fmla="*/ 623837809 h 853"/>
              <a:gd name="T30" fmla="*/ 851044324 w 2081"/>
              <a:gd name="T31" fmla="*/ 623837809 h 853"/>
              <a:gd name="T32" fmla="*/ 913381562 w 2081"/>
              <a:gd name="T33" fmla="*/ 683296455 h 853"/>
              <a:gd name="T34" fmla="*/ 964877389 w 2081"/>
              <a:gd name="T35" fmla="*/ 754079678 h 853"/>
              <a:gd name="T36" fmla="*/ 1019084442 w 2081"/>
              <a:gd name="T37" fmla="*/ 683296455 h 853"/>
              <a:gd name="T38" fmla="*/ 1074646525 w 2081"/>
              <a:gd name="T39" fmla="*/ 703115680 h 853"/>
              <a:gd name="T40" fmla="*/ 1134273701 w 2081"/>
              <a:gd name="T41" fmla="*/ 623837809 h 853"/>
              <a:gd name="T42" fmla="*/ 1188480754 w 2081"/>
              <a:gd name="T43" fmla="*/ 618175035 h 853"/>
              <a:gd name="T44" fmla="*/ 1241331611 w 2081"/>
              <a:gd name="T45" fmla="*/ 649319808 h 853"/>
              <a:gd name="T46" fmla="*/ 1295538664 w 2081"/>
              <a:gd name="T47" fmla="*/ 592693036 h 853"/>
              <a:gd name="T48" fmla="*/ 1349744553 w 2081"/>
              <a:gd name="T49" fmla="*/ 629500584 h 853"/>
              <a:gd name="T50" fmla="*/ 1409371728 w 2081"/>
              <a:gd name="T51" fmla="*/ 679521272 h 853"/>
              <a:gd name="T52" fmla="*/ 1464933812 w 2081"/>
              <a:gd name="T53" fmla="*/ 657814456 h 853"/>
              <a:gd name="T54" fmla="*/ 1519140865 w 2081"/>
              <a:gd name="T55" fmla="*/ 578536585 h 853"/>
              <a:gd name="T56" fmla="*/ 1570636692 w 2081"/>
              <a:gd name="T57" fmla="*/ 533235362 h 853"/>
              <a:gd name="T58" fmla="*/ 1634330124 w 2081"/>
              <a:gd name="T59" fmla="*/ 543616629 h 853"/>
              <a:gd name="T60" fmla="*/ 1685825951 w 2081"/>
              <a:gd name="T61" fmla="*/ 507753362 h 853"/>
              <a:gd name="T62" fmla="*/ 1740033004 w 2081"/>
              <a:gd name="T63" fmla="*/ 433194957 h 853"/>
              <a:gd name="T64" fmla="*/ 1795593923 w 2081"/>
              <a:gd name="T65" fmla="*/ 387893733 h 853"/>
              <a:gd name="T66" fmla="*/ 1847090914 w 2081"/>
              <a:gd name="T67" fmla="*/ 336928763 h 853"/>
              <a:gd name="T68" fmla="*/ 1909428152 w 2081"/>
              <a:gd name="T69" fmla="*/ 210463049 h 853"/>
              <a:gd name="T70" fmla="*/ 1962280173 w 2081"/>
              <a:gd name="T71" fmla="*/ 59457674 h 853"/>
              <a:gd name="T72" fmla="*/ 2016486062 w 2081"/>
              <a:gd name="T73" fmla="*/ 4718493 h 853"/>
              <a:gd name="T74" fmla="*/ 2070693115 w 2081"/>
              <a:gd name="T75" fmla="*/ 14156450 h 853"/>
              <a:gd name="T76" fmla="*/ 2123543972 w 2081"/>
              <a:gd name="T77" fmla="*/ 104759869 h 853"/>
              <a:gd name="T78" fmla="*/ 2147483647 w 2081"/>
              <a:gd name="T79" fmla="*/ 230282274 h 853"/>
              <a:gd name="T80" fmla="*/ 2147483647 w 2081"/>
              <a:gd name="T81" fmla="*/ 407712957 h 853"/>
              <a:gd name="T82" fmla="*/ 2147483647 w 2081"/>
              <a:gd name="T83" fmla="*/ 679521272 h 853"/>
              <a:gd name="T84" fmla="*/ 2147483647 w 2081"/>
              <a:gd name="T85" fmla="*/ 773898902 h 853"/>
              <a:gd name="T86" fmla="*/ 2147483647 w 2081"/>
              <a:gd name="T87" fmla="*/ 795605719 h 853"/>
              <a:gd name="T88" fmla="*/ 2147483647 w 2081"/>
              <a:gd name="T89" fmla="*/ 779561677 h 853"/>
              <a:gd name="T90" fmla="*/ 2147483647 w 2081"/>
              <a:gd name="T91" fmla="*/ 790887226 h 853"/>
              <a:gd name="T92" fmla="*/ 2147483647 w 2081"/>
              <a:gd name="T93" fmla="*/ 805043676 h 853"/>
              <a:gd name="T94" fmla="*/ 2147483647 w 2081"/>
              <a:gd name="T95" fmla="*/ 779561677 h 853"/>
              <a:gd name="T96" fmla="*/ 2147483647 w 2081"/>
              <a:gd name="T97" fmla="*/ 790887226 h 853"/>
              <a:gd name="T98" fmla="*/ 2147483647 w 2081"/>
              <a:gd name="T99" fmla="*/ 805043676 h 853"/>
              <a:gd name="T100" fmla="*/ 2147483647 w 2081"/>
              <a:gd name="T101" fmla="*/ 770123720 h 85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081"/>
              <a:gd name="T154" fmla="*/ 0 h 853"/>
              <a:gd name="T155" fmla="*/ 2081 w 2081"/>
              <a:gd name="T156" fmla="*/ 853 h 85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081" h="853">
                <a:moveTo>
                  <a:pt x="0" y="378"/>
                </a:moveTo>
                <a:lnTo>
                  <a:pt x="17" y="384"/>
                </a:lnTo>
                <a:lnTo>
                  <a:pt x="40" y="394"/>
                </a:lnTo>
                <a:lnTo>
                  <a:pt x="57" y="399"/>
                </a:lnTo>
                <a:lnTo>
                  <a:pt x="80" y="421"/>
                </a:lnTo>
                <a:lnTo>
                  <a:pt x="101" y="442"/>
                </a:lnTo>
                <a:lnTo>
                  <a:pt x="119" y="463"/>
                </a:lnTo>
                <a:lnTo>
                  <a:pt x="142" y="490"/>
                </a:lnTo>
                <a:lnTo>
                  <a:pt x="159" y="511"/>
                </a:lnTo>
                <a:lnTo>
                  <a:pt x="182" y="522"/>
                </a:lnTo>
                <a:lnTo>
                  <a:pt x="203" y="532"/>
                </a:lnTo>
                <a:lnTo>
                  <a:pt x="221" y="565"/>
                </a:lnTo>
                <a:lnTo>
                  <a:pt x="244" y="597"/>
                </a:lnTo>
                <a:lnTo>
                  <a:pt x="267" y="618"/>
                </a:lnTo>
                <a:lnTo>
                  <a:pt x="284" y="624"/>
                </a:lnTo>
                <a:lnTo>
                  <a:pt x="305" y="624"/>
                </a:lnTo>
                <a:lnTo>
                  <a:pt x="322" y="624"/>
                </a:lnTo>
                <a:lnTo>
                  <a:pt x="345" y="628"/>
                </a:lnTo>
                <a:lnTo>
                  <a:pt x="368" y="661"/>
                </a:lnTo>
                <a:lnTo>
                  <a:pt x="386" y="720"/>
                </a:lnTo>
                <a:lnTo>
                  <a:pt x="407" y="741"/>
                </a:lnTo>
                <a:lnTo>
                  <a:pt x="424" y="715"/>
                </a:lnTo>
                <a:lnTo>
                  <a:pt x="447" y="667"/>
                </a:lnTo>
                <a:lnTo>
                  <a:pt x="470" y="661"/>
                </a:lnTo>
                <a:lnTo>
                  <a:pt x="487" y="688"/>
                </a:lnTo>
                <a:lnTo>
                  <a:pt x="509" y="715"/>
                </a:lnTo>
                <a:lnTo>
                  <a:pt x="526" y="697"/>
                </a:lnTo>
                <a:lnTo>
                  <a:pt x="549" y="672"/>
                </a:lnTo>
                <a:lnTo>
                  <a:pt x="572" y="661"/>
                </a:lnTo>
                <a:lnTo>
                  <a:pt x="589" y="661"/>
                </a:lnTo>
                <a:lnTo>
                  <a:pt x="610" y="661"/>
                </a:lnTo>
                <a:lnTo>
                  <a:pt x="628" y="661"/>
                </a:lnTo>
                <a:lnTo>
                  <a:pt x="651" y="672"/>
                </a:lnTo>
                <a:lnTo>
                  <a:pt x="674" y="724"/>
                </a:lnTo>
                <a:lnTo>
                  <a:pt x="691" y="778"/>
                </a:lnTo>
                <a:lnTo>
                  <a:pt x="712" y="799"/>
                </a:lnTo>
                <a:lnTo>
                  <a:pt x="735" y="757"/>
                </a:lnTo>
                <a:lnTo>
                  <a:pt x="752" y="724"/>
                </a:lnTo>
                <a:lnTo>
                  <a:pt x="775" y="730"/>
                </a:lnTo>
                <a:lnTo>
                  <a:pt x="793" y="745"/>
                </a:lnTo>
                <a:lnTo>
                  <a:pt x="814" y="715"/>
                </a:lnTo>
                <a:lnTo>
                  <a:pt x="837" y="661"/>
                </a:lnTo>
                <a:lnTo>
                  <a:pt x="854" y="640"/>
                </a:lnTo>
                <a:lnTo>
                  <a:pt x="877" y="655"/>
                </a:lnTo>
                <a:lnTo>
                  <a:pt x="894" y="688"/>
                </a:lnTo>
                <a:lnTo>
                  <a:pt x="916" y="688"/>
                </a:lnTo>
                <a:lnTo>
                  <a:pt x="939" y="655"/>
                </a:lnTo>
                <a:lnTo>
                  <a:pt x="956" y="628"/>
                </a:lnTo>
                <a:lnTo>
                  <a:pt x="979" y="634"/>
                </a:lnTo>
                <a:lnTo>
                  <a:pt x="996" y="667"/>
                </a:lnTo>
                <a:lnTo>
                  <a:pt x="1017" y="697"/>
                </a:lnTo>
                <a:lnTo>
                  <a:pt x="1040" y="720"/>
                </a:lnTo>
                <a:lnTo>
                  <a:pt x="1058" y="724"/>
                </a:lnTo>
                <a:lnTo>
                  <a:pt x="1081" y="697"/>
                </a:lnTo>
                <a:lnTo>
                  <a:pt x="1098" y="655"/>
                </a:lnTo>
                <a:lnTo>
                  <a:pt x="1121" y="613"/>
                </a:lnTo>
                <a:lnTo>
                  <a:pt x="1142" y="580"/>
                </a:lnTo>
                <a:lnTo>
                  <a:pt x="1159" y="565"/>
                </a:lnTo>
                <a:lnTo>
                  <a:pt x="1183" y="559"/>
                </a:lnTo>
                <a:lnTo>
                  <a:pt x="1206" y="576"/>
                </a:lnTo>
                <a:lnTo>
                  <a:pt x="1223" y="576"/>
                </a:lnTo>
                <a:lnTo>
                  <a:pt x="1244" y="538"/>
                </a:lnTo>
                <a:lnTo>
                  <a:pt x="1261" y="496"/>
                </a:lnTo>
                <a:lnTo>
                  <a:pt x="1284" y="459"/>
                </a:lnTo>
                <a:lnTo>
                  <a:pt x="1307" y="432"/>
                </a:lnTo>
                <a:lnTo>
                  <a:pt x="1325" y="411"/>
                </a:lnTo>
                <a:lnTo>
                  <a:pt x="1346" y="384"/>
                </a:lnTo>
                <a:lnTo>
                  <a:pt x="1363" y="357"/>
                </a:lnTo>
                <a:lnTo>
                  <a:pt x="1386" y="298"/>
                </a:lnTo>
                <a:lnTo>
                  <a:pt x="1409" y="223"/>
                </a:lnTo>
                <a:lnTo>
                  <a:pt x="1426" y="138"/>
                </a:lnTo>
                <a:lnTo>
                  <a:pt x="1448" y="63"/>
                </a:lnTo>
                <a:lnTo>
                  <a:pt x="1465" y="21"/>
                </a:lnTo>
                <a:lnTo>
                  <a:pt x="1488" y="5"/>
                </a:lnTo>
                <a:lnTo>
                  <a:pt x="1511" y="0"/>
                </a:lnTo>
                <a:lnTo>
                  <a:pt x="1528" y="15"/>
                </a:lnTo>
                <a:lnTo>
                  <a:pt x="1549" y="48"/>
                </a:lnTo>
                <a:lnTo>
                  <a:pt x="1567" y="111"/>
                </a:lnTo>
                <a:lnTo>
                  <a:pt x="1590" y="176"/>
                </a:lnTo>
                <a:lnTo>
                  <a:pt x="1613" y="244"/>
                </a:lnTo>
                <a:lnTo>
                  <a:pt x="1630" y="319"/>
                </a:lnTo>
                <a:lnTo>
                  <a:pt x="1651" y="432"/>
                </a:lnTo>
                <a:lnTo>
                  <a:pt x="1668" y="576"/>
                </a:lnTo>
                <a:lnTo>
                  <a:pt x="1691" y="720"/>
                </a:lnTo>
                <a:lnTo>
                  <a:pt x="1714" y="793"/>
                </a:lnTo>
                <a:lnTo>
                  <a:pt x="1732" y="820"/>
                </a:lnTo>
                <a:lnTo>
                  <a:pt x="1753" y="826"/>
                </a:lnTo>
                <a:lnTo>
                  <a:pt x="1776" y="843"/>
                </a:lnTo>
                <a:lnTo>
                  <a:pt x="1793" y="843"/>
                </a:lnTo>
                <a:lnTo>
                  <a:pt x="1816" y="826"/>
                </a:lnTo>
                <a:lnTo>
                  <a:pt x="1833" y="826"/>
                </a:lnTo>
                <a:lnTo>
                  <a:pt x="1855" y="838"/>
                </a:lnTo>
                <a:lnTo>
                  <a:pt x="1878" y="853"/>
                </a:lnTo>
                <a:lnTo>
                  <a:pt x="1895" y="853"/>
                </a:lnTo>
                <a:lnTo>
                  <a:pt x="1918" y="843"/>
                </a:lnTo>
                <a:lnTo>
                  <a:pt x="1935" y="826"/>
                </a:lnTo>
                <a:lnTo>
                  <a:pt x="1956" y="826"/>
                </a:lnTo>
                <a:lnTo>
                  <a:pt x="1979" y="838"/>
                </a:lnTo>
                <a:lnTo>
                  <a:pt x="1997" y="853"/>
                </a:lnTo>
                <a:lnTo>
                  <a:pt x="2020" y="853"/>
                </a:lnTo>
                <a:lnTo>
                  <a:pt x="2037" y="838"/>
                </a:lnTo>
                <a:lnTo>
                  <a:pt x="2058" y="816"/>
                </a:lnTo>
                <a:lnTo>
                  <a:pt x="2081" y="799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AutoShape 134"/>
          <p:cNvSpPr>
            <a:spLocks noChangeArrowheads="1"/>
          </p:cNvSpPr>
          <p:nvPr/>
        </p:nvSpPr>
        <p:spPr bwMode="auto">
          <a:xfrm>
            <a:off x="1600200" y="5105400"/>
            <a:ext cx="7277100" cy="1165225"/>
          </a:xfrm>
          <a:prstGeom prst="wedgeRoundRectCallout">
            <a:avLst>
              <a:gd name="adj1" fmla="val -55671"/>
              <a:gd name="adj2" fmla="val 62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sz="2800">
                <a:latin typeface="Comic Sans MS" charset="0"/>
              </a:rPr>
              <a:t>Lower bounding means that for all Q and S, we have:</a:t>
            </a:r>
            <a:r>
              <a:rPr lang="en-US" sz="2800">
                <a:latin typeface="Times New Roman" charset="0"/>
              </a:rPr>
              <a:t>  </a:t>
            </a:r>
            <a:r>
              <a:rPr lang="en-US" sz="3200" i="1">
                <a:solidFill>
                  <a:srgbClr val="000000"/>
                </a:solidFill>
              </a:rPr>
              <a:t>D</a:t>
            </a:r>
            <a:r>
              <a:rPr lang="en-US" sz="3200" i="1" baseline="-25000">
                <a:solidFill>
                  <a:srgbClr val="000000"/>
                </a:solidFill>
              </a:rPr>
              <a:t>LB</a:t>
            </a:r>
            <a:r>
              <a:rPr lang="en-US" sz="3200">
                <a:solidFill>
                  <a:srgbClr val="000000"/>
                </a:solidFill>
              </a:rPr>
              <a:t>(</a:t>
            </a:r>
            <a:r>
              <a:rPr lang="en-US" sz="3200" i="1">
                <a:solidFill>
                  <a:srgbClr val="000000"/>
                </a:solidFill>
              </a:rPr>
              <a:t>Q</a:t>
            </a:r>
            <a:r>
              <a:rPr lang="ja-JP" altLang="en-US" sz="3200">
                <a:solidFill>
                  <a:srgbClr val="000000"/>
                </a:solidFill>
              </a:rPr>
              <a:t>’</a:t>
            </a:r>
            <a:r>
              <a:rPr lang="en-US" altLang="ja-JP" sz="3200">
                <a:solidFill>
                  <a:srgbClr val="000000"/>
                </a:solidFill>
              </a:rPr>
              <a:t>,S</a:t>
            </a:r>
            <a:r>
              <a:rPr lang="ja-JP" altLang="en-US" sz="3200">
                <a:solidFill>
                  <a:srgbClr val="000000"/>
                </a:solidFill>
              </a:rPr>
              <a:t>’</a:t>
            </a:r>
            <a:r>
              <a:rPr lang="en-US" altLang="ja-JP" sz="3200">
                <a:solidFill>
                  <a:srgbClr val="000000"/>
                </a:solidFill>
              </a:rPr>
              <a:t>)</a:t>
            </a:r>
            <a:r>
              <a:rPr lang="en-US" altLang="ja-JP" sz="3200" i="1">
                <a:solidFill>
                  <a:srgbClr val="000000"/>
                </a:solidFill>
              </a:rPr>
              <a:t> </a:t>
            </a:r>
            <a:r>
              <a:rPr lang="en-US" altLang="ja-JP" sz="3200" b="1">
                <a:solidFill>
                  <a:srgbClr val="000000"/>
                </a:solidFill>
                <a:sym typeface="Symbol" charset="0"/>
              </a:rPr>
              <a:t></a:t>
            </a:r>
            <a:r>
              <a:rPr lang="en-US" altLang="ja-JP" sz="3200" i="1">
                <a:solidFill>
                  <a:srgbClr val="000000"/>
                </a:solidFill>
              </a:rPr>
              <a:t> D</a:t>
            </a:r>
            <a:r>
              <a:rPr lang="en-US" altLang="ja-JP" sz="3200">
                <a:solidFill>
                  <a:srgbClr val="000000"/>
                </a:solidFill>
              </a:rPr>
              <a:t>(Q,S</a:t>
            </a:r>
            <a:r>
              <a:rPr lang="en-US" altLang="ja-JP" sz="2800">
                <a:solidFill>
                  <a:srgbClr val="000000"/>
                </a:solidFill>
              </a:rPr>
              <a:t>)</a:t>
            </a:r>
            <a:endParaRPr lang="en-US" sz="4000">
              <a:latin typeface="Times New Roman" charset="0"/>
            </a:endParaRPr>
          </a:p>
        </p:txBody>
      </p:sp>
      <p:grpSp>
        <p:nvGrpSpPr>
          <p:cNvPr id="69641" name="Group 141"/>
          <p:cNvGrpSpPr>
            <a:grpSpLocks/>
          </p:cNvGrpSpPr>
          <p:nvPr/>
        </p:nvGrpSpPr>
        <p:grpSpPr bwMode="auto">
          <a:xfrm>
            <a:off x="5029200" y="762000"/>
            <a:ext cx="3875088" cy="3290888"/>
            <a:chOff x="3234" y="1091"/>
            <a:chExt cx="2441" cy="2073"/>
          </a:xfrm>
        </p:grpSpPr>
        <p:sp>
          <p:nvSpPr>
            <p:cNvPr id="237570" name="Rectangle 2"/>
            <p:cNvSpPr>
              <a:spLocks noChangeArrowheads="1"/>
            </p:cNvSpPr>
            <p:nvPr/>
          </p:nvSpPr>
          <p:spPr bwMode="auto">
            <a:xfrm>
              <a:off x="3263" y="1091"/>
              <a:ext cx="2412" cy="2073"/>
            </a:xfrm>
            <a:prstGeom prst="rect">
              <a:avLst/>
            </a:prstGeom>
            <a:solidFill>
              <a:srgbClr val="FFEBFF"/>
            </a:solidFill>
            <a:ln w="9525">
              <a:noFill/>
              <a:miter lim="800000"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+mn-ea"/>
                <a:cs typeface="+mn-cs"/>
              </a:endParaRPr>
            </a:p>
          </p:txBody>
        </p:sp>
        <p:graphicFrame>
          <p:nvGraphicFramePr>
            <p:cNvPr id="69648" name="Object 120"/>
            <p:cNvGraphicFramePr>
              <a:graphicFrameLocks noChangeAspect="1"/>
            </p:cNvGraphicFramePr>
            <p:nvPr/>
          </p:nvGraphicFramePr>
          <p:xfrm>
            <a:off x="3962" y="2799"/>
            <a:ext cx="165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87" name="Equation" r:id="rId8" imgW="1866090" imgH="342751" progId="Equation.3">
                    <p:embed/>
                  </p:oleObj>
                </mc:Choice>
                <mc:Fallback>
                  <p:oleObj name="Equation" r:id="rId8" imgW="1866090" imgH="3427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" y="2799"/>
                          <a:ext cx="165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Rectangle 121"/>
            <p:cNvSpPr>
              <a:spLocks noChangeArrowheads="1"/>
            </p:cNvSpPr>
            <p:nvPr/>
          </p:nvSpPr>
          <p:spPr bwMode="auto">
            <a:xfrm>
              <a:off x="3234" y="2879"/>
              <a:ext cx="7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D</a:t>
              </a:r>
              <a:r>
                <a:rPr lang="en-US" i="1" baseline="-25000">
                  <a:solidFill>
                    <a:srgbClr val="000000"/>
                  </a:solidFill>
                </a:rPr>
                <a:t>LB</a:t>
              </a:r>
              <a:r>
                <a:rPr lang="en-US">
                  <a:solidFill>
                    <a:srgbClr val="000000"/>
                  </a:solidFill>
                </a:rPr>
                <a:t>(</a:t>
              </a:r>
              <a:r>
                <a:rPr lang="en-US" i="1">
                  <a:solidFill>
                    <a:srgbClr val="000000"/>
                  </a:solidFill>
                </a:rPr>
                <a:t>Q</a:t>
              </a:r>
              <a:r>
                <a:rPr lang="ja-JP" altLang="en-US">
                  <a:solidFill>
                    <a:srgbClr val="000000"/>
                  </a:solidFill>
                </a:rPr>
                <a:t>’</a:t>
              </a:r>
              <a:r>
                <a:rPr lang="en-US" altLang="ja-JP">
                  <a:solidFill>
                    <a:srgbClr val="000000"/>
                  </a:solidFill>
                </a:rPr>
                <a:t>,S</a:t>
              </a:r>
              <a:r>
                <a:rPr lang="ja-JP" altLang="en-US">
                  <a:solidFill>
                    <a:srgbClr val="000000"/>
                  </a:solidFill>
                </a:rPr>
                <a:t>’</a:t>
              </a:r>
              <a:r>
                <a:rPr lang="en-US" altLang="ja-JP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69650" name="Group 122"/>
            <p:cNvGrpSpPr>
              <a:grpSpLocks/>
            </p:cNvGrpSpPr>
            <p:nvPr/>
          </p:nvGrpSpPr>
          <p:grpSpPr bwMode="auto">
            <a:xfrm>
              <a:off x="3368" y="2299"/>
              <a:ext cx="1552" cy="366"/>
              <a:chOff x="3362" y="2304"/>
              <a:chExt cx="1552" cy="366"/>
            </a:xfrm>
          </p:grpSpPr>
          <p:sp>
            <p:nvSpPr>
              <p:cNvPr id="69655" name="Line 123"/>
              <p:cNvSpPr>
                <a:spLocks noChangeShapeType="1"/>
              </p:cNvSpPr>
              <p:nvPr/>
            </p:nvSpPr>
            <p:spPr bwMode="auto">
              <a:xfrm>
                <a:off x="3422" y="2466"/>
                <a:ext cx="1" cy="18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56" name="Line 124"/>
              <p:cNvSpPr>
                <a:spLocks noChangeShapeType="1"/>
              </p:cNvSpPr>
              <p:nvPr/>
            </p:nvSpPr>
            <p:spPr bwMode="auto">
              <a:xfrm>
                <a:off x="3882" y="2586"/>
                <a:ext cx="0" cy="12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57" name="Line 125"/>
              <p:cNvSpPr>
                <a:spLocks noChangeShapeType="1"/>
              </p:cNvSpPr>
              <p:nvPr/>
            </p:nvSpPr>
            <p:spPr bwMode="auto">
              <a:xfrm>
                <a:off x="4402" y="2311"/>
                <a:ext cx="1" cy="62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58" name="Line 126"/>
              <p:cNvSpPr>
                <a:spLocks noChangeShapeType="1"/>
              </p:cNvSpPr>
              <p:nvPr/>
            </p:nvSpPr>
            <p:spPr bwMode="auto">
              <a:xfrm>
                <a:off x="4713" y="2639"/>
                <a:ext cx="1" cy="3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59" name="Rectangle 127"/>
              <p:cNvSpPr>
                <a:spLocks noChangeArrowheads="1"/>
              </p:cNvSpPr>
              <p:nvPr/>
            </p:nvSpPr>
            <p:spPr bwMode="auto">
              <a:xfrm>
                <a:off x="3515" y="2304"/>
                <a:ext cx="74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i="1">
                    <a:solidFill>
                      <a:srgbClr val="000000"/>
                    </a:solidFill>
                  </a:rPr>
                  <a:t>D</a:t>
                </a:r>
                <a:r>
                  <a:rPr lang="en-US" i="1" baseline="-25000">
                    <a:solidFill>
                      <a:srgbClr val="000000"/>
                    </a:solidFill>
                  </a:rPr>
                  <a:t>LB</a:t>
                </a:r>
                <a:r>
                  <a:rPr lang="en-US">
                    <a:solidFill>
                      <a:srgbClr val="000000"/>
                    </a:solidFill>
                  </a:rPr>
                  <a:t>(</a:t>
                </a:r>
                <a:r>
                  <a:rPr lang="en-US" i="1">
                    <a:solidFill>
                      <a:srgbClr val="000000"/>
                    </a:solidFill>
                  </a:rPr>
                  <a:t>Q</a:t>
                </a:r>
                <a:r>
                  <a:rPr lang="ja-JP" altLang="en-US">
                    <a:solidFill>
                      <a:srgbClr val="000000"/>
                    </a:solidFill>
                  </a:rPr>
                  <a:t>’</a:t>
                </a:r>
                <a:r>
                  <a:rPr lang="en-US" altLang="ja-JP">
                    <a:solidFill>
                      <a:srgbClr val="000000"/>
                    </a:solidFill>
                  </a:rPr>
                  <a:t>,S</a:t>
                </a:r>
                <a:r>
                  <a:rPr lang="ja-JP" altLang="en-US">
                    <a:solidFill>
                      <a:srgbClr val="000000"/>
                    </a:solidFill>
                  </a:rPr>
                  <a:t>’</a:t>
                </a:r>
                <a:r>
                  <a:rPr lang="en-US" altLang="ja-JP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69660" name="Freeform 128"/>
              <p:cNvSpPr>
                <a:spLocks/>
              </p:cNvSpPr>
              <p:nvPr/>
            </p:nvSpPr>
            <p:spPr bwMode="auto">
              <a:xfrm>
                <a:off x="3362" y="2307"/>
                <a:ext cx="1552" cy="360"/>
              </a:xfrm>
              <a:custGeom>
                <a:avLst/>
                <a:gdLst>
                  <a:gd name="T0" fmla="*/ 0 w 1552"/>
                  <a:gd name="T1" fmla="*/ 144 h 360"/>
                  <a:gd name="T2" fmla="*/ 160 w 1552"/>
                  <a:gd name="T3" fmla="*/ 144 h 360"/>
                  <a:gd name="T4" fmla="*/ 160 w 1552"/>
                  <a:gd name="T5" fmla="*/ 280 h 360"/>
                  <a:gd name="T6" fmla="*/ 912 w 1552"/>
                  <a:gd name="T7" fmla="*/ 280 h 360"/>
                  <a:gd name="T8" fmla="*/ 912 w 1552"/>
                  <a:gd name="T9" fmla="*/ 0 h 360"/>
                  <a:gd name="T10" fmla="*/ 1184 w 1552"/>
                  <a:gd name="T11" fmla="*/ 0 h 360"/>
                  <a:gd name="T12" fmla="*/ 1184 w 1552"/>
                  <a:gd name="T13" fmla="*/ 360 h 360"/>
                  <a:gd name="T14" fmla="*/ 1552 w 1552"/>
                  <a:gd name="T15" fmla="*/ 360 h 3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52"/>
                  <a:gd name="T25" fmla="*/ 0 h 360"/>
                  <a:gd name="T26" fmla="*/ 1552 w 1552"/>
                  <a:gd name="T27" fmla="*/ 360 h 3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52" h="360">
                    <a:moveTo>
                      <a:pt x="0" y="144"/>
                    </a:moveTo>
                    <a:lnTo>
                      <a:pt x="160" y="144"/>
                    </a:lnTo>
                    <a:lnTo>
                      <a:pt x="160" y="280"/>
                    </a:lnTo>
                    <a:lnTo>
                      <a:pt x="912" y="280"/>
                    </a:lnTo>
                    <a:lnTo>
                      <a:pt x="912" y="0"/>
                    </a:lnTo>
                    <a:lnTo>
                      <a:pt x="1184" y="0"/>
                    </a:lnTo>
                    <a:lnTo>
                      <a:pt x="1184" y="360"/>
                    </a:lnTo>
                    <a:lnTo>
                      <a:pt x="1552" y="360"/>
                    </a:lnTo>
                  </a:path>
                </a:pathLst>
              </a:custGeom>
              <a:noFill/>
              <a:ln w="38100">
                <a:solidFill>
                  <a:srgbClr val="99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1" name="Freeform 129"/>
              <p:cNvSpPr>
                <a:spLocks/>
              </p:cNvSpPr>
              <p:nvPr/>
            </p:nvSpPr>
            <p:spPr bwMode="auto">
              <a:xfrm>
                <a:off x="3370" y="2365"/>
                <a:ext cx="1520" cy="280"/>
              </a:xfrm>
              <a:custGeom>
                <a:avLst/>
                <a:gdLst>
                  <a:gd name="T0" fmla="*/ 0 w 1520"/>
                  <a:gd name="T1" fmla="*/ 120 h 280"/>
                  <a:gd name="T2" fmla="*/ 152 w 1520"/>
                  <a:gd name="T3" fmla="*/ 120 h 280"/>
                  <a:gd name="T4" fmla="*/ 152 w 1520"/>
                  <a:gd name="T5" fmla="*/ 216 h 280"/>
                  <a:gd name="T6" fmla="*/ 912 w 1520"/>
                  <a:gd name="T7" fmla="*/ 216 h 280"/>
                  <a:gd name="T8" fmla="*/ 912 w 1520"/>
                  <a:gd name="T9" fmla="*/ 0 h 280"/>
                  <a:gd name="T10" fmla="*/ 1176 w 1520"/>
                  <a:gd name="T11" fmla="*/ 0 h 280"/>
                  <a:gd name="T12" fmla="*/ 1176 w 1520"/>
                  <a:gd name="T13" fmla="*/ 280 h 280"/>
                  <a:gd name="T14" fmla="*/ 1520 w 1520"/>
                  <a:gd name="T15" fmla="*/ 280 h 2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20"/>
                  <a:gd name="T25" fmla="*/ 0 h 280"/>
                  <a:gd name="T26" fmla="*/ 1520 w 1520"/>
                  <a:gd name="T27" fmla="*/ 280 h 2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20" h="280">
                    <a:moveTo>
                      <a:pt x="0" y="120"/>
                    </a:moveTo>
                    <a:lnTo>
                      <a:pt x="152" y="120"/>
                    </a:lnTo>
                    <a:lnTo>
                      <a:pt x="152" y="216"/>
                    </a:lnTo>
                    <a:lnTo>
                      <a:pt x="912" y="216"/>
                    </a:lnTo>
                    <a:lnTo>
                      <a:pt x="912" y="0"/>
                    </a:lnTo>
                    <a:lnTo>
                      <a:pt x="1176" y="0"/>
                    </a:lnTo>
                    <a:lnTo>
                      <a:pt x="1176" y="280"/>
                    </a:lnTo>
                    <a:lnTo>
                      <a:pt x="1520" y="280"/>
                    </a:lnTo>
                  </a:path>
                </a:pathLst>
              </a:custGeom>
              <a:noFill/>
              <a:ln w="38100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651" name="Rectangle 130"/>
            <p:cNvSpPr>
              <a:spLocks noChangeArrowheads="1"/>
            </p:cNvSpPr>
            <p:nvPr/>
          </p:nvSpPr>
          <p:spPr bwMode="auto">
            <a:xfrm>
              <a:off x="3777" y="1170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Q</a:t>
              </a:r>
              <a:r>
                <a:rPr lang="ja-JP" altLang="en-US" sz="2000">
                  <a:solidFill>
                    <a:srgbClr val="000000"/>
                  </a:solidFill>
                </a:rPr>
                <a:t>’</a:t>
              </a:r>
              <a:endParaRPr lang="en-US" sz="2800"/>
            </a:p>
          </p:txBody>
        </p:sp>
        <p:sp>
          <p:nvSpPr>
            <p:cNvPr id="69652" name="Freeform 131"/>
            <p:cNvSpPr>
              <a:spLocks/>
            </p:cNvSpPr>
            <p:nvPr/>
          </p:nvSpPr>
          <p:spPr bwMode="auto">
            <a:xfrm>
              <a:off x="3432" y="1178"/>
              <a:ext cx="1529" cy="307"/>
            </a:xfrm>
            <a:custGeom>
              <a:avLst/>
              <a:gdLst>
                <a:gd name="T0" fmla="*/ 0 w 1520"/>
                <a:gd name="T1" fmla="*/ 145 h 280"/>
                <a:gd name="T2" fmla="*/ 154 w 1520"/>
                <a:gd name="T3" fmla="*/ 145 h 280"/>
                <a:gd name="T4" fmla="*/ 154 w 1520"/>
                <a:gd name="T5" fmla="*/ 260 h 280"/>
                <a:gd name="T6" fmla="*/ 922 w 1520"/>
                <a:gd name="T7" fmla="*/ 260 h 280"/>
                <a:gd name="T8" fmla="*/ 922 w 1520"/>
                <a:gd name="T9" fmla="*/ 0 h 280"/>
                <a:gd name="T10" fmla="*/ 1190 w 1520"/>
                <a:gd name="T11" fmla="*/ 0 h 280"/>
                <a:gd name="T12" fmla="*/ 1190 w 1520"/>
                <a:gd name="T13" fmla="*/ 337 h 280"/>
                <a:gd name="T14" fmla="*/ 1538 w 1520"/>
                <a:gd name="T15" fmla="*/ 337 h 2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20"/>
                <a:gd name="T25" fmla="*/ 0 h 280"/>
                <a:gd name="T26" fmla="*/ 1520 w 1520"/>
                <a:gd name="T27" fmla="*/ 280 h 2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20" h="280">
                  <a:moveTo>
                    <a:pt x="0" y="120"/>
                  </a:moveTo>
                  <a:lnTo>
                    <a:pt x="152" y="120"/>
                  </a:lnTo>
                  <a:lnTo>
                    <a:pt x="152" y="216"/>
                  </a:lnTo>
                  <a:lnTo>
                    <a:pt x="912" y="216"/>
                  </a:lnTo>
                  <a:lnTo>
                    <a:pt x="912" y="0"/>
                  </a:lnTo>
                  <a:lnTo>
                    <a:pt x="1176" y="0"/>
                  </a:lnTo>
                  <a:lnTo>
                    <a:pt x="1176" y="280"/>
                  </a:lnTo>
                  <a:lnTo>
                    <a:pt x="1520" y="280"/>
                  </a:lnTo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3" name="Rectangle 133"/>
            <p:cNvSpPr>
              <a:spLocks noChangeArrowheads="1"/>
            </p:cNvSpPr>
            <p:nvPr/>
          </p:nvSpPr>
          <p:spPr bwMode="auto">
            <a:xfrm>
              <a:off x="3850" y="1631"/>
              <a:ext cx="2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S</a:t>
              </a:r>
              <a:r>
                <a:rPr lang="ja-JP" altLang="en-US" sz="2000" i="1">
                  <a:solidFill>
                    <a:srgbClr val="000000"/>
                  </a:solidFill>
                </a:rPr>
                <a:t>’</a:t>
              </a:r>
              <a:endParaRPr lang="en-US" sz="2800" i="1"/>
            </a:p>
          </p:txBody>
        </p:sp>
        <p:sp>
          <p:nvSpPr>
            <p:cNvPr id="69654" name="Freeform 135"/>
            <p:cNvSpPr>
              <a:spLocks/>
            </p:cNvSpPr>
            <p:nvPr/>
          </p:nvSpPr>
          <p:spPr bwMode="auto">
            <a:xfrm>
              <a:off x="3424" y="1634"/>
              <a:ext cx="1552" cy="360"/>
            </a:xfrm>
            <a:custGeom>
              <a:avLst/>
              <a:gdLst>
                <a:gd name="T0" fmla="*/ 0 w 1552"/>
                <a:gd name="T1" fmla="*/ 144 h 360"/>
                <a:gd name="T2" fmla="*/ 160 w 1552"/>
                <a:gd name="T3" fmla="*/ 144 h 360"/>
                <a:gd name="T4" fmla="*/ 160 w 1552"/>
                <a:gd name="T5" fmla="*/ 280 h 360"/>
                <a:gd name="T6" fmla="*/ 912 w 1552"/>
                <a:gd name="T7" fmla="*/ 280 h 360"/>
                <a:gd name="T8" fmla="*/ 912 w 1552"/>
                <a:gd name="T9" fmla="*/ 0 h 360"/>
                <a:gd name="T10" fmla="*/ 1184 w 1552"/>
                <a:gd name="T11" fmla="*/ 0 h 360"/>
                <a:gd name="T12" fmla="*/ 1184 w 1552"/>
                <a:gd name="T13" fmla="*/ 360 h 360"/>
                <a:gd name="T14" fmla="*/ 1552 w 155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52"/>
                <a:gd name="T25" fmla="*/ 0 h 360"/>
                <a:gd name="T26" fmla="*/ 1552 w 155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52" h="360">
                  <a:moveTo>
                    <a:pt x="0" y="144"/>
                  </a:moveTo>
                  <a:lnTo>
                    <a:pt x="160" y="144"/>
                  </a:lnTo>
                  <a:lnTo>
                    <a:pt x="160" y="280"/>
                  </a:lnTo>
                  <a:lnTo>
                    <a:pt x="912" y="280"/>
                  </a:lnTo>
                  <a:lnTo>
                    <a:pt x="912" y="0"/>
                  </a:lnTo>
                  <a:lnTo>
                    <a:pt x="1184" y="0"/>
                  </a:lnTo>
                  <a:lnTo>
                    <a:pt x="1184" y="360"/>
                  </a:lnTo>
                  <a:lnTo>
                    <a:pt x="1552" y="360"/>
                  </a:lnTo>
                </a:path>
              </a:pathLst>
            </a:custGeom>
            <a:noFill/>
            <a:ln w="381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42" name="Text Box 136"/>
          <p:cNvSpPr txBox="1">
            <a:spLocks noChangeArrowheads="1"/>
          </p:cNvSpPr>
          <p:nvPr/>
        </p:nvSpPr>
        <p:spPr bwMode="auto">
          <a:xfrm>
            <a:off x="3124200" y="1143000"/>
            <a:ext cx="199390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>
                <a:solidFill>
                  <a:srgbClr val="000066"/>
                </a:solidFill>
                <a:latin typeface="Times New Roman" charset="0"/>
              </a:rPr>
              <a:t>Raw Data</a:t>
            </a:r>
          </a:p>
          <a:p>
            <a:pPr algn="ctr"/>
            <a:endParaRPr lang="en-US" sz="2000">
              <a:latin typeface="Times New Roman" charset="0"/>
            </a:endParaRPr>
          </a:p>
          <a:p>
            <a:pPr algn="ctr"/>
            <a:endParaRPr lang="en-US" sz="2000">
              <a:latin typeface="Times New Roman" charset="0"/>
            </a:endParaRPr>
          </a:p>
          <a:p>
            <a:pPr algn="ctr"/>
            <a:endParaRPr lang="en-US" sz="2000">
              <a:latin typeface="Times New Roman" charset="0"/>
            </a:endParaRPr>
          </a:p>
          <a:p>
            <a:pPr algn="ctr"/>
            <a:endParaRPr lang="en-US" sz="2000">
              <a:latin typeface="Times New Roman" charset="0"/>
            </a:endParaRPr>
          </a:p>
          <a:p>
            <a:pPr algn="ctr"/>
            <a:endParaRPr lang="en-US" sz="2000">
              <a:latin typeface="Times New Roman" charset="0"/>
            </a:endParaRPr>
          </a:p>
          <a:p>
            <a:pPr algn="ctr"/>
            <a:r>
              <a:rPr lang="en-US" sz="1900" b="1">
                <a:solidFill>
                  <a:srgbClr val="A50021"/>
                </a:solidFill>
                <a:latin typeface="Times New Roman" charset="0"/>
              </a:rPr>
              <a:t>Approximation </a:t>
            </a:r>
          </a:p>
          <a:p>
            <a:pPr algn="ctr"/>
            <a:r>
              <a:rPr lang="en-US" sz="1900" b="1">
                <a:solidFill>
                  <a:srgbClr val="A50021"/>
                </a:solidFill>
                <a:latin typeface="Times New Roman" charset="0"/>
              </a:rPr>
              <a:t>or </a:t>
            </a:r>
          </a:p>
          <a:p>
            <a:pPr algn="ctr"/>
            <a:r>
              <a:rPr lang="ja-JP" altLang="en-US" sz="1900" b="1">
                <a:solidFill>
                  <a:srgbClr val="A50021"/>
                </a:solidFill>
                <a:latin typeface="Times New Roman" charset="0"/>
              </a:rPr>
              <a:t>“</a:t>
            </a:r>
            <a:r>
              <a:rPr lang="en-US" altLang="ja-JP" sz="1900" b="1">
                <a:solidFill>
                  <a:srgbClr val="A50021"/>
                </a:solidFill>
                <a:latin typeface="Times New Roman" charset="0"/>
              </a:rPr>
              <a:t>Representation</a:t>
            </a:r>
            <a:r>
              <a:rPr lang="ja-JP" altLang="en-US" sz="1900" b="1">
                <a:solidFill>
                  <a:srgbClr val="A50021"/>
                </a:solidFill>
                <a:latin typeface="Times New Roman" charset="0"/>
              </a:rPr>
              <a:t>”</a:t>
            </a:r>
            <a:endParaRPr lang="en-US" sz="1900" b="1">
              <a:solidFill>
                <a:srgbClr val="A50021"/>
              </a:solidFill>
              <a:latin typeface="Times New Roman" charset="0"/>
            </a:endParaRPr>
          </a:p>
        </p:txBody>
      </p:sp>
      <p:sp>
        <p:nvSpPr>
          <p:cNvPr id="69643" name="AutoShape 137"/>
          <p:cNvSpPr>
            <a:spLocks noChangeArrowheads="1"/>
          </p:cNvSpPr>
          <p:nvPr/>
        </p:nvSpPr>
        <p:spPr bwMode="auto">
          <a:xfrm rot="4181109">
            <a:off x="3511550" y="1517650"/>
            <a:ext cx="346075" cy="815975"/>
          </a:xfrm>
          <a:prstGeom prst="downArrow">
            <a:avLst>
              <a:gd name="adj1" fmla="val 50000"/>
              <a:gd name="adj2" fmla="val 58945"/>
            </a:avLst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4" name="AutoShape 138"/>
          <p:cNvSpPr>
            <a:spLocks noChangeArrowheads="1"/>
          </p:cNvSpPr>
          <p:nvPr/>
        </p:nvSpPr>
        <p:spPr bwMode="auto">
          <a:xfrm rot="-6636400">
            <a:off x="4095750" y="2228850"/>
            <a:ext cx="346075" cy="917575"/>
          </a:xfrm>
          <a:prstGeom prst="downArrow">
            <a:avLst>
              <a:gd name="adj1" fmla="val 50000"/>
              <a:gd name="adj2" fmla="val 66284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5" name="Text Box 142"/>
          <p:cNvSpPr txBox="1">
            <a:spLocks noChangeArrowheads="1"/>
          </p:cNvSpPr>
          <p:nvPr/>
        </p:nvSpPr>
        <p:spPr bwMode="auto">
          <a:xfrm>
            <a:off x="1295400" y="4495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69646" name="Text Box 143"/>
          <p:cNvSpPr txBox="1">
            <a:spLocks noChangeArrowheads="1"/>
          </p:cNvSpPr>
          <p:nvPr/>
        </p:nvSpPr>
        <p:spPr bwMode="auto">
          <a:xfrm>
            <a:off x="4724400" y="4191000"/>
            <a:ext cx="43370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800"/>
              <a:t>The term (sr</a:t>
            </a:r>
            <a:r>
              <a:rPr lang="en-GB" sz="1800" baseline="-25000"/>
              <a:t>i</a:t>
            </a:r>
            <a:r>
              <a:rPr lang="en-GB" sz="1800"/>
              <a:t>-sr</a:t>
            </a:r>
            <a:r>
              <a:rPr lang="en-GB" sz="1800" baseline="-25000"/>
              <a:t>i-1</a:t>
            </a:r>
            <a:r>
              <a:rPr lang="en-GB" sz="1800"/>
              <a:t>) is the length </a:t>
            </a:r>
          </a:p>
          <a:p>
            <a:r>
              <a:rPr lang="en-GB" sz="1800"/>
              <a:t>of each segment. So long segments</a:t>
            </a:r>
          </a:p>
          <a:p>
            <a:r>
              <a:rPr lang="en-GB" sz="1800"/>
              <a:t>contribute more to the distance measure.</a:t>
            </a:r>
            <a:endParaRPr lang="en-US" sz="1800" baseline="-25000"/>
          </a:p>
        </p:txBody>
      </p:sp>
    </p:spTree>
    <p:extLst>
      <p:ext uri="{BB962C8B-B14F-4D97-AF65-F5344CB8AC3E}">
        <p14:creationId xmlns:p14="http://schemas.microsoft.com/office/powerpoint/2010/main" val="335847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1581"/>
            <a:ext cx="8229600" cy="1143000"/>
          </a:xfrm>
        </p:spPr>
        <p:txBody>
          <a:bodyPr/>
          <a:lstStyle/>
          <a:p>
            <a:r>
              <a:rPr lang="en-US" dirty="0" smtClean="0"/>
              <a:t>Learning Qualitative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6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04586" y="1254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zh-CN" dirty="0">
                <a:latin typeface="Arial" charset="0"/>
                <a:ea typeface="Osaka" charset="0"/>
              </a:rPr>
              <a:t>Learning Qualitative Models</a:t>
            </a:r>
          </a:p>
        </p:txBody>
      </p:sp>
      <p:sp>
        <p:nvSpPr>
          <p:cNvPr id="23554" name="Line 4"/>
          <p:cNvSpPr>
            <a:spLocks noChangeShapeType="1"/>
          </p:cNvSpPr>
          <p:nvPr/>
        </p:nvSpPr>
        <p:spPr bwMode="auto">
          <a:xfrm flipV="1">
            <a:off x="323850" y="3009900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" name="Line 5"/>
          <p:cNvSpPr>
            <a:spLocks noChangeShapeType="1"/>
          </p:cNvSpPr>
          <p:nvPr/>
        </p:nvSpPr>
        <p:spPr bwMode="auto">
          <a:xfrm>
            <a:off x="323850" y="5530850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Line 6"/>
          <p:cNvSpPr>
            <a:spLocks noChangeShapeType="1"/>
          </p:cNvSpPr>
          <p:nvPr/>
        </p:nvSpPr>
        <p:spPr bwMode="auto">
          <a:xfrm>
            <a:off x="539750" y="4451350"/>
            <a:ext cx="2519363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Freeform 7"/>
          <p:cNvSpPr>
            <a:spLocks/>
          </p:cNvSpPr>
          <p:nvPr/>
        </p:nvSpPr>
        <p:spPr bwMode="auto">
          <a:xfrm>
            <a:off x="684213" y="4713288"/>
            <a:ext cx="2159000" cy="601662"/>
          </a:xfrm>
          <a:custGeom>
            <a:avLst/>
            <a:gdLst>
              <a:gd name="T0" fmla="*/ 0 w 1360"/>
              <a:gd name="T1" fmla="*/ 955137631 h 379"/>
              <a:gd name="T2" fmla="*/ 912296563 w 1360"/>
              <a:gd name="T3" fmla="*/ 153728610 h 379"/>
              <a:gd name="T4" fmla="*/ 2147483647 w 1360"/>
              <a:gd name="T5" fmla="*/ 40322466 h 379"/>
              <a:gd name="T6" fmla="*/ 0 60000 65536"/>
              <a:gd name="T7" fmla="*/ 0 60000 65536"/>
              <a:gd name="T8" fmla="*/ 0 60000 65536"/>
              <a:gd name="T9" fmla="*/ 0 w 1360"/>
              <a:gd name="T10" fmla="*/ 0 h 379"/>
              <a:gd name="T11" fmla="*/ 1360 w 1360"/>
              <a:gd name="T12" fmla="*/ 379 h 3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0" h="379">
                <a:moveTo>
                  <a:pt x="0" y="379"/>
                </a:moveTo>
                <a:cubicBezTo>
                  <a:pt x="67" y="250"/>
                  <a:pt x="135" y="122"/>
                  <a:pt x="362" y="61"/>
                </a:cubicBezTo>
                <a:cubicBezTo>
                  <a:pt x="589" y="0"/>
                  <a:pt x="1186" y="23"/>
                  <a:pt x="1360" y="16"/>
                </a:cubicBezTo>
              </a:path>
            </a:pathLst>
          </a:custGeom>
          <a:noFill/>
          <a:ln w="254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Freeform 8"/>
          <p:cNvSpPr>
            <a:spLocks/>
          </p:cNvSpPr>
          <p:nvPr/>
        </p:nvSpPr>
        <p:spPr bwMode="auto">
          <a:xfrm>
            <a:off x="576263" y="3729038"/>
            <a:ext cx="2305050" cy="504825"/>
          </a:xfrm>
          <a:custGeom>
            <a:avLst/>
            <a:gdLst>
              <a:gd name="T0" fmla="*/ 0 w 1452"/>
              <a:gd name="T1" fmla="*/ 0 h 318"/>
              <a:gd name="T2" fmla="*/ 685482500 w 1452"/>
              <a:gd name="T3" fmla="*/ 458668438 h 318"/>
              <a:gd name="T4" fmla="*/ 2147483647 w 1452"/>
              <a:gd name="T5" fmla="*/ 801409688 h 318"/>
              <a:gd name="T6" fmla="*/ 0 60000 65536"/>
              <a:gd name="T7" fmla="*/ 0 60000 65536"/>
              <a:gd name="T8" fmla="*/ 0 60000 65536"/>
              <a:gd name="T9" fmla="*/ 0 w 1452"/>
              <a:gd name="T10" fmla="*/ 0 h 318"/>
              <a:gd name="T11" fmla="*/ 1452 w 1452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2" h="318">
                <a:moveTo>
                  <a:pt x="0" y="0"/>
                </a:moveTo>
                <a:cubicBezTo>
                  <a:pt x="15" y="64"/>
                  <a:pt x="30" y="129"/>
                  <a:pt x="272" y="182"/>
                </a:cubicBezTo>
                <a:cubicBezTo>
                  <a:pt x="514" y="235"/>
                  <a:pt x="983" y="276"/>
                  <a:pt x="1452" y="318"/>
                </a:cubicBezTo>
              </a:path>
            </a:pathLst>
          </a:custGeom>
          <a:noFill/>
          <a:ln w="254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25438" y="2706688"/>
            <a:ext cx="4175125" cy="2809875"/>
            <a:chOff x="204" y="981"/>
            <a:chExt cx="2630" cy="1770"/>
          </a:xfrm>
        </p:grpSpPr>
        <p:sp>
          <p:nvSpPr>
            <p:cNvPr id="23601" name="Text Box 15"/>
            <p:cNvSpPr txBox="1">
              <a:spLocks noChangeArrowheads="1"/>
            </p:cNvSpPr>
            <p:nvPr/>
          </p:nvSpPr>
          <p:spPr bwMode="auto">
            <a:xfrm>
              <a:off x="1791" y="2387"/>
              <a:ext cx="81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zh-CN">
                  <a:latin typeface="Times New Roman" charset="0"/>
                  <a:ea typeface="宋体" charset="0"/>
                  <a:cs typeface="宋体" charset="0"/>
                </a:rPr>
                <a:t>{+,+}</a:t>
              </a:r>
            </a:p>
          </p:txBody>
        </p:sp>
        <p:grpSp>
          <p:nvGrpSpPr>
            <p:cNvPr id="23602" name="Group 29"/>
            <p:cNvGrpSpPr>
              <a:grpSpLocks/>
            </p:cNvGrpSpPr>
            <p:nvPr/>
          </p:nvGrpSpPr>
          <p:grpSpPr bwMode="auto">
            <a:xfrm>
              <a:off x="204" y="981"/>
              <a:ext cx="2630" cy="1770"/>
              <a:chOff x="204" y="981"/>
              <a:chExt cx="2630" cy="1770"/>
            </a:xfrm>
          </p:grpSpPr>
          <p:sp>
            <p:nvSpPr>
              <p:cNvPr id="23603" name="Line 9"/>
              <p:cNvSpPr>
                <a:spLocks noChangeShapeType="1"/>
              </p:cNvSpPr>
              <p:nvPr/>
            </p:nvSpPr>
            <p:spPr bwMode="auto">
              <a:xfrm flipH="1">
                <a:off x="794" y="1299"/>
                <a:ext cx="680" cy="49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4" name="Text Box 10"/>
              <p:cNvSpPr txBox="1">
                <a:spLocks noChangeArrowheads="1"/>
              </p:cNvSpPr>
              <p:nvPr/>
            </p:nvSpPr>
            <p:spPr bwMode="auto">
              <a:xfrm>
                <a:off x="1202" y="981"/>
                <a:ext cx="907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en-US" altLang="zh-CN">
                    <a:latin typeface="Times New Roman" charset="0"/>
                    <a:ea typeface="宋体" charset="0"/>
                    <a:cs typeface="宋体" charset="0"/>
                  </a:rPr>
                  <a:t>{+,-}</a:t>
                </a:r>
              </a:p>
            </p:txBody>
          </p:sp>
          <p:sp>
            <p:nvSpPr>
              <p:cNvPr id="23605" name="Line 11"/>
              <p:cNvSpPr>
                <a:spLocks noChangeShapeType="1"/>
              </p:cNvSpPr>
              <p:nvPr/>
            </p:nvSpPr>
            <p:spPr bwMode="auto">
              <a:xfrm flipH="1">
                <a:off x="975" y="1571"/>
                <a:ext cx="1043" cy="45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6" name="Line 12"/>
              <p:cNvSpPr>
                <a:spLocks noChangeShapeType="1"/>
              </p:cNvSpPr>
              <p:nvPr/>
            </p:nvSpPr>
            <p:spPr bwMode="auto">
              <a:xfrm flipH="1" flipV="1">
                <a:off x="1202" y="2297"/>
                <a:ext cx="544" cy="22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7" name="Line 13"/>
              <p:cNvSpPr>
                <a:spLocks noChangeShapeType="1"/>
              </p:cNvSpPr>
              <p:nvPr/>
            </p:nvSpPr>
            <p:spPr bwMode="auto">
              <a:xfrm flipV="1">
                <a:off x="204" y="2615"/>
                <a:ext cx="453" cy="1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8" name="Text Box 14"/>
              <p:cNvSpPr txBox="1">
                <a:spLocks noChangeArrowheads="1"/>
              </p:cNvSpPr>
              <p:nvPr/>
            </p:nvSpPr>
            <p:spPr bwMode="auto">
              <a:xfrm>
                <a:off x="612" y="2434"/>
                <a:ext cx="907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en-US" altLang="zh-CN">
                    <a:latin typeface="Times New Roman" charset="0"/>
                    <a:ea typeface="宋体" charset="0"/>
                    <a:cs typeface="宋体" charset="0"/>
                  </a:rPr>
                  <a:t>{0,+}</a:t>
                </a:r>
              </a:p>
            </p:txBody>
          </p:sp>
          <p:sp>
            <p:nvSpPr>
              <p:cNvPr id="23609" name="Text Box 16"/>
              <p:cNvSpPr txBox="1">
                <a:spLocks noChangeArrowheads="1"/>
              </p:cNvSpPr>
              <p:nvPr/>
            </p:nvSpPr>
            <p:spPr bwMode="auto">
              <a:xfrm>
                <a:off x="2018" y="1434"/>
                <a:ext cx="816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en-US" altLang="zh-CN">
                    <a:latin typeface="Times New Roman" charset="0"/>
                    <a:ea typeface="宋体" charset="0"/>
                    <a:cs typeface="宋体" charset="0"/>
                  </a:rPr>
                  <a:t>{+,0}</a:t>
                </a:r>
              </a:p>
            </p:txBody>
          </p:sp>
        </p:grpSp>
      </p:grpSp>
      <p:sp>
        <p:nvSpPr>
          <p:cNvPr id="23560" name="Text Box 17"/>
          <p:cNvSpPr txBox="1">
            <a:spLocks noChangeArrowheads="1"/>
          </p:cNvSpPr>
          <p:nvPr/>
        </p:nvSpPr>
        <p:spPr bwMode="auto">
          <a:xfrm>
            <a:off x="2736850" y="5600700"/>
            <a:ext cx="1295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altLang="zh-CN">
                <a:latin typeface="Times New Roman" charset="0"/>
                <a:ea typeface="宋体" charset="0"/>
                <a:cs typeface="宋体" charset="0"/>
              </a:rPr>
              <a:t>Time</a:t>
            </a:r>
          </a:p>
        </p:txBody>
      </p:sp>
      <p:sp>
        <p:nvSpPr>
          <p:cNvPr id="23561" name="Text Box 18"/>
          <p:cNvSpPr txBox="1">
            <a:spLocks noChangeArrowheads="1"/>
          </p:cNvSpPr>
          <p:nvPr/>
        </p:nvSpPr>
        <p:spPr bwMode="auto">
          <a:xfrm>
            <a:off x="433388" y="2792413"/>
            <a:ext cx="935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altLang="zh-CN">
                <a:latin typeface="Times New Roman" charset="0"/>
                <a:ea typeface="宋体" charset="0"/>
                <a:cs typeface="宋体" charset="0"/>
              </a:rPr>
              <a:t>V</a:t>
            </a:r>
          </a:p>
        </p:txBody>
      </p:sp>
      <p:grpSp>
        <p:nvGrpSpPr>
          <p:cNvPr id="23562" name="Group 42"/>
          <p:cNvGrpSpPr>
            <a:grpSpLocks/>
          </p:cNvGrpSpPr>
          <p:nvPr/>
        </p:nvGrpSpPr>
        <p:grpSpPr bwMode="auto">
          <a:xfrm>
            <a:off x="1763713" y="836613"/>
            <a:ext cx="1871662" cy="1944687"/>
            <a:chOff x="2925" y="663"/>
            <a:chExt cx="1179" cy="1225"/>
          </a:xfrm>
        </p:grpSpPr>
        <p:sp>
          <p:nvSpPr>
            <p:cNvPr id="23594" name="AutoShape 33"/>
            <p:cNvSpPr>
              <a:spLocks noChangeArrowheads="1"/>
            </p:cNvSpPr>
            <p:nvPr/>
          </p:nvSpPr>
          <p:spPr bwMode="auto">
            <a:xfrm>
              <a:off x="3197" y="1034"/>
              <a:ext cx="499" cy="454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Line 36"/>
            <p:cNvSpPr>
              <a:spLocks noChangeShapeType="1"/>
            </p:cNvSpPr>
            <p:nvPr/>
          </p:nvSpPr>
          <p:spPr bwMode="auto">
            <a:xfrm>
              <a:off x="3424" y="1351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Text Box 37"/>
            <p:cNvSpPr txBox="1">
              <a:spLocks noChangeArrowheads="1"/>
            </p:cNvSpPr>
            <p:nvPr/>
          </p:nvSpPr>
          <p:spPr bwMode="auto">
            <a:xfrm>
              <a:off x="3651" y="1578"/>
              <a:ext cx="45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altLang="zh-CN">
                  <a:latin typeface="Times New Roman" charset="0"/>
                  <a:ea typeface="宋体" charset="0"/>
                  <a:cs typeface="宋体" charset="0"/>
                </a:rPr>
                <a:t>qo</a:t>
              </a:r>
            </a:p>
          </p:txBody>
        </p:sp>
        <p:sp>
          <p:nvSpPr>
            <p:cNvPr id="23597" name="Line 38"/>
            <p:cNvSpPr>
              <a:spLocks noChangeShapeType="1"/>
            </p:cNvSpPr>
            <p:nvPr/>
          </p:nvSpPr>
          <p:spPr bwMode="auto">
            <a:xfrm flipH="1">
              <a:off x="3106" y="1351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39"/>
            <p:cNvSpPr txBox="1">
              <a:spLocks noChangeArrowheads="1"/>
            </p:cNvSpPr>
            <p:nvPr/>
          </p:nvSpPr>
          <p:spPr bwMode="auto">
            <a:xfrm>
              <a:off x="2925" y="1623"/>
              <a:ext cx="40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altLang="zh-CN">
                  <a:latin typeface="Times New Roman" charset="0"/>
                  <a:ea typeface="宋体" charset="0"/>
                  <a:cs typeface="宋体" charset="0"/>
                </a:rPr>
                <a:t>V</a:t>
              </a:r>
            </a:p>
          </p:txBody>
        </p:sp>
        <p:sp>
          <p:nvSpPr>
            <p:cNvPr id="23599" name="Line 40"/>
            <p:cNvSpPr>
              <a:spLocks noChangeShapeType="1"/>
            </p:cNvSpPr>
            <p:nvPr/>
          </p:nvSpPr>
          <p:spPr bwMode="auto">
            <a:xfrm>
              <a:off x="3424" y="93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Text Box 41"/>
            <p:cNvSpPr txBox="1">
              <a:spLocks noChangeArrowheads="1"/>
            </p:cNvSpPr>
            <p:nvPr/>
          </p:nvSpPr>
          <p:spPr bwMode="auto">
            <a:xfrm>
              <a:off x="3242" y="663"/>
              <a:ext cx="45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altLang="zh-CN">
                  <a:latin typeface="Times New Roman" charset="0"/>
                  <a:ea typeface="宋体" charset="0"/>
                  <a:cs typeface="宋体" charset="0"/>
                </a:rPr>
                <a:t>qi</a:t>
              </a:r>
            </a:p>
          </p:txBody>
        </p:sp>
      </p:grpSp>
      <p:sp>
        <p:nvSpPr>
          <p:cNvPr id="133165" name="Text Box 45"/>
          <p:cNvSpPr txBox="1">
            <a:spLocks noChangeArrowheads="1"/>
          </p:cNvSpPr>
          <p:nvPr/>
        </p:nvSpPr>
        <p:spPr bwMode="auto">
          <a:xfrm>
            <a:off x="6084888" y="3789363"/>
            <a:ext cx="2449512" cy="941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V ↑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  <a:sym typeface="Wingdings" charset="0"/>
              </a:rPr>
              <a:t>   qo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↑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zh-CN">
                <a:latin typeface="Times New Roman" charset="0"/>
                <a:ea typeface="Times New Roman" charset="0"/>
                <a:cs typeface="Times New Roman" charset="0"/>
              </a:rPr>
              <a:t>dV/dt=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qi – qo </a:t>
            </a:r>
          </a:p>
        </p:txBody>
      </p:sp>
      <p:sp>
        <p:nvSpPr>
          <p:cNvPr id="133166" name="AutoShape 46"/>
          <p:cNvSpPr>
            <a:spLocks noChangeArrowheads="1"/>
          </p:cNvSpPr>
          <p:nvPr/>
        </p:nvSpPr>
        <p:spPr bwMode="auto">
          <a:xfrm>
            <a:off x="3852863" y="1700213"/>
            <a:ext cx="1655762" cy="288925"/>
          </a:xfrm>
          <a:prstGeom prst="rightArrow">
            <a:avLst>
              <a:gd name="adj1" fmla="val 50000"/>
              <a:gd name="adj2" fmla="val 143269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146800" y="981075"/>
            <a:ext cx="1304925" cy="2043113"/>
            <a:chOff x="2013" y="618"/>
            <a:chExt cx="822" cy="1287"/>
          </a:xfrm>
        </p:grpSpPr>
        <p:sp>
          <p:nvSpPr>
            <p:cNvPr id="23580" name="Line 47"/>
            <p:cNvSpPr>
              <a:spLocks noChangeShapeType="1"/>
            </p:cNvSpPr>
            <p:nvPr/>
          </p:nvSpPr>
          <p:spPr bwMode="auto">
            <a:xfrm>
              <a:off x="2071" y="1014"/>
              <a:ext cx="1" cy="52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48"/>
            <p:cNvSpPr>
              <a:spLocks noChangeShapeType="1"/>
            </p:cNvSpPr>
            <p:nvPr/>
          </p:nvSpPr>
          <p:spPr bwMode="auto">
            <a:xfrm>
              <a:off x="2071" y="1543"/>
              <a:ext cx="65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49"/>
            <p:cNvSpPr>
              <a:spLocks noChangeShapeType="1"/>
            </p:cNvSpPr>
            <p:nvPr/>
          </p:nvSpPr>
          <p:spPr bwMode="auto">
            <a:xfrm flipH="1" flipV="1">
              <a:off x="2819" y="1012"/>
              <a:ext cx="10" cy="7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Freeform 50"/>
            <p:cNvSpPr>
              <a:spLocks noChangeArrowheads="1"/>
            </p:cNvSpPr>
            <p:nvPr/>
          </p:nvSpPr>
          <p:spPr bwMode="auto">
            <a:xfrm>
              <a:off x="2136" y="1179"/>
              <a:ext cx="553" cy="71"/>
            </a:xfrm>
            <a:custGeom>
              <a:avLst/>
              <a:gdLst>
                <a:gd name="T0" fmla="*/ 0 w 816"/>
                <a:gd name="T1" fmla="*/ 23 h 104"/>
                <a:gd name="T2" fmla="*/ 110 w 816"/>
                <a:gd name="T3" fmla="*/ 45 h 104"/>
                <a:gd name="T4" fmla="*/ 220 w 816"/>
                <a:gd name="T5" fmla="*/ 0 h 104"/>
                <a:gd name="T6" fmla="*/ 331 w 816"/>
                <a:gd name="T7" fmla="*/ 45 h 104"/>
                <a:gd name="T8" fmla="*/ 375 w 816"/>
                <a:gd name="T9" fmla="*/ 2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104"/>
                <a:gd name="T17" fmla="*/ 816 w 816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104">
                  <a:moveTo>
                    <a:pt x="0" y="48"/>
                  </a:moveTo>
                  <a:cubicBezTo>
                    <a:pt x="80" y="76"/>
                    <a:pt x="160" y="104"/>
                    <a:pt x="240" y="96"/>
                  </a:cubicBezTo>
                  <a:cubicBezTo>
                    <a:pt x="320" y="88"/>
                    <a:pt x="400" y="0"/>
                    <a:pt x="480" y="0"/>
                  </a:cubicBezTo>
                  <a:cubicBezTo>
                    <a:pt x="560" y="0"/>
                    <a:pt x="664" y="88"/>
                    <a:pt x="720" y="96"/>
                  </a:cubicBezTo>
                  <a:cubicBezTo>
                    <a:pt x="776" y="104"/>
                    <a:pt x="800" y="56"/>
                    <a:pt x="816" y="48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Line 51"/>
            <p:cNvSpPr>
              <a:spLocks noChangeShapeType="1"/>
            </p:cNvSpPr>
            <p:nvPr/>
          </p:nvSpPr>
          <p:spPr bwMode="auto">
            <a:xfrm>
              <a:off x="2289" y="743"/>
              <a:ext cx="1" cy="29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52"/>
            <p:cNvSpPr>
              <a:spLocks noChangeShapeType="1"/>
            </p:cNvSpPr>
            <p:nvPr/>
          </p:nvSpPr>
          <p:spPr bwMode="auto">
            <a:xfrm>
              <a:off x="2320" y="961"/>
              <a:ext cx="1" cy="16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Text Box 53"/>
            <p:cNvSpPr txBox="1">
              <a:spLocks noChangeArrowheads="1"/>
            </p:cNvSpPr>
            <p:nvPr/>
          </p:nvSpPr>
          <p:spPr bwMode="auto">
            <a:xfrm>
              <a:off x="2344" y="759"/>
              <a:ext cx="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spcBef>
                  <a:spcPts val="125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altLang="zh-CN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q</a:t>
              </a:r>
              <a:r>
                <a:rPr lang="en-GB" altLang="zh-CN" sz="200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i</a:t>
              </a:r>
            </a:p>
          </p:txBody>
        </p:sp>
        <p:sp>
          <p:nvSpPr>
            <p:cNvPr id="23587" name="Text Box 54"/>
            <p:cNvSpPr txBox="1">
              <a:spLocks noChangeArrowheads="1"/>
            </p:cNvSpPr>
            <p:nvPr/>
          </p:nvSpPr>
          <p:spPr bwMode="auto">
            <a:xfrm>
              <a:off x="2283" y="126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altLang="zh-CN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V</a:t>
              </a:r>
            </a:p>
          </p:txBody>
        </p:sp>
        <p:sp>
          <p:nvSpPr>
            <p:cNvPr id="23588" name="Line 55"/>
            <p:cNvSpPr>
              <a:spLocks noChangeShapeType="1"/>
            </p:cNvSpPr>
            <p:nvPr/>
          </p:nvSpPr>
          <p:spPr bwMode="auto">
            <a:xfrm>
              <a:off x="2013" y="743"/>
              <a:ext cx="27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56"/>
            <p:cNvSpPr>
              <a:spLocks noChangeShapeType="1"/>
            </p:cNvSpPr>
            <p:nvPr/>
          </p:nvSpPr>
          <p:spPr bwMode="auto">
            <a:xfrm>
              <a:off x="2013" y="618"/>
              <a:ext cx="36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57"/>
            <p:cNvSpPr>
              <a:spLocks noChangeShapeType="1"/>
            </p:cNvSpPr>
            <p:nvPr/>
          </p:nvSpPr>
          <p:spPr bwMode="auto">
            <a:xfrm>
              <a:off x="2382" y="618"/>
              <a:ext cx="1" cy="4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58"/>
            <p:cNvSpPr>
              <a:spLocks noChangeShapeType="1"/>
            </p:cNvSpPr>
            <p:nvPr/>
          </p:nvSpPr>
          <p:spPr bwMode="auto">
            <a:xfrm>
              <a:off x="2738" y="15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>
              <a:off x="2789" y="1625"/>
              <a:ext cx="1" cy="26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Text Box 61"/>
            <p:cNvSpPr txBox="1">
              <a:spLocks noChangeArrowheads="1"/>
            </p:cNvSpPr>
            <p:nvPr/>
          </p:nvSpPr>
          <p:spPr bwMode="auto">
            <a:xfrm>
              <a:off x="2466" y="1617"/>
              <a:ext cx="3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spcBef>
                  <a:spcPts val="125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altLang="zh-CN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q</a:t>
              </a:r>
              <a:r>
                <a:rPr lang="en-GB" altLang="zh-CN" sz="200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o</a:t>
              </a: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3852863" y="3357563"/>
            <a:ext cx="1943100" cy="1720850"/>
            <a:chOff x="2427" y="2115"/>
            <a:chExt cx="1224" cy="1084"/>
          </a:xfrm>
        </p:grpSpPr>
        <p:grpSp>
          <p:nvGrpSpPr>
            <p:cNvPr id="23576" name="Group 65"/>
            <p:cNvGrpSpPr>
              <a:grpSpLocks/>
            </p:cNvGrpSpPr>
            <p:nvPr/>
          </p:nvGrpSpPr>
          <p:grpSpPr bwMode="auto">
            <a:xfrm>
              <a:off x="2427" y="2115"/>
              <a:ext cx="1224" cy="635"/>
              <a:chOff x="2427" y="2115"/>
              <a:chExt cx="1224" cy="635"/>
            </a:xfrm>
          </p:grpSpPr>
          <p:sp>
            <p:nvSpPr>
              <p:cNvPr id="23578" name="AutoShape 32"/>
              <p:cNvSpPr>
                <a:spLocks noChangeArrowheads="1"/>
              </p:cNvSpPr>
              <p:nvPr/>
            </p:nvSpPr>
            <p:spPr bwMode="auto">
              <a:xfrm>
                <a:off x="2427" y="2568"/>
                <a:ext cx="1224" cy="182"/>
              </a:xfrm>
              <a:prstGeom prst="rightArrow">
                <a:avLst>
                  <a:gd name="adj1" fmla="val 50000"/>
                  <a:gd name="adj2" fmla="val 168132"/>
                </a:avLst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Text Box 64"/>
              <p:cNvSpPr txBox="1">
                <a:spLocks noChangeArrowheads="1"/>
              </p:cNvSpPr>
              <p:nvPr/>
            </p:nvSpPr>
            <p:spPr bwMode="auto">
              <a:xfrm>
                <a:off x="2608" y="2115"/>
                <a:ext cx="1043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en-GB" altLang="zh-CN">
                    <a:latin typeface="Times New Roman" charset="0"/>
                    <a:ea typeface="宋体" charset="0"/>
                    <a:cs typeface="宋体" charset="0"/>
                  </a:rPr>
                  <a:t>Qualitative Learning</a:t>
                </a:r>
              </a:p>
            </p:txBody>
          </p:sp>
        </p:grpSp>
        <p:sp>
          <p:nvSpPr>
            <p:cNvPr id="23577" name="Text Box 66"/>
            <p:cNvSpPr txBox="1">
              <a:spLocks noChangeArrowheads="1"/>
            </p:cNvSpPr>
            <p:nvPr/>
          </p:nvSpPr>
          <p:spPr bwMode="auto">
            <a:xfrm>
              <a:off x="2698" y="2795"/>
              <a:ext cx="86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altLang="zh-CN" sz="2000">
                  <a:latin typeface="Times New Roman" charset="0"/>
                  <a:ea typeface="宋体" charset="0"/>
                  <a:cs typeface="宋体" charset="0"/>
                </a:rPr>
                <a:t>Physical Knowledge</a:t>
              </a:r>
            </a:p>
          </p:txBody>
        </p: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576263" y="3800475"/>
            <a:ext cx="1512887" cy="1295400"/>
            <a:chOff x="363" y="2394"/>
            <a:chExt cx="953" cy="816"/>
          </a:xfrm>
        </p:grpSpPr>
        <p:sp>
          <p:nvSpPr>
            <p:cNvPr id="23568" name="Oval 22"/>
            <p:cNvSpPr>
              <a:spLocks noChangeArrowheads="1"/>
            </p:cNvSpPr>
            <p:nvPr/>
          </p:nvSpPr>
          <p:spPr bwMode="auto">
            <a:xfrm>
              <a:off x="635" y="2394"/>
              <a:ext cx="91" cy="9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Oval 23"/>
            <p:cNvSpPr>
              <a:spLocks noChangeArrowheads="1"/>
            </p:cNvSpPr>
            <p:nvPr/>
          </p:nvSpPr>
          <p:spPr bwMode="auto">
            <a:xfrm>
              <a:off x="908" y="2530"/>
              <a:ext cx="91" cy="9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Oval 24"/>
            <p:cNvSpPr>
              <a:spLocks noChangeArrowheads="1"/>
            </p:cNvSpPr>
            <p:nvPr/>
          </p:nvSpPr>
          <p:spPr bwMode="auto">
            <a:xfrm>
              <a:off x="1225" y="2621"/>
              <a:ext cx="91" cy="9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25"/>
            <p:cNvSpPr>
              <a:spLocks noChangeArrowheads="1"/>
            </p:cNvSpPr>
            <p:nvPr/>
          </p:nvSpPr>
          <p:spPr bwMode="auto">
            <a:xfrm>
              <a:off x="590" y="3120"/>
              <a:ext cx="91" cy="9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26"/>
            <p:cNvSpPr>
              <a:spLocks noChangeArrowheads="1"/>
            </p:cNvSpPr>
            <p:nvPr/>
          </p:nvSpPr>
          <p:spPr bwMode="auto">
            <a:xfrm>
              <a:off x="1134" y="2938"/>
              <a:ext cx="91" cy="9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Oval 27"/>
            <p:cNvSpPr>
              <a:spLocks noChangeArrowheads="1"/>
            </p:cNvSpPr>
            <p:nvPr/>
          </p:nvSpPr>
          <p:spPr bwMode="auto">
            <a:xfrm>
              <a:off x="545" y="2757"/>
              <a:ext cx="91" cy="9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Oval 28"/>
            <p:cNvSpPr>
              <a:spLocks noChangeArrowheads="1"/>
            </p:cNvSpPr>
            <p:nvPr/>
          </p:nvSpPr>
          <p:spPr bwMode="auto">
            <a:xfrm>
              <a:off x="363" y="2712"/>
              <a:ext cx="91" cy="9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Oval 84"/>
            <p:cNvSpPr>
              <a:spLocks noChangeArrowheads="1"/>
            </p:cNvSpPr>
            <p:nvPr/>
          </p:nvSpPr>
          <p:spPr bwMode="auto">
            <a:xfrm>
              <a:off x="748" y="2704"/>
              <a:ext cx="91" cy="9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53107963"/>
      </p:ext>
    </p:extLst>
  </p:cSld>
  <p:clrMapOvr>
    <a:masterClrMapping/>
  </p:clrMapOvr>
  <p:transition xmlns:p14="http://schemas.microsoft.com/office/powerpoint/2010/main" spd="slow" advTm="33348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5" grpId="0" animBg="1"/>
      <p:bldP spid="13316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7788"/>
            <a:ext cx="7773988" cy="1144587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sz="2800" b="1">
                <a:latin typeface="Arial" charset="0"/>
                <a:ea typeface="Osaka" charset="0"/>
              </a:rPr>
              <a:t>Qualitative Model Learning</a:t>
            </a:r>
            <a:br>
              <a:rPr lang="en-GB" altLang="zh-CN" sz="2800" b="1">
                <a:latin typeface="Arial" charset="0"/>
                <a:ea typeface="Osaka" charset="0"/>
              </a:rPr>
            </a:br>
            <a:endParaRPr lang="en-GB" altLang="zh-CN" sz="2800" b="1">
              <a:latin typeface="Arial" charset="0"/>
              <a:ea typeface="Osaka" charset="0"/>
            </a:endParaRPr>
          </a:p>
        </p:txBody>
      </p:sp>
      <p:sp>
        <p:nvSpPr>
          <p:cNvPr id="25602" name="AutoShape 2"/>
          <p:cNvSpPr>
            <a:spLocks noChangeArrowheads="1"/>
          </p:cNvSpPr>
          <p:nvPr/>
        </p:nvSpPr>
        <p:spPr bwMode="auto">
          <a:xfrm rot="10800000">
            <a:off x="2916238" y="2495550"/>
            <a:ext cx="2447925" cy="2592388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Possible </a:t>
            </a:r>
          </a:p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Qualitative</a:t>
            </a:r>
          </a:p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Models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250825" y="2563813"/>
            <a:ext cx="2376488" cy="2520950"/>
          </a:xfrm>
          <a:prstGeom prst="triangle">
            <a:avLst>
              <a:gd name="adj" fmla="val 50000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sz="2400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Background</a:t>
            </a:r>
          </a:p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sz="2400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Knowledge</a:t>
            </a:r>
            <a:endParaRPr lang="en-GB" altLang="zh-CN" sz="2400" dirty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5724525" y="2492375"/>
            <a:ext cx="2376488" cy="2520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zh-CN" altLang="en-GB" sz="240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Data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1125538"/>
            <a:ext cx="6877050" cy="1511300"/>
            <a:chOff x="0" y="709"/>
            <a:chExt cx="4332" cy="952"/>
          </a:xfrm>
        </p:grpSpPr>
        <p:sp>
          <p:nvSpPr>
            <p:cNvPr id="25616" name="Text Box 6"/>
            <p:cNvSpPr txBox="1">
              <a:spLocks noChangeArrowheads="1"/>
            </p:cNvSpPr>
            <p:nvPr/>
          </p:nvSpPr>
          <p:spPr bwMode="auto">
            <a:xfrm>
              <a:off x="0" y="709"/>
              <a:ext cx="1746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ts val="125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altLang="zh-CN" sz="200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Nothing is known,  no data, then everything is possible</a:t>
              </a:r>
            </a:p>
          </p:txBody>
        </p:sp>
        <p:sp>
          <p:nvSpPr>
            <p:cNvPr id="25617" name="Line 7"/>
            <p:cNvSpPr>
              <a:spLocks noChangeShapeType="1"/>
            </p:cNvSpPr>
            <p:nvPr/>
          </p:nvSpPr>
          <p:spPr bwMode="auto">
            <a:xfrm>
              <a:off x="703" y="1344"/>
              <a:ext cx="272" cy="31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8"/>
            <p:cNvSpPr>
              <a:spLocks noChangeShapeType="1"/>
            </p:cNvSpPr>
            <p:nvPr/>
          </p:nvSpPr>
          <p:spPr bwMode="auto">
            <a:xfrm>
              <a:off x="657" y="1298"/>
              <a:ext cx="1769" cy="2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9"/>
            <p:cNvSpPr>
              <a:spLocks noChangeShapeType="1"/>
            </p:cNvSpPr>
            <p:nvPr/>
          </p:nvSpPr>
          <p:spPr bwMode="auto">
            <a:xfrm>
              <a:off x="657" y="1298"/>
              <a:ext cx="3675" cy="2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124075" y="5013325"/>
            <a:ext cx="4175125" cy="1392238"/>
            <a:chOff x="1338" y="3158"/>
            <a:chExt cx="2630" cy="877"/>
          </a:xfrm>
        </p:grpSpPr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1338" y="3612"/>
              <a:ext cx="2631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ts val="125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altLang="zh-CN" sz="200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Everything is known, sufficient data to support,  only one possibility</a:t>
              </a:r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 flipH="1" flipV="1">
              <a:off x="1609" y="3202"/>
              <a:ext cx="909" cy="41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 flipV="1">
              <a:off x="2562" y="3157"/>
              <a:ext cx="46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 flipV="1">
              <a:off x="2562" y="3157"/>
              <a:ext cx="1044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08175" y="981075"/>
            <a:ext cx="6983413" cy="3167063"/>
            <a:chOff x="1202" y="618"/>
            <a:chExt cx="4399" cy="1995"/>
          </a:xfrm>
        </p:grpSpPr>
        <p:sp>
          <p:nvSpPr>
            <p:cNvPr id="25608" name="Line 16"/>
            <p:cNvSpPr>
              <a:spLocks noChangeShapeType="1"/>
            </p:cNvSpPr>
            <p:nvPr/>
          </p:nvSpPr>
          <p:spPr bwMode="auto">
            <a:xfrm flipH="1">
              <a:off x="1201" y="1298"/>
              <a:ext cx="2678" cy="1088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Line 17"/>
            <p:cNvSpPr>
              <a:spLocks noChangeShapeType="1"/>
            </p:cNvSpPr>
            <p:nvPr/>
          </p:nvSpPr>
          <p:spPr bwMode="auto">
            <a:xfrm flipH="1">
              <a:off x="2788" y="1298"/>
              <a:ext cx="1091" cy="1316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Text Box 18"/>
            <p:cNvSpPr txBox="1">
              <a:spLocks noChangeArrowheads="1"/>
            </p:cNvSpPr>
            <p:nvPr/>
          </p:nvSpPr>
          <p:spPr bwMode="auto">
            <a:xfrm>
              <a:off x="3152" y="618"/>
              <a:ext cx="245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ts val="125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altLang="zh-CN" sz="200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The domain knowledge are not very clear, no sufficient data,  then there are many possibilities.</a:t>
              </a:r>
            </a:p>
          </p:txBody>
        </p:sp>
        <p:sp>
          <p:nvSpPr>
            <p:cNvPr id="25611" name="Line 19"/>
            <p:cNvSpPr>
              <a:spLocks noChangeShapeType="1"/>
            </p:cNvSpPr>
            <p:nvPr/>
          </p:nvSpPr>
          <p:spPr bwMode="auto">
            <a:xfrm>
              <a:off x="3878" y="1298"/>
              <a:ext cx="227" cy="726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14098987"/>
      </p:ext>
    </p:extLst>
  </p:cSld>
  <p:clrMapOvr>
    <a:masterClrMapping/>
  </p:clrMapOvr>
  <p:transition xmlns:p14="http://schemas.microsoft.com/office/powerpoint/2010/main" spd="med" advTm="68519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j-cs"/>
              </a:rPr>
              <a:t>Important Characteristics of Structured Data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</p:spPr>
        <p:txBody>
          <a:bodyPr/>
          <a:lstStyle/>
          <a:p>
            <a:pPr lvl="1" eaLnBrk="1" hangingPunct="1">
              <a:lnSpc>
                <a:spcPct val="95000"/>
              </a:lnSpc>
              <a:defRPr/>
            </a:pPr>
            <a:r>
              <a:rPr lang="en-US" b="1" smtClean="0"/>
              <a:t>Dimensionality</a:t>
            </a:r>
          </a:p>
          <a:p>
            <a:pPr lvl="2" eaLnBrk="1" hangingPunct="1">
              <a:lnSpc>
                <a:spcPct val="95000"/>
              </a:lnSpc>
              <a:defRPr/>
            </a:pPr>
            <a:r>
              <a:rPr lang="en-US" b="1" smtClean="0"/>
              <a:t> Curse of Dimensionality</a:t>
            </a:r>
          </a:p>
          <a:p>
            <a:pPr lvl="1" eaLnBrk="1" hangingPunct="1">
              <a:lnSpc>
                <a:spcPct val="95000"/>
              </a:lnSpc>
              <a:defRPr/>
            </a:pPr>
            <a:endParaRPr lang="en-US" b="1" smtClean="0"/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b="1" smtClean="0"/>
              <a:t>Sparsity</a:t>
            </a:r>
          </a:p>
          <a:p>
            <a:pPr lvl="2" eaLnBrk="1" hangingPunct="1">
              <a:lnSpc>
                <a:spcPct val="95000"/>
              </a:lnSpc>
              <a:defRPr/>
            </a:pPr>
            <a:r>
              <a:rPr lang="en-US" b="1" smtClean="0"/>
              <a:t> Only presence counts</a:t>
            </a:r>
          </a:p>
          <a:p>
            <a:pPr lvl="1" eaLnBrk="1" hangingPunct="1">
              <a:lnSpc>
                <a:spcPct val="95000"/>
              </a:lnSpc>
              <a:defRPr/>
            </a:pPr>
            <a:endParaRPr lang="en-US" b="1" smtClean="0"/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b="1" smtClean="0"/>
              <a:t>Resolution</a:t>
            </a:r>
          </a:p>
          <a:p>
            <a:pPr lvl="2" eaLnBrk="1" hangingPunct="1">
              <a:lnSpc>
                <a:spcPct val="95000"/>
              </a:lnSpc>
              <a:defRPr/>
            </a:pPr>
            <a:r>
              <a:rPr lang="en-US" b="1" smtClean="0"/>
              <a:t> Patterns depend on the scale </a:t>
            </a:r>
          </a:p>
          <a:p>
            <a:pPr lvl="1" eaLnBrk="1" hangingPunct="1">
              <a:lnSpc>
                <a:spcPct val="95000"/>
              </a:lnSpc>
              <a:defRPr/>
            </a:pPr>
            <a:endParaRPr lang="en-US" sz="2000" b="1" smtClean="0">
              <a:latin typeface="Times New Roman" charset="0"/>
              <a:cs typeface="Times New Roman" charset="0"/>
            </a:endParaRPr>
          </a:p>
          <a:p>
            <a:pPr lvl="1" eaLnBrk="1" hangingPunct="1">
              <a:lnSpc>
                <a:spcPct val="95000"/>
              </a:lnSpc>
              <a:defRPr/>
            </a:pPr>
            <a:endParaRPr lang="en-US" sz="2000" b="1" smtClean="0">
              <a:latin typeface="Times New Roman" charset="0"/>
              <a:cs typeface="Times New Roman" charset="0"/>
            </a:endParaRPr>
          </a:p>
          <a:p>
            <a:pPr lvl="1" eaLnBrk="1" hangingPunct="1">
              <a:lnSpc>
                <a:spcPct val="95000"/>
              </a:lnSpc>
              <a:defRPr/>
            </a:pPr>
            <a:endParaRPr lang="en-US" sz="2000" b="1" smtClean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0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questions as much as you can. </a:t>
            </a:r>
          </a:p>
          <a:p>
            <a:r>
              <a:rPr lang="en-US" dirty="0" smtClean="0"/>
              <a:t>Manual calculation for some important algorithms K-means, hierarchical, PAA&amp;SAX</a:t>
            </a:r>
          </a:p>
          <a:p>
            <a:r>
              <a:rPr lang="en-US" dirty="0" smtClean="0"/>
              <a:t>Remember important definitions and concepts.</a:t>
            </a:r>
          </a:p>
          <a:p>
            <a:r>
              <a:rPr lang="en-US" dirty="0" smtClean="0"/>
              <a:t>If asked to give detailed steps, make it clear.</a:t>
            </a:r>
          </a:p>
        </p:txBody>
      </p:sp>
    </p:spTree>
    <p:extLst>
      <p:ext uri="{BB962C8B-B14F-4D97-AF65-F5344CB8AC3E}">
        <p14:creationId xmlns:p14="http://schemas.microsoft.com/office/powerpoint/2010/main" val="275047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Computing Science, University of Aberdeen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C0654-3A39-8F41-8237-90A9E01E9FE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4000" smtClean="0">
                <a:cs typeface="+mj-cs"/>
              </a:rPr>
              <a:t>Operations allowed on Levels of Measurement</a:t>
            </a:r>
            <a:endParaRPr lang="en-US" sz="4000" smtClean="0">
              <a:cs typeface="+mj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2800" smtClean="0">
                <a:cs typeface="+mn-cs"/>
              </a:rPr>
              <a:t>Nominal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= and ≠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sz="2800" smtClean="0">
                <a:cs typeface="+mn-cs"/>
              </a:rPr>
              <a:t>Ordinal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smtClean="0"/>
              <a:t>Operations allowed for nominal and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smtClean="0"/>
              <a:t>&lt; and &gt;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sz="2800" smtClean="0">
                <a:cs typeface="+mn-cs"/>
              </a:rPr>
              <a:t>Interval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smtClean="0"/>
              <a:t>Operations allowed for Ordinal and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smtClean="0"/>
              <a:t>+ and –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sz="2800" smtClean="0">
                <a:cs typeface="+mn-cs"/>
              </a:rPr>
              <a:t>Ratio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smtClean="0"/>
              <a:t>Operations allowed for interval and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smtClean="0"/>
              <a:t>* and / 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418487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7" name="Group 2"/>
          <p:cNvGrpSpPr>
            <a:grpSpLocks/>
          </p:cNvGrpSpPr>
          <p:nvPr/>
        </p:nvGrpSpPr>
        <p:grpSpPr bwMode="auto">
          <a:xfrm>
            <a:off x="381000" y="304800"/>
            <a:ext cx="8305800" cy="6167438"/>
            <a:chOff x="-2" y="-2"/>
            <a:chExt cx="3890" cy="5274"/>
          </a:xfrm>
        </p:grpSpPr>
        <p:grpSp>
          <p:nvGrpSpPr>
            <p:cNvPr id="45058" name="Group 3"/>
            <p:cNvGrpSpPr>
              <a:grpSpLocks/>
            </p:cNvGrpSpPr>
            <p:nvPr/>
          </p:nvGrpSpPr>
          <p:grpSpPr bwMode="auto">
            <a:xfrm>
              <a:off x="0" y="0"/>
              <a:ext cx="3886" cy="5270"/>
              <a:chOff x="0" y="0"/>
              <a:chExt cx="3886" cy="5270"/>
            </a:xfrm>
          </p:grpSpPr>
          <p:grpSp>
            <p:nvGrpSpPr>
              <p:cNvPr id="45060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684" cy="596"/>
                <a:chOff x="0" y="0"/>
                <a:chExt cx="684" cy="596"/>
              </a:xfrm>
            </p:grpSpPr>
            <p:sp>
              <p:nvSpPr>
                <p:cNvPr id="801797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-2"/>
                  <a:ext cx="684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grpSp>
              <p:nvGrpSpPr>
                <p:cNvPr id="45125" name="Group 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84" cy="596"/>
                  <a:chOff x="0" y="0"/>
                  <a:chExt cx="684" cy="596"/>
                </a:xfrm>
              </p:grpSpPr>
              <p:sp>
                <p:nvSpPr>
                  <p:cNvPr id="80179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-2"/>
                    <a:ext cx="598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600">
                        <a:latin typeface="Times New Roman" charset="0"/>
                        <a:cs typeface="Times New Roman" charset="0"/>
                      </a:rPr>
                      <a:t>Attribute Type</a:t>
                    </a:r>
                    <a:endParaRPr lang="en-US" sz="1200">
                      <a:latin typeface="Times New Roman" charset="0"/>
                      <a:cs typeface="Times New Roman" charset="0"/>
                    </a:endParaRPr>
                  </a:p>
                  <a:p>
                    <a:pPr algn="ctr">
                      <a:defRPr/>
                    </a:pPr>
                    <a:endParaRPr lang="en-US" sz="2400">
                      <a:latin typeface="Times New Roman" charset="0"/>
                      <a:cs typeface="+mn-cs"/>
                    </a:endParaRPr>
                  </a:p>
                </p:txBody>
              </p:sp>
              <p:sp>
                <p:nvSpPr>
                  <p:cNvPr id="80180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-2"/>
                    <a:ext cx="684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</p:grpSp>
          <p:grpSp>
            <p:nvGrpSpPr>
              <p:cNvPr id="45061" name="Group 9"/>
              <p:cNvGrpSpPr>
                <a:grpSpLocks/>
              </p:cNvGrpSpPr>
              <p:nvPr/>
            </p:nvGrpSpPr>
            <p:grpSpPr bwMode="auto">
              <a:xfrm>
                <a:off x="684" y="0"/>
                <a:ext cx="1403" cy="596"/>
                <a:chOff x="684" y="0"/>
                <a:chExt cx="1403" cy="596"/>
              </a:xfrm>
            </p:grpSpPr>
            <p:sp>
              <p:nvSpPr>
                <p:cNvPr id="801802" name="Rectangle 10"/>
                <p:cNvSpPr>
                  <a:spLocks noChangeArrowheads="1"/>
                </p:cNvSpPr>
                <p:nvPr/>
              </p:nvSpPr>
              <p:spPr bwMode="auto">
                <a:xfrm>
                  <a:off x="684" y="-2"/>
                  <a:ext cx="1403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grpSp>
              <p:nvGrpSpPr>
                <p:cNvPr id="45121" name="Group 11"/>
                <p:cNvGrpSpPr>
                  <a:grpSpLocks/>
                </p:cNvGrpSpPr>
                <p:nvPr/>
              </p:nvGrpSpPr>
              <p:grpSpPr bwMode="auto">
                <a:xfrm>
                  <a:off x="684" y="0"/>
                  <a:ext cx="1403" cy="596"/>
                  <a:chOff x="684" y="0"/>
                  <a:chExt cx="1403" cy="596"/>
                </a:xfrm>
              </p:grpSpPr>
              <p:sp>
                <p:nvSpPr>
                  <p:cNvPr id="80180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27" y="-2"/>
                    <a:ext cx="1317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600">
                        <a:latin typeface="Times New Roman" charset="0"/>
                        <a:cs typeface="Times New Roman" charset="0"/>
                      </a:rPr>
                      <a:t>Description</a:t>
                    </a:r>
                    <a:endParaRPr lang="en-US" sz="1200">
                      <a:latin typeface="Times New Roman" charset="0"/>
                      <a:cs typeface="Times New Roman" charset="0"/>
                    </a:endParaRPr>
                  </a:p>
                  <a:p>
                    <a:pPr algn="ctr">
                      <a:defRPr/>
                    </a:pPr>
                    <a:endParaRPr lang="en-US" sz="2400">
                      <a:latin typeface="Times New Roman" charset="0"/>
                      <a:cs typeface="+mn-cs"/>
                    </a:endParaRPr>
                  </a:p>
                </p:txBody>
              </p:sp>
              <p:sp>
                <p:nvSpPr>
                  <p:cNvPr id="80180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684" y="-2"/>
                    <a:ext cx="1403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</p:grpSp>
          <p:grpSp>
            <p:nvGrpSpPr>
              <p:cNvPr id="45062" name="Group 14"/>
              <p:cNvGrpSpPr>
                <a:grpSpLocks/>
              </p:cNvGrpSpPr>
              <p:nvPr/>
            </p:nvGrpSpPr>
            <p:grpSpPr bwMode="auto">
              <a:xfrm>
                <a:off x="2087" y="0"/>
                <a:ext cx="950" cy="596"/>
                <a:chOff x="2087" y="0"/>
                <a:chExt cx="950" cy="596"/>
              </a:xfrm>
            </p:grpSpPr>
            <p:sp>
              <p:nvSpPr>
                <p:cNvPr id="801807" name="Rectangle 15"/>
                <p:cNvSpPr>
                  <a:spLocks noChangeArrowheads="1"/>
                </p:cNvSpPr>
                <p:nvPr/>
              </p:nvSpPr>
              <p:spPr bwMode="auto">
                <a:xfrm>
                  <a:off x="2087" y="-2"/>
                  <a:ext cx="949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grpSp>
              <p:nvGrpSpPr>
                <p:cNvPr id="45117" name="Group 16"/>
                <p:cNvGrpSpPr>
                  <a:grpSpLocks/>
                </p:cNvGrpSpPr>
                <p:nvPr/>
              </p:nvGrpSpPr>
              <p:grpSpPr bwMode="auto">
                <a:xfrm>
                  <a:off x="2087" y="0"/>
                  <a:ext cx="950" cy="596"/>
                  <a:chOff x="2087" y="0"/>
                  <a:chExt cx="950" cy="596"/>
                </a:xfrm>
              </p:grpSpPr>
              <p:sp>
                <p:nvSpPr>
                  <p:cNvPr id="80180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130" y="-2"/>
                    <a:ext cx="862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600">
                        <a:latin typeface="Times New Roman" charset="0"/>
                        <a:cs typeface="Times New Roman" charset="0"/>
                      </a:rPr>
                      <a:t>Examples</a:t>
                    </a:r>
                    <a:endParaRPr lang="en-US" sz="1200">
                      <a:latin typeface="Times New Roman" charset="0"/>
                      <a:cs typeface="Times New Roman" charset="0"/>
                    </a:endParaRPr>
                  </a:p>
                  <a:p>
                    <a:pPr algn="ctr">
                      <a:defRPr/>
                    </a:pPr>
                    <a:endParaRPr lang="en-US" sz="2400">
                      <a:latin typeface="Times New Roman" charset="0"/>
                      <a:cs typeface="+mn-cs"/>
                    </a:endParaRPr>
                  </a:p>
                </p:txBody>
              </p:sp>
              <p:sp>
                <p:nvSpPr>
                  <p:cNvPr id="80181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087" y="-2"/>
                    <a:ext cx="949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</p:grpSp>
          <p:grpSp>
            <p:nvGrpSpPr>
              <p:cNvPr id="45063" name="Group 19"/>
              <p:cNvGrpSpPr>
                <a:grpSpLocks/>
              </p:cNvGrpSpPr>
              <p:nvPr/>
            </p:nvGrpSpPr>
            <p:grpSpPr bwMode="auto">
              <a:xfrm>
                <a:off x="3037" y="0"/>
                <a:ext cx="849" cy="596"/>
                <a:chOff x="3037" y="0"/>
                <a:chExt cx="849" cy="596"/>
              </a:xfrm>
            </p:grpSpPr>
            <p:sp>
              <p:nvSpPr>
                <p:cNvPr id="801812" name="Rectangle 20"/>
                <p:cNvSpPr>
                  <a:spLocks noChangeArrowheads="1"/>
                </p:cNvSpPr>
                <p:nvPr/>
              </p:nvSpPr>
              <p:spPr bwMode="auto">
                <a:xfrm>
                  <a:off x="3037" y="-2"/>
                  <a:ext cx="849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grpSp>
              <p:nvGrpSpPr>
                <p:cNvPr id="45113" name="Group 21"/>
                <p:cNvGrpSpPr>
                  <a:grpSpLocks/>
                </p:cNvGrpSpPr>
                <p:nvPr/>
              </p:nvGrpSpPr>
              <p:grpSpPr bwMode="auto">
                <a:xfrm>
                  <a:off x="3037" y="0"/>
                  <a:ext cx="849" cy="596"/>
                  <a:chOff x="3037" y="0"/>
                  <a:chExt cx="849" cy="596"/>
                </a:xfrm>
              </p:grpSpPr>
              <p:sp>
                <p:nvSpPr>
                  <p:cNvPr id="80181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80" y="-2"/>
                    <a:ext cx="763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600">
                        <a:latin typeface="Times New Roman" charset="0"/>
                        <a:cs typeface="Times New Roman" charset="0"/>
                      </a:rPr>
                      <a:t>Operations</a:t>
                    </a:r>
                    <a:endParaRPr lang="en-US" sz="1200">
                      <a:latin typeface="Times New Roman" charset="0"/>
                      <a:cs typeface="Times New Roman" charset="0"/>
                    </a:endParaRPr>
                  </a:p>
                  <a:p>
                    <a:pPr algn="ctr">
                      <a:defRPr/>
                    </a:pPr>
                    <a:endParaRPr lang="en-US" sz="2400">
                      <a:latin typeface="Times New Roman" charset="0"/>
                      <a:cs typeface="+mn-cs"/>
                    </a:endParaRPr>
                  </a:p>
                </p:txBody>
              </p:sp>
              <p:sp>
                <p:nvSpPr>
                  <p:cNvPr id="80181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037" y="-2"/>
                    <a:ext cx="849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</p:grpSp>
          <p:grpSp>
            <p:nvGrpSpPr>
              <p:cNvPr id="45064" name="Group 24"/>
              <p:cNvGrpSpPr>
                <a:grpSpLocks/>
              </p:cNvGrpSpPr>
              <p:nvPr/>
            </p:nvGrpSpPr>
            <p:grpSpPr bwMode="auto">
              <a:xfrm>
                <a:off x="0" y="596"/>
                <a:ext cx="684" cy="1130"/>
                <a:chOff x="0" y="596"/>
                <a:chExt cx="684" cy="1130"/>
              </a:xfrm>
            </p:grpSpPr>
            <p:sp>
              <p:nvSpPr>
                <p:cNvPr id="80181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594"/>
                  <a:ext cx="598" cy="11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dirty="0">
                      <a:latin typeface="Times New Roman" charset="0"/>
                      <a:cs typeface="Times New Roman" charset="0"/>
                    </a:rPr>
                    <a:t>Nominal</a:t>
                  </a:r>
                  <a:endParaRPr lang="en-US" sz="1200" dirty="0">
                    <a:latin typeface="Times New Roman" charset="0"/>
                    <a:cs typeface="Times New Roman" charset="0"/>
                  </a:endParaRPr>
                </a:p>
                <a:p>
                  <a:pPr algn="ctr">
                    <a:defRPr/>
                  </a:pPr>
                  <a:endParaRPr lang="en-US" sz="2400" dirty="0"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0181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594"/>
                  <a:ext cx="684" cy="11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45065" name="Group 27"/>
              <p:cNvGrpSpPr>
                <a:grpSpLocks/>
              </p:cNvGrpSpPr>
              <p:nvPr/>
            </p:nvGrpSpPr>
            <p:grpSpPr bwMode="auto">
              <a:xfrm>
                <a:off x="684" y="596"/>
                <a:ext cx="1403" cy="1130"/>
                <a:chOff x="684" y="596"/>
                <a:chExt cx="1403" cy="1130"/>
              </a:xfrm>
            </p:grpSpPr>
            <p:sp>
              <p:nvSpPr>
                <p:cNvPr id="801820" name="Rectangle 28"/>
                <p:cNvSpPr>
                  <a:spLocks noChangeArrowheads="1"/>
                </p:cNvSpPr>
                <p:nvPr/>
              </p:nvSpPr>
              <p:spPr bwMode="auto">
                <a:xfrm>
                  <a:off x="727" y="594"/>
                  <a:ext cx="1317" cy="11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sz="1400" dirty="0">
                      <a:latin typeface="Times New Roman" charset="0"/>
                      <a:ea typeface="MS Mincho" charset="0"/>
                      <a:cs typeface="MS Mincho" charset="0"/>
                    </a:rPr>
                    <a:t>The values of a nominal attribute are just different names, i.e., nominal attributes provide only enough information to distinguish one object from another. (=, </a:t>
                  </a:r>
                  <a:r>
                    <a:rPr lang="en-US" sz="1400" dirty="0">
                      <a:latin typeface="Times New Roman" charset="0"/>
                      <a:ea typeface="MS Mincho" charset="0"/>
                      <a:cs typeface="MS Mincho" charset="0"/>
                      <a:sym typeface="Symbol" charset="0"/>
                    </a:rPr>
                    <a:t></a:t>
                  </a:r>
                  <a:r>
                    <a:rPr lang="en-US" sz="1400" dirty="0">
                      <a:latin typeface="Times New Roman" charset="0"/>
                      <a:ea typeface="MS Mincho" charset="0"/>
                      <a:cs typeface="MS Mincho" charset="0"/>
                    </a:rPr>
                    <a:t>)</a:t>
                  </a:r>
                  <a:endParaRPr lang="en-US" sz="1400" dirty="0">
                    <a:latin typeface="Times New Roman" charset="0"/>
                    <a:cs typeface="Times New Roman" charset="0"/>
                    <a:sym typeface="Symbol" charset="0"/>
                  </a:endParaRPr>
                </a:p>
                <a:p>
                  <a:pPr>
                    <a:defRPr/>
                  </a:pPr>
                  <a:endParaRPr lang="en-US" dirty="0">
                    <a:latin typeface="Times New Roman" charset="0"/>
                    <a:ea typeface="MS Mincho" charset="0"/>
                    <a:cs typeface="MS Mincho" charset="0"/>
                    <a:sym typeface="Symbol" charset="0"/>
                  </a:endParaRPr>
                </a:p>
              </p:txBody>
            </p:sp>
            <p:sp>
              <p:nvSpPr>
                <p:cNvPr id="801821" name="Rectangle 29"/>
                <p:cNvSpPr>
                  <a:spLocks noChangeArrowheads="1"/>
                </p:cNvSpPr>
                <p:nvPr/>
              </p:nvSpPr>
              <p:spPr bwMode="auto">
                <a:xfrm>
                  <a:off x="684" y="594"/>
                  <a:ext cx="1403" cy="11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45066" name="Group 30"/>
              <p:cNvGrpSpPr>
                <a:grpSpLocks/>
              </p:cNvGrpSpPr>
              <p:nvPr/>
            </p:nvGrpSpPr>
            <p:grpSpPr bwMode="auto">
              <a:xfrm>
                <a:off x="2087" y="596"/>
                <a:ext cx="950" cy="1130"/>
                <a:chOff x="2087" y="596"/>
                <a:chExt cx="950" cy="1130"/>
              </a:xfrm>
            </p:grpSpPr>
            <p:sp>
              <p:nvSpPr>
                <p:cNvPr id="801823" name="Rectangle 31"/>
                <p:cNvSpPr>
                  <a:spLocks noChangeArrowheads="1"/>
                </p:cNvSpPr>
                <p:nvPr/>
              </p:nvSpPr>
              <p:spPr bwMode="auto">
                <a:xfrm>
                  <a:off x="2130" y="594"/>
                  <a:ext cx="862" cy="11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sz="1600" dirty="0">
                      <a:latin typeface="Times New Roman" charset="0"/>
                      <a:ea typeface="MS Mincho" charset="0"/>
                      <a:cs typeface="MS Mincho" charset="0"/>
                    </a:rPr>
                    <a:t>zip codes, employee ID numbers, eye color, sex: {</a:t>
                  </a:r>
                  <a:r>
                    <a:rPr lang="en-US" sz="1600" i="1" dirty="0">
                      <a:latin typeface="Times New Roman" charset="0"/>
                      <a:ea typeface="MS Mincho" charset="0"/>
                      <a:cs typeface="MS Mincho" charset="0"/>
                    </a:rPr>
                    <a:t>male, female</a:t>
                  </a:r>
                  <a:r>
                    <a:rPr lang="en-US" sz="1600" dirty="0">
                      <a:latin typeface="Times New Roman" charset="0"/>
                      <a:ea typeface="MS Mincho" charset="0"/>
                      <a:cs typeface="MS Mincho" charset="0"/>
                    </a:rPr>
                    <a:t>}</a:t>
                  </a:r>
                  <a:endParaRPr lang="en-US" sz="1600" dirty="0">
                    <a:latin typeface="Times New Roman" charset="0"/>
                    <a:cs typeface="Times New Roman" charset="0"/>
                  </a:endParaRPr>
                </a:p>
                <a:p>
                  <a:pPr>
                    <a:defRPr/>
                  </a:pPr>
                  <a:endParaRPr lang="en-US" sz="2400" dirty="0"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01824" name="Rectangle 32"/>
                <p:cNvSpPr>
                  <a:spLocks noChangeArrowheads="1"/>
                </p:cNvSpPr>
                <p:nvPr/>
              </p:nvSpPr>
              <p:spPr bwMode="auto">
                <a:xfrm>
                  <a:off x="2087" y="594"/>
                  <a:ext cx="949" cy="11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45067" name="Group 33"/>
              <p:cNvGrpSpPr>
                <a:grpSpLocks/>
              </p:cNvGrpSpPr>
              <p:nvPr/>
            </p:nvGrpSpPr>
            <p:grpSpPr bwMode="auto">
              <a:xfrm>
                <a:off x="3037" y="596"/>
                <a:ext cx="849" cy="1130"/>
                <a:chOff x="3037" y="596"/>
                <a:chExt cx="849" cy="1130"/>
              </a:xfrm>
            </p:grpSpPr>
            <p:sp>
              <p:nvSpPr>
                <p:cNvPr id="801826" name="Rectangle 34"/>
                <p:cNvSpPr>
                  <a:spLocks noChangeArrowheads="1"/>
                </p:cNvSpPr>
                <p:nvPr/>
              </p:nvSpPr>
              <p:spPr bwMode="auto">
                <a:xfrm>
                  <a:off x="3080" y="594"/>
                  <a:ext cx="763" cy="11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>
                      <a:latin typeface="Times New Roman" charset="0"/>
                      <a:ea typeface="MS Mincho" charset="0"/>
                      <a:cs typeface="MS Mincho" charset="0"/>
                    </a:rPr>
                    <a:t>mode, entropy, contingency correlation, </a:t>
                  </a:r>
                  <a:r>
                    <a:rPr lang="en-US">
                      <a:latin typeface="Times New Roman" charset="0"/>
                      <a:ea typeface="MS Mincho" charset="0"/>
                      <a:cs typeface="MS Mincho" charset="0"/>
                      <a:sym typeface="Symbol" charset="0"/>
                    </a:rPr>
                    <a:t></a:t>
                  </a:r>
                  <a:r>
                    <a:rPr lang="en-US" baseline="30000">
                      <a:latin typeface="Times New Roman" charset="0"/>
                      <a:ea typeface="MS Mincho" charset="0"/>
                      <a:cs typeface="MS Mincho" charset="0"/>
                    </a:rPr>
                    <a:t>2</a:t>
                  </a:r>
                  <a:r>
                    <a:rPr lang="en-US">
                      <a:latin typeface="Times New Roman" charset="0"/>
                      <a:ea typeface="MS Mincho" charset="0"/>
                      <a:cs typeface="MS Mincho" charset="0"/>
                      <a:sym typeface="Symbol" charset="0"/>
                    </a:rPr>
                    <a:t> test</a:t>
                  </a:r>
                  <a:endParaRPr lang="en-US" sz="1200">
                    <a:latin typeface="Times New Roman" charset="0"/>
                    <a:cs typeface="Times New Roman" charset="0"/>
                    <a:sym typeface="Symbol" charset="0"/>
                  </a:endParaRPr>
                </a:p>
                <a:p>
                  <a:pPr>
                    <a:defRPr/>
                  </a:pPr>
                  <a:endParaRPr lang="en-US">
                    <a:latin typeface="Times New Roman" charset="0"/>
                    <a:ea typeface="MS Mincho" charset="0"/>
                    <a:cs typeface="MS Mincho" charset="0"/>
                    <a:sym typeface="Symbol" charset="0"/>
                  </a:endParaRPr>
                </a:p>
              </p:txBody>
            </p:sp>
            <p:sp>
              <p:nvSpPr>
                <p:cNvPr id="801827" name="Rectangle 35"/>
                <p:cNvSpPr>
                  <a:spLocks noChangeArrowheads="1"/>
                </p:cNvSpPr>
                <p:nvPr/>
              </p:nvSpPr>
              <p:spPr bwMode="auto">
                <a:xfrm>
                  <a:off x="3037" y="594"/>
                  <a:ext cx="849" cy="11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45068" name="Group 36"/>
              <p:cNvGrpSpPr>
                <a:grpSpLocks/>
              </p:cNvGrpSpPr>
              <p:nvPr/>
            </p:nvGrpSpPr>
            <p:grpSpPr bwMode="auto">
              <a:xfrm>
                <a:off x="0" y="1726"/>
                <a:ext cx="684" cy="1092"/>
                <a:chOff x="0" y="1726"/>
                <a:chExt cx="684" cy="1092"/>
              </a:xfrm>
            </p:grpSpPr>
            <p:sp>
              <p:nvSpPr>
                <p:cNvPr id="801829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726"/>
                  <a:ext cx="598" cy="10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>
                      <a:latin typeface="Times New Roman" charset="0"/>
                      <a:cs typeface="Times New Roman" charset="0"/>
                    </a:rPr>
                    <a:t>Ordinal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>
                    <a:defRPr/>
                  </a:pPr>
                  <a:endParaRPr lang="en-US" sz="2400"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01830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726"/>
                  <a:ext cx="684" cy="10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45069" name="Group 39"/>
              <p:cNvGrpSpPr>
                <a:grpSpLocks/>
              </p:cNvGrpSpPr>
              <p:nvPr/>
            </p:nvGrpSpPr>
            <p:grpSpPr bwMode="auto">
              <a:xfrm>
                <a:off x="684" y="1726"/>
                <a:ext cx="1403" cy="1092"/>
                <a:chOff x="684" y="1726"/>
                <a:chExt cx="1403" cy="1092"/>
              </a:xfrm>
            </p:grpSpPr>
            <p:sp>
              <p:nvSpPr>
                <p:cNvPr id="801832" name="Rectangle 40"/>
                <p:cNvSpPr>
                  <a:spLocks noChangeArrowheads="1"/>
                </p:cNvSpPr>
                <p:nvPr/>
              </p:nvSpPr>
              <p:spPr bwMode="auto">
                <a:xfrm>
                  <a:off x="727" y="1726"/>
                  <a:ext cx="1317" cy="10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dirty="0">
                      <a:latin typeface="Times New Roman" charset="0"/>
                      <a:ea typeface="MS Mincho" charset="0"/>
                      <a:cs typeface="MS Mincho" charset="0"/>
                    </a:rPr>
                    <a:t>The values of an ordinal attribute provide enough information to order objects. (&lt;, &gt;)</a:t>
                  </a:r>
                  <a:endParaRPr lang="en-US" sz="1200" dirty="0">
                    <a:latin typeface="Times New Roman" charset="0"/>
                    <a:cs typeface="Times New Roman" charset="0"/>
                  </a:endParaRPr>
                </a:p>
                <a:p>
                  <a:pPr>
                    <a:defRPr/>
                  </a:pPr>
                  <a:endParaRPr lang="en-US" sz="2400" dirty="0"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01833" name="Rectangle 41"/>
                <p:cNvSpPr>
                  <a:spLocks noChangeArrowheads="1"/>
                </p:cNvSpPr>
                <p:nvPr/>
              </p:nvSpPr>
              <p:spPr bwMode="auto">
                <a:xfrm>
                  <a:off x="684" y="1726"/>
                  <a:ext cx="1403" cy="10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45070" name="Group 42"/>
              <p:cNvGrpSpPr>
                <a:grpSpLocks/>
              </p:cNvGrpSpPr>
              <p:nvPr/>
            </p:nvGrpSpPr>
            <p:grpSpPr bwMode="auto">
              <a:xfrm>
                <a:off x="2087" y="1726"/>
                <a:ext cx="950" cy="1092"/>
                <a:chOff x="2087" y="1726"/>
                <a:chExt cx="950" cy="1092"/>
              </a:xfrm>
            </p:grpSpPr>
            <p:sp>
              <p:nvSpPr>
                <p:cNvPr id="801835" name="Rectangle 43"/>
                <p:cNvSpPr>
                  <a:spLocks noChangeArrowheads="1"/>
                </p:cNvSpPr>
                <p:nvPr/>
              </p:nvSpPr>
              <p:spPr bwMode="auto">
                <a:xfrm>
                  <a:off x="2130" y="1726"/>
                  <a:ext cx="862" cy="10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sz="1600" dirty="0">
                      <a:latin typeface="Times New Roman" charset="0"/>
                      <a:ea typeface="MS Mincho" charset="0"/>
                      <a:cs typeface="MS Mincho" charset="0"/>
                    </a:rPr>
                    <a:t>hardness of minerals, {</a:t>
                  </a:r>
                  <a:r>
                    <a:rPr lang="en-US" sz="1600" i="1" dirty="0">
                      <a:latin typeface="Times New Roman" charset="0"/>
                      <a:ea typeface="MS Mincho" charset="0"/>
                      <a:cs typeface="MS Mincho" charset="0"/>
                    </a:rPr>
                    <a:t>good, better, best</a:t>
                  </a:r>
                  <a:r>
                    <a:rPr lang="en-US" sz="1600" dirty="0">
                      <a:latin typeface="Times New Roman" charset="0"/>
                      <a:ea typeface="MS Mincho" charset="0"/>
                      <a:cs typeface="MS Mincho" charset="0"/>
                    </a:rPr>
                    <a:t>}, </a:t>
                  </a:r>
                  <a:br>
                    <a:rPr lang="en-US" sz="1600" dirty="0">
                      <a:latin typeface="Times New Roman" charset="0"/>
                      <a:ea typeface="MS Mincho" charset="0"/>
                      <a:cs typeface="MS Mincho" charset="0"/>
                    </a:rPr>
                  </a:br>
                  <a:r>
                    <a:rPr lang="en-US" sz="1600" dirty="0">
                      <a:latin typeface="Times New Roman" charset="0"/>
                      <a:ea typeface="MS Mincho" charset="0"/>
                      <a:cs typeface="MS Mincho" charset="0"/>
                    </a:rPr>
                    <a:t>grades, street numbers</a:t>
                  </a:r>
                  <a:endParaRPr lang="en-US" sz="1600" dirty="0">
                    <a:latin typeface="Times New Roman" charset="0"/>
                    <a:cs typeface="Times New Roman" charset="0"/>
                  </a:endParaRPr>
                </a:p>
                <a:p>
                  <a:pPr>
                    <a:defRPr/>
                  </a:pPr>
                  <a:endParaRPr lang="en-US" sz="2400" dirty="0"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01836" name="Rectangle 44"/>
                <p:cNvSpPr>
                  <a:spLocks noChangeArrowheads="1"/>
                </p:cNvSpPr>
                <p:nvPr/>
              </p:nvSpPr>
              <p:spPr bwMode="auto">
                <a:xfrm>
                  <a:off x="2087" y="1726"/>
                  <a:ext cx="949" cy="10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45071" name="Group 45"/>
              <p:cNvGrpSpPr>
                <a:grpSpLocks/>
              </p:cNvGrpSpPr>
              <p:nvPr/>
            </p:nvGrpSpPr>
            <p:grpSpPr bwMode="auto">
              <a:xfrm>
                <a:off x="3037" y="1726"/>
                <a:ext cx="849" cy="1092"/>
                <a:chOff x="3037" y="1726"/>
                <a:chExt cx="849" cy="1092"/>
              </a:xfrm>
            </p:grpSpPr>
            <p:sp>
              <p:nvSpPr>
                <p:cNvPr id="801838" name="Rectangle 46"/>
                <p:cNvSpPr>
                  <a:spLocks noChangeArrowheads="1"/>
                </p:cNvSpPr>
                <p:nvPr/>
              </p:nvSpPr>
              <p:spPr bwMode="auto">
                <a:xfrm>
                  <a:off x="3080" y="1726"/>
                  <a:ext cx="763" cy="10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sz="1600" dirty="0">
                      <a:latin typeface="Times New Roman" charset="0"/>
                      <a:ea typeface="MS Mincho" charset="0"/>
                      <a:cs typeface="MS Mincho" charset="0"/>
                    </a:rPr>
                    <a:t>median, percentiles, rank correlation, run tests, sign tests</a:t>
                  </a:r>
                  <a:endParaRPr lang="en-US" sz="1600" dirty="0">
                    <a:latin typeface="Times New Roman" charset="0"/>
                    <a:cs typeface="Times New Roman" charset="0"/>
                  </a:endParaRPr>
                </a:p>
                <a:p>
                  <a:pPr>
                    <a:defRPr/>
                  </a:pPr>
                  <a:endParaRPr lang="en-US" sz="2400" dirty="0"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0183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37" y="1726"/>
                  <a:ext cx="849" cy="10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45072" name="Group 48"/>
              <p:cNvGrpSpPr>
                <a:grpSpLocks/>
              </p:cNvGrpSpPr>
              <p:nvPr/>
            </p:nvGrpSpPr>
            <p:grpSpPr bwMode="auto">
              <a:xfrm>
                <a:off x="0" y="2818"/>
                <a:ext cx="684" cy="1092"/>
                <a:chOff x="0" y="2818"/>
                <a:chExt cx="684" cy="1092"/>
              </a:xfrm>
            </p:grpSpPr>
            <p:sp>
              <p:nvSpPr>
                <p:cNvPr id="801841" name="Rectangle 49"/>
                <p:cNvSpPr>
                  <a:spLocks noChangeArrowheads="1"/>
                </p:cNvSpPr>
                <p:nvPr/>
              </p:nvSpPr>
              <p:spPr bwMode="auto">
                <a:xfrm>
                  <a:off x="43" y="2818"/>
                  <a:ext cx="598" cy="1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>
                      <a:latin typeface="Times New Roman" charset="0"/>
                      <a:cs typeface="Times New Roman" charset="0"/>
                    </a:rPr>
                    <a:t>Interval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>
                    <a:defRPr/>
                  </a:pPr>
                  <a:endParaRPr lang="en-US" sz="2400"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01842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2818"/>
                  <a:ext cx="684" cy="10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45073" name="Group 51"/>
              <p:cNvGrpSpPr>
                <a:grpSpLocks/>
              </p:cNvGrpSpPr>
              <p:nvPr/>
            </p:nvGrpSpPr>
            <p:grpSpPr bwMode="auto">
              <a:xfrm>
                <a:off x="684" y="2818"/>
                <a:ext cx="1403" cy="1092"/>
                <a:chOff x="684" y="2818"/>
                <a:chExt cx="1403" cy="1092"/>
              </a:xfrm>
            </p:grpSpPr>
            <p:sp>
              <p:nvSpPr>
                <p:cNvPr id="801844" name="Rectangle 52"/>
                <p:cNvSpPr>
                  <a:spLocks noChangeArrowheads="1"/>
                </p:cNvSpPr>
                <p:nvPr/>
              </p:nvSpPr>
              <p:spPr bwMode="auto">
                <a:xfrm>
                  <a:off x="727" y="2818"/>
                  <a:ext cx="1317" cy="1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sz="1600" dirty="0">
                      <a:latin typeface="Times New Roman" charset="0"/>
                      <a:ea typeface="MS Mincho" charset="0"/>
                      <a:cs typeface="MS Mincho" charset="0"/>
                    </a:rPr>
                    <a:t>For interval attributes, the differences between values are meaningful, i.e., a unit of measurement exists.  </a:t>
                  </a:r>
                  <a:br>
                    <a:rPr lang="en-US" sz="1600" dirty="0">
                      <a:latin typeface="Times New Roman" charset="0"/>
                      <a:ea typeface="MS Mincho" charset="0"/>
                      <a:cs typeface="MS Mincho" charset="0"/>
                    </a:rPr>
                  </a:br>
                  <a:r>
                    <a:rPr lang="en-US" sz="1600" dirty="0">
                      <a:latin typeface="Times New Roman" charset="0"/>
                      <a:ea typeface="MS Mincho" charset="0"/>
                      <a:cs typeface="MS Mincho" charset="0"/>
                    </a:rPr>
                    <a:t>(+, - )</a:t>
                  </a:r>
                  <a:endParaRPr lang="en-US" sz="1600" dirty="0">
                    <a:latin typeface="Times New Roman" charset="0"/>
                    <a:cs typeface="Times New Roman" charset="0"/>
                  </a:endParaRPr>
                </a:p>
                <a:p>
                  <a:pPr>
                    <a:defRPr/>
                  </a:pPr>
                  <a:endParaRPr lang="en-US" sz="2400" dirty="0"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01845" name="Rectangle 53"/>
                <p:cNvSpPr>
                  <a:spLocks noChangeArrowheads="1"/>
                </p:cNvSpPr>
                <p:nvPr/>
              </p:nvSpPr>
              <p:spPr bwMode="auto">
                <a:xfrm>
                  <a:off x="684" y="2818"/>
                  <a:ext cx="1403" cy="10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45074" name="Group 54"/>
              <p:cNvGrpSpPr>
                <a:grpSpLocks/>
              </p:cNvGrpSpPr>
              <p:nvPr/>
            </p:nvGrpSpPr>
            <p:grpSpPr bwMode="auto">
              <a:xfrm>
                <a:off x="2087" y="2818"/>
                <a:ext cx="950" cy="1092"/>
                <a:chOff x="2087" y="2818"/>
                <a:chExt cx="950" cy="1092"/>
              </a:xfrm>
            </p:grpSpPr>
            <p:sp>
              <p:nvSpPr>
                <p:cNvPr id="801847" name="Rectangle 55"/>
                <p:cNvSpPr>
                  <a:spLocks noChangeArrowheads="1"/>
                </p:cNvSpPr>
                <p:nvPr/>
              </p:nvSpPr>
              <p:spPr bwMode="auto">
                <a:xfrm>
                  <a:off x="2130" y="2818"/>
                  <a:ext cx="862" cy="1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sz="1600" dirty="0">
                      <a:latin typeface="Times New Roman" charset="0"/>
                      <a:ea typeface="MS Mincho" charset="0"/>
                      <a:cs typeface="MS Mincho" charset="0"/>
                    </a:rPr>
                    <a:t>calendar dates, temperature in Celsius or Fahrenheit</a:t>
                  </a:r>
                  <a:endParaRPr lang="en-US" sz="1600" dirty="0">
                    <a:latin typeface="Times New Roman" charset="0"/>
                    <a:cs typeface="Times New Roman" charset="0"/>
                  </a:endParaRPr>
                </a:p>
                <a:p>
                  <a:pPr>
                    <a:defRPr/>
                  </a:pPr>
                  <a:endParaRPr lang="en-US" sz="2400" dirty="0"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01848" name="Rectangle 56"/>
                <p:cNvSpPr>
                  <a:spLocks noChangeArrowheads="1"/>
                </p:cNvSpPr>
                <p:nvPr/>
              </p:nvSpPr>
              <p:spPr bwMode="auto">
                <a:xfrm>
                  <a:off x="2087" y="2818"/>
                  <a:ext cx="949" cy="10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45075" name="Group 57"/>
              <p:cNvGrpSpPr>
                <a:grpSpLocks/>
              </p:cNvGrpSpPr>
              <p:nvPr/>
            </p:nvGrpSpPr>
            <p:grpSpPr bwMode="auto">
              <a:xfrm>
                <a:off x="3037" y="2818"/>
                <a:ext cx="849" cy="1092"/>
                <a:chOff x="3037" y="2818"/>
                <a:chExt cx="849" cy="1092"/>
              </a:xfrm>
            </p:grpSpPr>
            <p:sp>
              <p:nvSpPr>
                <p:cNvPr id="801850" name="Rectangle 58"/>
                <p:cNvSpPr>
                  <a:spLocks noChangeArrowheads="1"/>
                </p:cNvSpPr>
                <p:nvPr/>
              </p:nvSpPr>
              <p:spPr bwMode="auto">
                <a:xfrm>
                  <a:off x="3080" y="2818"/>
                  <a:ext cx="763" cy="1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sz="1600" dirty="0">
                      <a:latin typeface="Times New Roman" charset="0"/>
                      <a:ea typeface="MS Mincho" charset="0"/>
                      <a:cs typeface="MS Mincho" charset="0"/>
                    </a:rPr>
                    <a:t>mean, standard deviation, Pearson's correlation, </a:t>
                  </a:r>
                  <a:r>
                    <a:rPr lang="en-US" sz="1600" i="1" dirty="0">
                      <a:latin typeface="Times New Roman" charset="0"/>
                      <a:ea typeface="MS Mincho" charset="0"/>
                      <a:cs typeface="MS Mincho" charset="0"/>
                    </a:rPr>
                    <a:t>t</a:t>
                  </a:r>
                  <a:r>
                    <a:rPr lang="en-US" sz="1600" dirty="0">
                      <a:latin typeface="Times New Roman" charset="0"/>
                      <a:ea typeface="MS Mincho" charset="0"/>
                      <a:cs typeface="MS Mincho" charset="0"/>
                    </a:rPr>
                    <a:t> and </a:t>
                  </a:r>
                  <a:r>
                    <a:rPr lang="en-US" sz="1600" i="1" dirty="0">
                      <a:latin typeface="Times New Roman" charset="0"/>
                      <a:ea typeface="MS Mincho" charset="0"/>
                      <a:cs typeface="MS Mincho" charset="0"/>
                    </a:rPr>
                    <a:t>F</a:t>
                  </a:r>
                  <a:r>
                    <a:rPr lang="en-US" sz="1600" dirty="0">
                      <a:latin typeface="Times New Roman" charset="0"/>
                      <a:ea typeface="MS Mincho" charset="0"/>
                      <a:cs typeface="MS Mincho" charset="0"/>
                    </a:rPr>
                    <a:t> tests</a:t>
                  </a:r>
                  <a:endParaRPr lang="en-US" sz="1600" dirty="0">
                    <a:latin typeface="Times New Roman" charset="0"/>
                    <a:cs typeface="Times New Roman" charset="0"/>
                  </a:endParaRPr>
                </a:p>
                <a:p>
                  <a:pPr>
                    <a:defRPr/>
                  </a:pPr>
                  <a:endParaRPr lang="en-US" sz="2400" dirty="0"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01851" name="Rectangle 59"/>
                <p:cNvSpPr>
                  <a:spLocks noChangeArrowheads="1"/>
                </p:cNvSpPr>
                <p:nvPr/>
              </p:nvSpPr>
              <p:spPr bwMode="auto">
                <a:xfrm>
                  <a:off x="3037" y="2818"/>
                  <a:ext cx="849" cy="10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45076" name="Group 60"/>
              <p:cNvGrpSpPr>
                <a:grpSpLocks/>
              </p:cNvGrpSpPr>
              <p:nvPr/>
            </p:nvGrpSpPr>
            <p:grpSpPr bwMode="auto">
              <a:xfrm>
                <a:off x="0" y="3910"/>
                <a:ext cx="684" cy="1360"/>
                <a:chOff x="0" y="3910"/>
                <a:chExt cx="684" cy="1360"/>
              </a:xfrm>
            </p:grpSpPr>
            <p:sp>
              <p:nvSpPr>
                <p:cNvPr id="801853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3910"/>
                  <a:ext cx="598" cy="1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>
                      <a:latin typeface="Times New Roman" charset="0"/>
                      <a:cs typeface="Times New Roman" charset="0"/>
                    </a:rPr>
                    <a:t>Ratio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>
                    <a:defRPr/>
                  </a:pPr>
                  <a:endParaRPr lang="en-US" sz="2400"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01854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3910"/>
                  <a:ext cx="684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45077" name="Group 63"/>
              <p:cNvGrpSpPr>
                <a:grpSpLocks/>
              </p:cNvGrpSpPr>
              <p:nvPr/>
            </p:nvGrpSpPr>
            <p:grpSpPr bwMode="auto">
              <a:xfrm>
                <a:off x="684" y="3910"/>
                <a:ext cx="1403" cy="1360"/>
                <a:chOff x="684" y="3910"/>
                <a:chExt cx="1403" cy="1360"/>
              </a:xfrm>
            </p:grpSpPr>
            <p:sp>
              <p:nvSpPr>
                <p:cNvPr id="801856" name="Rectangle 64"/>
                <p:cNvSpPr>
                  <a:spLocks noChangeArrowheads="1"/>
                </p:cNvSpPr>
                <p:nvPr/>
              </p:nvSpPr>
              <p:spPr bwMode="auto">
                <a:xfrm>
                  <a:off x="727" y="3910"/>
                  <a:ext cx="1317" cy="1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dirty="0">
                      <a:latin typeface="Times New Roman" charset="0"/>
                      <a:ea typeface="MS Mincho" charset="0"/>
                      <a:cs typeface="MS Mincho" charset="0"/>
                    </a:rPr>
                    <a:t>For ratio variables, both differences and ratios are meaningful. (*, /)</a:t>
                  </a:r>
                  <a:endParaRPr lang="en-US" sz="1200" dirty="0">
                    <a:latin typeface="Times New Roman" charset="0"/>
                    <a:cs typeface="Times New Roman" charset="0"/>
                  </a:endParaRPr>
                </a:p>
                <a:p>
                  <a:pPr>
                    <a:defRPr/>
                  </a:pPr>
                  <a:endParaRPr lang="en-US" sz="2400" dirty="0"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01857" name="Rectangle 65"/>
                <p:cNvSpPr>
                  <a:spLocks noChangeArrowheads="1"/>
                </p:cNvSpPr>
                <p:nvPr/>
              </p:nvSpPr>
              <p:spPr bwMode="auto">
                <a:xfrm>
                  <a:off x="684" y="3910"/>
                  <a:ext cx="1403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45078" name="Group 66"/>
              <p:cNvGrpSpPr>
                <a:grpSpLocks/>
              </p:cNvGrpSpPr>
              <p:nvPr/>
            </p:nvGrpSpPr>
            <p:grpSpPr bwMode="auto">
              <a:xfrm>
                <a:off x="2087" y="3910"/>
                <a:ext cx="950" cy="1360"/>
                <a:chOff x="2087" y="3910"/>
                <a:chExt cx="950" cy="1360"/>
              </a:xfrm>
            </p:grpSpPr>
            <p:sp>
              <p:nvSpPr>
                <p:cNvPr id="801859" name="Rectangle 67"/>
                <p:cNvSpPr>
                  <a:spLocks noChangeArrowheads="1"/>
                </p:cNvSpPr>
                <p:nvPr/>
              </p:nvSpPr>
              <p:spPr bwMode="auto">
                <a:xfrm>
                  <a:off x="2130" y="3910"/>
                  <a:ext cx="862" cy="1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dirty="0">
                      <a:latin typeface="Times New Roman" charset="0"/>
                      <a:ea typeface="MS Mincho" charset="0"/>
                      <a:cs typeface="MS Mincho" charset="0"/>
                    </a:rPr>
                    <a:t>temperature in Kelvin, monetary quantities, counts, age, mass, length, electrical current</a:t>
                  </a:r>
                  <a:endParaRPr lang="en-US" sz="1200" dirty="0">
                    <a:latin typeface="Times New Roman" charset="0"/>
                    <a:cs typeface="Times New Roman" charset="0"/>
                  </a:endParaRPr>
                </a:p>
                <a:p>
                  <a:pPr>
                    <a:defRPr/>
                  </a:pPr>
                  <a:endParaRPr lang="en-US" sz="2400" dirty="0"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01860" name="Rectangle 68"/>
                <p:cNvSpPr>
                  <a:spLocks noChangeArrowheads="1"/>
                </p:cNvSpPr>
                <p:nvPr/>
              </p:nvSpPr>
              <p:spPr bwMode="auto">
                <a:xfrm>
                  <a:off x="2087" y="3910"/>
                  <a:ext cx="949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45079" name="Group 69"/>
              <p:cNvGrpSpPr>
                <a:grpSpLocks/>
              </p:cNvGrpSpPr>
              <p:nvPr/>
            </p:nvGrpSpPr>
            <p:grpSpPr bwMode="auto">
              <a:xfrm>
                <a:off x="3037" y="3910"/>
                <a:ext cx="849" cy="1360"/>
                <a:chOff x="3037" y="3910"/>
                <a:chExt cx="849" cy="1360"/>
              </a:xfrm>
            </p:grpSpPr>
            <p:sp>
              <p:nvSpPr>
                <p:cNvPr id="801862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0" y="3910"/>
                  <a:ext cx="763" cy="1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dirty="0">
                      <a:latin typeface="Times New Roman" charset="0"/>
                      <a:ea typeface="MS Mincho" charset="0"/>
                      <a:cs typeface="MS Mincho" charset="0"/>
                    </a:rPr>
                    <a:t>geometric mean, harmonic mean, percent variation</a:t>
                  </a:r>
                  <a:endParaRPr lang="en-US" sz="1200" dirty="0">
                    <a:latin typeface="Times New Roman" charset="0"/>
                    <a:cs typeface="Times New Roman" charset="0"/>
                  </a:endParaRPr>
                </a:p>
                <a:p>
                  <a:pPr>
                    <a:defRPr/>
                  </a:pPr>
                  <a:endParaRPr lang="en-US" sz="2400" dirty="0"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01863" name="Rectangle 71"/>
                <p:cNvSpPr>
                  <a:spLocks noChangeArrowheads="1"/>
                </p:cNvSpPr>
                <p:nvPr/>
              </p:nvSpPr>
              <p:spPr bwMode="auto">
                <a:xfrm>
                  <a:off x="3037" y="3910"/>
                  <a:ext cx="849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  <p:sp>
          <p:nvSpPr>
            <p:cNvPr id="801864" name="Rectangle 72"/>
            <p:cNvSpPr>
              <a:spLocks noChangeArrowheads="1"/>
            </p:cNvSpPr>
            <p:nvPr/>
          </p:nvSpPr>
          <p:spPr bwMode="auto">
            <a:xfrm>
              <a:off x="-2" y="-2"/>
              <a:ext cx="3890" cy="527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08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cs typeface="+mj-cs"/>
              </a:rPr>
              <a:t>Exploratory Data Analysis</a:t>
            </a:r>
            <a:endParaRPr lang="en-US" smtClean="0"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85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3|1.5|0.9|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17.3|19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3135</Words>
  <Application>Microsoft Macintosh PowerPoint</Application>
  <PresentationFormat>On-screen Show (4:3)</PresentationFormat>
  <Paragraphs>670</Paragraphs>
  <Slides>60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7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Office Theme</vt:lpstr>
      <vt:lpstr>Microsoft Word 97 - 2004 Document</vt:lpstr>
      <vt:lpstr>Bitmap Image</vt:lpstr>
      <vt:lpstr>Microsoft Equation</vt:lpstr>
      <vt:lpstr>Microsoft Excel 97 - 2004 Worksheet</vt:lpstr>
      <vt:lpstr>Equation</vt:lpstr>
      <vt:lpstr>Microsoft Word Picture</vt:lpstr>
      <vt:lpstr>Microsoft Equation 3.0</vt:lpstr>
      <vt:lpstr>CS4038/5012 Revision Lecture Part I</vt:lpstr>
      <vt:lpstr>What is Data Mining, and What is not?</vt:lpstr>
      <vt:lpstr>Data</vt:lpstr>
      <vt:lpstr>Types of data sets </vt:lpstr>
      <vt:lpstr>Record Data </vt:lpstr>
      <vt:lpstr>Important Characteristics of Structured Data</vt:lpstr>
      <vt:lpstr>Operations allowed on Levels of Measurement</vt:lpstr>
      <vt:lpstr>PowerPoint Presentation</vt:lpstr>
      <vt:lpstr>Exploratory Data Analysis</vt:lpstr>
      <vt:lpstr>Introduction</vt:lpstr>
      <vt:lpstr>Some Concepts</vt:lpstr>
      <vt:lpstr>EDA Answers Questions</vt:lpstr>
      <vt:lpstr>Clustering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Several Clustering Algorithms</vt:lpstr>
      <vt:lpstr>K-means Clustering</vt:lpstr>
      <vt:lpstr>K-means in Euclidean Space</vt:lpstr>
      <vt:lpstr>Evaluating K-means Clusters</vt:lpstr>
      <vt:lpstr>Exercise</vt:lpstr>
      <vt:lpstr>EM Clustering Algorithm</vt:lpstr>
      <vt:lpstr>EM Algorithm</vt:lpstr>
      <vt:lpstr>Hierarchical Clustering </vt:lpstr>
      <vt:lpstr>Hierarchical Clustering</vt:lpstr>
      <vt:lpstr>Agglomerative Clustering Algorithm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 Similarity: MIN or Single Link </vt:lpstr>
      <vt:lpstr>Hierarchical Clustering: MIN</vt:lpstr>
      <vt:lpstr>Cluster Similarity: MAX or Complete Linkage</vt:lpstr>
      <vt:lpstr>Cluster Similarity: Group Average</vt:lpstr>
      <vt:lpstr> 1. Whether it is a dissimilarity or similarity matrix.   2. Not only the results, but also detailed steps of your calculation for MIN, MAX, and Group Average. </vt:lpstr>
      <vt:lpstr>MST: Divisive Hierarchical Clustering</vt:lpstr>
      <vt:lpstr>MST: Divisive Hierarchical Clustering</vt:lpstr>
      <vt:lpstr>Prim’s Algorithm</vt:lpstr>
      <vt:lpstr>MST: Divisive Hierarchical Clustering</vt:lpstr>
      <vt:lpstr>Cluster Validity</vt:lpstr>
      <vt:lpstr>Measures of Cluster Validity</vt:lpstr>
      <vt:lpstr>Time Series Data Mining</vt:lpstr>
      <vt:lpstr>PAA &amp; SAX</vt:lpstr>
      <vt:lpstr>Symbol mapping - breakpoints</vt:lpstr>
      <vt:lpstr>Given a time series, manually Calculate PAA and SAX (Refer to the practical)</vt:lpstr>
      <vt:lpstr>SAX Computation – in pictures</vt:lpstr>
      <vt:lpstr>Dynamic Time Warping</vt:lpstr>
      <vt:lpstr>PowerPoint Presentation</vt:lpstr>
      <vt:lpstr>PowerPoint Presentation</vt:lpstr>
      <vt:lpstr>PowerPoint Presentation</vt:lpstr>
      <vt:lpstr>Why is the Triangular Inequality so Important?</vt:lpstr>
      <vt:lpstr>Why is the Triangular Inequality so Important?</vt:lpstr>
      <vt:lpstr>PowerPoint Presentation</vt:lpstr>
      <vt:lpstr>Learning Qualitative Models</vt:lpstr>
      <vt:lpstr>Learning Qualitative Models</vt:lpstr>
      <vt:lpstr>Qualitative Model Learning </vt:lpstr>
      <vt:lpstr>Summary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CS4038/5012 Revision Lecture Part A</dc:title>
  <dc:creator>Wei Pang</dc:creator>
  <cp:lastModifiedBy>Wei Pang</cp:lastModifiedBy>
  <cp:revision>64</cp:revision>
  <dcterms:created xsi:type="dcterms:W3CDTF">2013-12-16T17:52:54Z</dcterms:created>
  <dcterms:modified xsi:type="dcterms:W3CDTF">2013-12-16T20:46:50Z</dcterms:modified>
</cp:coreProperties>
</file>