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  <p:sldMasterId id="2147483723" r:id="rId2"/>
    <p:sldMasterId id="2147483724" r:id="rId3"/>
    <p:sldMasterId id="2147483726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6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Karla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35116A-BA55-47BF-BB34-110360EEB6E7}">
  <a:tblStyle styleId="{9335116A-BA55-47BF-BB34-110360EEB6E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98169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 b="1"/>
              <a:t>More background statistical modelling is required for presentation to Staff in Jan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232910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8847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326292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" sz="16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 challenge is that dollar based net expansion (my dependent variable) is a ratio, and it’s very difficult to do meaningful arithmetic on a ratio, so this may change how I measure my output variable. </a:t>
            </a:r>
          </a:p>
        </p:txBody>
      </p:sp>
    </p:spTree>
    <p:extLst>
      <p:ext uri="{BB962C8B-B14F-4D97-AF65-F5344CB8AC3E}">
        <p14:creationId xmlns:p14="http://schemas.microsoft.com/office/powerpoint/2010/main" val="184288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816087" y="1015990"/>
            <a:ext cx="7878755" cy="1439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549283" y="1861241"/>
            <a:ext cx="714555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4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39986" cy="43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65761" y="1423915"/>
            <a:ext cx="4034937" cy="33644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sz="2300" b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717142" y="1423916"/>
            <a:ext cx="4052338" cy="3352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3"/>
          </p:nvPr>
        </p:nvSpPr>
        <p:spPr>
          <a:xfrm>
            <a:off x="365760" y="365760"/>
            <a:ext cx="8442325" cy="396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79752" y="2009083"/>
            <a:ext cx="7772400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7305514" y="4222750"/>
            <a:ext cx="1838484" cy="92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104948" y="1460208"/>
            <a:ext cx="4664533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2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3"/>
          </p:nvPr>
        </p:nvSpPr>
        <p:spPr>
          <a:xfrm>
            <a:off x="365760" y="1460500"/>
            <a:ext cx="3307627" cy="31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w/ Quoter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76237" y="4064000"/>
            <a:ext cx="6635699" cy="584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6237" y="433389"/>
            <a:ext cx="7759210" cy="3387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3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7993340" y="4020053"/>
            <a:ext cx="801408" cy="8014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63767" y="764045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63767" y="764045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/Text Spli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0" y="0"/>
            <a:ext cx="4046496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4391089" y="365760"/>
            <a:ext cx="4416996" cy="7761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382807" y="1312548"/>
            <a:ext cx="4046584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ver imag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0" y="1836964"/>
            <a:ext cx="9144000" cy="1469572"/>
          </a:xfrm>
          <a:prstGeom prst="rect">
            <a:avLst/>
          </a:prstGeom>
          <a:solidFill>
            <a:srgbClr val="181818">
              <a:alpha val="66666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600"/>
              </a:spcAft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65760" y="1460208"/>
            <a:ext cx="4046584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2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84296" y="1448055"/>
            <a:ext cx="4085186" cy="331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04477" y="183901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0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27157" y="299568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1" i="0">
                <a:solidFill>
                  <a:srgbClr val="A5A9A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365760" y="365760"/>
            <a:ext cx="8442325" cy="74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65125" y="704850"/>
            <a:ext cx="4640263" cy="39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785450" y="261068"/>
            <a:ext cx="5578784" cy="47774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472" cy="32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>
            <a:spLocks noGrp="1"/>
          </p:cNvSpPr>
          <p:nvPr>
            <p:ph type="pic" idx="2"/>
          </p:nvPr>
        </p:nvSpPr>
        <p:spPr>
          <a:xfrm>
            <a:off x="1999608" y="496250"/>
            <a:ext cx="5138371" cy="35909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549283" y="1596570"/>
            <a:ext cx="7145559" cy="859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549283" y="2498759"/>
            <a:ext cx="714555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2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655" cy="375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39986" cy="43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33412" y="147953"/>
            <a:ext cx="7877100" cy="78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952" y="4815036"/>
            <a:ext cx="807899" cy="1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timizely">
    <p:bg>
      <p:bgPr>
        <a:gradFill>
          <a:gsLst>
            <a:gs pos="0">
              <a:srgbClr val="0084B8"/>
            </a:gs>
            <a:gs pos="100000">
              <a:srgbClr val="00578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491" y="2223812"/>
            <a:ext cx="3249000" cy="6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bg>
      <p:bgPr>
        <a:solidFill>
          <a:srgbClr val="00415D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-224602" y="2504857"/>
            <a:ext cx="2818200" cy="27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/ Significant Phrase Blue">
    <p:bg>
      <p:bgPr>
        <a:solidFill>
          <a:srgbClr val="68B5D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rtl="0">
              <a:spcBef>
                <a:spcPts val="0"/>
              </a:spcBef>
              <a:defRPr/>
            </a:lvl1pPr>
            <a:lvl2pPr marL="342900" lvl="1" indent="38100" rtl="0">
              <a:spcBef>
                <a:spcPts val="400"/>
              </a:spcBef>
              <a:buClr>
                <a:srgbClr val="4A88C4"/>
              </a:buClr>
              <a:buFont typeface="Verdana"/>
              <a:buChar char="-"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 / Significant Phrase Whit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rtl="0">
              <a:spcBef>
                <a:spcPts val="0"/>
              </a:spcBef>
              <a:defRPr/>
            </a:lvl1pPr>
            <a:lvl2pPr marL="342900" lvl="1" indent="38100" rtl="0">
              <a:spcBef>
                <a:spcPts val="400"/>
              </a:spcBef>
              <a:buClr>
                <a:srgbClr val="4A88C4"/>
              </a:buClr>
              <a:buFont typeface="Verdana"/>
              <a:buChar char="-"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 R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33412" y="2591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33412" y="1121568"/>
            <a:ext cx="37545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lvl="0" indent="-177800" rtl="0">
              <a:spcBef>
                <a:spcPts val="0"/>
              </a:spcBef>
              <a:defRPr/>
            </a:lvl1pPr>
            <a:lvl2pPr marL="0" lvl="1" indent="0" rtl="0">
              <a:spcBef>
                <a:spcPts val="400"/>
              </a:spcBef>
              <a:buFont typeface="Verdana"/>
              <a:buNone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 Lf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33412" y="2591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lvl="0" algn="ctr" rtl="0">
              <a:spcBef>
                <a:spcPts val="0"/>
              </a:spcBef>
              <a:defRPr/>
            </a:lvl1pPr>
            <a:lvl2pPr lvl="1" indent="88900" algn="ctr" rtl="0">
              <a:spcBef>
                <a:spcPts val="0"/>
              </a:spcBef>
              <a:defRPr/>
            </a:lvl2pPr>
            <a:lvl3pPr lvl="2" indent="177800" algn="ctr" rtl="0">
              <a:spcBef>
                <a:spcPts val="0"/>
              </a:spcBef>
              <a:defRPr/>
            </a:lvl3pPr>
            <a:lvl4pPr lvl="3" indent="254000" algn="ctr" rtl="0">
              <a:spcBef>
                <a:spcPts val="0"/>
              </a:spcBef>
              <a:defRPr/>
            </a:lvl4pPr>
            <a:lvl5pPr lvl="4" indent="342900" algn="ctr" rtl="0">
              <a:spcBef>
                <a:spcPts val="0"/>
              </a:spcBef>
              <a:defRPr/>
            </a:lvl5pPr>
            <a:lvl6pPr lvl="5" indent="431800" algn="ctr" rtl="0">
              <a:spcBef>
                <a:spcPts val="0"/>
              </a:spcBef>
              <a:defRPr/>
            </a:lvl6pPr>
            <a:lvl7pPr lvl="6" indent="520700" algn="ctr" rtl="0">
              <a:spcBef>
                <a:spcPts val="0"/>
              </a:spcBef>
              <a:defRPr/>
            </a:lvl7pPr>
            <a:lvl8pPr lvl="7" indent="596900" algn="ctr" rtl="0">
              <a:spcBef>
                <a:spcPts val="0"/>
              </a:spcBef>
              <a:defRPr/>
            </a:lvl8pPr>
            <a:lvl9pPr lvl="8" indent="685800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810088" y="1121568"/>
            <a:ext cx="37545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77800" lvl="0" indent="-177800" rtl="0">
              <a:spcBef>
                <a:spcPts val="0"/>
              </a:spcBef>
              <a:defRPr/>
            </a:lvl1pPr>
            <a:lvl2pPr marL="0" lvl="1" indent="0" rtl="0">
              <a:spcBef>
                <a:spcPts val="400"/>
              </a:spcBef>
              <a:buFont typeface="Verdana"/>
              <a:buNone/>
              <a:defRPr/>
            </a:lvl2pPr>
            <a:lvl3pPr marL="622300" lvl="2" indent="-139700" rtl="0">
              <a:spcBef>
                <a:spcPts val="400"/>
              </a:spcBef>
              <a:defRPr/>
            </a:lvl3pPr>
            <a:lvl4pPr marL="0" lvl="3" indent="762000" rtl="0">
              <a:spcBef>
                <a:spcPts val="400"/>
              </a:spcBef>
              <a:buFont typeface="Verdana"/>
              <a:buNone/>
              <a:defRPr/>
            </a:lvl4pPr>
            <a:lvl5pPr marL="1028700" lvl="4" indent="-127000" rtl="0">
              <a:spcBef>
                <a:spcPts val="40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9BC70C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8200" cy="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ate #1">
    <p:bg>
      <p:bgPr>
        <a:solidFill>
          <a:srgbClr val="373737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2">
            <a:alphaModFix amt="1956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timizely copy">
    <p:bg>
      <p:bgPr>
        <a:gradFill>
          <a:gsLst>
            <a:gs pos="0">
              <a:srgbClr val="004C6D"/>
            </a:gs>
            <a:gs pos="100000">
              <a:srgbClr val="003F5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2">
            <a:alphaModFix amt="19560"/>
          </a:blip>
          <a:srcRect/>
          <a:stretch/>
        </p:blipFill>
        <p:spPr>
          <a:xfrm>
            <a:off x="2960325" y="1048697"/>
            <a:ext cx="3223500" cy="31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 l="22390" r="22390"/>
          <a:stretch/>
        </p:blipFill>
        <p:spPr>
          <a:xfrm>
            <a:off x="4981148" y="396589"/>
            <a:ext cx="3483900" cy="42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19125" y="414337"/>
            <a:ext cx="3833700" cy="13887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83834" y="1940517"/>
            <a:ext cx="3833700" cy="35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>
                <a:solidFill>
                  <a:srgbClr val="929292"/>
                </a:solidFill>
                <a:latin typeface="Verdana"/>
                <a:ea typeface="Verdana"/>
                <a:cs typeface="Verdana"/>
                <a:sym typeface="Verdana"/>
              </a:rPr>
              <a:t>Body text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dk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816087" y="1015990"/>
            <a:ext cx="7878900" cy="14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ubTitle" idx="1"/>
          </p:nvPr>
        </p:nvSpPr>
        <p:spPr>
          <a:xfrm>
            <a:off x="1549283" y="1861241"/>
            <a:ext cx="71457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4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40000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ro Slid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65761" y="1423915"/>
            <a:ext cx="4035000" cy="3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Arial"/>
              <a:buNone/>
              <a:defRPr sz="2300" b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717142" y="1423916"/>
            <a:ext cx="4052400" cy="3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3"/>
          </p:nvPr>
        </p:nvSpPr>
        <p:spPr>
          <a:xfrm>
            <a:off x="365760" y="289560"/>
            <a:ext cx="8442300" cy="39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ctrTitle"/>
          </p:nvPr>
        </p:nvSpPr>
        <p:spPr>
          <a:xfrm>
            <a:off x="679752" y="200908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305514" y="4222750"/>
            <a:ext cx="1838400" cy="92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104948" y="1460208"/>
            <a:ext cx="46644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pic" idx="3"/>
          </p:nvPr>
        </p:nvSpPr>
        <p:spPr>
          <a:xfrm>
            <a:off x="365760" y="1460500"/>
            <a:ext cx="3307500" cy="31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ote w/ Quoter"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76237" y="4064000"/>
            <a:ext cx="6635700" cy="58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rgbClr val="FFFFFF"/>
              </a:buClr>
              <a:buFont typeface="Open Sans"/>
              <a:buNone/>
              <a:defRPr sz="2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76237" y="433389"/>
            <a:ext cx="7759200" cy="338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3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7993340" y="4020053"/>
            <a:ext cx="801300" cy="8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63767" y="764045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63767" y="764045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Proxima Nova"/>
              <a:buNone/>
            </a:pPr>
            <a:r>
              <a:rPr lang="en" sz="8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/Text Spli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4391089" y="365760"/>
            <a:ext cx="4416900" cy="77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4382807" y="1312548"/>
            <a:ext cx="40467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>
            <a:spLocks noGrp="1"/>
          </p:cNvSpPr>
          <p:nvPr>
            <p:ph type="pic" idx="3"/>
          </p:nvPr>
        </p:nvSpPr>
        <p:spPr>
          <a:xfrm>
            <a:off x="0" y="0"/>
            <a:ext cx="4046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ver image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0" y="1836964"/>
            <a:ext cx="9144000" cy="1469700"/>
          </a:xfrm>
          <a:prstGeom prst="rect">
            <a:avLst/>
          </a:prstGeom>
          <a:solidFill>
            <a:srgbClr val="181818">
              <a:alpha val="66670"/>
            </a:srgbClr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600"/>
              </a:spcAft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defRPr sz="36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Font typeface="Proxima Nova"/>
              <a:buNone/>
              <a:defRPr sz="2400" b="0" i="0" u="none" strike="noStrike" cap="none">
                <a:solidFill>
                  <a:srgbClr val="38383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Bullet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65760" y="1460208"/>
            <a:ext cx="40467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3"/>
          </p:nvPr>
        </p:nvSpPr>
        <p:spPr>
          <a:xfrm>
            <a:off x="4684296" y="1448055"/>
            <a:ext cx="4085100" cy="331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body" idx="4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Numb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subTitle" idx="1"/>
          </p:nvPr>
        </p:nvSpPr>
        <p:spPr>
          <a:xfrm>
            <a:off x="304477" y="183901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8000" b="1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27157" y="299568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 b="1" i="0">
                <a:solidFill>
                  <a:srgbClr val="A5A9A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785450" y="261068"/>
            <a:ext cx="5578800" cy="477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>
            <a:spLocks noGrp="1"/>
          </p:cNvSpPr>
          <p:nvPr>
            <p:ph type="pic" idx="2"/>
          </p:nvPr>
        </p:nvSpPr>
        <p:spPr>
          <a:xfrm>
            <a:off x="1999608" y="496250"/>
            <a:ext cx="5138400" cy="35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Font typeface="Arial"/>
              <a:buNone/>
              <a:defRPr sz="1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549283" y="1596570"/>
            <a:ext cx="7145700" cy="85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Open Sans"/>
              <a:buNone/>
              <a:defRPr sz="40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549283" y="2498759"/>
            <a:ext cx="7145700" cy="33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548187" y="4069978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F8F8F8"/>
              </a:buClr>
              <a:buFont typeface="Open Sans"/>
              <a:buNone/>
              <a:defRPr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3"/>
          </p:nvPr>
        </p:nvSpPr>
        <p:spPr>
          <a:xfrm>
            <a:off x="4548187" y="4348162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rgbClr val="92E1FF"/>
              </a:buClr>
              <a:buFont typeface="Open Sans"/>
              <a:buNone/>
              <a:defRPr sz="1200">
                <a:solidFill>
                  <a:srgbClr val="8AC9E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body" idx="4"/>
          </p:nvPr>
        </p:nvSpPr>
        <p:spPr>
          <a:xfrm>
            <a:off x="4548187" y="3771155"/>
            <a:ext cx="4146599" cy="3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2"/>
              </a:buClr>
              <a:buFont typeface="Open Sans"/>
              <a:buNone/>
              <a:defRPr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402321" y="4375285"/>
            <a:ext cx="2040000" cy="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 Bulle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65760" y="2374608"/>
            <a:ext cx="2606100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2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>
            <a:spLocks noGrp="1"/>
          </p:cNvSpPr>
          <p:nvPr>
            <p:ph type="body" idx="3"/>
          </p:nvPr>
        </p:nvSpPr>
        <p:spPr>
          <a:xfrm>
            <a:off x="365125" y="704850"/>
            <a:ext cx="4640400" cy="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4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defRPr sz="1600" b="0" i="0" u="none" strike="noStrike" cap="none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4"/>
          </p:nvPr>
        </p:nvSpPr>
        <p:spPr>
          <a:xfrm>
            <a:off x="3286760" y="2374608"/>
            <a:ext cx="2606100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5"/>
          </p:nvPr>
        </p:nvSpPr>
        <p:spPr>
          <a:xfrm>
            <a:off x="6202044" y="2374608"/>
            <a:ext cx="2606099" cy="227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8382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00100" lvl="1" indent="-8381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27150" marR="0" lvl="2" indent="-153669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784350" marR="0" lvl="3" indent="-15367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19558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026" y="356887"/>
            <a:ext cx="8766000" cy="44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9026" y="356887"/>
            <a:ext cx="8766000" cy="44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Sample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Shape 308"/>
          <p:cNvGraphicFramePr/>
          <p:nvPr/>
        </p:nvGraphicFramePr>
        <p:xfrm>
          <a:off x="365760" y="150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{9335116A-BA55-47BF-BB34-110360EEB6E7}</a:tableStyleId>
              </a:tblPr>
              <a:tblGrid>
                <a:gridCol w="140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900" u="none" strike="noStrike" cap="none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1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45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ct val="25000"/>
                        <a:buFont typeface="Karla"/>
                        <a:buNone/>
                      </a:pPr>
                      <a:r>
                        <a:rPr lang="en" sz="1500" b="1" u="none" strike="noStrike" cap="none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123625" marR="123625" marT="92725" marB="927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9" name="Shape 309"/>
          <p:cNvSpPr txBox="1">
            <a:spLocks noGrp="1"/>
          </p:cNvSpPr>
          <p:nvPr>
            <p:ph type="subTitle" idx="1"/>
          </p:nvPr>
        </p:nvSpPr>
        <p:spPr>
          <a:xfrm>
            <a:off x="365760" y="289560"/>
            <a:ext cx="84423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rgbClr val="91919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6611" y="4645898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88065" y="1121568"/>
            <a:ext cx="7877100" cy="32631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165100" marR="0" lvl="0" indent="-635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1pPr>
            <a:lvl2pPr marL="342900" marR="0" lvl="1" indent="381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-"/>
              <a:defRPr sz="500"/>
            </a:lvl2pPr>
            <a:lvl3pPr marL="622300" marR="0" lvl="2" indent="-508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3pPr>
            <a:lvl4pPr marL="0" marR="0" lvl="3" indent="7620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None/>
              <a:defRPr sz="500"/>
            </a:lvl4pPr>
            <a:lvl5pPr marL="1028700" marR="0" lvl="4" indent="-38100" algn="l" rtl="0">
              <a:spcBef>
                <a:spcPts val="4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5pPr>
            <a:lvl6pPr marL="1447800" marR="0" lvl="5" indent="-1651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6pPr>
            <a:lvl7pPr marL="1676400" marR="0" lvl="6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7pPr>
            <a:lvl8pPr marL="1917700" marR="0" lvl="7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8pPr>
            <a:lvl9pPr marL="2159000" marR="0" lvl="8" indent="-152400" algn="l" rtl="0">
              <a:spcBef>
                <a:spcPts val="1100"/>
              </a:spcBef>
              <a:buClr>
                <a:srgbClr val="4A88C4"/>
              </a:buClr>
              <a:buSzPct val="100000"/>
              <a:buFont typeface="Verdana"/>
              <a:buChar char="•"/>
              <a:defRPr sz="500"/>
            </a:lvl9pPr>
          </a:lstStyle>
          <a:p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8125" y="4810125"/>
            <a:ext cx="776100" cy="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33412" y="26193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500"/>
            </a:lvl1pPr>
            <a:lvl2pPr marL="0" marR="0" lvl="1" indent="88900" algn="ctr" rtl="0">
              <a:spcBef>
                <a:spcPts val="0"/>
              </a:spcBef>
              <a:buSzPct val="100000"/>
              <a:defRPr sz="500"/>
            </a:lvl2pPr>
            <a:lvl3pPr marL="0" marR="0" lvl="2" indent="177800" algn="ctr" rtl="0">
              <a:spcBef>
                <a:spcPts val="0"/>
              </a:spcBef>
              <a:buSzPct val="100000"/>
              <a:defRPr sz="500"/>
            </a:lvl3pPr>
            <a:lvl4pPr marL="0" marR="0" lvl="3" indent="254000" algn="ctr" rtl="0">
              <a:spcBef>
                <a:spcPts val="0"/>
              </a:spcBef>
              <a:buSzPct val="100000"/>
              <a:defRPr sz="500"/>
            </a:lvl4pPr>
            <a:lvl5pPr marL="0" marR="0" lvl="4" indent="342900" algn="ctr" rtl="0">
              <a:spcBef>
                <a:spcPts val="0"/>
              </a:spcBef>
              <a:buSzPct val="100000"/>
              <a:defRPr sz="500"/>
            </a:lvl5pPr>
            <a:lvl6pPr marL="0" marR="0" lvl="5" indent="431800" algn="ctr" rtl="0">
              <a:spcBef>
                <a:spcPts val="0"/>
              </a:spcBef>
              <a:buSzPct val="100000"/>
              <a:defRPr sz="500"/>
            </a:lvl6pPr>
            <a:lvl7pPr marL="0" marR="0" lvl="6" indent="520700" algn="ctr" rtl="0">
              <a:spcBef>
                <a:spcPts val="0"/>
              </a:spcBef>
              <a:buSzPct val="100000"/>
              <a:defRPr sz="500"/>
            </a:lvl7pPr>
            <a:lvl8pPr marL="0" marR="0" lvl="7" indent="596900" algn="ctr" rtl="0">
              <a:spcBef>
                <a:spcPts val="0"/>
              </a:spcBef>
              <a:buSzPct val="100000"/>
              <a:defRPr sz="500"/>
            </a:lvl8pPr>
            <a:lvl9pPr marL="0" marR="0" lvl="8" indent="685800" algn="ctr" rtl="0">
              <a:spcBef>
                <a:spcPts val="0"/>
              </a:spcBef>
              <a:buSzPct val="100000"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5253892" y="3342067"/>
            <a:ext cx="2344500" cy="32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943897" y="2441872"/>
            <a:ext cx="6682703" cy="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Predicting Customer Churn</a:t>
            </a:r>
          </a:p>
        </p:txBody>
      </p:sp>
      <p:sp>
        <p:nvSpPr>
          <p:cNvPr id="318" name="Shape 318"/>
          <p:cNvSpPr/>
          <p:nvPr/>
        </p:nvSpPr>
        <p:spPr>
          <a:xfrm>
            <a:off x="757946" y="1562850"/>
            <a:ext cx="4191900" cy="41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00" b="1">
              <a:solidFill>
                <a:srgbClr val="F9D52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57946" y="1562850"/>
            <a:ext cx="4191900" cy="41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00" b="1">
              <a:solidFill>
                <a:srgbClr val="F9D5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/>
          <p:nvPr/>
        </p:nvSpPr>
        <p:spPr>
          <a:xfrm rot="10800000" flipH="1">
            <a:off x="1645800" y="1743200"/>
            <a:ext cx="7536600" cy="64500"/>
          </a:xfrm>
          <a:prstGeom prst="rect">
            <a:avLst/>
          </a:prstGeom>
          <a:solidFill>
            <a:srgbClr val="67B4D6"/>
          </a:solidFill>
          <a:ln w="19050" cap="flat" cmpd="sng">
            <a:solidFill>
              <a:srgbClr val="67B4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9D527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2" y="1654097"/>
            <a:ext cx="250624" cy="2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811625" y="1613600"/>
            <a:ext cx="9147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300" b="1" dirty="0">
                <a:solidFill>
                  <a:srgbClr val="67B4D6"/>
                </a:solidFill>
                <a:latin typeface="Proxima Nova"/>
                <a:ea typeface="Proxima Nova"/>
                <a:cs typeface="Proxima Nova"/>
                <a:sym typeface="Proxima Nova"/>
              </a:rPr>
              <a:t>2/21/16</a:t>
            </a:r>
          </a:p>
        </p:txBody>
      </p:sp>
      <p:sp>
        <p:nvSpPr>
          <p:cNvPr id="323" name="Shape 323"/>
          <p:cNvSpPr/>
          <p:nvPr/>
        </p:nvSpPr>
        <p:spPr>
          <a:xfrm rot="10800000" flipH="1">
            <a:off x="457525" y="1743200"/>
            <a:ext cx="438300" cy="64500"/>
          </a:xfrm>
          <a:prstGeom prst="rect">
            <a:avLst/>
          </a:prstGeom>
          <a:solidFill>
            <a:srgbClr val="67B4D6"/>
          </a:solidFill>
          <a:ln w="19050" cap="flat" cmpd="sng">
            <a:solidFill>
              <a:srgbClr val="67B4D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9D527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517400" y="4046825"/>
            <a:ext cx="6109200" cy="6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Tony Caballero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Do some time series analysis across variables that have time components. It would be good to incorporate this time series dimension into regression tree so that I can rank each variables significance and see how this ranking changes over time</a:t>
            </a:r>
          </a:p>
          <a:p>
            <a:pPr marL="457200" lvl="2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If using Time Series, it’d be good to split customers into segments</a:t>
            </a:r>
            <a:br>
              <a:rPr lang="en-US" b="1" dirty="0"/>
            </a:br>
            <a:endParaRPr lang="en-US" b="1" dirty="0"/>
          </a:p>
          <a:p>
            <a:pPr marL="457200" indent="-22860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-US" b="1" dirty="0"/>
              <a:t>Another useful next step is to be able to predict how many dollars we will churn in the future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3593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1BA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76050" y="160299"/>
            <a:ext cx="8391900" cy="48690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4800" b="1" u="sng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sz="30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Hypothesis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</a:p>
          <a:p>
            <a:pPr marL="914400" lvl="1" indent="-419100" rtl="0"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3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</a:p>
          <a:p>
            <a: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Leverage the data warehouse to generate insight into customer cohorts and serve as the foundation for a predictive model to predict churn</a:t>
            </a: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869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869"/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is difficult to predict. Doing so (accurately) on a monthly basis for the next year will guide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Optimizely’s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efforts as well as guide how we invest our resources to service segments where we find favorability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257525" y="53100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far, I’ve collected over 40 variables in the customer data cube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Some variables are time series (MRR, Traffic, # of logins)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others are static variables (industry, segment, country, region, AE, etc)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Type of data = Salesforce data, Optimizely product data, finance data</a:t>
            </a:r>
            <a:br>
              <a:rPr lang="en" sz="1600" dirty="0">
                <a:solidFill>
                  <a:schemeClr val="dk1"/>
                </a:solidFill>
              </a:rPr>
            </a:br>
            <a:endParaRPr lang="en" sz="16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 records generated via SQL query</a:t>
            </a:r>
            <a:b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the data set by excluding customers who’ve never paid $300 in MRR since they have a different behavior profile</a:t>
            </a:r>
            <a:b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consists of 5 years’ worth of data – the integrity of the data improves over time as well as amount of data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of the variables that I caputred will be a significant linear predictor of churn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/>
              <a:t>Hypothesis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896"/>
            <a:ext cx="3299369" cy="3146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78" y="561871"/>
            <a:ext cx="4023941" cy="2464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369" y="2997318"/>
            <a:ext cx="3278838" cy="2144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855" y="2738398"/>
            <a:ext cx="2361145" cy="24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7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Data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" y="1636705"/>
            <a:ext cx="9042099" cy="24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3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decided to focus my attention on Logistic Regression due to how non-normal the data was when I attempted linear regression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created a binary flag indicating if the customer churned in the next month or not, which also got rid of many of my NA values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my previous analysis I had already done with covariance and graphing the data,  I could tell sig_exp_90 would be worth splitting data on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969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305525" y="708050"/>
            <a:ext cx="8136900" cy="408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Sig_Exp_90 == 0:</a:t>
            </a:r>
          </a:p>
          <a:p>
            <a:pPr marL="457200" lvl="3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en-US" sz="1600" dirty="0">
                <a:latin typeface="Courier New" panose="02070309020205020404" pitchFamily="49" charset="0"/>
              </a:rPr>
              <a:t>training misclassification = 0.253</a:t>
            </a:r>
          </a:p>
          <a:p>
            <a:pPr marL="457200" lvl="4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en-US" sz="1600" dirty="0">
                <a:latin typeface="Courier New" panose="02070309020205020404" pitchFamily="49" charset="0"/>
              </a:rPr>
              <a:t>testing misclassification = 0.255</a:t>
            </a:r>
            <a:r>
              <a:rPr lang="en-US" altLang="en-US" sz="900" dirty="0">
                <a:solidFill>
                  <a:schemeClr val="tx1"/>
                </a:solidFill>
              </a:rPr>
              <a:t> </a:t>
            </a:r>
            <a:br>
              <a:rPr lang="en-US" altLang="en-US" sz="800" dirty="0">
                <a:solidFill>
                  <a:schemeClr val="tx1"/>
                </a:solidFill>
              </a:rPr>
            </a:br>
            <a:endParaRPr lang="en-US" altLang="en-US" sz="800" dirty="0">
              <a:solidFill>
                <a:schemeClr val="tx1"/>
              </a:solidFill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" sz="2300" dirty="0">
                <a:solidFill>
                  <a:schemeClr val="dk1"/>
                </a:solidFill>
                <a:sym typeface="Proxima Nova"/>
              </a:rPr>
              <a:t>When Sig_Exp_90 == 1: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</a:rPr>
              <a:t>training misclassification = 0.119079071523 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urier New" panose="02070309020205020404" pitchFamily="49" charset="0"/>
              </a:rPr>
              <a:t>testing misclassification = 0.113250283126 </a:t>
            </a: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-US" sz="1800" dirty="0">
              <a:solidFill>
                <a:schemeClr val="dk1"/>
              </a:solidFill>
              <a:latin typeface="Courier New" panose="02070309020205020404" pitchFamily="49" charset="0"/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Linear regression doesn’t seem like the way to go. More useful to use Linear Regression.</a:t>
            </a:r>
            <a:endParaRPr lang="en-US" sz="1800" dirty="0">
              <a:solidFill>
                <a:schemeClr val="dk1"/>
              </a:solidFill>
              <a:latin typeface="Courier New" panose="02070309020205020404" pitchFamily="49" charset="0"/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Challenges:</a:t>
            </a:r>
          </a:p>
          <a:p>
            <a:pPr marL="571500" lvl="4" indent="-342900">
              <a:lnSpc>
                <a:spcPct val="115000"/>
              </a:lnSpc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dk1"/>
                </a:solidFill>
                <a:sym typeface="Proxima Nova"/>
              </a:rPr>
              <a:t>Data has time series element to it. </a:t>
            </a: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" sz="2300" dirty="0">
              <a:solidFill>
                <a:schemeClr val="dk1"/>
              </a:solidFill>
              <a:sym typeface="Proxima Nova"/>
            </a:endParaRPr>
          </a:p>
          <a:p>
            <a:pPr marL="228600" lvl="4">
              <a:lnSpc>
                <a:spcPct val="115000"/>
              </a:lnSpc>
              <a:buClr>
                <a:schemeClr val="dk1"/>
              </a:buClr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-228600"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</a:pPr>
            <a:endParaRPr lang="e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subTitle" idx="3"/>
          </p:nvPr>
        </p:nvSpPr>
        <p:spPr>
          <a:xfrm>
            <a:off x="10" y="10"/>
            <a:ext cx="84423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41955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20202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ptimizelyTheme-PPT-Q32015">
  <a:themeElements>
    <a:clrScheme name="Optimizely Brand Colors">
      <a:dk1>
        <a:srgbClr val="494949"/>
      </a:dk1>
      <a:lt1>
        <a:srgbClr val="FFFFFF"/>
      </a:lt1>
      <a:dk2>
        <a:srgbClr val="0480BA"/>
      </a:dk2>
      <a:lt2>
        <a:srgbClr val="F2F2F2"/>
      </a:lt2>
      <a:accent1>
        <a:srgbClr val="9ACCE2"/>
      </a:accent1>
      <a:accent2>
        <a:srgbClr val="EFAF49"/>
      </a:accent2>
      <a:accent3>
        <a:srgbClr val="F6544B"/>
      </a:accent3>
      <a:accent4>
        <a:srgbClr val="71C4BB"/>
      </a:accent4>
      <a:accent5>
        <a:srgbClr val="0A3249"/>
      </a:accent5>
      <a:accent6>
        <a:srgbClr val="40A6D5"/>
      </a:accent6>
      <a:hlink>
        <a:srgbClr val="40A6D5"/>
      </a:hlink>
      <a:folHlink>
        <a:srgbClr val="0A32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557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Montserrat</vt:lpstr>
      <vt:lpstr>Arial</vt:lpstr>
      <vt:lpstr>Open Sans</vt:lpstr>
      <vt:lpstr>Verdana</vt:lpstr>
      <vt:lpstr>Karla</vt:lpstr>
      <vt:lpstr>Proxima Nova</vt:lpstr>
      <vt:lpstr>Courier New</vt:lpstr>
      <vt:lpstr>simple-light-2</vt:lpstr>
      <vt:lpstr>simple-light</vt:lpstr>
      <vt:lpstr>White</vt:lpstr>
      <vt:lpstr>OptimizelyTheme-PPT-Q32015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Caballero</dc:creator>
  <cp:lastModifiedBy>Tony Caballero</cp:lastModifiedBy>
  <cp:revision>10</cp:revision>
  <dcterms:modified xsi:type="dcterms:W3CDTF">2017-02-22T02:50:10Z</dcterms:modified>
</cp:coreProperties>
</file>