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0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3479-8A8A-984C-89A7-C252A46BE9D1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58DF-C0BA-4140-8A84-D734BE03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12/15/21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E18E7-CC97-464A-BED2-6E9ACF589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8" b="224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AC61-2FB2-A24E-9462-E35011276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/>
              <a:t>Under</a:t>
            </a:r>
            <a:r>
              <a:rPr lang="en-US" altLang="zh-CN" sz="6800"/>
              <a:t>grad</a:t>
            </a:r>
            <a:r>
              <a:rPr lang="zh-CN" altLang="en-US" sz="6800"/>
              <a:t> </a:t>
            </a:r>
            <a:r>
              <a:rPr lang="en-US" altLang="zh-CN" sz="6800"/>
              <a:t>Project</a:t>
            </a:r>
            <a:r>
              <a:rPr lang="zh-CN" altLang="en-US" sz="6800"/>
              <a:t> </a:t>
            </a:r>
            <a:r>
              <a:rPr lang="en-US" altLang="zh-CN" sz="6800"/>
              <a:t>Final</a:t>
            </a:r>
            <a:r>
              <a:rPr lang="zh-CN" altLang="en-US" sz="6800"/>
              <a:t> </a:t>
            </a:r>
            <a:r>
              <a:rPr lang="en-US" altLang="zh-CN" sz="6800"/>
              <a:t>Presentation</a:t>
            </a:r>
            <a:endParaRPr lang="en-US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C1DD4-AFEA-EB41-B1FB-4B32550A3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	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dirty="0"/>
              <a:t>		</a:t>
            </a:r>
            <a:r>
              <a:rPr lang="zh-CN" altLang="en-US" dirty="0"/>
              <a:t>          </a:t>
            </a:r>
            <a:r>
              <a:rPr lang="en-US" altLang="zh-CN" dirty="0" err="1"/>
              <a:t>Zeyu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5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8AEDC-B2BC-C043-9969-E39D26C571EB}"/>
              </a:ext>
            </a:extLst>
          </p:cNvPr>
          <p:cNvSpPr txBox="1"/>
          <p:nvPr/>
        </p:nvSpPr>
        <p:spPr>
          <a:xfrm>
            <a:off x="1085850" y="642938"/>
            <a:ext cx="6372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Test</a:t>
            </a:r>
            <a:r>
              <a:rPr lang="zh-CN" altLang="en-US" sz="4400" dirty="0"/>
              <a:t> </a:t>
            </a:r>
            <a:r>
              <a:rPr lang="en-US" altLang="zh-CN" sz="4400" dirty="0"/>
              <a:t>Result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064E2-56A9-CB48-A19B-9DB89108A325}"/>
              </a:ext>
            </a:extLst>
          </p:cNvPr>
          <p:cNvSpPr txBox="1"/>
          <p:nvPr/>
        </p:nvSpPr>
        <p:spPr>
          <a:xfrm>
            <a:off x="1228725" y="1700213"/>
            <a:ext cx="915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Type</a:t>
            </a:r>
            <a:r>
              <a:rPr lang="zh-CN" altLang="en-US" sz="3200" dirty="0"/>
              <a:t> </a:t>
            </a:r>
            <a:r>
              <a:rPr lang="en-US" altLang="zh-CN" sz="3200" dirty="0"/>
              <a:t>2:</a:t>
            </a:r>
            <a:r>
              <a:rPr lang="zh-CN" altLang="en-US" sz="3200" dirty="0"/>
              <a:t> </a:t>
            </a:r>
            <a:r>
              <a:rPr lang="en-US" altLang="zh-CN" sz="3200" dirty="0"/>
              <a:t>Matrix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shape</a:t>
            </a:r>
            <a:r>
              <a:rPr lang="zh-CN" altLang="en-US" sz="3200" dirty="0"/>
              <a:t> </a:t>
            </a:r>
            <a:r>
              <a:rPr lang="en-US" altLang="zh-CN" sz="3200" dirty="0"/>
              <a:t>4</a:t>
            </a:r>
            <a:r>
              <a:rPr lang="zh-CN" altLang="en-US" sz="3200" dirty="0"/>
              <a:t> * </a:t>
            </a:r>
            <a:r>
              <a:rPr lang="en-US" altLang="zh-CN" sz="3200" dirty="0"/>
              <a:t>1</a:t>
            </a:r>
            <a:r>
              <a:rPr lang="zh-CN" altLang="en-US" sz="3200" dirty="0"/>
              <a:t> * </a:t>
            </a:r>
            <a:r>
              <a:rPr lang="en-US" altLang="zh-CN" sz="3200" dirty="0"/>
              <a:t>4k</a:t>
            </a:r>
            <a:r>
              <a:rPr lang="zh-CN" altLang="en-US" sz="3200" dirty="0"/>
              <a:t> * </a:t>
            </a:r>
            <a:r>
              <a:rPr lang="en-US" altLang="zh-CN" sz="3200" dirty="0"/>
              <a:t>16</a:t>
            </a:r>
            <a:r>
              <a:rPr lang="zh-CN" altLang="en-US" sz="3200" dirty="0"/>
              <a:t> * </a:t>
            </a:r>
            <a:r>
              <a:rPr lang="en-US" altLang="zh-CN" sz="3200" dirty="0"/>
              <a:t>64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22540-665B-F94A-AF8C-8D10F61B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526269"/>
            <a:ext cx="5676900" cy="339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FB2DF-97F1-E346-8CF7-44255C9F4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79" y="2572822"/>
            <a:ext cx="5257346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264BE-BC35-C945-BE66-7D930199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1708150"/>
            <a:ext cx="5422900" cy="344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31461-15C1-0448-8F67-AFA18795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1729047"/>
            <a:ext cx="5422900" cy="34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94033-F9DF-0948-A4AF-DFDED3111CF7}"/>
              </a:ext>
            </a:extLst>
          </p:cNvPr>
          <p:cNvSpPr txBox="1"/>
          <p:nvPr/>
        </p:nvSpPr>
        <p:spPr>
          <a:xfrm>
            <a:off x="857251" y="614363"/>
            <a:ext cx="8472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Conclusion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8ADC4-5EA3-5140-8094-901BDA9F3D6C}"/>
              </a:ext>
            </a:extLst>
          </p:cNvPr>
          <p:cNvSpPr txBox="1"/>
          <p:nvPr/>
        </p:nvSpPr>
        <p:spPr>
          <a:xfrm>
            <a:off x="2371726" y="3028951"/>
            <a:ext cx="898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Granularity</a:t>
            </a:r>
            <a:r>
              <a:rPr lang="zh-CN" altLang="en-US" sz="6600" dirty="0"/>
              <a:t> </a:t>
            </a:r>
            <a:r>
              <a:rPr lang="en-US" altLang="zh-CN" sz="6600" dirty="0"/>
              <a:t>matters!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0605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723B3-4143-434F-903D-A5AA1CD67646}"/>
              </a:ext>
            </a:extLst>
          </p:cNvPr>
          <p:cNvSpPr txBox="1"/>
          <p:nvPr/>
        </p:nvSpPr>
        <p:spPr>
          <a:xfrm>
            <a:off x="814388" y="400050"/>
            <a:ext cx="792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Live</a:t>
            </a:r>
            <a:r>
              <a:rPr lang="zh-CN" altLang="en-US" sz="4800" dirty="0"/>
              <a:t> </a:t>
            </a:r>
            <a:r>
              <a:rPr lang="en-US" altLang="zh-CN" sz="4800" dirty="0"/>
              <a:t>Demo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0AE62-39D7-384B-9AB5-538FBFC5F3CA}"/>
              </a:ext>
            </a:extLst>
          </p:cNvPr>
          <p:cNvSpPr txBox="1"/>
          <p:nvPr/>
        </p:nvSpPr>
        <p:spPr>
          <a:xfrm>
            <a:off x="1552575" y="1757363"/>
            <a:ext cx="9086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Notice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final</a:t>
            </a:r>
            <a:r>
              <a:rPr lang="zh-CN" altLang="en-US" sz="3200" dirty="0"/>
              <a:t> </a:t>
            </a:r>
            <a:r>
              <a:rPr lang="en-US" altLang="zh-CN" sz="3200" dirty="0"/>
              <a:t>demo</a:t>
            </a:r>
            <a:r>
              <a:rPr lang="zh-CN" altLang="en-US" sz="3200" dirty="0"/>
              <a:t> </a:t>
            </a:r>
            <a:r>
              <a:rPr lang="en-US" altLang="zh-CN" sz="3200" dirty="0"/>
              <a:t>flat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  <a:r>
              <a:rPr lang="zh-CN" altLang="en-US" sz="3200" dirty="0"/>
              <a:t> </a:t>
            </a:r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returns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memory</a:t>
            </a:r>
            <a:r>
              <a:rPr lang="zh-CN" altLang="en-US" sz="3200" dirty="0"/>
              <a:t> </a:t>
            </a:r>
            <a:r>
              <a:rPr lang="en-US" altLang="zh-CN" sz="3200" dirty="0"/>
              <a:t>profiling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runtime</a:t>
            </a:r>
            <a:r>
              <a:rPr lang="zh-CN" altLang="en-US" sz="3200" dirty="0"/>
              <a:t> </a:t>
            </a:r>
            <a:r>
              <a:rPr lang="en-US" altLang="zh-CN" sz="3200" dirty="0"/>
              <a:t>result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GPU.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user</a:t>
            </a:r>
            <a:r>
              <a:rPr lang="zh-CN" altLang="en-US" sz="3200" dirty="0"/>
              <a:t> </a:t>
            </a:r>
            <a:r>
              <a:rPr lang="en-US" altLang="zh-CN" sz="3200" dirty="0"/>
              <a:t>wants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test</a:t>
            </a:r>
            <a:r>
              <a:rPr lang="zh-CN" altLang="en-US" sz="3200" dirty="0"/>
              <a:t> </a:t>
            </a:r>
            <a:r>
              <a:rPr lang="en-US" altLang="zh-CN" sz="3200" dirty="0"/>
              <a:t>runtime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CPU,</a:t>
            </a:r>
            <a:r>
              <a:rPr lang="zh-CN" altLang="en-US" sz="3200" dirty="0"/>
              <a:t> </a:t>
            </a:r>
            <a:r>
              <a:rPr lang="en-US" altLang="zh-CN" sz="3200" dirty="0"/>
              <a:t>he/she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find</a:t>
            </a:r>
            <a:r>
              <a:rPr lang="zh-CN" altLang="en-US" sz="3200" dirty="0"/>
              <a:t> </a:t>
            </a:r>
            <a:r>
              <a:rPr lang="en-US" altLang="zh-CN" sz="3200" dirty="0"/>
              <a:t>separate</a:t>
            </a:r>
            <a:r>
              <a:rPr lang="zh-CN" altLang="en-US" sz="3200" dirty="0"/>
              <a:t> </a:t>
            </a:r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git</a:t>
            </a:r>
            <a:r>
              <a:rPr lang="zh-CN" altLang="en-US" sz="3200" dirty="0"/>
              <a:t> </a:t>
            </a:r>
            <a:r>
              <a:rPr lang="en-US" altLang="zh-CN" sz="3200" dirty="0"/>
              <a:t>repo.</a:t>
            </a:r>
          </a:p>
          <a:p>
            <a:endParaRPr lang="en-US" sz="3200" dirty="0"/>
          </a:p>
          <a:p>
            <a:r>
              <a:rPr lang="en-US" altLang="zh-CN" sz="3200" dirty="0"/>
              <a:t>Originally</a:t>
            </a:r>
            <a:r>
              <a:rPr lang="zh-CN" altLang="en-US" sz="3200" dirty="0"/>
              <a:t> </a:t>
            </a:r>
            <a:r>
              <a:rPr lang="en-US" altLang="zh-CN" sz="3200" dirty="0"/>
              <a:t>planned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UI,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unfortunately,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Colab</a:t>
            </a:r>
            <a:r>
              <a:rPr lang="zh-CN" altLang="en-US" sz="3200" dirty="0"/>
              <a:t> </a:t>
            </a:r>
            <a:r>
              <a:rPr lang="en-US" altLang="zh-CN" sz="3200" dirty="0"/>
              <a:t>doesn’t</a:t>
            </a:r>
            <a:r>
              <a:rPr lang="zh-CN" altLang="en-US" sz="3200" dirty="0"/>
              <a:t> </a:t>
            </a:r>
            <a:r>
              <a:rPr lang="en-US" altLang="zh-CN" sz="3200" dirty="0"/>
              <a:t>support</a:t>
            </a:r>
            <a:r>
              <a:rPr lang="zh-CN" altLang="en-US" sz="3200" dirty="0"/>
              <a:t> </a:t>
            </a:r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GUI.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871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0A045-6907-2E4C-BB52-7A0A2A372A45}"/>
              </a:ext>
            </a:extLst>
          </p:cNvPr>
          <p:cNvSpPr txBox="1"/>
          <p:nvPr/>
        </p:nvSpPr>
        <p:spPr>
          <a:xfrm>
            <a:off x="900111" y="86499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Look</a:t>
            </a:r>
            <a:r>
              <a:rPr lang="zh-CN" altLang="en-US" sz="4400" dirty="0"/>
              <a:t> </a:t>
            </a:r>
            <a:r>
              <a:rPr lang="en-US" altLang="zh-CN" sz="4400" dirty="0"/>
              <a:t>through</a:t>
            </a:r>
            <a:r>
              <a:rPr lang="zh-CN" altLang="en-US" sz="4400" dirty="0"/>
              <a:t> </a:t>
            </a:r>
            <a:r>
              <a:rPr lang="en-US" altLang="zh-CN" sz="4400" dirty="0"/>
              <a:t>our</a:t>
            </a:r>
            <a:r>
              <a:rPr lang="zh-CN" altLang="en-US" sz="4400" dirty="0"/>
              <a:t> </a:t>
            </a:r>
            <a:r>
              <a:rPr lang="en-US" altLang="zh-CN" sz="4400" dirty="0" err="1"/>
              <a:t>github</a:t>
            </a:r>
            <a:r>
              <a:rPr lang="en-US" altLang="zh-CN" sz="4400" dirty="0"/>
              <a:t>!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F6258-E25E-2B45-B3CE-4D144D04C5E6}"/>
              </a:ext>
            </a:extLst>
          </p:cNvPr>
          <p:cNvSpPr txBox="1"/>
          <p:nvPr/>
        </p:nvSpPr>
        <p:spPr>
          <a:xfrm>
            <a:off x="900111" y="2721114"/>
            <a:ext cx="10444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Some</a:t>
            </a:r>
            <a:r>
              <a:rPr lang="zh-CN" altLang="en-US" sz="4000" dirty="0"/>
              <a:t> </a:t>
            </a:r>
            <a:r>
              <a:rPr lang="en-US" altLang="zh-CN" sz="4000" dirty="0"/>
              <a:t>obstacles</a:t>
            </a:r>
            <a:r>
              <a:rPr lang="zh-CN" altLang="en-US" sz="4000" dirty="0"/>
              <a:t> </a:t>
            </a:r>
            <a:r>
              <a:rPr lang="en-US" altLang="zh-CN" sz="4000" dirty="0"/>
              <a:t>we</a:t>
            </a:r>
            <a:r>
              <a:rPr lang="zh-CN" altLang="en-US" sz="4000" dirty="0"/>
              <a:t> </a:t>
            </a:r>
            <a:r>
              <a:rPr lang="en-US" altLang="zh-CN" sz="4000" dirty="0"/>
              <a:t>face</a:t>
            </a:r>
            <a:r>
              <a:rPr lang="zh-CN" altLang="en-US" sz="4000" dirty="0"/>
              <a:t> </a:t>
            </a:r>
            <a:r>
              <a:rPr lang="en-US" altLang="zh-CN" sz="4000" dirty="0"/>
              <a:t>throughout</a:t>
            </a:r>
            <a:r>
              <a:rPr lang="zh-CN" altLang="en-US" sz="4000" dirty="0"/>
              <a:t> </a:t>
            </a:r>
            <a:r>
              <a:rPr lang="en-US" altLang="zh-CN" sz="4000" dirty="0"/>
              <a:t>semester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A5506-1C62-0D41-97DE-704A3087DC70}"/>
              </a:ext>
            </a:extLst>
          </p:cNvPr>
          <p:cNvSpPr txBox="1"/>
          <p:nvPr/>
        </p:nvSpPr>
        <p:spPr>
          <a:xfrm>
            <a:off x="900111" y="4669571"/>
            <a:ext cx="5157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Unresolved</a:t>
            </a:r>
            <a:r>
              <a:rPr lang="zh-CN" altLang="en-US" sz="4000" dirty="0"/>
              <a:t> </a:t>
            </a:r>
            <a:r>
              <a:rPr lang="en-US" altLang="zh-CN" sz="4000" dirty="0"/>
              <a:t>Question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952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79480-4CBD-0748-8EA0-F5EBE89C471C}"/>
              </a:ext>
            </a:extLst>
          </p:cNvPr>
          <p:cNvSpPr txBox="1"/>
          <p:nvPr/>
        </p:nvSpPr>
        <p:spPr>
          <a:xfrm>
            <a:off x="957263" y="471488"/>
            <a:ext cx="732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Question?</a:t>
            </a:r>
            <a:r>
              <a:rPr lang="zh-CN" altLang="en-US" sz="4800" dirty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071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C1C69-8F4D-A845-8639-66DD3FBC2C4A}"/>
              </a:ext>
            </a:extLst>
          </p:cNvPr>
          <p:cNvSpPr txBox="1"/>
          <p:nvPr/>
        </p:nvSpPr>
        <p:spPr>
          <a:xfrm>
            <a:off x="957262" y="442913"/>
            <a:ext cx="747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Conclusion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97A6A-0BBC-EF4C-BE95-43329A8CB170}"/>
              </a:ext>
            </a:extLst>
          </p:cNvPr>
          <p:cNvSpPr txBox="1"/>
          <p:nvPr/>
        </p:nvSpPr>
        <p:spPr>
          <a:xfrm>
            <a:off x="1100138" y="2736502"/>
            <a:ext cx="1074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Thanks</a:t>
            </a:r>
            <a:r>
              <a:rPr lang="zh-CN" altLang="en-US" sz="2800" dirty="0"/>
              <a:t> </a:t>
            </a:r>
            <a:r>
              <a:rPr lang="en-US" altLang="zh-CN" sz="2800" dirty="0"/>
              <a:t>Felix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helping</a:t>
            </a:r>
            <a:r>
              <a:rPr lang="zh-CN" altLang="en-US" sz="2800" dirty="0"/>
              <a:t> </a:t>
            </a:r>
            <a:r>
              <a:rPr lang="en-US" altLang="zh-CN" sz="2800" dirty="0"/>
              <a:t>me</a:t>
            </a:r>
            <a:r>
              <a:rPr lang="zh-CN" altLang="en-US" sz="2800" dirty="0"/>
              <a:t> </a:t>
            </a:r>
            <a:r>
              <a:rPr lang="en-US" altLang="zh-CN" sz="2800" dirty="0"/>
              <a:t>out</a:t>
            </a:r>
            <a:r>
              <a:rPr lang="zh-CN" altLang="en-US" sz="2800" dirty="0"/>
              <a:t> </a:t>
            </a:r>
            <a:r>
              <a:rPr lang="en-US" altLang="zh-CN" sz="2800" dirty="0"/>
              <a:t>throughout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semester.</a:t>
            </a:r>
          </a:p>
          <a:p>
            <a:r>
              <a:rPr lang="en-US" altLang="zh-CN" sz="2800" dirty="0"/>
              <a:t>Thanks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  <a:r>
              <a:rPr lang="zh-CN" altLang="en-US" sz="2800" dirty="0"/>
              <a:t> </a:t>
            </a:r>
            <a:r>
              <a:rPr lang="en-US" altLang="zh-CN" sz="2800" dirty="0"/>
              <a:t>Tushar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giving</a:t>
            </a:r>
            <a:r>
              <a:rPr lang="zh-CN" altLang="en-US" sz="2800" dirty="0"/>
              <a:t> </a:t>
            </a:r>
            <a:r>
              <a:rPr lang="en-US" altLang="zh-CN" sz="2800" dirty="0"/>
              <a:t>me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chance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project!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03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05469-208B-A347-A91B-EDA1CECB8E5B}"/>
              </a:ext>
            </a:extLst>
          </p:cNvPr>
          <p:cNvSpPr txBox="1"/>
          <p:nvPr/>
        </p:nvSpPr>
        <p:spPr>
          <a:xfrm>
            <a:off x="742951" y="585788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Background:</a:t>
            </a:r>
            <a:r>
              <a:rPr lang="zh-CN" altLang="en-US" sz="4800" dirty="0"/>
              <a:t> </a:t>
            </a:r>
            <a:r>
              <a:rPr lang="en-US" altLang="zh-CN" sz="4800" dirty="0"/>
              <a:t>What</a:t>
            </a:r>
            <a:r>
              <a:rPr lang="zh-CN" altLang="en-US" sz="4800" dirty="0"/>
              <a:t> </a:t>
            </a:r>
            <a:r>
              <a:rPr lang="en-US" altLang="zh-CN" sz="4800" dirty="0"/>
              <a:t>is</a:t>
            </a:r>
            <a:r>
              <a:rPr lang="zh-CN" altLang="en-US" sz="4800" dirty="0"/>
              <a:t> </a:t>
            </a:r>
            <a:r>
              <a:rPr lang="en-US" altLang="zh-CN" sz="4800" dirty="0"/>
              <a:t>FLAT?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17AB-BA1D-5B4E-973B-14611B4C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6785"/>
            <a:ext cx="6080713" cy="3201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670B7-A72A-BD45-84EE-B603030E360C}"/>
              </a:ext>
            </a:extLst>
          </p:cNvPr>
          <p:cNvSpPr txBox="1"/>
          <p:nvPr/>
        </p:nvSpPr>
        <p:spPr>
          <a:xfrm>
            <a:off x="6238874" y="5062911"/>
            <a:ext cx="784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Reference: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/pdf/2107.06419.pdf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5628C-6A8C-5E41-8CE8-144D0315A58F}"/>
              </a:ext>
            </a:extLst>
          </p:cNvPr>
          <p:cNvSpPr txBox="1"/>
          <p:nvPr/>
        </p:nvSpPr>
        <p:spPr>
          <a:xfrm>
            <a:off x="885825" y="1416785"/>
            <a:ext cx="5210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stands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Fused</a:t>
            </a:r>
            <a:r>
              <a:rPr lang="zh-CN" altLang="en-US" dirty="0"/>
              <a:t> </a:t>
            </a:r>
            <a:r>
              <a:rPr lang="en-US" altLang="zh-CN" dirty="0"/>
              <a:t>Logit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Tiling,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specialized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aimed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calculation.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resolves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Footprint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L/A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chaining.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shouldn’t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gets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 err="1"/>
              <a:t>Softmax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Instead,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granularities,</a:t>
            </a:r>
            <a:r>
              <a:rPr lang="zh-CN" altLang="en-US" dirty="0"/>
              <a:t> 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another,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concatenate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granularities,</a:t>
            </a:r>
            <a:r>
              <a:rPr lang="zh-CN" altLang="en-US" dirty="0"/>
              <a:t> *</a:t>
            </a:r>
            <a:r>
              <a:rPr lang="en-US" altLang="zh-CN" dirty="0"/>
              <a:t>(i.e.</a:t>
            </a:r>
            <a:r>
              <a:rPr lang="zh-CN" altLang="en-US" dirty="0"/>
              <a:t> </a:t>
            </a:r>
            <a:r>
              <a:rPr lang="en-US" altLang="zh-CN" dirty="0"/>
              <a:t>batch,</a:t>
            </a:r>
            <a:r>
              <a:rPr lang="zh-CN" altLang="en-US" dirty="0"/>
              <a:t> </a:t>
            </a:r>
            <a:r>
              <a:rPr lang="en-US" altLang="zh-CN" dirty="0"/>
              <a:t>head,</a:t>
            </a:r>
            <a:r>
              <a:rPr lang="zh-CN" altLang="en-US" dirty="0"/>
              <a:t> </a:t>
            </a:r>
            <a:r>
              <a:rPr lang="en-US" altLang="zh-CN" dirty="0"/>
              <a:t>length)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input/cache</a:t>
            </a:r>
            <a:r>
              <a:rPr lang="zh-CN" altLang="en-US" dirty="0"/>
              <a:t> </a:t>
            </a:r>
            <a:r>
              <a:rPr lang="en-US" altLang="zh-CN" dirty="0"/>
              <a:t>configuration.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method,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O(BH</a:t>
            </a:r>
            <a:r>
              <a:rPr lang="en-US" altLang="zh-CN" dirty="0"/>
              <a:t>N^2)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complexity.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NLP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dramatically,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accelerate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calculation.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12FCA6-58A2-D34C-BE26-D34007F5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79" y="4306408"/>
            <a:ext cx="5674921" cy="2222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58B9E6-D23F-7442-85DA-787BEBEA1B1A}"/>
              </a:ext>
            </a:extLst>
          </p:cNvPr>
          <p:cNvSpPr txBox="1"/>
          <p:nvPr/>
        </p:nvSpPr>
        <p:spPr>
          <a:xfrm>
            <a:off x="414338" y="328613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Code</a:t>
            </a:r>
            <a:r>
              <a:rPr lang="zh-CN" altLang="en-US" sz="4400" dirty="0"/>
              <a:t> </a:t>
            </a:r>
            <a:r>
              <a:rPr lang="en-US" altLang="zh-CN" sz="4400" dirty="0"/>
              <a:t>Implementation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1BB29-68A8-1141-AAB4-4AD3AE0A5111}"/>
              </a:ext>
            </a:extLst>
          </p:cNvPr>
          <p:cNvSpPr txBox="1"/>
          <p:nvPr/>
        </p:nvSpPr>
        <p:spPr>
          <a:xfrm>
            <a:off x="414338" y="1161338"/>
            <a:ext cx="113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Tensorflow2.0</a:t>
            </a:r>
            <a:r>
              <a:rPr lang="zh-CN" altLang="en-US" dirty="0"/>
              <a:t> </a:t>
            </a:r>
            <a:r>
              <a:rPr lang="en-US" altLang="zh-CN" dirty="0"/>
              <a:t>Framework.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893E5-A1BE-2045-A877-F600802632B5}"/>
              </a:ext>
            </a:extLst>
          </p:cNvPr>
          <p:cNvSpPr txBox="1"/>
          <p:nvPr/>
        </p:nvSpPr>
        <p:spPr>
          <a:xfrm>
            <a:off x="414338" y="1530670"/>
            <a:ext cx="1111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Repo: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tensorflow</a:t>
            </a:r>
            <a:r>
              <a:rPr lang="en-US" altLang="zh-CN" dirty="0"/>
              <a:t>/models/tree/master/official/</a:t>
            </a:r>
            <a:r>
              <a:rPr lang="en-US" altLang="zh-CN" dirty="0" err="1"/>
              <a:t>nlp</a:t>
            </a:r>
            <a:r>
              <a:rPr lang="en-US" altLang="zh-CN" dirty="0"/>
              <a:t>/transformer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BE2AA-77CD-0D4A-B156-947ADD18F87B}"/>
              </a:ext>
            </a:extLst>
          </p:cNvPr>
          <p:cNvSpPr txBox="1"/>
          <p:nvPr/>
        </p:nvSpPr>
        <p:spPr>
          <a:xfrm>
            <a:off x="661987" y="1874912"/>
            <a:ext cx="97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Repo: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tonycccccc</a:t>
            </a:r>
            <a:r>
              <a:rPr lang="en-US" altLang="zh-CN" dirty="0"/>
              <a:t>/</a:t>
            </a:r>
            <a:r>
              <a:rPr lang="en-US" altLang="zh-CN" dirty="0" err="1"/>
              <a:t>tony.github.io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1A034-6335-7548-A356-A41ECAB8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2613576"/>
            <a:ext cx="6102741" cy="1602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172042-CB9A-3C41-8F7F-55008A513060}"/>
              </a:ext>
            </a:extLst>
          </p:cNvPr>
          <p:cNvSpPr txBox="1"/>
          <p:nvPr/>
        </p:nvSpPr>
        <p:spPr>
          <a:xfrm>
            <a:off x="414338" y="4375416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8F959-B23E-8F43-8BF7-ACB3E21B11C7}"/>
              </a:ext>
            </a:extLst>
          </p:cNvPr>
          <p:cNvSpPr txBox="1"/>
          <p:nvPr/>
        </p:nvSpPr>
        <p:spPr>
          <a:xfrm>
            <a:off x="8543925" y="3846508"/>
            <a:ext cx="375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Pseudo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9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7AEA3E-B410-3442-BF33-3A54C1835940}"/>
              </a:ext>
            </a:extLst>
          </p:cNvPr>
          <p:cNvSpPr txBox="1"/>
          <p:nvPr/>
        </p:nvSpPr>
        <p:spPr>
          <a:xfrm>
            <a:off x="857250" y="571500"/>
            <a:ext cx="8643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Let</a:t>
            </a:r>
            <a:r>
              <a:rPr lang="en-US" altLang="zh-CN" sz="6000" dirty="0"/>
              <a:t>’s</a:t>
            </a:r>
            <a:r>
              <a:rPr lang="zh-CN" altLang="en-US" sz="6000" dirty="0"/>
              <a:t> </a:t>
            </a:r>
            <a:r>
              <a:rPr lang="en-US" altLang="zh-CN" sz="6000" dirty="0"/>
              <a:t>take</a:t>
            </a:r>
            <a:r>
              <a:rPr lang="zh-CN" altLang="en-US" sz="6000" dirty="0"/>
              <a:t> </a:t>
            </a:r>
            <a:r>
              <a:rPr lang="en-US" altLang="zh-CN" sz="6000" dirty="0"/>
              <a:t>a</a:t>
            </a:r>
            <a:r>
              <a:rPr lang="zh-CN" altLang="en-US" sz="6000" dirty="0"/>
              <a:t> </a:t>
            </a:r>
            <a:r>
              <a:rPr lang="en-US" altLang="zh-CN" sz="6000" dirty="0"/>
              <a:t>look</a:t>
            </a:r>
            <a:r>
              <a:rPr lang="zh-CN" altLang="en-US" sz="6000" dirty="0"/>
              <a:t> </a:t>
            </a:r>
            <a:r>
              <a:rPr lang="en-US" altLang="zh-CN" sz="6000" dirty="0"/>
              <a:t>at</a:t>
            </a:r>
            <a:r>
              <a:rPr lang="zh-CN" altLang="en-US" sz="6000" dirty="0"/>
              <a:t> </a:t>
            </a:r>
            <a:r>
              <a:rPr lang="en-US" altLang="zh-CN" sz="6000" dirty="0"/>
              <a:t>code</a:t>
            </a:r>
            <a:r>
              <a:rPr lang="zh-CN" altLang="en-US" sz="6000" dirty="0"/>
              <a:t>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2826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A3EC4-124D-1E43-991A-79E689955C81}"/>
              </a:ext>
            </a:extLst>
          </p:cNvPr>
          <p:cNvSpPr txBox="1"/>
          <p:nvPr/>
        </p:nvSpPr>
        <p:spPr>
          <a:xfrm>
            <a:off x="900112" y="628651"/>
            <a:ext cx="830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Evaluation</a:t>
            </a:r>
            <a:r>
              <a:rPr lang="zh-CN" altLang="en-US" sz="4800" dirty="0"/>
              <a:t> </a:t>
            </a:r>
            <a:r>
              <a:rPr lang="en-US" altLang="zh-CN" sz="4800" dirty="0"/>
              <a:t>Metrics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4CCD1-83E9-E34B-99F0-67458525A8BB}"/>
              </a:ext>
            </a:extLst>
          </p:cNvPr>
          <p:cNvSpPr txBox="1"/>
          <p:nvPr/>
        </p:nvSpPr>
        <p:spPr>
          <a:xfrm>
            <a:off x="900112" y="1459648"/>
            <a:ext cx="10901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Memory: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Profiling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done</a:t>
            </a:r>
            <a:r>
              <a:rPr lang="zh-CN" altLang="en-US" sz="2400" dirty="0"/>
              <a:t> </a:t>
            </a:r>
            <a:r>
              <a:rPr lang="en-US" altLang="zh-CN" sz="2400" dirty="0"/>
              <a:t>through</a:t>
            </a:r>
            <a:r>
              <a:rPr lang="zh-CN" altLang="en-US" sz="2400" dirty="0"/>
              <a:t> </a:t>
            </a:r>
            <a:r>
              <a:rPr lang="en-US" sz="2400" dirty="0" err="1"/>
              <a:t>tf.config.experimental.get_memory_info</a:t>
            </a:r>
            <a:r>
              <a:rPr lang="en-US" altLang="zh-CN" sz="2400" dirty="0"/>
              <a:t>()</a:t>
            </a:r>
            <a:r>
              <a:rPr lang="zh-CN" altLang="en-US" sz="2400" dirty="0"/>
              <a:t> </a:t>
            </a:r>
            <a:r>
              <a:rPr lang="en-US" altLang="zh-CN" sz="2400" dirty="0"/>
              <a:t>function.</a:t>
            </a:r>
            <a:r>
              <a:rPr lang="zh-CN" altLang="en-US" sz="2400" dirty="0"/>
              <a:t> </a:t>
            </a:r>
            <a:r>
              <a:rPr lang="en-US" altLang="zh-CN" sz="2400" dirty="0"/>
              <a:t>Basically,</a:t>
            </a:r>
            <a:r>
              <a:rPr lang="zh-CN" altLang="en-US" sz="2400" dirty="0"/>
              <a:t> </a:t>
            </a:r>
            <a:r>
              <a:rPr lang="en-US" altLang="zh-CN" sz="2400" dirty="0"/>
              <a:t>before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run</a:t>
            </a:r>
            <a:r>
              <a:rPr lang="zh-CN" altLang="en-US" sz="2400" dirty="0"/>
              <a:t> </a:t>
            </a: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program,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runtime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GPU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sort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GPU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sz="2400" dirty="0" err="1"/>
              <a:t>tf.config.experimental.reset_memory_stats</a:t>
            </a:r>
            <a:r>
              <a:rPr lang="en-US" altLang="zh-CN" sz="2400" dirty="0"/>
              <a:t>()</a:t>
            </a:r>
            <a:r>
              <a:rPr lang="zh-CN" altLang="en-US" sz="2400" dirty="0"/>
              <a:t> </a:t>
            </a:r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loading</a:t>
            </a:r>
            <a:r>
              <a:rPr lang="zh-CN" altLang="en-US" sz="2400" dirty="0"/>
              <a:t> </a:t>
            </a:r>
            <a:r>
              <a:rPr lang="en-US" altLang="zh-CN" sz="2400" dirty="0"/>
              <a:t>required</a:t>
            </a:r>
            <a:r>
              <a:rPr lang="zh-CN" altLang="en-US" sz="2400" dirty="0"/>
              <a:t> </a:t>
            </a:r>
            <a:r>
              <a:rPr lang="en-US" altLang="zh-CN" sz="2400" dirty="0"/>
              <a:t>data.</a:t>
            </a:r>
            <a:r>
              <a:rPr lang="zh-CN" altLang="en-US" sz="2400" dirty="0"/>
              <a:t> </a:t>
            </a:r>
            <a:r>
              <a:rPr lang="en-US" altLang="zh-CN" sz="2400" dirty="0"/>
              <a:t>Note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doesn’t</a:t>
            </a:r>
            <a:r>
              <a:rPr lang="zh-CN" altLang="en-US" sz="2400" dirty="0"/>
              <a:t> </a:t>
            </a:r>
            <a:r>
              <a:rPr lang="en-US" altLang="zh-CN" sz="2400" dirty="0"/>
              <a:t>mean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clear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stuff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GPU</a:t>
            </a:r>
            <a:r>
              <a:rPr lang="zh-CN" altLang="en-US" sz="2400" dirty="0"/>
              <a:t> </a:t>
            </a:r>
            <a:r>
              <a:rPr lang="en-US" altLang="zh-CN" sz="2400" dirty="0"/>
              <a:t>memory;</a:t>
            </a:r>
            <a:r>
              <a:rPr lang="zh-CN" altLang="en-US" sz="2400" dirty="0"/>
              <a:t> </a:t>
            </a:r>
            <a:r>
              <a:rPr lang="en-US" altLang="zh-CN" sz="2400" dirty="0"/>
              <a:t>instead,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cleans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keeps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loaded.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way,</a:t>
            </a:r>
            <a:r>
              <a:rPr lang="zh-CN" altLang="en-US" sz="2400" dirty="0"/>
              <a:t> </a:t>
            </a:r>
            <a:r>
              <a:rPr lang="en-US" altLang="zh-CN" sz="2400" dirty="0"/>
              <a:t>every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algorithm,</a:t>
            </a:r>
            <a:r>
              <a:rPr lang="zh-CN" altLang="en-US" sz="2400" dirty="0"/>
              <a:t> </a:t>
            </a:r>
            <a:r>
              <a:rPr lang="en-US" altLang="zh-CN" sz="2400" dirty="0"/>
              <a:t>before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run,</a:t>
            </a:r>
            <a:r>
              <a:rPr lang="zh-CN" altLang="en-US" sz="2400" dirty="0"/>
              <a:t> </a:t>
            </a:r>
            <a:r>
              <a:rPr lang="en-US" altLang="zh-CN" sz="2400" dirty="0"/>
              <a:t>should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page.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then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sz="2400" dirty="0" err="1"/>
              <a:t>tf.config.experimental.get_memory_info</a:t>
            </a:r>
            <a:r>
              <a:rPr lang="en-US" altLang="zh-CN" sz="2400" dirty="0"/>
              <a:t>()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record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info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run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program.</a:t>
            </a:r>
            <a:r>
              <a:rPr lang="zh-CN" altLang="en-US" sz="2400" dirty="0"/>
              <a:t> </a:t>
            </a:r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iteration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finishes,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record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info</a:t>
            </a:r>
            <a:r>
              <a:rPr lang="zh-CN" altLang="en-US" sz="2400" dirty="0"/>
              <a:t> </a:t>
            </a:r>
            <a:r>
              <a:rPr lang="en-US" altLang="zh-CN" sz="2400" dirty="0"/>
              <a:t>again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them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some</a:t>
            </a:r>
            <a:r>
              <a:rPr lang="zh-CN" altLang="en-US" sz="2400" dirty="0"/>
              <a:t> </a:t>
            </a:r>
            <a:r>
              <a:rPr lang="en-US" altLang="zh-CN" sz="2400" dirty="0"/>
              <a:t>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37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79E2B-CC4D-244B-95F0-6E706BC7973F}"/>
              </a:ext>
            </a:extLst>
          </p:cNvPr>
          <p:cNvSpPr txBox="1"/>
          <p:nvPr/>
        </p:nvSpPr>
        <p:spPr>
          <a:xfrm>
            <a:off x="871538" y="557213"/>
            <a:ext cx="8143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Evaluation</a:t>
            </a:r>
            <a:r>
              <a:rPr lang="zh-CN" altLang="en-US" sz="4800" dirty="0"/>
              <a:t> </a:t>
            </a:r>
            <a:r>
              <a:rPr lang="en-US" altLang="zh-CN" sz="4800" dirty="0"/>
              <a:t>Metrics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A147C-DDC0-7348-A024-B42BFD88FD65}"/>
              </a:ext>
            </a:extLst>
          </p:cNvPr>
          <p:cNvSpPr txBox="1"/>
          <p:nvPr/>
        </p:nvSpPr>
        <p:spPr>
          <a:xfrm>
            <a:off x="700088" y="1557338"/>
            <a:ext cx="10701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Time:</a:t>
            </a:r>
          </a:p>
          <a:p>
            <a:r>
              <a:rPr lang="en-US" altLang="zh-CN" sz="2400" dirty="0"/>
              <a:t>	For</a:t>
            </a:r>
            <a:r>
              <a:rPr lang="zh-CN" altLang="en-US" sz="2400" dirty="0"/>
              <a:t> </a:t>
            </a:r>
            <a:r>
              <a:rPr lang="en-US" altLang="zh-CN" sz="2400" dirty="0"/>
              <a:t>time,</a:t>
            </a:r>
            <a:r>
              <a:rPr lang="zh-CN" altLang="en-US" sz="2400" dirty="0"/>
              <a:t> </a:t>
            </a:r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measured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GPU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CPU</a:t>
            </a:r>
            <a:r>
              <a:rPr lang="zh-CN" altLang="en-US" sz="2400" dirty="0"/>
              <a:t> </a:t>
            </a:r>
            <a:r>
              <a:rPr lang="en-US" altLang="zh-CN" sz="2400" dirty="0"/>
              <a:t>runtime.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traditional</a:t>
            </a:r>
            <a:r>
              <a:rPr lang="zh-CN" altLang="en-US" sz="2400" dirty="0"/>
              <a:t> </a:t>
            </a:r>
            <a:r>
              <a:rPr lang="en-US" altLang="zh-CN" sz="2400" dirty="0"/>
              <a:t>CPU,</a:t>
            </a:r>
            <a:r>
              <a:rPr lang="zh-CN" altLang="en-US" sz="2400" dirty="0"/>
              <a:t> </a:t>
            </a:r>
            <a:r>
              <a:rPr lang="en-US" altLang="zh-CN" sz="2400" dirty="0"/>
              <a:t>fetching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though</a:t>
            </a:r>
            <a:r>
              <a:rPr lang="zh-CN" altLang="en-US" sz="2400" dirty="0"/>
              <a:t> </a:t>
            </a:r>
            <a:r>
              <a:rPr lang="en-US" altLang="zh-CN" sz="2400" dirty="0"/>
              <a:t>limited</a:t>
            </a:r>
            <a:r>
              <a:rPr lang="zh-CN" altLang="en-US" sz="2400" dirty="0"/>
              <a:t> </a:t>
            </a:r>
            <a:r>
              <a:rPr lang="en-US" altLang="zh-CN" sz="2400" dirty="0"/>
              <a:t>bandwidth</a:t>
            </a:r>
            <a:r>
              <a:rPr lang="zh-CN" altLang="en-US" sz="2400" dirty="0"/>
              <a:t> </a:t>
            </a:r>
            <a:r>
              <a:rPr lang="en-US" altLang="zh-CN" sz="2400" dirty="0"/>
              <a:t>really</a:t>
            </a:r>
            <a:r>
              <a:rPr lang="zh-CN" altLang="en-US" sz="2400" dirty="0"/>
              <a:t> </a:t>
            </a:r>
            <a:r>
              <a:rPr lang="en-US" altLang="zh-CN" sz="2400" dirty="0"/>
              <a:t>lowers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performance.</a:t>
            </a:r>
            <a:r>
              <a:rPr lang="zh-CN" altLang="en-US" sz="2400" dirty="0"/>
              <a:t> </a:t>
            </a:r>
            <a:r>
              <a:rPr lang="en-US" altLang="zh-CN" sz="2400" dirty="0"/>
              <a:t>Maximizing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on-chip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us</a:t>
            </a:r>
            <a:r>
              <a:rPr lang="zh-CN" altLang="en-US" sz="2400" dirty="0"/>
              <a:t> </a:t>
            </a:r>
            <a:r>
              <a:rPr lang="en-US" altLang="zh-CN" sz="2400" dirty="0"/>
              <a:t>break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bottleneck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reduce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runtime.</a:t>
            </a:r>
          </a:p>
          <a:p>
            <a:r>
              <a:rPr lang="en-US" altLang="zh-CN" sz="2400" dirty="0"/>
              <a:t>	However,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GPU,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SIMD</a:t>
            </a:r>
            <a:r>
              <a:rPr lang="zh-CN" altLang="en-US" sz="2400" dirty="0"/>
              <a:t> </a:t>
            </a:r>
            <a:r>
              <a:rPr lang="en-US" altLang="zh-CN" sz="2400" dirty="0"/>
              <a:t>device,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designed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matrix</a:t>
            </a:r>
            <a:r>
              <a:rPr lang="zh-CN" altLang="en-US" sz="2400" dirty="0"/>
              <a:t> </a:t>
            </a:r>
            <a:r>
              <a:rPr lang="en-US" altLang="zh-CN" sz="2400" dirty="0"/>
              <a:t>multiplication.</a:t>
            </a:r>
            <a:r>
              <a:rPr lang="zh-CN" altLang="en-US" sz="2400" dirty="0"/>
              <a:t> </a:t>
            </a:r>
            <a:r>
              <a:rPr lang="en-US" altLang="zh-CN" sz="2400" dirty="0"/>
              <a:t>Fetching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take</a:t>
            </a:r>
            <a:r>
              <a:rPr lang="zh-CN" altLang="en-US" sz="2400" dirty="0"/>
              <a:t> </a:t>
            </a:r>
            <a:r>
              <a:rPr lang="en-US" altLang="zh-CN" sz="2400" dirty="0"/>
              <a:t>time,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whole</a:t>
            </a:r>
            <a:r>
              <a:rPr lang="zh-CN" altLang="en-US" sz="2400" dirty="0"/>
              <a:t> </a:t>
            </a:r>
            <a:r>
              <a:rPr lang="en-US" altLang="zh-CN" sz="2400" dirty="0"/>
              <a:t>matrix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fed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program,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saved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computation</a:t>
            </a:r>
            <a:r>
              <a:rPr lang="zh-CN" altLang="en-US" sz="2400" dirty="0"/>
              <a:t> </a:t>
            </a:r>
            <a:r>
              <a:rPr lang="en-US" altLang="zh-CN" sz="2400" dirty="0"/>
              <a:t>might</a:t>
            </a:r>
            <a:r>
              <a:rPr lang="zh-CN" altLang="en-US" sz="2400" dirty="0"/>
              <a:t> </a:t>
            </a:r>
            <a:r>
              <a:rPr lang="en-US" altLang="zh-CN" sz="2400" dirty="0"/>
              <a:t>compensate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time.</a:t>
            </a:r>
          </a:p>
          <a:p>
            <a:r>
              <a:rPr lang="en-US" altLang="zh-CN" sz="2400" dirty="0"/>
              <a:t>	Not</a:t>
            </a:r>
            <a:r>
              <a:rPr lang="zh-CN" altLang="en-US" sz="2400" dirty="0"/>
              <a:t> </a:t>
            </a:r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sure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this.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further</a:t>
            </a:r>
            <a:r>
              <a:rPr lang="zh-CN" altLang="en-US" sz="2400" dirty="0"/>
              <a:t> </a:t>
            </a:r>
            <a:r>
              <a:rPr lang="en-US" altLang="zh-CN" sz="2400" dirty="0"/>
              <a:t>explore</a:t>
            </a:r>
            <a:r>
              <a:rPr lang="zh-CN" altLang="en-US" sz="2400" dirty="0"/>
              <a:t> </a:t>
            </a:r>
            <a:r>
              <a:rPr lang="en-US" altLang="zh-CN" sz="2400" dirty="0"/>
              <a:t>GPU</a:t>
            </a:r>
            <a:r>
              <a:rPr lang="zh-CN" altLang="en-US" sz="2400" dirty="0"/>
              <a:t> </a:t>
            </a:r>
            <a:r>
              <a:rPr lang="en-US" altLang="zh-CN" sz="2400" dirty="0"/>
              <a:t>working</a:t>
            </a:r>
            <a:r>
              <a:rPr lang="zh-CN" altLang="en-US" sz="2400" dirty="0"/>
              <a:t> </a:t>
            </a:r>
            <a:r>
              <a:rPr lang="en-US" altLang="zh-CN" sz="2400" dirty="0"/>
              <a:t>principles.</a:t>
            </a:r>
          </a:p>
        </p:txBody>
      </p:sp>
    </p:spTree>
    <p:extLst>
      <p:ext uri="{BB962C8B-B14F-4D97-AF65-F5344CB8AC3E}">
        <p14:creationId xmlns:p14="http://schemas.microsoft.com/office/powerpoint/2010/main" val="22748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07D867-B82B-A44E-9E5E-173DA3933214}"/>
              </a:ext>
            </a:extLst>
          </p:cNvPr>
          <p:cNvSpPr txBox="1"/>
          <p:nvPr/>
        </p:nvSpPr>
        <p:spPr>
          <a:xfrm>
            <a:off x="842962" y="485775"/>
            <a:ext cx="794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Test</a:t>
            </a:r>
            <a:r>
              <a:rPr lang="zh-CN" altLang="en-US" sz="4800" dirty="0"/>
              <a:t> </a:t>
            </a:r>
            <a:r>
              <a:rPr lang="en-US" altLang="zh-CN" sz="4800" dirty="0"/>
              <a:t>Result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F4673-ACA8-8043-8C49-A8509222CA7C}"/>
              </a:ext>
            </a:extLst>
          </p:cNvPr>
          <p:cNvSpPr txBox="1"/>
          <p:nvPr/>
        </p:nvSpPr>
        <p:spPr>
          <a:xfrm>
            <a:off x="959644" y="1316772"/>
            <a:ext cx="10272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Type</a:t>
            </a:r>
            <a:r>
              <a:rPr lang="zh-CN" altLang="en-US" sz="3200" dirty="0"/>
              <a:t> </a:t>
            </a:r>
            <a:r>
              <a:rPr lang="en-US" altLang="zh-CN" sz="3200" dirty="0"/>
              <a:t>1:</a:t>
            </a:r>
            <a:r>
              <a:rPr lang="zh-CN" altLang="en-US" sz="3200" dirty="0"/>
              <a:t> </a:t>
            </a:r>
            <a:r>
              <a:rPr lang="en-US" altLang="zh-CN" sz="3200" dirty="0"/>
              <a:t>12</a:t>
            </a:r>
            <a:r>
              <a:rPr lang="zh-CN" altLang="en-US" sz="3200" dirty="0"/>
              <a:t> * </a:t>
            </a:r>
            <a:r>
              <a:rPr lang="en-US" altLang="zh-CN" sz="3200" dirty="0"/>
              <a:t>576</a:t>
            </a:r>
            <a:r>
              <a:rPr lang="zh-CN" altLang="en-US" sz="3200" dirty="0"/>
              <a:t> * </a:t>
            </a:r>
            <a:r>
              <a:rPr lang="en-US" altLang="zh-CN" sz="3200" dirty="0"/>
              <a:t>64</a:t>
            </a:r>
            <a:r>
              <a:rPr lang="zh-CN" altLang="en-US" sz="3200" dirty="0"/>
              <a:t> * </a:t>
            </a:r>
            <a:r>
              <a:rPr lang="en-US" altLang="zh-CN" sz="3200" dirty="0"/>
              <a:t>16</a:t>
            </a:r>
            <a:r>
              <a:rPr lang="zh-CN" altLang="en-US" sz="3200" dirty="0"/>
              <a:t> * </a:t>
            </a:r>
            <a:r>
              <a:rPr lang="en-US" altLang="zh-CN" sz="3200" dirty="0"/>
              <a:t>64</a:t>
            </a:r>
            <a:r>
              <a:rPr lang="zh-CN" altLang="en-US" sz="3200" dirty="0"/>
              <a:t> </a:t>
            </a:r>
            <a:r>
              <a:rPr lang="en-US" altLang="zh-CN" sz="3200" dirty="0"/>
              <a:t>matrix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input;</a:t>
            </a:r>
            <a:r>
              <a:rPr lang="zh-CN" altLang="en-US" sz="3200" dirty="0"/>
              <a:t> </a:t>
            </a:r>
            <a:r>
              <a:rPr lang="en-US" altLang="zh-CN" sz="3200" dirty="0"/>
              <a:t>12</a:t>
            </a:r>
            <a:r>
              <a:rPr lang="zh-CN" altLang="en-US" sz="3200" dirty="0"/>
              <a:t> </a:t>
            </a:r>
            <a:r>
              <a:rPr lang="en-US" altLang="zh-CN" sz="3200" dirty="0"/>
              <a:t>different</a:t>
            </a:r>
            <a:r>
              <a:rPr lang="zh-CN" altLang="en-US" sz="3200" dirty="0"/>
              <a:t> </a:t>
            </a:r>
            <a:r>
              <a:rPr lang="en-US" altLang="zh-CN" sz="3200" dirty="0"/>
              <a:t>inputs,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576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batch</a:t>
            </a:r>
            <a:r>
              <a:rPr lang="zh-CN" altLang="en-US" sz="3200" dirty="0"/>
              <a:t> </a:t>
            </a:r>
            <a:r>
              <a:rPr lang="en-US" altLang="zh-CN" sz="3200" dirty="0"/>
              <a:t>size,</a:t>
            </a:r>
            <a:r>
              <a:rPr lang="zh-CN" altLang="en-US" sz="3200" dirty="0"/>
              <a:t> </a:t>
            </a:r>
            <a:r>
              <a:rPr lang="en-US" altLang="zh-CN" sz="3200" dirty="0"/>
              <a:t>64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sequence</a:t>
            </a:r>
            <a:r>
              <a:rPr lang="zh-CN" altLang="en-US" sz="3200" dirty="0"/>
              <a:t> </a:t>
            </a:r>
            <a:r>
              <a:rPr lang="en-US" altLang="zh-CN" sz="3200" dirty="0"/>
              <a:t>length,</a:t>
            </a:r>
            <a:r>
              <a:rPr lang="zh-CN" altLang="en-US" sz="3200" dirty="0"/>
              <a:t> </a:t>
            </a:r>
            <a:r>
              <a:rPr lang="en-US" altLang="zh-CN" sz="3200" dirty="0"/>
              <a:t>16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head</a:t>
            </a:r>
            <a:r>
              <a:rPr lang="zh-CN" altLang="en-US" sz="3200" dirty="0"/>
              <a:t> </a:t>
            </a:r>
            <a:r>
              <a:rPr lang="en-US" altLang="zh-CN" sz="3200" dirty="0"/>
              <a:t>num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64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dimension</a:t>
            </a:r>
            <a:r>
              <a:rPr lang="zh-CN" altLang="en-US" sz="3200" dirty="0"/>
              <a:t> </a:t>
            </a:r>
            <a:r>
              <a:rPr lang="en-US" altLang="zh-CN" sz="3200" dirty="0"/>
              <a:t>per</a:t>
            </a:r>
            <a:r>
              <a:rPr lang="zh-CN" altLang="en-US" sz="3200" dirty="0"/>
              <a:t> </a:t>
            </a:r>
            <a:r>
              <a:rPr lang="en-US" altLang="zh-CN" sz="3200" dirty="0"/>
              <a:t>head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CD347-4BDE-934C-8D15-F7F589DD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4" y="3048000"/>
            <a:ext cx="53086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13965-51A3-7E41-A273-7C70EFBE1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0" y="3048000"/>
            <a:ext cx="5041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256CF-4FB3-D64F-980E-3F48A05676E2}"/>
              </a:ext>
            </a:extLst>
          </p:cNvPr>
          <p:cNvSpPr txBox="1"/>
          <p:nvPr/>
        </p:nvSpPr>
        <p:spPr>
          <a:xfrm>
            <a:off x="985837" y="685800"/>
            <a:ext cx="667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Test</a:t>
            </a:r>
            <a:r>
              <a:rPr lang="zh-CN" altLang="en-US" sz="4800" dirty="0"/>
              <a:t> </a:t>
            </a:r>
            <a:r>
              <a:rPr lang="en-US" altLang="zh-CN" sz="4800" dirty="0"/>
              <a:t>Result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21C79-D724-DC4B-90D1-19C788D9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857500"/>
            <a:ext cx="5092700" cy="331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BAECF-9213-164A-91D6-CD0FF864BFB4}"/>
              </a:ext>
            </a:extLst>
          </p:cNvPr>
          <p:cNvSpPr txBox="1"/>
          <p:nvPr/>
        </p:nvSpPr>
        <p:spPr>
          <a:xfrm>
            <a:off x="1171575" y="1519119"/>
            <a:ext cx="920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Same</a:t>
            </a:r>
            <a:r>
              <a:rPr lang="zh-CN" altLang="en-US" sz="3600" dirty="0"/>
              <a:t> </a:t>
            </a:r>
            <a:r>
              <a:rPr lang="en-US" altLang="zh-CN" sz="3600" dirty="0"/>
              <a:t>shape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running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CPU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GPU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3DD1E-5500-D24A-A062-39D93033A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2870200"/>
            <a:ext cx="56769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B12FB6-E80A-A74F-8DBD-DCE6CD41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4" y="1727200"/>
            <a:ext cx="5727701" cy="340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28656-CAB1-9147-8171-727FB4CD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712" y="1727200"/>
            <a:ext cx="5245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700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2F3F0"/>
      </a:lt2>
      <a:accent1>
        <a:srgbClr val="612FE4"/>
      </a:accent1>
      <a:accent2>
        <a:srgbClr val="1D37D3"/>
      </a:accent2>
      <a:accent3>
        <a:srgbClr val="2C93E4"/>
      </a:accent3>
      <a:accent4>
        <a:srgbClr val="18BEC2"/>
      </a:accent4>
      <a:accent5>
        <a:srgbClr val="26C486"/>
      </a:accent5>
      <a:accent6>
        <a:srgbClr val="19C83A"/>
      </a:accent6>
      <a:hlink>
        <a:srgbClr val="7B9632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715</Words>
  <Application>Microsoft Macintosh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System Font Regular</vt:lpstr>
      <vt:lpstr>Arial</vt:lpstr>
      <vt:lpstr>Calibri</vt:lpstr>
      <vt:lpstr>Seaford Display</vt:lpstr>
      <vt:lpstr>Tenorite</vt:lpstr>
      <vt:lpstr>MadridVTI</vt:lpstr>
      <vt:lpstr>Undergrad Project 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 Project Final Presentation</dc:title>
  <dc:creator>Chen, Zeyu</dc:creator>
  <cp:lastModifiedBy>Chen, Zeyu</cp:lastModifiedBy>
  <cp:revision>2</cp:revision>
  <dcterms:created xsi:type="dcterms:W3CDTF">2021-12-15T02:13:33Z</dcterms:created>
  <dcterms:modified xsi:type="dcterms:W3CDTF">2021-12-20T19:11:05Z</dcterms:modified>
</cp:coreProperties>
</file>