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.jpg" ContentType="image/jpg"/>
  <Override PartName="/ppt/media/image4.jpg" ContentType="image/jpg"/>
  <Override PartName="/ppt/media/image5.jpg" ContentType="image/jpg"/>
  <Override PartName="/ppt/media/image6.jpg" ContentType="image/jpg"/>
  <Override PartName="/ppt/media/image11.jpg" ContentType="image/jpg"/>
  <Override PartName="/ppt/media/image12.jpg" ContentType="image/jpg"/>
  <Override PartName="/ppt/media/image14.jpg" ContentType="image/jpg"/>
  <Override PartName="/ppt/media/image15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0" r:id="rId6"/>
    <p:sldId id="258" r:id="rId7"/>
    <p:sldId id="257" r:id="rId8"/>
    <p:sldId id="259" r:id="rId9"/>
    <p:sldId id="262" r:id="rId10"/>
    <p:sldId id="260" r:id="rId11"/>
    <p:sldId id="261" r:id="rId12"/>
    <p:sldId id="263" r:id="rId13"/>
    <p:sldId id="264" r:id="rId14"/>
    <p:sldId id="273" r:id="rId15"/>
    <p:sldId id="272" r:id="rId16"/>
    <p:sldId id="265" r:id="rId17"/>
    <p:sldId id="266" r:id="rId18"/>
    <p:sldId id="267" r:id="rId19"/>
    <p:sldId id="268" r:id="rId20"/>
    <p:sldId id="269" r:id="rId21"/>
    <p:sldId id="271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28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5FED-96A1-4711-8F35-97C0A70F8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C12D5-29BD-48E1-9BF9-B43CB4D99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E1851-D240-48B8-A451-53A10BD2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5AC2-181A-4AD9-9A35-505EB2FD1680}" type="datetimeFigureOut">
              <a:rPr lang="en-HK" smtClean="0"/>
              <a:t>10/3/2023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96503-5F28-4261-94AE-BA4284D7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C96D2-6BD5-49C3-8D20-5051DD0D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E87E-484F-4827-BF7A-A3D933B348A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1641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C4B0B-4E87-47E3-A01C-B09CD615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225AE-B5AD-4354-8C6C-6482C2B39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1CB3E-A404-40B9-8F91-3EE6F31C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5AC2-181A-4AD9-9A35-505EB2FD1680}" type="datetimeFigureOut">
              <a:rPr lang="en-HK" smtClean="0"/>
              <a:t>10/3/2023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6EB8C-23AC-4CAC-A006-722DB126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820E5-4FD3-43E9-8B83-7EC520A4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E87E-484F-4827-BF7A-A3D933B348A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0217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C3FA-D9BF-40BC-9380-E69C1F7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4509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8C442-62C9-4688-98B7-E5274515C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84E8B-C72B-49B6-B9F7-86B61C36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5AC2-181A-4AD9-9A35-505EB2FD1680}" type="datetimeFigureOut">
              <a:rPr lang="en-HK" smtClean="0"/>
              <a:t>10/3/2023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B9571-269B-445A-A232-5DED388F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C6EC7-D08D-44AC-8EDF-E59EA604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E87E-484F-4827-BF7A-A3D933B348A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8293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D02F-3852-48EE-B5FC-033D294B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20021-0CE6-4759-9C48-A32AB412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5AC2-181A-4AD9-9A35-505EB2FD1680}" type="datetimeFigureOut">
              <a:rPr lang="en-HK" smtClean="0"/>
              <a:t>10/3/2023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C2CBD-10E1-4EBB-B019-3B900C37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1B461-579B-45AA-9C33-E35F457E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E87E-484F-4827-BF7A-A3D933B348A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126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1DC76-086F-4063-A675-73B7FD30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5AC2-181A-4AD9-9A35-505EB2FD1680}" type="datetimeFigureOut">
              <a:rPr lang="en-HK" smtClean="0"/>
              <a:t>10/3/2023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8FA29-342B-43EC-837C-9B27D06D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415E2-929D-4A04-AB5D-506DF0E1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E87E-484F-4827-BF7A-A3D933B348A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9076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0F5BA-BF83-4849-8BEC-274C85CA3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37" y="84626"/>
            <a:ext cx="11376707" cy="1082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697C0-2AA2-477A-96AC-426B58B02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638" y="1323921"/>
            <a:ext cx="11376706" cy="4791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423F3-B387-4F4C-9B3B-F3D3415F6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03587" y="6355708"/>
            <a:ext cx="11869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9405AC2-181A-4AD9-9A35-505EB2FD1680}" type="datetimeFigureOut">
              <a:rPr lang="en-HK" smtClean="0"/>
              <a:pPr/>
              <a:t>10/3/2023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81046-5D14-40CF-8D47-6B2B27CAB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20535" y="6356350"/>
            <a:ext cx="61595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H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642CD-0AF6-4AEB-B392-EA2E8CEA1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556" y="6356350"/>
            <a:ext cx="6727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603E87E-484F-4827-BF7A-A3D933B348A6}" type="slidenum">
              <a:rPr lang="en-HK" smtClean="0"/>
              <a:pPr/>
              <a:t>‹#›</a:t>
            </a:fld>
            <a:endParaRPr lang="en-HK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B17E75EE-EBC0-4BB5-98D1-F3E5005A7B1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" y="6115644"/>
            <a:ext cx="2787368" cy="74466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62AD7D-DE6E-4069-90F0-9C5733193555}"/>
              </a:ext>
            </a:extLst>
          </p:cNvPr>
          <p:cNvCxnSpPr>
            <a:cxnSpLocks/>
          </p:cNvCxnSpPr>
          <p:nvPr userDrawn="1"/>
        </p:nvCxnSpPr>
        <p:spPr>
          <a:xfrm>
            <a:off x="2894198" y="6226896"/>
            <a:ext cx="884106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88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CED32F-33C4-4A9C-AEF6-85A61C34A5D0}"/>
              </a:ext>
            </a:extLst>
          </p:cNvPr>
          <p:cNvSpPr txBox="1"/>
          <p:nvPr/>
        </p:nvSpPr>
        <p:spPr>
          <a:xfrm>
            <a:off x="1127646" y="1773530"/>
            <a:ext cx="1020171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0820" algn="ctr">
              <a:lnSpc>
                <a:spcPct val="100000"/>
              </a:lnSpc>
              <a:spcBef>
                <a:spcPts val="350"/>
              </a:spcBef>
            </a:pPr>
            <a:r>
              <a:rPr lang="en-US" sz="3200" b="1" spc="-5" dirty="0">
                <a:latin typeface="Times New Roman"/>
                <a:cs typeface="Times New Roman"/>
              </a:rPr>
              <a:t>Low-dose CT Image Reconstruction with Machine Learning</a:t>
            </a:r>
            <a:endParaRPr lang="en-US" sz="3200" b="1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0CBEE-F02D-4484-8130-DCF2F59D9B68}"/>
              </a:ext>
            </a:extLst>
          </p:cNvPr>
          <p:cNvSpPr txBox="1"/>
          <p:nvPr/>
        </p:nvSpPr>
        <p:spPr>
          <a:xfrm>
            <a:off x="4429401" y="3543224"/>
            <a:ext cx="9569741" cy="882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0820">
              <a:lnSpc>
                <a:spcPct val="100000"/>
              </a:lnSpc>
              <a:spcBef>
                <a:spcPts val="350"/>
              </a:spcBef>
            </a:pPr>
            <a:r>
              <a:rPr lang="en-US" sz="2400" b="0" spc="-5" dirty="0">
                <a:latin typeface="Times New Roman"/>
                <a:cs typeface="Times New Roman"/>
              </a:rPr>
              <a:t>    Name: Kecheng Chen</a:t>
            </a:r>
          </a:p>
          <a:p>
            <a:pPr marL="210820">
              <a:lnSpc>
                <a:spcPct val="100000"/>
              </a:lnSpc>
              <a:spcBef>
                <a:spcPts val="350"/>
              </a:spcBef>
            </a:pPr>
            <a:r>
              <a:rPr lang="en-US" sz="2400" spc="-5" dirty="0">
                <a:latin typeface="Times New Roman"/>
                <a:cs typeface="Times New Roman"/>
              </a:rPr>
              <a:t>Supervisor: Dr. </a:t>
            </a:r>
            <a:r>
              <a:rPr lang="en-US" sz="2400" spc="-5" dirty="0" err="1">
                <a:latin typeface="Times New Roman"/>
                <a:cs typeface="Times New Roman"/>
              </a:rPr>
              <a:t>Haoliang</a:t>
            </a:r>
            <a:r>
              <a:rPr lang="en-US" sz="2400" spc="-5" dirty="0">
                <a:latin typeface="Times New Roman"/>
                <a:cs typeface="Times New Roman"/>
              </a:rPr>
              <a:t> Li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47E97A42-998B-4B1F-BE35-6C87DCD4422C}"/>
              </a:ext>
            </a:extLst>
          </p:cNvPr>
          <p:cNvSpPr txBox="1"/>
          <p:nvPr/>
        </p:nvSpPr>
        <p:spPr>
          <a:xfrm>
            <a:off x="5280541" y="4506507"/>
            <a:ext cx="95697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0820">
              <a:lnSpc>
                <a:spcPct val="100000"/>
              </a:lnSpc>
              <a:spcBef>
                <a:spcPts val="350"/>
              </a:spcBef>
            </a:pPr>
            <a:r>
              <a:rPr lang="en-US" sz="2400" b="0" spc="-5" dirty="0">
                <a:latin typeface="Times New Roman"/>
                <a:cs typeface="Times New Roman"/>
              </a:rPr>
              <a:t>11.03.2023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4724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5"/>
    </mc:Choice>
    <mc:Fallback>
      <p:transition spd="slow" advTm="41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9F5EDBC-D0ED-4364-8A03-0DFE5FB187A1}"/>
              </a:ext>
            </a:extLst>
          </p:cNvPr>
          <p:cNvSpPr txBox="1"/>
          <p:nvPr/>
        </p:nvSpPr>
        <p:spPr>
          <a:xfrm>
            <a:off x="-249343" y="0"/>
            <a:ext cx="95697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0820">
              <a:lnSpc>
                <a:spcPct val="100000"/>
              </a:lnSpc>
              <a:spcBef>
                <a:spcPts val="350"/>
              </a:spcBef>
            </a:pPr>
            <a:r>
              <a:rPr lang="en-US" sz="2400" b="1" spc="-5" dirty="0">
                <a:latin typeface="Times New Roman"/>
                <a:cs typeface="Times New Roman"/>
              </a:rPr>
              <a:t>Low-dose CT Image Reconstruction with Machine Learning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B46740-8DC4-41DF-B0F1-CD96C46D41C5}"/>
              </a:ext>
            </a:extLst>
          </p:cNvPr>
          <p:cNvSpPr/>
          <p:nvPr/>
        </p:nvSpPr>
        <p:spPr>
          <a:xfrm>
            <a:off x="9676384" y="0"/>
            <a:ext cx="24160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Method (1)</a:t>
            </a:r>
          </a:p>
        </p:txBody>
      </p:sp>
      <p:grpSp>
        <p:nvGrpSpPr>
          <p:cNvPr id="20" name="object 3">
            <a:extLst>
              <a:ext uri="{FF2B5EF4-FFF2-40B4-BE49-F238E27FC236}">
                <a16:creationId xmlns:a16="http://schemas.microsoft.com/office/drawing/2014/main" id="{66D87643-CBB8-4548-9389-C6CE6052A139}"/>
              </a:ext>
            </a:extLst>
          </p:cNvPr>
          <p:cNvGrpSpPr/>
          <p:nvPr/>
        </p:nvGrpSpPr>
        <p:grpSpPr>
          <a:xfrm>
            <a:off x="4294243" y="2108296"/>
            <a:ext cx="5038407" cy="1831339"/>
            <a:chOff x="4223029" y="1530375"/>
            <a:chExt cx="5038407" cy="1831339"/>
          </a:xfrm>
        </p:grpSpPr>
        <p:sp>
          <p:nvSpPr>
            <p:cNvPr id="54" name="object 4">
              <a:extLst>
                <a:ext uri="{FF2B5EF4-FFF2-40B4-BE49-F238E27FC236}">
                  <a16:creationId xmlns:a16="http://schemas.microsoft.com/office/drawing/2014/main" id="{DD23B163-19F4-4F8B-9B09-3CF6BC6602DF}"/>
                </a:ext>
              </a:extLst>
            </p:cNvPr>
            <p:cNvSpPr/>
            <p:nvPr/>
          </p:nvSpPr>
          <p:spPr>
            <a:xfrm>
              <a:off x="5985471" y="1530375"/>
              <a:ext cx="3275965" cy="1831339"/>
            </a:xfrm>
            <a:custGeom>
              <a:avLst/>
              <a:gdLst/>
              <a:ahLst/>
              <a:cxnLst/>
              <a:rect l="l" t="t" r="r" b="b"/>
              <a:pathLst>
                <a:path w="3275965" h="1831339">
                  <a:moveTo>
                    <a:pt x="2970593" y="0"/>
                  </a:moveTo>
                  <a:lnTo>
                    <a:pt x="305130" y="0"/>
                  </a:lnTo>
                  <a:lnTo>
                    <a:pt x="255637" y="3993"/>
                  </a:lnTo>
                  <a:lnTo>
                    <a:pt x="208686" y="15555"/>
                  </a:lnTo>
                  <a:lnTo>
                    <a:pt x="164906" y="34058"/>
                  </a:lnTo>
                  <a:lnTo>
                    <a:pt x="124925" y="58873"/>
                  </a:lnTo>
                  <a:lnTo>
                    <a:pt x="89371" y="89371"/>
                  </a:lnTo>
                  <a:lnTo>
                    <a:pt x="58873" y="124925"/>
                  </a:lnTo>
                  <a:lnTo>
                    <a:pt x="34058" y="164906"/>
                  </a:lnTo>
                  <a:lnTo>
                    <a:pt x="15555" y="208686"/>
                  </a:lnTo>
                  <a:lnTo>
                    <a:pt x="3993" y="255637"/>
                  </a:lnTo>
                  <a:lnTo>
                    <a:pt x="0" y="305130"/>
                  </a:lnTo>
                  <a:lnTo>
                    <a:pt x="0" y="1525625"/>
                  </a:lnTo>
                  <a:lnTo>
                    <a:pt x="3993" y="1575118"/>
                  </a:lnTo>
                  <a:lnTo>
                    <a:pt x="15555" y="1622069"/>
                  </a:lnTo>
                  <a:lnTo>
                    <a:pt x="34058" y="1665849"/>
                  </a:lnTo>
                  <a:lnTo>
                    <a:pt x="58873" y="1705830"/>
                  </a:lnTo>
                  <a:lnTo>
                    <a:pt x="89371" y="1741384"/>
                  </a:lnTo>
                  <a:lnTo>
                    <a:pt x="124925" y="1771882"/>
                  </a:lnTo>
                  <a:lnTo>
                    <a:pt x="164906" y="1796697"/>
                  </a:lnTo>
                  <a:lnTo>
                    <a:pt x="208686" y="1815199"/>
                  </a:lnTo>
                  <a:lnTo>
                    <a:pt x="255637" y="1826762"/>
                  </a:lnTo>
                  <a:lnTo>
                    <a:pt x="305130" y="1830755"/>
                  </a:lnTo>
                  <a:lnTo>
                    <a:pt x="2970593" y="1830755"/>
                  </a:lnTo>
                  <a:lnTo>
                    <a:pt x="3020086" y="1826762"/>
                  </a:lnTo>
                  <a:lnTo>
                    <a:pt x="3067037" y="1815199"/>
                  </a:lnTo>
                  <a:lnTo>
                    <a:pt x="3110817" y="1796697"/>
                  </a:lnTo>
                  <a:lnTo>
                    <a:pt x="3150798" y="1771882"/>
                  </a:lnTo>
                  <a:lnTo>
                    <a:pt x="3186352" y="1741384"/>
                  </a:lnTo>
                  <a:lnTo>
                    <a:pt x="3216850" y="1705830"/>
                  </a:lnTo>
                  <a:lnTo>
                    <a:pt x="3241665" y="1665849"/>
                  </a:lnTo>
                  <a:lnTo>
                    <a:pt x="3260167" y="1622069"/>
                  </a:lnTo>
                  <a:lnTo>
                    <a:pt x="3271729" y="1575118"/>
                  </a:lnTo>
                  <a:lnTo>
                    <a:pt x="3275723" y="1525625"/>
                  </a:lnTo>
                  <a:lnTo>
                    <a:pt x="3275723" y="305130"/>
                  </a:lnTo>
                  <a:lnTo>
                    <a:pt x="3271729" y="255637"/>
                  </a:lnTo>
                  <a:lnTo>
                    <a:pt x="3260167" y="208686"/>
                  </a:lnTo>
                  <a:lnTo>
                    <a:pt x="3241665" y="164906"/>
                  </a:lnTo>
                  <a:lnTo>
                    <a:pt x="3216850" y="124925"/>
                  </a:lnTo>
                  <a:lnTo>
                    <a:pt x="3186352" y="89371"/>
                  </a:lnTo>
                  <a:lnTo>
                    <a:pt x="3150798" y="58873"/>
                  </a:lnTo>
                  <a:lnTo>
                    <a:pt x="3110817" y="34058"/>
                  </a:lnTo>
                  <a:lnTo>
                    <a:pt x="3067037" y="15555"/>
                  </a:lnTo>
                  <a:lnTo>
                    <a:pt x="3020086" y="3993"/>
                  </a:lnTo>
                  <a:lnTo>
                    <a:pt x="2970593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5" name="object 5">
              <a:extLst>
                <a:ext uri="{FF2B5EF4-FFF2-40B4-BE49-F238E27FC236}">
                  <a16:creationId xmlns:a16="http://schemas.microsoft.com/office/drawing/2014/main" id="{1BA72B7B-8E12-46CB-9204-3829A4067888}"/>
                </a:ext>
              </a:extLst>
            </p:cNvPr>
            <p:cNvSpPr/>
            <p:nvPr/>
          </p:nvSpPr>
          <p:spPr>
            <a:xfrm>
              <a:off x="5985471" y="1530375"/>
              <a:ext cx="3275965" cy="1831339"/>
            </a:xfrm>
            <a:custGeom>
              <a:avLst/>
              <a:gdLst/>
              <a:ahLst/>
              <a:cxnLst/>
              <a:rect l="l" t="t" r="r" b="b"/>
              <a:pathLst>
                <a:path w="3275965" h="1831339">
                  <a:moveTo>
                    <a:pt x="0" y="305132"/>
                  </a:moveTo>
                  <a:lnTo>
                    <a:pt x="3993" y="255638"/>
                  </a:lnTo>
                  <a:lnTo>
                    <a:pt x="15555" y="208686"/>
                  </a:lnTo>
                  <a:lnTo>
                    <a:pt x="34058" y="164906"/>
                  </a:lnTo>
                  <a:lnTo>
                    <a:pt x="58872" y="124924"/>
                  </a:lnTo>
                  <a:lnTo>
                    <a:pt x="89371" y="89371"/>
                  </a:lnTo>
                  <a:lnTo>
                    <a:pt x="124924" y="58872"/>
                  </a:lnTo>
                  <a:lnTo>
                    <a:pt x="164906" y="34058"/>
                  </a:lnTo>
                  <a:lnTo>
                    <a:pt x="208686" y="15555"/>
                  </a:lnTo>
                  <a:lnTo>
                    <a:pt x="255638" y="3993"/>
                  </a:lnTo>
                  <a:lnTo>
                    <a:pt x="305132" y="0"/>
                  </a:lnTo>
                  <a:lnTo>
                    <a:pt x="2970591" y="0"/>
                  </a:lnTo>
                  <a:lnTo>
                    <a:pt x="3020085" y="3993"/>
                  </a:lnTo>
                  <a:lnTo>
                    <a:pt x="3067036" y="15555"/>
                  </a:lnTo>
                  <a:lnTo>
                    <a:pt x="3110817" y="34058"/>
                  </a:lnTo>
                  <a:lnTo>
                    <a:pt x="3150798" y="58872"/>
                  </a:lnTo>
                  <a:lnTo>
                    <a:pt x="3186351" y="89371"/>
                  </a:lnTo>
                  <a:lnTo>
                    <a:pt x="3216849" y="124924"/>
                  </a:lnTo>
                  <a:lnTo>
                    <a:pt x="3241664" y="164906"/>
                  </a:lnTo>
                  <a:lnTo>
                    <a:pt x="3260166" y="208686"/>
                  </a:lnTo>
                  <a:lnTo>
                    <a:pt x="3271728" y="255638"/>
                  </a:lnTo>
                  <a:lnTo>
                    <a:pt x="3275721" y="305132"/>
                  </a:lnTo>
                  <a:lnTo>
                    <a:pt x="3275721" y="1525620"/>
                  </a:lnTo>
                  <a:lnTo>
                    <a:pt x="3271728" y="1575114"/>
                  </a:lnTo>
                  <a:lnTo>
                    <a:pt x="3260166" y="1622066"/>
                  </a:lnTo>
                  <a:lnTo>
                    <a:pt x="3241664" y="1665846"/>
                  </a:lnTo>
                  <a:lnTo>
                    <a:pt x="3216849" y="1705827"/>
                  </a:lnTo>
                  <a:lnTo>
                    <a:pt x="3186351" y="1741380"/>
                  </a:lnTo>
                  <a:lnTo>
                    <a:pt x="3150798" y="1771879"/>
                  </a:lnTo>
                  <a:lnTo>
                    <a:pt x="3110817" y="1796693"/>
                  </a:lnTo>
                  <a:lnTo>
                    <a:pt x="3067036" y="1815195"/>
                  </a:lnTo>
                  <a:lnTo>
                    <a:pt x="3020085" y="1826757"/>
                  </a:lnTo>
                  <a:lnTo>
                    <a:pt x="2970591" y="1830751"/>
                  </a:lnTo>
                  <a:lnTo>
                    <a:pt x="305132" y="1830751"/>
                  </a:lnTo>
                  <a:lnTo>
                    <a:pt x="255638" y="1826757"/>
                  </a:lnTo>
                  <a:lnTo>
                    <a:pt x="208686" y="1815195"/>
                  </a:lnTo>
                  <a:lnTo>
                    <a:pt x="164906" y="1796693"/>
                  </a:lnTo>
                  <a:lnTo>
                    <a:pt x="124924" y="1771879"/>
                  </a:lnTo>
                  <a:lnTo>
                    <a:pt x="89371" y="1741380"/>
                  </a:lnTo>
                  <a:lnTo>
                    <a:pt x="58872" y="1705827"/>
                  </a:lnTo>
                  <a:lnTo>
                    <a:pt x="34058" y="1665846"/>
                  </a:lnTo>
                  <a:lnTo>
                    <a:pt x="15555" y="1622066"/>
                  </a:lnTo>
                  <a:lnTo>
                    <a:pt x="3993" y="1575114"/>
                  </a:lnTo>
                  <a:lnTo>
                    <a:pt x="0" y="1525620"/>
                  </a:lnTo>
                  <a:lnTo>
                    <a:pt x="0" y="305132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6" name="object 6">
              <a:extLst>
                <a:ext uri="{FF2B5EF4-FFF2-40B4-BE49-F238E27FC236}">
                  <a16:creationId xmlns:a16="http://schemas.microsoft.com/office/drawing/2014/main" id="{4A1502AC-9035-4DDB-B96B-762CF4801E19}"/>
                </a:ext>
              </a:extLst>
            </p:cNvPr>
            <p:cNvSpPr/>
            <p:nvPr/>
          </p:nvSpPr>
          <p:spPr>
            <a:xfrm>
              <a:off x="6210554" y="1648663"/>
              <a:ext cx="406400" cy="1590040"/>
            </a:xfrm>
            <a:custGeom>
              <a:avLst/>
              <a:gdLst/>
              <a:ahLst/>
              <a:cxnLst/>
              <a:rect l="l" t="t" r="r" b="b"/>
              <a:pathLst>
                <a:path w="406400" h="1590039">
                  <a:moveTo>
                    <a:pt x="406361" y="0"/>
                  </a:moveTo>
                  <a:lnTo>
                    <a:pt x="0" y="0"/>
                  </a:lnTo>
                  <a:lnTo>
                    <a:pt x="0" y="1589557"/>
                  </a:lnTo>
                  <a:lnTo>
                    <a:pt x="406361" y="1589557"/>
                  </a:lnTo>
                  <a:lnTo>
                    <a:pt x="4063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7" name="object 7">
              <a:extLst>
                <a:ext uri="{FF2B5EF4-FFF2-40B4-BE49-F238E27FC236}">
                  <a16:creationId xmlns:a16="http://schemas.microsoft.com/office/drawing/2014/main" id="{F600702F-5135-47AD-92F7-3E4AFA2BE822}"/>
                </a:ext>
              </a:extLst>
            </p:cNvPr>
            <p:cNvSpPr/>
            <p:nvPr/>
          </p:nvSpPr>
          <p:spPr>
            <a:xfrm>
              <a:off x="6210554" y="1648663"/>
              <a:ext cx="406400" cy="1590040"/>
            </a:xfrm>
            <a:custGeom>
              <a:avLst/>
              <a:gdLst/>
              <a:ahLst/>
              <a:cxnLst/>
              <a:rect l="l" t="t" r="r" b="b"/>
              <a:pathLst>
                <a:path w="406400" h="1590039">
                  <a:moveTo>
                    <a:pt x="0" y="0"/>
                  </a:moveTo>
                  <a:lnTo>
                    <a:pt x="406362" y="0"/>
                  </a:lnTo>
                  <a:lnTo>
                    <a:pt x="406362" y="1589570"/>
                  </a:lnTo>
                  <a:lnTo>
                    <a:pt x="0" y="158957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8" name="object 8">
              <a:extLst>
                <a:ext uri="{FF2B5EF4-FFF2-40B4-BE49-F238E27FC236}">
                  <a16:creationId xmlns:a16="http://schemas.microsoft.com/office/drawing/2014/main" id="{1ADA4312-7E71-4D40-967D-8D49F8000F1E}"/>
                </a:ext>
              </a:extLst>
            </p:cNvPr>
            <p:cNvSpPr/>
            <p:nvPr/>
          </p:nvSpPr>
          <p:spPr>
            <a:xfrm>
              <a:off x="6899821" y="1859114"/>
              <a:ext cx="371475" cy="1193800"/>
            </a:xfrm>
            <a:custGeom>
              <a:avLst/>
              <a:gdLst/>
              <a:ahLst/>
              <a:cxnLst/>
              <a:rect l="l" t="t" r="r" b="b"/>
              <a:pathLst>
                <a:path w="371475" h="1193800">
                  <a:moveTo>
                    <a:pt x="371195" y="0"/>
                  </a:moveTo>
                  <a:lnTo>
                    <a:pt x="0" y="0"/>
                  </a:lnTo>
                  <a:lnTo>
                    <a:pt x="0" y="1193571"/>
                  </a:lnTo>
                  <a:lnTo>
                    <a:pt x="371195" y="1193571"/>
                  </a:lnTo>
                  <a:lnTo>
                    <a:pt x="371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9" name="object 9">
              <a:extLst>
                <a:ext uri="{FF2B5EF4-FFF2-40B4-BE49-F238E27FC236}">
                  <a16:creationId xmlns:a16="http://schemas.microsoft.com/office/drawing/2014/main" id="{0C9091E9-440B-423B-95E4-D74A552EDF5E}"/>
                </a:ext>
              </a:extLst>
            </p:cNvPr>
            <p:cNvSpPr/>
            <p:nvPr/>
          </p:nvSpPr>
          <p:spPr>
            <a:xfrm>
              <a:off x="6899821" y="1859114"/>
              <a:ext cx="371475" cy="1193800"/>
            </a:xfrm>
            <a:custGeom>
              <a:avLst/>
              <a:gdLst/>
              <a:ahLst/>
              <a:cxnLst/>
              <a:rect l="l" t="t" r="r" b="b"/>
              <a:pathLst>
                <a:path w="371475" h="1193800">
                  <a:moveTo>
                    <a:pt x="0" y="0"/>
                  </a:moveTo>
                  <a:lnTo>
                    <a:pt x="371200" y="0"/>
                  </a:lnTo>
                  <a:lnTo>
                    <a:pt x="371200" y="1193570"/>
                  </a:lnTo>
                  <a:lnTo>
                    <a:pt x="0" y="119357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0" name="object 10">
              <a:extLst>
                <a:ext uri="{FF2B5EF4-FFF2-40B4-BE49-F238E27FC236}">
                  <a16:creationId xmlns:a16="http://schemas.microsoft.com/office/drawing/2014/main" id="{775A79E8-A678-4350-A3C1-02755A5DA6E5}"/>
                </a:ext>
              </a:extLst>
            </p:cNvPr>
            <p:cNvSpPr/>
            <p:nvPr/>
          </p:nvSpPr>
          <p:spPr>
            <a:xfrm>
              <a:off x="7553921" y="2088908"/>
              <a:ext cx="292100" cy="734060"/>
            </a:xfrm>
            <a:custGeom>
              <a:avLst/>
              <a:gdLst/>
              <a:ahLst/>
              <a:cxnLst/>
              <a:rect l="l" t="t" r="r" b="b"/>
              <a:pathLst>
                <a:path w="292100" h="734060">
                  <a:moveTo>
                    <a:pt x="291973" y="0"/>
                  </a:moveTo>
                  <a:lnTo>
                    <a:pt x="0" y="0"/>
                  </a:lnTo>
                  <a:lnTo>
                    <a:pt x="0" y="733983"/>
                  </a:lnTo>
                  <a:lnTo>
                    <a:pt x="291973" y="733983"/>
                  </a:lnTo>
                  <a:lnTo>
                    <a:pt x="2919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1" name="object 11">
              <a:extLst>
                <a:ext uri="{FF2B5EF4-FFF2-40B4-BE49-F238E27FC236}">
                  <a16:creationId xmlns:a16="http://schemas.microsoft.com/office/drawing/2014/main" id="{F9100209-D260-4C03-A78F-5B2C9A54F650}"/>
                </a:ext>
              </a:extLst>
            </p:cNvPr>
            <p:cNvSpPr/>
            <p:nvPr/>
          </p:nvSpPr>
          <p:spPr>
            <a:xfrm>
              <a:off x="7553921" y="2088908"/>
              <a:ext cx="292100" cy="734060"/>
            </a:xfrm>
            <a:custGeom>
              <a:avLst/>
              <a:gdLst/>
              <a:ahLst/>
              <a:cxnLst/>
              <a:rect l="l" t="t" r="r" b="b"/>
              <a:pathLst>
                <a:path w="292100" h="734060">
                  <a:moveTo>
                    <a:pt x="0" y="0"/>
                  </a:moveTo>
                  <a:lnTo>
                    <a:pt x="291973" y="0"/>
                  </a:lnTo>
                  <a:lnTo>
                    <a:pt x="291973" y="733985"/>
                  </a:lnTo>
                  <a:lnTo>
                    <a:pt x="0" y="733985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2" name="object 12">
              <a:extLst>
                <a:ext uri="{FF2B5EF4-FFF2-40B4-BE49-F238E27FC236}">
                  <a16:creationId xmlns:a16="http://schemas.microsoft.com/office/drawing/2014/main" id="{5D0BA195-EE85-4B33-9C94-D06F1F4FB77A}"/>
                </a:ext>
              </a:extLst>
            </p:cNvPr>
            <p:cNvSpPr/>
            <p:nvPr/>
          </p:nvSpPr>
          <p:spPr>
            <a:xfrm>
              <a:off x="8727986" y="1647113"/>
              <a:ext cx="406400" cy="1590040"/>
            </a:xfrm>
            <a:custGeom>
              <a:avLst/>
              <a:gdLst/>
              <a:ahLst/>
              <a:cxnLst/>
              <a:rect l="l" t="t" r="r" b="b"/>
              <a:pathLst>
                <a:path w="406400" h="1590039">
                  <a:moveTo>
                    <a:pt x="406361" y="0"/>
                  </a:moveTo>
                  <a:lnTo>
                    <a:pt x="0" y="0"/>
                  </a:lnTo>
                  <a:lnTo>
                    <a:pt x="0" y="1589557"/>
                  </a:lnTo>
                  <a:lnTo>
                    <a:pt x="406361" y="1589557"/>
                  </a:lnTo>
                  <a:lnTo>
                    <a:pt x="4063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3" name="object 13">
              <a:extLst>
                <a:ext uri="{FF2B5EF4-FFF2-40B4-BE49-F238E27FC236}">
                  <a16:creationId xmlns:a16="http://schemas.microsoft.com/office/drawing/2014/main" id="{9DFAE260-21BE-423A-871B-D7B19D1327F1}"/>
                </a:ext>
              </a:extLst>
            </p:cNvPr>
            <p:cNvSpPr/>
            <p:nvPr/>
          </p:nvSpPr>
          <p:spPr>
            <a:xfrm>
              <a:off x="8727986" y="1647113"/>
              <a:ext cx="406400" cy="1590040"/>
            </a:xfrm>
            <a:custGeom>
              <a:avLst/>
              <a:gdLst/>
              <a:ahLst/>
              <a:cxnLst/>
              <a:rect l="l" t="t" r="r" b="b"/>
              <a:pathLst>
                <a:path w="406400" h="1590039">
                  <a:moveTo>
                    <a:pt x="0" y="0"/>
                  </a:moveTo>
                  <a:lnTo>
                    <a:pt x="406362" y="0"/>
                  </a:lnTo>
                  <a:lnTo>
                    <a:pt x="406362" y="1589570"/>
                  </a:lnTo>
                  <a:lnTo>
                    <a:pt x="0" y="158957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4" name="object 14">
              <a:extLst>
                <a:ext uri="{FF2B5EF4-FFF2-40B4-BE49-F238E27FC236}">
                  <a16:creationId xmlns:a16="http://schemas.microsoft.com/office/drawing/2014/main" id="{733435A3-4B12-482B-AEE4-B7B6E3252414}"/>
                </a:ext>
              </a:extLst>
            </p:cNvPr>
            <p:cNvSpPr/>
            <p:nvPr/>
          </p:nvSpPr>
          <p:spPr>
            <a:xfrm>
              <a:off x="8134413" y="1841106"/>
              <a:ext cx="371475" cy="1193800"/>
            </a:xfrm>
            <a:custGeom>
              <a:avLst/>
              <a:gdLst/>
              <a:ahLst/>
              <a:cxnLst/>
              <a:rect l="l" t="t" r="r" b="b"/>
              <a:pathLst>
                <a:path w="371475" h="1193800">
                  <a:moveTo>
                    <a:pt x="371208" y="0"/>
                  </a:moveTo>
                  <a:lnTo>
                    <a:pt x="0" y="0"/>
                  </a:lnTo>
                  <a:lnTo>
                    <a:pt x="0" y="1193571"/>
                  </a:lnTo>
                  <a:lnTo>
                    <a:pt x="371208" y="1193571"/>
                  </a:lnTo>
                  <a:lnTo>
                    <a:pt x="371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5" name="object 15">
              <a:extLst>
                <a:ext uri="{FF2B5EF4-FFF2-40B4-BE49-F238E27FC236}">
                  <a16:creationId xmlns:a16="http://schemas.microsoft.com/office/drawing/2014/main" id="{61356CAA-0EF0-4531-85F6-A2BA37125B16}"/>
                </a:ext>
              </a:extLst>
            </p:cNvPr>
            <p:cNvSpPr/>
            <p:nvPr/>
          </p:nvSpPr>
          <p:spPr>
            <a:xfrm>
              <a:off x="8134413" y="1841106"/>
              <a:ext cx="371475" cy="1193800"/>
            </a:xfrm>
            <a:custGeom>
              <a:avLst/>
              <a:gdLst/>
              <a:ahLst/>
              <a:cxnLst/>
              <a:rect l="l" t="t" r="r" b="b"/>
              <a:pathLst>
                <a:path w="371475" h="1193800">
                  <a:moveTo>
                    <a:pt x="0" y="0"/>
                  </a:moveTo>
                  <a:lnTo>
                    <a:pt x="371200" y="0"/>
                  </a:lnTo>
                  <a:lnTo>
                    <a:pt x="371200" y="1193570"/>
                  </a:lnTo>
                  <a:lnTo>
                    <a:pt x="0" y="119357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6" name="object 16">
              <a:extLst>
                <a:ext uri="{FF2B5EF4-FFF2-40B4-BE49-F238E27FC236}">
                  <a16:creationId xmlns:a16="http://schemas.microsoft.com/office/drawing/2014/main" id="{DBF5D46C-C096-462C-B142-40F84693E071}"/>
                </a:ext>
              </a:extLst>
            </p:cNvPr>
            <p:cNvSpPr/>
            <p:nvPr/>
          </p:nvSpPr>
          <p:spPr>
            <a:xfrm>
              <a:off x="4223029" y="2126538"/>
              <a:ext cx="762101" cy="7827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1" name="object 17">
            <a:extLst>
              <a:ext uri="{FF2B5EF4-FFF2-40B4-BE49-F238E27FC236}">
                <a16:creationId xmlns:a16="http://schemas.microsoft.com/office/drawing/2014/main" id="{B0B367DE-E3E6-4C11-86A1-4767430D7D1D}"/>
              </a:ext>
            </a:extLst>
          </p:cNvPr>
          <p:cNvSpPr/>
          <p:nvPr/>
        </p:nvSpPr>
        <p:spPr>
          <a:xfrm>
            <a:off x="10406448" y="2654840"/>
            <a:ext cx="799566" cy="859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18">
            <a:extLst>
              <a:ext uri="{FF2B5EF4-FFF2-40B4-BE49-F238E27FC236}">
                <a16:creationId xmlns:a16="http://schemas.microsoft.com/office/drawing/2014/main" id="{4BBF3B45-CEE9-4BF5-B753-98D513B117EA}"/>
              </a:ext>
            </a:extLst>
          </p:cNvPr>
          <p:cNvSpPr txBox="1"/>
          <p:nvPr/>
        </p:nvSpPr>
        <p:spPr>
          <a:xfrm>
            <a:off x="10108874" y="3573597"/>
            <a:ext cx="1719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Noto Sans CJK HK"/>
                <a:cs typeface="Noto Sans CJK HK"/>
              </a:rPr>
              <a:t>Estimated</a:t>
            </a:r>
            <a:r>
              <a:rPr sz="1800" b="1" spc="40" dirty="0">
                <a:latin typeface="Noto Sans CJK HK"/>
                <a:cs typeface="Noto Sans CJK HK"/>
              </a:rPr>
              <a:t> </a:t>
            </a:r>
            <a:r>
              <a:rPr sz="1800" b="1" spc="-50" dirty="0">
                <a:latin typeface="Noto Sans CJK HK"/>
                <a:cs typeface="Noto Sans CJK HK"/>
              </a:rPr>
              <a:t>NDCT</a:t>
            </a:r>
            <a:endParaRPr sz="1800">
              <a:latin typeface="Noto Sans CJK HK"/>
              <a:cs typeface="Noto Sans CJK HK"/>
            </a:endParaRPr>
          </a:p>
        </p:txBody>
      </p:sp>
      <p:grpSp>
        <p:nvGrpSpPr>
          <p:cNvPr id="25" name="object 19">
            <a:extLst>
              <a:ext uri="{FF2B5EF4-FFF2-40B4-BE49-F238E27FC236}">
                <a16:creationId xmlns:a16="http://schemas.microsoft.com/office/drawing/2014/main" id="{414DB921-D9D0-484C-A82D-92B44DAAECA9}"/>
              </a:ext>
            </a:extLst>
          </p:cNvPr>
          <p:cNvGrpSpPr/>
          <p:nvPr/>
        </p:nvGrpSpPr>
        <p:grpSpPr>
          <a:xfrm>
            <a:off x="2884873" y="2536121"/>
            <a:ext cx="7858125" cy="2350770"/>
            <a:chOff x="2813659" y="1958200"/>
            <a:chExt cx="7858125" cy="2350770"/>
          </a:xfrm>
        </p:grpSpPr>
        <p:sp>
          <p:nvSpPr>
            <p:cNvPr id="45" name="object 20">
              <a:extLst>
                <a:ext uri="{FF2B5EF4-FFF2-40B4-BE49-F238E27FC236}">
                  <a16:creationId xmlns:a16="http://schemas.microsoft.com/office/drawing/2014/main" id="{5B3275C9-0A68-49CC-AA81-4E4D1F278FCF}"/>
                </a:ext>
              </a:extLst>
            </p:cNvPr>
            <p:cNvSpPr/>
            <p:nvPr/>
          </p:nvSpPr>
          <p:spPr>
            <a:xfrm>
              <a:off x="4214317" y="3469995"/>
              <a:ext cx="780839" cy="7655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6" name="object 21">
              <a:extLst>
                <a:ext uri="{FF2B5EF4-FFF2-40B4-BE49-F238E27FC236}">
                  <a16:creationId xmlns:a16="http://schemas.microsoft.com/office/drawing/2014/main" id="{88575595-C18C-46BA-9DBC-D17831D340D8}"/>
                </a:ext>
              </a:extLst>
            </p:cNvPr>
            <p:cNvSpPr/>
            <p:nvPr/>
          </p:nvSpPr>
          <p:spPr>
            <a:xfrm>
              <a:off x="3217824" y="1958200"/>
              <a:ext cx="1964055" cy="2350770"/>
            </a:xfrm>
            <a:custGeom>
              <a:avLst/>
              <a:gdLst/>
              <a:ahLst/>
              <a:cxnLst/>
              <a:rect l="l" t="t" r="r" b="b"/>
              <a:pathLst>
                <a:path w="1964054" h="2350770">
                  <a:moveTo>
                    <a:pt x="0" y="327288"/>
                  </a:moveTo>
                  <a:lnTo>
                    <a:pt x="3548" y="278923"/>
                  </a:lnTo>
                  <a:lnTo>
                    <a:pt x="13857" y="232763"/>
                  </a:lnTo>
                  <a:lnTo>
                    <a:pt x="30419" y="189311"/>
                  </a:lnTo>
                  <a:lnTo>
                    <a:pt x="52728" y="149076"/>
                  </a:lnTo>
                  <a:lnTo>
                    <a:pt x="80278" y="112563"/>
                  </a:lnTo>
                  <a:lnTo>
                    <a:pt x="112563" y="80278"/>
                  </a:lnTo>
                  <a:lnTo>
                    <a:pt x="149076" y="52728"/>
                  </a:lnTo>
                  <a:lnTo>
                    <a:pt x="189311" y="30419"/>
                  </a:lnTo>
                  <a:lnTo>
                    <a:pt x="232763" y="13857"/>
                  </a:lnTo>
                  <a:lnTo>
                    <a:pt x="278923" y="3548"/>
                  </a:lnTo>
                  <a:lnTo>
                    <a:pt x="327288" y="0"/>
                  </a:lnTo>
                  <a:lnTo>
                    <a:pt x="1636400" y="0"/>
                  </a:lnTo>
                  <a:lnTo>
                    <a:pt x="1684766" y="3548"/>
                  </a:lnTo>
                  <a:lnTo>
                    <a:pt x="1730927" y="13857"/>
                  </a:lnTo>
                  <a:lnTo>
                    <a:pt x="1774379" y="30419"/>
                  </a:lnTo>
                  <a:lnTo>
                    <a:pt x="1814615" y="52728"/>
                  </a:lnTo>
                  <a:lnTo>
                    <a:pt x="1851128" y="80278"/>
                  </a:lnTo>
                  <a:lnTo>
                    <a:pt x="1883413" y="112563"/>
                  </a:lnTo>
                  <a:lnTo>
                    <a:pt x="1910963" y="149076"/>
                  </a:lnTo>
                  <a:lnTo>
                    <a:pt x="1933272" y="189311"/>
                  </a:lnTo>
                  <a:lnTo>
                    <a:pt x="1949834" y="232763"/>
                  </a:lnTo>
                  <a:lnTo>
                    <a:pt x="1960142" y="278923"/>
                  </a:lnTo>
                  <a:lnTo>
                    <a:pt x="1963691" y="327288"/>
                  </a:lnTo>
                  <a:lnTo>
                    <a:pt x="1963691" y="2023341"/>
                  </a:lnTo>
                  <a:lnTo>
                    <a:pt x="1960142" y="2071703"/>
                  </a:lnTo>
                  <a:lnTo>
                    <a:pt x="1949834" y="2117863"/>
                  </a:lnTo>
                  <a:lnTo>
                    <a:pt x="1933272" y="2161313"/>
                  </a:lnTo>
                  <a:lnTo>
                    <a:pt x="1910963" y="2201547"/>
                  </a:lnTo>
                  <a:lnTo>
                    <a:pt x="1883413" y="2238060"/>
                  </a:lnTo>
                  <a:lnTo>
                    <a:pt x="1851128" y="2270344"/>
                  </a:lnTo>
                  <a:lnTo>
                    <a:pt x="1814615" y="2297894"/>
                  </a:lnTo>
                  <a:lnTo>
                    <a:pt x="1774379" y="2320202"/>
                  </a:lnTo>
                  <a:lnTo>
                    <a:pt x="1730927" y="2336764"/>
                  </a:lnTo>
                  <a:lnTo>
                    <a:pt x="1684766" y="2347072"/>
                  </a:lnTo>
                  <a:lnTo>
                    <a:pt x="1636400" y="2350621"/>
                  </a:lnTo>
                  <a:lnTo>
                    <a:pt x="327288" y="2350621"/>
                  </a:lnTo>
                  <a:lnTo>
                    <a:pt x="278923" y="2347072"/>
                  </a:lnTo>
                  <a:lnTo>
                    <a:pt x="232763" y="2336764"/>
                  </a:lnTo>
                  <a:lnTo>
                    <a:pt x="189311" y="2320202"/>
                  </a:lnTo>
                  <a:lnTo>
                    <a:pt x="149076" y="2297894"/>
                  </a:lnTo>
                  <a:lnTo>
                    <a:pt x="112563" y="2270344"/>
                  </a:lnTo>
                  <a:lnTo>
                    <a:pt x="80278" y="2238060"/>
                  </a:lnTo>
                  <a:lnTo>
                    <a:pt x="52728" y="2201547"/>
                  </a:lnTo>
                  <a:lnTo>
                    <a:pt x="30419" y="2161313"/>
                  </a:lnTo>
                  <a:lnTo>
                    <a:pt x="13857" y="2117863"/>
                  </a:lnTo>
                  <a:lnTo>
                    <a:pt x="3548" y="2071703"/>
                  </a:lnTo>
                  <a:lnTo>
                    <a:pt x="0" y="2023341"/>
                  </a:lnTo>
                  <a:lnTo>
                    <a:pt x="0" y="32728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7" name="object 22">
              <a:extLst>
                <a:ext uri="{FF2B5EF4-FFF2-40B4-BE49-F238E27FC236}">
                  <a16:creationId xmlns:a16="http://schemas.microsoft.com/office/drawing/2014/main" id="{0426B62B-9AED-4CA1-A922-3CC86E079B8C}"/>
                </a:ext>
              </a:extLst>
            </p:cNvPr>
            <p:cNvSpPr/>
            <p:nvPr/>
          </p:nvSpPr>
          <p:spPr>
            <a:xfrm>
              <a:off x="2813659" y="2013775"/>
              <a:ext cx="404495" cy="1984375"/>
            </a:xfrm>
            <a:custGeom>
              <a:avLst/>
              <a:gdLst/>
              <a:ahLst/>
              <a:cxnLst/>
              <a:rect l="l" t="t" r="r" b="b"/>
              <a:pathLst>
                <a:path w="404494" h="1984375">
                  <a:moveTo>
                    <a:pt x="404164" y="1984061"/>
                  </a:moveTo>
                  <a:lnTo>
                    <a:pt x="325504" y="1981414"/>
                  </a:lnTo>
                  <a:lnTo>
                    <a:pt x="261270" y="1974196"/>
                  </a:lnTo>
                  <a:lnTo>
                    <a:pt x="217962" y="1963490"/>
                  </a:lnTo>
                  <a:lnTo>
                    <a:pt x="202082" y="1950381"/>
                  </a:lnTo>
                  <a:lnTo>
                    <a:pt x="202082" y="1025710"/>
                  </a:lnTo>
                  <a:lnTo>
                    <a:pt x="186201" y="1012600"/>
                  </a:lnTo>
                  <a:lnTo>
                    <a:pt x="142893" y="1001894"/>
                  </a:lnTo>
                  <a:lnTo>
                    <a:pt x="78659" y="994675"/>
                  </a:lnTo>
                  <a:lnTo>
                    <a:pt x="0" y="992028"/>
                  </a:lnTo>
                  <a:lnTo>
                    <a:pt x="78659" y="989381"/>
                  </a:lnTo>
                  <a:lnTo>
                    <a:pt x="142893" y="982164"/>
                  </a:lnTo>
                  <a:lnTo>
                    <a:pt x="186201" y="971459"/>
                  </a:lnTo>
                  <a:lnTo>
                    <a:pt x="202082" y="958349"/>
                  </a:lnTo>
                  <a:lnTo>
                    <a:pt x="202082" y="33679"/>
                  </a:lnTo>
                  <a:lnTo>
                    <a:pt x="217962" y="20569"/>
                  </a:lnTo>
                  <a:lnTo>
                    <a:pt x="261270" y="9864"/>
                  </a:lnTo>
                  <a:lnTo>
                    <a:pt x="325504" y="2646"/>
                  </a:lnTo>
                  <a:lnTo>
                    <a:pt x="40416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8" name="object 23">
              <a:extLst>
                <a:ext uri="{FF2B5EF4-FFF2-40B4-BE49-F238E27FC236}">
                  <a16:creationId xmlns:a16="http://schemas.microsoft.com/office/drawing/2014/main" id="{42B11141-4584-4C65-A389-2E033FF07272}"/>
                </a:ext>
              </a:extLst>
            </p:cNvPr>
            <p:cNvSpPr/>
            <p:nvPr/>
          </p:nvSpPr>
          <p:spPr>
            <a:xfrm>
              <a:off x="4994884" y="2430119"/>
              <a:ext cx="5676900" cy="1727200"/>
            </a:xfrm>
            <a:custGeom>
              <a:avLst/>
              <a:gdLst/>
              <a:ahLst/>
              <a:cxnLst/>
              <a:rect l="l" t="t" r="r" b="b"/>
              <a:pathLst>
                <a:path w="5676900" h="1727200">
                  <a:moveTo>
                    <a:pt x="115417" y="1638490"/>
                  </a:moveTo>
                  <a:lnTo>
                    <a:pt x="1130" y="1638007"/>
                  </a:lnTo>
                  <a:lnTo>
                    <a:pt x="965" y="1676107"/>
                  </a:lnTo>
                  <a:lnTo>
                    <a:pt x="115265" y="1676590"/>
                  </a:lnTo>
                  <a:lnTo>
                    <a:pt x="115417" y="1638490"/>
                  </a:lnTo>
                  <a:close/>
                </a:path>
                <a:path w="5676900" h="1727200">
                  <a:moveTo>
                    <a:pt x="267817" y="1639138"/>
                  </a:moveTo>
                  <a:lnTo>
                    <a:pt x="153517" y="1638655"/>
                  </a:lnTo>
                  <a:lnTo>
                    <a:pt x="153365" y="1676755"/>
                  </a:lnTo>
                  <a:lnTo>
                    <a:pt x="267665" y="1677238"/>
                  </a:lnTo>
                  <a:lnTo>
                    <a:pt x="267817" y="1639138"/>
                  </a:lnTo>
                  <a:close/>
                </a:path>
                <a:path w="5676900" h="1727200">
                  <a:moveTo>
                    <a:pt x="420217" y="1639785"/>
                  </a:moveTo>
                  <a:lnTo>
                    <a:pt x="305917" y="1639303"/>
                  </a:lnTo>
                  <a:lnTo>
                    <a:pt x="305765" y="1677403"/>
                  </a:lnTo>
                  <a:lnTo>
                    <a:pt x="420065" y="1677885"/>
                  </a:lnTo>
                  <a:lnTo>
                    <a:pt x="420217" y="1639785"/>
                  </a:lnTo>
                  <a:close/>
                </a:path>
                <a:path w="5676900" h="1727200">
                  <a:moveTo>
                    <a:pt x="572617" y="1640433"/>
                  </a:moveTo>
                  <a:lnTo>
                    <a:pt x="458317" y="1639951"/>
                  </a:lnTo>
                  <a:lnTo>
                    <a:pt x="458165" y="1678051"/>
                  </a:lnTo>
                  <a:lnTo>
                    <a:pt x="572452" y="1678533"/>
                  </a:lnTo>
                  <a:lnTo>
                    <a:pt x="572617" y="1640433"/>
                  </a:lnTo>
                  <a:close/>
                </a:path>
                <a:path w="5676900" h="1727200">
                  <a:moveTo>
                    <a:pt x="725017" y="1641081"/>
                  </a:moveTo>
                  <a:lnTo>
                    <a:pt x="610717" y="1640598"/>
                  </a:lnTo>
                  <a:lnTo>
                    <a:pt x="610552" y="1678698"/>
                  </a:lnTo>
                  <a:lnTo>
                    <a:pt x="724852" y="1679181"/>
                  </a:lnTo>
                  <a:lnTo>
                    <a:pt x="725017" y="1641081"/>
                  </a:lnTo>
                  <a:close/>
                </a:path>
                <a:path w="5676900" h="1727200">
                  <a:moveTo>
                    <a:pt x="877417" y="1641729"/>
                  </a:moveTo>
                  <a:lnTo>
                    <a:pt x="763117" y="1641246"/>
                  </a:lnTo>
                  <a:lnTo>
                    <a:pt x="762952" y="1679346"/>
                  </a:lnTo>
                  <a:lnTo>
                    <a:pt x="877252" y="1679829"/>
                  </a:lnTo>
                  <a:lnTo>
                    <a:pt x="877417" y="1641729"/>
                  </a:lnTo>
                  <a:close/>
                </a:path>
                <a:path w="5676900" h="1727200">
                  <a:moveTo>
                    <a:pt x="1000848" y="81229"/>
                  </a:moveTo>
                  <a:lnTo>
                    <a:pt x="964184" y="63563"/>
                  </a:lnTo>
                  <a:lnTo>
                    <a:pt x="885723" y="25742"/>
                  </a:lnTo>
                  <a:lnTo>
                    <a:pt x="886269" y="63842"/>
                  </a:lnTo>
                  <a:lnTo>
                    <a:pt x="0" y="76733"/>
                  </a:lnTo>
                  <a:lnTo>
                    <a:pt x="558" y="114833"/>
                  </a:lnTo>
                  <a:lnTo>
                    <a:pt x="886828" y="101930"/>
                  </a:lnTo>
                  <a:lnTo>
                    <a:pt x="887387" y="140030"/>
                  </a:lnTo>
                  <a:lnTo>
                    <a:pt x="1000848" y="81229"/>
                  </a:lnTo>
                  <a:close/>
                </a:path>
                <a:path w="5676900" h="1727200">
                  <a:moveTo>
                    <a:pt x="1029817" y="1642376"/>
                  </a:moveTo>
                  <a:lnTo>
                    <a:pt x="915517" y="1641894"/>
                  </a:lnTo>
                  <a:lnTo>
                    <a:pt x="915352" y="1679994"/>
                  </a:lnTo>
                  <a:lnTo>
                    <a:pt x="1029652" y="1680476"/>
                  </a:lnTo>
                  <a:lnTo>
                    <a:pt x="1029817" y="1642376"/>
                  </a:lnTo>
                  <a:close/>
                </a:path>
                <a:path w="5676900" h="1727200">
                  <a:moveTo>
                    <a:pt x="1182217" y="1643024"/>
                  </a:moveTo>
                  <a:lnTo>
                    <a:pt x="1067917" y="1642541"/>
                  </a:lnTo>
                  <a:lnTo>
                    <a:pt x="1067752" y="1680641"/>
                  </a:lnTo>
                  <a:lnTo>
                    <a:pt x="1182052" y="1681124"/>
                  </a:lnTo>
                  <a:lnTo>
                    <a:pt x="1182217" y="1643024"/>
                  </a:lnTo>
                  <a:close/>
                </a:path>
                <a:path w="5676900" h="1727200">
                  <a:moveTo>
                    <a:pt x="1334617" y="1643672"/>
                  </a:moveTo>
                  <a:lnTo>
                    <a:pt x="1220317" y="1643176"/>
                  </a:lnTo>
                  <a:lnTo>
                    <a:pt x="1220152" y="1681276"/>
                  </a:lnTo>
                  <a:lnTo>
                    <a:pt x="1334452" y="1681772"/>
                  </a:lnTo>
                  <a:lnTo>
                    <a:pt x="1334617" y="1643672"/>
                  </a:lnTo>
                  <a:close/>
                </a:path>
                <a:path w="5676900" h="1727200">
                  <a:moveTo>
                    <a:pt x="1487004" y="1644319"/>
                  </a:moveTo>
                  <a:lnTo>
                    <a:pt x="1372717" y="1643824"/>
                  </a:lnTo>
                  <a:lnTo>
                    <a:pt x="1372552" y="1681924"/>
                  </a:lnTo>
                  <a:lnTo>
                    <a:pt x="1486852" y="1682407"/>
                  </a:lnTo>
                  <a:lnTo>
                    <a:pt x="1487004" y="1644319"/>
                  </a:lnTo>
                  <a:close/>
                </a:path>
                <a:path w="5676900" h="1727200">
                  <a:moveTo>
                    <a:pt x="1639404" y="1644954"/>
                  </a:moveTo>
                  <a:lnTo>
                    <a:pt x="1525104" y="1644472"/>
                  </a:lnTo>
                  <a:lnTo>
                    <a:pt x="1524952" y="1682572"/>
                  </a:lnTo>
                  <a:lnTo>
                    <a:pt x="1639252" y="1683054"/>
                  </a:lnTo>
                  <a:lnTo>
                    <a:pt x="1639404" y="1644954"/>
                  </a:lnTo>
                  <a:close/>
                </a:path>
                <a:path w="5676900" h="1727200">
                  <a:moveTo>
                    <a:pt x="1791804" y="1645602"/>
                  </a:moveTo>
                  <a:lnTo>
                    <a:pt x="1677504" y="1645119"/>
                  </a:lnTo>
                  <a:lnTo>
                    <a:pt x="1677352" y="1683219"/>
                  </a:lnTo>
                  <a:lnTo>
                    <a:pt x="1791652" y="1683702"/>
                  </a:lnTo>
                  <a:lnTo>
                    <a:pt x="1791804" y="1645602"/>
                  </a:lnTo>
                  <a:close/>
                </a:path>
                <a:path w="5676900" h="1727200">
                  <a:moveTo>
                    <a:pt x="1944204" y="1646250"/>
                  </a:moveTo>
                  <a:lnTo>
                    <a:pt x="1829904" y="1645767"/>
                  </a:lnTo>
                  <a:lnTo>
                    <a:pt x="1829752" y="1683867"/>
                  </a:lnTo>
                  <a:lnTo>
                    <a:pt x="1944039" y="1684350"/>
                  </a:lnTo>
                  <a:lnTo>
                    <a:pt x="1944204" y="1646250"/>
                  </a:lnTo>
                  <a:close/>
                </a:path>
                <a:path w="5676900" h="1727200">
                  <a:moveTo>
                    <a:pt x="2096604" y="1646897"/>
                  </a:moveTo>
                  <a:lnTo>
                    <a:pt x="1982304" y="1646415"/>
                  </a:lnTo>
                  <a:lnTo>
                    <a:pt x="1982139" y="1684515"/>
                  </a:lnTo>
                  <a:lnTo>
                    <a:pt x="2096439" y="1684997"/>
                  </a:lnTo>
                  <a:lnTo>
                    <a:pt x="2096604" y="1646897"/>
                  </a:lnTo>
                  <a:close/>
                </a:path>
                <a:path w="5676900" h="1727200">
                  <a:moveTo>
                    <a:pt x="2249005" y="1647545"/>
                  </a:moveTo>
                  <a:lnTo>
                    <a:pt x="2134705" y="1647063"/>
                  </a:lnTo>
                  <a:lnTo>
                    <a:pt x="2134539" y="1685163"/>
                  </a:lnTo>
                  <a:lnTo>
                    <a:pt x="2248839" y="1685645"/>
                  </a:lnTo>
                  <a:lnTo>
                    <a:pt x="2249005" y="1647545"/>
                  </a:lnTo>
                  <a:close/>
                </a:path>
                <a:path w="5676900" h="1727200">
                  <a:moveTo>
                    <a:pt x="2401405" y="1648193"/>
                  </a:moveTo>
                  <a:lnTo>
                    <a:pt x="2287105" y="1647710"/>
                  </a:lnTo>
                  <a:lnTo>
                    <a:pt x="2286939" y="1685810"/>
                  </a:lnTo>
                  <a:lnTo>
                    <a:pt x="2401239" y="1686293"/>
                  </a:lnTo>
                  <a:lnTo>
                    <a:pt x="2401405" y="1648193"/>
                  </a:lnTo>
                  <a:close/>
                </a:path>
                <a:path w="5676900" h="1727200">
                  <a:moveTo>
                    <a:pt x="2522347" y="1667751"/>
                  </a:moveTo>
                  <a:lnTo>
                    <a:pt x="2408288" y="1610118"/>
                  </a:lnTo>
                  <a:lnTo>
                    <a:pt x="2407805" y="1724418"/>
                  </a:lnTo>
                  <a:lnTo>
                    <a:pt x="2522347" y="1667751"/>
                  </a:lnTo>
                  <a:close/>
                </a:path>
                <a:path w="5676900" h="1727200">
                  <a:moveTo>
                    <a:pt x="3390506" y="1688223"/>
                  </a:moveTo>
                  <a:lnTo>
                    <a:pt x="3390227" y="1650123"/>
                  </a:lnTo>
                  <a:lnTo>
                    <a:pt x="3285921" y="1650873"/>
                  </a:lnTo>
                  <a:lnTo>
                    <a:pt x="3285655" y="1612760"/>
                  </a:lnTo>
                  <a:lnTo>
                    <a:pt x="3171761" y="1670723"/>
                  </a:lnTo>
                  <a:lnTo>
                    <a:pt x="3286468" y="1727060"/>
                  </a:lnTo>
                  <a:lnTo>
                    <a:pt x="3286188" y="1689036"/>
                  </a:lnTo>
                  <a:lnTo>
                    <a:pt x="3390506" y="1688223"/>
                  </a:lnTo>
                  <a:close/>
                </a:path>
                <a:path w="5676900" h="1727200">
                  <a:moveTo>
                    <a:pt x="3542893" y="1687131"/>
                  </a:moveTo>
                  <a:lnTo>
                    <a:pt x="3542627" y="1649044"/>
                  </a:lnTo>
                  <a:lnTo>
                    <a:pt x="3428327" y="1649857"/>
                  </a:lnTo>
                  <a:lnTo>
                    <a:pt x="3428606" y="1687944"/>
                  </a:lnTo>
                  <a:lnTo>
                    <a:pt x="3542893" y="1687131"/>
                  </a:lnTo>
                  <a:close/>
                </a:path>
                <a:path w="5676900" h="1727200">
                  <a:moveTo>
                    <a:pt x="3695293" y="1686052"/>
                  </a:moveTo>
                  <a:lnTo>
                    <a:pt x="3695027" y="1647952"/>
                  </a:lnTo>
                  <a:lnTo>
                    <a:pt x="3580727" y="1648764"/>
                  </a:lnTo>
                  <a:lnTo>
                    <a:pt x="3580993" y="1686864"/>
                  </a:lnTo>
                  <a:lnTo>
                    <a:pt x="3695293" y="1686052"/>
                  </a:lnTo>
                  <a:close/>
                </a:path>
                <a:path w="5676900" h="1727200">
                  <a:moveTo>
                    <a:pt x="3847693" y="1684972"/>
                  </a:moveTo>
                  <a:lnTo>
                    <a:pt x="3847414" y="1646872"/>
                  </a:lnTo>
                  <a:lnTo>
                    <a:pt x="3733127" y="1647685"/>
                  </a:lnTo>
                  <a:lnTo>
                    <a:pt x="3733393" y="1685785"/>
                  </a:lnTo>
                  <a:lnTo>
                    <a:pt x="3847693" y="1684972"/>
                  </a:lnTo>
                  <a:close/>
                </a:path>
                <a:path w="5676900" h="1727200">
                  <a:moveTo>
                    <a:pt x="4000081" y="1683880"/>
                  </a:moveTo>
                  <a:lnTo>
                    <a:pt x="3999814" y="1645780"/>
                  </a:lnTo>
                  <a:lnTo>
                    <a:pt x="3885514" y="1646593"/>
                  </a:lnTo>
                  <a:lnTo>
                    <a:pt x="3885793" y="1684693"/>
                  </a:lnTo>
                  <a:lnTo>
                    <a:pt x="4000081" y="1683880"/>
                  </a:lnTo>
                  <a:close/>
                </a:path>
                <a:path w="5676900" h="1727200">
                  <a:moveTo>
                    <a:pt x="4152481" y="1682800"/>
                  </a:moveTo>
                  <a:lnTo>
                    <a:pt x="4152214" y="1644700"/>
                  </a:lnTo>
                  <a:lnTo>
                    <a:pt x="4037914" y="1645513"/>
                  </a:lnTo>
                  <a:lnTo>
                    <a:pt x="4038181" y="1683613"/>
                  </a:lnTo>
                  <a:lnTo>
                    <a:pt x="4152481" y="1682800"/>
                  </a:lnTo>
                  <a:close/>
                </a:path>
                <a:path w="5676900" h="1727200">
                  <a:moveTo>
                    <a:pt x="4304881" y="1681721"/>
                  </a:moveTo>
                  <a:lnTo>
                    <a:pt x="4304614" y="1643621"/>
                  </a:lnTo>
                  <a:lnTo>
                    <a:pt x="4190314" y="1644434"/>
                  </a:lnTo>
                  <a:lnTo>
                    <a:pt x="4190581" y="1682534"/>
                  </a:lnTo>
                  <a:lnTo>
                    <a:pt x="4304881" y="1681721"/>
                  </a:lnTo>
                  <a:close/>
                </a:path>
                <a:path w="5676900" h="1727200">
                  <a:moveTo>
                    <a:pt x="4457268" y="1680629"/>
                  </a:moveTo>
                  <a:lnTo>
                    <a:pt x="4457001" y="1642529"/>
                  </a:lnTo>
                  <a:lnTo>
                    <a:pt x="4342701" y="1643341"/>
                  </a:lnTo>
                  <a:lnTo>
                    <a:pt x="4342981" y="1681441"/>
                  </a:lnTo>
                  <a:lnTo>
                    <a:pt x="4457268" y="1680629"/>
                  </a:lnTo>
                  <a:close/>
                </a:path>
                <a:path w="5676900" h="1727200">
                  <a:moveTo>
                    <a:pt x="4609668" y="1679549"/>
                  </a:moveTo>
                  <a:lnTo>
                    <a:pt x="4609401" y="1641449"/>
                  </a:lnTo>
                  <a:lnTo>
                    <a:pt x="4495101" y="1642262"/>
                  </a:lnTo>
                  <a:lnTo>
                    <a:pt x="4495368" y="1680362"/>
                  </a:lnTo>
                  <a:lnTo>
                    <a:pt x="4609668" y="1679549"/>
                  </a:lnTo>
                  <a:close/>
                </a:path>
                <a:path w="5676900" h="1727200">
                  <a:moveTo>
                    <a:pt x="4762068" y="1678470"/>
                  </a:moveTo>
                  <a:lnTo>
                    <a:pt x="4761801" y="1640370"/>
                  </a:lnTo>
                  <a:lnTo>
                    <a:pt x="4647501" y="1641182"/>
                  </a:lnTo>
                  <a:lnTo>
                    <a:pt x="4647768" y="1679282"/>
                  </a:lnTo>
                  <a:lnTo>
                    <a:pt x="4762068" y="1678470"/>
                  </a:lnTo>
                  <a:close/>
                </a:path>
                <a:path w="5676900" h="1727200">
                  <a:moveTo>
                    <a:pt x="4914468" y="1677377"/>
                  </a:moveTo>
                  <a:lnTo>
                    <a:pt x="4914189" y="1639277"/>
                  </a:lnTo>
                  <a:lnTo>
                    <a:pt x="4799889" y="1640090"/>
                  </a:lnTo>
                  <a:lnTo>
                    <a:pt x="4800168" y="1678190"/>
                  </a:lnTo>
                  <a:lnTo>
                    <a:pt x="4914468" y="1677377"/>
                  </a:lnTo>
                  <a:close/>
                </a:path>
                <a:path w="5676900" h="1727200">
                  <a:moveTo>
                    <a:pt x="5066855" y="1676298"/>
                  </a:moveTo>
                  <a:lnTo>
                    <a:pt x="5066589" y="1638198"/>
                  </a:lnTo>
                  <a:lnTo>
                    <a:pt x="4952289" y="1639011"/>
                  </a:lnTo>
                  <a:lnTo>
                    <a:pt x="4952555" y="1677111"/>
                  </a:lnTo>
                  <a:lnTo>
                    <a:pt x="5066855" y="1676298"/>
                  </a:lnTo>
                  <a:close/>
                </a:path>
                <a:path w="5676900" h="1727200">
                  <a:moveTo>
                    <a:pt x="5219255" y="1675218"/>
                  </a:moveTo>
                  <a:lnTo>
                    <a:pt x="5218989" y="1637118"/>
                  </a:lnTo>
                  <a:lnTo>
                    <a:pt x="5104689" y="1637931"/>
                  </a:lnTo>
                  <a:lnTo>
                    <a:pt x="5104955" y="1676031"/>
                  </a:lnTo>
                  <a:lnTo>
                    <a:pt x="5219255" y="1675218"/>
                  </a:lnTo>
                  <a:close/>
                </a:path>
                <a:path w="5676900" h="1727200">
                  <a:moveTo>
                    <a:pt x="5286934" y="55473"/>
                  </a:moveTo>
                  <a:lnTo>
                    <a:pt x="5250294" y="37820"/>
                  </a:lnTo>
                  <a:lnTo>
                    <a:pt x="5171821" y="0"/>
                  </a:lnTo>
                  <a:lnTo>
                    <a:pt x="5172367" y="38100"/>
                  </a:lnTo>
                  <a:lnTo>
                    <a:pt x="4286097" y="50990"/>
                  </a:lnTo>
                  <a:lnTo>
                    <a:pt x="4286643" y="89077"/>
                  </a:lnTo>
                  <a:lnTo>
                    <a:pt x="5172926" y="76187"/>
                  </a:lnTo>
                  <a:lnTo>
                    <a:pt x="5173484" y="114287"/>
                  </a:lnTo>
                  <a:lnTo>
                    <a:pt x="5286934" y="55473"/>
                  </a:lnTo>
                  <a:close/>
                </a:path>
                <a:path w="5676900" h="1727200">
                  <a:moveTo>
                    <a:pt x="5371655" y="1674126"/>
                  </a:moveTo>
                  <a:lnTo>
                    <a:pt x="5371376" y="1636026"/>
                  </a:lnTo>
                  <a:lnTo>
                    <a:pt x="5257089" y="1636839"/>
                  </a:lnTo>
                  <a:lnTo>
                    <a:pt x="5257355" y="1674939"/>
                  </a:lnTo>
                  <a:lnTo>
                    <a:pt x="5371655" y="1674126"/>
                  </a:lnTo>
                  <a:close/>
                </a:path>
                <a:path w="5676900" h="1727200">
                  <a:moveTo>
                    <a:pt x="5524043" y="1673047"/>
                  </a:moveTo>
                  <a:lnTo>
                    <a:pt x="5523776" y="1634947"/>
                  </a:lnTo>
                  <a:lnTo>
                    <a:pt x="5409476" y="1635760"/>
                  </a:lnTo>
                  <a:lnTo>
                    <a:pt x="5409755" y="1673860"/>
                  </a:lnTo>
                  <a:lnTo>
                    <a:pt x="5524043" y="1673047"/>
                  </a:lnTo>
                  <a:close/>
                </a:path>
                <a:path w="5676900" h="1727200">
                  <a:moveTo>
                    <a:pt x="5676443" y="1671955"/>
                  </a:moveTo>
                  <a:lnTo>
                    <a:pt x="5676176" y="1633867"/>
                  </a:lnTo>
                  <a:lnTo>
                    <a:pt x="5561876" y="1634680"/>
                  </a:lnTo>
                  <a:lnTo>
                    <a:pt x="5562143" y="1672767"/>
                  </a:lnTo>
                  <a:lnTo>
                    <a:pt x="5676443" y="1671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9" name="object 24">
              <a:extLst>
                <a:ext uri="{FF2B5EF4-FFF2-40B4-BE49-F238E27FC236}">
                  <a16:creationId xmlns:a16="http://schemas.microsoft.com/office/drawing/2014/main" id="{A3A4B906-0F0F-43EC-9367-57F566D5BA78}"/>
                </a:ext>
              </a:extLst>
            </p:cNvPr>
            <p:cNvSpPr/>
            <p:nvPr/>
          </p:nvSpPr>
          <p:spPr>
            <a:xfrm>
              <a:off x="10671187" y="3329203"/>
              <a:ext cx="0" cy="763270"/>
            </a:xfrm>
            <a:custGeom>
              <a:avLst/>
              <a:gdLst/>
              <a:ahLst/>
              <a:cxnLst/>
              <a:rect l="l" t="t" r="r" b="b"/>
              <a:pathLst>
                <a:path h="763270">
                  <a:moveTo>
                    <a:pt x="0" y="0"/>
                  </a:moveTo>
                  <a:lnTo>
                    <a:pt x="1" y="76273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0" name="object 25">
              <a:extLst>
                <a:ext uri="{FF2B5EF4-FFF2-40B4-BE49-F238E27FC236}">
                  <a16:creationId xmlns:a16="http://schemas.microsoft.com/office/drawing/2014/main" id="{431E309E-9684-44AC-AFB9-DB060A5C4202}"/>
                </a:ext>
              </a:extLst>
            </p:cNvPr>
            <p:cNvSpPr/>
            <p:nvPr/>
          </p:nvSpPr>
          <p:spPr>
            <a:xfrm>
              <a:off x="7539532" y="3990847"/>
              <a:ext cx="612775" cy="306070"/>
            </a:xfrm>
            <a:custGeom>
              <a:avLst/>
              <a:gdLst/>
              <a:ahLst/>
              <a:cxnLst/>
              <a:rect l="l" t="t" r="r" b="b"/>
              <a:pathLst>
                <a:path w="612775" h="306070">
                  <a:moveTo>
                    <a:pt x="561771" y="0"/>
                  </a:moveTo>
                  <a:lnTo>
                    <a:pt x="50952" y="0"/>
                  </a:lnTo>
                  <a:lnTo>
                    <a:pt x="31118" y="4005"/>
                  </a:lnTo>
                  <a:lnTo>
                    <a:pt x="14922" y="14927"/>
                  </a:lnTo>
                  <a:lnTo>
                    <a:pt x="4003" y="31123"/>
                  </a:lnTo>
                  <a:lnTo>
                    <a:pt x="0" y="50952"/>
                  </a:lnTo>
                  <a:lnTo>
                    <a:pt x="0" y="254749"/>
                  </a:lnTo>
                  <a:lnTo>
                    <a:pt x="4003" y="274583"/>
                  </a:lnTo>
                  <a:lnTo>
                    <a:pt x="14922" y="290779"/>
                  </a:lnTo>
                  <a:lnTo>
                    <a:pt x="31118" y="301698"/>
                  </a:lnTo>
                  <a:lnTo>
                    <a:pt x="50952" y="305701"/>
                  </a:lnTo>
                  <a:lnTo>
                    <a:pt x="561771" y="305701"/>
                  </a:lnTo>
                  <a:lnTo>
                    <a:pt x="581606" y="301698"/>
                  </a:lnTo>
                  <a:lnTo>
                    <a:pt x="597801" y="290779"/>
                  </a:lnTo>
                  <a:lnTo>
                    <a:pt x="608720" y="274583"/>
                  </a:lnTo>
                  <a:lnTo>
                    <a:pt x="612724" y="254749"/>
                  </a:lnTo>
                  <a:lnTo>
                    <a:pt x="612724" y="50952"/>
                  </a:lnTo>
                  <a:lnTo>
                    <a:pt x="608720" y="31123"/>
                  </a:lnTo>
                  <a:lnTo>
                    <a:pt x="597801" y="14927"/>
                  </a:lnTo>
                  <a:lnTo>
                    <a:pt x="581606" y="4005"/>
                  </a:lnTo>
                  <a:lnTo>
                    <a:pt x="561771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1" name="object 26">
              <a:extLst>
                <a:ext uri="{FF2B5EF4-FFF2-40B4-BE49-F238E27FC236}">
                  <a16:creationId xmlns:a16="http://schemas.microsoft.com/office/drawing/2014/main" id="{CF43B305-1B69-4BBF-87A1-7F66F3E266E7}"/>
                </a:ext>
              </a:extLst>
            </p:cNvPr>
            <p:cNvSpPr/>
            <p:nvPr/>
          </p:nvSpPr>
          <p:spPr>
            <a:xfrm>
              <a:off x="7539532" y="3990847"/>
              <a:ext cx="612775" cy="306070"/>
            </a:xfrm>
            <a:custGeom>
              <a:avLst/>
              <a:gdLst/>
              <a:ahLst/>
              <a:cxnLst/>
              <a:rect l="l" t="t" r="r" b="b"/>
              <a:pathLst>
                <a:path w="612775" h="306070">
                  <a:moveTo>
                    <a:pt x="0" y="50950"/>
                  </a:moveTo>
                  <a:lnTo>
                    <a:pt x="4003" y="31118"/>
                  </a:lnTo>
                  <a:lnTo>
                    <a:pt x="14923" y="14923"/>
                  </a:lnTo>
                  <a:lnTo>
                    <a:pt x="31118" y="4003"/>
                  </a:lnTo>
                  <a:lnTo>
                    <a:pt x="50950" y="0"/>
                  </a:lnTo>
                  <a:lnTo>
                    <a:pt x="561775" y="0"/>
                  </a:lnTo>
                  <a:lnTo>
                    <a:pt x="581607" y="4003"/>
                  </a:lnTo>
                  <a:lnTo>
                    <a:pt x="597803" y="14923"/>
                  </a:lnTo>
                  <a:lnTo>
                    <a:pt x="608722" y="31118"/>
                  </a:lnTo>
                  <a:lnTo>
                    <a:pt x="612726" y="50950"/>
                  </a:lnTo>
                  <a:lnTo>
                    <a:pt x="612726" y="254745"/>
                  </a:lnTo>
                  <a:lnTo>
                    <a:pt x="608722" y="274577"/>
                  </a:lnTo>
                  <a:lnTo>
                    <a:pt x="597803" y="290773"/>
                  </a:lnTo>
                  <a:lnTo>
                    <a:pt x="581607" y="301692"/>
                  </a:lnTo>
                  <a:lnTo>
                    <a:pt x="561775" y="305696"/>
                  </a:lnTo>
                  <a:lnTo>
                    <a:pt x="50950" y="305696"/>
                  </a:lnTo>
                  <a:lnTo>
                    <a:pt x="31118" y="301692"/>
                  </a:lnTo>
                  <a:lnTo>
                    <a:pt x="14923" y="290773"/>
                  </a:lnTo>
                  <a:lnTo>
                    <a:pt x="4003" y="274577"/>
                  </a:lnTo>
                  <a:lnTo>
                    <a:pt x="0" y="254745"/>
                  </a:lnTo>
                  <a:lnTo>
                    <a:pt x="0" y="5095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2" name="object 27">
              <a:extLst>
                <a:ext uri="{FF2B5EF4-FFF2-40B4-BE49-F238E27FC236}">
                  <a16:creationId xmlns:a16="http://schemas.microsoft.com/office/drawing/2014/main" id="{41809577-8902-4450-9453-5A54DB9209E4}"/>
                </a:ext>
              </a:extLst>
            </p:cNvPr>
            <p:cNvSpPr/>
            <p:nvPr/>
          </p:nvSpPr>
          <p:spPr>
            <a:xfrm>
              <a:off x="7617066" y="3667988"/>
              <a:ext cx="423545" cy="307975"/>
            </a:xfrm>
            <a:custGeom>
              <a:avLst/>
              <a:gdLst/>
              <a:ahLst/>
              <a:cxnLst/>
              <a:rect l="l" t="t" r="r" b="b"/>
              <a:pathLst>
                <a:path w="423545" h="307975">
                  <a:moveTo>
                    <a:pt x="211708" y="0"/>
                  </a:moveTo>
                  <a:lnTo>
                    <a:pt x="0" y="153708"/>
                  </a:lnTo>
                  <a:lnTo>
                    <a:pt x="105854" y="153708"/>
                  </a:lnTo>
                  <a:lnTo>
                    <a:pt x="105854" y="307403"/>
                  </a:lnTo>
                  <a:lnTo>
                    <a:pt x="317563" y="307403"/>
                  </a:lnTo>
                  <a:lnTo>
                    <a:pt x="317563" y="153708"/>
                  </a:lnTo>
                  <a:lnTo>
                    <a:pt x="423418" y="153708"/>
                  </a:lnTo>
                  <a:lnTo>
                    <a:pt x="211708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3" name="object 28">
              <a:extLst>
                <a:ext uri="{FF2B5EF4-FFF2-40B4-BE49-F238E27FC236}">
                  <a16:creationId xmlns:a16="http://schemas.microsoft.com/office/drawing/2014/main" id="{7627FC07-D121-4719-85CC-9C3E6D750ABD}"/>
                </a:ext>
              </a:extLst>
            </p:cNvPr>
            <p:cNvSpPr/>
            <p:nvPr/>
          </p:nvSpPr>
          <p:spPr>
            <a:xfrm>
              <a:off x="7617066" y="3667986"/>
              <a:ext cx="423545" cy="307975"/>
            </a:xfrm>
            <a:custGeom>
              <a:avLst/>
              <a:gdLst/>
              <a:ahLst/>
              <a:cxnLst/>
              <a:rect l="l" t="t" r="r" b="b"/>
              <a:pathLst>
                <a:path w="423545" h="307975">
                  <a:moveTo>
                    <a:pt x="105855" y="307405"/>
                  </a:moveTo>
                  <a:lnTo>
                    <a:pt x="105855" y="153702"/>
                  </a:lnTo>
                  <a:lnTo>
                    <a:pt x="0" y="153702"/>
                  </a:lnTo>
                  <a:lnTo>
                    <a:pt x="211710" y="0"/>
                  </a:lnTo>
                  <a:lnTo>
                    <a:pt x="423420" y="153702"/>
                  </a:lnTo>
                  <a:lnTo>
                    <a:pt x="317565" y="153702"/>
                  </a:lnTo>
                  <a:lnTo>
                    <a:pt x="317565" y="307405"/>
                  </a:lnTo>
                  <a:lnTo>
                    <a:pt x="105855" y="307405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7" name="object 29">
            <a:extLst>
              <a:ext uri="{FF2B5EF4-FFF2-40B4-BE49-F238E27FC236}">
                <a16:creationId xmlns:a16="http://schemas.microsoft.com/office/drawing/2014/main" id="{63A7DCE3-A62D-4A81-8A74-AF1352A500BE}"/>
              </a:ext>
            </a:extLst>
          </p:cNvPr>
          <p:cNvSpPr txBox="1"/>
          <p:nvPr/>
        </p:nvSpPr>
        <p:spPr>
          <a:xfrm>
            <a:off x="3386041" y="2040453"/>
            <a:ext cx="1661160" cy="1293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815">
              <a:lnSpc>
                <a:spcPct val="100000"/>
              </a:lnSpc>
              <a:spcBef>
                <a:spcPts val="100"/>
              </a:spcBef>
            </a:pPr>
            <a:r>
              <a:rPr sz="2400" b="1" spc="-150" dirty="0">
                <a:solidFill>
                  <a:srgbClr val="FF0000"/>
                </a:solidFill>
                <a:latin typeface="Noto Sans CJK HK"/>
                <a:cs typeface="Noto Sans CJK HK"/>
              </a:rPr>
              <a:t>(same</a:t>
            </a:r>
            <a:r>
              <a:rPr sz="2400" b="1" spc="3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2400" b="1" spc="-140" dirty="0">
                <a:solidFill>
                  <a:srgbClr val="FF0000"/>
                </a:solidFill>
                <a:latin typeface="Noto Sans CJK HK"/>
                <a:cs typeface="Noto Sans CJK HK"/>
              </a:rPr>
              <a:t>case)</a:t>
            </a:r>
            <a:endParaRPr sz="2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Noto Sans CJK HK"/>
              <a:cs typeface="Noto Sans CJK HK"/>
            </a:endParaRPr>
          </a:p>
          <a:p>
            <a:pPr marL="172720">
              <a:lnSpc>
                <a:spcPts val="2200"/>
              </a:lnSpc>
              <a:spcBef>
                <a:spcPts val="5"/>
              </a:spcBef>
            </a:pPr>
            <a:r>
              <a:rPr sz="2000" b="1" spc="-105" dirty="0">
                <a:latin typeface="Noto Sans CJK HK"/>
                <a:cs typeface="Noto Sans CJK HK"/>
              </a:rPr>
              <a:t>LDCT</a:t>
            </a:r>
            <a:endParaRPr sz="2000">
              <a:latin typeface="Noto Sans CJK HK"/>
              <a:cs typeface="Noto Sans CJK HK"/>
            </a:endParaRPr>
          </a:p>
          <a:p>
            <a:pPr marL="12700">
              <a:lnSpc>
                <a:spcPts val="1960"/>
              </a:lnSpc>
            </a:pPr>
            <a:r>
              <a:rPr sz="1800" b="1" spc="-100" dirty="0">
                <a:latin typeface="Noto Sans CJK HK"/>
                <a:cs typeface="Noto Sans CJK HK"/>
              </a:rPr>
              <a:t>(Case</a:t>
            </a:r>
            <a:r>
              <a:rPr sz="1800" b="1" spc="85" dirty="0">
                <a:latin typeface="Noto Sans CJK HK"/>
                <a:cs typeface="Noto Sans CJK HK"/>
              </a:rPr>
              <a:t> </a:t>
            </a:r>
            <a:r>
              <a:rPr sz="1800" b="1" spc="-55" dirty="0">
                <a:latin typeface="Noto Sans CJK HK"/>
                <a:cs typeface="Noto Sans CJK HK"/>
              </a:rPr>
              <a:t>X)</a:t>
            </a:r>
            <a:endParaRPr sz="1800">
              <a:latin typeface="Noto Sans CJK HK"/>
              <a:cs typeface="Noto Sans CJK HK"/>
            </a:endParaRPr>
          </a:p>
        </p:txBody>
      </p:sp>
      <p:sp>
        <p:nvSpPr>
          <p:cNvPr id="28" name="object 30">
            <a:extLst>
              <a:ext uri="{FF2B5EF4-FFF2-40B4-BE49-F238E27FC236}">
                <a16:creationId xmlns:a16="http://schemas.microsoft.com/office/drawing/2014/main" id="{426E2038-17CB-4694-B813-E63E737F5905}"/>
              </a:ext>
            </a:extLst>
          </p:cNvPr>
          <p:cNvSpPr txBox="1"/>
          <p:nvPr/>
        </p:nvSpPr>
        <p:spPr>
          <a:xfrm>
            <a:off x="174721" y="3357188"/>
            <a:ext cx="255714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5080" indent="-444500">
              <a:lnSpc>
                <a:spcPts val="2090"/>
              </a:lnSpc>
              <a:spcBef>
                <a:spcPts val="225"/>
              </a:spcBef>
            </a:pPr>
            <a:r>
              <a:rPr sz="1800" b="1" spc="-110" dirty="0">
                <a:solidFill>
                  <a:srgbClr val="1F4E79"/>
                </a:solidFill>
                <a:latin typeface="Noto Sans CJK HK"/>
                <a:cs typeface="Noto Sans CJK HK"/>
              </a:rPr>
              <a:t>Paired </a:t>
            </a:r>
            <a:r>
              <a:rPr sz="1800" b="1" spc="-70" dirty="0">
                <a:solidFill>
                  <a:srgbClr val="1F4E79"/>
                </a:solidFill>
                <a:latin typeface="Noto Sans CJK HK"/>
                <a:cs typeface="Noto Sans CJK HK"/>
              </a:rPr>
              <a:t>low/normal-dose  </a:t>
            </a:r>
            <a:r>
              <a:rPr sz="1800" b="1" spc="-105" dirty="0">
                <a:solidFill>
                  <a:srgbClr val="1F4E79"/>
                </a:solidFill>
                <a:latin typeface="Noto Sans CJK HK"/>
                <a:cs typeface="Noto Sans CJK HK"/>
              </a:rPr>
              <a:t>CT</a:t>
            </a:r>
            <a:r>
              <a:rPr sz="1800" b="1" spc="70" dirty="0">
                <a:solidFill>
                  <a:srgbClr val="1F4E79"/>
                </a:solidFill>
                <a:latin typeface="Noto Sans CJK HK"/>
                <a:cs typeface="Noto Sans CJK HK"/>
              </a:rPr>
              <a:t> </a:t>
            </a:r>
            <a:r>
              <a:rPr sz="1800" b="1" spc="-110" dirty="0">
                <a:solidFill>
                  <a:srgbClr val="1F4E79"/>
                </a:solidFill>
                <a:latin typeface="Noto Sans CJK HK"/>
                <a:cs typeface="Noto Sans CJK HK"/>
              </a:rPr>
              <a:t>datasets</a:t>
            </a:r>
            <a:endParaRPr sz="1800" dirty="0">
              <a:latin typeface="Noto Sans CJK HK"/>
              <a:cs typeface="Noto Sans CJK HK"/>
            </a:endParaRPr>
          </a:p>
        </p:txBody>
      </p:sp>
      <p:sp>
        <p:nvSpPr>
          <p:cNvPr id="30" name="object 31">
            <a:extLst>
              <a:ext uri="{FF2B5EF4-FFF2-40B4-BE49-F238E27FC236}">
                <a16:creationId xmlns:a16="http://schemas.microsoft.com/office/drawing/2014/main" id="{4EB09646-1937-4D68-B1A1-635C6A4C05A3}"/>
              </a:ext>
            </a:extLst>
          </p:cNvPr>
          <p:cNvSpPr txBox="1"/>
          <p:nvPr/>
        </p:nvSpPr>
        <p:spPr>
          <a:xfrm>
            <a:off x="3386345" y="4066356"/>
            <a:ext cx="863600" cy="593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3505">
              <a:lnSpc>
                <a:spcPts val="2355"/>
              </a:lnSpc>
              <a:spcBef>
                <a:spcPts val="100"/>
              </a:spcBef>
            </a:pPr>
            <a:r>
              <a:rPr sz="2000" b="1" spc="-50" dirty="0">
                <a:latin typeface="Noto Sans CJK HK"/>
                <a:cs typeface="Noto Sans CJK HK"/>
              </a:rPr>
              <a:t>NDCT</a:t>
            </a:r>
            <a:endParaRPr sz="2000">
              <a:latin typeface="Noto Sans CJK HK"/>
              <a:cs typeface="Noto Sans CJK HK"/>
            </a:endParaRPr>
          </a:p>
          <a:p>
            <a:pPr marL="12700">
              <a:lnSpc>
                <a:spcPts val="2115"/>
              </a:lnSpc>
            </a:pPr>
            <a:r>
              <a:rPr sz="1800" b="1" spc="-100" dirty="0">
                <a:latin typeface="Noto Sans CJK HK"/>
                <a:cs typeface="Noto Sans CJK HK"/>
              </a:rPr>
              <a:t>(Case</a:t>
            </a:r>
            <a:r>
              <a:rPr sz="1800" b="1" spc="25" dirty="0">
                <a:latin typeface="Noto Sans CJK HK"/>
                <a:cs typeface="Noto Sans CJK HK"/>
              </a:rPr>
              <a:t> </a:t>
            </a:r>
            <a:r>
              <a:rPr sz="1800" b="1" spc="-55" dirty="0">
                <a:latin typeface="Noto Sans CJK HK"/>
                <a:cs typeface="Noto Sans CJK HK"/>
              </a:rPr>
              <a:t>X)</a:t>
            </a:r>
            <a:endParaRPr sz="1800">
              <a:latin typeface="Noto Sans CJK HK"/>
              <a:cs typeface="Noto Sans CJK HK"/>
            </a:endParaRPr>
          </a:p>
        </p:txBody>
      </p:sp>
      <p:sp>
        <p:nvSpPr>
          <p:cNvPr id="31" name="object 32">
            <a:extLst>
              <a:ext uri="{FF2B5EF4-FFF2-40B4-BE49-F238E27FC236}">
                <a16:creationId xmlns:a16="http://schemas.microsoft.com/office/drawing/2014/main" id="{62E22BF0-E613-4C0D-ADE4-CFFBAA992A73}"/>
              </a:ext>
            </a:extLst>
          </p:cNvPr>
          <p:cNvSpPr txBox="1"/>
          <p:nvPr/>
        </p:nvSpPr>
        <p:spPr>
          <a:xfrm>
            <a:off x="6777588" y="3908876"/>
            <a:ext cx="2149475" cy="9480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64135" algn="ctr">
              <a:lnSpc>
                <a:spcPct val="100000"/>
              </a:lnSpc>
              <a:spcBef>
                <a:spcPts val="240"/>
              </a:spcBef>
            </a:pPr>
            <a:r>
              <a:rPr lang="en-US" sz="1800" b="1" spc="-35" dirty="0">
                <a:latin typeface="Noto Sans CJK HK"/>
                <a:cs typeface="Noto Sans CJK HK"/>
              </a:rPr>
              <a:t>D</a:t>
            </a:r>
            <a:r>
              <a:rPr sz="1800" b="1" spc="-35" dirty="0">
                <a:latin typeface="Noto Sans CJK HK"/>
                <a:cs typeface="Noto Sans CJK HK"/>
              </a:rPr>
              <a:t>NN-based</a:t>
            </a:r>
            <a:r>
              <a:rPr sz="1800" b="1" spc="45" dirty="0">
                <a:latin typeface="Noto Sans CJK HK"/>
                <a:cs typeface="Noto Sans CJK HK"/>
              </a:rPr>
              <a:t> </a:t>
            </a:r>
            <a:r>
              <a:rPr sz="1800" b="1" spc="-50" dirty="0">
                <a:latin typeface="Noto Sans CJK HK"/>
                <a:cs typeface="Noto Sans CJK HK"/>
              </a:rPr>
              <a:t>Models</a:t>
            </a:r>
            <a:endParaRPr sz="1800" dirty="0">
              <a:latin typeface="Noto Sans CJK HK"/>
              <a:cs typeface="Noto Sans CJK HK"/>
            </a:endParaRPr>
          </a:p>
          <a:p>
            <a:pPr marL="1363980" algn="ctr">
              <a:lnSpc>
                <a:spcPct val="100000"/>
              </a:lnSpc>
              <a:spcBef>
                <a:spcPts val="145"/>
              </a:spcBef>
            </a:pPr>
            <a:r>
              <a:rPr sz="1800" b="1" spc="-90" dirty="0">
                <a:latin typeface="Noto Sans CJK HK"/>
                <a:cs typeface="Noto Sans CJK HK"/>
              </a:rPr>
              <a:t>U</a:t>
            </a:r>
            <a:r>
              <a:rPr sz="1800" b="1" spc="-75" dirty="0">
                <a:latin typeface="Noto Sans CJK HK"/>
                <a:cs typeface="Noto Sans CJK HK"/>
              </a:rPr>
              <a:t>pd</a:t>
            </a:r>
            <a:r>
              <a:rPr sz="1800" b="1" spc="-140" dirty="0">
                <a:latin typeface="Noto Sans CJK HK"/>
                <a:cs typeface="Noto Sans CJK HK"/>
              </a:rPr>
              <a:t>a</a:t>
            </a:r>
            <a:r>
              <a:rPr sz="1800" b="1" spc="-100" dirty="0">
                <a:latin typeface="Noto Sans CJK HK"/>
                <a:cs typeface="Noto Sans CJK HK"/>
              </a:rPr>
              <a:t>t</a:t>
            </a:r>
            <a:r>
              <a:rPr sz="1800" b="1" spc="-90" dirty="0">
                <a:latin typeface="Noto Sans CJK HK"/>
                <a:cs typeface="Noto Sans CJK HK"/>
              </a:rPr>
              <a:t>e</a:t>
            </a:r>
            <a:endParaRPr sz="1800" dirty="0">
              <a:latin typeface="Noto Sans CJK HK"/>
              <a:cs typeface="Noto Sans CJK HK"/>
            </a:endParaRPr>
          </a:p>
          <a:p>
            <a:pPr marL="166370" algn="ctr">
              <a:lnSpc>
                <a:spcPct val="100000"/>
              </a:lnSpc>
              <a:spcBef>
                <a:spcPts val="254"/>
              </a:spcBef>
            </a:pPr>
            <a:r>
              <a:rPr sz="2000" b="1" spc="-105" dirty="0">
                <a:latin typeface="Noto Sans CJK HK"/>
                <a:cs typeface="Noto Sans CJK HK"/>
              </a:rPr>
              <a:t>loss</a:t>
            </a:r>
            <a:endParaRPr sz="2000" dirty="0">
              <a:latin typeface="Noto Sans CJK HK"/>
              <a:cs typeface="Noto Sans CJK HK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8301C2-46B5-43A7-B999-D5C448E3DDB1}"/>
              </a:ext>
            </a:extLst>
          </p:cNvPr>
          <p:cNvSpPr txBox="1"/>
          <p:nvPr/>
        </p:nvSpPr>
        <p:spPr>
          <a:xfrm>
            <a:off x="0" y="1448269"/>
            <a:ext cx="14071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06520">
              <a:lnSpc>
                <a:spcPct val="100000"/>
              </a:lnSpc>
              <a:spcBef>
                <a:spcPts val="100"/>
              </a:spcBef>
            </a:pPr>
            <a:r>
              <a:rPr lang="en-US" sz="2000" b="1" spc="-40" dirty="0">
                <a:latin typeface="Noto Sans CJK HK"/>
                <a:cs typeface="Noto Sans CJK HK"/>
              </a:rPr>
              <a:t>Most </a:t>
            </a:r>
            <a:r>
              <a:rPr lang="en-US" sz="2000" b="1" spc="-95" dirty="0">
                <a:latin typeface="Noto Sans CJK HK"/>
                <a:cs typeface="Noto Sans CJK HK"/>
              </a:rPr>
              <a:t>deep </a:t>
            </a:r>
            <a:r>
              <a:rPr lang="en-US" sz="2000" b="1" spc="-80" dirty="0">
                <a:latin typeface="Noto Sans CJK HK"/>
                <a:cs typeface="Noto Sans CJK HK"/>
              </a:rPr>
              <a:t>learning-based </a:t>
            </a:r>
            <a:r>
              <a:rPr lang="en-US" sz="2000" b="1" spc="-100" dirty="0">
                <a:latin typeface="Noto Sans CJK HK"/>
                <a:cs typeface="Noto Sans CJK HK"/>
              </a:rPr>
              <a:t>LDCT </a:t>
            </a:r>
            <a:r>
              <a:rPr lang="en-US" sz="2000" b="1" spc="-90" dirty="0">
                <a:latin typeface="Noto Sans CJK HK"/>
                <a:cs typeface="Noto Sans CJK HK"/>
              </a:rPr>
              <a:t>denoising</a:t>
            </a:r>
            <a:r>
              <a:rPr lang="en-US" sz="2000" b="1" spc="50" dirty="0">
                <a:latin typeface="Noto Sans CJK HK"/>
                <a:cs typeface="Noto Sans CJK HK"/>
              </a:rPr>
              <a:t> </a:t>
            </a:r>
            <a:r>
              <a:rPr lang="en-US" sz="2000" b="1" spc="-130" dirty="0">
                <a:latin typeface="Noto Sans CJK HK"/>
                <a:cs typeface="Noto Sans CJK HK"/>
              </a:rPr>
              <a:t>frameworks</a:t>
            </a:r>
            <a:endParaRPr lang="en-US" sz="2000" dirty="0">
              <a:latin typeface="Noto Sans CJK HK"/>
              <a:cs typeface="Noto Sans CJK HK"/>
            </a:endParaRPr>
          </a:p>
        </p:txBody>
      </p:sp>
    </p:spTree>
    <p:extLst>
      <p:ext uri="{BB962C8B-B14F-4D97-AF65-F5344CB8AC3E}">
        <p14:creationId xmlns:p14="http://schemas.microsoft.com/office/powerpoint/2010/main" val="2623636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9F5EDBC-D0ED-4364-8A03-0DFE5FB187A1}"/>
              </a:ext>
            </a:extLst>
          </p:cNvPr>
          <p:cNvSpPr txBox="1"/>
          <p:nvPr/>
        </p:nvSpPr>
        <p:spPr>
          <a:xfrm>
            <a:off x="-249343" y="0"/>
            <a:ext cx="95697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0820">
              <a:lnSpc>
                <a:spcPct val="100000"/>
              </a:lnSpc>
              <a:spcBef>
                <a:spcPts val="350"/>
              </a:spcBef>
            </a:pPr>
            <a:r>
              <a:rPr lang="en-US" sz="2400" b="1" spc="-5" dirty="0">
                <a:latin typeface="Times New Roman"/>
                <a:cs typeface="Times New Roman"/>
              </a:rPr>
              <a:t>Low-dose CT Image Reconstruction with Machine Learning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B46740-8DC4-41DF-B0F1-CD96C46D41C5}"/>
              </a:ext>
            </a:extLst>
          </p:cNvPr>
          <p:cNvSpPr/>
          <p:nvPr/>
        </p:nvSpPr>
        <p:spPr>
          <a:xfrm>
            <a:off x="9676384" y="0"/>
            <a:ext cx="24160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Method (1)</a:t>
            </a:r>
          </a:p>
        </p:txBody>
      </p:sp>
      <p:grpSp>
        <p:nvGrpSpPr>
          <p:cNvPr id="20" name="object 3">
            <a:extLst>
              <a:ext uri="{FF2B5EF4-FFF2-40B4-BE49-F238E27FC236}">
                <a16:creationId xmlns:a16="http://schemas.microsoft.com/office/drawing/2014/main" id="{66D87643-CBB8-4548-9389-C6CE6052A139}"/>
              </a:ext>
            </a:extLst>
          </p:cNvPr>
          <p:cNvGrpSpPr/>
          <p:nvPr/>
        </p:nvGrpSpPr>
        <p:grpSpPr>
          <a:xfrm>
            <a:off x="4294243" y="2108296"/>
            <a:ext cx="5038407" cy="1831339"/>
            <a:chOff x="4223029" y="1530375"/>
            <a:chExt cx="5038407" cy="1831339"/>
          </a:xfrm>
        </p:grpSpPr>
        <p:sp>
          <p:nvSpPr>
            <p:cNvPr id="54" name="object 4">
              <a:extLst>
                <a:ext uri="{FF2B5EF4-FFF2-40B4-BE49-F238E27FC236}">
                  <a16:creationId xmlns:a16="http://schemas.microsoft.com/office/drawing/2014/main" id="{DD23B163-19F4-4F8B-9B09-3CF6BC6602DF}"/>
                </a:ext>
              </a:extLst>
            </p:cNvPr>
            <p:cNvSpPr/>
            <p:nvPr/>
          </p:nvSpPr>
          <p:spPr>
            <a:xfrm>
              <a:off x="5985471" y="1530375"/>
              <a:ext cx="3275965" cy="1831339"/>
            </a:xfrm>
            <a:custGeom>
              <a:avLst/>
              <a:gdLst/>
              <a:ahLst/>
              <a:cxnLst/>
              <a:rect l="l" t="t" r="r" b="b"/>
              <a:pathLst>
                <a:path w="3275965" h="1831339">
                  <a:moveTo>
                    <a:pt x="2970593" y="0"/>
                  </a:moveTo>
                  <a:lnTo>
                    <a:pt x="305130" y="0"/>
                  </a:lnTo>
                  <a:lnTo>
                    <a:pt x="255637" y="3993"/>
                  </a:lnTo>
                  <a:lnTo>
                    <a:pt x="208686" y="15555"/>
                  </a:lnTo>
                  <a:lnTo>
                    <a:pt x="164906" y="34058"/>
                  </a:lnTo>
                  <a:lnTo>
                    <a:pt x="124925" y="58873"/>
                  </a:lnTo>
                  <a:lnTo>
                    <a:pt x="89371" y="89371"/>
                  </a:lnTo>
                  <a:lnTo>
                    <a:pt x="58873" y="124925"/>
                  </a:lnTo>
                  <a:lnTo>
                    <a:pt x="34058" y="164906"/>
                  </a:lnTo>
                  <a:lnTo>
                    <a:pt x="15555" y="208686"/>
                  </a:lnTo>
                  <a:lnTo>
                    <a:pt x="3993" y="255637"/>
                  </a:lnTo>
                  <a:lnTo>
                    <a:pt x="0" y="305130"/>
                  </a:lnTo>
                  <a:lnTo>
                    <a:pt x="0" y="1525625"/>
                  </a:lnTo>
                  <a:lnTo>
                    <a:pt x="3993" y="1575118"/>
                  </a:lnTo>
                  <a:lnTo>
                    <a:pt x="15555" y="1622069"/>
                  </a:lnTo>
                  <a:lnTo>
                    <a:pt x="34058" y="1665849"/>
                  </a:lnTo>
                  <a:lnTo>
                    <a:pt x="58873" y="1705830"/>
                  </a:lnTo>
                  <a:lnTo>
                    <a:pt x="89371" y="1741384"/>
                  </a:lnTo>
                  <a:lnTo>
                    <a:pt x="124925" y="1771882"/>
                  </a:lnTo>
                  <a:lnTo>
                    <a:pt x="164906" y="1796697"/>
                  </a:lnTo>
                  <a:lnTo>
                    <a:pt x="208686" y="1815199"/>
                  </a:lnTo>
                  <a:lnTo>
                    <a:pt x="255637" y="1826762"/>
                  </a:lnTo>
                  <a:lnTo>
                    <a:pt x="305130" y="1830755"/>
                  </a:lnTo>
                  <a:lnTo>
                    <a:pt x="2970593" y="1830755"/>
                  </a:lnTo>
                  <a:lnTo>
                    <a:pt x="3020086" y="1826762"/>
                  </a:lnTo>
                  <a:lnTo>
                    <a:pt x="3067037" y="1815199"/>
                  </a:lnTo>
                  <a:lnTo>
                    <a:pt x="3110817" y="1796697"/>
                  </a:lnTo>
                  <a:lnTo>
                    <a:pt x="3150798" y="1771882"/>
                  </a:lnTo>
                  <a:lnTo>
                    <a:pt x="3186352" y="1741384"/>
                  </a:lnTo>
                  <a:lnTo>
                    <a:pt x="3216850" y="1705830"/>
                  </a:lnTo>
                  <a:lnTo>
                    <a:pt x="3241665" y="1665849"/>
                  </a:lnTo>
                  <a:lnTo>
                    <a:pt x="3260167" y="1622069"/>
                  </a:lnTo>
                  <a:lnTo>
                    <a:pt x="3271729" y="1575118"/>
                  </a:lnTo>
                  <a:lnTo>
                    <a:pt x="3275723" y="1525625"/>
                  </a:lnTo>
                  <a:lnTo>
                    <a:pt x="3275723" y="305130"/>
                  </a:lnTo>
                  <a:lnTo>
                    <a:pt x="3271729" y="255637"/>
                  </a:lnTo>
                  <a:lnTo>
                    <a:pt x="3260167" y="208686"/>
                  </a:lnTo>
                  <a:lnTo>
                    <a:pt x="3241665" y="164906"/>
                  </a:lnTo>
                  <a:lnTo>
                    <a:pt x="3216850" y="124925"/>
                  </a:lnTo>
                  <a:lnTo>
                    <a:pt x="3186352" y="89371"/>
                  </a:lnTo>
                  <a:lnTo>
                    <a:pt x="3150798" y="58873"/>
                  </a:lnTo>
                  <a:lnTo>
                    <a:pt x="3110817" y="34058"/>
                  </a:lnTo>
                  <a:lnTo>
                    <a:pt x="3067037" y="15555"/>
                  </a:lnTo>
                  <a:lnTo>
                    <a:pt x="3020086" y="3993"/>
                  </a:lnTo>
                  <a:lnTo>
                    <a:pt x="2970593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5" name="object 5">
              <a:extLst>
                <a:ext uri="{FF2B5EF4-FFF2-40B4-BE49-F238E27FC236}">
                  <a16:creationId xmlns:a16="http://schemas.microsoft.com/office/drawing/2014/main" id="{1BA72B7B-8E12-46CB-9204-3829A4067888}"/>
                </a:ext>
              </a:extLst>
            </p:cNvPr>
            <p:cNvSpPr/>
            <p:nvPr/>
          </p:nvSpPr>
          <p:spPr>
            <a:xfrm>
              <a:off x="5985471" y="1530375"/>
              <a:ext cx="3275965" cy="1831339"/>
            </a:xfrm>
            <a:custGeom>
              <a:avLst/>
              <a:gdLst/>
              <a:ahLst/>
              <a:cxnLst/>
              <a:rect l="l" t="t" r="r" b="b"/>
              <a:pathLst>
                <a:path w="3275965" h="1831339">
                  <a:moveTo>
                    <a:pt x="0" y="305132"/>
                  </a:moveTo>
                  <a:lnTo>
                    <a:pt x="3993" y="255638"/>
                  </a:lnTo>
                  <a:lnTo>
                    <a:pt x="15555" y="208686"/>
                  </a:lnTo>
                  <a:lnTo>
                    <a:pt x="34058" y="164906"/>
                  </a:lnTo>
                  <a:lnTo>
                    <a:pt x="58872" y="124924"/>
                  </a:lnTo>
                  <a:lnTo>
                    <a:pt x="89371" y="89371"/>
                  </a:lnTo>
                  <a:lnTo>
                    <a:pt x="124924" y="58872"/>
                  </a:lnTo>
                  <a:lnTo>
                    <a:pt x="164906" y="34058"/>
                  </a:lnTo>
                  <a:lnTo>
                    <a:pt x="208686" y="15555"/>
                  </a:lnTo>
                  <a:lnTo>
                    <a:pt x="255638" y="3993"/>
                  </a:lnTo>
                  <a:lnTo>
                    <a:pt x="305132" y="0"/>
                  </a:lnTo>
                  <a:lnTo>
                    <a:pt x="2970591" y="0"/>
                  </a:lnTo>
                  <a:lnTo>
                    <a:pt x="3020085" y="3993"/>
                  </a:lnTo>
                  <a:lnTo>
                    <a:pt x="3067036" y="15555"/>
                  </a:lnTo>
                  <a:lnTo>
                    <a:pt x="3110817" y="34058"/>
                  </a:lnTo>
                  <a:lnTo>
                    <a:pt x="3150798" y="58872"/>
                  </a:lnTo>
                  <a:lnTo>
                    <a:pt x="3186351" y="89371"/>
                  </a:lnTo>
                  <a:lnTo>
                    <a:pt x="3216849" y="124924"/>
                  </a:lnTo>
                  <a:lnTo>
                    <a:pt x="3241664" y="164906"/>
                  </a:lnTo>
                  <a:lnTo>
                    <a:pt x="3260166" y="208686"/>
                  </a:lnTo>
                  <a:lnTo>
                    <a:pt x="3271728" y="255638"/>
                  </a:lnTo>
                  <a:lnTo>
                    <a:pt x="3275721" y="305132"/>
                  </a:lnTo>
                  <a:lnTo>
                    <a:pt x="3275721" y="1525620"/>
                  </a:lnTo>
                  <a:lnTo>
                    <a:pt x="3271728" y="1575114"/>
                  </a:lnTo>
                  <a:lnTo>
                    <a:pt x="3260166" y="1622066"/>
                  </a:lnTo>
                  <a:lnTo>
                    <a:pt x="3241664" y="1665846"/>
                  </a:lnTo>
                  <a:lnTo>
                    <a:pt x="3216849" y="1705827"/>
                  </a:lnTo>
                  <a:lnTo>
                    <a:pt x="3186351" y="1741380"/>
                  </a:lnTo>
                  <a:lnTo>
                    <a:pt x="3150798" y="1771879"/>
                  </a:lnTo>
                  <a:lnTo>
                    <a:pt x="3110817" y="1796693"/>
                  </a:lnTo>
                  <a:lnTo>
                    <a:pt x="3067036" y="1815195"/>
                  </a:lnTo>
                  <a:lnTo>
                    <a:pt x="3020085" y="1826757"/>
                  </a:lnTo>
                  <a:lnTo>
                    <a:pt x="2970591" y="1830751"/>
                  </a:lnTo>
                  <a:lnTo>
                    <a:pt x="305132" y="1830751"/>
                  </a:lnTo>
                  <a:lnTo>
                    <a:pt x="255638" y="1826757"/>
                  </a:lnTo>
                  <a:lnTo>
                    <a:pt x="208686" y="1815195"/>
                  </a:lnTo>
                  <a:lnTo>
                    <a:pt x="164906" y="1796693"/>
                  </a:lnTo>
                  <a:lnTo>
                    <a:pt x="124924" y="1771879"/>
                  </a:lnTo>
                  <a:lnTo>
                    <a:pt x="89371" y="1741380"/>
                  </a:lnTo>
                  <a:lnTo>
                    <a:pt x="58872" y="1705827"/>
                  </a:lnTo>
                  <a:lnTo>
                    <a:pt x="34058" y="1665846"/>
                  </a:lnTo>
                  <a:lnTo>
                    <a:pt x="15555" y="1622066"/>
                  </a:lnTo>
                  <a:lnTo>
                    <a:pt x="3993" y="1575114"/>
                  </a:lnTo>
                  <a:lnTo>
                    <a:pt x="0" y="1525620"/>
                  </a:lnTo>
                  <a:lnTo>
                    <a:pt x="0" y="305132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6" name="object 6">
              <a:extLst>
                <a:ext uri="{FF2B5EF4-FFF2-40B4-BE49-F238E27FC236}">
                  <a16:creationId xmlns:a16="http://schemas.microsoft.com/office/drawing/2014/main" id="{4A1502AC-9035-4DDB-B96B-762CF4801E19}"/>
                </a:ext>
              </a:extLst>
            </p:cNvPr>
            <p:cNvSpPr/>
            <p:nvPr/>
          </p:nvSpPr>
          <p:spPr>
            <a:xfrm>
              <a:off x="6210554" y="1648663"/>
              <a:ext cx="406400" cy="1590040"/>
            </a:xfrm>
            <a:custGeom>
              <a:avLst/>
              <a:gdLst/>
              <a:ahLst/>
              <a:cxnLst/>
              <a:rect l="l" t="t" r="r" b="b"/>
              <a:pathLst>
                <a:path w="406400" h="1590039">
                  <a:moveTo>
                    <a:pt x="406361" y="0"/>
                  </a:moveTo>
                  <a:lnTo>
                    <a:pt x="0" y="0"/>
                  </a:lnTo>
                  <a:lnTo>
                    <a:pt x="0" y="1589557"/>
                  </a:lnTo>
                  <a:lnTo>
                    <a:pt x="406361" y="1589557"/>
                  </a:lnTo>
                  <a:lnTo>
                    <a:pt x="4063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7" name="object 7">
              <a:extLst>
                <a:ext uri="{FF2B5EF4-FFF2-40B4-BE49-F238E27FC236}">
                  <a16:creationId xmlns:a16="http://schemas.microsoft.com/office/drawing/2014/main" id="{F600702F-5135-47AD-92F7-3E4AFA2BE822}"/>
                </a:ext>
              </a:extLst>
            </p:cNvPr>
            <p:cNvSpPr/>
            <p:nvPr/>
          </p:nvSpPr>
          <p:spPr>
            <a:xfrm>
              <a:off x="6210554" y="1648663"/>
              <a:ext cx="406400" cy="1590040"/>
            </a:xfrm>
            <a:custGeom>
              <a:avLst/>
              <a:gdLst/>
              <a:ahLst/>
              <a:cxnLst/>
              <a:rect l="l" t="t" r="r" b="b"/>
              <a:pathLst>
                <a:path w="406400" h="1590039">
                  <a:moveTo>
                    <a:pt x="0" y="0"/>
                  </a:moveTo>
                  <a:lnTo>
                    <a:pt x="406362" y="0"/>
                  </a:lnTo>
                  <a:lnTo>
                    <a:pt x="406362" y="1589570"/>
                  </a:lnTo>
                  <a:lnTo>
                    <a:pt x="0" y="158957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8" name="object 8">
              <a:extLst>
                <a:ext uri="{FF2B5EF4-FFF2-40B4-BE49-F238E27FC236}">
                  <a16:creationId xmlns:a16="http://schemas.microsoft.com/office/drawing/2014/main" id="{1ADA4312-7E71-4D40-967D-8D49F8000F1E}"/>
                </a:ext>
              </a:extLst>
            </p:cNvPr>
            <p:cNvSpPr/>
            <p:nvPr/>
          </p:nvSpPr>
          <p:spPr>
            <a:xfrm>
              <a:off x="6899821" y="1859114"/>
              <a:ext cx="371475" cy="1193800"/>
            </a:xfrm>
            <a:custGeom>
              <a:avLst/>
              <a:gdLst/>
              <a:ahLst/>
              <a:cxnLst/>
              <a:rect l="l" t="t" r="r" b="b"/>
              <a:pathLst>
                <a:path w="371475" h="1193800">
                  <a:moveTo>
                    <a:pt x="371195" y="0"/>
                  </a:moveTo>
                  <a:lnTo>
                    <a:pt x="0" y="0"/>
                  </a:lnTo>
                  <a:lnTo>
                    <a:pt x="0" y="1193571"/>
                  </a:lnTo>
                  <a:lnTo>
                    <a:pt x="371195" y="1193571"/>
                  </a:lnTo>
                  <a:lnTo>
                    <a:pt x="371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9" name="object 9">
              <a:extLst>
                <a:ext uri="{FF2B5EF4-FFF2-40B4-BE49-F238E27FC236}">
                  <a16:creationId xmlns:a16="http://schemas.microsoft.com/office/drawing/2014/main" id="{0C9091E9-440B-423B-95E4-D74A552EDF5E}"/>
                </a:ext>
              </a:extLst>
            </p:cNvPr>
            <p:cNvSpPr/>
            <p:nvPr/>
          </p:nvSpPr>
          <p:spPr>
            <a:xfrm>
              <a:off x="6899821" y="1859114"/>
              <a:ext cx="371475" cy="1193800"/>
            </a:xfrm>
            <a:custGeom>
              <a:avLst/>
              <a:gdLst/>
              <a:ahLst/>
              <a:cxnLst/>
              <a:rect l="l" t="t" r="r" b="b"/>
              <a:pathLst>
                <a:path w="371475" h="1193800">
                  <a:moveTo>
                    <a:pt x="0" y="0"/>
                  </a:moveTo>
                  <a:lnTo>
                    <a:pt x="371200" y="0"/>
                  </a:lnTo>
                  <a:lnTo>
                    <a:pt x="371200" y="1193570"/>
                  </a:lnTo>
                  <a:lnTo>
                    <a:pt x="0" y="119357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0" name="object 10">
              <a:extLst>
                <a:ext uri="{FF2B5EF4-FFF2-40B4-BE49-F238E27FC236}">
                  <a16:creationId xmlns:a16="http://schemas.microsoft.com/office/drawing/2014/main" id="{775A79E8-A678-4350-A3C1-02755A5DA6E5}"/>
                </a:ext>
              </a:extLst>
            </p:cNvPr>
            <p:cNvSpPr/>
            <p:nvPr/>
          </p:nvSpPr>
          <p:spPr>
            <a:xfrm>
              <a:off x="7553921" y="2088908"/>
              <a:ext cx="292100" cy="734060"/>
            </a:xfrm>
            <a:custGeom>
              <a:avLst/>
              <a:gdLst/>
              <a:ahLst/>
              <a:cxnLst/>
              <a:rect l="l" t="t" r="r" b="b"/>
              <a:pathLst>
                <a:path w="292100" h="734060">
                  <a:moveTo>
                    <a:pt x="291973" y="0"/>
                  </a:moveTo>
                  <a:lnTo>
                    <a:pt x="0" y="0"/>
                  </a:lnTo>
                  <a:lnTo>
                    <a:pt x="0" y="733983"/>
                  </a:lnTo>
                  <a:lnTo>
                    <a:pt x="291973" y="733983"/>
                  </a:lnTo>
                  <a:lnTo>
                    <a:pt x="2919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1" name="object 11">
              <a:extLst>
                <a:ext uri="{FF2B5EF4-FFF2-40B4-BE49-F238E27FC236}">
                  <a16:creationId xmlns:a16="http://schemas.microsoft.com/office/drawing/2014/main" id="{F9100209-D260-4C03-A78F-5B2C9A54F650}"/>
                </a:ext>
              </a:extLst>
            </p:cNvPr>
            <p:cNvSpPr/>
            <p:nvPr/>
          </p:nvSpPr>
          <p:spPr>
            <a:xfrm>
              <a:off x="7553921" y="2088908"/>
              <a:ext cx="292100" cy="734060"/>
            </a:xfrm>
            <a:custGeom>
              <a:avLst/>
              <a:gdLst/>
              <a:ahLst/>
              <a:cxnLst/>
              <a:rect l="l" t="t" r="r" b="b"/>
              <a:pathLst>
                <a:path w="292100" h="734060">
                  <a:moveTo>
                    <a:pt x="0" y="0"/>
                  </a:moveTo>
                  <a:lnTo>
                    <a:pt x="291973" y="0"/>
                  </a:lnTo>
                  <a:lnTo>
                    <a:pt x="291973" y="733985"/>
                  </a:lnTo>
                  <a:lnTo>
                    <a:pt x="0" y="733985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2" name="object 12">
              <a:extLst>
                <a:ext uri="{FF2B5EF4-FFF2-40B4-BE49-F238E27FC236}">
                  <a16:creationId xmlns:a16="http://schemas.microsoft.com/office/drawing/2014/main" id="{5D0BA195-EE85-4B33-9C94-D06F1F4FB77A}"/>
                </a:ext>
              </a:extLst>
            </p:cNvPr>
            <p:cNvSpPr/>
            <p:nvPr/>
          </p:nvSpPr>
          <p:spPr>
            <a:xfrm>
              <a:off x="8727986" y="1647113"/>
              <a:ext cx="406400" cy="1590040"/>
            </a:xfrm>
            <a:custGeom>
              <a:avLst/>
              <a:gdLst/>
              <a:ahLst/>
              <a:cxnLst/>
              <a:rect l="l" t="t" r="r" b="b"/>
              <a:pathLst>
                <a:path w="406400" h="1590039">
                  <a:moveTo>
                    <a:pt x="406361" y="0"/>
                  </a:moveTo>
                  <a:lnTo>
                    <a:pt x="0" y="0"/>
                  </a:lnTo>
                  <a:lnTo>
                    <a:pt x="0" y="1589557"/>
                  </a:lnTo>
                  <a:lnTo>
                    <a:pt x="406361" y="1589557"/>
                  </a:lnTo>
                  <a:lnTo>
                    <a:pt x="4063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3" name="object 13">
              <a:extLst>
                <a:ext uri="{FF2B5EF4-FFF2-40B4-BE49-F238E27FC236}">
                  <a16:creationId xmlns:a16="http://schemas.microsoft.com/office/drawing/2014/main" id="{9DFAE260-21BE-423A-871B-D7B19D1327F1}"/>
                </a:ext>
              </a:extLst>
            </p:cNvPr>
            <p:cNvSpPr/>
            <p:nvPr/>
          </p:nvSpPr>
          <p:spPr>
            <a:xfrm>
              <a:off x="8727986" y="1647113"/>
              <a:ext cx="406400" cy="1590040"/>
            </a:xfrm>
            <a:custGeom>
              <a:avLst/>
              <a:gdLst/>
              <a:ahLst/>
              <a:cxnLst/>
              <a:rect l="l" t="t" r="r" b="b"/>
              <a:pathLst>
                <a:path w="406400" h="1590039">
                  <a:moveTo>
                    <a:pt x="0" y="0"/>
                  </a:moveTo>
                  <a:lnTo>
                    <a:pt x="406362" y="0"/>
                  </a:lnTo>
                  <a:lnTo>
                    <a:pt x="406362" y="1589570"/>
                  </a:lnTo>
                  <a:lnTo>
                    <a:pt x="0" y="158957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4" name="object 14">
              <a:extLst>
                <a:ext uri="{FF2B5EF4-FFF2-40B4-BE49-F238E27FC236}">
                  <a16:creationId xmlns:a16="http://schemas.microsoft.com/office/drawing/2014/main" id="{733435A3-4B12-482B-AEE4-B7B6E3252414}"/>
                </a:ext>
              </a:extLst>
            </p:cNvPr>
            <p:cNvSpPr/>
            <p:nvPr/>
          </p:nvSpPr>
          <p:spPr>
            <a:xfrm>
              <a:off x="8134413" y="1841106"/>
              <a:ext cx="371475" cy="1193800"/>
            </a:xfrm>
            <a:custGeom>
              <a:avLst/>
              <a:gdLst/>
              <a:ahLst/>
              <a:cxnLst/>
              <a:rect l="l" t="t" r="r" b="b"/>
              <a:pathLst>
                <a:path w="371475" h="1193800">
                  <a:moveTo>
                    <a:pt x="371208" y="0"/>
                  </a:moveTo>
                  <a:lnTo>
                    <a:pt x="0" y="0"/>
                  </a:lnTo>
                  <a:lnTo>
                    <a:pt x="0" y="1193571"/>
                  </a:lnTo>
                  <a:lnTo>
                    <a:pt x="371208" y="1193571"/>
                  </a:lnTo>
                  <a:lnTo>
                    <a:pt x="371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5" name="object 15">
              <a:extLst>
                <a:ext uri="{FF2B5EF4-FFF2-40B4-BE49-F238E27FC236}">
                  <a16:creationId xmlns:a16="http://schemas.microsoft.com/office/drawing/2014/main" id="{61356CAA-0EF0-4531-85F6-A2BA37125B16}"/>
                </a:ext>
              </a:extLst>
            </p:cNvPr>
            <p:cNvSpPr/>
            <p:nvPr/>
          </p:nvSpPr>
          <p:spPr>
            <a:xfrm>
              <a:off x="8134413" y="1841106"/>
              <a:ext cx="371475" cy="1193800"/>
            </a:xfrm>
            <a:custGeom>
              <a:avLst/>
              <a:gdLst/>
              <a:ahLst/>
              <a:cxnLst/>
              <a:rect l="l" t="t" r="r" b="b"/>
              <a:pathLst>
                <a:path w="371475" h="1193800">
                  <a:moveTo>
                    <a:pt x="0" y="0"/>
                  </a:moveTo>
                  <a:lnTo>
                    <a:pt x="371200" y="0"/>
                  </a:lnTo>
                  <a:lnTo>
                    <a:pt x="371200" y="1193570"/>
                  </a:lnTo>
                  <a:lnTo>
                    <a:pt x="0" y="119357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6" name="object 16">
              <a:extLst>
                <a:ext uri="{FF2B5EF4-FFF2-40B4-BE49-F238E27FC236}">
                  <a16:creationId xmlns:a16="http://schemas.microsoft.com/office/drawing/2014/main" id="{DBF5D46C-C096-462C-B142-40F84693E071}"/>
                </a:ext>
              </a:extLst>
            </p:cNvPr>
            <p:cNvSpPr/>
            <p:nvPr/>
          </p:nvSpPr>
          <p:spPr>
            <a:xfrm>
              <a:off x="4223029" y="2126538"/>
              <a:ext cx="762101" cy="7827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1" name="object 17">
            <a:extLst>
              <a:ext uri="{FF2B5EF4-FFF2-40B4-BE49-F238E27FC236}">
                <a16:creationId xmlns:a16="http://schemas.microsoft.com/office/drawing/2014/main" id="{B0B367DE-E3E6-4C11-86A1-4767430D7D1D}"/>
              </a:ext>
            </a:extLst>
          </p:cNvPr>
          <p:cNvSpPr/>
          <p:nvPr/>
        </p:nvSpPr>
        <p:spPr>
          <a:xfrm>
            <a:off x="10406448" y="2654840"/>
            <a:ext cx="799566" cy="859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18">
            <a:extLst>
              <a:ext uri="{FF2B5EF4-FFF2-40B4-BE49-F238E27FC236}">
                <a16:creationId xmlns:a16="http://schemas.microsoft.com/office/drawing/2014/main" id="{4BBF3B45-CEE9-4BF5-B753-98D513B117EA}"/>
              </a:ext>
            </a:extLst>
          </p:cNvPr>
          <p:cNvSpPr txBox="1"/>
          <p:nvPr/>
        </p:nvSpPr>
        <p:spPr>
          <a:xfrm>
            <a:off x="10108874" y="3573597"/>
            <a:ext cx="1719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Noto Sans CJK HK"/>
                <a:cs typeface="Noto Sans CJK HK"/>
              </a:rPr>
              <a:t>Estimated</a:t>
            </a:r>
            <a:r>
              <a:rPr sz="1800" b="1" spc="40" dirty="0">
                <a:latin typeface="Noto Sans CJK HK"/>
                <a:cs typeface="Noto Sans CJK HK"/>
              </a:rPr>
              <a:t> </a:t>
            </a:r>
            <a:r>
              <a:rPr sz="1800" b="1" spc="-50" dirty="0">
                <a:latin typeface="Noto Sans CJK HK"/>
                <a:cs typeface="Noto Sans CJK HK"/>
              </a:rPr>
              <a:t>NDCT</a:t>
            </a:r>
            <a:endParaRPr sz="1800">
              <a:latin typeface="Noto Sans CJK HK"/>
              <a:cs typeface="Noto Sans CJK HK"/>
            </a:endParaRPr>
          </a:p>
        </p:txBody>
      </p:sp>
      <p:grpSp>
        <p:nvGrpSpPr>
          <p:cNvPr id="25" name="object 19">
            <a:extLst>
              <a:ext uri="{FF2B5EF4-FFF2-40B4-BE49-F238E27FC236}">
                <a16:creationId xmlns:a16="http://schemas.microsoft.com/office/drawing/2014/main" id="{414DB921-D9D0-484C-A82D-92B44DAAECA9}"/>
              </a:ext>
            </a:extLst>
          </p:cNvPr>
          <p:cNvGrpSpPr/>
          <p:nvPr/>
        </p:nvGrpSpPr>
        <p:grpSpPr>
          <a:xfrm>
            <a:off x="2884873" y="2536121"/>
            <a:ext cx="7858125" cy="2350770"/>
            <a:chOff x="2813659" y="1958200"/>
            <a:chExt cx="7858125" cy="2350770"/>
          </a:xfrm>
        </p:grpSpPr>
        <p:sp>
          <p:nvSpPr>
            <p:cNvPr id="45" name="object 20">
              <a:extLst>
                <a:ext uri="{FF2B5EF4-FFF2-40B4-BE49-F238E27FC236}">
                  <a16:creationId xmlns:a16="http://schemas.microsoft.com/office/drawing/2014/main" id="{5B3275C9-0A68-49CC-AA81-4E4D1F278FCF}"/>
                </a:ext>
              </a:extLst>
            </p:cNvPr>
            <p:cNvSpPr/>
            <p:nvPr/>
          </p:nvSpPr>
          <p:spPr>
            <a:xfrm>
              <a:off x="4214317" y="3469995"/>
              <a:ext cx="780839" cy="7655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6" name="object 21">
              <a:extLst>
                <a:ext uri="{FF2B5EF4-FFF2-40B4-BE49-F238E27FC236}">
                  <a16:creationId xmlns:a16="http://schemas.microsoft.com/office/drawing/2014/main" id="{88575595-C18C-46BA-9DBC-D17831D340D8}"/>
                </a:ext>
              </a:extLst>
            </p:cNvPr>
            <p:cNvSpPr/>
            <p:nvPr/>
          </p:nvSpPr>
          <p:spPr>
            <a:xfrm>
              <a:off x="3217824" y="1958200"/>
              <a:ext cx="1964055" cy="2350770"/>
            </a:xfrm>
            <a:custGeom>
              <a:avLst/>
              <a:gdLst/>
              <a:ahLst/>
              <a:cxnLst/>
              <a:rect l="l" t="t" r="r" b="b"/>
              <a:pathLst>
                <a:path w="1964054" h="2350770">
                  <a:moveTo>
                    <a:pt x="0" y="327288"/>
                  </a:moveTo>
                  <a:lnTo>
                    <a:pt x="3548" y="278923"/>
                  </a:lnTo>
                  <a:lnTo>
                    <a:pt x="13857" y="232763"/>
                  </a:lnTo>
                  <a:lnTo>
                    <a:pt x="30419" y="189311"/>
                  </a:lnTo>
                  <a:lnTo>
                    <a:pt x="52728" y="149076"/>
                  </a:lnTo>
                  <a:lnTo>
                    <a:pt x="80278" y="112563"/>
                  </a:lnTo>
                  <a:lnTo>
                    <a:pt x="112563" y="80278"/>
                  </a:lnTo>
                  <a:lnTo>
                    <a:pt x="149076" y="52728"/>
                  </a:lnTo>
                  <a:lnTo>
                    <a:pt x="189311" y="30419"/>
                  </a:lnTo>
                  <a:lnTo>
                    <a:pt x="232763" y="13857"/>
                  </a:lnTo>
                  <a:lnTo>
                    <a:pt x="278923" y="3548"/>
                  </a:lnTo>
                  <a:lnTo>
                    <a:pt x="327288" y="0"/>
                  </a:lnTo>
                  <a:lnTo>
                    <a:pt x="1636400" y="0"/>
                  </a:lnTo>
                  <a:lnTo>
                    <a:pt x="1684766" y="3548"/>
                  </a:lnTo>
                  <a:lnTo>
                    <a:pt x="1730927" y="13857"/>
                  </a:lnTo>
                  <a:lnTo>
                    <a:pt x="1774379" y="30419"/>
                  </a:lnTo>
                  <a:lnTo>
                    <a:pt x="1814615" y="52728"/>
                  </a:lnTo>
                  <a:lnTo>
                    <a:pt x="1851128" y="80278"/>
                  </a:lnTo>
                  <a:lnTo>
                    <a:pt x="1883413" y="112563"/>
                  </a:lnTo>
                  <a:lnTo>
                    <a:pt x="1910963" y="149076"/>
                  </a:lnTo>
                  <a:lnTo>
                    <a:pt x="1933272" y="189311"/>
                  </a:lnTo>
                  <a:lnTo>
                    <a:pt x="1949834" y="232763"/>
                  </a:lnTo>
                  <a:lnTo>
                    <a:pt x="1960142" y="278923"/>
                  </a:lnTo>
                  <a:lnTo>
                    <a:pt x="1963691" y="327288"/>
                  </a:lnTo>
                  <a:lnTo>
                    <a:pt x="1963691" y="2023341"/>
                  </a:lnTo>
                  <a:lnTo>
                    <a:pt x="1960142" y="2071703"/>
                  </a:lnTo>
                  <a:lnTo>
                    <a:pt x="1949834" y="2117863"/>
                  </a:lnTo>
                  <a:lnTo>
                    <a:pt x="1933272" y="2161313"/>
                  </a:lnTo>
                  <a:lnTo>
                    <a:pt x="1910963" y="2201547"/>
                  </a:lnTo>
                  <a:lnTo>
                    <a:pt x="1883413" y="2238060"/>
                  </a:lnTo>
                  <a:lnTo>
                    <a:pt x="1851128" y="2270344"/>
                  </a:lnTo>
                  <a:lnTo>
                    <a:pt x="1814615" y="2297894"/>
                  </a:lnTo>
                  <a:lnTo>
                    <a:pt x="1774379" y="2320202"/>
                  </a:lnTo>
                  <a:lnTo>
                    <a:pt x="1730927" y="2336764"/>
                  </a:lnTo>
                  <a:lnTo>
                    <a:pt x="1684766" y="2347072"/>
                  </a:lnTo>
                  <a:lnTo>
                    <a:pt x="1636400" y="2350621"/>
                  </a:lnTo>
                  <a:lnTo>
                    <a:pt x="327288" y="2350621"/>
                  </a:lnTo>
                  <a:lnTo>
                    <a:pt x="278923" y="2347072"/>
                  </a:lnTo>
                  <a:lnTo>
                    <a:pt x="232763" y="2336764"/>
                  </a:lnTo>
                  <a:lnTo>
                    <a:pt x="189311" y="2320202"/>
                  </a:lnTo>
                  <a:lnTo>
                    <a:pt x="149076" y="2297894"/>
                  </a:lnTo>
                  <a:lnTo>
                    <a:pt x="112563" y="2270344"/>
                  </a:lnTo>
                  <a:lnTo>
                    <a:pt x="80278" y="2238060"/>
                  </a:lnTo>
                  <a:lnTo>
                    <a:pt x="52728" y="2201547"/>
                  </a:lnTo>
                  <a:lnTo>
                    <a:pt x="30419" y="2161313"/>
                  </a:lnTo>
                  <a:lnTo>
                    <a:pt x="13857" y="2117863"/>
                  </a:lnTo>
                  <a:lnTo>
                    <a:pt x="3548" y="2071703"/>
                  </a:lnTo>
                  <a:lnTo>
                    <a:pt x="0" y="2023341"/>
                  </a:lnTo>
                  <a:lnTo>
                    <a:pt x="0" y="32728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7" name="object 22">
              <a:extLst>
                <a:ext uri="{FF2B5EF4-FFF2-40B4-BE49-F238E27FC236}">
                  <a16:creationId xmlns:a16="http://schemas.microsoft.com/office/drawing/2014/main" id="{0426B62B-9AED-4CA1-A922-3CC86E079B8C}"/>
                </a:ext>
              </a:extLst>
            </p:cNvPr>
            <p:cNvSpPr/>
            <p:nvPr/>
          </p:nvSpPr>
          <p:spPr>
            <a:xfrm>
              <a:off x="2813659" y="2013775"/>
              <a:ext cx="404495" cy="1984375"/>
            </a:xfrm>
            <a:custGeom>
              <a:avLst/>
              <a:gdLst/>
              <a:ahLst/>
              <a:cxnLst/>
              <a:rect l="l" t="t" r="r" b="b"/>
              <a:pathLst>
                <a:path w="404494" h="1984375">
                  <a:moveTo>
                    <a:pt x="404164" y="1984061"/>
                  </a:moveTo>
                  <a:lnTo>
                    <a:pt x="325504" y="1981414"/>
                  </a:lnTo>
                  <a:lnTo>
                    <a:pt x="261270" y="1974196"/>
                  </a:lnTo>
                  <a:lnTo>
                    <a:pt x="217962" y="1963490"/>
                  </a:lnTo>
                  <a:lnTo>
                    <a:pt x="202082" y="1950381"/>
                  </a:lnTo>
                  <a:lnTo>
                    <a:pt x="202082" y="1025710"/>
                  </a:lnTo>
                  <a:lnTo>
                    <a:pt x="186201" y="1012600"/>
                  </a:lnTo>
                  <a:lnTo>
                    <a:pt x="142893" y="1001894"/>
                  </a:lnTo>
                  <a:lnTo>
                    <a:pt x="78659" y="994675"/>
                  </a:lnTo>
                  <a:lnTo>
                    <a:pt x="0" y="992028"/>
                  </a:lnTo>
                  <a:lnTo>
                    <a:pt x="78659" y="989381"/>
                  </a:lnTo>
                  <a:lnTo>
                    <a:pt x="142893" y="982164"/>
                  </a:lnTo>
                  <a:lnTo>
                    <a:pt x="186201" y="971459"/>
                  </a:lnTo>
                  <a:lnTo>
                    <a:pt x="202082" y="958349"/>
                  </a:lnTo>
                  <a:lnTo>
                    <a:pt x="202082" y="33679"/>
                  </a:lnTo>
                  <a:lnTo>
                    <a:pt x="217962" y="20569"/>
                  </a:lnTo>
                  <a:lnTo>
                    <a:pt x="261270" y="9864"/>
                  </a:lnTo>
                  <a:lnTo>
                    <a:pt x="325504" y="2646"/>
                  </a:lnTo>
                  <a:lnTo>
                    <a:pt x="40416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8" name="object 23">
              <a:extLst>
                <a:ext uri="{FF2B5EF4-FFF2-40B4-BE49-F238E27FC236}">
                  <a16:creationId xmlns:a16="http://schemas.microsoft.com/office/drawing/2014/main" id="{42B11141-4584-4C65-A389-2E033FF07272}"/>
                </a:ext>
              </a:extLst>
            </p:cNvPr>
            <p:cNvSpPr/>
            <p:nvPr/>
          </p:nvSpPr>
          <p:spPr>
            <a:xfrm>
              <a:off x="4994884" y="2430119"/>
              <a:ext cx="5676900" cy="1727200"/>
            </a:xfrm>
            <a:custGeom>
              <a:avLst/>
              <a:gdLst/>
              <a:ahLst/>
              <a:cxnLst/>
              <a:rect l="l" t="t" r="r" b="b"/>
              <a:pathLst>
                <a:path w="5676900" h="1727200">
                  <a:moveTo>
                    <a:pt x="115417" y="1638490"/>
                  </a:moveTo>
                  <a:lnTo>
                    <a:pt x="1130" y="1638007"/>
                  </a:lnTo>
                  <a:lnTo>
                    <a:pt x="965" y="1676107"/>
                  </a:lnTo>
                  <a:lnTo>
                    <a:pt x="115265" y="1676590"/>
                  </a:lnTo>
                  <a:lnTo>
                    <a:pt x="115417" y="1638490"/>
                  </a:lnTo>
                  <a:close/>
                </a:path>
                <a:path w="5676900" h="1727200">
                  <a:moveTo>
                    <a:pt x="267817" y="1639138"/>
                  </a:moveTo>
                  <a:lnTo>
                    <a:pt x="153517" y="1638655"/>
                  </a:lnTo>
                  <a:lnTo>
                    <a:pt x="153365" y="1676755"/>
                  </a:lnTo>
                  <a:lnTo>
                    <a:pt x="267665" y="1677238"/>
                  </a:lnTo>
                  <a:lnTo>
                    <a:pt x="267817" y="1639138"/>
                  </a:lnTo>
                  <a:close/>
                </a:path>
                <a:path w="5676900" h="1727200">
                  <a:moveTo>
                    <a:pt x="420217" y="1639785"/>
                  </a:moveTo>
                  <a:lnTo>
                    <a:pt x="305917" y="1639303"/>
                  </a:lnTo>
                  <a:lnTo>
                    <a:pt x="305765" y="1677403"/>
                  </a:lnTo>
                  <a:lnTo>
                    <a:pt x="420065" y="1677885"/>
                  </a:lnTo>
                  <a:lnTo>
                    <a:pt x="420217" y="1639785"/>
                  </a:lnTo>
                  <a:close/>
                </a:path>
                <a:path w="5676900" h="1727200">
                  <a:moveTo>
                    <a:pt x="572617" y="1640433"/>
                  </a:moveTo>
                  <a:lnTo>
                    <a:pt x="458317" y="1639951"/>
                  </a:lnTo>
                  <a:lnTo>
                    <a:pt x="458165" y="1678051"/>
                  </a:lnTo>
                  <a:lnTo>
                    <a:pt x="572452" y="1678533"/>
                  </a:lnTo>
                  <a:lnTo>
                    <a:pt x="572617" y="1640433"/>
                  </a:lnTo>
                  <a:close/>
                </a:path>
                <a:path w="5676900" h="1727200">
                  <a:moveTo>
                    <a:pt x="725017" y="1641081"/>
                  </a:moveTo>
                  <a:lnTo>
                    <a:pt x="610717" y="1640598"/>
                  </a:lnTo>
                  <a:lnTo>
                    <a:pt x="610552" y="1678698"/>
                  </a:lnTo>
                  <a:lnTo>
                    <a:pt x="724852" y="1679181"/>
                  </a:lnTo>
                  <a:lnTo>
                    <a:pt x="725017" y="1641081"/>
                  </a:lnTo>
                  <a:close/>
                </a:path>
                <a:path w="5676900" h="1727200">
                  <a:moveTo>
                    <a:pt x="877417" y="1641729"/>
                  </a:moveTo>
                  <a:lnTo>
                    <a:pt x="763117" y="1641246"/>
                  </a:lnTo>
                  <a:lnTo>
                    <a:pt x="762952" y="1679346"/>
                  </a:lnTo>
                  <a:lnTo>
                    <a:pt x="877252" y="1679829"/>
                  </a:lnTo>
                  <a:lnTo>
                    <a:pt x="877417" y="1641729"/>
                  </a:lnTo>
                  <a:close/>
                </a:path>
                <a:path w="5676900" h="1727200">
                  <a:moveTo>
                    <a:pt x="1000848" y="81229"/>
                  </a:moveTo>
                  <a:lnTo>
                    <a:pt x="964184" y="63563"/>
                  </a:lnTo>
                  <a:lnTo>
                    <a:pt x="885723" y="25742"/>
                  </a:lnTo>
                  <a:lnTo>
                    <a:pt x="886269" y="63842"/>
                  </a:lnTo>
                  <a:lnTo>
                    <a:pt x="0" y="76733"/>
                  </a:lnTo>
                  <a:lnTo>
                    <a:pt x="558" y="114833"/>
                  </a:lnTo>
                  <a:lnTo>
                    <a:pt x="886828" y="101930"/>
                  </a:lnTo>
                  <a:lnTo>
                    <a:pt x="887387" y="140030"/>
                  </a:lnTo>
                  <a:lnTo>
                    <a:pt x="1000848" y="81229"/>
                  </a:lnTo>
                  <a:close/>
                </a:path>
                <a:path w="5676900" h="1727200">
                  <a:moveTo>
                    <a:pt x="1029817" y="1642376"/>
                  </a:moveTo>
                  <a:lnTo>
                    <a:pt x="915517" y="1641894"/>
                  </a:lnTo>
                  <a:lnTo>
                    <a:pt x="915352" y="1679994"/>
                  </a:lnTo>
                  <a:lnTo>
                    <a:pt x="1029652" y="1680476"/>
                  </a:lnTo>
                  <a:lnTo>
                    <a:pt x="1029817" y="1642376"/>
                  </a:lnTo>
                  <a:close/>
                </a:path>
                <a:path w="5676900" h="1727200">
                  <a:moveTo>
                    <a:pt x="1182217" y="1643024"/>
                  </a:moveTo>
                  <a:lnTo>
                    <a:pt x="1067917" y="1642541"/>
                  </a:lnTo>
                  <a:lnTo>
                    <a:pt x="1067752" y="1680641"/>
                  </a:lnTo>
                  <a:lnTo>
                    <a:pt x="1182052" y="1681124"/>
                  </a:lnTo>
                  <a:lnTo>
                    <a:pt x="1182217" y="1643024"/>
                  </a:lnTo>
                  <a:close/>
                </a:path>
                <a:path w="5676900" h="1727200">
                  <a:moveTo>
                    <a:pt x="1334617" y="1643672"/>
                  </a:moveTo>
                  <a:lnTo>
                    <a:pt x="1220317" y="1643176"/>
                  </a:lnTo>
                  <a:lnTo>
                    <a:pt x="1220152" y="1681276"/>
                  </a:lnTo>
                  <a:lnTo>
                    <a:pt x="1334452" y="1681772"/>
                  </a:lnTo>
                  <a:lnTo>
                    <a:pt x="1334617" y="1643672"/>
                  </a:lnTo>
                  <a:close/>
                </a:path>
                <a:path w="5676900" h="1727200">
                  <a:moveTo>
                    <a:pt x="1487004" y="1644319"/>
                  </a:moveTo>
                  <a:lnTo>
                    <a:pt x="1372717" y="1643824"/>
                  </a:lnTo>
                  <a:lnTo>
                    <a:pt x="1372552" y="1681924"/>
                  </a:lnTo>
                  <a:lnTo>
                    <a:pt x="1486852" y="1682407"/>
                  </a:lnTo>
                  <a:lnTo>
                    <a:pt x="1487004" y="1644319"/>
                  </a:lnTo>
                  <a:close/>
                </a:path>
                <a:path w="5676900" h="1727200">
                  <a:moveTo>
                    <a:pt x="1639404" y="1644954"/>
                  </a:moveTo>
                  <a:lnTo>
                    <a:pt x="1525104" y="1644472"/>
                  </a:lnTo>
                  <a:lnTo>
                    <a:pt x="1524952" y="1682572"/>
                  </a:lnTo>
                  <a:lnTo>
                    <a:pt x="1639252" y="1683054"/>
                  </a:lnTo>
                  <a:lnTo>
                    <a:pt x="1639404" y="1644954"/>
                  </a:lnTo>
                  <a:close/>
                </a:path>
                <a:path w="5676900" h="1727200">
                  <a:moveTo>
                    <a:pt x="1791804" y="1645602"/>
                  </a:moveTo>
                  <a:lnTo>
                    <a:pt x="1677504" y="1645119"/>
                  </a:lnTo>
                  <a:lnTo>
                    <a:pt x="1677352" y="1683219"/>
                  </a:lnTo>
                  <a:lnTo>
                    <a:pt x="1791652" y="1683702"/>
                  </a:lnTo>
                  <a:lnTo>
                    <a:pt x="1791804" y="1645602"/>
                  </a:lnTo>
                  <a:close/>
                </a:path>
                <a:path w="5676900" h="1727200">
                  <a:moveTo>
                    <a:pt x="1944204" y="1646250"/>
                  </a:moveTo>
                  <a:lnTo>
                    <a:pt x="1829904" y="1645767"/>
                  </a:lnTo>
                  <a:lnTo>
                    <a:pt x="1829752" y="1683867"/>
                  </a:lnTo>
                  <a:lnTo>
                    <a:pt x="1944039" y="1684350"/>
                  </a:lnTo>
                  <a:lnTo>
                    <a:pt x="1944204" y="1646250"/>
                  </a:lnTo>
                  <a:close/>
                </a:path>
                <a:path w="5676900" h="1727200">
                  <a:moveTo>
                    <a:pt x="2096604" y="1646897"/>
                  </a:moveTo>
                  <a:lnTo>
                    <a:pt x="1982304" y="1646415"/>
                  </a:lnTo>
                  <a:lnTo>
                    <a:pt x="1982139" y="1684515"/>
                  </a:lnTo>
                  <a:lnTo>
                    <a:pt x="2096439" y="1684997"/>
                  </a:lnTo>
                  <a:lnTo>
                    <a:pt x="2096604" y="1646897"/>
                  </a:lnTo>
                  <a:close/>
                </a:path>
                <a:path w="5676900" h="1727200">
                  <a:moveTo>
                    <a:pt x="2249005" y="1647545"/>
                  </a:moveTo>
                  <a:lnTo>
                    <a:pt x="2134705" y="1647063"/>
                  </a:lnTo>
                  <a:lnTo>
                    <a:pt x="2134539" y="1685163"/>
                  </a:lnTo>
                  <a:lnTo>
                    <a:pt x="2248839" y="1685645"/>
                  </a:lnTo>
                  <a:lnTo>
                    <a:pt x="2249005" y="1647545"/>
                  </a:lnTo>
                  <a:close/>
                </a:path>
                <a:path w="5676900" h="1727200">
                  <a:moveTo>
                    <a:pt x="2401405" y="1648193"/>
                  </a:moveTo>
                  <a:lnTo>
                    <a:pt x="2287105" y="1647710"/>
                  </a:lnTo>
                  <a:lnTo>
                    <a:pt x="2286939" y="1685810"/>
                  </a:lnTo>
                  <a:lnTo>
                    <a:pt x="2401239" y="1686293"/>
                  </a:lnTo>
                  <a:lnTo>
                    <a:pt x="2401405" y="1648193"/>
                  </a:lnTo>
                  <a:close/>
                </a:path>
                <a:path w="5676900" h="1727200">
                  <a:moveTo>
                    <a:pt x="2522347" y="1667751"/>
                  </a:moveTo>
                  <a:lnTo>
                    <a:pt x="2408288" y="1610118"/>
                  </a:lnTo>
                  <a:lnTo>
                    <a:pt x="2407805" y="1724418"/>
                  </a:lnTo>
                  <a:lnTo>
                    <a:pt x="2522347" y="1667751"/>
                  </a:lnTo>
                  <a:close/>
                </a:path>
                <a:path w="5676900" h="1727200">
                  <a:moveTo>
                    <a:pt x="3390506" y="1688223"/>
                  </a:moveTo>
                  <a:lnTo>
                    <a:pt x="3390227" y="1650123"/>
                  </a:lnTo>
                  <a:lnTo>
                    <a:pt x="3285921" y="1650873"/>
                  </a:lnTo>
                  <a:lnTo>
                    <a:pt x="3285655" y="1612760"/>
                  </a:lnTo>
                  <a:lnTo>
                    <a:pt x="3171761" y="1670723"/>
                  </a:lnTo>
                  <a:lnTo>
                    <a:pt x="3286468" y="1727060"/>
                  </a:lnTo>
                  <a:lnTo>
                    <a:pt x="3286188" y="1689036"/>
                  </a:lnTo>
                  <a:lnTo>
                    <a:pt x="3390506" y="1688223"/>
                  </a:lnTo>
                  <a:close/>
                </a:path>
                <a:path w="5676900" h="1727200">
                  <a:moveTo>
                    <a:pt x="3542893" y="1687131"/>
                  </a:moveTo>
                  <a:lnTo>
                    <a:pt x="3542627" y="1649044"/>
                  </a:lnTo>
                  <a:lnTo>
                    <a:pt x="3428327" y="1649857"/>
                  </a:lnTo>
                  <a:lnTo>
                    <a:pt x="3428606" y="1687944"/>
                  </a:lnTo>
                  <a:lnTo>
                    <a:pt x="3542893" y="1687131"/>
                  </a:lnTo>
                  <a:close/>
                </a:path>
                <a:path w="5676900" h="1727200">
                  <a:moveTo>
                    <a:pt x="3695293" y="1686052"/>
                  </a:moveTo>
                  <a:lnTo>
                    <a:pt x="3695027" y="1647952"/>
                  </a:lnTo>
                  <a:lnTo>
                    <a:pt x="3580727" y="1648764"/>
                  </a:lnTo>
                  <a:lnTo>
                    <a:pt x="3580993" y="1686864"/>
                  </a:lnTo>
                  <a:lnTo>
                    <a:pt x="3695293" y="1686052"/>
                  </a:lnTo>
                  <a:close/>
                </a:path>
                <a:path w="5676900" h="1727200">
                  <a:moveTo>
                    <a:pt x="3847693" y="1684972"/>
                  </a:moveTo>
                  <a:lnTo>
                    <a:pt x="3847414" y="1646872"/>
                  </a:lnTo>
                  <a:lnTo>
                    <a:pt x="3733127" y="1647685"/>
                  </a:lnTo>
                  <a:lnTo>
                    <a:pt x="3733393" y="1685785"/>
                  </a:lnTo>
                  <a:lnTo>
                    <a:pt x="3847693" y="1684972"/>
                  </a:lnTo>
                  <a:close/>
                </a:path>
                <a:path w="5676900" h="1727200">
                  <a:moveTo>
                    <a:pt x="4000081" y="1683880"/>
                  </a:moveTo>
                  <a:lnTo>
                    <a:pt x="3999814" y="1645780"/>
                  </a:lnTo>
                  <a:lnTo>
                    <a:pt x="3885514" y="1646593"/>
                  </a:lnTo>
                  <a:lnTo>
                    <a:pt x="3885793" y="1684693"/>
                  </a:lnTo>
                  <a:lnTo>
                    <a:pt x="4000081" y="1683880"/>
                  </a:lnTo>
                  <a:close/>
                </a:path>
                <a:path w="5676900" h="1727200">
                  <a:moveTo>
                    <a:pt x="4152481" y="1682800"/>
                  </a:moveTo>
                  <a:lnTo>
                    <a:pt x="4152214" y="1644700"/>
                  </a:lnTo>
                  <a:lnTo>
                    <a:pt x="4037914" y="1645513"/>
                  </a:lnTo>
                  <a:lnTo>
                    <a:pt x="4038181" y="1683613"/>
                  </a:lnTo>
                  <a:lnTo>
                    <a:pt x="4152481" y="1682800"/>
                  </a:lnTo>
                  <a:close/>
                </a:path>
                <a:path w="5676900" h="1727200">
                  <a:moveTo>
                    <a:pt x="4304881" y="1681721"/>
                  </a:moveTo>
                  <a:lnTo>
                    <a:pt x="4304614" y="1643621"/>
                  </a:lnTo>
                  <a:lnTo>
                    <a:pt x="4190314" y="1644434"/>
                  </a:lnTo>
                  <a:lnTo>
                    <a:pt x="4190581" y="1682534"/>
                  </a:lnTo>
                  <a:lnTo>
                    <a:pt x="4304881" y="1681721"/>
                  </a:lnTo>
                  <a:close/>
                </a:path>
                <a:path w="5676900" h="1727200">
                  <a:moveTo>
                    <a:pt x="4457268" y="1680629"/>
                  </a:moveTo>
                  <a:lnTo>
                    <a:pt x="4457001" y="1642529"/>
                  </a:lnTo>
                  <a:lnTo>
                    <a:pt x="4342701" y="1643341"/>
                  </a:lnTo>
                  <a:lnTo>
                    <a:pt x="4342981" y="1681441"/>
                  </a:lnTo>
                  <a:lnTo>
                    <a:pt x="4457268" y="1680629"/>
                  </a:lnTo>
                  <a:close/>
                </a:path>
                <a:path w="5676900" h="1727200">
                  <a:moveTo>
                    <a:pt x="4609668" y="1679549"/>
                  </a:moveTo>
                  <a:lnTo>
                    <a:pt x="4609401" y="1641449"/>
                  </a:lnTo>
                  <a:lnTo>
                    <a:pt x="4495101" y="1642262"/>
                  </a:lnTo>
                  <a:lnTo>
                    <a:pt x="4495368" y="1680362"/>
                  </a:lnTo>
                  <a:lnTo>
                    <a:pt x="4609668" y="1679549"/>
                  </a:lnTo>
                  <a:close/>
                </a:path>
                <a:path w="5676900" h="1727200">
                  <a:moveTo>
                    <a:pt x="4762068" y="1678470"/>
                  </a:moveTo>
                  <a:lnTo>
                    <a:pt x="4761801" y="1640370"/>
                  </a:lnTo>
                  <a:lnTo>
                    <a:pt x="4647501" y="1641182"/>
                  </a:lnTo>
                  <a:lnTo>
                    <a:pt x="4647768" y="1679282"/>
                  </a:lnTo>
                  <a:lnTo>
                    <a:pt x="4762068" y="1678470"/>
                  </a:lnTo>
                  <a:close/>
                </a:path>
                <a:path w="5676900" h="1727200">
                  <a:moveTo>
                    <a:pt x="4914468" y="1677377"/>
                  </a:moveTo>
                  <a:lnTo>
                    <a:pt x="4914189" y="1639277"/>
                  </a:lnTo>
                  <a:lnTo>
                    <a:pt x="4799889" y="1640090"/>
                  </a:lnTo>
                  <a:lnTo>
                    <a:pt x="4800168" y="1678190"/>
                  </a:lnTo>
                  <a:lnTo>
                    <a:pt x="4914468" y="1677377"/>
                  </a:lnTo>
                  <a:close/>
                </a:path>
                <a:path w="5676900" h="1727200">
                  <a:moveTo>
                    <a:pt x="5066855" y="1676298"/>
                  </a:moveTo>
                  <a:lnTo>
                    <a:pt x="5066589" y="1638198"/>
                  </a:lnTo>
                  <a:lnTo>
                    <a:pt x="4952289" y="1639011"/>
                  </a:lnTo>
                  <a:lnTo>
                    <a:pt x="4952555" y="1677111"/>
                  </a:lnTo>
                  <a:lnTo>
                    <a:pt x="5066855" y="1676298"/>
                  </a:lnTo>
                  <a:close/>
                </a:path>
                <a:path w="5676900" h="1727200">
                  <a:moveTo>
                    <a:pt x="5219255" y="1675218"/>
                  </a:moveTo>
                  <a:lnTo>
                    <a:pt x="5218989" y="1637118"/>
                  </a:lnTo>
                  <a:lnTo>
                    <a:pt x="5104689" y="1637931"/>
                  </a:lnTo>
                  <a:lnTo>
                    <a:pt x="5104955" y="1676031"/>
                  </a:lnTo>
                  <a:lnTo>
                    <a:pt x="5219255" y="1675218"/>
                  </a:lnTo>
                  <a:close/>
                </a:path>
                <a:path w="5676900" h="1727200">
                  <a:moveTo>
                    <a:pt x="5286934" y="55473"/>
                  </a:moveTo>
                  <a:lnTo>
                    <a:pt x="5250294" y="37820"/>
                  </a:lnTo>
                  <a:lnTo>
                    <a:pt x="5171821" y="0"/>
                  </a:lnTo>
                  <a:lnTo>
                    <a:pt x="5172367" y="38100"/>
                  </a:lnTo>
                  <a:lnTo>
                    <a:pt x="4286097" y="50990"/>
                  </a:lnTo>
                  <a:lnTo>
                    <a:pt x="4286643" y="89077"/>
                  </a:lnTo>
                  <a:lnTo>
                    <a:pt x="5172926" y="76187"/>
                  </a:lnTo>
                  <a:lnTo>
                    <a:pt x="5173484" y="114287"/>
                  </a:lnTo>
                  <a:lnTo>
                    <a:pt x="5286934" y="55473"/>
                  </a:lnTo>
                  <a:close/>
                </a:path>
                <a:path w="5676900" h="1727200">
                  <a:moveTo>
                    <a:pt x="5371655" y="1674126"/>
                  </a:moveTo>
                  <a:lnTo>
                    <a:pt x="5371376" y="1636026"/>
                  </a:lnTo>
                  <a:lnTo>
                    <a:pt x="5257089" y="1636839"/>
                  </a:lnTo>
                  <a:lnTo>
                    <a:pt x="5257355" y="1674939"/>
                  </a:lnTo>
                  <a:lnTo>
                    <a:pt x="5371655" y="1674126"/>
                  </a:lnTo>
                  <a:close/>
                </a:path>
                <a:path w="5676900" h="1727200">
                  <a:moveTo>
                    <a:pt x="5524043" y="1673047"/>
                  </a:moveTo>
                  <a:lnTo>
                    <a:pt x="5523776" y="1634947"/>
                  </a:lnTo>
                  <a:lnTo>
                    <a:pt x="5409476" y="1635760"/>
                  </a:lnTo>
                  <a:lnTo>
                    <a:pt x="5409755" y="1673860"/>
                  </a:lnTo>
                  <a:lnTo>
                    <a:pt x="5524043" y="1673047"/>
                  </a:lnTo>
                  <a:close/>
                </a:path>
                <a:path w="5676900" h="1727200">
                  <a:moveTo>
                    <a:pt x="5676443" y="1671955"/>
                  </a:moveTo>
                  <a:lnTo>
                    <a:pt x="5676176" y="1633867"/>
                  </a:lnTo>
                  <a:lnTo>
                    <a:pt x="5561876" y="1634680"/>
                  </a:lnTo>
                  <a:lnTo>
                    <a:pt x="5562143" y="1672767"/>
                  </a:lnTo>
                  <a:lnTo>
                    <a:pt x="5676443" y="1671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9" name="object 24">
              <a:extLst>
                <a:ext uri="{FF2B5EF4-FFF2-40B4-BE49-F238E27FC236}">
                  <a16:creationId xmlns:a16="http://schemas.microsoft.com/office/drawing/2014/main" id="{A3A4B906-0F0F-43EC-9367-57F566D5BA78}"/>
                </a:ext>
              </a:extLst>
            </p:cNvPr>
            <p:cNvSpPr/>
            <p:nvPr/>
          </p:nvSpPr>
          <p:spPr>
            <a:xfrm>
              <a:off x="10671187" y="3329203"/>
              <a:ext cx="0" cy="763270"/>
            </a:xfrm>
            <a:custGeom>
              <a:avLst/>
              <a:gdLst/>
              <a:ahLst/>
              <a:cxnLst/>
              <a:rect l="l" t="t" r="r" b="b"/>
              <a:pathLst>
                <a:path h="763270">
                  <a:moveTo>
                    <a:pt x="0" y="0"/>
                  </a:moveTo>
                  <a:lnTo>
                    <a:pt x="1" y="76273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0" name="object 25">
              <a:extLst>
                <a:ext uri="{FF2B5EF4-FFF2-40B4-BE49-F238E27FC236}">
                  <a16:creationId xmlns:a16="http://schemas.microsoft.com/office/drawing/2014/main" id="{431E309E-9684-44AC-AFB9-DB060A5C4202}"/>
                </a:ext>
              </a:extLst>
            </p:cNvPr>
            <p:cNvSpPr/>
            <p:nvPr/>
          </p:nvSpPr>
          <p:spPr>
            <a:xfrm>
              <a:off x="7539532" y="3990847"/>
              <a:ext cx="612775" cy="306070"/>
            </a:xfrm>
            <a:custGeom>
              <a:avLst/>
              <a:gdLst/>
              <a:ahLst/>
              <a:cxnLst/>
              <a:rect l="l" t="t" r="r" b="b"/>
              <a:pathLst>
                <a:path w="612775" h="306070">
                  <a:moveTo>
                    <a:pt x="561771" y="0"/>
                  </a:moveTo>
                  <a:lnTo>
                    <a:pt x="50952" y="0"/>
                  </a:lnTo>
                  <a:lnTo>
                    <a:pt x="31118" y="4005"/>
                  </a:lnTo>
                  <a:lnTo>
                    <a:pt x="14922" y="14927"/>
                  </a:lnTo>
                  <a:lnTo>
                    <a:pt x="4003" y="31123"/>
                  </a:lnTo>
                  <a:lnTo>
                    <a:pt x="0" y="50952"/>
                  </a:lnTo>
                  <a:lnTo>
                    <a:pt x="0" y="254749"/>
                  </a:lnTo>
                  <a:lnTo>
                    <a:pt x="4003" y="274583"/>
                  </a:lnTo>
                  <a:lnTo>
                    <a:pt x="14922" y="290779"/>
                  </a:lnTo>
                  <a:lnTo>
                    <a:pt x="31118" y="301698"/>
                  </a:lnTo>
                  <a:lnTo>
                    <a:pt x="50952" y="305701"/>
                  </a:lnTo>
                  <a:lnTo>
                    <a:pt x="561771" y="305701"/>
                  </a:lnTo>
                  <a:lnTo>
                    <a:pt x="581606" y="301698"/>
                  </a:lnTo>
                  <a:lnTo>
                    <a:pt x="597801" y="290779"/>
                  </a:lnTo>
                  <a:lnTo>
                    <a:pt x="608720" y="274583"/>
                  </a:lnTo>
                  <a:lnTo>
                    <a:pt x="612724" y="254749"/>
                  </a:lnTo>
                  <a:lnTo>
                    <a:pt x="612724" y="50952"/>
                  </a:lnTo>
                  <a:lnTo>
                    <a:pt x="608720" y="31123"/>
                  </a:lnTo>
                  <a:lnTo>
                    <a:pt x="597801" y="14927"/>
                  </a:lnTo>
                  <a:lnTo>
                    <a:pt x="581606" y="4005"/>
                  </a:lnTo>
                  <a:lnTo>
                    <a:pt x="561771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1" name="object 26">
              <a:extLst>
                <a:ext uri="{FF2B5EF4-FFF2-40B4-BE49-F238E27FC236}">
                  <a16:creationId xmlns:a16="http://schemas.microsoft.com/office/drawing/2014/main" id="{CF43B305-1B69-4BBF-87A1-7F66F3E266E7}"/>
                </a:ext>
              </a:extLst>
            </p:cNvPr>
            <p:cNvSpPr/>
            <p:nvPr/>
          </p:nvSpPr>
          <p:spPr>
            <a:xfrm>
              <a:off x="7539532" y="3990847"/>
              <a:ext cx="612775" cy="306070"/>
            </a:xfrm>
            <a:custGeom>
              <a:avLst/>
              <a:gdLst/>
              <a:ahLst/>
              <a:cxnLst/>
              <a:rect l="l" t="t" r="r" b="b"/>
              <a:pathLst>
                <a:path w="612775" h="306070">
                  <a:moveTo>
                    <a:pt x="0" y="50950"/>
                  </a:moveTo>
                  <a:lnTo>
                    <a:pt x="4003" y="31118"/>
                  </a:lnTo>
                  <a:lnTo>
                    <a:pt x="14923" y="14923"/>
                  </a:lnTo>
                  <a:lnTo>
                    <a:pt x="31118" y="4003"/>
                  </a:lnTo>
                  <a:lnTo>
                    <a:pt x="50950" y="0"/>
                  </a:lnTo>
                  <a:lnTo>
                    <a:pt x="561775" y="0"/>
                  </a:lnTo>
                  <a:lnTo>
                    <a:pt x="581607" y="4003"/>
                  </a:lnTo>
                  <a:lnTo>
                    <a:pt x="597803" y="14923"/>
                  </a:lnTo>
                  <a:lnTo>
                    <a:pt x="608722" y="31118"/>
                  </a:lnTo>
                  <a:lnTo>
                    <a:pt x="612726" y="50950"/>
                  </a:lnTo>
                  <a:lnTo>
                    <a:pt x="612726" y="254745"/>
                  </a:lnTo>
                  <a:lnTo>
                    <a:pt x="608722" y="274577"/>
                  </a:lnTo>
                  <a:lnTo>
                    <a:pt x="597803" y="290773"/>
                  </a:lnTo>
                  <a:lnTo>
                    <a:pt x="581607" y="301692"/>
                  </a:lnTo>
                  <a:lnTo>
                    <a:pt x="561775" y="305696"/>
                  </a:lnTo>
                  <a:lnTo>
                    <a:pt x="50950" y="305696"/>
                  </a:lnTo>
                  <a:lnTo>
                    <a:pt x="31118" y="301692"/>
                  </a:lnTo>
                  <a:lnTo>
                    <a:pt x="14923" y="290773"/>
                  </a:lnTo>
                  <a:lnTo>
                    <a:pt x="4003" y="274577"/>
                  </a:lnTo>
                  <a:lnTo>
                    <a:pt x="0" y="254745"/>
                  </a:lnTo>
                  <a:lnTo>
                    <a:pt x="0" y="5095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2" name="object 27">
              <a:extLst>
                <a:ext uri="{FF2B5EF4-FFF2-40B4-BE49-F238E27FC236}">
                  <a16:creationId xmlns:a16="http://schemas.microsoft.com/office/drawing/2014/main" id="{41809577-8902-4450-9453-5A54DB9209E4}"/>
                </a:ext>
              </a:extLst>
            </p:cNvPr>
            <p:cNvSpPr/>
            <p:nvPr/>
          </p:nvSpPr>
          <p:spPr>
            <a:xfrm>
              <a:off x="7617066" y="3667988"/>
              <a:ext cx="423545" cy="307975"/>
            </a:xfrm>
            <a:custGeom>
              <a:avLst/>
              <a:gdLst/>
              <a:ahLst/>
              <a:cxnLst/>
              <a:rect l="l" t="t" r="r" b="b"/>
              <a:pathLst>
                <a:path w="423545" h="307975">
                  <a:moveTo>
                    <a:pt x="211708" y="0"/>
                  </a:moveTo>
                  <a:lnTo>
                    <a:pt x="0" y="153708"/>
                  </a:lnTo>
                  <a:lnTo>
                    <a:pt x="105854" y="153708"/>
                  </a:lnTo>
                  <a:lnTo>
                    <a:pt x="105854" y="307403"/>
                  </a:lnTo>
                  <a:lnTo>
                    <a:pt x="317563" y="307403"/>
                  </a:lnTo>
                  <a:lnTo>
                    <a:pt x="317563" y="153708"/>
                  </a:lnTo>
                  <a:lnTo>
                    <a:pt x="423418" y="153708"/>
                  </a:lnTo>
                  <a:lnTo>
                    <a:pt x="211708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3" name="object 28">
              <a:extLst>
                <a:ext uri="{FF2B5EF4-FFF2-40B4-BE49-F238E27FC236}">
                  <a16:creationId xmlns:a16="http://schemas.microsoft.com/office/drawing/2014/main" id="{7627FC07-D121-4719-85CC-9C3E6D750ABD}"/>
                </a:ext>
              </a:extLst>
            </p:cNvPr>
            <p:cNvSpPr/>
            <p:nvPr/>
          </p:nvSpPr>
          <p:spPr>
            <a:xfrm>
              <a:off x="7617066" y="3667986"/>
              <a:ext cx="423545" cy="307975"/>
            </a:xfrm>
            <a:custGeom>
              <a:avLst/>
              <a:gdLst/>
              <a:ahLst/>
              <a:cxnLst/>
              <a:rect l="l" t="t" r="r" b="b"/>
              <a:pathLst>
                <a:path w="423545" h="307975">
                  <a:moveTo>
                    <a:pt x="105855" y="307405"/>
                  </a:moveTo>
                  <a:lnTo>
                    <a:pt x="105855" y="153702"/>
                  </a:lnTo>
                  <a:lnTo>
                    <a:pt x="0" y="153702"/>
                  </a:lnTo>
                  <a:lnTo>
                    <a:pt x="211710" y="0"/>
                  </a:lnTo>
                  <a:lnTo>
                    <a:pt x="423420" y="153702"/>
                  </a:lnTo>
                  <a:lnTo>
                    <a:pt x="317565" y="153702"/>
                  </a:lnTo>
                  <a:lnTo>
                    <a:pt x="317565" y="307405"/>
                  </a:lnTo>
                  <a:lnTo>
                    <a:pt x="105855" y="307405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7" name="object 29">
            <a:extLst>
              <a:ext uri="{FF2B5EF4-FFF2-40B4-BE49-F238E27FC236}">
                <a16:creationId xmlns:a16="http://schemas.microsoft.com/office/drawing/2014/main" id="{63A7DCE3-A62D-4A81-8A74-AF1352A500BE}"/>
              </a:ext>
            </a:extLst>
          </p:cNvPr>
          <p:cNvSpPr txBox="1"/>
          <p:nvPr/>
        </p:nvSpPr>
        <p:spPr>
          <a:xfrm>
            <a:off x="3386041" y="2040453"/>
            <a:ext cx="1661160" cy="1293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815">
              <a:lnSpc>
                <a:spcPct val="100000"/>
              </a:lnSpc>
              <a:spcBef>
                <a:spcPts val="100"/>
              </a:spcBef>
            </a:pPr>
            <a:r>
              <a:rPr sz="2400" b="1" spc="-150" dirty="0">
                <a:solidFill>
                  <a:srgbClr val="FF0000"/>
                </a:solidFill>
                <a:latin typeface="Noto Sans CJK HK"/>
                <a:cs typeface="Noto Sans CJK HK"/>
              </a:rPr>
              <a:t>(same</a:t>
            </a:r>
            <a:r>
              <a:rPr sz="2400" b="1" spc="3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2400" b="1" spc="-140" dirty="0">
                <a:solidFill>
                  <a:srgbClr val="FF0000"/>
                </a:solidFill>
                <a:latin typeface="Noto Sans CJK HK"/>
                <a:cs typeface="Noto Sans CJK HK"/>
              </a:rPr>
              <a:t>case)</a:t>
            </a:r>
            <a:endParaRPr sz="2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Noto Sans CJK HK"/>
              <a:cs typeface="Noto Sans CJK HK"/>
            </a:endParaRPr>
          </a:p>
          <a:p>
            <a:pPr marL="172720">
              <a:lnSpc>
                <a:spcPts val="2200"/>
              </a:lnSpc>
              <a:spcBef>
                <a:spcPts val="5"/>
              </a:spcBef>
            </a:pPr>
            <a:r>
              <a:rPr sz="2000" b="1" spc="-105" dirty="0">
                <a:latin typeface="Noto Sans CJK HK"/>
                <a:cs typeface="Noto Sans CJK HK"/>
              </a:rPr>
              <a:t>LDCT</a:t>
            </a:r>
            <a:endParaRPr sz="2000">
              <a:latin typeface="Noto Sans CJK HK"/>
              <a:cs typeface="Noto Sans CJK HK"/>
            </a:endParaRPr>
          </a:p>
          <a:p>
            <a:pPr marL="12700">
              <a:lnSpc>
                <a:spcPts val="1960"/>
              </a:lnSpc>
            </a:pPr>
            <a:r>
              <a:rPr sz="1800" b="1" spc="-100" dirty="0">
                <a:latin typeface="Noto Sans CJK HK"/>
                <a:cs typeface="Noto Sans CJK HK"/>
              </a:rPr>
              <a:t>(Case</a:t>
            </a:r>
            <a:r>
              <a:rPr sz="1800" b="1" spc="85" dirty="0">
                <a:latin typeface="Noto Sans CJK HK"/>
                <a:cs typeface="Noto Sans CJK HK"/>
              </a:rPr>
              <a:t> </a:t>
            </a:r>
            <a:r>
              <a:rPr sz="1800" b="1" spc="-55" dirty="0">
                <a:latin typeface="Noto Sans CJK HK"/>
                <a:cs typeface="Noto Sans CJK HK"/>
              </a:rPr>
              <a:t>X)</a:t>
            </a:r>
            <a:endParaRPr sz="1800">
              <a:latin typeface="Noto Sans CJK HK"/>
              <a:cs typeface="Noto Sans CJK HK"/>
            </a:endParaRPr>
          </a:p>
        </p:txBody>
      </p:sp>
      <p:sp>
        <p:nvSpPr>
          <p:cNvPr id="28" name="object 30">
            <a:extLst>
              <a:ext uri="{FF2B5EF4-FFF2-40B4-BE49-F238E27FC236}">
                <a16:creationId xmlns:a16="http://schemas.microsoft.com/office/drawing/2014/main" id="{426E2038-17CB-4694-B813-E63E737F5905}"/>
              </a:ext>
            </a:extLst>
          </p:cNvPr>
          <p:cNvSpPr txBox="1"/>
          <p:nvPr/>
        </p:nvSpPr>
        <p:spPr>
          <a:xfrm>
            <a:off x="174721" y="3357188"/>
            <a:ext cx="255714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5080" indent="-444500">
              <a:lnSpc>
                <a:spcPts val="2090"/>
              </a:lnSpc>
              <a:spcBef>
                <a:spcPts val="225"/>
              </a:spcBef>
            </a:pPr>
            <a:r>
              <a:rPr sz="1800" b="1" spc="-110" dirty="0">
                <a:solidFill>
                  <a:srgbClr val="1F4E79"/>
                </a:solidFill>
                <a:latin typeface="Noto Sans CJK HK"/>
                <a:cs typeface="Noto Sans CJK HK"/>
              </a:rPr>
              <a:t>Paired </a:t>
            </a:r>
            <a:r>
              <a:rPr sz="1800" b="1" spc="-70" dirty="0">
                <a:solidFill>
                  <a:srgbClr val="1F4E79"/>
                </a:solidFill>
                <a:latin typeface="Noto Sans CJK HK"/>
                <a:cs typeface="Noto Sans CJK HK"/>
              </a:rPr>
              <a:t>low/normal-dose  </a:t>
            </a:r>
            <a:r>
              <a:rPr sz="1800" b="1" spc="-105" dirty="0">
                <a:solidFill>
                  <a:srgbClr val="1F4E79"/>
                </a:solidFill>
                <a:latin typeface="Noto Sans CJK HK"/>
                <a:cs typeface="Noto Sans CJK HK"/>
              </a:rPr>
              <a:t>CT</a:t>
            </a:r>
            <a:r>
              <a:rPr sz="1800" b="1" spc="70" dirty="0">
                <a:solidFill>
                  <a:srgbClr val="1F4E79"/>
                </a:solidFill>
                <a:latin typeface="Noto Sans CJK HK"/>
                <a:cs typeface="Noto Sans CJK HK"/>
              </a:rPr>
              <a:t> </a:t>
            </a:r>
            <a:r>
              <a:rPr sz="1800" b="1" spc="-110" dirty="0">
                <a:solidFill>
                  <a:srgbClr val="1F4E79"/>
                </a:solidFill>
                <a:latin typeface="Noto Sans CJK HK"/>
                <a:cs typeface="Noto Sans CJK HK"/>
              </a:rPr>
              <a:t>datasets</a:t>
            </a:r>
            <a:endParaRPr sz="1800" dirty="0">
              <a:latin typeface="Noto Sans CJK HK"/>
              <a:cs typeface="Noto Sans CJK HK"/>
            </a:endParaRPr>
          </a:p>
        </p:txBody>
      </p:sp>
      <p:sp>
        <p:nvSpPr>
          <p:cNvPr id="30" name="object 31">
            <a:extLst>
              <a:ext uri="{FF2B5EF4-FFF2-40B4-BE49-F238E27FC236}">
                <a16:creationId xmlns:a16="http://schemas.microsoft.com/office/drawing/2014/main" id="{4EB09646-1937-4D68-B1A1-635C6A4C05A3}"/>
              </a:ext>
            </a:extLst>
          </p:cNvPr>
          <p:cNvSpPr txBox="1"/>
          <p:nvPr/>
        </p:nvSpPr>
        <p:spPr>
          <a:xfrm>
            <a:off x="3386345" y="4066356"/>
            <a:ext cx="863600" cy="593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3505">
              <a:lnSpc>
                <a:spcPts val="2355"/>
              </a:lnSpc>
              <a:spcBef>
                <a:spcPts val="100"/>
              </a:spcBef>
            </a:pPr>
            <a:r>
              <a:rPr sz="2000" b="1" spc="-50" dirty="0">
                <a:latin typeface="Noto Sans CJK HK"/>
                <a:cs typeface="Noto Sans CJK HK"/>
              </a:rPr>
              <a:t>NDCT</a:t>
            </a:r>
            <a:endParaRPr sz="2000">
              <a:latin typeface="Noto Sans CJK HK"/>
              <a:cs typeface="Noto Sans CJK HK"/>
            </a:endParaRPr>
          </a:p>
          <a:p>
            <a:pPr marL="12700">
              <a:lnSpc>
                <a:spcPts val="2115"/>
              </a:lnSpc>
            </a:pPr>
            <a:r>
              <a:rPr sz="1800" b="1" spc="-100" dirty="0">
                <a:latin typeface="Noto Sans CJK HK"/>
                <a:cs typeface="Noto Sans CJK HK"/>
              </a:rPr>
              <a:t>(Case</a:t>
            </a:r>
            <a:r>
              <a:rPr sz="1800" b="1" spc="25" dirty="0">
                <a:latin typeface="Noto Sans CJK HK"/>
                <a:cs typeface="Noto Sans CJK HK"/>
              </a:rPr>
              <a:t> </a:t>
            </a:r>
            <a:r>
              <a:rPr sz="1800" b="1" spc="-55" dirty="0">
                <a:latin typeface="Noto Sans CJK HK"/>
                <a:cs typeface="Noto Sans CJK HK"/>
              </a:rPr>
              <a:t>X)</a:t>
            </a:r>
            <a:endParaRPr sz="1800">
              <a:latin typeface="Noto Sans CJK HK"/>
              <a:cs typeface="Noto Sans CJK HK"/>
            </a:endParaRPr>
          </a:p>
        </p:txBody>
      </p:sp>
      <p:sp>
        <p:nvSpPr>
          <p:cNvPr id="31" name="object 32">
            <a:extLst>
              <a:ext uri="{FF2B5EF4-FFF2-40B4-BE49-F238E27FC236}">
                <a16:creationId xmlns:a16="http://schemas.microsoft.com/office/drawing/2014/main" id="{62E22BF0-E613-4C0D-ADE4-CFFBAA992A73}"/>
              </a:ext>
            </a:extLst>
          </p:cNvPr>
          <p:cNvSpPr txBox="1"/>
          <p:nvPr/>
        </p:nvSpPr>
        <p:spPr>
          <a:xfrm>
            <a:off x="6777588" y="3908876"/>
            <a:ext cx="2149475" cy="9480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64135" algn="ctr">
              <a:lnSpc>
                <a:spcPct val="100000"/>
              </a:lnSpc>
              <a:spcBef>
                <a:spcPts val="240"/>
              </a:spcBef>
            </a:pPr>
            <a:r>
              <a:rPr lang="en-US" sz="1800" b="1" spc="-35" dirty="0">
                <a:latin typeface="Noto Sans CJK HK"/>
                <a:cs typeface="Noto Sans CJK HK"/>
              </a:rPr>
              <a:t>D</a:t>
            </a:r>
            <a:r>
              <a:rPr sz="1800" b="1" spc="-35" dirty="0">
                <a:latin typeface="Noto Sans CJK HK"/>
                <a:cs typeface="Noto Sans CJK HK"/>
              </a:rPr>
              <a:t>NN-based</a:t>
            </a:r>
            <a:r>
              <a:rPr sz="1800" b="1" spc="45" dirty="0">
                <a:latin typeface="Noto Sans CJK HK"/>
                <a:cs typeface="Noto Sans CJK HK"/>
              </a:rPr>
              <a:t> </a:t>
            </a:r>
            <a:r>
              <a:rPr sz="1800" b="1" spc="-50" dirty="0">
                <a:latin typeface="Noto Sans CJK HK"/>
                <a:cs typeface="Noto Sans CJK HK"/>
              </a:rPr>
              <a:t>Models</a:t>
            </a:r>
            <a:endParaRPr sz="1800" dirty="0">
              <a:latin typeface="Noto Sans CJK HK"/>
              <a:cs typeface="Noto Sans CJK HK"/>
            </a:endParaRPr>
          </a:p>
          <a:p>
            <a:pPr marL="1363980" algn="ctr">
              <a:lnSpc>
                <a:spcPct val="100000"/>
              </a:lnSpc>
              <a:spcBef>
                <a:spcPts val="145"/>
              </a:spcBef>
            </a:pPr>
            <a:r>
              <a:rPr sz="1800" b="1" spc="-90" dirty="0">
                <a:latin typeface="Noto Sans CJK HK"/>
                <a:cs typeface="Noto Sans CJK HK"/>
              </a:rPr>
              <a:t>U</a:t>
            </a:r>
            <a:r>
              <a:rPr sz="1800" b="1" spc="-75" dirty="0">
                <a:latin typeface="Noto Sans CJK HK"/>
                <a:cs typeface="Noto Sans CJK HK"/>
              </a:rPr>
              <a:t>pd</a:t>
            </a:r>
            <a:r>
              <a:rPr sz="1800" b="1" spc="-140" dirty="0">
                <a:latin typeface="Noto Sans CJK HK"/>
                <a:cs typeface="Noto Sans CJK HK"/>
              </a:rPr>
              <a:t>a</a:t>
            </a:r>
            <a:r>
              <a:rPr sz="1800" b="1" spc="-100" dirty="0">
                <a:latin typeface="Noto Sans CJK HK"/>
                <a:cs typeface="Noto Sans CJK HK"/>
              </a:rPr>
              <a:t>t</a:t>
            </a:r>
            <a:r>
              <a:rPr sz="1800" b="1" spc="-90" dirty="0">
                <a:latin typeface="Noto Sans CJK HK"/>
                <a:cs typeface="Noto Sans CJK HK"/>
              </a:rPr>
              <a:t>e</a:t>
            </a:r>
            <a:endParaRPr sz="1800" dirty="0">
              <a:latin typeface="Noto Sans CJK HK"/>
              <a:cs typeface="Noto Sans CJK HK"/>
            </a:endParaRPr>
          </a:p>
          <a:p>
            <a:pPr marL="166370" algn="ctr">
              <a:lnSpc>
                <a:spcPct val="100000"/>
              </a:lnSpc>
              <a:spcBef>
                <a:spcPts val="254"/>
              </a:spcBef>
            </a:pPr>
            <a:r>
              <a:rPr sz="2000" b="1" spc="-105" dirty="0">
                <a:latin typeface="Noto Sans CJK HK"/>
                <a:cs typeface="Noto Sans CJK HK"/>
              </a:rPr>
              <a:t>loss</a:t>
            </a:r>
            <a:endParaRPr sz="2000" dirty="0">
              <a:latin typeface="Noto Sans CJK HK"/>
              <a:cs typeface="Noto Sans CJK HK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8301C2-46B5-43A7-B999-D5C448E3DDB1}"/>
              </a:ext>
            </a:extLst>
          </p:cNvPr>
          <p:cNvSpPr txBox="1"/>
          <p:nvPr/>
        </p:nvSpPr>
        <p:spPr>
          <a:xfrm>
            <a:off x="574946" y="1550722"/>
            <a:ext cx="140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06520">
              <a:lnSpc>
                <a:spcPct val="100000"/>
              </a:lnSpc>
              <a:spcBef>
                <a:spcPts val="100"/>
              </a:spcBef>
            </a:pPr>
            <a:r>
              <a:rPr lang="en-US" sz="1800" b="1" spc="-40" dirty="0">
                <a:latin typeface="Noto Sans CJK HK"/>
                <a:cs typeface="Noto Sans CJK HK"/>
              </a:rPr>
              <a:t>Most </a:t>
            </a:r>
            <a:r>
              <a:rPr lang="en-US" sz="1800" b="1" spc="-95" dirty="0">
                <a:latin typeface="Noto Sans CJK HK"/>
                <a:cs typeface="Noto Sans CJK HK"/>
              </a:rPr>
              <a:t>deep </a:t>
            </a:r>
            <a:r>
              <a:rPr lang="en-US" sz="1800" b="1" spc="-80" dirty="0">
                <a:latin typeface="Noto Sans CJK HK"/>
                <a:cs typeface="Noto Sans CJK HK"/>
              </a:rPr>
              <a:t>learning-based </a:t>
            </a:r>
            <a:r>
              <a:rPr lang="en-US" sz="1800" b="1" spc="-100" dirty="0">
                <a:latin typeface="Noto Sans CJK HK"/>
                <a:cs typeface="Noto Sans CJK HK"/>
              </a:rPr>
              <a:t>LDCT </a:t>
            </a:r>
            <a:r>
              <a:rPr lang="en-US" sz="1800" b="1" spc="-90" dirty="0">
                <a:latin typeface="Noto Sans CJK HK"/>
                <a:cs typeface="Noto Sans CJK HK"/>
              </a:rPr>
              <a:t>denoising</a:t>
            </a:r>
            <a:r>
              <a:rPr lang="en-US" sz="1800" b="1" spc="50" dirty="0">
                <a:latin typeface="Noto Sans CJK HK"/>
                <a:cs typeface="Noto Sans CJK HK"/>
              </a:rPr>
              <a:t> </a:t>
            </a:r>
            <a:r>
              <a:rPr lang="en-US" sz="1800" b="1" spc="-130" dirty="0">
                <a:latin typeface="Noto Sans CJK HK"/>
                <a:cs typeface="Noto Sans CJK HK"/>
              </a:rPr>
              <a:t>frameworks</a:t>
            </a:r>
            <a:endParaRPr lang="en-US" sz="1800" dirty="0">
              <a:latin typeface="Noto Sans CJK HK"/>
              <a:cs typeface="Noto Sans CJK HK"/>
            </a:endParaRPr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F0B11A0F-9AE5-4351-8154-B34F6F3500CA}"/>
              </a:ext>
            </a:extLst>
          </p:cNvPr>
          <p:cNvSpPr/>
          <p:nvPr/>
        </p:nvSpPr>
        <p:spPr>
          <a:xfrm>
            <a:off x="0" y="709239"/>
            <a:ext cx="12192000" cy="6148761"/>
          </a:xfrm>
          <a:custGeom>
            <a:avLst/>
            <a:gdLst>
              <a:gd name="connsiteX0" fmla="*/ 5734333 w 12192000"/>
              <a:gd name="connsiteY0" fmla="*/ 1165215 h 6211669"/>
              <a:gd name="connsiteX1" fmla="*/ 5734333 w 12192000"/>
              <a:gd name="connsiteY1" fmla="*/ 3599574 h 6211669"/>
              <a:gd name="connsiteX2" fmla="*/ 9943429 w 12192000"/>
              <a:gd name="connsiteY2" fmla="*/ 3599574 h 6211669"/>
              <a:gd name="connsiteX3" fmla="*/ 9943429 w 12192000"/>
              <a:gd name="connsiteY3" fmla="*/ 1165215 h 6211669"/>
              <a:gd name="connsiteX4" fmla="*/ 0 w 12192000"/>
              <a:gd name="connsiteY4" fmla="*/ 0 h 6211669"/>
              <a:gd name="connsiteX5" fmla="*/ 12192000 w 12192000"/>
              <a:gd name="connsiteY5" fmla="*/ 0 h 6211669"/>
              <a:gd name="connsiteX6" fmla="*/ 12192000 w 12192000"/>
              <a:gd name="connsiteY6" fmla="*/ 6211669 h 6211669"/>
              <a:gd name="connsiteX7" fmla="*/ 0 w 12192000"/>
              <a:gd name="connsiteY7" fmla="*/ 6211669 h 6211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211669">
                <a:moveTo>
                  <a:pt x="5734333" y="1165215"/>
                </a:moveTo>
                <a:lnTo>
                  <a:pt x="5734333" y="3599574"/>
                </a:lnTo>
                <a:lnTo>
                  <a:pt x="9943429" y="3599574"/>
                </a:lnTo>
                <a:lnTo>
                  <a:pt x="9943429" y="116521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211669"/>
                </a:lnTo>
                <a:lnTo>
                  <a:pt x="0" y="621166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4D5F20-64EC-4AB7-9DD6-2392C5DD4FA5}"/>
              </a:ext>
            </a:extLst>
          </p:cNvPr>
          <p:cNvSpPr txBox="1"/>
          <p:nvPr/>
        </p:nvSpPr>
        <p:spPr>
          <a:xfrm>
            <a:off x="56108" y="1805521"/>
            <a:ext cx="6632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How to design a good reconstruction model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341F3D-30B2-4AF8-A5F1-1F6750AECCF2}"/>
              </a:ext>
            </a:extLst>
          </p:cNvPr>
          <p:cNvSpPr txBox="1"/>
          <p:nvPr/>
        </p:nvSpPr>
        <p:spPr>
          <a:xfrm>
            <a:off x="388178" y="2849193"/>
            <a:ext cx="384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</a:t>
            </a:r>
            <a:r>
              <a:rPr lang="en-US" b="1" dirty="0" err="1"/>
              <a:t>Unet</a:t>
            </a:r>
            <a:r>
              <a:rPr lang="en-US" b="1" dirty="0"/>
              <a:t>-based models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3DED63B-7849-4943-8122-1F62686C8915}"/>
              </a:ext>
            </a:extLst>
          </p:cNvPr>
          <p:cNvSpPr txBox="1"/>
          <p:nvPr/>
        </p:nvSpPr>
        <p:spPr>
          <a:xfrm>
            <a:off x="395475" y="3598953"/>
            <a:ext cx="384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Self-Attention based models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39FFF86-492A-4DE3-B09F-99A16A4D9FE9}"/>
              </a:ext>
            </a:extLst>
          </p:cNvPr>
          <p:cNvSpPr txBox="1"/>
          <p:nvPr/>
        </p:nvSpPr>
        <p:spPr>
          <a:xfrm>
            <a:off x="418863" y="4546815"/>
            <a:ext cx="3679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Generative Adversarial    Networks (GANs) based models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5123A96-808A-4F88-892C-0377FCFAF35D}"/>
              </a:ext>
            </a:extLst>
          </p:cNvPr>
          <p:cNvSpPr txBox="1"/>
          <p:nvPr/>
        </p:nvSpPr>
        <p:spPr>
          <a:xfrm>
            <a:off x="2796372" y="2733770"/>
            <a:ext cx="135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C4D7A7A-BF1F-48CA-A766-F9214A2F369B}"/>
              </a:ext>
            </a:extLst>
          </p:cNvPr>
          <p:cNvSpPr txBox="1"/>
          <p:nvPr/>
        </p:nvSpPr>
        <p:spPr>
          <a:xfrm>
            <a:off x="3754010" y="3496600"/>
            <a:ext cx="135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63631DD-5C84-45B7-82CC-2380F6AB7F99}"/>
              </a:ext>
            </a:extLst>
          </p:cNvPr>
          <p:cNvSpPr txBox="1"/>
          <p:nvPr/>
        </p:nvSpPr>
        <p:spPr>
          <a:xfrm>
            <a:off x="3975702" y="4682657"/>
            <a:ext cx="123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17BB331-7ED0-4193-8191-4B0665CD0EAD}"/>
              </a:ext>
            </a:extLst>
          </p:cNvPr>
          <p:cNvSpPr txBox="1"/>
          <p:nvPr/>
        </p:nvSpPr>
        <p:spPr>
          <a:xfrm>
            <a:off x="-44799" y="5777586"/>
            <a:ext cx="135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F4AD98-3F8A-4BDF-90E9-0765E0130A62}"/>
              </a:ext>
            </a:extLst>
          </p:cNvPr>
          <p:cNvSpPr txBox="1"/>
          <p:nvPr/>
        </p:nvSpPr>
        <p:spPr>
          <a:xfrm>
            <a:off x="3670058" y="6191151"/>
            <a:ext cx="54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EB80AF3-51F8-4997-B684-B08C1BCB6306}"/>
              </a:ext>
            </a:extLst>
          </p:cNvPr>
          <p:cNvSpPr txBox="1"/>
          <p:nvPr/>
        </p:nvSpPr>
        <p:spPr>
          <a:xfrm>
            <a:off x="56108" y="5853360"/>
            <a:ext cx="12191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Shan,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Hongming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"3-D convolutional encoder-decoder network for low-dose CT via transfer learning from a 2-D trained network."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TMI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2018</a:t>
            </a:r>
            <a:endParaRPr lang="en-US" sz="12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9185086-0786-4AEA-A092-975B53641004}"/>
              </a:ext>
            </a:extLst>
          </p:cNvPr>
          <p:cNvSpPr txBox="1"/>
          <p:nvPr/>
        </p:nvSpPr>
        <p:spPr>
          <a:xfrm>
            <a:off x="90769" y="6488270"/>
            <a:ext cx="11833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Huang,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Zhizhong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"DU-GAN: Generative adversarial networks with dual-domain U-Net-based discriminators for low-dose CT denoising."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TMI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71 (2021): 1-12.</a:t>
            </a:r>
            <a:endParaRPr lang="en-US" sz="12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F1D166B-04DB-4A8A-B9E0-7C04DE4170F8}"/>
              </a:ext>
            </a:extLst>
          </p:cNvPr>
          <p:cNvSpPr txBox="1"/>
          <p:nvPr/>
        </p:nvSpPr>
        <p:spPr>
          <a:xfrm>
            <a:off x="-44799" y="6044462"/>
            <a:ext cx="135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1C65012-C532-4E68-98EC-D9D9C46F5DA8}"/>
              </a:ext>
            </a:extLst>
          </p:cNvPr>
          <p:cNvSpPr txBox="1"/>
          <p:nvPr/>
        </p:nvSpPr>
        <p:spPr>
          <a:xfrm>
            <a:off x="-44799" y="6460761"/>
            <a:ext cx="135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FEDC6B5-A41E-4D56-ADB9-0703CCD60802}"/>
              </a:ext>
            </a:extLst>
          </p:cNvPr>
          <p:cNvSpPr txBox="1"/>
          <p:nvPr/>
        </p:nvSpPr>
        <p:spPr>
          <a:xfrm>
            <a:off x="91026" y="6182189"/>
            <a:ext cx="11833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Li, Meng, et al. "SACNN: Self-attention convolutional neural network for low-dose CT denoising with self-supervised perceptual loss network."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TMI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39.7 (2020)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2383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9F5EDBC-D0ED-4364-8A03-0DFE5FB187A1}"/>
              </a:ext>
            </a:extLst>
          </p:cNvPr>
          <p:cNvSpPr txBox="1"/>
          <p:nvPr/>
        </p:nvSpPr>
        <p:spPr>
          <a:xfrm>
            <a:off x="-249343" y="0"/>
            <a:ext cx="95697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0820">
              <a:lnSpc>
                <a:spcPct val="100000"/>
              </a:lnSpc>
              <a:spcBef>
                <a:spcPts val="350"/>
              </a:spcBef>
            </a:pPr>
            <a:r>
              <a:rPr lang="en-US" sz="2400" b="1" spc="-5" dirty="0">
                <a:latin typeface="Times New Roman"/>
                <a:cs typeface="Times New Roman"/>
              </a:rPr>
              <a:t>Low-dose CT Image Reconstruction with Machine Learning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B46740-8DC4-41DF-B0F1-CD96C46D41C5}"/>
              </a:ext>
            </a:extLst>
          </p:cNvPr>
          <p:cNvSpPr/>
          <p:nvPr/>
        </p:nvSpPr>
        <p:spPr>
          <a:xfrm>
            <a:off x="9676384" y="0"/>
            <a:ext cx="24160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Method (1)</a:t>
            </a:r>
          </a:p>
        </p:txBody>
      </p:sp>
      <p:grpSp>
        <p:nvGrpSpPr>
          <p:cNvPr id="20" name="object 3">
            <a:extLst>
              <a:ext uri="{FF2B5EF4-FFF2-40B4-BE49-F238E27FC236}">
                <a16:creationId xmlns:a16="http://schemas.microsoft.com/office/drawing/2014/main" id="{66D87643-CBB8-4548-9389-C6CE6052A139}"/>
              </a:ext>
            </a:extLst>
          </p:cNvPr>
          <p:cNvGrpSpPr/>
          <p:nvPr/>
        </p:nvGrpSpPr>
        <p:grpSpPr>
          <a:xfrm>
            <a:off x="4363255" y="1314666"/>
            <a:ext cx="5038407" cy="1831339"/>
            <a:chOff x="4223029" y="1530375"/>
            <a:chExt cx="5038407" cy="1831339"/>
          </a:xfrm>
        </p:grpSpPr>
        <p:sp>
          <p:nvSpPr>
            <p:cNvPr id="54" name="object 4">
              <a:extLst>
                <a:ext uri="{FF2B5EF4-FFF2-40B4-BE49-F238E27FC236}">
                  <a16:creationId xmlns:a16="http://schemas.microsoft.com/office/drawing/2014/main" id="{DD23B163-19F4-4F8B-9B09-3CF6BC6602DF}"/>
                </a:ext>
              </a:extLst>
            </p:cNvPr>
            <p:cNvSpPr/>
            <p:nvPr/>
          </p:nvSpPr>
          <p:spPr>
            <a:xfrm>
              <a:off x="5985471" y="1530375"/>
              <a:ext cx="3275965" cy="1831339"/>
            </a:xfrm>
            <a:custGeom>
              <a:avLst/>
              <a:gdLst/>
              <a:ahLst/>
              <a:cxnLst/>
              <a:rect l="l" t="t" r="r" b="b"/>
              <a:pathLst>
                <a:path w="3275965" h="1831339">
                  <a:moveTo>
                    <a:pt x="2970593" y="0"/>
                  </a:moveTo>
                  <a:lnTo>
                    <a:pt x="305130" y="0"/>
                  </a:lnTo>
                  <a:lnTo>
                    <a:pt x="255637" y="3993"/>
                  </a:lnTo>
                  <a:lnTo>
                    <a:pt x="208686" y="15555"/>
                  </a:lnTo>
                  <a:lnTo>
                    <a:pt x="164906" y="34058"/>
                  </a:lnTo>
                  <a:lnTo>
                    <a:pt x="124925" y="58873"/>
                  </a:lnTo>
                  <a:lnTo>
                    <a:pt x="89371" y="89371"/>
                  </a:lnTo>
                  <a:lnTo>
                    <a:pt x="58873" y="124925"/>
                  </a:lnTo>
                  <a:lnTo>
                    <a:pt x="34058" y="164906"/>
                  </a:lnTo>
                  <a:lnTo>
                    <a:pt x="15555" y="208686"/>
                  </a:lnTo>
                  <a:lnTo>
                    <a:pt x="3993" y="255637"/>
                  </a:lnTo>
                  <a:lnTo>
                    <a:pt x="0" y="305130"/>
                  </a:lnTo>
                  <a:lnTo>
                    <a:pt x="0" y="1525625"/>
                  </a:lnTo>
                  <a:lnTo>
                    <a:pt x="3993" y="1575118"/>
                  </a:lnTo>
                  <a:lnTo>
                    <a:pt x="15555" y="1622069"/>
                  </a:lnTo>
                  <a:lnTo>
                    <a:pt x="34058" y="1665849"/>
                  </a:lnTo>
                  <a:lnTo>
                    <a:pt x="58873" y="1705830"/>
                  </a:lnTo>
                  <a:lnTo>
                    <a:pt x="89371" y="1741384"/>
                  </a:lnTo>
                  <a:lnTo>
                    <a:pt x="124925" y="1771882"/>
                  </a:lnTo>
                  <a:lnTo>
                    <a:pt x="164906" y="1796697"/>
                  </a:lnTo>
                  <a:lnTo>
                    <a:pt x="208686" y="1815199"/>
                  </a:lnTo>
                  <a:lnTo>
                    <a:pt x="255637" y="1826762"/>
                  </a:lnTo>
                  <a:lnTo>
                    <a:pt x="305130" y="1830755"/>
                  </a:lnTo>
                  <a:lnTo>
                    <a:pt x="2970593" y="1830755"/>
                  </a:lnTo>
                  <a:lnTo>
                    <a:pt x="3020086" y="1826762"/>
                  </a:lnTo>
                  <a:lnTo>
                    <a:pt x="3067037" y="1815199"/>
                  </a:lnTo>
                  <a:lnTo>
                    <a:pt x="3110817" y="1796697"/>
                  </a:lnTo>
                  <a:lnTo>
                    <a:pt x="3150798" y="1771882"/>
                  </a:lnTo>
                  <a:lnTo>
                    <a:pt x="3186352" y="1741384"/>
                  </a:lnTo>
                  <a:lnTo>
                    <a:pt x="3216850" y="1705830"/>
                  </a:lnTo>
                  <a:lnTo>
                    <a:pt x="3241665" y="1665849"/>
                  </a:lnTo>
                  <a:lnTo>
                    <a:pt x="3260167" y="1622069"/>
                  </a:lnTo>
                  <a:lnTo>
                    <a:pt x="3271729" y="1575118"/>
                  </a:lnTo>
                  <a:lnTo>
                    <a:pt x="3275723" y="1525625"/>
                  </a:lnTo>
                  <a:lnTo>
                    <a:pt x="3275723" y="305130"/>
                  </a:lnTo>
                  <a:lnTo>
                    <a:pt x="3271729" y="255637"/>
                  </a:lnTo>
                  <a:lnTo>
                    <a:pt x="3260167" y="208686"/>
                  </a:lnTo>
                  <a:lnTo>
                    <a:pt x="3241665" y="164906"/>
                  </a:lnTo>
                  <a:lnTo>
                    <a:pt x="3216850" y="124925"/>
                  </a:lnTo>
                  <a:lnTo>
                    <a:pt x="3186352" y="89371"/>
                  </a:lnTo>
                  <a:lnTo>
                    <a:pt x="3150798" y="58873"/>
                  </a:lnTo>
                  <a:lnTo>
                    <a:pt x="3110817" y="34058"/>
                  </a:lnTo>
                  <a:lnTo>
                    <a:pt x="3067037" y="15555"/>
                  </a:lnTo>
                  <a:lnTo>
                    <a:pt x="3020086" y="3993"/>
                  </a:lnTo>
                  <a:lnTo>
                    <a:pt x="2970593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5" name="object 5">
              <a:extLst>
                <a:ext uri="{FF2B5EF4-FFF2-40B4-BE49-F238E27FC236}">
                  <a16:creationId xmlns:a16="http://schemas.microsoft.com/office/drawing/2014/main" id="{1BA72B7B-8E12-46CB-9204-3829A4067888}"/>
                </a:ext>
              </a:extLst>
            </p:cNvPr>
            <p:cNvSpPr/>
            <p:nvPr/>
          </p:nvSpPr>
          <p:spPr>
            <a:xfrm>
              <a:off x="5985471" y="1530375"/>
              <a:ext cx="3275965" cy="1831339"/>
            </a:xfrm>
            <a:custGeom>
              <a:avLst/>
              <a:gdLst/>
              <a:ahLst/>
              <a:cxnLst/>
              <a:rect l="l" t="t" r="r" b="b"/>
              <a:pathLst>
                <a:path w="3275965" h="1831339">
                  <a:moveTo>
                    <a:pt x="0" y="305132"/>
                  </a:moveTo>
                  <a:lnTo>
                    <a:pt x="3993" y="255638"/>
                  </a:lnTo>
                  <a:lnTo>
                    <a:pt x="15555" y="208686"/>
                  </a:lnTo>
                  <a:lnTo>
                    <a:pt x="34058" y="164906"/>
                  </a:lnTo>
                  <a:lnTo>
                    <a:pt x="58872" y="124924"/>
                  </a:lnTo>
                  <a:lnTo>
                    <a:pt x="89371" y="89371"/>
                  </a:lnTo>
                  <a:lnTo>
                    <a:pt x="124924" y="58872"/>
                  </a:lnTo>
                  <a:lnTo>
                    <a:pt x="164906" y="34058"/>
                  </a:lnTo>
                  <a:lnTo>
                    <a:pt x="208686" y="15555"/>
                  </a:lnTo>
                  <a:lnTo>
                    <a:pt x="255638" y="3993"/>
                  </a:lnTo>
                  <a:lnTo>
                    <a:pt x="305132" y="0"/>
                  </a:lnTo>
                  <a:lnTo>
                    <a:pt x="2970591" y="0"/>
                  </a:lnTo>
                  <a:lnTo>
                    <a:pt x="3020085" y="3993"/>
                  </a:lnTo>
                  <a:lnTo>
                    <a:pt x="3067036" y="15555"/>
                  </a:lnTo>
                  <a:lnTo>
                    <a:pt x="3110817" y="34058"/>
                  </a:lnTo>
                  <a:lnTo>
                    <a:pt x="3150798" y="58872"/>
                  </a:lnTo>
                  <a:lnTo>
                    <a:pt x="3186351" y="89371"/>
                  </a:lnTo>
                  <a:lnTo>
                    <a:pt x="3216849" y="124924"/>
                  </a:lnTo>
                  <a:lnTo>
                    <a:pt x="3241664" y="164906"/>
                  </a:lnTo>
                  <a:lnTo>
                    <a:pt x="3260166" y="208686"/>
                  </a:lnTo>
                  <a:lnTo>
                    <a:pt x="3271728" y="255638"/>
                  </a:lnTo>
                  <a:lnTo>
                    <a:pt x="3275721" y="305132"/>
                  </a:lnTo>
                  <a:lnTo>
                    <a:pt x="3275721" y="1525620"/>
                  </a:lnTo>
                  <a:lnTo>
                    <a:pt x="3271728" y="1575114"/>
                  </a:lnTo>
                  <a:lnTo>
                    <a:pt x="3260166" y="1622066"/>
                  </a:lnTo>
                  <a:lnTo>
                    <a:pt x="3241664" y="1665846"/>
                  </a:lnTo>
                  <a:lnTo>
                    <a:pt x="3216849" y="1705827"/>
                  </a:lnTo>
                  <a:lnTo>
                    <a:pt x="3186351" y="1741380"/>
                  </a:lnTo>
                  <a:lnTo>
                    <a:pt x="3150798" y="1771879"/>
                  </a:lnTo>
                  <a:lnTo>
                    <a:pt x="3110817" y="1796693"/>
                  </a:lnTo>
                  <a:lnTo>
                    <a:pt x="3067036" y="1815195"/>
                  </a:lnTo>
                  <a:lnTo>
                    <a:pt x="3020085" y="1826757"/>
                  </a:lnTo>
                  <a:lnTo>
                    <a:pt x="2970591" y="1830751"/>
                  </a:lnTo>
                  <a:lnTo>
                    <a:pt x="305132" y="1830751"/>
                  </a:lnTo>
                  <a:lnTo>
                    <a:pt x="255638" y="1826757"/>
                  </a:lnTo>
                  <a:lnTo>
                    <a:pt x="208686" y="1815195"/>
                  </a:lnTo>
                  <a:lnTo>
                    <a:pt x="164906" y="1796693"/>
                  </a:lnTo>
                  <a:lnTo>
                    <a:pt x="124924" y="1771879"/>
                  </a:lnTo>
                  <a:lnTo>
                    <a:pt x="89371" y="1741380"/>
                  </a:lnTo>
                  <a:lnTo>
                    <a:pt x="58872" y="1705827"/>
                  </a:lnTo>
                  <a:lnTo>
                    <a:pt x="34058" y="1665846"/>
                  </a:lnTo>
                  <a:lnTo>
                    <a:pt x="15555" y="1622066"/>
                  </a:lnTo>
                  <a:lnTo>
                    <a:pt x="3993" y="1575114"/>
                  </a:lnTo>
                  <a:lnTo>
                    <a:pt x="0" y="1525620"/>
                  </a:lnTo>
                  <a:lnTo>
                    <a:pt x="0" y="305132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6" name="object 6">
              <a:extLst>
                <a:ext uri="{FF2B5EF4-FFF2-40B4-BE49-F238E27FC236}">
                  <a16:creationId xmlns:a16="http://schemas.microsoft.com/office/drawing/2014/main" id="{4A1502AC-9035-4DDB-B96B-762CF4801E19}"/>
                </a:ext>
              </a:extLst>
            </p:cNvPr>
            <p:cNvSpPr/>
            <p:nvPr/>
          </p:nvSpPr>
          <p:spPr>
            <a:xfrm>
              <a:off x="6210554" y="1648663"/>
              <a:ext cx="406400" cy="1590040"/>
            </a:xfrm>
            <a:custGeom>
              <a:avLst/>
              <a:gdLst/>
              <a:ahLst/>
              <a:cxnLst/>
              <a:rect l="l" t="t" r="r" b="b"/>
              <a:pathLst>
                <a:path w="406400" h="1590039">
                  <a:moveTo>
                    <a:pt x="406361" y="0"/>
                  </a:moveTo>
                  <a:lnTo>
                    <a:pt x="0" y="0"/>
                  </a:lnTo>
                  <a:lnTo>
                    <a:pt x="0" y="1589557"/>
                  </a:lnTo>
                  <a:lnTo>
                    <a:pt x="406361" y="1589557"/>
                  </a:lnTo>
                  <a:lnTo>
                    <a:pt x="4063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7" name="object 7">
              <a:extLst>
                <a:ext uri="{FF2B5EF4-FFF2-40B4-BE49-F238E27FC236}">
                  <a16:creationId xmlns:a16="http://schemas.microsoft.com/office/drawing/2014/main" id="{F600702F-5135-47AD-92F7-3E4AFA2BE822}"/>
                </a:ext>
              </a:extLst>
            </p:cNvPr>
            <p:cNvSpPr/>
            <p:nvPr/>
          </p:nvSpPr>
          <p:spPr>
            <a:xfrm>
              <a:off x="6210554" y="1648663"/>
              <a:ext cx="406400" cy="1590040"/>
            </a:xfrm>
            <a:custGeom>
              <a:avLst/>
              <a:gdLst/>
              <a:ahLst/>
              <a:cxnLst/>
              <a:rect l="l" t="t" r="r" b="b"/>
              <a:pathLst>
                <a:path w="406400" h="1590039">
                  <a:moveTo>
                    <a:pt x="0" y="0"/>
                  </a:moveTo>
                  <a:lnTo>
                    <a:pt x="406362" y="0"/>
                  </a:lnTo>
                  <a:lnTo>
                    <a:pt x="406362" y="1589570"/>
                  </a:lnTo>
                  <a:lnTo>
                    <a:pt x="0" y="158957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8" name="object 8">
              <a:extLst>
                <a:ext uri="{FF2B5EF4-FFF2-40B4-BE49-F238E27FC236}">
                  <a16:creationId xmlns:a16="http://schemas.microsoft.com/office/drawing/2014/main" id="{1ADA4312-7E71-4D40-967D-8D49F8000F1E}"/>
                </a:ext>
              </a:extLst>
            </p:cNvPr>
            <p:cNvSpPr/>
            <p:nvPr/>
          </p:nvSpPr>
          <p:spPr>
            <a:xfrm>
              <a:off x="6899821" y="1859114"/>
              <a:ext cx="371475" cy="1193800"/>
            </a:xfrm>
            <a:custGeom>
              <a:avLst/>
              <a:gdLst/>
              <a:ahLst/>
              <a:cxnLst/>
              <a:rect l="l" t="t" r="r" b="b"/>
              <a:pathLst>
                <a:path w="371475" h="1193800">
                  <a:moveTo>
                    <a:pt x="371195" y="0"/>
                  </a:moveTo>
                  <a:lnTo>
                    <a:pt x="0" y="0"/>
                  </a:lnTo>
                  <a:lnTo>
                    <a:pt x="0" y="1193571"/>
                  </a:lnTo>
                  <a:lnTo>
                    <a:pt x="371195" y="1193571"/>
                  </a:lnTo>
                  <a:lnTo>
                    <a:pt x="371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9" name="object 9">
              <a:extLst>
                <a:ext uri="{FF2B5EF4-FFF2-40B4-BE49-F238E27FC236}">
                  <a16:creationId xmlns:a16="http://schemas.microsoft.com/office/drawing/2014/main" id="{0C9091E9-440B-423B-95E4-D74A552EDF5E}"/>
                </a:ext>
              </a:extLst>
            </p:cNvPr>
            <p:cNvSpPr/>
            <p:nvPr/>
          </p:nvSpPr>
          <p:spPr>
            <a:xfrm>
              <a:off x="6899821" y="1859114"/>
              <a:ext cx="371475" cy="1193800"/>
            </a:xfrm>
            <a:custGeom>
              <a:avLst/>
              <a:gdLst/>
              <a:ahLst/>
              <a:cxnLst/>
              <a:rect l="l" t="t" r="r" b="b"/>
              <a:pathLst>
                <a:path w="371475" h="1193800">
                  <a:moveTo>
                    <a:pt x="0" y="0"/>
                  </a:moveTo>
                  <a:lnTo>
                    <a:pt x="371200" y="0"/>
                  </a:lnTo>
                  <a:lnTo>
                    <a:pt x="371200" y="1193570"/>
                  </a:lnTo>
                  <a:lnTo>
                    <a:pt x="0" y="119357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0" name="object 10">
              <a:extLst>
                <a:ext uri="{FF2B5EF4-FFF2-40B4-BE49-F238E27FC236}">
                  <a16:creationId xmlns:a16="http://schemas.microsoft.com/office/drawing/2014/main" id="{775A79E8-A678-4350-A3C1-02755A5DA6E5}"/>
                </a:ext>
              </a:extLst>
            </p:cNvPr>
            <p:cNvSpPr/>
            <p:nvPr/>
          </p:nvSpPr>
          <p:spPr>
            <a:xfrm>
              <a:off x="7553921" y="2088908"/>
              <a:ext cx="292100" cy="734060"/>
            </a:xfrm>
            <a:custGeom>
              <a:avLst/>
              <a:gdLst/>
              <a:ahLst/>
              <a:cxnLst/>
              <a:rect l="l" t="t" r="r" b="b"/>
              <a:pathLst>
                <a:path w="292100" h="734060">
                  <a:moveTo>
                    <a:pt x="291973" y="0"/>
                  </a:moveTo>
                  <a:lnTo>
                    <a:pt x="0" y="0"/>
                  </a:lnTo>
                  <a:lnTo>
                    <a:pt x="0" y="733983"/>
                  </a:lnTo>
                  <a:lnTo>
                    <a:pt x="291973" y="733983"/>
                  </a:lnTo>
                  <a:lnTo>
                    <a:pt x="2919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1" name="object 11">
              <a:extLst>
                <a:ext uri="{FF2B5EF4-FFF2-40B4-BE49-F238E27FC236}">
                  <a16:creationId xmlns:a16="http://schemas.microsoft.com/office/drawing/2014/main" id="{F9100209-D260-4C03-A78F-5B2C9A54F650}"/>
                </a:ext>
              </a:extLst>
            </p:cNvPr>
            <p:cNvSpPr/>
            <p:nvPr/>
          </p:nvSpPr>
          <p:spPr>
            <a:xfrm>
              <a:off x="7553921" y="2088908"/>
              <a:ext cx="292100" cy="734060"/>
            </a:xfrm>
            <a:custGeom>
              <a:avLst/>
              <a:gdLst/>
              <a:ahLst/>
              <a:cxnLst/>
              <a:rect l="l" t="t" r="r" b="b"/>
              <a:pathLst>
                <a:path w="292100" h="734060">
                  <a:moveTo>
                    <a:pt x="0" y="0"/>
                  </a:moveTo>
                  <a:lnTo>
                    <a:pt x="291973" y="0"/>
                  </a:lnTo>
                  <a:lnTo>
                    <a:pt x="291973" y="733985"/>
                  </a:lnTo>
                  <a:lnTo>
                    <a:pt x="0" y="733985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2" name="object 12">
              <a:extLst>
                <a:ext uri="{FF2B5EF4-FFF2-40B4-BE49-F238E27FC236}">
                  <a16:creationId xmlns:a16="http://schemas.microsoft.com/office/drawing/2014/main" id="{5D0BA195-EE85-4B33-9C94-D06F1F4FB77A}"/>
                </a:ext>
              </a:extLst>
            </p:cNvPr>
            <p:cNvSpPr/>
            <p:nvPr/>
          </p:nvSpPr>
          <p:spPr>
            <a:xfrm>
              <a:off x="8727986" y="1647113"/>
              <a:ext cx="406400" cy="1590040"/>
            </a:xfrm>
            <a:custGeom>
              <a:avLst/>
              <a:gdLst/>
              <a:ahLst/>
              <a:cxnLst/>
              <a:rect l="l" t="t" r="r" b="b"/>
              <a:pathLst>
                <a:path w="406400" h="1590039">
                  <a:moveTo>
                    <a:pt x="406361" y="0"/>
                  </a:moveTo>
                  <a:lnTo>
                    <a:pt x="0" y="0"/>
                  </a:lnTo>
                  <a:lnTo>
                    <a:pt x="0" y="1589557"/>
                  </a:lnTo>
                  <a:lnTo>
                    <a:pt x="406361" y="1589557"/>
                  </a:lnTo>
                  <a:lnTo>
                    <a:pt x="4063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3" name="object 13">
              <a:extLst>
                <a:ext uri="{FF2B5EF4-FFF2-40B4-BE49-F238E27FC236}">
                  <a16:creationId xmlns:a16="http://schemas.microsoft.com/office/drawing/2014/main" id="{9DFAE260-21BE-423A-871B-D7B19D1327F1}"/>
                </a:ext>
              </a:extLst>
            </p:cNvPr>
            <p:cNvSpPr/>
            <p:nvPr/>
          </p:nvSpPr>
          <p:spPr>
            <a:xfrm>
              <a:off x="8727986" y="1647113"/>
              <a:ext cx="406400" cy="1590040"/>
            </a:xfrm>
            <a:custGeom>
              <a:avLst/>
              <a:gdLst/>
              <a:ahLst/>
              <a:cxnLst/>
              <a:rect l="l" t="t" r="r" b="b"/>
              <a:pathLst>
                <a:path w="406400" h="1590039">
                  <a:moveTo>
                    <a:pt x="0" y="0"/>
                  </a:moveTo>
                  <a:lnTo>
                    <a:pt x="406362" y="0"/>
                  </a:lnTo>
                  <a:lnTo>
                    <a:pt x="406362" y="1589570"/>
                  </a:lnTo>
                  <a:lnTo>
                    <a:pt x="0" y="158957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4" name="object 14">
              <a:extLst>
                <a:ext uri="{FF2B5EF4-FFF2-40B4-BE49-F238E27FC236}">
                  <a16:creationId xmlns:a16="http://schemas.microsoft.com/office/drawing/2014/main" id="{733435A3-4B12-482B-AEE4-B7B6E3252414}"/>
                </a:ext>
              </a:extLst>
            </p:cNvPr>
            <p:cNvSpPr/>
            <p:nvPr/>
          </p:nvSpPr>
          <p:spPr>
            <a:xfrm>
              <a:off x="8134413" y="1841106"/>
              <a:ext cx="371475" cy="1193800"/>
            </a:xfrm>
            <a:custGeom>
              <a:avLst/>
              <a:gdLst/>
              <a:ahLst/>
              <a:cxnLst/>
              <a:rect l="l" t="t" r="r" b="b"/>
              <a:pathLst>
                <a:path w="371475" h="1193800">
                  <a:moveTo>
                    <a:pt x="371208" y="0"/>
                  </a:moveTo>
                  <a:lnTo>
                    <a:pt x="0" y="0"/>
                  </a:lnTo>
                  <a:lnTo>
                    <a:pt x="0" y="1193571"/>
                  </a:lnTo>
                  <a:lnTo>
                    <a:pt x="371208" y="1193571"/>
                  </a:lnTo>
                  <a:lnTo>
                    <a:pt x="371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5" name="object 15">
              <a:extLst>
                <a:ext uri="{FF2B5EF4-FFF2-40B4-BE49-F238E27FC236}">
                  <a16:creationId xmlns:a16="http://schemas.microsoft.com/office/drawing/2014/main" id="{61356CAA-0EF0-4531-85F6-A2BA37125B16}"/>
                </a:ext>
              </a:extLst>
            </p:cNvPr>
            <p:cNvSpPr/>
            <p:nvPr/>
          </p:nvSpPr>
          <p:spPr>
            <a:xfrm>
              <a:off x="8134413" y="1841106"/>
              <a:ext cx="371475" cy="1193800"/>
            </a:xfrm>
            <a:custGeom>
              <a:avLst/>
              <a:gdLst/>
              <a:ahLst/>
              <a:cxnLst/>
              <a:rect l="l" t="t" r="r" b="b"/>
              <a:pathLst>
                <a:path w="371475" h="1193800">
                  <a:moveTo>
                    <a:pt x="0" y="0"/>
                  </a:moveTo>
                  <a:lnTo>
                    <a:pt x="371200" y="0"/>
                  </a:lnTo>
                  <a:lnTo>
                    <a:pt x="371200" y="1193570"/>
                  </a:lnTo>
                  <a:lnTo>
                    <a:pt x="0" y="119357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6" name="object 16">
              <a:extLst>
                <a:ext uri="{FF2B5EF4-FFF2-40B4-BE49-F238E27FC236}">
                  <a16:creationId xmlns:a16="http://schemas.microsoft.com/office/drawing/2014/main" id="{DBF5D46C-C096-462C-B142-40F84693E071}"/>
                </a:ext>
              </a:extLst>
            </p:cNvPr>
            <p:cNvSpPr/>
            <p:nvPr/>
          </p:nvSpPr>
          <p:spPr>
            <a:xfrm>
              <a:off x="4223029" y="2126538"/>
              <a:ext cx="762101" cy="7827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1" name="object 17">
            <a:extLst>
              <a:ext uri="{FF2B5EF4-FFF2-40B4-BE49-F238E27FC236}">
                <a16:creationId xmlns:a16="http://schemas.microsoft.com/office/drawing/2014/main" id="{B0B367DE-E3E6-4C11-86A1-4767430D7D1D}"/>
              </a:ext>
            </a:extLst>
          </p:cNvPr>
          <p:cNvSpPr/>
          <p:nvPr/>
        </p:nvSpPr>
        <p:spPr>
          <a:xfrm>
            <a:off x="10475460" y="1861210"/>
            <a:ext cx="799566" cy="859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18">
            <a:extLst>
              <a:ext uri="{FF2B5EF4-FFF2-40B4-BE49-F238E27FC236}">
                <a16:creationId xmlns:a16="http://schemas.microsoft.com/office/drawing/2014/main" id="{4BBF3B45-CEE9-4BF5-B753-98D513B117EA}"/>
              </a:ext>
            </a:extLst>
          </p:cNvPr>
          <p:cNvSpPr txBox="1"/>
          <p:nvPr/>
        </p:nvSpPr>
        <p:spPr>
          <a:xfrm>
            <a:off x="10177886" y="2779967"/>
            <a:ext cx="1719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Noto Sans CJK HK"/>
                <a:cs typeface="Noto Sans CJK HK"/>
              </a:rPr>
              <a:t>Estimated</a:t>
            </a:r>
            <a:r>
              <a:rPr sz="1800" b="1" spc="40" dirty="0">
                <a:latin typeface="Noto Sans CJK HK"/>
                <a:cs typeface="Noto Sans CJK HK"/>
              </a:rPr>
              <a:t> </a:t>
            </a:r>
            <a:r>
              <a:rPr sz="1800" b="1" spc="-50" dirty="0">
                <a:latin typeface="Noto Sans CJK HK"/>
                <a:cs typeface="Noto Sans CJK HK"/>
              </a:rPr>
              <a:t>NDCT</a:t>
            </a:r>
            <a:endParaRPr sz="1800">
              <a:latin typeface="Noto Sans CJK HK"/>
              <a:cs typeface="Noto Sans CJK HK"/>
            </a:endParaRPr>
          </a:p>
        </p:txBody>
      </p:sp>
      <p:grpSp>
        <p:nvGrpSpPr>
          <p:cNvPr id="25" name="object 19">
            <a:extLst>
              <a:ext uri="{FF2B5EF4-FFF2-40B4-BE49-F238E27FC236}">
                <a16:creationId xmlns:a16="http://schemas.microsoft.com/office/drawing/2014/main" id="{414DB921-D9D0-484C-A82D-92B44DAAECA9}"/>
              </a:ext>
            </a:extLst>
          </p:cNvPr>
          <p:cNvGrpSpPr/>
          <p:nvPr/>
        </p:nvGrpSpPr>
        <p:grpSpPr>
          <a:xfrm>
            <a:off x="2953885" y="1742491"/>
            <a:ext cx="7858125" cy="2350770"/>
            <a:chOff x="2813659" y="1958200"/>
            <a:chExt cx="7858125" cy="2350770"/>
          </a:xfrm>
        </p:grpSpPr>
        <p:sp>
          <p:nvSpPr>
            <p:cNvPr id="45" name="object 20">
              <a:extLst>
                <a:ext uri="{FF2B5EF4-FFF2-40B4-BE49-F238E27FC236}">
                  <a16:creationId xmlns:a16="http://schemas.microsoft.com/office/drawing/2014/main" id="{5B3275C9-0A68-49CC-AA81-4E4D1F278FCF}"/>
                </a:ext>
              </a:extLst>
            </p:cNvPr>
            <p:cNvSpPr/>
            <p:nvPr/>
          </p:nvSpPr>
          <p:spPr>
            <a:xfrm>
              <a:off x="4214317" y="3469995"/>
              <a:ext cx="780839" cy="7655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6" name="object 21">
              <a:extLst>
                <a:ext uri="{FF2B5EF4-FFF2-40B4-BE49-F238E27FC236}">
                  <a16:creationId xmlns:a16="http://schemas.microsoft.com/office/drawing/2014/main" id="{88575595-C18C-46BA-9DBC-D17831D340D8}"/>
                </a:ext>
              </a:extLst>
            </p:cNvPr>
            <p:cNvSpPr/>
            <p:nvPr/>
          </p:nvSpPr>
          <p:spPr>
            <a:xfrm>
              <a:off x="3217824" y="1958200"/>
              <a:ext cx="1964055" cy="2350770"/>
            </a:xfrm>
            <a:custGeom>
              <a:avLst/>
              <a:gdLst/>
              <a:ahLst/>
              <a:cxnLst/>
              <a:rect l="l" t="t" r="r" b="b"/>
              <a:pathLst>
                <a:path w="1964054" h="2350770">
                  <a:moveTo>
                    <a:pt x="0" y="327288"/>
                  </a:moveTo>
                  <a:lnTo>
                    <a:pt x="3548" y="278923"/>
                  </a:lnTo>
                  <a:lnTo>
                    <a:pt x="13857" y="232763"/>
                  </a:lnTo>
                  <a:lnTo>
                    <a:pt x="30419" y="189311"/>
                  </a:lnTo>
                  <a:lnTo>
                    <a:pt x="52728" y="149076"/>
                  </a:lnTo>
                  <a:lnTo>
                    <a:pt x="80278" y="112563"/>
                  </a:lnTo>
                  <a:lnTo>
                    <a:pt x="112563" y="80278"/>
                  </a:lnTo>
                  <a:lnTo>
                    <a:pt x="149076" y="52728"/>
                  </a:lnTo>
                  <a:lnTo>
                    <a:pt x="189311" y="30419"/>
                  </a:lnTo>
                  <a:lnTo>
                    <a:pt x="232763" y="13857"/>
                  </a:lnTo>
                  <a:lnTo>
                    <a:pt x="278923" y="3548"/>
                  </a:lnTo>
                  <a:lnTo>
                    <a:pt x="327288" y="0"/>
                  </a:lnTo>
                  <a:lnTo>
                    <a:pt x="1636400" y="0"/>
                  </a:lnTo>
                  <a:lnTo>
                    <a:pt x="1684766" y="3548"/>
                  </a:lnTo>
                  <a:lnTo>
                    <a:pt x="1730927" y="13857"/>
                  </a:lnTo>
                  <a:lnTo>
                    <a:pt x="1774379" y="30419"/>
                  </a:lnTo>
                  <a:lnTo>
                    <a:pt x="1814615" y="52728"/>
                  </a:lnTo>
                  <a:lnTo>
                    <a:pt x="1851128" y="80278"/>
                  </a:lnTo>
                  <a:lnTo>
                    <a:pt x="1883413" y="112563"/>
                  </a:lnTo>
                  <a:lnTo>
                    <a:pt x="1910963" y="149076"/>
                  </a:lnTo>
                  <a:lnTo>
                    <a:pt x="1933272" y="189311"/>
                  </a:lnTo>
                  <a:lnTo>
                    <a:pt x="1949834" y="232763"/>
                  </a:lnTo>
                  <a:lnTo>
                    <a:pt x="1960142" y="278923"/>
                  </a:lnTo>
                  <a:lnTo>
                    <a:pt x="1963691" y="327288"/>
                  </a:lnTo>
                  <a:lnTo>
                    <a:pt x="1963691" y="2023341"/>
                  </a:lnTo>
                  <a:lnTo>
                    <a:pt x="1960142" y="2071703"/>
                  </a:lnTo>
                  <a:lnTo>
                    <a:pt x="1949834" y="2117863"/>
                  </a:lnTo>
                  <a:lnTo>
                    <a:pt x="1933272" y="2161313"/>
                  </a:lnTo>
                  <a:lnTo>
                    <a:pt x="1910963" y="2201547"/>
                  </a:lnTo>
                  <a:lnTo>
                    <a:pt x="1883413" y="2238060"/>
                  </a:lnTo>
                  <a:lnTo>
                    <a:pt x="1851128" y="2270344"/>
                  </a:lnTo>
                  <a:lnTo>
                    <a:pt x="1814615" y="2297894"/>
                  </a:lnTo>
                  <a:lnTo>
                    <a:pt x="1774379" y="2320202"/>
                  </a:lnTo>
                  <a:lnTo>
                    <a:pt x="1730927" y="2336764"/>
                  </a:lnTo>
                  <a:lnTo>
                    <a:pt x="1684766" y="2347072"/>
                  </a:lnTo>
                  <a:lnTo>
                    <a:pt x="1636400" y="2350621"/>
                  </a:lnTo>
                  <a:lnTo>
                    <a:pt x="327288" y="2350621"/>
                  </a:lnTo>
                  <a:lnTo>
                    <a:pt x="278923" y="2347072"/>
                  </a:lnTo>
                  <a:lnTo>
                    <a:pt x="232763" y="2336764"/>
                  </a:lnTo>
                  <a:lnTo>
                    <a:pt x="189311" y="2320202"/>
                  </a:lnTo>
                  <a:lnTo>
                    <a:pt x="149076" y="2297894"/>
                  </a:lnTo>
                  <a:lnTo>
                    <a:pt x="112563" y="2270344"/>
                  </a:lnTo>
                  <a:lnTo>
                    <a:pt x="80278" y="2238060"/>
                  </a:lnTo>
                  <a:lnTo>
                    <a:pt x="52728" y="2201547"/>
                  </a:lnTo>
                  <a:lnTo>
                    <a:pt x="30419" y="2161313"/>
                  </a:lnTo>
                  <a:lnTo>
                    <a:pt x="13857" y="2117863"/>
                  </a:lnTo>
                  <a:lnTo>
                    <a:pt x="3548" y="2071703"/>
                  </a:lnTo>
                  <a:lnTo>
                    <a:pt x="0" y="2023341"/>
                  </a:lnTo>
                  <a:lnTo>
                    <a:pt x="0" y="32728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7" name="object 22">
              <a:extLst>
                <a:ext uri="{FF2B5EF4-FFF2-40B4-BE49-F238E27FC236}">
                  <a16:creationId xmlns:a16="http://schemas.microsoft.com/office/drawing/2014/main" id="{0426B62B-9AED-4CA1-A922-3CC86E079B8C}"/>
                </a:ext>
              </a:extLst>
            </p:cNvPr>
            <p:cNvSpPr/>
            <p:nvPr/>
          </p:nvSpPr>
          <p:spPr>
            <a:xfrm>
              <a:off x="2813659" y="2013775"/>
              <a:ext cx="404495" cy="1984375"/>
            </a:xfrm>
            <a:custGeom>
              <a:avLst/>
              <a:gdLst/>
              <a:ahLst/>
              <a:cxnLst/>
              <a:rect l="l" t="t" r="r" b="b"/>
              <a:pathLst>
                <a:path w="404494" h="1984375">
                  <a:moveTo>
                    <a:pt x="404164" y="1984061"/>
                  </a:moveTo>
                  <a:lnTo>
                    <a:pt x="325504" y="1981414"/>
                  </a:lnTo>
                  <a:lnTo>
                    <a:pt x="261270" y="1974196"/>
                  </a:lnTo>
                  <a:lnTo>
                    <a:pt x="217962" y="1963490"/>
                  </a:lnTo>
                  <a:lnTo>
                    <a:pt x="202082" y="1950381"/>
                  </a:lnTo>
                  <a:lnTo>
                    <a:pt x="202082" y="1025710"/>
                  </a:lnTo>
                  <a:lnTo>
                    <a:pt x="186201" y="1012600"/>
                  </a:lnTo>
                  <a:lnTo>
                    <a:pt x="142893" y="1001894"/>
                  </a:lnTo>
                  <a:lnTo>
                    <a:pt x="78659" y="994675"/>
                  </a:lnTo>
                  <a:lnTo>
                    <a:pt x="0" y="992028"/>
                  </a:lnTo>
                  <a:lnTo>
                    <a:pt x="78659" y="989381"/>
                  </a:lnTo>
                  <a:lnTo>
                    <a:pt x="142893" y="982164"/>
                  </a:lnTo>
                  <a:lnTo>
                    <a:pt x="186201" y="971459"/>
                  </a:lnTo>
                  <a:lnTo>
                    <a:pt x="202082" y="958349"/>
                  </a:lnTo>
                  <a:lnTo>
                    <a:pt x="202082" y="33679"/>
                  </a:lnTo>
                  <a:lnTo>
                    <a:pt x="217962" y="20569"/>
                  </a:lnTo>
                  <a:lnTo>
                    <a:pt x="261270" y="9864"/>
                  </a:lnTo>
                  <a:lnTo>
                    <a:pt x="325504" y="2646"/>
                  </a:lnTo>
                  <a:lnTo>
                    <a:pt x="40416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8" name="object 23">
              <a:extLst>
                <a:ext uri="{FF2B5EF4-FFF2-40B4-BE49-F238E27FC236}">
                  <a16:creationId xmlns:a16="http://schemas.microsoft.com/office/drawing/2014/main" id="{42B11141-4584-4C65-A389-2E033FF07272}"/>
                </a:ext>
              </a:extLst>
            </p:cNvPr>
            <p:cNvSpPr/>
            <p:nvPr/>
          </p:nvSpPr>
          <p:spPr>
            <a:xfrm>
              <a:off x="4994884" y="2430119"/>
              <a:ext cx="5676900" cy="1727200"/>
            </a:xfrm>
            <a:custGeom>
              <a:avLst/>
              <a:gdLst/>
              <a:ahLst/>
              <a:cxnLst/>
              <a:rect l="l" t="t" r="r" b="b"/>
              <a:pathLst>
                <a:path w="5676900" h="1727200">
                  <a:moveTo>
                    <a:pt x="115417" y="1638490"/>
                  </a:moveTo>
                  <a:lnTo>
                    <a:pt x="1130" y="1638007"/>
                  </a:lnTo>
                  <a:lnTo>
                    <a:pt x="965" y="1676107"/>
                  </a:lnTo>
                  <a:lnTo>
                    <a:pt x="115265" y="1676590"/>
                  </a:lnTo>
                  <a:lnTo>
                    <a:pt x="115417" y="1638490"/>
                  </a:lnTo>
                  <a:close/>
                </a:path>
                <a:path w="5676900" h="1727200">
                  <a:moveTo>
                    <a:pt x="267817" y="1639138"/>
                  </a:moveTo>
                  <a:lnTo>
                    <a:pt x="153517" y="1638655"/>
                  </a:lnTo>
                  <a:lnTo>
                    <a:pt x="153365" y="1676755"/>
                  </a:lnTo>
                  <a:lnTo>
                    <a:pt x="267665" y="1677238"/>
                  </a:lnTo>
                  <a:lnTo>
                    <a:pt x="267817" y="1639138"/>
                  </a:lnTo>
                  <a:close/>
                </a:path>
                <a:path w="5676900" h="1727200">
                  <a:moveTo>
                    <a:pt x="420217" y="1639785"/>
                  </a:moveTo>
                  <a:lnTo>
                    <a:pt x="305917" y="1639303"/>
                  </a:lnTo>
                  <a:lnTo>
                    <a:pt x="305765" y="1677403"/>
                  </a:lnTo>
                  <a:lnTo>
                    <a:pt x="420065" y="1677885"/>
                  </a:lnTo>
                  <a:lnTo>
                    <a:pt x="420217" y="1639785"/>
                  </a:lnTo>
                  <a:close/>
                </a:path>
                <a:path w="5676900" h="1727200">
                  <a:moveTo>
                    <a:pt x="572617" y="1640433"/>
                  </a:moveTo>
                  <a:lnTo>
                    <a:pt x="458317" y="1639951"/>
                  </a:lnTo>
                  <a:lnTo>
                    <a:pt x="458165" y="1678051"/>
                  </a:lnTo>
                  <a:lnTo>
                    <a:pt x="572452" y="1678533"/>
                  </a:lnTo>
                  <a:lnTo>
                    <a:pt x="572617" y="1640433"/>
                  </a:lnTo>
                  <a:close/>
                </a:path>
                <a:path w="5676900" h="1727200">
                  <a:moveTo>
                    <a:pt x="725017" y="1641081"/>
                  </a:moveTo>
                  <a:lnTo>
                    <a:pt x="610717" y="1640598"/>
                  </a:lnTo>
                  <a:lnTo>
                    <a:pt x="610552" y="1678698"/>
                  </a:lnTo>
                  <a:lnTo>
                    <a:pt x="724852" y="1679181"/>
                  </a:lnTo>
                  <a:lnTo>
                    <a:pt x="725017" y="1641081"/>
                  </a:lnTo>
                  <a:close/>
                </a:path>
                <a:path w="5676900" h="1727200">
                  <a:moveTo>
                    <a:pt x="877417" y="1641729"/>
                  </a:moveTo>
                  <a:lnTo>
                    <a:pt x="763117" y="1641246"/>
                  </a:lnTo>
                  <a:lnTo>
                    <a:pt x="762952" y="1679346"/>
                  </a:lnTo>
                  <a:lnTo>
                    <a:pt x="877252" y="1679829"/>
                  </a:lnTo>
                  <a:lnTo>
                    <a:pt x="877417" y="1641729"/>
                  </a:lnTo>
                  <a:close/>
                </a:path>
                <a:path w="5676900" h="1727200">
                  <a:moveTo>
                    <a:pt x="1000848" y="81229"/>
                  </a:moveTo>
                  <a:lnTo>
                    <a:pt x="964184" y="63563"/>
                  </a:lnTo>
                  <a:lnTo>
                    <a:pt x="885723" y="25742"/>
                  </a:lnTo>
                  <a:lnTo>
                    <a:pt x="886269" y="63842"/>
                  </a:lnTo>
                  <a:lnTo>
                    <a:pt x="0" y="76733"/>
                  </a:lnTo>
                  <a:lnTo>
                    <a:pt x="558" y="114833"/>
                  </a:lnTo>
                  <a:lnTo>
                    <a:pt x="886828" y="101930"/>
                  </a:lnTo>
                  <a:lnTo>
                    <a:pt x="887387" y="140030"/>
                  </a:lnTo>
                  <a:lnTo>
                    <a:pt x="1000848" y="81229"/>
                  </a:lnTo>
                  <a:close/>
                </a:path>
                <a:path w="5676900" h="1727200">
                  <a:moveTo>
                    <a:pt x="1029817" y="1642376"/>
                  </a:moveTo>
                  <a:lnTo>
                    <a:pt x="915517" y="1641894"/>
                  </a:lnTo>
                  <a:lnTo>
                    <a:pt x="915352" y="1679994"/>
                  </a:lnTo>
                  <a:lnTo>
                    <a:pt x="1029652" y="1680476"/>
                  </a:lnTo>
                  <a:lnTo>
                    <a:pt x="1029817" y="1642376"/>
                  </a:lnTo>
                  <a:close/>
                </a:path>
                <a:path w="5676900" h="1727200">
                  <a:moveTo>
                    <a:pt x="1182217" y="1643024"/>
                  </a:moveTo>
                  <a:lnTo>
                    <a:pt x="1067917" y="1642541"/>
                  </a:lnTo>
                  <a:lnTo>
                    <a:pt x="1067752" y="1680641"/>
                  </a:lnTo>
                  <a:lnTo>
                    <a:pt x="1182052" y="1681124"/>
                  </a:lnTo>
                  <a:lnTo>
                    <a:pt x="1182217" y="1643024"/>
                  </a:lnTo>
                  <a:close/>
                </a:path>
                <a:path w="5676900" h="1727200">
                  <a:moveTo>
                    <a:pt x="1334617" y="1643672"/>
                  </a:moveTo>
                  <a:lnTo>
                    <a:pt x="1220317" y="1643176"/>
                  </a:lnTo>
                  <a:lnTo>
                    <a:pt x="1220152" y="1681276"/>
                  </a:lnTo>
                  <a:lnTo>
                    <a:pt x="1334452" y="1681772"/>
                  </a:lnTo>
                  <a:lnTo>
                    <a:pt x="1334617" y="1643672"/>
                  </a:lnTo>
                  <a:close/>
                </a:path>
                <a:path w="5676900" h="1727200">
                  <a:moveTo>
                    <a:pt x="1487004" y="1644319"/>
                  </a:moveTo>
                  <a:lnTo>
                    <a:pt x="1372717" y="1643824"/>
                  </a:lnTo>
                  <a:lnTo>
                    <a:pt x="1372552" y="1681924"/>
                  </a:lnTo>
                  <a:lnTo>
                    <a:pt x="1486852" y="1682407"/>
                  </a:lnTo>
                  <a:lnTo>
                    <a:pt x="1487004" y="1644319"/>
                  </a:lnTo>
                  <a:close/>
                </a:path>
                <a:path w="5676900" h="1727200">
                  <a:moveTo>
                    <a:pt x="1639404" y="1644954"/>
                  </a:moveTo>
                  <a:lnTo>
                    <a:pt x="1525104" y="1644472"/>
                  </a:lnTo>
                  <a:lnTo>
                    <a:pt x="1524952" y="1682572"/>
                  </a:lnTo>
                  <a:lnTo>
                    <a:pt x="1639252" y="1683054"/>
                  </a:lnTo>
                  <a:lnTo>
                    <a:pt x="1639404" y="1644954"/>
                  </a:lnTo>
                  <a:close/>
                </a:path>
                <a:path w="5676900" h="1727200">
                  <a:moveTo>
                    <a:pt x="1791804" y="1645602"/>
                  </a:moveTo>
                  <a:lnTo>
                    <a:pt x="1677504" y="1645119"/>
                  </a:lnTo>
                  <a:lnTo>
                    <a:pt x="1677352" y="1683219"/>
                  </a:lnTo>
                  <a:lnTo>
                    <a:pt x="1791652" y="1683702"/>
                  </a:lnTo>
                  <a:lnTo>
                    <a:pt x="1791804" y="1645602"/>
                  </a:lnTo>
                  <a:close/>
                </a:path>
                <a:path w="5676900" h="1727200">
                  <a:moveTo>
                    <a:pt x="1944204" y="1646250"/>
                  </a:moveTo>
                  <a:lnTo>
                    <a:pt x="1829904" y="1645767"/>
                  </a:lnTo>
                  <a:lnTo>
                    <a:pt x="1829752" y="1683867"/>
                  </a:lnTo>
                  <a:lnTo>
                    <a:pt x="1944039" y="1684350"/>
                  </a:lnTo>
                  <a:lnTo>
                    <a:pt x="1944204" y="1646250"/>
                  </a:lnTo>
                  <a:close/>
                </a:path>
                <a:path w="5676900" h="1727200">
                  <a:moveTo>
                    <a:pt x="2096604" y="1646897"/>
                  </a:moveTo>
                  <a:lnTo>
                    <a:pt x="1982304" y="1646415"/>
                  </a:lnTo>
                  <a:lnTo>
                    <a:pt x="1982139" y="1684515"/>
                  </a:lnTo>
                  <a:lnTo>
                    <a:pt x="2096439" y="1684997"/>
                  </a:lnTo>
                  <a:lnTo>
                    <a:pt x="2096604" y="1646897"/>
                  </a:lnTo>
                  <a:close/>
                </a:path>
                <a:path w="5676900" h="1727200">
                  <a:moveTo>
                    <a:pt x="2249005" y="1647545"/>
                  </a:moveTo>
                  <a:lnTo>
                    <a:pt x="2134705" y="1647063"/>
                  </a:lnTo>
                  <a:lnTo>
                    <a:pt x="2134539" y="1685163"/>
                  </a:lnTo>
                  <a:lnTo>
                    <a:pt x="2248839" y="1685645"/>
                  </a:lnTo>
                  <a:lnTo>
                    <a:pt x="2249005" y="1647545"/>
                  </a:lnTo>
                  <a:close/>
                </a:path>
                <a:path w="5676900" h="1727200">
                  <a:moveTo>
                    <a:pt x="2401405" y="1648193"/>
                  </a:moveTo>
                  <a:lnTo>
                    <a:pt x="2287105" y="1647710"/>
                  </a:lnTo>
                  <a:lnTo>
                    <a:pt x="2286939" y="1685810"/>
                  </a:lnTo>
                  <a:lnTo>
                    <a:pt x="2401239" y="1686293"/>
                  </a:lnTo>
                  <a:lnTo>
                    <a:pt x="2401405" y="1648193"/>
                  </a:lnTo>
                  <a:close/>
                </a:path>
                <a:path w="5676900" h="1727200">
                  <a:moveTo>
                    <a:pt x="2522347" y="1667751"/>
                  </a:moveTo>
                  <a:lnTo>
                    <a:pt x="2408288" y="1610118"/>
                  </a:lnTo>
                  <a:lnTo>
                    <a:pt x="2407805" y="1724418"/>
                  </a:lnTo>
                  <a:lnTo>
                    <a:pt x="2522347" y="1667751"/>
                  </a:lnTo>
                  <a:close/>
                </a:path>
                <a:path w="5676900" h="1727200">
                  <a:moveTo>
                    <a:pt x="3390506" y="1688223"/>
                  </a:moveTo>
                  <a:lnTo>
                    <a:pt x="3390227" y="1650123"/>
                  </a:lnTo>
                  <a:lnTo>
                    <a:pt x="3285921" y="1650873"/>
                  </a:lnTo>
                  <a:lnTo>
                    <a:pt x="3285655" y="1612760"/>
                  </a:lnTo>
                  <a:lnTo>
                    <a:pt x="3171761" y="1670723"/>
                  </a:lnTo>
                  <a:lnTo>
                    <a:pt x="3286468" y="1727060"/>
                  </a:lnTo>
                  <a:lnTo>
                    <a:pt x="3286188" y="1689036"/>
                  </a:lnTo>
                  <a:lnTo>
                    <a:pt x="3390506" y="1688223"/>
                  </a:lnTo>
                  <a:close/>
                </a:path>
                <a:path w="5676900" h="1727200">
                  <a:moveTo>
                    <a:pt x="3542893" y="1687131"/>
                  </a:moveTo>
                  <a:lnTo>
                    <a:pt x="3542627" y="1649044"/>
                  </a:lnTo>
                  <a:lnTo>
                    <a:pt x="3428327" y="1649857"/>
                  </a:lnTo>
                  <a:lnTo>
                    <a:pt x="3428606" y="1687944"/>
                  </a:lnTo>
                  <a:lnTo>
                    <a:pt x="3542893" y="1687131"/>
                  </a:lnTo>
                  <a:close/>
                </a:path>
                <a:path w="5676900" h="1727200">
                  <a:moveTo>
                    <a:pt x="3695293" y="1686052"/>
                  </a:moveTo>
                  <a:lnTo>
                    <a:pt x="3695027" y="1647952"/>
                  </a:lnTo>
                  <a:lnTo>
                    <a:pt x="3580727" y="1648764"/>
                  </a:lnTo>
                  <a:lnTo>
                    <a:pt x="3580993" y="1686864"/>
                  </a:lnTo>
                  <a:lnTo>
                    <a:pt x="3695293" y="1686052"/>
                  </a:lnTo>
                  <a:close/>
                </a:path>
                <a:path w="5676900" h="1727200">
                  <a:moveTo>
                    <a:pt x="3847693" y="1684972"/>
                  </a:moveTo>
                  <a:lnTo>
                    <a:pt x="3847414" y="1646872"/>
                  </a:lnTo>
                  <a:lnTo>
                    <a:pt x="3733127" y="1647685"/>
                  </a:lnTo>
                  <a:lnTo>
                    <a:pt x="3733393" y="1685785"/>
                  </a:lnTo>
                  <a:lnTo>
                    <a:pt x="3847693" y="1684972"/>
                  </a:lnTo>
                  <a:close/>
                </a:path>
                <a:path w="5676900" h="1727200">
                  <a:moveTo>
                    <a:pt x="4000081" y="1683880"/>
                  </a:moveTo>
                  <a:lnTo>
                    <a:pt x="3999814" y="1645780"/>
                  </a:lnTo>
                  <a:lnTo>
                    <a:pt x="3885514" y="1646593"/>
                  </a:lnTo>
                  <a:lnTo>
                    <a:pt x="3885793" y="1684693"/>
                  </a:lnTo>
                  <a:lnTo>
                    <a:pt x="4000081" y="1683880"/>
                  </a:lnTo>
                  <a:close/>
                </a:path>
                <a:path w="5676900" h="1727200">
                  <a:moveTo>
                    <a:pt x="4152481" y="1682800"/>
                  </a:moveTo>
                  <a:lnTo>
                    <a:pt x="4152214" y="1644700"/>
                  </a:lnTo>
                  <a:lnTo>
                    <a:pt x="4037914" y="1645513"/>
                  </a:lnTo>
                  <a:lnTo>
                    <a:pt x="4038181" y="1683613"/>
                  </a:lnTo>
                  <a:lnTo>
                    <a:pt x="4152481" y="1682800"/>
                  </a:lnTo>
                  <a:close/>
                </a:path>
                <a:path w="5676900" h="1727200">
                  <a:moveTo>
                    <a:pt x="4304881" y="1681721"/>
                  </a:moveTo>
                  <a:lnTo>
                    <a:pt x="4304614" y="1643621"/>
                  </a:lnTo>
                  <a:lnTo>
                    <a:pt x="4190314" y="1644434"/>
                  </a:lnTo>
                  <a:lnTo>
                    <a:pt x="4190581" y="1682534"/>
                  </a:lnTo>
                  <a:lnTo>
                    <a:pt x="4304881" y="1681721"/>
                  </a:lnTo>
                  <a:close/>
                </a:path>
                <a:path w="5676900" h="1727200">
                  <a:moveTo>
                    <a:pt x="4457268" y="1680629"/>
                  </a:moveTo>
                  <a:lnTo>
                    <a:pt x="4457001" y="1642529"/>
                  </a:lnTo>
                  <a:lnTo>
                    <a:pt x="4342701" y="1643341"/>
                  </a:lnTo>
                  <a:lnTo>
                    <a:pt x="4342981" y="1681441"/>
                  </a:lnTo>
                  <a:lnTo>
                    <a:pt x="4457268" y="1680629"/>
                  </a:lnTo>
                  <a:close/>
                </a:path>
                <a:path w="5676900" h="1727200">
                  <a:moveTo>
                    <a:pt x="4609668" y="1679549"/>
                  </a:moveTo>
                  <a:lnTo>
                    <a:pt x="4609401" y="1641449"/>
                  </a:lnTo>
                  <a:lnTo>
                    <a:pt x="4495101" y="1642262"/>
                  </a:lnTo>
                  <a:lnTo>
                    <a:pt x="4495368" y="1680362"/>
                  </a:lnTo>
                  <a:lnTo>
                    <a:pt x="4609668" y="1679549"/>
                  </a:lnTo>
                  <a:close/>
                </a:path>
                <a:path w="5676900" h="1727200">
                  <a:moveTo>
                    <a:pt x="4762068" y="1678470"/>
                  </a:moveTo>
                  <a:lnTo>
                    <a:pt x="4761801" y="1640370"/>
                  </a:lnTo>
                  <a:lnTo>
                    <a:pt x="4647501" y="1641182"/>
                  </a:lnTo>
                  <a:lnTo>
                    <a:pt x="4647768" y="1679282"/>
                  </a:lnTo>
                  <a:lnTo>
                    <a:pt x="4762068" y="1678470"/>
                  </a:lnTo>
                  <a:close/>
                </a:path>
                <a:path w="5676900" h="1727200">
                  <a:moveTo>
                    <a:pt x="4914468" y="1677377"/>
                  </a:moveTo>
                  <a:lnTo>
                    <a:pt x="4914189" y="1639277"/>
                  </a:lnTo>
                  <a:lnTo>
                    <a:pt x="4799889" y="1640090"/>
                  </a:lnTo>
                  <a:lnTo>
                    <a:pt x="4800168" y="1678190"/>
                  </a:lnTo>
                  <a:lnTo>
                    <a:pt x="4914468" y="1677377"/>
                  </a:lnTo>
                  <a:close/>
                </a:path>
                <a:path w="5676900" h="1727200">
                  <a:moveTo>
                    <a:pt x="5066855" y="1676298"/>
                  </a:moveTo>
                  <a:lnTo>
                    <a:pt x="5066589" y="1638198"/>
                  </a:lnTo>
                  <a:lnTo>
                    <a:pt x="4952289" y="1639011"/>
                  </a:lnTo>
                  <a:lnTo>
                    <a:pt x="4952555" y="1677111"/>
                  </a:lnTo>
                  <a:lnTo>
                    <a:pt x="5066855" y="1676298"/>
                  </a:lnTo>
                  <a:close/>
                </a:path>
                <a:path w="5676900" h="1727200">
                  <a:moveTo>
                    <a:pt x="5219255" y="1675218"/>
                  </a:moveTo>
                  <a:lnTo>
                    <a:pt x="5218989" y="1637118"/>
                  </a:lnTo>
                  <a:lnTo>
                    <a:pt x="5104689" y="1637931"/>
                  </a:lnTo>
                  <a:lnTo>
                    <a:pt x="5104955" y="1676031"/>
                  </a:lnTo>
                  <a:lnTo>
                    <a:pt x="5219255" y="1675218"/>
                  </a:lnTo>
                  <a:close/>
                </a:path>
                <a:path w="5676900" h="1727200">
                  <a:moveTo>
                    <a:pt x="5286934" y="55473"/>
                  </a:moveTo>
                  <a:lnTo>
                    <a:pt x="5250294" y="37820"/>
                  </a:lnTo>
                  <a:lnTo>
                    <a:pt x="5171821" y="0"/>
                  </a:lnTo>
                  <a:lnTo>
                    <a:pt x="5172367" y="38100"/>
                  </a:lnTo>
                  <a:lnTo>
                    <a:pt x="4286097" y="50990"/>
                  </a:lnTo>
                  <a:lnTo>
                    <a:pt x="4286643" y="89077"/>
                  </a:lnTo>
                  <a:lnTo>
                    <a:pt x="5172926" y="76187"/>
                  </a:lnTo>
                  <a:lnTo>
                    <a:pt x="5173484" y="114287"/>
                  </a:lnTo>
                  <a:lnTo>
                    <a:pt x="5286934" y="55473"/>
                  </a:lnTo>
                  <a:close/>
                </a:path>
                <a:path w="5676900" h="1727200">
                  <a:moveTo>
                    <a:pt x="5371655" y="1674126"/>
                  </a:moveTo>
                  <a:lnTo>
                    <a:pt x="5371376" y="1636026"/>
                  </a:lnTo>
                  <a:lnTo>
                    <a:pt x="5257089" y="1636839"/>
                  </a:lnTo>
                  <a:lnTo>
                    <a:pt x="5257355" y="1674939"/>
                  </a:lnTo>
                  <a:lnTo>
                    <a:pt x="5371655" y="1674126"/>
                  </a:lnTo>
                  <a:close/>
                </a:path>
                <a:path w="5676900" h="1727200">
                  <a:moveTo>
                    <a:pt x="5524043" y="1673047"/>
                  </a:moveTo>
                  <a:lnTo>
                    <a:pt x="5523776" y="1634947"/>
                  </a:lnTo>
                  <a:lnTo>
                    <a:pt x="5409476" y="1635760"/>
                  </a:lnTo>
                  <a:lnTo>
                    <a:pt x="5409755" y="1673860"/>
                  </a:lnTo>
                  <a:lnTo>
                    <a:pt x="5524043" y="1673047"/>
                  </a:lnTo>
                  <a:close/>
                </a:path>
                <a:path w="5676900" h="1727200">
                  <a:moveTo>
                    <a:pt x="5676443" y="1671955"/>
                  </a:moveTo>
                  <a:lnTo>
                    <a:pt x="5676176" y="1633867"/>
                  </a:lnTo>
                  <a:lnTo>
                    <a:pt x="5561876" y="1634680"/>
                  </a:lnTo>
                  <a:lnTo>
                    <a:pt x="5562143" y="1672767"/>
                  </a:lnTo>
                  <a:lnTo>
                    <a:pt x="5676443" y="1671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9" name="object 24">
              <a:extLst>
                <a:ext uri="{FF2B5EF4-FFF2-40B4-BE49-F238E27FC236}">
                  <a16:creationId xmlns:a16="http://schemas.microsoft.com/office/drawing/2014/main" id="{A3A4B906-0F0F-43EC-9367-57F566D5BA78}"/>
                </a:ext>
              </a:extLst>
            </p:cNvPr>
            <p:cNvSpPr/>
            <p:nvPr/>
          </p:nvSpPr>
          <p:spPr>
            <a:xfrm>
              <a:off x="10671187" y="3329203"/>
              <a:ext cx="0" cy="763270"/>
            </a:xfrm>
            <a:custGeom>
              <a:avLst/>
              <a:gdLst/>
              <a:ahLst/>
              <a:cxnLst/>
              <a:rect l="l" t="t" r="r" b="b"/>
              <a:pathLst>
                <a:path h="763270">
                  <a:moveTo>
                    <a:pt x="0" y="0"/>
                  </a:moveTo>
                  <a:lnTo>
                    <a:pt x="1" y="76273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0" name="object 25">
              <a:extLst>
                <a:ext uri="{FF2B5EF4-FFF2-40B4-BE49-F238E27FC236}">
                  <a16:creationId xmlns:a16="http://schemas.microsoft.com/office/drawing/2014/main" id="{431E309E-9684-44AC-AFB9-DB060A5C4202}"/>
                </a:ext>
              </a:extLst>
            </p:cNvPr>
            <p:cNvSpPr/>
            <p:nvPr/>
          </p:nvSpPr>
          <p:spPr>
            <a:xfrm>
              <a:off x="7539532" y="3990847"/>
              <a:ext cx="612775" cy="306070"/>
            </a:xfrm>
            <a:custGeom>
              <a:avLst/>
              <a:gdLst/>
              <a:ahLst/>
              <a:cxnLst/>
              <a:rect l="l" t="t" r="r" b="b"/>
              <a:pathLst>
                <a:path w="612775" h="306070">
                  <a:moveTo>
                    <a:pt x="561771" y="0"/>
                  </a:moveTo>
                  <a:lnTo>
                    <a:pt x="50952" y="0"/>
                  </a:lnTo>
                  <a:lnTo>
                    <a:pt x="31118" y="4005"/>
                  </a:lnTo>
                  <a:lnTo>
                    <a:pt x="14922" y="14927"/>
                  </a:lnTo>
                  <a:lnTo>
                    <a:pt x="4003" y="31123"/>
                  </a:lnTo>
                  <a:lnTo>
                    <a:pt x="0" y="50952"/>
                  </a:lnTo>
                  <a:lnTo>
                    <a:pt x="0" y="254749"/>
                  </a:lnTo>
                  <a:lnTo>
                    <a:pt x="4003" y="274583"/>
                  </a:lnTo>
                  <a:lnTo>
                    <a:pt x="14922" y="290779"/>
                  </a:lnTo>
                  <a:lnTo>
                    <a:pt x="31118" y="301698"/>
                  </a:lnTo>
                  <a:lnTo>
                    <a:pt x="50952" y="305701"/>
                  </a:lnTo>
                  <a:lnTo>
                    <a:pt x="561771" y="305701"/>
                  </a:lnTo>
                  <a:lnTo>
                    <a:pt x="581606" y="301698"/>
                  </a:lnTo>
                  <a:lnTo>
                    <a:pt x="597801" y="290779"/>
                  </a:lnTo>
                  <a:lnTo>
                    <a:pt x="608720" y="274583"/>
                  </a:lnTo>
                  <a:lnTo>
                    <a:pt x="612724" y="254749"/>
                  </a:lnTo>
                  <a:lnTo>
                    <a:pt x="612724" y="50952"/>
                  </a:lnTo>
                  <a:lnTo>
                    <a:pt x="608720" y="31123"/>
                  </a:lnTo>
                  <a:lnTo>
                    <a:pt x="597801" y="14927"/>
                  </a:lnTo>
                  <a:lnTo>
                    <a:pt x="581606" y="4005"/>
                  </a:lnTo>
                  <a:lnTo>
                    <a:pt x="561771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1" name="object 26">
              <a:extLst>
                <a:ext uri="{FF2B5EF4-FFF2-40B4-BE49-F238E27FC236}">
                  <a16:creationId xmlns:a16="http://schemas.microsoft.com/office/drawing/2014/main" id="{CF43B305-1B69-4BBF-87A1-7F66F3E266E7}"/>
                </a:ext>
              </a:extLst>
            </p:cNvPr>
            <p:cNvSpPr/>
            <p:nvPr/>
          </p:nvSpPr>
          <p:spPr>
            <a:xfrm>
              <a:off x="7539532" y="3990847"/>
              <a:ext cx="612775" cy="306070"/>
            </a:xfrm>
            <a:custGeom>
              <a:avLst/>
              <a:gdLst/>
              <a:ahLst/>
              <a:cxnLst/>
              <a:rect l="l" t="t" r="r" b="b"/>
              <a:pathLst>
                <a:path w="612775" h="306070">
                  <a:moveTo>
                    <a:pt x="0" y="50950"/>
                  </a:moveTo>
                  <a:lnTo>
                    <a:pt x="4003" y="31118"/>
                  </a:lnTo>
                  <a:lnTo>
                    <a:pt x="14923" y="14923"/>
                  </a:lnTo>
                  <a:lnTo>
                    <a:pt x="31118" y="4003"/>
                  </a:lnTo>
                  <a:lnTo>
                    <a:pt x="50950" y="0"/>
                  </a:lnTo>
                  <a:lnTo>
                    <a:pt x="561775" y="0"/>
                  </a:lnTo>
                  <a:lnTo>
                    <a:pt x="581607" y="4003"/>
                  </a:lnTo>
                  <a:lnTo>
                    <a:pt x="597803" y="14923"/>
                  </a:lnTo>
                  <a:lnTo>
                    <a:pt x="608722" y="31118"/>
                  </a:lnTo>
                  <a:lnTo>
                    <a:pt x="612726" y="50950"/>
                  </a:lnTo>
                  <a:lnTo>
                    <a:pt x="612726" y="254745"/>
                  </a:lnTo>
                  <a:lnTo>
                    <a:pt x="608722" y="274577"/>
                  </a:lnTo>
                  <a:lnTo>
                    <a:pt x="597803" y="290773"/>
                  </a:lnTo>
                  <a:lnTo>
                    <a:pt x="581607" y="301692"/>
                  </a:lnTo>
                  <a:lnTo>
                    <a:pt x="561775" y="305696"/>
                  </a:lnTo>
                  <a:lnTo>
                    <a:pt x="50950" y="305696"/>
                  </a:lnTo>
                  <a:lnTo>
                    <a:pt x="31118" y="301692"/>
                  </a:lnTo>
                  <a:lnTo>
                    <a:pt x="14923" y="290773"/>
                  </a:lnTo>
                  <a:lnTo>
                    <a:pt x="4003" y="274577"/>
                  </a:lnTo>
                  <a:lnTo>
                    <a:pt x="0" y="254745"/>
                  </a:lnTo>
                  <a:lnTo>
                    <a:pt x="0" y="5095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2" name="object 27">
              <a:extLst>
                <a:ext uri="{FF2B5EF4-FFF2-40B4-BE49-F238E27FC236}">
                  <a16:creationId xmlns:a16="http://schemas.microsoft.com/office/drawing/2014/main" id="{41809577-8902-4450-9453-5A54DB9209E4}"/>
                </a:ext>
              </a:extLst>
            </p:cNvPr>
            <p:cNvSpPr/>
            <p:nvPr/>
          </p:nvSpPr>
          <p:spPr>
            <a:xfrm>
              <a:off x="7617066" y="3667988"/>
              <a:ext cx="423545" cy="307975"/>
            </a:xfrm>
            <a:custGeom>
              <a:avLst/>
              <a:gdLst/>
              <a:ahLst/>
              <a:cxnLst/>
              <a:rect l="l" t="t" r="r" b="b"/>
              <a:pathLst>
                <a:path w="423545" h="307975">
                  <a:moveTo>
                    <a:pt x="211708" y="0"/>
                  </a:moveTo>
                  <a:lnTo>
                    <a:pt x="0" y="153708"/>
                  </a:lnTo>
                  <a:lnTo>
                    <a:pt x="105854" y="153708"/>
                  </a:lnTo>
                  <a:lnTo>
                    <a:pt x="105854" y="307403"/>
                  </a:lnTo>
                  <a:lnTo>
                    <a:pt x="317563" y="307403"/>
                  </a:lnTo>
                  <a:lnTo>
                    <a:pt x="317563" y="153708"/>
                  </a:lnTo>
                  <a:lnTo>
                    <a:pt x="423418" y="153708"/>
                  </a:lnTo>
                  <a:lnTo>
                    <a:pt x="211708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3" name="object 28">
              <a:extLst>
                <a:ext uri="{FF2B5EF4-FFF2-40B4-BE49-F238E27FC236}">
                  <a16:creationId xmlns:a16="http://schemas.microsoft.com/office/drawing/2014/main" id="{7627FC07-D121-4719-85CC-9C3E6D750ABD}"/>
                </a:ext>
              </a:extLst>
            </p:cNvPr>
            <p:cNvSpPr/>
            <p:nvPr/>
          </p:nvSpPr>
          <p:spPr>
            <a:xfrm>
              <a:off x="7617066" y="3667986"/>
              <a:ext cx="423545" cy="307975"/>
            </a:xfrm>
            <a:custGeom>
              <a:avLst/>
              <a:gdLst/>
              <a:ahLst/>
              <a:cxnLst/>
              <a:rect l="l" t="t" r="r" b="b"/>
              <a:pathLst>
                <a:path w="423545" h="307975">
                  <a:moveTo>
                    <a:pt x="105855" y="307405"/>
                  </a:moveTo>
                  <a:lnTo>
                    <a:pt x="105855" y="153702"/>
                  </a:lnTo>
                  <a:lnTo>
                    <a:pt x="0" y="153702"/>
                  </a:lnTo>
                  <a:lnTo>
                    <a:pt x="211710" y="0"/>
                  </a:lnTo>
                  <a:lnTo>
                    <a:pt x="423420" y="153702"/>
                  </a:lnTo>
                  <a:lnTo>
                    <a:pt x="317565" y="153702"/>
                  </a:lnTo>
                  <a:lnTo>
                    <a:pt x="317565" y="307405"/>
                  </a:lnTo>
                  <a:lnTo>
                    <a:pt x="105855" y="307405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7" name="object 29">
            <a:extLst>
              <a:ext uri="{FF2B5EF4-FFF2-40B4-BE49-F238E27FC236}">
                <a16:creationId xmlns:a16="http://schemas.microsoft.com/office/drawing/2014/main" id="{63A7DCE3-A62D-4A81-8A74-AF1352A500BE}"/>
              </a:ext>
            </a:extLst>
          </p:cNvPr>
          <p:cNvSpPr txBox="1"/>
          <p:nvPr/>
        </p:nvSpPr>
        <p:spPr>
          <a:xfrm>
            <a:off x="3455053" y="1246823"/>
            <a:ext cx="1661160" cy="1293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815">
              <a:lnSpc>
                <a:spcPct val="100000"/>
              </a:lnSpc>
              <a:spcBef>
                <a:spcPts val="100"/>
              </a:spcBef>
            </a:pPr>
            <a:r>
              <a:rPr sz="2400" b="1" spc="-150" dirty="0">
                <a:solidFill>
                  <a:srgbClr val="FF0000"/>
                </a:solidFill>
                <a:latin typeface="Noto Sans CJK HK"/>
                <a:cs typeface="Noto Sans CJK HK"/>
              </a:rPr>
              <a:t>(same</a:t>
            </a:r>
            <a:r>
              <a:rPr sz="2400" b="1" spc="3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2400" b="1" spc="-140" dirty="0">
                <a:solidFill>
                  <a:srgbClr val="FF0000"/>
                </a:solidFill>
                <a:latin typeface="Noto Sans CJK HK"/>
                <a:cs typeface="Noto Sans CJK HK"/>
              </a:rPr>
              <a:t>case)</a:t>
            </a:r>
            <a:endParaRPr sz="2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Noto Sans CJK HK"/>
              <a:cs typeface="Noto Sans CJK HK"/>
            </a:endParaRPr>
          </a:p>
          <a:p>
            <a:pPr marL="172720">
              <a:lnSpc>
                <a:spcPts val="2200"/>
              </a:lnSpc>
              <a:spcBef>
                <a:spcPts val="5"/>
              </a:spcBef>
            </a:pPr>
            <a:r>
              <a:rPr sz="2000" b="1" spc="-105" dirty="0">
                <a:latin typeface="Noto Sans CJK HK"/>
                <a:cs typeface="Noto Sans CJK HK"/>
              </a:rPr>
              <a:t>LDCT</a:t>
            </a:r>
            <a:endParaRPr sz="2000">
              <a:latin typeface="Noto Sans CJK HK"/>
              <a:cs typeface="Noto Sans CJK HK"/>
            </a:endParaRPr>
          </a:p>
          <a:p>
            <a:pPr marL="12700">
              <a:lnSpc>
                <a:spcPts val="1960"/>
              </a:lnSpc>
            </a:pPr>
            <a:r>
              <a:rPr sz="1800" b="1" spc="-100" dirty="0">
                <a:latin typeface="Noto Sans CJK HK"/>
                <a:cs typeface="Noto Sans CJK HK"/>
              </a:rPr>
              <a:t>(Case</a:t>
            </a:r>
            <a:r>
              <a:rPr sz="1800" b="1" spc="85" dirty="0">
                <a:latin typeface="Noto Sans CJK HK"/>
                <a:cs typeface="Noto Sans CJK HK"/>
              </a:rPr>
              <a:t> </a:t>
            </a:r>
            <a:r>
              <a:rPr sz="1800" b="1" spc="-55" dirty="0">
                <a:latin typeface="Noto Sans CJK HK"/>
                <a:cs typeface="Noto Sans CJK HK"/>
              </a:rPr>
              <a:t>X)</a:t>
            </a:r>
            <a:endParaRPr sz="1800">
              <a:latin typeface="Noto Sans CJK HK"/>
              <a:cs typeface="Noto Sans CJK HK"/>
            </a:endParaRPr>
          </a:p>
        </p:txBody>
      </p:sp>
      <p:sp>
        <p:nvSpPr>
          <p:cNvPr id="28" name="object 30">
            <a:extLst>
              <a:ext uri="{FF2B5EF4-FFF2-40B4-BE49-F238E27FC236}">
                <a16:creationId xmlns:a16="http://schemas.microsoft.com/office/drawing/2014/main" id="{426E2038-17CB-4694-B813-E63E737F5905}"/>
              </a:ext>
            </a:extLst>
          </p:cNvPr>
          <p:cNvSpPr txBox="1"/>
          <p:nvPr/>
        </p:nvSpPr>
        <p:spPr>
          <a:xfrm>
            <a:off x="243733" y="2563558"/>
            <a:ext cx="255714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5080" indent="-444500">
              <a:lnSpc>
                <a:spcPts val="2090"/>
              </a:lnSpc>
              <a:spcBef>
                <a:spcPts val="225"/>
              </a:spcBef>
            </a:pPr>
            <a:r>
              <a:rPr sz="1800" b="1" spc="-110" dirty="0">
                <a:solidFill>
                  <a:srgbClr val="1F4E79"/>
                </a:solidFill>
                <a:latin typeface="Noto Sans CJK HK"/>
                <a:cs typeface="Noto Sans CJK HK"/>
              </a:rPr>
              <a:t>Paired </a:t>
            </a:r>
            <a:r>
              <a:rPr sz="1800" b="1" spc="-70" dirty="0">
                <a:solidFill>
                  <a:srgbClr val="1F4E79"/>
                </a:solidFill>
                <a:latin typeface="Noto Sans CJK HK"/>
                <a:cs typeface="Noto Sans CJK HK"/>
              </a:rPr>
              <a:t>low/normal-dose  </a:t>
            </a:r>
            <a:r>
              <a:rPr sz="1800" b="1" spc="-105" dirty="0">
                <a:solidFill>
                  <a:srgbClr val="1F4E79"/>
                </a:solidFill>
                <a:latin typeface="Noto Sans CJK HK"/>
                <a:cs typeface="Noto Sans CJK HK"/>
              </a:rPr>
              <a:t>CT</a:t>
            </a:r>
            <a:r>
              <a:rPr sz="1800" b="1" spc="70" dirty="0">
                <a:solidFill>
                  <a:srgbClr val="1F4E79"/>
                </a:solidFill>
                <a:latin typeface="Noto Sans CJK HK"/>
                <a:cs typeface="Noto Sans CJK HK"/>
              </a:rPr>
              <a:t> </a:t>
            </a:r>
            <a:r>
              <a:rPr sz="1800" b="1" spc="-110" dirty="0">
                <a:solidFill>
                  <a:srgbClr val="1F4E79"/>
                </a:solidFill>
                <a:latin typeface="Noto Sans CJK HK"/>
                <a:cs typeface="Noto Sans CJK HK"/>
              </a:rPr>
              <a:t>datasets</a:t>
            </a:r>
            <a:endParaRPr sz="1800" dirty="0">
              <a:latin typeface="Noto Sans CJK HK"/>
              <a:cs typeface="Noto Sans CJK HK"/>
            </a:endParaRPr>
          </a:p>
        </p:txBody>
      </p:sp>
      <p:sp>
        <p:nvSpPr>
          <p:cNvPr id="30" name="object 31">
            <a:extLst>
              <a:ext uri="{FF2B5EF4-FFF2-40B4-BE49-F238E27FC236}">
                <a16:creationId xmlns:a16="http://schemas.microsoft.com/office/drawing/2014/main" id="{4EB09646-1937-4D68-B1A1-635C6A4C05A3}"/>
              </a:ext>
            </a:extLst>
          </p:cNvPr>
          <p:cNvSpPr txBox="1"/>
          <p:nvPr/>
        </p:nvSpPr>
        <p:spPr>
          <a:xfrm>
            <a:off x="3455357" y="3272726"/>
            <a:ext cx="863600" cy="593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3505">
              <a:lnSpc>
                <a:spcPts val="2355"/>
              </a:lnSpc>
              <a:spcBef>
                <a:spcPts val="100"/>
              </a:spcBef>
            </a:pPr>
            <a:r>
              <a:rPr sz="2000" b="1" spc="-50" dirty="0">
                <a:latin typeface="Noto Sans CJK HK"/>
                <a:cs typeface="Noto Sans CJK HK"/>
              </a:rPr>
              <a:t>NDCT</a:t>
            </a:r>
            <a:endParaRPr sz="2000">
              <a:latin typeface="Noto Sans CJK HK"/>
              <a:cs typeface="Noto Sans CJK HK"/>
            </a:endParaRPr>
          </a:p>
          <a:p>
            <a:pPr marL="12700">
              <a:lnSpc>
                <a:spcPts val="2115"/>
              </a:lnSpc>
            </a:pPr>
            <a:r>
              <a:rPr sz="1800" b="1" spc="-100" dirty="0">
                <a:latin typeface="Noto Sans CJK HK"/>
                <a:cs typeface="Noto Sans CJK HK"/>
              </a:rPr>
              <a:t>(Case</a:t>
            </a:r>
            <a:r>
              <a:rPr sz="1800" b="1" spc="25" dirty="0">
                <a:latin typeface="Noto Sans CJK HK"/>
                <a:cs typeface="Noto Sans CJK HK"/>
              </a:rPr>
              <a:t> </a:t>
            </a:r>
            <a:r>
              <a:rPr sz="1800" b="1" spc="-55" dirty="0">
                <a:latin typeface="Noto Sans CJK HK"/>
                <a:cs typeface="Noto Sans CJK HK"/>
              </a:rPr>
              <a:t>X)</a:t>
            </a:r>
            <a:endParaRPr sz="1800">
              <a:latin typeface="Noto Sans CJK HK"/>
              <a:cs typeface="Noto Sans CJK HK"/>
            </a:endParaRPr>
          </a:p>
        </p:txBody>
      </p:sp>
      <p:sp>
        <p:nvSpPr>
          <p:cNvPr id="31" name="object 32">
            <a:extLst>
              <a:ext uri="{FF2B5EF4-FFF2-40B4-BE49-F238E27FC236}">
                <a16:creationId xmlns:a16="http://schemas.microsoft.com/office/drawing/2014/main" id="{62E22BF0-E613-4C0D-ADE4-CFFBAA992A73}"/>
              </a:ext>
            </a:extLst>
          </p:cNvPr>
          <p:cNvSpPr txBox="1"/>
          <p:nvPr/>
        </p:nvSpPr>
        <p:spPr>
          <a:xfrm>
            <a:off x="6846600" y="3115246"/>
            <a:ext cx="2149475" cy="9480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64135" algn="ctr">
              <a:lnSpc>
                <a:spcPct val="100000"/>
              </a:lnSpc>
              <a:spcBef>
                <a:spcPts val="240"/>
              </a:spcBef>
            </a:pPr>
            <a:r>
              <a:rPr lang="en-US" sz="1800" b="1" spc="-35" dirty="0">
                <a:latin typeface="Noto Sans CJK HK"/>
                <a:cs typeface="Noto Sans CJK HK"/>
              </a:rPr>
              <a:t>DNN</a:t>
            </a:r>
            <a:r>
              <a:rPr sz="1800" b="1" spc="-35" dirty="0">
                <a:latin typeface="Noto Sans CJK HK"/>
                <a:cs typeface="Noto Sans CJK HK"/>
              </a:rPr>
              <a:t>-based</a:t>
            </a:r>
            <a:r>
              <a:rPr sz="1800" b="1" spc="45" dirty="0">
                <a:latin typeface="Noto Sans CJK HK"/>
                <a:cs typeface="Noto Sans CJK HK"/>
              </a:rPr>
              <a:t> </a:t>
            </a:r>
            <a:r>
              <a:rPr sz="1800" b="1" spc="-50" dirty="0">
                <a:latin typeface="Noto Sans CJK HK"/>
                <a:cs typeface="Noto Sans CJK HK"/>
              </a:rPr>
              <a:t>Models</a:t>
            </a:r>
            <a:endParaRPr sz="1800" dirty="0">
              <a:latin typeface="Noto Sans CJK HK"/>
              <a:cs typeface="Noto Sans CJK HK"/>
            </a:endParaRPr>
          </a:p>
          <a:p>
            <a:pPr marL="1363980" algn="ctr">
              <a:lnSpc>
                <a:spcPct val="100000"/>
              </a:lnSpc>
              <a:spcBef>
                <a:spcPts val="145"/>
              </a:spcBef>
            </a:pPr>
            <a:r>
              <a:rPr sz="1800" b="1" spc="-90" dirty="0">
                <a:latin typeface="Noto Sans CJK HK"/>
                <a:cs typeface="Noto Sans CJK HK"/>
              </a:rPr>
              <a:t>U</a:t>
            </a:r>
            <a:r>
              <a:rPr sz="1800" b="1" spc="-75" dirty="0">
                <a:latin typeface="Noto Sans CJK HK"/>
                <a:cs typeface="Noto Sans CJK HK"/>
              </a:rPr>
              <a:t>pd</a:t>
            </a:r>
            <a:r>
              <a:rPr sz="1800" b="1" spc="-140" dirty="0">
                <a:latin typeface="Noto Sans CJK HK"/>
                <a:cs typeface="Noto Sans CJK HK"/>
              </a:rPr>
              <a:t>a</a:t>
            </a:r>
            <a:r>
              <a:rPr sz="1800" b="1" spc="-100" dirty="0">
                <a:latin typeface="Noto Sans CJK HK"/>
                <a:cs typeface="Noto Sans CJK HK"/>
              </a:rPr>
              <a:t>t</a:t>
            </a:r>
            <a:r>
              <a:rPr sz="1800" b="1" spc="-90" dirty="0">
                <a:latin typeface="Noto Sans CJK HK"/>
                <a:cs typeface="Noto Sans CJK HK"/>
              </a:rPr>
              <a:t>e</a:t>
            </a:r>
            <a:endParaRPr sz="1800" dirty="0">
              <a:latin typeface="Noto Sans CJK HK"/>
              <a:cs typeface="Noto Sans CJK HK"/>
            </a:endParaRPr>
          </a:p>
          <a:p>
            <a:pPr marL="166370" algn="ctr">
              <a:lnSpc>
                <a:spcPct val="100000"/>
              </a:lnSpc>
              <a:spcBef>
                <a:spcPts val="254"/>
              </a:spcBef>
            </a:pPr>
            <a:r>
              <a:rPr sz="2000" b="1" spc="-105" dirty="0">
                <a:latin typeface="Noto Sans CJK HK"/>
                <a:cs typeface="Noto Sans CJK HK"/>
              </a:rPr>
              <a:t>loss</a:t>
            </a:r>
            <a:endParaRPr sz="2000" dirty="0">
              <a:latin typeface="Noto Sans CJK HK"/>
              <a:cs typeface="Noto Sans CJK HK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8301C2-46B5-43A7-B999-D5C448E3DDB1}"/>
              </a:ext>
            </a:extLst>
          </p:cNvPr>
          <p:cNvSpPr txBox="1"/>
          <p:nvPr/>
        </p:nvSpPr>
        <p:spPr>
          <a:xfrm>
            <a:off x="643958" y="757092"/>
            <a:ext cx="140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06520">
              <a:lnSpc>
                <a:spcPct val="100000"/>
              </a:lnSpc>
              <a:spcBef>
                <a:spcPts val="100"/>
              </a:spcBef>
            </a:pPr>
            <a:r>
              <a:rPr lang="en-US" sz="1800" b="1" spc="-40" dirty="0">
                <a:latin typeface="Noto Sans CJK HK"/>
                <a:cs typeface="Noto Sans CJK HK"/>
              </a:rPr>
              <a:t>Most </a:t>
            </a:r>
            <a:r>
              <a:rPr lang="en-US" sz="1800" b="1" spc="-95" dirty="0">
                <a:latin typeface="Noto Sans CJK HK"/>
                <a:cs typeface="Noto Sans CJK HK"/>
              </a:rPr>
              <a:t>deep </a:t>
            </a:r>
            <a:r>
              <a:rPr lang="en-US" sz="1800" b="1" spc="-80" dirty="0">
                <a:latin typeface="Noto Sans CJK HK"/>
                <a:cs typeface="Noto Sans CJK HK"/>
              </a:rPr>
              <a:t>learning-based </a:t>
            </a:r>
            <a:r>
              <a:rPr lang="en-US" sz="1800" b="1" spc="-100" dirty="0">
                <a:latin typeface="Noto Sans CJK HK"/>
                <a:cs typeface="Noto Sans CJK HK"/>
              </a:rPr>
              <a:t>LDCT </a:t>
            </a:r>
            <a:r>
              <a:rPr lang="en-US" sz="1800" b="1" spc="-90" dirty="0">
                <a:latin typeface="Noto Sans CJK HK"/>
                <a:cs typeface="Noto Sans CJK HK"/>
              </a:rPr>
              <a:t>denoising</a:t>
            </a:r>
            <a:r>
              <a:rPr lang="en-US" sz="1800" b="1" spc="50" dirty="0">
                <a:latin typeface="Noto Sans CJK HK"/>
                <a:cs typeface="Noto Sans CJK HK"/>
              </a:rPr>
              <a:t> </a:t>
            </a:r>
            <a:r>
              <a:rPr lang="en-US" sz="1800" b="1" spc="-130" dirty="0">
                <a:latin typeface="Noto Sans CJK HK"/>
                <a:cs typeface="Noto Sans CJK HK"/>
              </a:rPr>
              <a:t>frameworks</a:t>
            </a:r>
            <a:endParaRPr lang="en-US" sz="1800" dirty="0">
              <a:latin typeface="Noto Sans CJK HK"/>
              <a:cs typeface="Noto Sans CJK HK"/>
            </a:endParaRPr>
          </a:p>
        </p:txBody>
      </p:sp>
      <p:sp>
        <p:nvSpPr>
          <p:cNvPr id="38" name="object 34">
            <a:extLst>
              <a:ext uri="{FF2B5EF4-FFF2-40B4-BE49-F238E27FC236}">
                <a16:creationId xmlns:a16="http://schemas.microsoft.com/office/drawing/2014/main" id="{BFE90074-6799-4802-807B-42F6300208CC}"/>
              </a:ext>
            </a:extLst>
          </p:cNvPr>
          <p:cNvSpPr/>
          <p:nvPr/>
        </p:nvSpPr>
        <p:spPr>
          <a:xfrm>
            <a:off x="7841412" y="4723065"/>
            <a:ext cx="4056052" cy="1229161"/>
          </a:xfrm>
          <a:custGeom>
            <a:avLst/>
            <a:gdLst/>
            <a:ahLst/>
            <a:cxnLst/>
            <a:rect l="l" t="t" r="r" b="b"/>
            <a:pathLst>
              <a:path w="5118735" h="1477645">
                <a:moveTo>
                  <a:pt x="0" y="0"/>
                </a:moveTo>
                <a:lnTo>
                  <a:pt x="5118422" y="0"/>
                </a:lnTo>
                <a:lnTo>
                  <a:pt x="5118422" y="1477330"/>
                </a:lnTo>
                <a:lnTo>
                  <a:pt x="0" y="147733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9" name="object 42">
            <a:extLst>
              <a:ext uri="{FF2B5EF4-FFF2-40B4-BE49-F238E27FC236}">
                <a16:creationId xmlns:a16="http://schemas.microsoft.com/office/drawing/2014/main" id="{CF32EFC6-9098-4176-AE69-341A253B7BBA}"/>
              </a:ext>
            </a:extLst>
          </p:cNvPr>
          <p:cNvSpPr txBox="1"/>
          <p:nvPr/>
        </p:nvSpPr>
        <p:spPr>
          <a:xfrm>
            <a:off x="7763679" y="4919461"/>
            <a:ext cx="1027493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>
              <a:lnSpc>
                <a:spcPct val="100000"/>
              </a:lnSpc>
              <a:spcBef>
                <a:spcPts val="5"/>
              </a:spcBef>
            </a:pPr>
            <a:r>
              <a:rPr sz="2400" b="1" spc="-145" dirty="0">
                <a:solidFill>
                  <a:srgbClr val="2E75B6"/>
                </a:solidFill>
                <a:latin typeface="Noto Sans CJK HK"/>
                <a:cs typeface="Noto Sans CJK HK"/>
              </a:rPr>
              <a:t>Limitations </a:t>
            </a:r>
            <a:r>
              <a:rPr sz="2400" b="1" spc="-70" dirty="0">
                <a:solidFill>
                  <a:srgbClr val="2E75B6"/>
                </a:solidFill>
                <a:latin typeface="Noto Sans CJK HK"/>
                <a:cs typeface="Noto Sans CJK HK"/>
              </a:rPr>
              <a:t>of </a:t>
            </a:r>
            <a:r>
              <a:rPr sz="2400" b="1" spc="-114" dirty="0">
                <a:solidFill>
                  <a:srgbClr val="2E75B6"/>
                </a:solidFill>
                <a:latin typeface="Noto Sans CJK HK"/>
                <a:cs typeface="Noto Sans CJK HK"/>
              </a:rPr>
              <a:t>existing</a:t>
            </a:r>
            <a:r>
              <a:rPr sz="2400" b="1" spc="-325" dirty="0">
                <a:solidFill>
                  <a:srgbClr val="2E75B6"/>
                </a:solidFill>
                <a:latin typeface="Noto Sans CJK HK"/>
                <a:cs typeface="Noto Sans CJK HK"/>
              </a:rPr>
              <a:t> </a:t>
            </a:r>
            <a:r>
              <a:rPr sz="2400" b="1" spc="-140" dirty="0">
                <a:solidFill>
                  <a:srgbClr val="2E75B6"/>
                </a:solidFill>
                <a:latin typeface="Noto Sans CJK HK"/>
                <a:cs typeface="Noto Sans CJK HK"/>
              </a:rPr>
              <a:t>methods:</a:t>
            </a:r>
            <a:endParaRPr sz="2400" dirty="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US" sz="2000" b="1" spc="-260" dirty="0">
                <a:solidFill>
                  <a:srgbClr val="FF0000"/>
                </a:solidFill>
                <a:latin typeface="DejaVu Sans"/>
                <a:cs typeface="Noto Sans CJK HK"/>
              </a:rPr>
              <a:t>           </a:t>
            </a:r>
            <a:r>
              <a:rPr sz="2000" b="1" spc="-110" dirty="0">
                <a:solidFill>
                  <a:srgbClr val="FF0000"/>
                </a:solidFill>
                <a:latin typeface="Noto Sans CJK HK"/>
                <a:cs typeface="Noto Sans CJK HK"/>
              </a:rPr>
              <a:t>Heavily </a:t>
            </a:r>
            <a:r>
              <a:rPr sz="2000" b="1" spc="-120" dirty="0">
                <a:solidFill>
                  <a:srgbClr val="FF0000"/>
                </a:solidFill>
                <a:latin typeface="Noto Sans CJK HK"/>
                <a:cs typeface="Noto Sans CJK HK"/>
              </a:rPr>
              <a:t>rely </a:t>
            </a:r>
            <a:r>
              <a:rPr sz="2000" b="1" spc="-85" dirty="0">
                <a:solidFill>
                  <a:srgbClr val="FF0000"/>
                </a:solidFill>
                <a:latin typeface="Noto Sans CJK HK"/>
                <a:cs typeface="Noto Sans CJK HK"/>
              </a:rPr>
              <a:t>on </a:t>
            </a:r>
            <a:r>
              <a:rPr sz="2000" b="1" spc="-110" dirty="0">
                <a:solidFill>
                  <a:srgbClr val="FF0000"/>
                </a:solidFill>
                <a:latin typeface="Noto Sans CJK HK"/>
                <a:cs typeface="Noto Sans CJK HK"/>
              </a:rPr>
              <a:t>paired</a:t>
            </a:r>
            <a:r>
              <a:rPr sz="2000" b="1" spc="5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2000" b="1" spc="-120" dirty="0">
                <a:solidFill>
                  <a:srgbClr val="FF0000"/>
                </a:solidFill>
                <a:latin typeface="Noto Sans CJK HK"/>
                <a:cs typeface="Noto Sans CJK HK"/>
              </a:rPr>
              <a:t>datasets</a:t>
            </a:r>
            <a:endParaRPr sz="2000" dirty="0">
              <a:latin typeface="Noto Sans CJK HK"/>
              <a:cs typeface="Noto Sans CJK HK"/>
            </a:endParaRPr>
          </a:p>
        </p:txBody>
      </p:sp>
    </p:spTree>
    <p:extLst>
      <p:ext uri="{BB962C8B-B14F-4D97-AF65-F5344CB8AC3E}">
        <p14:creationId xmlns:p14="http://schemas.microsoft.com/office/powerpoint/2010/main" val="409482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9F5EDBC-D0ED-4364-8A03-0DFE5FB187A1}"/>
              </a:ext>
            </a:extLst>
          </p:cNvPr>
          <p:cNvSpPr txBox="1"/>
          <p:nvPr/>
        </p:nvSpPr>
        <p:spPr>
          <a:xfrm>
            <a:off x="-249343" y="0"/>
            <a:ext cx="95697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0820">
              <a:lnSpc>
                <a:spcPct val="100000"/>
              </a:lnSpc>
              <a:spcBef>
                <a:spcPts val="350"/>
              </a:spcBef>
            </a:pPr>
            <a:r>
              <a:rPr lang="en-US" sz="2400" b="1" spc="-5" dirty="0">
                <a:latin typeface="Times New Roman"/>
                <a:cs typeface="Times New Roman"/>
              </a:rPr>
              <a:t>Low-dose CT Image Reconstruction with Machine Learning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B46740-8DC4-41DF-B0F1-CD96C46D41C5}"/>
              </a:ext>
            </a:extLst>
          </p:cNvPr>
          <p:cNvSpPr/>
          <p:nvPr/>
        </p:nvSpPr>
        <p:spPr>
          <a:xfrm>
            <a:off x="9676384" y="0"/>
            <a:ext cx="24160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Method (2)</a:t>
            </a:r>
          </a:p>
        </p:txBody>
      </p:sp>
      <p:sp>
        <p:nvSpPr>
          <p:cNvPr id="38" name="object 3">
            <a:extLst>
              <a:ext uri="{FF2B5EF4-FFF2-40B4-BE49-F238E27FC236}">
                <a16:creationId xmlns:a16="http://schemas.microsoft.com/office/drawing/2014/main" id="{10BA5121-63B2-4D50-9275-26DFF3DB2C6E}"/>
              </a:ext>
            </a:extLst>
          </p:cNvPr>
          <p:cNvSpPr/>
          <p:nvPr/>
        </p:nvSpPr>
        <p:spPr>
          <a:xfrm>
            <a:off x="2581701" y="1102993"/>
            <a:ext cx="6729033" cy="300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9" name="object 4">
            <a:extLst>
              <a:ext uri="{FF2B5EF4-FFF2-40B4-BE49-F238E27FC236}">
                <a16:creationId xmlns:a16="http://schemas.microsoft.com/office/drawing/2014/main" id="{BE9BAD30-BD34-4C35-85B4-20ED5C97C0AB}"/>
              </a:ext>
            </a:extLst>
          </p:cNvPr>
          <p:cNvSpPr txBox="1"/>
          <p:nvPr/>
        </p:nvSpPr>
        <p:spPr>
          <a:xfrm>
            <a:off x="3108992" y="1937358"/>
            <a:ext cx="8013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10" dirty="0">
                <a:latin typeface="Noto Sans CJK HK"/>
                <a:cs typeface="Noto Sans CJK HK"/>
              </a:rPr>
              <a:t>Case</a:t>
            </a:r>
            <a:r>
              <a:rPr sz="2000" b="1" spc="10" dirty="0">
                <a:latin typeface="Noto Sans CJK HK"/>
                <a:cs typeface="Noto Sans CJK HK"/>
              </a:rPr>
              <a:t> </a:t>
            </a:r>
            <a:r>
              <a:rPr sz="2000" b="1" spc="60" dirty="0">
                <a:latin typeface="Noto Sans CJK HK"/>
                <a:cs typeface="Noto Sans CJK HK"/>
              </a:rPr>
              <a:t>A</a:t>
            </a:r>
            <a:endParaRPr sz="2000">
              <a:latin typeface="Noto Sans CJK HK"/>
              <a:cs typeface="Noto Sans CJK HK"/>
            </a:endParaRPr>
          </a:p>
        </p:txBody>
      </p:sp>
      <p:sp>
        <p:nvSpPr>
          <p:cNvPr id="40" name="object 5">
            <a:extLst>
              <a:ext uri="{FF2B5EF4-FFF2-40B4-BE49-F238E27FC236}">
                <a16:creationId xmlns:a16="http://schemas.microsoft.com/office/drawing/2014/main" id="{3ECC9675-B8A1-45F1-8A0E-E59DD8AA93EC}"/>
              </a:ext>
            </a:extLst>
          </p:cNvPr>
          <p:cNvSpPr txBox="1"/>
          <p:nvPr/>
        </p:nvSpPr>
        <p:spPr>
          <a:xfrm>
            <a:off x="2818238" y="3712309"/>
            <a:ext cx="2526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Noto Sans CJK HK"/>
                <a:cs typeface="Noto Sans CJK HK"/>
              </a:rPr>
              <a:t>Normal-Dose</a:t>
            </a:r>
            <a:r>
              <a:rPr sz="1800" b="1" spc="50" dirty="0">
                <a:latin typeface="Noto Sans CJK HK"/>
                <a:cs typeface="Noto Sans CJK HK"/>
              </a:rPr>
              <a:t> </a:t>
            </a:r>
            <a:r>
              <a:rPr sz="1800" b="1" spc="-75" dirty="0">
                <a:latin typeface="Noto Sans CJK HK"/>
                <a:cs typeface="Noto Sans CJK HK"/>
              </a:rPr>
              <a:t>CT(NDCT)</a:t>
            </a:r>
            <a:endParaRPr sz="1800">
              <a:latin typeface="Noto Sans CJK HK"/>
              <a:cs typeface="Noto Sans CJK HK"/>
            </a:endParaRPr>
          </a:p>
        </p:txBody>
      </p:sp>
      <p:sp>
        <p:nvSpPr>
          <p:cNvPr id="41" name="object 6">
            <a:extLst>
              <a:ext uri="{FF2B5EF4-FFF2-40B4-BE49-F238E27FC236}">
                <a16:creationId xmlns:a16="http://schemas.microsoft.com/office/drawing/2014/main" id="{31DAA825-88CE-483F-A900-9AF887662B02}"/>
              </a:ext>
            </a:extLst>
          </p:cNvPr>
          <p:cNvSpPr txBox="1"/>
          <p:nvPr/>
        </p:nvSpPr>
        <p:spPr>
          <a:xfrm>
            <a:off x="6703422" y="3721454"/>
            <a:ext cx="2105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latin typeface="Noto Sans CJK HK"/>
                <a:cs typeface="Noto Sans CJK HK"/>
              </a:rPr>
              <a:t>Low-Dose</a:t>
            </a:r>
            <a:r>
              <a:rPr sz="1800" b="1" spc="20" dirty="0">
                <a:latin typeface="Noto Sans CJK HK"/>
                <a:cs typeface="Noto Sans CJK HK"/>
              </a:rPr>
              <a:t> </a:t>
            </a:r>
            <a:r>
              <a:rPr sz="1800" b="1" spc="-95" dirty="0">
                <a:latin typeface="Noto Sans CJK HK"/>
                <a:cs typeface="Noto Sans CJK HK"/>
              </a:rPr>
              <a:t>CT(LDCT)</a:t>
            </a:r>
            <a:endParaRPr sz="1800">
              <a:latin typeface="Noto Sans CJK HK"/>
              <a:cs typeface="Noto Sans CJK HK"/>
            </a:endParaRPr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C9C9EAC8-EBE0-4CAA-9DED-C0100169A2B7}"/>
              </a:ext>
            </a:extLst>
          </p:cNvPr>
          <p:cNvSpPr txBox="1"/>
          <p:nvPr/>
        </p:nvSpPr>
        <p:spPr>
          <a:xfrm>
            <a:off x="5525421" y="1867254"/>
            <a:ext cx="10553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10" dirty="0">
                <a:solidFill>
                  <a:srgbClr val="FF0000"/>
                </a:solidFill>
                <a:latin typeface="Noto Sans CJK HK"/>
                <a:cs typeface="Noto Sans CJK HK"/>
              </a:rPr>
              <a:t>un</a:t>
            </a:r>
            <a:r>
              <a:rPr sz="2000" b="1" spc="-114" dirty="0">
                <a:solidFill>
                  <a:srgbClr val="FF0000"/>
                </a:solidFill>
                <a:latin typeface="Noto Sans CJK HK"/>
                <a:cs typeface="Noto Sans CJK HK"/>
              </a:rPr>
              <a:t>p</a:t>
            </a:r>
            <a:r>
              <a:rPr sz="2000" b="1" spc="-135" dirty="0">
                <a:solidFill>
                  <a:srgbClr val="FF0000"/>
                </a:solidFill>
                <a:latin typeface="Noto Sans CJK HK"/>
                <a:cs typeface="Noto Sans CJK HK"/>
              </a:rPr>
              <a:t>a</a:t>
            </a:r>
            <a:r>
              <a:rPr sz="2000" b="1" spc="-90" dirty="0">
                <a:solidFill>
                  <a:srgbClr val="FF0000"/>
                </a:solidFill>
                <a:latin typeface="Noto Sans CJK HK"/>
                <a:cs typeface="Noto Sans CJK HK"/>
              </a:rPr>
              <a:t>i</a:t>
            </a:r>
            <a:r>
              <a:rPr sz="2000" b="1" spc="-140" dirty="0">
                <a:solidFill>
                  <a:srgbClr val="FF0000"/>
                </a:solidFill>
                <a:latin typeface="Noto Sans CJK HK"/>
                <a:cs typeface="Noto Sans CJK HK"/>
              </a:rPr>
              <a:t>r</a:t>
            </a:r>
            <a:r>
              <a:rPr sz="2000" b="1" spc="-100" dirty="0">
                <a:solidFill>
                  <a:srgbClr val="FF0000"/>
                </a:solidFill>
                <a:latin typeface="Noto Sans CJK HK"/>
                <a:cs typeface="Noto Sans CJK HK"/>
              </a:rPr>
              <a:t>e</a:t>
            </a:r>
            <a:r>
              <a:rPr sz="2000" b="1" spc="-85" dirty="0">
                <a:solidFill>
                  <a:srgbClr val="FF0000"/>
                </a:solidFill>
                <a:latin typeface="Noto Sans CJK HK"/>
                <a:cs typeface="Noto Sans CJK HK"/>
              </a:rPr>
              <a:t>d</a:t>
            </a:r>
            <a:endParaRPr sz="2000">
              <a:latin typeface="Noto Sans CJK HK"/>
              <a:cs typeface="Noto Sans CJK HK"/>
            </a:endParaRPr>
          </a:p>
        </p:txBody>
      </p:sp>
      <p:sp>
        <p:nvSpPr>
          <p:cNvPr id="43" name="object 8">
            <a:extLst>
              <a:ext uri="{FF2B5EF4-FFF2-40B4-BE49-F238E27FC236}">
                <a16:creationId xmlns:a16="http://schemas.microsoft.com/office/drawing/2014/main" id="{67F56E22-8C5E-413D-B2D0-C6746E90FF16}"/>
              </a:ext>
            </a:extLst>
          </p:cNvPr>
          <p:cNvSpPr txBox="1"/>
          <p:nvPr/>
        </p:nvSpPr>
        <p:spPr>
          <a:xfrm>
            <a:off x="4370381" y="2132430"/>
            <a:ext cx="7842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10" dirty="0">
                <a:latin typeface="Noto Sans CJK HK"/>
                <a:cs typeface="Noto Sans CJK HK"/>
              </a:rPr>
              <a:t>Case</a:t>
            </a:r>
            <a:r>
              <a:rPr sz="2000" b="1" spc="10" dirty="0">
                <a:latin typeface="Noto Sans CJK HK"/>
                <a:cs typeface="Noto Sans CJK HK"/>
              </a:rPr>
              <a:t> </a:t>
            </a:r>
            <a:r>
              <a:rPr sz="2000" b="1" spc="-155" dirty="0">
                <a:latin typeface="Noto Sans CJK HK"/>
                <a:cs typeface="Noto Sans CJK HK"/>
              </a:rPr>
              <a:t>B</a:t>
            </a:r>
            <a:endParaRPr sz="2000">
              <a:latin typeface="Noto Sans CJK HK"/>
              <a:cs typeface="Noto Sans CJK HK"/>
            </a:endParaRPr>
          </a:p>
        </p:txBody>
      </p:sp>
      <p:sp>
        <p:nvSpPr>
          <p:cNvPr id="44" name="object 9">
            <a:extLst>
              <a:ext uri="{FF2B5EF4-FFF2-40B4-BE49-F238E27FC236}">
                <a16:creationId xmlns:a16="http://schemas.microsoft.com/office/drawing/2014/main" id="{12D2AE6E-A77A-4440-919A-DCA70B43F207}"/>
              </a:ext>
            </a:extLst>
          </p:cNvPr>
          <p:cNvSpPr txBox="1"/>
          <p:nvPr/>
        </p:nvSpPr>
        <p:spPr>
          <a:xfrm>
            <a:off x="3479642" y="3040734"/>
            <a:ext cx="788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10" dirty="0">
                <a:latin typeface="Noto Sans CJK HK"/>
                <a:cs typeface="Noto Sans CJK HK"/>
              </a:rPr>
              <a:t>Case</a:t>
            </a:r>
            <a:r>
              <a:rPr sz="2000" b="1" spc="15" dirty="0">
                <a:latin typeface="Noto Sans CJK HK"/>
                <a:cs typeface="Noto Sans CJK HK"/>
              </a:rPr>
              <a:t> </a:t>
            </a:r>
            <a:r>
              <a:rPr sz="2000" b="1" spc="-75" dirty="0">
                <a:latin typeface="Noto Sans CJK HK"/>
                <a:cs typeface="Noto Sans CJK HK"/>
              </a:rPr>
              <a:t>C</a:t>
            </a:r>
            <a:endParaRPr sz="2000">
              <a:latin typeface="Noto Sans CJK HK"/>
              <a:cs typeface="Noto Sans CJK HK"/>
            </a:endParaRPr>
          </a:p>
        </p:txBody>
      </p:sp>
      <p:sp>
        <p:nvSpPr>
          <p:cNvPr id="68" name="object 10">
            <a:extLst>
              <a:ext uri="{FF2B5EF4-FFF2-40B4-BE49-F238E27FC236}">
                <a16:creationId xmlns:a16="http://schemas.microsoft.com/office/drawing/2014/main" id="{74B586FC-E280-4C87-9450-80A0DC3CA4F4}"/>
              </a:ext>
            </a:extLst>
          </p:cNvPr>
          <p:cNvSpPr txBox="1"/>
          <p:nvPr/>
        </p:nvSpPr>
        <p:spPr>
          <a:xfrm>
            <a:off x="7836300" y="1955646"/>
            <a:ext cx="7581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10" dirty="0">
                <a:latin typeface="Noto Sans CJK HK"/>
                <a:cs typeface="Noto Sans CJK HK"/>
              </a:rPr>
              <a:t>Case</a:t>
            </a:r>
            <a:r>
              <a:rPr sz="2000" b="1" spc="15" dirty="0">
                <a:latin typeface="Noto Sans CJK HK"/>
                <a:cs typeface="Noto Sans CJK HK"/>
              </a:rPr>
              <a:t> </a:t>
            </a:r>
            <a:r>
              <a:rPr sz="2000" b="1" spc="-170" dirty="0">
                <a:latin typeface="Noto Sans CJK HK"/>
                <a:cs typeface="Noto Sans CJK HK"/>
              </a:rPr>
              <a:t>F</a:t>
            </a:r>
            <a:endParaRPr sz="2000">
              <a:latin typeface="Noto Sans CJK HK"/>
              <a:cs typeface="Noto Sans CJK HK"/>
            </a:endParaRPr>
          </a:p>
        </p:txBody>
      </p:sp>
      <p:sp>
        <p:nvSpPr>
          <p:cNvPr id="69" name="object 11">
            <a:extLst>
              <a:ext uri="{FF2B5EF4-FFF2-40B4-BE49-F238E27FC236}">
                <a16:creationId xmlns:a16="http://schemas.microsoft.com/office/drawing/2014/main" id="{BBCCD016-B539-4D15-99BC-7D93FDA8FE4E}"/>
              </a:ext>
            </a:extLst>
          </p:cNvPr>
          <p:cNvSpPr txBox="1"/>
          <p:nvPr/>
        </p:nvSpPr>
        <p:spPr>
          <a:xfrm>
            <a:off x="6858476" y="2626206"/>
            <a:ext cx="812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10" dirty="0">
                <a:latin typeface="Noto Sans CJK HK"/>
                <a:cs typeface="Noto Sans CJK HK"/>
              </a:rPr>
              <a:t>Case</a:t>
            </a:r>
            <a:r>
              <a:rPr sz="2000" b="1" spc="10" dirty="0">
                <a:latin typeface="Noto Sans CJK HK"/>
                <a:cs typeface="Noto Sans CJK HK"/>
              </a:rPr>
              <a:t> </a:t>
            </a:r>
            <a:r>
              <a:rPr sz="2000" b="1" spc="5" dirty="0">
                <a:latin typeface="Noto Sans CJK HK"/>
                <a:cs typeface="Noto Sans CJK HK"/>
              </a:rPr>
              <a:t>D</a:t>
            </a:r>
            <a:endParaRPr sz="2000">
              <a:latin typeface="Noto Sans CJK HK"/>
              <a:cs typeface="Noto Sans CJK HK"/>
            </a:endParaRPr>
          </a:p>
        </p:txBody>
      </p:sp>
      <p:sp>
        <p:nvSpPr>
          <p:cNvPr id="70" name="object 12">
            <a:extLst>
              <a:ext uri="{FF2B5EF4-FFF2-40B4-BE49-F238E27FC236}">
                <a16:creationId xmlns:a16="http://schemas.microsoft.com/office/drawing/2014/main" id="{7AEBDDFD-44E9-49B4-8F18-666B3D33DA1E}"/>
              </a:ext>
            </a:extLst>
          </p:cNvPr>
          <p:cNvSpPr txBox="1"/>
          <p:nvPr/>
        </p:nvSpPr>
        <p:spPr>
          <a:xfrm>
            <a:off x="8179746" y="3074262"/>
            <a:ext cx="7581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10" dirty="0">
                <a:latin typeface="Noto Sans CJK HK"/>
                <a:cs typeface="Noto Sans CJK HK"/>
              </a:rPr>
              <a:t>Case</a:t>
            </a:r>
            <a:r>
              <a:rPr sz="2000" b="1" spc="15" dirty="0">
                <a:latin typeface="Noto Sans CJK HK"/>
                <a:cs typeface="Noto Sans CJK HK"/>
              </a:rPr>
              <a:t> </a:t>
            </a:r>
            <a:r>
              <a:rPr lang="en-US" sz="2000" b="1" spc="-170" dirty="0">
                <a:latin typeface="Noto Sans CJK HK"/>
                <a:cs typeface="Noto Sans CJK HK"/>
              </a:rPr>
              <a:t>G</a:t>
            </a:r>
            <a:endParaRPr sz="2000" dirty="0">
              <a:latin typeface="Noto Sans CJK HK"/>
              <a:cs typeface="Noto Sans CJK HK"/>
            </a:endParaRPr>
          </a:p>
        </p:txBody>
      </p:sp>
      <p:grpSp>
        <p:nvGrpSpPr>
          <p:cNvPr id="71" name="object 13">
            <a:extLst>
              <a:ext uri="{FF2B5EF4-FFF2-40B4-BE49-F238E27FC236}">
                <a16:creationId xmlns:a16="http://schemas.microsoft.com/office/drawing/2014/main" id="{0E55EF6A-5ABB-4720-A939-54E9E986693B}"/>
              </a:ext>
            </a:extLst>
          </p:cNvPr>
          <p:cNvGrpSpPr/>
          <p:nvPr/>
        </p:nvGrpSpPr>
        <p:grpSpPr>
          <a:xfrm>
            <a:off x="3202108" y="4327650"/>
            <a:ext cx="5961227" cy="1821442"/>
            <a:chOff x="3311905" y="5025288"/>
            <a:chExt cx="5961227" cy="1821442"/>
          </a:xfrm>
        </p:grpSpPr>
        <p:sp>
          <p:nvSpPr>
            <p:cNvPr id="77" name="object 14">
              <a:extLst>
                <a:ext uri="{FF2B5EF4-FFF2-40B4-BE49-F238E27FC236}">
                  <a16:creationId xmlns:a16="http://schemas.microsoft.com/office/drawing/2014/main" id="{63389498-CE5E-4E07-8E3B-5259706AA3D8}"/>
                </a:ext>
              </a:extLst>
            </p:cNvPr>
            <p:cNvSpPr/>
            <p:nvPr/>
          </p:nvSpPr>
          <p:spPr>
            <a:xfrm>
              <a:off x="5441124" y="5725815"/>
              <a:ext cx="1454150" cy="356870"/>
            </a:xfrm>
            <a:custGeom>
              <a:avLst/>
              <a:gdLst/>
              <a:ahLst/>
              <a:cxnLst/>
              <a:rect l="l" t="t" r="r" b="b"/>
              <a:pathLst>
                <a:path w="1454150" h="356870">
                  <a:moveTo>
                    <a:pt x="1275918" y="0"/>
                  </a:moveTo>
                  <a:lnTo>
                    <a:pt x="1275918" y="89094"/>
                  </a:lnTo>
                  <a:lnTo>
                    <a:pt x="178193" y="89094"/>
                  </a:lnTo>
                  <a:lnTo>
                    <a:pt x="178193" y="0"/>
                  </a:lnTo>
                  <a:lnTo>
                    <a:pt x="0" y="178191"/>
                  </a:lnTo>
                  <a:lnTo>
                    <a:pt x="178193" y="356381"/>
                  </a:lnTo>
                  <a:lnTo>
                    <a:pt x="178193" y="267285"/>
                  </a:lnTo>
                  <a:lnTo>
                    <a:pt x="1275918" y="267285"/>
                  </a:lnTo>
                  <a:lnTo>
                    <a:pt x="1275918" y="356381"/>
                  </a:lnTo>
                  <a:lnTo>
                    <a:pt x="1454111" y="178191"/>
                  </a:lnTo>
                  <a:lnTo>
                    <a:pt x="1275918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8" name="object 15">
              <a:extLst>
                <a:ext uri="{FF2B5EF4-FFF2-40B4-BE49-F238E27FC236}">
                  <a16:creationId xmlns:a16="http://schemas.microsoft.com/office/drawing/2014/main" id="{54365D9F-1320-4F8C-BA65-99AA14419A87}"/>
                </a:ext>
              </a:extLst>
            </p:cNvPr>
            <p:cNvSpPr/>
            <p:nvPr/>
          </p:nvSpPr>
          <p:spPr>
            <a:xfrm>
              <a:off x="5441124" y="5725815"/>
              <a:ext cx="1454150" cy="356870"/>
            </a:xfrm>
            <a:custGeom>
              <a:avLst/>
              <a:gdLst/>
              <a:ahLst/>
              <a:cxnLst/>
              <a:rect l="l" t="t" r="r" b="b"/>
              <a:pathLst>
                <a:path w="1454150" h="356870">
                  <a:moveTo>
                    <a:pt x="0" y="178191"/>
                  </a:moveTo>
                  <a:lnTo>
                    <a:pt x="178191" y="0"/>
                  </a:lnTo>
                  <a:lnTo>
                    <a:pt x="178191" y="89094"/>
                  </a:lnTo>
                  <a:lnTo>
                    <a:pt x="1275920" y="89094"/>
                  </a:lnTo>
                  <a:lnTo>
                    <a:pt x="1275920" y="0"/>
                  </a:lnTo>
                  <a:lnTo>
                    <a:pt x="1454110" y="178191"/>
                  </a:lnTo>
                  <a:lnTo>
                    <a:pt x="1275920" y="356381"/>
                  </a:lnTo>
                  <a:lnTo>
                    <a:pt x="1275920" y="267286"/>
                  </a:lnTo>
                  <a:lnTo>
                    <a:pt x="178191" y="267286"/>
                  </a:lnTo>
                  <a:lnTo>
                    <a:pt x="178191" y="356381"/>
                  </a:lnTo>
                  <a:lnTo>
                    <a:pt x="0" y="178191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9" name="object 16">
              <a:extLst>
                <a:ext uri="{FF2B5EF4-FFF2-40B4-BE49-F238E27FC236}">
                  <a16:creationId xmlns:a16="http://schemas.microsoft.com/office/drawing/2014/main" id="{AFA4E219-DF10-4B46-872E-8B140827EB2E}"/>
                </a:ext>
              </a:extLst>
            </p:cNvPr>
            <p:cNvSpPr/>
            <p:nvPr/>
          </p:nvSpPr>
          <p:spPr>
            <a:xfrm>
              <a:off x="3311905" y="5040925"/>
              <a:ext cx="2105660" cy="17920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0" name="object 17">
              <a:extLst>
                <a:ext uri="{FF2B5EF4-FFF2-40B4-BE49-F238E27FC236}">
                  <a16:creationId xmlns:a16="http://schemas.microsoft.com/office/drawing/2014/main" id="{456AC0A0-21FD-4F25-AD05-AB2B55D6B7D5}"/>
                </a:ext>
              </a:extLst>
            </p:cNvPr>
            <p:cNvSpPr/>
            <p:nvPr/>
          </p:nvSpPr>
          <p:spPr>
            <a:xfrm>
              <a:off x="6944791" y="5025288"/>
              <a:ext cx="2328341" cy="18214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72" name="object 18">
            <a:extLst>
              <a:ext uri="{FF2B5EF4-FFF2-40B4-BE49-F238E27FC236}">
                <a16:creationId xmlns:a16="http://schemas.microsoft.com/office/drawing/2014/main" id="{93273872-80E6-4462-9490-5BF9C80D7B68}"/>
              </a:ext>
            </a:extLst>
          </p:cNvPr>
          <p:cNvSpPr txBox="1"/>
          <p:nvPr/>
        </p:nvSpPr>
        <p:spPr>
          <a:xfrm>
            <a:off x="2442712" y="4928462"/>
            <a:ext cx="71882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 indent="104775">
              <a:lnSpc>
                <a:spcPts val="2090"/>
              </a:lnSpc>
              <a:spcBef>
                <a:spcPts val="225"/>
              </a:spcBef>
            </a:pPr>
            <a:r>
              <a:rPr sz="1800" b="1" spc="-95" dirty="0">
                <a:latin typeface="Noto Sans CJK HK"/>
                <a:cs typeface="Noto Sans CJK HK"/>
              </a:rPr>
              <a:t>Data  </a:t>
            </a:r>
            <a:r>
              <a:rPr sz="1800" b="1" spc="-100" dirty="0">
                <a:latin typeface="Noto Sans CJK HK"/>
                <a:cs typeface="Noto Sans CJK HK"/>
              </a:rPr>
              <a:t>(</a:t>
            </a:r>
            <a:r>
              <a:rPr sz="1800" b="1" spc="-155" dirty="0">
                <a:latin typeface="Noto Sans CJK HK"/>
                <a:cs typeface="Noto Sans CJK HK"/>
              </a:rPr>
              <a:t>L</a:t>
            </a:r>
            <a:r>
              <a:rPr sz="1800" b="1" dirty="0">
                <a:latin typeface="Noto Sans CJK HK"/>
                <a:cs typeface="Noto Sans CJK HK"/>
              </a:rPr>
              <a:t>D</a:t>
            </a:r>
            <a:r>
              <a:rPr sz="1800" b="1" spc="-70" dirty="0">
                <a:latin typeface="Noto Sans CJK HK"/>
                <a:cs typeface="Noto Sans CJK HK"/>
              </a:rPr>
              <a:t>C</a:t>
            </a:r>
            <a:r>
              <a:rPr sz="1800" b="1" spc="-145" dirty="0">
                <a:latin typeface="Noto Sans CJK HK"/>
                <a:cs typeface="Noto Sans CJK HK"/>
              </a:rPr>
              <a:t>T</a:t>
            </a:r>
            <a:r>
              <a:rPr sz="1800" b="1" spc="-85" dirty="0">
                <a:latin typeface="Noto Sans CJK HK"/>
                <a:cs typeface="Noto Sans CJK HK"/>
              </a:rPr>
              <a:t>)</a:t>
            </a:r>
            <a:endParaRPr sz="1800">
              <a:latin typeface="Noto Sans CJK HK"/>
              <a:cs typeface="Noto Sans CJK HK"/>
            </a:endParaRPr>
          </a:p>
        </p:txBody>
      </p:sp>
      <p:sp>
        <p:nvSpPr>
          <p:cNvPr id="73" name="object 19">
            <a:extLst>
              <a:ext uri="{FF2B5EF4-FFF2-40B4-BE49-F238E27FC236}">
                <a16:creationId xmlns:a16="http://schemas.microsoft.com/office/drawing/2014/main" id="{A438CCA5-AE3B-4967-B74F-6C944705656B}"/>
              </a:ext>
            </a:extLst>
          </p:cNvPr>
          <p:cNvSpPr txBox="1"/>
          <p:nvPr/>
        </p:nvSpPr>
        <p:spPr>
          <a:xfrm>
            <a:off x="9239676" y="4952845"/>
            <a:ext cx="78295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 indent="102870">
              <a:lnSpc>
                <a:spcPts val="2090"/>
              </a:lnSpc>
              <a:spcBef>
                <a:spcPts val="225"/>
              </a:spcBef>
            </a:pPr>
            <a:r>
              <a:rPr sz="1800" b="1" spc="-114" dirty="0">
                <a:latin typeface="Noto Sans CJK HK"/>
                <a:cs typeface="Noto Sans CJK HK"/>
              </a:rPr>
              <a:t>Label  </a:t>
            </a:r>
            <a:r>
              <a:rPr sz="1800" b="1" spc="-20" dirty="0">
                <a:latin typeface="Noto Sans CJK HK"/>
                <a:cs typeface="Noto Sans CJK HK"/>
              </a:rPr>
              <a:t>(</a:t>
            </a:r>
            <a:r>
              <a:rPr sz="1800" b="1" spc="-40" dirty="0">
                <a:latin typeface="Noto Sans CJK HK"/>
                <a:cs typeface="Noto Sans CJK HK"/>
              </a:rPr>
              <a:t>N</a:t>
            </a:r>
            <a:r>
              <a:rPr sz="1800" b="1" dirty="0">
                <a:latin typeface="Noto Sans CJK HK"/>
                <a:cs typeface="Noto Sans CJK HK"/>
              </a:rPr>
              <a:t>D</a:t>
            </a:r>
            <a:r>
              <a:rPr sz="1800" b="1" spc="-70" dirty="0">
                <a:latin typeface="Noto Sans CJK HK"/>
                <a:cs typeface="Noto Sans CJK HK"/>
              </a:rPr>
              <a:t>C</a:t>
            </a:r>
            <a:r>
              <a:rPr sz="1800" b="1" spc="-145" dirty="0">
                <a:latin typeface="Noto Sans CJK HK"/>
                <a:cs typeface="Noto Sans CJK HK"/>
              </a:rPr>
              <a:t>T</a:t>
            </a:r>
            <a:r>
              <a:rPr sz="1800" b="1" spc="-85" dirty="0">
                <a:latin typeface="Noto Sans CJK HK"/>
                <a:cs typeface="Noto Sans CJK HK"/>
              </a:rPr>
              <a:t>)</a:t>
            </a:r>
            <a:endParaRPr sz="1800">
              <a:latin typeface="Noto Sans CJK HK"/>
              <a:cs typeface="Noto Sans CJK HK"/>
            </a:endParaRPr>
          </a:p>
        </p:txBody>
      </p:sp>
      <p:sp>
        <p:nvSpPr>
          <p:cNvPr id="74" name="object 20">
            <a:extLst>
              <a:ext uri="{FF2B5EF4-FFF2-40B4-BE49-F238E27FC236}">
                <a16:creationId xmlns:a16="http://schemas.microsoft.com/office/drawing/2014/main" id="{A02E2819-0FD5-4FBD-BF9E-64B15D4610FC}"/>
              </a:ext>
            </a:extLst>
          </p:cNvPr>
          <p:cNvSpPr txBox="1"/>
          <p:nvPr/>
        </p:nvSpPr>
        <p:spPr>
          <a:xfrm>
            <a:off x="5562924" y="2565246"/>
            <a:ext cx="9112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85" dirty="0">
                <a:solidFill>
                  <a:srgbClr val="FF0000"/>
                </a:solidFill>
                <a:latin typeface="Noto Sans CJK HK"/>
                <a:cs typeface="Noto Sans CJK HK"/>
              </a:rPr>
              <a:t>c</a:t>
            </a:r>
            <a:r>
              <a:rPr sz="2000" b="1" spc="-90" dirty="0">
                <a:solidFill>
                  <a:srgbClr val="FF0000"/>
                </a:solidFill>
                <a:latin typeface="Noto Sans CJK HK"/>
                <a:cs typeface="Noto Sans CJK HK"/>
              </a:rPr>
              <a:t>o</a:t>
            </a:r>
            <a:r>
              <a:rPr sz="2000" b="1" spc="-125" dirty="0">
                <a:solidFill>
                  <a:srgbClr val="FF0000"/>
                </a:solidFill>
                <a:latin typeface="Noto Sans CJK HK"/>
                <a:cs typeface="Noto Sans CJK HK"/>
              </a:rPr>
              <a:t>n</a:t>
            </a:r>
            <a:r>
              <a:rPr sz="2000" b="1" spc="-120" dirty="0">
                <a:solidFill>
                  <a:srgbClr val="FF0000"/>
                </a:solidFill>
                <a:latin typeface="Noto Sans CJK HK"/>
                <a:cs typeface="Noto Sans CJK HK"/>
              </a:rPr>
              <a:t>t</a:t>
            </a:r>
            <a:r>
              <a:rPr sz="2000" b="1" spc="-105" dirty="0">
                <a:solidFill>
                  <a:srgbClr val="FF0000"/>
                </a:solidFill>
                <a:latin typeface="Noto Sans CJK HK"/>
                <a:cs typeface="Noto Sans CJK HK"/>
              </a:rPr>
              <a:t>e</a:t>
            </a:r>
            <a:r>
              <a:rPr sz="2000" b="1" spc="-125" dirty="0">
                <a:solidFill>
                  <a:srgbClr val="FF0000"/>
                </a:solidFill>
                <a:latin typeface="Noto Sans CJK HK"/>
                <a:cs typeface="Noto Sans CJK HK"/>
              </a:rPr>
              <a:t>n</a:t>
            </a:r>
            <a:r>
              <a:rPr sz="2000" b="1" spc="-120" dirty="0">
                <a:solidFill>
                  <a:srgbClr val="FF0000"/>
                </a:solidFill>
                <a:latin typeface="Noto Sans CJK HK"/>
                <a:cs typeface="Noto Sans CJK HK"/>
              </a:rPr>
              <a:t>t</a:t>
            </a:r>
            <a:endParaRPr sz="2000">
              <a:latin typeface="Noto Sans CJK HK"/>
              <a:cs typeface="Noto Sans CJK HK"/>
            </a:endParaRPr>
          </a:p>
        </p:txBody>
      </p:sp>
      <p:sp>
        <p:nvSpPr>
          <p:cNvPr id="75" name="object 24">
            <a:extLst>
              <a:ext uri="{FF2B5EF4-FFF2-40B4-BE49-F238E27FC236}">
                <a16:creationId xmlns:a16="http://schemas.microsoft.com/office/drawing/2014/main" id="{2F7AFADA-7978-4897-B6EB-AD43FDE76C1C}"/>
              </a:ext>
            </a:extLst>
          </p:cNvPr>
          <p:cNvSpPr txBox="1"/>
          <p:nvPr/>
        </p:nvSpPr>
        <p:spPr>
          <a:xfrm>
            <a:off x="18679" y="485176"/>
            <a:ext cx="496760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45" dirty="0">
                <a:latin typeface="Noto Sans CJK HK"/>
                <a:cs typeface="Noto Sans CJK HK"/>
              </a:rPr>
              <a:t>Unpaired </a:t>
            </a:r>
            <a:r>
              <a:rPr sz="2800" b="1" spc="-140" dirty="0">
                <a:latin typeface="Noto Sans CJK HK"/>
                <a:cs typeface="Noto Sans CJK HK"/>
              </a:rPr>
              <a:t>Data </a:t>
            </a:r>
            <a:r>
              <a:rPr sz="2800" b="1" spc="-180" dirty="0">
                <a:latin typeface="Noto Sans CJK HK"/>
                <a:cs typeface="Noto Sans CJK HK"/>
              </a:rPr>
              <a:t>Set </a:t>
            </a:r>
            <a:r>
              <a:rPr sz="2800" b="1" spc="-140" dirty="0">
                <a:latin typeface="Noto Sans CJK HK"/>
                <a:cs typeface="Noto Sans CJK HK"/>
              </a:rPr>
              <a:t>in</a:t>
            </a:r>
            <a:r>
              <a:rPr sz="2800" b="1" spc="-190" dirty="0">
                <a:latin typeface="Noto Sans CJK HK"/>
                <a:cs typeface="Noto Sans CJK HK"/>
              </a:rPr>
              <a:t> </a:t>
            </a:r>
            <a:r>
              <a:rPr sz="2800" b="1" spc="-135" dirty="0">
                <a:latin typeface="Noto Sans CJK HK"/>
                <a:cs typeface="Noto Sans CJK HK"/>
              </a:rPr>
              <a:t>Clinic</a:t>
            </a:r>
            <a:endParaRPr sz="2800" dirty="0">
              <a:latin typeface="Noto Sans CJK HK"/>
              <a:cs typeface="Noto Sans CJK HK"/>
            </a:endParaRPr>
          </a:p>
        </p:txBody>
      </p:sp>
      <p:sp>
        <p:nvSpPr>
          <p:cNvPr id="76" name="object 25">
            <a:extLst>
              <a:ext uri="{FF2B5EF4-FFF2-40B4-BE49-F238E27FC236}">
                <a16:creationId xmlns:a16="http://schemas.microsoft.com/office/drawing/2014/main" id="{16EF5CBD-50BB-4BE8-B344-6FA3C23B2BE1}"/>
              </a:ext>
            </a:extLst>
          </p:cNvPr>
          <p:cNvSpPr txBox="1"/>
          <p:nvPr/>
        </p:nvSpPr>
        <p:spPr>
          <a:xfrm>
            <a:off x="5660879" y="4599278"/>
            <a:ext cx="787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FF0000"/>
                </a:solidFill>
                <a:latin typeface="Noto Sans CJK HK"/>
                <a:cs typeface="Noto Sans CJK HK"/>
              </a:rPr>
              <a:t>ⅹ</a:t>
            </a:r>
            <a:endParaRPr sz="6000">
              <a:latin typeface="Noto Sans CJK HK"/>
              <a:cs typeface="Noto Sans CJK HK"/>
            </a:endParaRPr>
          </a:p>
        </p:txBody>
      </p:sp>
    </p:spTree>
    <p:extLst>
      <p:ext uri="{BB962C8B-B14F-4D97-AF65-F5344CB8AC3E}">
        <p14:creationId xmlns:p14="http://schemas.microsoft.com/office/powerpoint/2010/main" val="4119535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9F5EDBC-D0ED-4364-8A03-0DFE5FB187A1}"/>
              </a:ext>
            </a:extLst>
          </p:cNvPr>
          <p:cNvSpPr txBox="1"/>
          <p:nvPr/>
        </p:nvSpPr>
        <p:spPr>
          <a:xfrm>
            <a:off x="-249343" y="0"/>
            <a:ext cx="95697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0820">
              <a:lnSpc>
                <a:spcPct val="100000"/>
              </a:lnSpc>
              <a:spcBef>
                <a:spcPts val="350"/>
              </a:spcBef>
            </a:pPr>
            <a:r>
              <a:rPr lang="en-US" sz="2400" b="1" spc="-5" dirty="0">
                <a:latin typeface="Times New Roman"/>
                <a:cs typeface="Times New Roman"/>
              </a:rPr>
              <a:t>Low-dose CT Image Reconstruction with Machine Learning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B46740-8DC4-41DF-B0F1-CD96C46D41C5}"/>
              </a:ext>
            </a:extLst>
          </p:cNvPr>
          <p:cNvSpPr/>
          <p:nvPr/>
        </p:nvSpPr>
        <p:spPr>
          <a:xfrm>
            <a:off x="9676384" y="0"/>
            <a:ext cx="24160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Method (2)</a:t>
            </a:r>
          </a:p>
        </p:txBody>
      </p:sp>
      <p:sp>
        <p:nvSpPr>
          <p:cNvPr id="75" name="object 24">
            <a:extLst>
              <a:ext uri="{FF2B5EF4-FFF2-40B4-BE49-F238E27FC236}">
                <a16:creationId xmlns:a16="http://schemas.microsoft.com/office/drawing/2014/main" id="{2F7AFADA-7978-4897-B6EB-AD43FDE76C1C}"/>
              </a:ext>
            </a:extLst>
          </p:cNvPr>
          <p:cNvSpPr txBox="1"/>
          <p:nvPr/>
        </p:nvSpPr>
        <p:spPr>
          <a:xfrm>
            <a:off x="17809" y="589812"/>
            <a:ext cx="496760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45" dirty="0">
                <a:latin typeface="Noto Sans CJK HK"/>
                <a:cs typeface="Noto Sans CJK HK"/>
              </a:rPr>
              <a:t>Unpaired </a:t>
            </a:r>
            <a:r>
              <a:rPr sz="2800" b="1" spc="-140" dirty="0">
                <a:latin typeface="Noto Sans CJK HK"/>
                <a:cs typeface="Noto Sans CJK HK"/>
              </a:rPr>
              <a:t>Data </a:t>
            </a:r>
            <a:r>
              <a:rPr sz="2800" b="1" spc="-180" dirty="0">
                <a:latin typeface="Noto Sans CJK HK"/>
                <a:cs typeface="Noto Sans CJK HK"/>
              </a:rPr>
              <a:t>Set </a:t>
            </a:r>
            <a:r>
              <a:rPr sz="2800" b="1" spc="-140" dirty="0">
                <a:latin typeface="Noto Sans CJK HK"/>
                <a:cs typeface="Noto Sans CJK HK"/>
              </a:rPr>
              <a:t>in</a:t>
            </a:r>
            <a:r>
              <a:rPr sz="2800" b="1" spc="-190" dirty="0">
                <a:latin typeface="Noto Sans CJK HK"/>
                <a:cs typeface="Noto Sans CJK HK"/>
              </a:rPr>
              <a:t> </a:t>
            </a:r>
            <a:r>
              <a:rPr sz="2800" b="1" spc="-135" dirty="0">
                <a:latin typeface="Noto Sans CJK HK"/>
                <a:cs typeface="Noto Sans CJK HK"/>
              </a:rPr>
              <a:t>Clinic</a:t>
            </a:r>
            <a:endParaRPr sz="2800" dirty="0">
              <a:latin typeface="Noto Sans CJK HK"/>
              <a:cs typeface="Noto Sans CJK HK"/>
            </a:endParaRPr>
          </a:p>
        </p:txBody>
      </p:sp>
      <p:grpSp>
        <p:nvGrpSpPr>
          <p:cNvPr id="24" name="object 3">
            <a:extLst>
              <a:ext uri="{FF2B5EF4-FFF2-40B4-BE49-F238E27FC236}">
                <a16:creationId xmlns:a16="http://schemas.microsoft.com/office/drawing/2014/main" id="{AC574B96-4AE0-41F7-A1A8-7B1FD39B7849}"/>
              </a:ext>
            </a:extLst>
          </p:cNvPr>
          <p:cNvGrpSpPr/>
          <p:nvPr/>
        </p:nvGrpSpPr>
        <p:grpSpPr>
          <a:xfrm>
            <a:off x="113234" y="1320717"/>
            <a:ext cx="12078766" cy="4216565"/>
            <a:chOff x="63153" y="1765134"/>
            <a:chExt cx="12078766" cy="4216565"/>
          </a:xfrm>
        </p:grpSpPr>
        <p:sp>
          <p:nvSpPr>
            <p:cNvPr id="26" name="object 4">
              <a:extLst>
                <a:ext uri="{FF2B5EF4-FFF2-40B4-BE49-F238E27FC236}">
                  <a16:creationId xmlns:a16="http://schemas.microsoft.com/office/drawing/2014/main" id="{E3E43233-A0A1-4F9F-B690-4322C9B3729F}"/>
                </a:ext>
              </a:extLst>
            </p:cNvPr>
            <p:cNvSpPr/>
            <p:nvPr/>
          </p:nvSpPr>
          <p:spPr>
            <a:xfrm>
              <a:off x="63153" y="1765134"/>
              <a:ext cx="12078766" cy="42165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" name="object 5">
              <a:extLst>
                <a:ext uri="{FF2B5EF4-FFF2-40B4-BE49-F238E27FC236}">
                  <a16:creationId xmlns:a16="http://schemas.microsoft.com/office/drawing/2014/main" id="{CFCA68FD-95FB-4167-B059-0B781AA8C5AC}"/>
                </a:ext>
              </a:extLst>
            </p:cNvPr>
            <p:cNvSpPr/>
            <p:nvPr/>
          </p:nvSpPr>
          <p:spPr>
            <a:xfrm>
              <a:off x="2325636" y="2760560"/>
              <a:ext cx="199956" cy="1537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5" name="object 6">
            <a:extLst>
              <a:ext uri="{FF2B5EF4-FFF2-40B4-BE49-F238E27FC236}">
                <a16:creationId xmlns:a16="http://schemas.microsoft.com/office/drawing/2014/main" id="{FCCF21A9-3338-41C9-B971-91B2139CC4FF}"/>
              </a:ext>
            </a:extLst>
          </p:cNvPr>
          <p:cNvSpPr txBox="1"/>
          <p:nvPr/>
        </p:nvSpPr>
        <p:spPr>
          <a:xfrm>
            <a:off x="2705789" y="5628896"/>
            <a:ext cx="9808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0" dirty="0">
                <a:solidFill>
                  <a:srgbClr val="FF0000"/>
                </a:solidFill>
                <a:latin typeface="Noto Sans CJK HK"/>
                <a:cs typeface="Noto Sans CJK HK"/>
              </a:rPr>
              <a:t>Task-Driven </a:t>
            </a:r>
            <a:r>
              <a:rPr sz="2400" b="1" spc="-90" dirty="0">
                <a:solidFill>
                  <a:srgbClr val="FF0000"/>
                </a:solidFill>
                <a:latin typeface="Noto Sans CJK HK"/>
                <a:cs typeface="Noto Sans CJK HK"/>
              </a:rPr>
              <a:t>Deep </a:t>
            </a:r>
            <a:r>
              <a:rPr sz="2400" b="1" spc="-135" dirty="0">
                <a:solidFill>
                  <a:srgbClr val="FF0000"/>
                </a:solidFill>
                <a:latin typeface="Noto Sans CJK HK"/>
                <a:cs typeface="Noto Sans CJK HK"/>
              </a:rPr>
              <a:t>Learning </a:t>
            </a:r>
            <a:r>
              <a:rPr sz="2400" b="1" spc="-100" dirty="0">
                <a:solidFill>
                  <a:srgbClr val="FF0000"/>
                </a:solidFill>
                <a:latin typeface="Noto Sans CJK HK"/>
                <a:cs typeface="Noto Sans CJK HK"/>
              </a:rPr>
              <a:t>(TDDL) </a:t>
            </a:r>
            <a:r>
              <a:rPr sz="2400" b="1" spc="-175" dirty="0">
                <a:latin typeface="Noto Sans CJK HK"/>
                <a:cs typeface="Noto Sans CJK HK"/>
              </a:rPr>
              <a:t>Framework </a:t>
            </a:r>
            <a:r>
              <a:rPr sz="2400" b="1" spc="-100" dirty="0">
                <a:latin typeface="Noto Sans CJK HK"/>
                <a:cs typeface="Noto Sans CJK HK"/>
              </a:rPr>
              <a:t>for</a:t>
            </a:r>
            <a:r>
              <a:rPr sz="2400" b="1" spc="155" dirty="0">
                <a:latin typeface="Noto Sans CJK HK"/>
                <a:cs typeface="Noto Sans CJK HK"/>
              </a:rPr>
              <a:t> </a:t>
            </a:r>
            <a:r>
              <a:rPr sz="2400" b="1" spc="-120" dirty="0">
                <a:latin typeface="Noto Sans CJK HK"/>
                <a:cs typeface="Noto Sans CJK HK"/>
              </a:rPr>
              <a:t>LDCT </a:t>
            </a:r>
            <a:r>
              <a:rPr sz="2400" b="1" spc="-105" dirty="0">
                <a:latin typeface="Noto Sans CJK HK"/>
                <a:cs typeface="Noto Sans CJK HK"/>
              </a:rPr>
              <a:t>denoising</a:t>
            </a:r>
            <a:endParaRPr sz="2400" dirty="0">
              <a:latin typeface="Noto Sans CJK HK"/>
              <a:cs typeface="Noto Sans CJK HK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2BD7CC-E405-4564-B18F-8FAEEC1523A7}"/>
              </a:ext>
            </a:extLst>
          </p:cNvPr>
          <p:cNvSpPr txBox="1"/>
          <p:nvPr/>
        </p:nvSpPr>
        <p:spPr>
          <a:xfrm>
            <a:off x="9978222" y="5537282"/>
            <a:ext cx="135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E6C41B4-BE35-462C-98CC-6BB7220A5E42}"/>
              </a:ext>
            </a:extLst>
          </p:cNvPr>
          <p:cNvSpPr txBox="1"/>
          <p:nvPr/>
        </p:nvSpPr>
        <p:spPr>
          <a:xfrm>
            <a:off x="2777322" y="6396334"/>
            <a:ext cx="135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CFA952E-FBCD-4DDD-A166-56BD5C9DB66A}"/>
              </a:ext>
            </a:extLst>
          </p:cNvPr>
          <p:cNvSpPr txBox="1"/>
          <p:nvPr/>
        </p:nvSpPr>
        <p:spPr>
          <a:xfrm>
            <a:off x="2912890" y="6452709"/>
            <a:ext cx="12191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Chen, K., et al. "Task-driven deep learning for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ldct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image denoising."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ISICDM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2022.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0009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9F5EDBC-D0ED-4364-8A03-0DFE5FB187A1}"/>
              </a:ext>
            </a:extLst>
          </p:cNvPr>
          <p:cNvSpPr txBox="1"/>
          <p:nvPr/>
        </p:nvSpPr>
        <p:spPr>
          <a:xfrm>
            <a:off x="-249343" y="0"/>
            <a:ext cx="95697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0820">
              <a:lnSpc>
                <a:spcPct val="100000"/>
              </a:lnSpc>
              <a:spcBef>
                <a:spcPts val="350"/>
              </a:spcBef>
            </a:pPr>
            <a:r>
              <a:rPr lang="en-US" sz="2400" b="1" spc="-5" dirty="0">
                <a:latin typeface="Times New Roman"/>
                <a:cs typeface="Times New Roman"/>
              </a:rPr>
              <a:t>Low-dose CT Image Reconstruction with Machine Learning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B46740-8DC4-41DF-B0F1-CD96C46D41C5}"/>
              </a:ext>
            </a:extLst>
          </p:cNvPr>
          <p:cNvSpPr/>
          <p:nvPr/>
        </p:nvSpPr>
        <p:spPr>
          <a:xfrm>
            <a:off x="8527039" y="14028"/>
            <a:ext cx="364715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Potential Limitation</a:t>
            </a:r>
          </a:p>
        </p:txBody>
      </p:sp>
      <p:grpSp>
        <p:nvGrpSpPr>
          <p:cNvPr id="9" name="object 2">
            <a:extLst>
              <a:ext uri="{FF2B5EF4-FFF2-40B4-BE49-F238E27FC236}">
                <a16:creationId xmlns:a16="http://schemas.microsoft.com/office/drawing/2014/main" id="{17935291-F3C8-4623-9AD8-FEA5E093A07C}"/>
              </a:ext>
            </a:extLst>
          </p:cNvPr>
          <p:cNvGrpSpPr/>
          <p:nvPr/>
        </p:nvGrpSpPr>
        <p:grpSpPr>
          <a:xfrm>
            <a:off x="7282612" y="3022664"/>
            <a:ext cx="4837430" cy="2438400"/>
            <a:chOff x="7278738" y="2800159"/>
            <a:chExt cx="4837430" cy="2438400"/>
          </a:xfrm>
        </p:grpSpPr>
        <p:sp>
          <p:nvSpPr>
            <p:cNvPr id="35" name="object 3">
              <a:extLst>
                <a:ext uri="{FF2B5EF4-FFF2-40B4-BE49-F238E27FC236}">
                  <a16:creationId xmlns:a16="http://schemas.microsoft.com/office/drawing/2014/main" id="{0F6CC21E-7475-47B4-B021-75B6486C04C6}"/>
                </a:ext>
              </a:extLst>
            </p:cNvPr>
            <p:cNvSpPr/>
            <p:nvPr/>
          </p:nvSpPr>
          <p:spPr>
            <a:xfrm>
              <a:off x="7278738" y="2800159"/>
              <a:ext cx="4837430" cy="2438400"/>
            </a:xfrm>
            <a:custGeom>
              <a:avLst/>
              <a:gdLst/>
              <a:ahLst/>
              <a:cxnLst/>
              <a:rect l="l" t="t" r="r" b="b"/>
              <a:pathLst>
                <a:path w="4837430" h="2438400">
                  <a:moveTo>
                    <a:pt x="4430496" y="0"/>
                  </a:moveTo>
                  <a:lnTo>
                    <a:pt x="406412" y="0"/>
                  </a:lnTo>
                  <a:lnTo>
                    <a:pt x="359015" y="2734"/>
                  </a:lnTo>
                  <a:lnTo>
                    <a:pt x="313224" y="10733"/>
                  </a:lnTo>
                  <a:lnTo>
                    <a:pt x="269344" y="23692"/>
                  </a:lnTo>
                  <a:lnTo>
                    <a:pt x="227680" y="41307"/>
                  </a:lnTo>
                  <a:lnTo>
                    <a:pt x="188537" y="63272"/>
                  </a:lnTo>
                  <a:lnTo>
                    <a:pt x="152220" y="89282"/>
                  </a:lnTo>
                  <a:lnTo>
                    <a:pt x="119033" y="119033"/>
                  </a:lnTo>
                  <a:lnTo>
                    <a:pt x="89282" y="152220"/>
                  </a:lnTo>
                  <a:lnTo>
                    <a:pt x="63272" y="188537"/>
                  </a:lnTo>
                  <a:lnTo>
                    <a:pt x="41307" y="227680"/>
                  </a:lnTo>
                  <a:lnTo>
                    <a:pt x="23692" y="269344"/>
                  </a:lnTo>
                  <a:lnTo>
                    <a:pt x="10733" y="313224"/>
                  </a:lnTo>
                  <a:lnTo>
                    <a:pt x="2734" y="359015"/>
                  </a:lnTo>
                  <a:lnTo>
                    <a:pt x="0" y="406412"/>
                  </a:lnTo>
                  <a:lnTo>
                    <a:pt x="0" y="2031987"/>
                  </a:lnTo>
                  <a:lnTo>
                    <a:pt x="2734" y="2079384"/>
                  </a:lnTo>
                  <a:lnTo>
                    <a:pt x="10733" y="2125175"/>
                  </a:lnTo>
                  <a:lnTo>
                    <a:pt x="23692" y="2169055"/>
                  </a:lnTo>
                  <a:lnTo>
                    <a:pt x="41307" y="2210719"/>
                  </a:lnTo>
                  <a:lnTo>
                    <a:pt x="63272" y="2249862"/>
                  </a:lnTo>
                  <a:lnTo>
                    <a:pt x="89282" y="2286179"/>
                  </a:lnTo>
                  <a:lnTo>
                    <a:pt x="119033" y="2319366"/>
                  </a:lnTo>
                  <a:lnTo>
                    <a:pt x="152220" y="2349117"/>
                  </a:lnTo>
                  <a:lnTo>
                    <a:pt x="188537" y="2375127"/>
                  </a:lnTo>
                  <a:lnTo>
                    <a:pt x="227680" y="2397092"/>
                  </a:lnTo>
                  <a:lnTo>
                    <a:pt x="269344" y="2414707"/>
                  </a:lnTo>
                  <a:lnTo>
                    <a:pt x="313224" y="2427666"/>
                  </a:lnTo>
                  <a:lnTo>
                    <a:pt x="359015" y="2435665"/>
                  </a:lnTo>
                  <a:lnTo>
                    <a:pt x="406412" y="2438400"/>
                  </a:lnTo>
                  <a:lnTo>
                    <a:pt x="4430496" y="2438400"/>
                  </a:lnTo>
                  <a:lnTo>
                    <a:pt x="4477891" y="2435665"/>
                  </a:lnTo>
                  <a:lnTo>
                    <a:pt x="4523679" y="2427666"/>
                  </a:lnTo>
                  <a:lnTo>
                    <a:pt x="4567558" y="2414707"/>
                  </a:lnTo>
                  <a:lnTo>
                    <a:pt x="4609220" y="2397092"/>
                  </a:lnTo>
                  <a:lnTo>
                    <a:pt x="4648362" y="2375127"/>
                  </a:lnTo>
                  <a:lnTo>
                    <a:pt x="4684678" y="2349117"/>
                  </a:lnTo>
                  <a:lnTo>
                    <a:pt x="4717864" y="2319366"/>
                  </a:lnTo>
                  <a:lnTo>
                    <a:pt x="4747614" y="2286179"/>
                  </a:lnTo>
                  <a:lnTo>
                    <a:pt x="4773624" y="2249862"/>
                  </a:lnTo>
                  <a:lnTo>
                    <a:pt x="4795589" y="2210719"/>
                  </a:lnTo>
                  <a:lnTo>
                    <a:pt x="4813203" y="2169055"/>
                  </a:lnTo>
                  <a:lnTo>
                    <a:pt x="4826163" y="2125175"/>
                  </a:lnTo>
                  <a:lnTo>
                    <a:pt x="4834162" y="2079384"/>
                  </a:lnTo>
                  <a:lnTo>
                    <a:pt x="4836896" y="2031987"/>
                  </a:lnTo>
                  <a:lnTo>
                    <a:pt x="4836896" y="406412"/>
                  </a:lnTo>
                  <a:lnTo>
                    <a:pt x="4834162" y="359015"/>
                  </a:lnTo>
                  <a:lnTo>
                    <a:pt x="4826163" y="313224"/>
                  </a:lnTo>
                  <a:lnTo>
                    <a:pt x="4813203" y="269344"/>
                  </a:lnTo>
                  <a:lnTo>
                    <a:pt x="4795589" y="227680"/>
                  </a:lnTo>
                  <a:lnTo>
                    <a:pt x="4773624" y="188537"/>
                  </a:lnTo>
                  <a:lnTo>
                    <a:pt x="4747614" y="152220"/>
                  </a:lnTo>
                  <a:lnTo>
                    <a:pt x="4717864" y="119033"/>
                  </a:lnTo>
                  <a:lnTo>
                    <a:pt x="4684678" y="89282"/>
                  </a:lnTo>
                  <a:lnTo>
                    <a:pt x="4648362" y="63272"/>
                  </a:lnTo>
                  <a:lnTo>
                    <a:pt x="4609220" y="41307"/>
                  </a:lnTo>
                  <a:lnTo>
                    <a:pt x="4567558" y="23692"/>
                  </a:lnTo>
                  <a:lnTo>
                    <a:pt x="4523679" y="10733"/>
                  </a:lnTo>
                  <a:lnTo>
                    <a:pt x="4477891" y="2734"/>
                  </a:lnTo>
                  <a:lnTo>
                    <a:pt x="443049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" name="object 4">
              <a:extLst>
                <a:ext uri="{FF2B5EF4-FFF2-40B4-BE49-F238E27FC236}">
                  <a16:creationId xmlns:a16="http://schemas.microsoft.com/office/drawing/2014/main" id="{DEBADAA9-41CE-43AA-B3C0-DD3E8817070D}"/>
                </a:ext>
              </a:extLst>
            </p:cNvPr>
            <p:cNvSpPr/>
            <p:nvPr/>
          </p:nvSpPr>
          <p:spPr>
            <a:xfrm>
              <a:off x="7278738" y="2800159"/>
              <a:ext cx="4837430" cy="2438400"/>
            </a:xfrm>
            <a:custGeom>
              <a:avLst/>
              <a:gdLst/>
              <a:ahLst/>
              <a:cxnLst/>
              <a:rect l="l" t="t" r="r" b="b"/>
              <a:pathLst>
                <a:path w="4837430" h="2438400">
                  <a:moveTo>
                    <a:pt x="0" y="406408"/>
                  </a:moveTo>
                  <a:lnTo>
                    <a:pt x="2734" y="359012"/>
                  </a:lnTo>
                  <a:lnTo>
                    <a:pt x="10733" y="313222"/>
                  </a:lnTo>
                  <a:lnTo>
                    <a:pt x="23693" y="269343"/>
                  </a:lnTo>
                  <a:lnTo>
                    <a:pt x="41307" y="227680"/>
                  </a:lnTo>
                  <a:lnTo>
                    <a:pt x="63272" y="188537"/>
                  </a:lnTo>
                  <a:lnTo>
                    <a:pt x="89283" y="152220"/>
                  </a:lnTo>
                  <a:lnTo>
                    <a:pt x="119034" y="119034"/>
                  </a:lnTo>
                  <a:lnTo>
                    <a:pt x="152220" y="89283"/>
                  </a:lnTo>
                  <a:lnTo>
                    <a:pt x="188537" y="63272"/>
                  </a:lnTo>
                  <a:lnTo>
                    <a:pt x="227679" y="41307"/>
                  </a:lnTo>
                  <a:lnTo>
                    <a:pt x="269342" y="23693"/>
                  </a:lnTo>
                  <a:lnTo>
                    <a:pt x="313221" y="10733"/>
                  </a:lnTo>
                  <a:lnTo>
                    <a:pt x="359011" y="2734"/>
                  </a:lnTo>
                  <a:lnTo>
                    <a:pt x="406407" y="0"/>
                  </a:lnTo>
                  <a:lnTo>
                    <a:pt x="4430492" y="0"/>
                  </a:lnTo>
                  <a:lnTo>
                    <a:pt x="4477887" y="2734"/>
                  </a:lnTo>
                  <a:lnTo>
                    <a:pt x="4523677" y="10733"/>
                  </a:lnTo>
                  <a:lnTo>
                    <a:pt x="4567556" y="23693"/>
                  </a:lnTo>
                  <a:lnTo>
                    <a:pt x="4609219" y="41307"/>
                  </a:lnTo>
                  <a:lnTo>
                    <a:pt x="4648362" y="63272"/>
                  </a:lnTo>
                  <a:lnTo>
                    <a:pt x="4684679" y="89283"/>
                  </a:lnTo>
                  <a:lnTo>
                    <a:pt x="4717866" y="119034"/>
                  </a:lnTo>
                  <a:lnTo>
                    <a:pt x="4747617" y="152220"/>
                  </a:lnTo>
                  <a:lnTo>
                    <a:pt x="4773628" y="188537"/>
                  </a:lnTo>
                  <a:lnTo>
                    <a:pt x="4795594" y="227680"/>
                  </a:lnTo>
                  <a:lnTo>
                    <a:pt x="4813209" y="269343"/>
                  </a:lnTo>
                  <a:lnTo>
                    <a:pt x="4826168" y="313222"/>
                  </a:lnTo>
                  <a:lnTo>
                    <a:pt x="4834168" y="359012"/>
                  </a:lnTo>
                  <a:lnTo>
                    <a:pt x="4836902" y="406408"/>
                  </a:lnTo>
                  <a:lnTo>
                    <a:pt x="4836902" y="2031991"/>
                  </a:lnTo>
                  <a:lnTo>
                    <a:pt x="4834168" y="2079386"/>
                  </a:lnTo>
                  <a:lnTo>
                    <a:pt x="4826168" y="2125176"/>
                  </a:lnTo>
                  <a:lnTo>
                    <a:pt x="4813209" y="2169054"/>
                  </a:lnTo>
                  <a:lnTo>
                    <a:pt x="4795594" y="2210718"/>
                  </a:lnTo>
                  <a:lnTo>
                    <a:pt x="4773628" y="2249861"/>
                  </a:lnTo>
                  <a:lnTo>
                    <a:pt x="4747617" y="2286178"/>
                  </a:lnTo>
                  <a:lnTo>
                    <a:pt x="4717866" y="2319365"/>
                  </a:lnTo>
                  <a:lnTo>
                    <a:pt x="4684679" y="2349116"/>
                  </a:lnTo>
                  <a:lnTo>
                    <a:pt x="4648362" y="2375127"/>
                  </a:lnTo>
                  <a:lnTo>
                    <a:pt x="4609219" y="2397092"/>
                  </a:lnTo>
                  <a:lnTo>
                    <a:pt x="4567556" y="2414707"/>
                  </a:lnTo>
                  <a:lnTo>
                    <a:pt x="4523677" y="2427667"/>
                  </a:lnTo>
                  <a:lnTo>
                    <a:pt x="4477887" y="2435667"/>
                  </a:lnTo>
                  <a:lnTo>
                    <a:pt x="4430492" y="2438401"/>
                  </a:lnTo>
                  <a:lnTo>
                    <a:pt x="406407" y="2438401"/>
                  </a:lnTo>
                  <a:lnTo>
                    <a:pt x="359011" y="2435667"/>
                  </a:lnTo>
                  <a:lnTo>
                    <a:pt x="313221" y="2427667"/>
                  </a:lnTo>
                  <a:lnTo>
                    <a:pt x="269342" y="2414707"/>
                  </a:lnTo>
                  <a:lnTo>
                    <a:pt x="227679" y="2397092"/>
                  </a:lnTo>
                  <a:lnTo>
                    <a:pt x="188537" y="2375127"/>
                  </a:lnTo>
                  <a:lnTo>
                    <a:pt x="152220" y="2349116"/>
                  </a:lnTo>
                  <a:lnTo>
                    <a:pt x="119034" y="2319365"/>
                  </a:lnTo>
                  <a:lnTo>
                    <a:pt x="89283" y="2286178"/>
                  </a:lnTo>
                  <a:lnTo>
                    <a:pt x="63272" y="2249861"/>
                  </a:lnTo>
                  <a:lnTo>
                    <a:pt x="41307" y="2210718"/>
                  </a:lnTo>
                  <a:lnTo>
                    <a:pt x="23693" y="2169054"/>
                  </a:lnTo>
                  <a:lnTo>
                    <a:pt x="10733" y="2125176"/>
                  </a:lnTo>
                  <a:lnTo>
                    <a:pt x="2734" y="2079386"/>
                  </a:lnTo>
                  <a:lnTo>
                    <a:pt x="0" y="2031991"/>
                  </a:lnTo>
                  <a:lnTo>
                    <a:pt x="0" y="406408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" name="object 5">
              <a:extLst>
                <a:ext uri="{FF2B5EF4-FFF2-40B4-BE49-F238E27FC236}">
                  <a16:creationId xmlns:a16="http://schemas.microsoft.com/office/drawing/2014/main" id="{BBD506BD-0FB9-4E5E-96E2-C102FEF0D805}"/>
                </a:ext>
              </a:extLst>
            </p:cNvPr>
            <p:cNvSpPr/>
            <p:nvPr/>
          </p:nvSpPr>
          <p:spPr>
            <a:xfrm>
              <a:off x="7563307" y="3069907"/>
              <a:ext cx="2204986" cy="19449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10" name="object 6">
            <a:extLst>
              <a:ext uri="{FF2B5EF4-FFF2-40B4-BE49-F238E27FC236}">
                <a16:creationId xmlns:a16="http://schemas.microsoft.com/office/drawing/2014/main" id="{DD5B98FC-7FB0-4B22-8C64-C1B65579BDC1}"/>
              </a:ext>
            </a:extLst>
          </p:cNvPr>
          <p:cNvGrpSpPr/>
          <p:nvPr/>
        </p:nvGrpSpPr>
        <p:grpSpPr>
          <a:xfrm>
            <a:off x="54195" y="3022855"/>
            <a:ext cx="6150610" cy="2438400"/>
            <a:chOff x="50321" y="2800350"/>
            <a:chExt cx="6150610" cy="2438400"/>
          </a:xfrm>
        </p:grpSpPr>
        <p:sp>
          <p:nvSpPr>
            <p:cNvPr id="33" name="object 7">
              <a:extLst>
                <a:ext uri="{FF2B5EF4-FFF2-40B4-BE49-F238E27FC236}">
                  <a16:creationId xmlns:a16="http://schemas.microsoft.com/office/drawing/2014/main" id="{4D8F87C0-A857-44AF-91BE-28B40B3FB3E8}"/>
                </a:ext>
              </a:extLst>
            </p:cNvPr>
            <p:cNvSpPr/>
            <p:nvPr/>
          </p:nvSpPr>
          <p:spPr>
            <a:xfrm>
              <a:off x="50321" y="2800350"/>
              <a:ext cx="6150610" cy="2438400"/>
            </a:xfrm>
            <a:custGeom>
              <a:avLst/>
              <a:gdLst/>
              <a:ahLst/>
              <a:cxnLst/>
              <a:rect l="l" t="t" r="r" b="b"/>
              <a:pathLst>
                <a:path w="6150610" h="2438400">
                  <a:moveTo>
                    <a:pt x="5744053" y="0"/>
                  </a:moveTo>
                  <a:lnTo>
                    <a:pt x="406404" y="0"/>
                  </a:lnTo>
                  <a:lnTo>
                    <a:pt x="359008" y="2734"/>
                  </a:lnTo>
                  <a:lnTo>
                    <a:pt x="313219" y="10733"/>
                  </a:lnTo>
                  <a:lnTo>
                    <a:pt x="269340" y="23692"/>
                  </a:lnTo>
                  <a:lnTo>
                    <a:pt x="227677" y="41307"/>
                  </a:lnTo>
                  <a:lnTo>
                    <a:pt x="188535" y="63271"/>
                  </a:lnTo>
                  <a:lnTo>
                    <a:pt x="152219" y="89281"/>
                  </a:lnTo>
                  <a:lnTo>
                    <a:pt x="119033" y="119032"/>
                  </a:lnTo>
                  <a:lnTo>
                    <a:pt x="89282" y="152218"/>
                  </a:lnTo>
                  <a:lnTo>
                    <a:pt x="63272" y="188534"/>
                  </a:lnTo>
                  <a:lnTo>
                    <a:pt x="41307" y="227676"/>
                  </a:lnTo>
                  <a:lnTo>
                    <a:pt x="23692" y="269338"/>
                  </a:lnTo>
                  <a:lnTo>
                    <a:pt x="10733" y="313216"/>
                  </a:lnTo>
                  <a:lnTo>
                    <a:pt x="2734" y="359005"/>
                  </a:lnTo>
                  <a:lnTo>
                    <a:pt x="0" y="406400"/>
                  </a:lnTo>
                  <a:lnTo>
                    <a:pt x="0" y="2032000"/>
                  </a:lnTo>
                  <a:lnTo>
                    <a:pt x="2734" y="2079394"/>
                  </a:lnTo>
                  <a:lnTo>
                    <a:pt x="10733" y="2125183"/>
                  </a:lnTo>
                  <a:lnTo>
                    <a:pt x="23692" y="2169061"/>
                  </a:lnTo>
                  <a:lnTo>
                    <a:pt x="41307" y="2210723"/>
                  </a:lnTo>
                  <a:lnTo>
                    <a:pt x="63272" y="2249865"/>
                  </a:lnTo>
                  <a:lnTo>
                    <a:pt x="89282" y="2286181"/>
                  </a:lnTo>
                  <a:lnTo>
                    <a:pt x="119033" y="2319367"/>
                  </a:lnTo>
                  <a:lnTo>
                    <a:pt x="152219" y="2349118"/>
                  </a:lnTo>
                  <a:lnTo>
                    <a:pt x="188535" y="2375128"/>
                  </a:lnTo>
                  <a:lnTo>
                    <a:pt x="227677" y="2397092"/>
                  </a:lnTo>
                  <a:lnTo>
                    <a:pt x="269340" y="2414707"/>
                  </a:lnTo>
                  <a:lnTo>
                    <a:pt x="313219" y="2427666"/>
                  </a:lnTo>
                  <a:lnTo>
                    <a:pt x="359008" y="2435665"/>
                  </a:lnTo>
                  <a:lnTo>
                    <a:pt x="406404" y="2438400"/>
                  </a:lnTo>
                  <a:lnTo>
                    <a:pt x="5744053" y="2438400"/>
                  </a:lnTo>
                  <a:lnTo>
                    <a:pt x="5791447" y="2435665"/>
                  </a:lnTo>
                  <a:lnTo>
                    <a:pt x="5837236" y="2427666"/>
                  </a:lnTo>
                  <a:lnTo>
                    <a:pt x="5881114" y="2414707"/>
                  </a:lnTo>
                  <a:lnTo>
                    <a:pt x="5922776" y="2397092"/>
                  </a:lnTo>
                  <a:lnTo>
                    <a:pt x="5961918" y="2375128"/>
                  </a:lnTo>
                  <a:lnTo>
                    <a:pt x="5998234" y="2349118"/>
                  </a:lnTo>
                  <a:lnTo>
                    <a:pt x="6031420" y="2319367"/>
                  </a:lnTo>
                  <a:lnTo>
                    <a:pt x="6061171" y="2286181"/>
                  </a:lnTo>
                  <a:lnTo>
                    <a:pt x="6087181" y="2249865"/>
                  </a:lnTo>
                  <a:lnTo>
                    <a:pt x="6109145" y="2210723"/>
                  </a:lnTo>
                  <a:lnTo>
                    <a:pt x="6126760" y="2169061"/>
                  </a:lnTo>
                  <a:lnTo>
                    <a:pt x="6139719" y="2125183"/>
                  </a:lnTo>
                  <a:lnTo>
                    <a:pt x="6147718" y="2079394"/>
                  </a:lnTo>
                  <a:lnTo>
                    <a:pt x="6150453" y="2032000"/>
                  </a:lnTo>
                  <a:lnTo>
                    <a:pt x="6150453" y="406400"/>
                  </a:lnTo>
                  <a:lnTo>
                    <a:pt x="6147718" y="359005"/>
                  </a:lnTo>
                  <a:lnTo>
                    <a:pt x="6139719" y="313216"/>
                  </a:lnTo>
                  <a:lnTo>
                    <a:pt x="6126760" y="269338"/>
                  </a:lnTo>
                  <a:lnTo>
                    <a:pt x="6109145" y="227676"/>
                  </a:lnTo>
                  <a:lnTo>
                    <a:pt x="6087181" y="188534"/>
                  </a:lnTo>
                  <a:lnTo>
                    <a:pt x="6061171" y="152218"/>
                  </a:lnTo>
                  <a:lnTo>
                    <a:pt x="6031420" y="119032"/>
                  </a:lnTo>
                  <a:lnTo>
                    <a:pt x="5998234" y="89281"/>
                  </a:lnTo>
                  <a:lnTo>
                    <a:pt x="5961918" y="63271"/>
                  </a:lnTo>
                  <a:lnTo>
                    <a:pt x="5922776" y="41307"/>
                  </a:lnTo>
                  <a:lnTo>
                    <a:pt x="5881114" y="23692"/>
                  </a:lnTo>
                  <a:lnTo>
                    <a:pt x="5837236" y="10733"/>
                  </a:lnTo>
                  <a:lnTo>
                    <a:pt x="5791447" y="2734"/>
                  </a:lnTo>
                  <a:lnTo>
                    <a:pt x="5744053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4" name="object 8">
              <a:extLst>
                <a:ext uri="{FF2B5EF4-FFF2-40B4-BE49-F238E27FC236}">
                  <a16:creationId xmlns:a16="http://schemas.microsoft.com/office/drawing/2014/main" id="{93D5BDB6-3ECE-43B7-A363-DEDC372B8A01}"/>
                </a:ext>
              </a:extLst>
            </p:cNvPr>
            <p:cNvSpPr/>
            <p:nvPr/>
          </p:nvSpPr>
          <p:spPr>
            <a:xfrm>
              <a:off x="50321" y="2800350"/>
              <a:ext cx="6150610" cy="2438400"/>
            </a:xfrm>
            <a:custGeom>
              <a:avLst/>
              <a:gdLst/>
              <a:ahLst/>
              <a:cxnLst/>
              <a:rect l="l" t="t" r="r" b="b"/>
              <a:pathLst>
                <a:path w="6150610" h="2438400">
                  <a:moveTo>
                    <a:pt x="0" y="406406"/>
                  </a:moveTo>
                  <a:lnTo>
                    <a:pt x="2734" y="359010"/>
                  </a:lnTo>
                  <a:lnTo>
                    <a:pt x="10733" y="313220"/>
                  </a:lnTo>
                  <a:lnTo>
                    <a:pt x="23692" y="269342"/>
                  </a:lnTo>
                  <a:lnTo>
                    <a:pt x="41307" y="227678"/>
                  </a:lnTo>
                  <a:lnTo>
                    <a:pt x="63272" y="188536"/>
                  </a:lnTo>
                  <a:lnTo>
                    <a:pt x="89282" y="152219"/>
                  </a:lnTo>
                  <a:lnTo>
                    <a:pt x="119033" y="119033"/>
                  </a:lnTo>
                  <a:lnTo>
                    <a:pt x="152219" y="89282"/>
                  </a:lnTo>
                  <a:lnTo>
                    <a:pt x="188536" y="63272"/>
                  </a:lnTo>
                  <a:lnTo>
                    <a:pt x="227678" y="41307"/>
                  </a:lnTo>
                  <a:lnTo>
                    <a:pt x="269341" y="23692"/>
                  </a:lnTo>
                  <a:lnTo>
                    <a:pt x="313220" y="10733"/>
                  </a:lnTo>
                  <a:lnTo>
                    <a:pt x="359009" y="2734"/>
                  </a:lnTo>
                  <a:lnTo>
                    <a:pt x="406405" y="0"/>
                  </a:lnTo>
                  <a:lnTo>
                    <a:pt x="5744053" y="0"/>
                  </a:lnTo>
                  <a:lnTo>
                    <a:pt x="5791448" y="2734"/>
                  </a:lnTo>
                  <a:lnTo>
                    <a:pt x="5837237" y="10733"/>
                  </a:lnTo>
                  <a:lnTo>
                    <a:pt x="5881115" y="23692"/>
                  </a:lnTo>
                  <a:lnTo>
                    <a:pt x="5922778" y="41307"/>
                  </a:lnTo>
                  <a:lnTo>
                    <a:pt x="5961920" y="63272"/>
                  </a:lnTo>
                  <a:lnTo>
                    <a:pt x="5998236" y="89282"/>
                  </a:lnTo>
                  <a:lnTo>
                    <a:pt x="6031422" y="119033"/>
                  </a:lnTo>
                  <a:lnTo>
                    <a:pt x="6061172" y="152219"/>
                  </a:lnTo>
                  <a:lnTo>
                    <a:pt x="6087182" y="188536"/>
                  </a:lnTo>
                  <a:lnTo>
                    <a:pt x="6109146" y="227678"/>
                  </a:lnTo>
                  <a:lnTo>
                    <a:pt x="6126761" y="269342"/>
                  </a:lnTo>
                  <a:lnTo>
                    <a:pt x="6139720" y="313220"/>
                  </a:lnTo>
                  <a:lnTo>
                    <a:pt x="6147719" y="359010"/>
                  </a:lnTo>
                  <a:lnTo>
                    <a:pt x="6150453" y="406406"/>
                  </a:lnTo>
                  <a:lnTo>
                    <a:pt x="6150453" y="2031991"/>
                  </a:lnTo>
                  <a:lnTo>
                    <a:pt x="6147719" y="2079388"/>
                  </a:lnTo>
                  <a:lnTo>
                    <a:pt x="6139720" y="2125179"/>
                  </a:lnTo>
                  <a:lnTo>
                    <a:pt x="6126761" y="2169058"/>
                  </a:lnTo>
                  <a:lnTo>
                    <a:pt x="6109146" y="2210722"/>
                  </a:lnTo>
                  <a:lnTo>
                    <a:pt x="6087182" y="2249865"/>
                  </a:lnTo>
                  <a:lnTo>
                    <a:pt x="6061172" y="2286182"/>
                  </a:lnTo>
                  <a:lnTo>
                    <a:pt x="6031422" y="2319368"/>
                  </a:lnTo>
                  <a:lnTo>
                    <a:pt x="5998236" y="2349119"/>
                  </a:lnTo>
                  <a:lnTo>
                    <a:pt x="5961920" y="2375129"/>
                  </a:lnTo>
                  <a:lnTo>
                    <a:pt x="5922778" y="2397094"/>
                  </a:lnTo>
                  <a:lnTo>
                    <a:pt x="5881115" y="2414708"/>
                  </a:lnTo>
                  <a:lnTo>
                    <a:pt x="5837237" y="2427668"/>
                  </a:lnTo>
                  <a:lnTo>
                    <a:pt x="5791448" y="2435667"/>
                  </a:lnTo>
                  <a:lnTo>
                    <a:pt x="5744053" y="2438401"/>
                  </a:lnTo>
                  <a:lnTo>
                    <a:pt x="406405" y="2438401"/>
                  </a:lnTo>
                  <a:lnTo>
                    <a:pt x="359009" y="2435667"/>
                  </a:lnTo>
                  <a:lnTo>
                    <a:pt x="313220" y="2427668"/>
                  </a:lnTo>
                  <a:lnTo>
                    <a:pt x="269341" y="2414708"/>
                  </a:lnTo>
                  <a:lnTo>
                    <a:pt x="227678" y="2397094"/>
                  </a:lnTo>
                  <a:lnTo>
                    <a:pt x="188536" y="2375129"/>
                  </a:lnTo>
                  <a:lnTo>
                    <a:pt x="152219" y="2349119"/>
                  </a:lnTo>
                  <a:lnTo>
                    <a:pt x="119033" y="2319368"/>
                  </a:lnTo>
                  <a:lnTo>
                    <a:pt x="89282" y="2286182"/>
                  </a:lnTo>
                  <a:lnTo>
                    <a:pt x="63272" y="2249865"/>
                  </a:lnTo>
                  <a:lnTo>
                    <a:pt x="41307" y="2210722"/>
                  </a:lnTo>
                  <a:lnTo>
                    <a:pt x="23692" y="2169058"/>
                  </a:lnTo>
                  <a:lnTo>
                    <a:pt x="10733" y="2125179"/>
                  </a:lnTo>
                  <a:lnTo>
                    <a:pt x="2734" y="2079388"/>
                  </a:lnTo>
                  <a:lnTo>
                    <a:pt x="0" y="2031991"/>
                  </a:lnTo>
                  <a:lnTo>
                    <a:pt x="0" y="406406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11" name="object 16">
            <a:extLst>
              <a:ext uri="{FF2B5EF4-FFF2-40B4-BE49-F238E27FC236}">
                <a16:creationId xmlns:a16="http://schemas.microsoft.com/office/drawing/2014/main" id="{EFAC3252-22B8-4FCF-8DF0-B32663AE0F32}"/>
              </a:ext>
            </a:extLst>
          </p:cNvPr>
          <p:cNvSpPr txBox="1"/>
          <p:nvPr/>
        </p:nvSpPr>
        <p:spPr>
          <a:xfrm>
            <a:off x="132935" y="1390395"/>
            <a:ext cx="97409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20" dirty="0">
                <a:latin typeface="Noto Sans CJK HK"/>
                <a:cs typeface="Noto Sans CJK HK"/>
              </a:rPr>
              <a:t> </a:t>
            </a:r>
            <a:r>
              <a:rPr sz="2400" b="1" spc="-114" dirty="0">
                <a:latin typeface="Noto Sans CJK HK"/>
                <a:cs typeface="Noto Sans CJK HK"/>
              </a:rPr>
              <a:t>Disconnection </a:t>
            </a:r>
            <a:r>
              <a:rPr sz="2400" b="1" spc="-150" dirty="0">
                <a:latin typeface="Noto Sans CJK HK"/>
                <a:cs typeface="Noto Sans CJK HK"/>
              </a:rPr>
              <a:t>between </a:t>
            </a:r>
            <a:r>
              <a:rPr sz="2400" b="1" spc="-130" dirty="0">
                <a:latin typeface="Noto Sans CJK HK"/>
                <a:cs typeface="Noto Sans CJK HK"/>
              </a:rPr>
              <a:t>Quality </a:t>
            </a:r>
            <a:r>
              <a:rPr sz="2400" b="1" spc="-120" dirty="0">
                <a:latin typeface="Noto Sans CJK HK"/>
                <a:cs typeface="Noto Sans CJK HK"/>
              </a:rPr>
              <a:t>Optimization </a:t>
            </a:r>
            <a:r>
              <a:rPr sz="2400" b="1" spc="-140" dirty="0">
                <a:latin typeface="Noto Sans CJK HK"/>
                <a:cs typeface="Noto Sans CJK HK"/>
              </a:rPr>
              <a:t>and </a:t>
            </a:r>
            <a:r>
              <a:rPr sz="2400" b="1" spc="-65" dirty="0">
                <a:latin typeface="Noto Sans CJK HK"/>
                <a:cs typeface="Noto Sans CJK HK"/>
              </a:rPr>
              <a:t>High-level</a:t>
            </a:r>
            <a:r>
              <a:rPr sz="2400" b="1" spc="395" dirty="0">
                <a:latin typeface="Noto Sans CJK HK"/>
                <a:cs typeface="Noto Sans CJK HK"/>
              </a:rPr>
              <a:t> </a:t>
            </a:r>
            <a:r>
              <a:rPr sz="2400" b="1" spc="-170" dirty="0">
                <a:latin typeface="Noto Sans CJK HK"/>
                <a:cs typeface="Noto Sans CJK HK"/>
              </a:rPr>
              <a:t>Tasks</a:t>
            </a:r>
            <a:endParaRPr sz="2400" dirty="0">
              <a:latin typeface="Noto Sans CJK HK"/>
              <a:cs typeface="Noto Sans CJK HK"/>
            </a:endParaRPr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3838E056-88D1-4E5C-88F6-150A3BB0D3F9}"/>
              </a:ext>
            </a:extLst>
          </p:cNvPr>
          <p:cNvSpPr/>
          <p:nvPr/>
        </p:nvSpPr>
        <p:spPr>
          <a:xfrm>
            <a:off x="3621722" y="3258655"/>
            <a:ext cx="2427427" cy="2009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8">
            <a:extLst>
              <a:ext uri="{FF2B5EF4-FFF2-40B4-BE49-F238E27FC236}">
                <a16:creationId xmlns:a16="http://schemas.microsoft.com/office/drawing/2014/main" id="{670249ED-B84D-4BD5-BAFD-191974B57465}"/>
              </a:ext>
            </a:extLst>
          </p:cNvPr>
          <p:cNvSpPr/>
          <p:nvPr/>
        </p:nvSpPr>
        <p:spPr>
          <a:xfrm>
            <a:off x="277429" y="3285211"/>
            <a:ext cx="2356891" cy="20096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1B7A5D9F-378E-4B60-BF9D-253E601CA4EB}"/>
              </a:ext>
            </a:extLst>
          </p:cNvPr>
          <p:cNvSpPr/>
          <p:nvPr/>
        </p:nvSpPr>
        <p:spPr>
          <a:xfrm>
            <a:off x="2690698" y="4133215"/>
            <a:ext cx="875030" cy="313690"/>
          </a:xfrm>
          <a:custGeom>
            <a:avLst/>
            <a:gdLst/>
            <a:ahLst/>
            <a:cxnLst/>
            <a:rect l="l" t="t" r="r" b="b"/>
            <a:pathLst>
              <a:path w="875029" h="313689">
                <a:moveTo>
                  <a:pt x="717804" y="0"/>
                </a:moveTo>
                <a:lnTo>
                  <a:pt x="717804" y="78409"/>
                </a:lnTo>
                <a:lnTo>
                  <a:pt x="0" y="78409"/>
                </a:lnTo>
                <a:lnTo>
                  <a:pt x="0" y="235254"/>
                </a:lnTo>
                <a:lnTo>
                  <a:pt x="717804" y="235254"/>
                </a:lnTo>
                <a:lnTo>
                  <a:pt x="717804" y="313677"/>
                </a:lnTo>
                <a:lnTo>
                  <a:pt x="874648" y="156832"/>
                </a:lnTo>
                <a:lnTo>
                  <a:pt x="7178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20">
            <a:extLst>
              <a:ext uri="{FF2B5EF4-FFF2-40B4-BE49-F238E27FC236}">
                <a16:creationId xmlns:a16="http://schemas.microsoft.com/office/drawing/2014/main" id="{C1C8CE04-C8AE-4B16-B1ED-47E8CAE2B959}"/>
              </a:ext>
            </a:extLst>
          </p:cNvPr>
          <p:cNvSpPr/>
          <p:nvPr/>
        </p:nvSpPr>
        <p:spPr>
          <a:xfrm>
            <a:off x="10056737" y="3501543"/>
            <a:ext cx="875030" cy="313690"/>
          </a:xfrm>
          <a:custGeom>
            <a:avLst/>
            <a:gdLst/>
            <a:ahLst/>
            <a:cxnLst/>
            <a:rect l="l" t="t" r="r" b="b"/>
            <a:pathLst>
              <a:path w="875029" h="313689">
                <a:moveTo>
                  <a:pt x="717803" y="0"/>
                </a:moveTo>
                <a:lnTo>
                  <a:pt x="717803" y="78422"/>
                </a:lnTo>
                <a:lnTo>
                  <a:pt x="0" y="78422"/>
                </a:lnTo>
                <a:lnTo>
                  <a:pt x="0" y="235254"/>
                </a:lnTo>
                <a:lnTo>
                  <a:pt x="717803" y="235254"/>
                </a:lnTo>
                <a:lnTo>
                  <a:pt x="717803" y="313677"/>
                </a:lnTo>
                <a:lnTo>
                  <a:pt x="874649" y="156844"/>
                </a:lnTo>
                <a:lnTo>
                  <a:pt x="7178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21">
            <a:extLst>
              <a:ext uri="{FF2B5EF4-FFF2-40B4-BE49-F238E27FC236}">
                <a16:creationId xmlns:a16="http://schemas.microsoft.com/office/drawing/2014/main" id="{7C1ED82C-A1A3-42BF-AD45-F326ED54B08F}"/>
              </a:ext>
            </a:extLst>
          </p:cNvPr>
          <p:cNvSpPr/>
          <p:nvPr/>
        </p:nvSpPr>
        <p:spPr>
          <a:xfrm>
            <a:off x="10055949" y="4617733"/>
            <a:ext cx="875030" cy="313690"/>
          </a:xfrm>
          <a:custGeom>
            <a:avLst/>
            <a:gdLst/>
            <a:ahLst/>
            <a:cxnLst/>
            <a:rect l="l" t="t" r="r" b="b"/>
            <a:pathLst>
              <a:path w="875029" h="313689">
                <a:moveTo>
                  <a:pt x="717804" y="0"/>
                </a:moveTo>
                <a:lnTo>
                  <a:pt x="717804" y="78422"/>
                </a:lnTo>
                <a:lnTo>
                  <a:pt x="0" y="78422"/>
                </a:lnTo>
                <a:lnTo>
                  <a:pt x="0" y="235254"/>
                </a:lnTo>
                <a:lnTo>
                  <a:pt x="717804" y="235254"/>
                </a:lnTo>
                <a:lnTo>
                  <a:pt x="717804" y="313677"/>
                </a:lnTo>
                <a:lnTo>
                  <a:pt x="874636" y="156844"/>
                </a:lnTo>
                <a:lnTo>
                  <a:pt x="7178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22">
            <a:extLst>
              <a:ext uri="{FF2B5EF4-FFF2-40B4-BE49-F238E27FC236}">
                <a16:creationId xmlns:a16="http://schemas.microsoft.com/office/drawing/2014/main" id="{002AF423-C2E0-40EB-9962-A3B6D9A15CF2}"/>
              </a:ext>
            </a:extLst>
          </p:cNvPr>
          <p:cNvSpPr txBox="1"/>
          <p:nvPr/>
        </p:nvSpPr>
        <p:spPr>
          <a:xfrm>
            <a:off x="11069155" y="3285211"/>
            <a:ext cx="940435" cy="5892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400" b="1" spc="-65" dirty="0">
                <a:latin typeface="Noto Sans CJK HK"/>
                <a:cs typeface="Noto Sans CJK HK"/>
              </a:rPr>
              <a:t>Detection</a:t>
            </a:r>
            <a:endParaRPr sz="1400">
              <a:latin typeface="Noto Sans CJK HK"/>
              <a:cs typeface="Noto Sans CJK HK"/>
            </a:endParaRPr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DBADA119-6A7A-4DB1-982B-EE643E8FE99C}"/>
              </a:ext>
            </a:extLst>
          </p:cNvPr>
          <p:cNvSpPr txBox="1"/>
          <p:nvPr/>
        </p:nvSpPr>
        <p:spPr>
          <a:xfrm>
            <a:off x="11046231" y="4446893"/>
            <a:ext cx="975360" cy="5892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</a:pPr>
            <a:r>
              <a:rPr lang="en-US" sz="1200" b="1" spc="-75" dirty="0">
                <a:latin typeface="Noto Sans CJK HK"/>
                <a:cs typeface="Noto Sans CJK HK"/>
              </a:rPr>
              <a:t>s</a:t>
            </a:r>
            <a:r>
              <a:rPr sz="1200" b="1" spc="-75" dirty="0">
                <a:latin typeface="Noto Sans CJK HK"/>
                <a:cs typeface="Noto Sans CJK HK"/>
              </a:rPr>
              <a:t>e</a:t>
            </a:r>
            <a:r>
              <a:rPr sz="1200" b="1" spc="5" dirty="0">
                <a:latin typeface="Noto Sans CJK HK"/>
                <a:cs typeface="Noto Sans CJK HK"/>
              </a:rPr>
              <a:t>g</a:t>
            </a:r>
            <a:r>
              <a:rPr sz="1200" b="1" spc="-100" dirty="0">
                <a:latin typeface="Noto Sans CJK HK"/>
                <a:cs typeface="Noto Sans CJK HK"/>
              </a:rPr>
              <a:t>m</a:t>
            </a:r>
            <a:r>
              <a:rPr sz="1200" b="1" spc="-65" dirty="0">
                <a:latin typeface="Noto Sans CJK HK"/>
                <a:cs typeface="Noto Sans CJK HK"/>
              </a:rPr>
              <a:t>e</a:t>
            </a:r>
            <a:r>
              <a:rPr sz="1200" b="1" spc="-75" dirty="0">
                <a:latin typeface="Noto Sans CJK HK"/>
                <a:cs typeface="Noto Sans CJK HK"/>
              </a:rPr>
              <a:t>nt</a:t>
            </a:r>
            <a:r>
              <a:rPr sz="1200" b="1" spc="-90" dirty="0">
                <a:latin typeface="Noto Sans CJK HK"/>
                <a:cs typeface="Noto Sans CJK HK"/>
              </a:rPr>
              <a:t>a</a:t>
            </a:r>
            <a:r>
              <a:rPr sz="1200" b="1" spc="-75" dirty="0">
                <a:latin typeface="Noto Sans CJK HK"/>
                <a:cs typeface="Noto Sans CJK HK"/>
              </a:rPr>
              <a:t>t</a:t>
            </a:r>
            <a:r>
              <a:rPr sz="1200" b="1" spc="-60" dirty="0">
                <a:latin typeface="Noto Sans CJK HK"/>
                <a:cs typeface="Noto Sans CJK HK"/>
              </a:rPr>
              <a:t>i</a:t>
            </a:r>
            <a:r>
              <a:rPr sz="1200" b="1" spc="-40" dirty="0">
                <a:latin typeface="Noto Sans CJK HK"/>
                <a:cs typeface="Noto Sans CJK HK"/>
              </a:rPr>
              <a:t>o</a:t>
            </a:r>
            <a:r>
              <a:rPr sz="1200" b="1" spc="-70" dirty="0">
                <a:latin typeface="Noto Sans CJK HK"/>
                <a:cs typeface="Noto Sans CJK HK"/>
              </a:rPr>
              <a:t>n</a:t>
            </a:r>
            <a:endParaRPr sz="1200" dirty="0">
              <a:latin typeface="Noto Sans CJK HK"/>
              <a:cs typeface="Noto Sans CJK HK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A53D01DE-FD95-4C02-B599-3E08EBD887AB}"/>
              </a:ext>
            </a:extLst>
          </p:cNvPr>
          <p:cNvSpPr/>
          <p:nvPr/>
        </p:nvSpPr>
        <p:spPr>
          <a:xfrm>
            <a:off x="6320295" y="4133215"/>
            <a:ext cx="875030" cy="313690"/>
          </a:xfrm>
          <a:custGeom>
            <a:avLst/>
            <a:gdLst/>
            <a:ahLst/>
            <a:cxnLst/>
            <a:rect l="l" t="t" r="r" b="b"/>
            <a:pathLst>
              <a:path w="875029" h="313689">
                <a:moveTo>
                  <a:pt x="717803" y="0"/>
                </a:moveTo>
                <a:lnTo>
                  <a:pt x="717803" y="78409"/>
                </a:lnTo>
                <a:lnTo>
                  <a:pt x="0" y="78409"/>
                </a:lnTo>
                <a:lnTo>
                  <a:pt x="0" y="235254"/>
                </a:lnTo>
                <a:lnTo>
                  <a:pt x="717803" y="235254"/>
                </a:lnTo>
                <a:lnTo>
                  <a:pt x="717803" y="313677"/>
                </a:lnTo>
                <a:lnTo>
                  <a:pt x="874636" y="156832"/>
                </a:lnTo>
                <a:lnTo>
                  <a:pt x="7178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26">
            <a:extLst>
              <a:ext uri="{FF2B5EF4-FFF2-40B4-BE49-F238E27FC236}">
                <a16:creationId xmlns:a16="http://schemas.microsoft.com/office/drawing/2014/main" id="{6A56CF97-F05A-470E-A05B-159280142E1B}"/>
              </a:ext>
            </a:extLst>
          </p:cNvPr>
          <p:cNvSpPr txBox="1"/>
          <p:nvPr/>
        </p:nvSpPr>
        <p:spPr>
          <a:xfrm>
            <a:off x="132935" y="2389125"/>
            <a:ext cx="5314315" cy="634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635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Step </a:t>
            </a:r>
            <a:r>
              <a:rPr sz="2400" b="1" i="1" dirty="0"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  <a:p>
            <a:pPr marL="836930">
              <a:lnSpc>
                <a:spcPts val="2155"/>
              </a:lnSpc>
            </a:pPr>
            <a:r>
              <a:rPr sz="2000" b="1" spc="-40" dirty="0">
                <a:latin typeface="Noto Sans CJK HK"/>
                <a:cs typeface="Noto Sans CJK HK"/>
              </a:rPr>
              <a:t>AI-based </a:t>
            </a:r>
            <a:r>
              <a:rPr sz="2000" b="1" spc="-105" dirty="0">
                <a:latin typeface="Noto Sans CJK HK"/>
                <a:cs typeface="Noto Sans CJK HK"/>
              </a:rPr>
              <a:t>Quality </a:t>
            </a:r>
            <a:r>
              <a:rPr sz="2000" b="1" spc="-100" dirty="0">
                <a:latin typeface="Noto Sans CJK HK"/>
                <a:cs typeface="Noto Sans CJK HK"/>
              </a:rPr>
              <a:t>Optimization</a:t>
            </a:r>
            <a:r>
              <a:rPr sz="2000" b="1" spc="45" dirty="0">
                <a:latin typeface="Noto Sans CJK HK"/>
                <a:cs typeface="Noto Sans CJK HK"/>
              </a:rPr>
              <a:t> </a:t>
            </a:r>
            <a:r>
              <a:rPr sz="2000" b="1" spc="-120" dirty="0">
                <a:latin typeface="Noto Sans CJK HK"/>
                <a:cs typeface="Noto Sans CJK HK"/>
              </a:rPr>
              <a:t>Process</a:t>
            </a:r>
            <a:endParaRPr sz="2000" dirty="0">
              <a:latin typeface="Noto Sans CJK HK"/>
              <a:cs typeface="Noto Sans CJK HK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3984C9C6-4F6E-4FAB-9060-98E37B585376}"/>
              </a:ext>
            </a:extLst>
          </p:cNvPr>
          <p:cNvSpPr txBox="1"/>
          <p:nvPr/>
        </p:nvSpPr>
        <p:spPr>
          <a:xfrm>
            <a:off x="6421691" y="2389125"/>
            <a:ext cx="5766435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42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Step </a:t>
            </a:r>
            <a:r>
              <a:rPr sz="2400" b="1" i="1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908685">
              <a:lnSpc>
                <a:spcPts val="1939"/>
              </a:lnSpc>
              <a:tabLst>
                <a:tab pos="2102485" algn="l"/>
              </a:tabLst>
            </a:pPr>
            <a:r>
              <a:rPr sz="2000" b="1" spc="-40" dirty="0">
                <a:latin typeface="Noto Sans CJK HK"/>
                <a:cs typeface="Noto Sans CJK HK"/>
              </a:rPr>
              <a:t>AI-based	</a:t>
            </a:r>
            <a:r>
              <a:rPr sz="2000" b="1" spc="-114" dirty="0">
                <a:latin typeface="Noto Sans CJK HK"/>
                <a:cs typeface="Noto Sans CJK HK"/>
              </a:rPr>
              <a:t>Lesion</a:t>
            </a:r>
            <a:r>
              <a:rPr sz="2000" b="1" spc="80" dirty="0">
                <a:latin typeface="Noto Sans CJK HK"/>
                <a:cs typeface="Noto Sans CJK HK"/>
              </a:rPr>
              <a:t> </a:t>
            </a:r>
            <a:r>
              <a:rPr sz="2000" b="1" spc="-95" dirty="0">
                <a:latin typeface="Noto Sans CJK HK"/>
                <a:cs typeface="Noto Sans CJK HK"/>
              </a:rPr>
              <a:t>Detection/Segmentation</a:t>
            </a:r>
            <a:endParaRPr sz="2000">
              <a:latin typeface="Noto Sans CJK HK"/>
              <a:cs typeface="Noto Sans CJK HK"/>
            </a:endParaRP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E714B4E3-E4BE-4262-9496-68E295B0B231}"/>
              </a:ext>
            </a:extLst>
          </p:cNvPr>
          <p:cNvSpPr txBox="1"/>
          <p:nvPr/>
        </p:nvSpPr>
        <p:spPr>
          <a:xfrm>
            <a:off x="6360109" y="3708909"/>
            <a:ext cx="787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FF0000"/>
                </a:solidFill>
                <a:latin typeface="Noto Sans CJK HK"/>
                <a:cs typeface="Noto Sans CJK HK"/>
              </a:rPr>
              <a:t>ⅹ</a:t>
            </a:r>
            <a:endParaRPr sz="6000">
              <a:latin typeface="Noto Sans CJK HK"/>
              <a:cs typeface="Noto Sans CJK HK"/>
            </a:endParaRPr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1650D4ED-A719-43E7-978E-766BC1F23C48}"/>
              </a:ext>
            </a:extLst>
          </p:cNvPr>
          <p:cNvSpPr txBox="1"/>
          <p:nvPr/>
        </p:nvSpPr>
        <p:spPr>
          <a:xfrm>
            <a:off x="6287177" y="4503599"/>
            <a:ext cx="10915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6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HK"/>
                <a:cs typeface="Noto Sans CJK HK"/>
              </a:rPr>
              <a:t>Disconnection</a:t>
            </a:r>
            <a:endParaRPr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HK"/>
              <a:cs typeface="Noto Sans CJK HK"/>
            </a:endParaRPr>
          </a:p>
        </p:txBody>
      </p:sp>
    </p:spTree>
    <p:extLst>
      <p:ext uri="{BB962C8B-B14F-4D97-AF65-F5344CB8AC3E}">
        <p14:creationId xmlns:p14="http://schemas.microsoft.com/office/powerpoint/2010/main" val="3687797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9F5EDBC-D0ED-4364-8A03-0DFE5FB187A1}"/>
              </a:ext>
            </a:extLst>
          </p:cNvPr>
          <p:cNvSpPr txBox="1"/>
          <p:nvPr/>
        </p:nvSpPr>
        <p:spPr>
          <a:xfrm>
            <a:off x="-249343" y="0"/>
            <a:ext cx="95697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0820">
              <a:lnSpc>
                <a:spcPct val="100000"/>
              </a:lnSpc>
              <a:spcBef>
                <a:spcPts val="350"/>
              </a:spcBef>
            </a:pPr>
            <a:r>
              <a:rPr lang="en-US" sz="2400" b="1" spc="-5" dirty="0">
                <a:latin typeface="Times New Roman"/>
                <a:cs typeface="Times New Roman"/>
              </a:rPr>
              <a:t>Low-dose CT Image Reconstruction with Machine Learning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B46740-8DC4-41DF-B0F1-CD96C46D41C5}"/>
              </a:ext>
            </a:extLst>
          </p:cNvPr>
          <p:cNvSpPr/>
          <p:nvPr/>
        </p:nvSpPr>
        <p:spPr>
          <a:xfrm>
            <a:off x="8527039" y="14028"/>
            <a:ext cx="364715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Potential Limitation</a:t>
            </a:r>
          </a:p>
        </p:txBody>
      </p:sp>
      <p:grpSp>
        <p:nvGrpSpPr>
          <p:cNvPr id="9" name="object 2">
            <a:extLst>
              <a:ext uri="{FF2B5EF4-FFF2-40B4-BE49-F238E27FC236}">
                <a16:creationId xmlns:a16="http://schemas.microsoft.com/office/drawing/2014/main" id="{17935291-F3C8-4623-9AD8-FEA5E093A07C}"/>
              </a:ext>
            </a:extLst>
          </p:cNvPr>
          <p:cNvGrpSpPr/>
          <p:nvPr/>
        </p:nvGrpSpPr>
        <p:grpSpPr>
          <a:xfrm>
            <a:off x="7286486" y="1574864"/>
            <a:ext cx="4837430" cy="2438400"/>
            <a:chOff x="7278738" y="2800159"/>
            <a:chExt cx="4837430" cy="2438400"/>
          </a:xfrm>
        </p:grpSpPr>
        <p:sp>
          <p:nvSpPr>
            <p:cNvPr id="35" name="object 3">
              <a:extLst>
                <a:ext uri="{FF2B5EF4-FFF2-40B4-BE49-F238E27FC236}">
                  <a16:creationId xmlns:a16="http://schemas.microsoft.com/office/drawing/2014/main" id="{0F6CC21E-7475-47B4-B021-75B6486C04C6}"/>
                </a:ext>
              </a:extLst>
            </p:cNvPr>
            <p:cNvSpPr/>
            <p:nvPr/>
          </p:nvSpPr>
          <p:spPr>
            <a:xfrm>
              <a:off x="7278738" y="2800159"/>
              <a:ext cx="4837430" cy="2438400"/>
            </a:xfrm>
            <a:custGeom>
              <a:avLst/>
              <a:gdLst/>
              <a:ahLst/>
              <a:cxnLst/>
              <a:rect l="l" t="t" r="r" b="b"/>
              <a:pathLst>
                <a:path w="4837430" h="2438400">
                  <a:moveTo>
                    <a:pt x="4430496" y="0"/>
                  </a:moveTo>
                  <a:lnTo>
                    <a:pt x="406412" y="0"/>
                  </a:lnTo>
                  <a:lnTo>
                    <a:pt x="359015" y="2734"/>
                  </a:lnTo>
                  <a:lnTo>
                    <a:pt x="313224" y="10733"/>
                  </a:lnTo>
                  <a:lnTo>
                    <a:pt x="269344" y="23692"/>
                  </a:lnTo>
                  <a:lnTo>
                    <a:pt x="227680" y="41307"/>
                  </a:lnTo>
                  <a:lnTo>
                    <a:pt x="188537" y="63272"/>
                  </a:lnTo>
                  <a:lnTo>
                    <a:pt x="152220" y="89282"/>
                  </a:lnTo>
                  <a:lnTo>
                    <a:pt x="119033" y="119033"/>
                  </a:lnTo>
                  <a:lnTo>
                    <a:pt x="89282" y="152220"/>
                  </a:lnTo>
                  <a:lnTo>
                    <a:pt x="63272" y="188537"/>
                  </a:lnTo>
                  <a:lnTo>
                    <a:pt x="41307" y="227680"/>
                  </a:lnTo>
                  <a:lnTo>
                    <a:pt x="23692" y="269344"/>
                  </a:lnTo>
                  <a:lnTo>
                    <a:pt x="10733" y="313224"/>
                  </a:lnTo>
                  <a:lnTo>
                    <a:pt x="2734" y="359015"/>
                  </a:lnTo>
                  <a:lnTo>
                    <a:pt x="0" y="406412"/>
                  </a:lnTo>
                  <a:lnTo>
                    <a:pt x="0" y="2031987"/>
                  </a:lnTo>
                  <a:lnTo>
                    <a:pt x="2734" y="2079384"/>
                  </a:lnTo>
                  <a:lnTo>
                    <a:pt x="10733" y="2125175"/>
                  </a:lnTo>
                  <a:lnTo>
                    <a:pt x="23692" y="2169055"/>
                  </a:lnTo>
                  <a:lnTo>
                    <a:pt x="41307" y="2210719"/>
                  </a:lnTo>
                  <a:lnTo>
                    <a:pt x="63272" y="2249862"/>
                  </a:lnTo>
                  <a:lnTo>
                    <a:pt x="89282" y="2286179"/>
                  </a:lnTo>
                  <a:lnTo>
                    <a:pt x="119033" y="2319366"/>
                  </a:lnTo>
                  <a:lnTo>
                    <a:pt x="152220" y="2349117"/>
                  </a:lnTo>
                  <a:lnTo>
                    <a:pt x="188537" y="2375127"/>
                  </a:lnTo>
                  <a:lnTo>
                    <a:pt x="227680" y="2397092"/>
                  </a:lnTo>
                  <a:lnTo>
                    <a:pt x="269344" y="2414707"/>
                  </a:lnTo>
                  <a:lnTo>
                    <a:pt x="313224" y="2427666"/>
                  </a:lnTo>
                  <a:lnTo>
                    <a:pt x="359015" y="2435665"/>
                  </a:lnTo>
                  <a:lnTo>
                    <a:pt x="406412" y="2438400"/>
                  </a:lnTo>
                  <a:lnTo>
                    <a:pt x="4430496" y="2438400"/>
                  </a:lnTo>
                  <a:lnTo>
                    <a:pt x="4477891" y="2435665"/>
                  </a:lnTo>
                  <a:lnTo>
                    <a:pt x="4523679" y="2427666"/>
                  </a:lnTo>
                  <a:lnTo>
                    <a:pt x="4567558" y="2414707"/>
                  </a:lnTo>
                  <a:lnTo>
                    <a:pt x="4609220" y="2397092"/>
                  </a:lnTo>
                  <a:lnTo>
                    <a:pt x="4648362" y="2375127"/>
                  </a:lnTo>
                  <a:lnTo>
                    <a:pt x="4684678" y="2349117"/>
                  </a:lnTo>
                  <a:lnTo>
                    <a:pt x="4717864" y="2319366"/>
                  </a:lnTo>
                  <a:lnTo>
                    <a:pt x="4747614" y="2286179"/>
                  </a:lnTo>
                  <a:lnTo>
                    <a:pt x="4773624" y="2249862"/>
                  </a:lnTo>
                  <a:lnTo>
                    <a:pt x="4795589" y="2210719"/>
                  </a:lnTo>
                  <a:lnTo>
                    <a:pt x="4813203" y="2169055"/>
                  </a:lnTo>
                  <a:lnTo>
                    <a:pt x="4826163" y="2125175"/>
                  </a:lnTo>
                  <a:lnTo>
                    <a:pt x="4834162" y="2079384"/>
                  </a:lnTo>
                  <a:lnTo>
                    <a:pt x="4836896" y="2031987"/>
                  </a:lnTo>
                  <a:lnTo>
                    <a:pt x="4836896" y="406412"/>
                  </a:lnTo>
                  <a:lnTo>
                    <a:pt x="4834162" y="359015"/>
                  </a:lnTo>
                  <a:lnTo>
                    <a:pt x="4826163" y="313224"/>
                  </a:lnTo>
                  <a:lnTo>
                    <a:pt x="4813203" y="269344"/>
                  </a:lnTo>
                  <a:lnTo>
                    <a:pt x="4795589" y="227680"/>
                  </a:lnTo>
                  <a:lnTo>
                    <a:pt x="4773624" y="188537"/>
                  </a:lnTo>
                  <a:lnTo>
                    <a:pt x="4747614" y="152220"/>
                  </a:lnTo>
                  <a:lnTo>
                    <a:pt x="4717864" y="119033"/>
                  </a:lnTo>
                  <a:lnTo>
                    <a:pt x="4684678" y="89282"/>
                  </a:lnTo>
                  <a:lnTo>
                    <a:pt x="4648362" y="63272"/>
                  </a:lnTo>
                  <a:lnTo>
                    <a:pt x="4609220" y="41307"/>
                  </a:lnTo>
                  <a:lnTo>
                    <a:pt x="4567558" y="23692"/>
                  </a:lnTo>
                  <a:lnTo>
                    <a:pt x="4523679" y="10733"/>
                  </a:lnTo>
                  <a:lnTo>
                    <a:pt x="4477891" y="2734"/>
                  </a:lnTo>
                  <a:lnTo>
                    <a:pt x="443049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" name="object 4">
              <a:extLst>
                <a:ext uri="{FF2B5EF4-FFF2-40B4-BE49-F238E27FC236}">
                  <a16:creationId xmlns:a16="http://schemas.microsoft.com/office/drawing/2014/main" id="{DEBADAA9-41CE-43AA-B3C0-DD3E8817070D}"/>
                </a:ext>
              </a:extLst>
            </p:cNvPr>
            <p:cNvSpPr/>
            <p:nvPr/>
          </p:nvSpPr>
          <p:spPr>
            <a:xfrm>
              <a:off x="7278738" y="2800159"/>
              <a:ext cx="4837430" cy="2438400"/>
            </a:xfrm>
            <a:custGeom>
              <a:avLst/>
              <a:gdLst/>
              <a:ahLst/>
              <a:cxnLst/>
              <a:rect l="l" t="t" r="r" b="b"/>
              <a:pathLst>
                <a:path w="4837430" h="2438400">
                  <a:moveTo>
                    <a:pt x="0" y="406408"/>
                  </a:moveTo>
                  <a:lnTo>
                    <a:pt x="2734" y="359012"/>
                  </a:lnTo>
                  <a:lnTo>
                    <a:pt x="10733" y="313222"/>
                  </a:lnTo>
                  <a:lnTo>
                    <a:pt x="23693" y="269343"/>
                  </a:lnTo>
                  <a:lnTo>
                    <a:pt x="41307" y="227680"/>
                  </a:lnTo>
                  <a:lnTo>
                    <a:pt x="63272" y="188537"/>
                  </a:lnTo>
                  <a:lnTo>
                    <a:pt x="89283" y="152220"/>
                  </a:lnTo>
                  <a:lnTo>
                    <a:pt x="119034" y="119034"/>
                  </a:lnTo>
                  <a:lnTo>
                    <a:pt x="152220" y="89283"/>
                  </a:lnTo>
                  <a:lnTo>
                    <a:pt x="188537" y="63272"/>
                  </a:lnTo>
                  <a:lnTo>
                    <a:pt x="227679" y="41307"/>
                  </a:lnTo>
                  <a:lnTo>
                    <a:pt x="269342" y="23693"/>
                  </a:lnTo>
                  <a:lnTo>
                    <a:pt x="313221" y="10733"/>
                  </a:lnTo>
                  <a:lnTo>
                    <a:pt x="359011" y="2734"/>
                  </a:lnTo>
                  <a:lnTo>
                    <a:pt x="406407" y="0"/>
                  </a:lnTo>
                  <a:lnTo>
                    <a:pt x="4430492" y="0"/>
                  </a:lnTo>
                  <a:lnTo>
                    <a:pt x="4477887" y="2734"/>
                  </a:lnTo>
                  <a:lnTo>
                    <a:pt x="4523677" y="10733"/>
                  </a:lnTo>
                  <a:lnTo>
                    <a:pt x="4567556" y="23693"/>
                  </a:lnTo>
                  <a:lnTo>
                    <a:pt x="4609219" y="41307"/>
                  </a:lnTo>
                  <a:lnTo>
                    <a:pt x="4648362" y="63272"/>
                  </a:lnTo>
                  <a:lnTo>
                    <a:pt x="4684679" y="89283"/>
                  </a:lnTo>
                  <a:lnTo>
                    <a:pt x="4717866" y="119034"/>
                  </a:lnTo>
                  <a:lnTo>
                    <a:pt x="4747617" y="152220"/>
                  </a:lnTo>
                  <a:lnTo>
                    <a:pt x="4773628" y="188537"/>
                  </a:lnTo>
                  <a:lnTo>
                    <a:pt x="4795594" y="227680"/>
                  </a:lnTo>
                  <a:lnTo>
                    <a:pt x="4813209" y="269343"/>
                  </a:lnTo>
                  <a:lnTo>
                    <a:pt x="4826168" y="313222"/>
                  </a:lnTo>
                  <a:lnTo>
                    <a:pt x="4834168" y="359012"/>
                  </a:lnTo>
                  <a:lnTo>
                    <a:pt x="4836902" y="406408"/>
                  </a:lnTo>
                  <a:lnTo>
                    <a:pt x="4836902" y="2031991"/>
                  </a:lnTo>
                  <a:lnTo>
                    <a:pt x="4834168" y="2079386"/>
                  </a:lnTo>
                  <a:lnTo>
                    <a:pt x="4826168" y="2125176"/>
                  </a:lnTo>
                  <a:lnTo>
                    <a:pt x="4813209" y="2169054"/>
                  </a:lnTo>
                  <a:lnTo>
                    <a:pt x="4795594" y="2210718"/>
                  </a:lnTo>
                  <a:lnTo>
                    <a:pt x="4773628" y="2249861"/>
                  </a:lnTo>
                  <a:lnTo>
                    <a:pt x="4747617" y="2286178"/>
                  </a:lnTo>
                  <a:lnTo>
                    <a:pt x="4717866" y="2319365"/>
                  </a:lnTo>
                  <a:lnTo>
                    <a:pt x="4684679" y="2349116"/>
                  </a:lnTo>
                  <a:lnTo>
                    <a:pt x="4648362" y="2375127"/>
                  </a:lnTo>
                  <a:lnTo>
                    <a:pt x="4609219" y="2397092"/>
                  </a:lnTo>
                  <a:lnTo>
                    <a:pt x="4567556" y="2414707"/>
                  </a:lnTo>
                  <a:lnTo>
                    <a:pt x="4523677" y="2427667"/>
                  </a:lnTo>
                  <a:lnTo>
                    <a:pt x="4477887" y="2435667"/>
                  </a:lnTo>
                  <a:lnTo>
                    <a:pt x="4430492" y="2438401"/>
                  </a:lnTo>
                  <a:lnTo>
                    <a:pt x="406407" y="2438401"/>
                  </a:lnTo>
                  <a:lnTo>
                    <a:pt x="359011" y="2435667"/>
                  </a:lnTo>
                  <a:lnTo>
                    <a:pt x="313221" y="2427667"/>
                  </a:lnTo>
                  <a:lnTo>
                    <a:pt x="269342" y="2414707"/>
                  </a:lnTo>
                  <a:lnTo>
                    <a:pt x="227679" y="2397092"/>
                  </a:lnTo>
                  <a:lnTo>
                    <a:pt x="188537" y="2375127"/>
                  </a:lnTo>
                  <a:lnTo>
                    <a:pt x="152220" y="2349116"/>
                  </a:lnTo>
                  <a:lnTo>
                    <a:pt x="119034" y="2319365"/>
                  </a:lnTo>
                  <a:lnTo>
                    <a:pt x="89283" y="2286178"/>
                  </a:lnTo>
                  <a:lnTo>
                    <a:pt x="63272" y="2249861"/>
                  </a:lnTo>
                  <a:lnTo>
                    <a:pt x="41307" y="2210718"/>
                  </a:lnTo>
                  <a:lnTo>
                    <a:pt x="23693" y="2169054"/>
                  </a:lnTo>
                  <a:lnTo>
                    <a:pt x="10733" y="2125176"/>
                  </a:lnTo>
                  <a:lnTo>
                    <a:pt x="2734" y="2079386"/>
                  </a:lnTo>
                  <a:lnTo>
                    <a:pt x="0" y="2031991"/>
                  </a:lnTo>
                  <a:lnTo>
                    <a:pt x="0" y="406408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" name="object 5">
              <a:extLst>
                <a:ext uri="{FF2B5EF4-FFF2-40B4-BE49-F238E27FC236}">
                  <a16:creationId xmlns:a16="http://schemas.microsoft.com/office/drawing/2014/main" id="{BBD506BD-0FB9-4E5E-96E2-C102FEF0D805}"/>
                </a:ext>
              </a:extLst>
            </p:cNvPr>
            <p:cNvSpPr/>
            <p:nvPr/>
          </p:nvSpPr>
          <p:spPr>
            <a:xfrm>
              <a:off x="7563307" y="3069907"/>
              <a:ext cx="2204986" cy="19449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10" name="object 6">
            <a:extLst>
              <a:ext uri="{FF2B5EF4-FFF2-40B4-BE49-F238E27FC236}">
                <a16:creationId xmlns:a16="http://schemas.microsoft.com/office/drawing/2014/main" id="{DD5B98FC-7FB0-4B22-8C64-C1B65579BDC1}"/>
              </a:ext>
            </a:extLst>
          </p:cNvPr>
          <p:cNvGrpSpPr/>
          <p:nvPr/>
        </p:nvGrpSpPr>
        <p:grpSpPr>
          <a:xfrm>
            <a:off x="58069" y="1575055"/>
            <a:ext cx="6150610" cy="2438400"/>
            <a:chOff x="50321" y="2800350"/>
            <a:chExt cx="6150610" cy="2438400"/>
          </a:xfrm>
        </p:grpSpPr>
        <p:sp>
          <p:nvSpPr>
            <p:cNvPr id="33" name="object 7">
              <a:extLst>
                <a:ext uri="{FF2B5EF4-FFF2-40B4-BE49-F238E27FC236}">
                  <a16:creationId xmlns:a16="http://schemas.microsoft.com/office/drawing/2014/main" id="{4D8F87C0-A857-44AF-91BE-28B40B3FB3E8}"/>
                </a:ext>
              </a:extLst>
            </p:cNvPr>
            <p:cNvSpPr/>
            <p:nvPr/>
          </p:nvSpPr>
          <p:spPr>
            <a:xfrm>
              <a:off x="50321" y="2800350"/>
              <a:ext cx="6150610" cy="2438400"/>
            </a:xfrm>
            <a:custGeom>
              <a:avLst/>
              <a:gdLst/>
              <a:ahLst/>
              <a:cxnLst/>
              <a:rect l="l" t="t" r="r" b="b"/>
              <a:pathLst>
                <a:path w="6150610" h="2438400">
                  <a:moveTo>
                    <a:pt x="5744053" y="0"/>
                  </a:moveTo>
                  <a:lnTo>
                    <a:pt x="406404" y="0"/>
                  </a:lnTo>
                  <a:lnTo>
                    <a:pt x="359008" y="2734"/>
                  </a:lnTo>
                  <a:lnTo>
                    <a:pt x="313219" y="10733"/>
                  </a:lnTo>
                  <a:lnTo>
                    <a:pt x="269340" y="23692"/>
                  </a:lnTo>
                  <a:lnTo>
                    <a:pt x="227677" y="41307"/>
                  </a:lnTo>
                  <a:lnTo>
                    <a:pt x="188535" y="63271"/>
                  </a:lnTo>
                  <a:lnTo>
                    <a:pt x="152219" y="89281"/>
                  </a:lnTo>
                  <a:lnTo>
                    <a:pt x="119033" y="119032"/>
                  </a:lnTo>
                  <a:lnTo>
                    <a:pt x="89282" y="152218"/>
                  </a:lnTo>
                  <a:lnTo>
                    <a:pt x="63272" y="188534"/>
                  </a:lnTo>
                  <a:lnTo>
                    <a:pt x="41307" y="227676"/>
                  </a:lnTo>
                  <a:lnTo>
                    <a:pt x="23692" y="269338"/>
                  </a:lnTo>
                  <a:lnTo>
                    <a:pt x="10733" y="313216"/>
                  </a:lnTo>
                  <a:lnTo>
                    <a:pt x="2734" y="359005"/>
                  </a:lnTo>
                  <a:lnTo>
                    <a:pt x="0" y="406400"/>
                  </a:lnTo>
                  <a:lnTo>
                    <a:pt x="0" y="2032000"/>
                  </a:lnTo>
                  <a:lnTo>
                    <a:pt x="2734" y="2079394"/>
                  </a:lnTo>
                  <a:lnTo>
                    <a:pt x="10733" y="2125183"/>
                  </a:lnTo>
                  <a:lnTo>
                    <a:pt x="23692" y="2169061"/>
                  </a:lnTo>
                  <a:lnTo>
                    <a:pt x="41307" y="2210723"/>
                  </a:lnTo>
                  <a:lnTo>
                    <a:pt x="63272" y="2249865"/>
                  </a:lnTo>
                  <a:lnTo>
                    <a:pt x="89282" y="2286181"/>
                  </a:lnTo>
                  <a:lnTo>
                    <a:pt x="119033" y="2319367"/>
                  </a:lnTo>
                  <a:lnTo>
                    <a:pt x="152219" y="2349118"/>
                  </a:lnTo>
                  <a:lnTo>
                    <a:pt x="188535" y="2375128"/>
                  </a:lnTo>
                  <a:lnTo>
                    <a:pt x="227677" y="2397092"/>
                  </a:lnTo>
                  <a:lnTo>
                    <a:pt x="269340" y="2414707"/>
                  </a:lnTo>
                  <a:lnTo>
                    <a:pt x="313219" y="2427666"/>
                  </a:lnTo>
                  <a:lnTo>
                    <a:pt x="359008" y="2435665"/>
                  </a:lnTo>
                  <a:lnTo>
                    <a:pt x="406404" y="2438400"/>
                  </a:lnTo>
                  <a:lnTo>
                    <a:pt x="5744053" y="2438400"/>
                  </a:lnTo>
                  <a:lnTo>
                    <a:pt x="5791447" y="2435665"/>
                  </a:lnTo>
                  <a:lnTo>
                    <a:pt x="5837236" y="2427666"/>
                  </a:lnTo>
                  <a:lnTo>
                    <a:pt x="5881114" y="2414707"/>
                  </a:lnTo>
                  <a:lnTo>
                    <a:pt x="5922776" y="2397092"/>
                  </a:lnTo>
                  <a:lnTo>
                    <a:pt x="5961918" y="2375128"/>
                  </a:lnTo>
                  <a:lnTo>
                    <a:pt x="5998234" y="2349118"/>
                  </a:lnTo>
                  <a:lnTo>
                    <a:pt x="6031420" y="2319367"/>
                  </a:lnTo>
                  <a:lnTo>
                    <a:pt x="6061171" y="2286181"/>
                  </a:lnTo>
                  <a:lnTo>
                    <a:pt x="6087181" y="2249865"/>
                  </a:lnTo>
                  <a:lnTo>
                    <a:pt x="6109145" y="2210723"/>
                  </a:lnTo>
                  <a:lnTo>
                    <a:pt x="6126760" y="2169061"/>
                  </a:lnTo>
                  <a:lnTo>
                    <a:pt x="6139719" y="2125183"/>
                  </a:lnTo>
                  <a:lnTo>
                    <a:pt x="6147718" y="2079394"/>
                  </a:lnTo>
                  <a:lnTo>
                    <a:pt x="6150453" y="2032000"/>
                  </a:lnTo>
                  <a:lnTo>
                    <a:pt x="6150453" y="406400"/>
                  </a:lnTo>
                  <a:lnTo>
                    <a:pt x="6147718" y="359005"/>
                  </a:lnTo>
                  <a:lnTo>
                    <a:pt x="6139719" y="313216"/>
                  </a:lnTo>
                  <a:lnTo>
                    <a:pt x="6126760" y="269338"/>
                  </a:lnTo>
                  <a:lnTo>
                    <a:pt x="6109145" y="227676"/>
                  </a:lnTo>
                  <a:lnTo>
                    <a:pt x="6087181" y="188534"/>
                  </a:lnTo>
                  <a:lnTo>
                    <a:pt x="6061171" y="152218"/>
                  </a:lnTo>
                  <a:lnTo>
                    <a:pt x="6031420" y="119032"/>
                  </a:lnTo>
                  <a:lnTo>
                    <a:pt x="5998234" y="89281"/>
                  </a:lnTo>
                  <a:lnTo>
                    <a:pt x="5961918" y="63271"/>
                  </a:lnTo>
                  <a:lnTo>
                    <a:pt x="5922776" y="41307"/>
                  </a:lnTo>
                  <a:lnTo>
                    <a:pt x="5881114" y="23692"/>
                  </a:lnTo>
                  <a:lnTo>
                    <a:pt x="5837236" y="10733"/>
                  </a:lnTo>
                  <a:lnTo>
                    <a:pt x="5791447" y="2734"/>
                  </a:lnTo>
                  <a:lnTo>
                    <a:pt x="5744053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4" name="object 8">
              <a:extLst>
                <a:ext uri="{FF2B5EF4-FFF2-40B4-BE49-F238E27FC236}">
                  <a16:creationId xmlns:a16="http://schemas.microsoft.com/office/drawing/2014/main" id="{93D5BDB6-3ECE-43B7-A363-DEDC372B8A01}"/>
                </a:ext>
              </a:extLst>
            </p:cNvPr>
            <p:cNvSpPr/>
            <p:nvPr/>
          </p:nvSpPr>
          <p:spPr>
            <a:xfrm>
              <a:off x="50321" y="2800350"/>
              <a:ext cx="6150610" cy="2438400"/>
            </a:xfrm>
            <a:custGeom>
              <a:avLst/>
              <a:gdLst/>
              <a:ahLst/>
              <a:cxnLst/>
              <a:rect l="l" t="t" r="r" b="b"/>
              <a:pathLst>
                <a:path w="6150610" h="2438400">
                  <a:moveTo>
                    <a:pt x="0" y="406406"/>
                  </a:moveTo>
                  <a:lnTo>
                    <a:pt x="2734" y="359010"/>
                  </a:lnTo>
                  <a:lnTo>
                    <a:pt x="10733" y="313220"/>
                  </a:lnTo>
                  <a:lnTo>
                    <a:pt x="23692" y="269342"/>
                  </a:lnTo>
                  <a:lnTo>
                    <a:pt x="41307" y="227678"/>
                  </a:lnTo>
                  <a:lnTo>
                    <a:pt x="63272" y="188536"/>
                  </a:lnTo>
                  <a:lnTo>
                    <a:pt x="89282" y="152219"/>
                  </a:lnTo>
                  <a:lnTo>
                    <a:pt x="119033" y="119033"/>
                  </a:lnTo>
                  <a:lnTo>
                    <a:pt x="152219" y="89282"/>
                  </a:lnTo>
                  <a:lnTo>
                    <a:pt x="188536" y="63272"/>
                  </a:lnTo>
                  <a:lnTo>
                    <a:pt x="227678" y="41307"/>
                  </a:lnTo>
                  <a:lnTo>
                    <a:pt x="269341" y="23692"/>
                  </a:lnTo>
                  <a:lnTo>
                    <a:pt x="313220" y="10733"/>
                  </a:lnTo>
                  <a:lnTo>
                    <a:pt x="359009" y="2734"/>
                  </a:lnTo>
                  <a:lnTo>
                    <a:pt x="406405" y="0"/>
                  </a:lnTo>
                  <a:lnTo>
                    <a:pt x="5744053" y="0"/>
                  </a:lnTo>
                  <a:lnTo>
                    <a:pt x="5791448" y="2734"/>
                  </a:lnTo>
                  <a:lnTo>
                    <a:pt x="5837237" y="10733"/>
                  </a:lnTo>
                  <a:lnTo>
                    <a:pt x="5881115" y="23692"/>
                  </a:lnTo>
                  <a:lnTo>
                    <a:pt x="5922778" y="41307"/>
                  </a:lnTo>
                  <a:lnTo>
                    <a:pt x="5961920" y="63272"/>
                  </a:lnTo>
                  <a:lnTo>
                    <a:pt x="5998236" y="89282"/>
                  </a:lnTo>
                  <a:lnTo>
                    <a:pt x="6031422" y="119033"/>
                  </a:lnTo>
                  <a:lnTo>
                    <a:pt x="6061172" y="152219"/>
                  </a:lnTo>
                  <a:lnTo>
                    <a:pt x="6087182" y="188536"/>
                  </a:lnTo>
                  <a:lnTo>
                    <a:pt x="6109146" y="227678"/>
                  </a:lnTo>
                  <a:lnTo>
                    <a:pt x="6126761" y="269342"/>
                  </a:lnTo>
                  <a:lnTo>
                    <a:pt x="6139720" y="313220"/>
                  </a:lnTo>
                  <a:lnTo>
                    <a:pt x="6147719" y="359010"/>
                  </a:lnTo>
                  <a:lnTo>
                    <a:pt x="6150453" y="406406"/>
                  </a:lnTo>
                  <a:lnTo>
                    <a:pt x="6150453" y="2031991"/>
                  </a:lnTo>
                  <a:lnTo>
                    <a:pt x="6147719" y="2079388"/>
                  </a:lnTo>
                  <a:lnTo>
                    <a:pt x="6139720" y="2125179"/>
                  </a:lnTo>
                  <a:lnTo>
                    <a:pt x="6126761" y="2169058"/>
                  </a:lnTo>
                  <a:lnTo>
                    <a:pt x="6109146" y="2210722"/>
                  </a:lnTo>
                  <a:lnTo>
                    <a:pt x="6087182" y="2249865"/>
                  </a:lnTo>
                  <a:lnTo>
                    <a:pt x="6061172" y="2286182"/>
                  </a:lnTo>
                  <a:lnTo>
                    <a:pt x="6031422" y="2319368"/>
                  </a:lnTo>
                  <a:lnTo>
                    <a:pt x="5998236" y="2349119"/>
                  </a:lnTo>
                  <a:lnTo>
                    <a:pt x="5961920" y="2375129"/>
                  </a:lnTo>
                  <a:lnTo>
                    <a:pt x="5922778" y="2397094"/>
                  </a:lnTo>
                  <a:lnTo>
                    <a:pt x="5881115" y="2414708"/>
                  </a:lnTo>
                  <a:lnTo>
                    <a:pt x="5837237" y="2427668"/>
                  </a:lnTo>
                  <a:lnTo>
                    <a:pt x="5791448" y="2435667"/>
                  </a:lnTo>
                  <a:lnTo>
                    <a:pt x="5744053" y="2438401"/>
                  </a:lnTo>
                  <a:lnTo>
                    <a:pt x="406405" y="2438401"/>
                  </a:lnTo>
                  <a:lnTo>
                    <a:pt x="359009" y="2435667"/>
                  </a:lnTo>
                  <a:lnTo>
                    <a:pt x="313220" y="2427668"/>
                  </a:lnTo>
                  <a:lnTo>
                    <a:pt x="269341" y="2414708"/>
                  </a:lnTo>
                  <a:lnTo>
                    <a:pt x="227678" y="2397094"/>
                  </a:lnTo>
                  <a:lnTo>
                    <a:pt x="188536" y="2375129"/>
                  </a:lnTo>
                  <a:lnTo>
                    <a:pt x="152219" y="2349119"/>
                  </a:lnTo>
                  <a:lnTo>
                    <a:pt x="119033" y="2319368"/>
                  </a:lnTo>
                  <a:lnTo>
                    <a:pt x="89282" y="2286182"/>
                  </a:lnTo>
                  <a:lnTo>
                    <a:pt x="63272" y="2249865"/>
                  </a:lnTo>
                  <a:lnTo>
                    <a:pt x="41307" y="2210722"/>
                  </a:lnTo>
                  <a:lnTo>
                    <a:pt x="23692" y="2169058"/>
                  </a:lnTo>
                  <a:lnTo>
                    <a:pt x="10733" y="2125179"/>
                  </a:lnTo>
                  <a:lnTo>
                    <a:pt x="2734" y="2079388"/>
                  </a:lnTo>
                  <a:lnTo>
                    <a:pt x="0" y="2031991"/>
                  </a:lnTo>
                  <a:lnTo>
                    <a:pt x="0" y="406406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12" name="object 17">
            <a:extLst>
              <a:ext uri="{FF2B5EF4-FFF2-40B4-BE49-F238E27FC236}">
                <a16:creationId xmlns:a16="http://schemas.microsoft.com/office/drawing/2014/main" id="{3838E056-88D1-4E5C-88F6-150A3BB0D3F9}"/>
              </a:ext>
            </a:extLst>
          </p:cNvPr>
          <p:cNvSpPr/>
          <p:nvPr/>
        </p:nvSpPr>
        <p:spPr>
          <a:xfrm>
            <a:off x="3625596" y="1810855"/>
            <a:ext cx="2427427" cy="2009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8">
            <a:extLst>
              <a:ext uri="{FF2B5EF4-FFF2-40B4-BE49-F238E27FC236}">
                <a16:creationId xmlns:a16="http://schemas.microsoft.com/office/drawing/2014/main" id="{670249ED-B84D-4BD5-BAFD-191974B57465}"/>
              </a:ext>
            </a:extLst>
          </p:cNvPr>
          <p:cNvSpPr/>
          <p:nvPr/>
        </p:nvSpPr>
        <p:spPr>
          <a:xfrm>
            <a:off x="281303" y="1837411"/>
            <a:ext cx="2356891" cy="20096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1B7A5D9F-378E-4B60-BF9D-253E601CA4EB}"/>
              </a:ext>
            </a:extLst>
          </p:cNvPr>
          <p:cNvSpPr/>
          <p:nvPr/>
        </p:nvSpPr>
        <p:spPr>
          <a:xfrm>
            <a:off x="2694572" y="2685415"/>
            <a:ext cx="875030" cy="313690"/>
          </a:xfrm>
          <a:custGeom>
            <a:avLst/>
            <a:gdLst/>
            <a:ahLst/>
            <a:cxnLst/>
            <a:rect l="l" t="t" r="r" b="b"/>
            <a:pathLst>
              <a:path w="875029" h="313689">
                <a:moveTo>
                  <a:pt x="717804" y="0"/>
                </a:moveTo>
                <a:lnTo>
                  <a:pt x="717804" y="78409"/>
                </a:lnTo>
                <a:lnTo>
                  <a:pt x="0" y="78409"/>
                </a:lnTo>
                <a:lnTo>
                  <a:pt x="0" y="235254"/>
                </a:lnTo>
                <a:lnTo>
                  <a:pt x="717804" y="235254"/>
                </a:lnTo>
                <a:lnTo>
                  <a:pt x="717804" y="313677"/>
                </a:lnTo>
                <a:lnTo>
                  <a:pt x="874648" y="156832"/>
                </a:lnTo>
                <a:lnTo>
                  <a:pt x="7178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20">
            <a:extLst>
              <a:ext uri="{FF2B5EF4-FFF2-40B4-BE49-F238E27FC236}">
                <a16:creationId xmlns:a16="http://schemas.microsoft.com/office/drawing/2014/main" id="{C1C8CE04-C8AE-4B16-B1ED-47E8CAE2B959}"/>
              </a:ext>
            </a:extLst>
          </p:cNvPr>
          <p:cNvSpPr/>
          <p:nvPr/>
        </p:nvSpPr>
        <p:spPr>
          <a:xfrm>
            <a:off x="10060611" y="2053743"/>
            <a:ext cx="875030" cy="313690"/>
          </a:xfrm>
          <a:custGeom>
            <a:avLst/>
            <a:gdLst/>
            <a:ahLst/>
            <a:cxnLst/>
            <a:rect l="l" t="t" r="r" b="b"/>
            <a:pathLst>
              <a:path w="875029" h="313689">
                <a:moveTo>
                  <a:pt x="717803" y="0"/>
                </a:moveTo>
                <a:lnTo>
                  <a:pt x="717803" y="78422"/>
                </a:lnTo>
                <a:lnTo>
                  <a:pt x="0" y="78422"/>
                </a:lnTo>
                <a:lnTo>
                  <a:pt x="0" y="235254"/>
                </a:lnTo>
                <a:lnTo>
                  <a:pt x="717803" y="235254"/>
                </a:lnTo>
                <a:lnTo>
                  <a:pt x="717803" y="313677"/>
                </a:lnTo>
                <a:lnTo>
                  <a:pt x="874649" y="156844"/>
                </a:lnTo>
                <a:lnTo>
                  <a:pt x="7178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21">
            <a:extLst>
              <a:ext uri="{FF2B5EF4-FFF2-40B4-BE49-F238E27FC236}">
                <a16:creationId xmlns:a16="http://schemas.microsoft.com/office/drawing/2014/main" id="{7C1ED82C-A1A3-42BF-AD45-F326ED54B08F}"/>
              </a:ext>
            </a:extLst>
          </p:cNvPr>
          <p:cNvSpPr/>
          <p:nvPr/>
        </p:nvSpPr>
        <p:spPr>
          <a:xfrm>
            <a:off x="10059823" y="3169933"/>
            <a:ext cx="875030" cy="313690"/>
          </a:xfrm>
          <a:custGeom>
            <a:avLst/>
            <a:gdLst/>
            <a:ahLst/>
            <a:cxnLst/>
            <a:rect l="l" t="t" r="r" b="b"/>
            <a:pathLst>
              <a:path w="875029" h="313689">
                <a:moveTo>
                  <a:pt x="717804" y="0"/>
                </a:moveTo>
                <a:lnTo>
                  <a:pt x="717804" y="78422"/>
                </a:lnTo>
                <a:lnTo>
                  <a:pt x="0" y="78422"/>
                </a:lnTo>
                <a:lnTo>
                  <a:pt x="0" y="235254"/>
                </a:lnTo>
                <a:lnTo>
                  <a:pt x="717804" y="235254"/>
                </a:lnTo>
                <a:lnTo>
                  <a:pt x="717804" y="313677"/>
                </a:lnTo>
                <a:lnTo>
                  <a:pt x="874636" y="156844"/>
                </a:lnTo>
                <a:lnTo>
                  <a:pt x="7178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22">
            <a:extLst>
              <a:ext uri="{FF2B5EF4-FFF2-40B4-BE49-F238E27FC236}">
                <a16:creationId xmlns:a16="http://schemas.microsoft.com/office/drawing/2014/main" id="{002AF423-C2E0-40EB-9962-A3B6D9A15CF2}"/>
              </a:ext>
            </a:extLst>
          </p:cNvPr>
          <p:cNvSpPr txBox="1"/>
          <p:nvPr/>
        </p:nvSpPr>
        <p:spPr>
          <a:xfrm>
            <a:off x="11073029" y="1837411"/>
            <a:ext cx="940435" cy="5892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400" b="1" spc="-65" dirty="0">
                <a:latin typeface="Noto Sans CJK HK"/>
                <a:cs typeface="Noto Sans CJK HK"/>
              </a:rPr>
              <a:t>Detection</a:t>
            </a:r>
            <a:endParaRPr sz="1400">
              <a:latin typeface="Noto Sans CJK HK"/>
              <a:cs typeface="Noto Sans CJK HK"/>
            </a:endParaRPr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DBADA119-6A7A-4DB1-982B-EE643E8FE99C}"/>
              </a:ext>
            </a:extLst>
          </p:cNvPr>
          <p:cNvSpPr txBox="1"/>
          <p:nvPr/>
        </p:nvSpPr>
        <p:spPr>
          <a:xfrm>
            <a:off x="11050105" y="2999093"/>
            <a:ext cx="975360" cy="5892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</a:pPr>
            <a:r>
              <a:rPr sz="1200" b="1" spc="-75" dirty="0">
                <a:latin typeface="Noto Sans CJK HK"/>
                <a:cs typeface="Noto Sans CJK HK"/>
              </a:rPr>
              <a:t>se</a:t>
            </a:r>
            <a:r>
              <a:rPr sz="1200" b="1" spc="5" dirty="0">
                <a:latin typeface="Noto Sans CJK HK"/>
                <a:cs typeface="Noto Sans CJK HK"/>
              </a:rPr>
              <a:t>g</a:t>
            </a:r>
            <a:r>
              <a:rPr sz="1200" b="1" spc="-100" dirty="0">
                <a:latin typeface="Noto Sans CJK HK"/>
                <a:cs typeface="Noto Sans CJK HK"/>
              </a:rPr>
              <a:t>m</a:t>
            </a:r>
            <a:r>
              <a:rPr sz="1200" b="1" spc="-65" dirty="0">
                <a:latin typeface="Noto Sans CJK HK"/>
                <a:cs typeface="Noto Sans CJK HK"/>
              </a:rPr>
              <a:t>e</a:t>
            </a:r>
            <a:r>
              <a:rPr sz="1200" b="1" spc="-75" dirty="0">
                <a:latin typeface="Noto Sans CJK HK"/>
                <a:cs typeface="Noto Sans CJK HK"/>
              </a:rPr>
              <a:t>nt</a:t>
            </a:r>
            <a:r>
              <a:rPr sz="1200" b="1" spc="-90" dirty="0">
                <a:latin typeface="Noto Sans CJK HK"/>
                <a:cs typeface="Noto Sans CJK HK"/>
              </a:rPr>
              <a:t>a</a:t>
            </a:r>
            <a:r>
              <a:rPr sz="1200" b="1" spc="-75" dirty="0">
                <a:latin typeface="Noto Sans CJK HK"/>
                <a:cs typeface="Noto Sans CJK HK"/>
              </a:rPr>
              <a:t>t</a:t>
            </a:r>
            <a:r>
              <a:rPr sz="1200" b="1" spc="-60" dirty="0">
                <a:latin typeface="Noto Sans CJK HK"/>
                <a:cs typeface="Noto Sans CJK HK"/>
              </a:rPr>
              <a:t>i</a:t>
            </a:r>
            <a:r>
              <a:rPr sz="1200" b="1" spc="-40" dirty="0">
                <a:latin typeface="Noto Sans CJK HK"/>
                <a:cs typeface="Noto Sans CJK HK"/>
              </a:rPr>
              <a:t>o</a:t>
            </a:r>
            <a:r>
              <a:rPr sz="1200" b="1" spc="-70" dirty="0">
                <a:latin typeface="Noto Sans CJK HK"/>
                <a:cs typeface="Noto Sans CJK HK"/>
              </a:rPr>
              <a:t>n</a:t>
            </a:r>
            <a:endParaRPr sz="1200">
              <a:latin typeface="Noto Sans CJK HK"/>
              <a:cs typeface="Noto Sans CJK HK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A53D01DE-FD95-4C02-B599-3E08EBD887AB}"/>
              </a:ext>
            </a:extLst>
          </p:cNvPr>
          <p:cNvSpPr/>
          <p:nvPr/>
        </p:nvSpPr>
        <p:spPr>
          <a:xfrm>
            <a:off x="6324169" y="2685415"/>
            <a:ext cx="875030" cy="313690"/>
          </a:xfrm>
          <a:custGeom>
            <a:avLst/>
            <a:gdLst/>
            <a:ahLst/>
            <a:cxnLst/>
            <a:rect l="l" t="t" r="r" b="b"/>
            <a:pathLst>
              <a:path w="875029" h="313689">
                <a:moveTo>
                  <a:pt x="717803" y="0"/>
                </a:moveTo>
                <a:lnTo>
                  <a:pt x="717803" y="78409"/>
                </a:lnTo>
                <a:lnTo>
                  <a:pt x="0" y="78409"/>
                </a:lnTo>
                <a:lnTo>
                  <a:pt x="0" y="235254"/>
                </a:lnTo>
                <a:lnTo>
                  <a:pt x="717803" y="235254"/>
                </a:lnTo>
                <a:lnTo>
                  <a:pt x="717803" y="313677"/>
                </a:lnTo>
                <a:lnTo>
                  <a:pt x="874636" y="156832"/>
                </a:lnTo>
                <a:lnTo>
                  <a:pt x="7178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26">
            <a:extLst>
              <a:ext uri="{FF2B5EF4-FFF2-40B4-BE49-F238E27FC236}">
                <a16:creationId xmlns:a16="http://schemas.microsoft.com/office/drawing/2014/main" id="{6A56CF97-F05A-470E-A05B-159280142E1B}"/>
              </a:ext>
            </a:extLst>
          </p:cNvPr>
          <p:cNvSpPr txBox="1"/>
          <p:nvPr/>
        </p:nvSpPr>
        <p:spPr>
          <a:xfrm>
            <a:off x="136809" y="941325"/>
            <a:ext cx="5314315" cy="634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635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Step </a:t>
            </a:r>
            <a:r>
              <a:rPr sz="2400" b="1" i="1" dirty="0"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  <a:p>
            <a:pPr marL="836930">
              <a:lnSpc>
                <a:spcPts val="2155"/>
              </a:lnSpc>
            </a:pPr>
            <a:r>
              <a:rPr sz="2000" b="1" spc="-40" dirty="0">
                <a:latin typeface="Noto Sans CJK HK"/>
                <a:cs typeface="Noto Sans CJK HK"/>
              </a:rPr>
              <a:t>AI-based </a:t>
            </a:r>
            <a:r>
              <a:rPr sz="2000" b="1" spc="-105" dirty="0">
                <a:latin typeface="Noto Sans CJK HK"/>
                <a:cs typeface="Noto Sans CJK HK"/>
              </a:rPr>
              <a:t>Quality </a:t>
            </a:r>
            <a:r>
              <a:rPr sz="2000" b="1" spc="-100" dirty="0">
                <a:latin typeface="Noto Sans CJK HK"/>
                <a:cs typeface="Noto Sans CJK HK"/>
              </a:rPr>
              <a:t>Optimization</a:t>
            </a:r>
            <a:r>
              <a:rPr sz="2000" b="1" spc="45" dirty="0">
                <a:latin typeface="Noto Sans CJK HK"/>
                <a:cs typeface="Noto Sans CJK HK"/>
              </a:rPr>
              <a:t> </a:t>
            </a:r>
            <a:r>
              <a:rPr sz="2000" b="1" spc="-120" dirty="0">
                <a:latin typeface="Noto Sans CJK HK"/>
                <a:cs typeface="Noto Sans CJK HK"/>
              </a:rPr>
              <a:t>Process</a:t>
            </a:r>
            <a:endParaRPr sz="2000" dirty="0">
              <a:latin typeface="Noto Sans CJK HK"/>
              <a:cs typeface="Noto Sans CJK HK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3984C9C6-4F6E-4FAB-9060-98E37B585376}"/>
              </a:ext>
            </a:extLst>
          </p:cNvPr>
          <p:cNvSpPr txBox="1"/>
          <p:nvPr/>
        </p:nvSpPr>
        <p:spPr>
          <a:xfrm>
            <a:off x="6425565" y="941325"/>
            <a:ext cx="5766435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42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Step </a:t>
            </a:r>
            <a:r>
              <a:rPr sz="2400" b="1" i="1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908685">
              <a:lnSpc>
                <a:spcPts val="1939"/>
              </a:lnSpc>
              <a:tabLst>
                <a:tab pos="2102485" algn="l"/>
              </a:tabLst>
            </a:pPr>
            <a:r>
              <a:rPr sz="2000" b="1" spc="-40" dirty="0">
                <a:latin typeface="Noto Sans CJK HK"/>
                <a:cs typeface="Noto Sans CJK HK"/>
              </a:rPr>
              <a:t>AI-based	</a:t>
            </a:r>
            <a:r>
              <a:rPr sz="2000" b="1" spc="-114" dirty="0">
                <a:latin typeface="Noto Sans CJK HK"/>
                <a:cs typeface="Noto Sans CJK HK"/>
              </a:rPr>
              <a:t>Lesion</a:t>
            </a:r>
            <a:r>
              <a:rPr sz="2000" b="1" spc="80" dirty="0">
                <a:latin typeface="Noto Sans CJK HK"/>
                <a:cs typeface="Noto Sans CJK HK"/>
              </a:rPr>
              <a:t> </a:t>
            </a:r>
            <a:r>
              <a:rPr sz="2000" b="1" spc="-95" dirty="0">
                <a:latin typeface="Noto Sans CJK HK"/>
                <a:cs typeface="Noto Sans CJK HK"/>
              </a:rPr>
              <a:t>Detection/Segmentation</a:t>
            </a:r>
            <a:endParaRPr sz="2000">
              <a:latin typeface="Noto Sans CJK HK"/>
              <a:cs typeface="Noto Sans CJK HK"/>
            </a:endParaRP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E714B4E3-E4BE-4262-9496-68E295B0B231}"/>
              </a:ext>
            </a:extLst>
          </p:cNvPr>
          <p:cNvSpPr txBox="1"/>
          <p:nvPr/>
        </p:nvSpPr>
        <p:spPr>
          <a:xfrm>
            <a:off x="6363983" y="2261109"/>
            <a:ext cx="787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FF0000"/>
                </a:solidFill>
                <a:latin typeface="Noto Sans CJK HK"/>
                <a:cs typeface="Noto Sans CJK HK"/>
              </a:rPr>
              <a:t>ⅹ</a:t>
            </a:r>
            <a:endParaRPr sz="6000">
              <a:latin typeface="Noto Sans CJK HK"/>
              <a:cs typeface="Noto Sans CJK HK"/>
            </a:endParaRPr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1650D4ED-A719-43E7-978E-766BC1F23C48}"/>
              </a:ext>
            </a:extLst>
          </p:cNvPr>
          <p:cNvSpPr txBox="1"/>
          <p:nvPr/>
        </p:nvSpPr>
        <p:spPr>
          <a:xfrm>
            <a:off x="6291051" y="3055799"/>
            <a:ext cx="10915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6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HK"/>
                <a:cs typeface="Noto Sans CJK HK"/>
              </a:rPr>
              <a:t>Disconnection</a:t>
            </a:r>
            <a:endParaRPr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HK"/>
              <a:cs typeface="Noto Sans CJK HK"/>
            </a:endParaRPr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F411A70E-C299-4C95-BA1A-102B7FC5F2B9}"/>
              </a:ext>
            </a:extLst>
          </p:cNvPr>
          <p:cNvSpPr txBox="1"/>
          <p:nvPr/>
        </p:nvSpPr>
        <p:spPr>
          <a:xfrm>
            <a:off x="4041457" y="4480040"/>
            <a:ext cx="5267325" cy="1368323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70"/>
              </a:spcBef>
              <a:tabLst>
                <a:tab pos="3089910" algn="l"/>
              </a:tabLst>
            </a:pPr>
            <a:r>
              <a:rPr sz="2000" spc="-260" dirty="0">
                <a:solidFill>
                  <a:srgbClr val="FF0000"/>
                </a:solidFill>
                <a:latin typeface="DejaVu Sans"/>
                <a:cs typeface="DejaVu Sans"/>
              </a:rPr>
              <a:t>⨂  </a:t>
            </a:r>
            <a:r>
              <a:rPr sz="2000" b="1" spc="-125" dirty="0">
                <a:solidFill>
                  <a:srgbClr val="FF0000"/>
                </a:solidFill>
                <a:latin typeface="Noto Sans CJK HK"/>
                <a:cs typeface="Noto Sans CJK HK"/>
              </a:rPr>
              <a:t>Unknown</a:t>
            </a:r>
            <a:r>
              <a:rPr sz="2000" b="1" spc="-10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2000" b="1" spc="-110" dirty="0">
                <a:solidFill>
                  <a:srgbClr val="FF0000"/>
                </a:solidFill>
                <a:latin typeface="Noto Sans CJK HK"/>
                <a:cs typeface="Noto Sans CJK HK"/>
              </a:rPr>
              <a:t>Usability</a:t>
            </a:r>
            <a:r>
              <a:rPr sz="2000" b="1" spc="10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2000" b="1" spc="-85" dirty="0">
                <a:solidFill>
                  <a:srgbClr val="FF0000"/>
                </a:solidFill>
                <a:latin typeface="Noto Sans CJK HK"/>
                <a:cs typeface="Noto Sans CJK HK"/>
              </a:rPr>
              <a:t>for</a:t>
            </a:r>
            <a:r>
              <a:rPr lang="en-US" sz="2000" b="1" spc="-85" dirty="0">
                <a:solidFill>
                  <a:srgbClr val="FF0000"/>
                </a:solidFill>
                <a:latin typeface="Noto Sans CJK HK"/>
                <a:cs typeface="Noto Sans CJK HK"/>
              </a:rPr>
              <a:t>  </a:t>
            </a:r>
            <a:r>
              <a:rPr sz="2000" b="1" spc="-120" dirty="0">
                <a:solidFill>
                  <a:srgbClr val="FF0000"/>
                </a:solidFill>
                <a:latin typeface="Noto Sans CJK HK"/>
                <a:cs typeface="Noto Sans CJK HK"/>
              </a:rPr>
              <a:t>Step </a:t>
            </a:r>
            <a:r>
              <a:rPr sz="2000" b="1" spc="-70" dirty="0">
                <a:solidFill>
                  <a:srgbClr val="FF0000"/>
                </a:solidFill>
                <a:latin typeface="Noto Sans CJK HK"/>
                <a:cs typeface="Noto Sans CJK HK"/>
              </a:rPr>
              <a:t>2 </a:t>
            </a:r>
            <a:r>
              <a:rPr sz="2000" b="1" spc="-105" dirty="0">
                <a:solidFill>
                  <a:srgbClr val="FF0000"/>
                </a:solidFill>
                <a:latin typeface="Noto Sans CJK HK"/>
                <a:cs typeface="Noto Sans CJK HK"/>
              </a:rPr>
              <a:t>in</a:t>
            </a:r>
            <a:r>
              <a:rPr sz="2000" b="1" spc="-26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2000" b="1" spc="-110" dirty="0">
                <a:solidFill>
                  <a:srgbClr val="FF0000"/>
                </a:solidFill>
                <a:latin typeface="Noto Sans CJK HK"/>
                <a:cs typeface="Noto Sans CJK HK"/>
              </a:rPr>
              <a:t>clinic</a:t>
            </a:r>
            <a:endParaRPr sz="2000" dirty="0">
              <a:latin typeface="Noto Sans CJK HK"/>
              <a:cs typeface="Noto Sans CJK HK"/>
            </a:endParaRPr>
          </a:p>
          <a:p>
            <a:pPr marL="90805">
              <a:lnSpc>
                <a:spcPct val="100000"/>
              </a:lnSpc>
              <a:spcBef>
                <a:spcPts val="1200"/>
              </a:spcBef>
            </a:pPr>
            <a:r>
              <a:rPr sz="2000" spc="-260" dirty="0">
                <a:solidFill>
                  <a:srgbClr val="FF0000"/>
                </a:solidFill>
                <a:latin typeface="DejaVu Sans"/>
                <a:cs typeface="DejaVu Sans"/>
              </a:rPr>
              <a:t>⨂ </a:t>
            </a:r>
            <a:r>
              <a:rPr sz="2000" b="1" spc="-60" dirty="0">
                <a:solidFill>
                  <a:srgbClr val="FF0000"/>
                </a:solidFill>
                <a:latin typeface="Noto Sans CJK HK"/>
                <a:cs typeface="Noto Sans CJK HK"/>
              </a:rPr>
              <a:t>Don’t </a:t>
            </a:r>
            <a:r>
              <a:rPr sz="2000" b="1" spc="-105" dirty="0">
                <a:solidFill>
                  <a:srgbClr val="FF0000"/>
                </a:solidFill>
                <a:latin typeface="Noto Sans CJK HK"/>
                <a:cs typeface="Noto Sans CJK HK"/>
              </a:rPr>
              <a:t>orient </a:t>
            </a:r>
            <a:r>
              <a:rPr sz="2000" b="1" spc="-120" dirty="0">
                <a:solidFill>
                  <a:srgbClr val="FF0000"/>
                </a:solidFill>
                <a:latin typeface="Noto Sans CJK HK"/>
                <a:cs typeface="Noto Sans CJK HK"/>
              </a:rPr>
              <a:t>practical </a:t>
            </a:r>
            <a:r>
              <a:rPr sz="2000" b="1" spc="-65" dirty="0">
                <a:solidFill>
                  <a:srgbClr val="FF0000"/>
                </a:solidFill>
                <a:latin typeface="Noto Sans CJK HK"/>
                <a:cs typeface="Noto Sans CJK HK"/>
              </a:rPr>
              <a:t>high-level</a:t>
            </a:r>
            <a:r>
              <a:rPr sz="2000" b="1" spc="-22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2000" b="1" spc="-135" dirty="0">
                <a:solidFill>
                  <a:srgbClr val="FF0000"/>
                </a:solidFill>
                <a:latin typeface="Noto Sans CJK HK"/>
                <a:cs typeface="Noto Sans CJK HK"/>
              </a:rPr>
              <a:t>tasks</a:t>
            </a:r>
            <a:endParaRPr sz="2000" dirty="0">
              <a:latin typeface="Noto Sans CJK HK"/>
              <a:cs typeface="Noto Sans CJK HK"/>
            </a:endParaRPr>
          </a:p>
          <a:p>
            <a:pPr marL="90805">
              <a:lnSpc>
                <a:spcPct val="100000"/>
              </a:lnSpc>
              <a:spcBef>
                <a:spcPts val="1200"/>
              </a:spcBef>
            </a:pPr>
            <a:r>
              <a:rPr sz="2000" spc="-260" dirty="0">
                <a:solidFill>
                  <a:srgbClr val="FF0000"/>
                </a:solidFill>
                <a:latin typeface="DejaVu Sans"/>
                <a:cs typeface="DejaVu Sans"/>
              </a:rPr>
              <a:t>⨂ </a:t>
            </a:r>
            <a:r>
              <a:rPr sz="2000" b="1" spc="-125" dirty="0">
                <a:solidFill>
                  <a:srgbClr val="FF0000"/>
                </a:solidFill>
                <a:latin typeface="Noto Sans CJK HK"/>
                <a:cs typeface="Noto Sans CJK HK"/>
              </a:rPr>
              <a:t>Evaluated </a:t>
            </a:r>
            <a:r>
              <a:rPr sz="2000" b="1" spc="-90" dirty="0">
                <a:solidFill>
                  <a:srgbClr val="FF0000"/>
                </a:solidFill>
                <a:latin typeface="Noto Sans CJK HK"/>
                <a:cs typeface="Noto Sans CJK HK"/>
              </a:rPr>
              <a:t>Difficulty </a:t>
            </a:r>
            <a:r>
              <a:rPr sz="2000" b="1" spc="-85" dirty="0">
                <a:solidFill>
                  <a:srgbClr val="FF0000"/>
                </a:solidFill>
                <a:latin typeface="Noto Sans CJK HK"/>
                <a:cs typeface="Noto Sans CJK HK"/>
              </a:rPr>
              <a:t>for </a:t>
            </a:r>
            <a:r>
              <a:rPr sz="2000" b="1" spc="-100" dirty="0">
                <a:solidFill>
                  <a:srgbClr val="FF0000"/>
                </a:solidFill>
                <a:latin typeface="Noto Sans CJK HK"/>
                <a:cs typeface="Noto Sans CJK HK"/>
              </a:rPr>
              <a:t>optimized</a:t>
            </a:r>
            <a:r>
              <a:rPr sz="2000" b="1" spc="12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2000" b="1" spc="-95" dirty="0">
                <a:solidFill>
                  <a:srgbClr val="FF0000"/>
                </a:solidFill>
                <a:latin typeface="Noto Sans CJK HK"/>
                <a:cs typeface="Noto Sans CJK HK"/>
              </a:rPr>
              <a:t>image</a:t>
            </a:r>
            <a:endParaRPr sz="2000" dirty="0">
              <a:latin typeface="Noto Sans CJK HK"/>
              <a:cs typeface="Noto Sans CJK HK"/>
            </a:endParaRPr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2F37980B-F114-4DD2-8528-93DDBDF61336}"/>
              </a:ext>
            </a:extLst>
          </p:cNvPr>
          <p:cNvSpPr/>
          <p:nvPr/>
        </p:nvSpPr>
        <p:spPr>
          <a:xfrm>
            <a:off x="6590383" y="3493663"/>
            <a:ext cx="313690" cy="745490"/>
          </a:xfrm>
          <a:custGeom>
            <a:avLst/>
            <a:gdLst/>
            <a:ahLst/>
            <a:cxnLst/>
            <a:rect l="l" t="t" r="r" b="b"/>
            <a:pathLst>
              <a:path w="313690" h="745489">
                <a:moveTo>
                  <a:pt x="235254" y="0"/>
                </a:moveTo>
                <a:lnTo>
                  <a:pt x="78422" y="0"/>
                </a:lnTo>
                <a:lnTo>
                  <a:pt x="78422" y="588251"/>
                </a:lnTo>
                <a:lnTo>
                  <a:pt x="0" y="588251"/>
                </a:lnTo>
                <a:lnTo>
                  <a:pt x="156845" y="745096"/>
                </a:lnTo>
                <a:lnTo>
                  <a:pt x="313677" y="588251"/>
                </a:lnTo>
                <a:lnTo>
                  <a:pt x="235254" y="588251"/>
                </a:lnTo>
                <a:lnTo>
                  <a:pt x="2352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2059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9F5EDBC-D0ED-4364-8A03-0DFE5FB187A1}"/>
              </a:ext>
            </a:extLst>
          </p:cNvPr>
          <p:cNvSpPr txBox="1"/>
          <p:nvPr/>
        </p:nvSpPr>
        <p:spPr>
          <a:xfrm>
            <a:off x="-249343" y="0"/>
            <a:ext cx="95697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0820">
              <a:lnSpc>
                <a:spcPct val="100000"/>
              </a:lnSpc>
              <a:spcBef>
                <a:spcPts val="350"/>
              </a:spcBef>
            </a:pPr>
            <a:r>
              <a:rPr lang="en-US" sz="2400" b="1" spc="-5" dirty="0">
                <a:latin typeface="Times New Roman"/>
                <a:cs typeface="Times New Roman"/>
              </a:rPr>
              <a:t>Low-dose CT Image Reconstruction with Machine Learning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B46740-8DC4-41DF-B0F1-CD96C46D41C5}"/>
              </a:ext>
            </a:extLst>
          </p:cNvPr>
          <p:cNvSpPr/>
          <p:nvPr/>
        </p:nvSpPr>
        <p:spPr>
          <a:xfrm>
            <a:off x="8527039" y="14028"/>
            <a:ext cx="364715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Potential Limitation</a:t>
            </a:r>
          </a:p>
        </p:txBody>
      </p:sp>
      <p:grpSp>
        <p:nvGrpSpPr>
          <p:cNvPr id="9" name="object 2">
            <a:extLst>
              <a:ext uri="{FF2B5EF4-FFF2-40B4-BE49-F238E27FC236}">
                <a16:creationId xmlns:a16="http://schemas.microsoft.com/office/drawing/2014/main" id="{17935291-F3C8-4623-9AD8-FEA5E093A07C}"/>
              </a:ext>
            </a:extLst>
          </p:cNvPr>
          <p:cNvGrpSpPr/>
          <p:nvPr/>
        </p:nvGrpSpPr>
        <p:grpSpPr>
          <a:xfrm>
            <a:off x="7286486" y="1574864"/>
            <a:ext cx="4837430" cy="2438400"/>
            <a:chOff x="7278738" y="2800159"/>
            <a:chExt cx="4837430" cy="2438400"/>
          </a:xfrm>
        </p:grpSpPr>
        <p:sp>
          <p:nvSpPr>
            <p:cNvPr id="35" name="object 3">
              <a:extLst>
                <a:ext uri="{FF2B5EF4-FFF2-40B4-BE49-F238E27FC236}">
                  <a16:creationId xmlns:a16="http://schemas.microsoft.com/office/drawing/2014/main" id="{0F6CC21E-7475-47B4-B021-75B6486C04C6}"/>
                </a:ext>
              </a:extLst>
            </p:cNvPr>
            <p:cNvSpPr/>
            <p:nvPr/>
          </p:nvSpPr>
          <p:spPr>
            <a:xfrm>
              <a:off x="7278738" y="2800159"/>
              <a:ext cx="4837430" cy="2438400"/>
            </a:xfrm>
            <a:custGeom>
              <a:avLst/>
              <a:gdLst/>
              <a:ahLst/>
              <a:cxnLst/>
              <a:rect l="l" t="t" r="r" b="b"/>
              <a:pathLst>
                <a:path w="4837430" h="2438400">
                  <a:moveTo>
                    <a:pt x="4430496" y="0"/>
                  </a:moveTo>
                  <a:lnTo>
                    <a:pt x="406412" y="0"/>
                  </a:lnTo>
                  <a:lnTo>
                    <a:pt x="359015" y="2734"/>
                  </a:lnTo>
                  <a:lnTo>
                    <a:pt x="313224" y="10733"/>
                  </a:lnTo>
                  <a:lnTo>
                    <a:pt x="269344" y="23692"/>
                  </a:lnTo>
                  <a:lnTo>
                    <a:pt x="227680" y="41307"/>
                  </a:lnTo>
                  <a:lnTo>
                    <a:pt x="188537" y="63272"/>
                  </a:lnTo>
                  <a:lnTo>
                    <a:pt x="152220" y="89282"/>
                  </a:lnTo>
                  <a:lnTo>
                    <a:pt x="119033" y="119033"/>
                  </a:lnTo>
                  <a:lnTo>
                    <a:pt x="89282" y="152220"/>
                  </a:lnTo>
                  <a:lnTo>
                    <a:pt x="63272" y="188537"/>
                  </a:lnTo>
                  <a:lnTo>
                    <a:pt x="41307" y="227680"/>
                  </a:lnTo>
                  <a:lnTo>
                    <a:pt x="23692" y="269344"/>
                  </a:lnTo>
                  <a:lnTo>
                    <a:pt x="10733" y="313224"/>
                  </a:lnTo>
                  <a:lnTo>
                    <a:pt x="2734" y="359015"/>
                  </a:lnTo>
                  <a:lnTo>
                    <a:pt x="0" y="406412"/>
                  </a:lnTo>
                  <a:lnTo>
                    <a:pt x="0" y="2031987"/>
                  </a:lnTo>
                  <a:lnTo>
                    <a:pt x="2734" y="2079384"/>
                  </a:lnTo>
                  <a:lnTo>
                    <a:pt x="10733" y="2125175"/>
                  </a:lnTo>
                  <a:lnTo>
                    <a:pt x="23692" y="2169055"/>
                  </a:lnTo>
                  <a:lnTo>
                    <a:pt x="41307" y="2210719"/>
                  </a:lnTo>
                  <a:lnTo>
                    <a:pt x="63272" y="2249862"/>
                  </a:lnTo>
                  <a:lnTo>
                    <a:pt x="89282" y="2286179"/>
                  </a:lnTo>
                  <a:lnTo>
                    <a:pt x="119033" y="2319366"/>
                  </a:lnTo>
                  <a:lnTo>
                    <a:pt x="152220" y="2349117"/>
                  </a:lnTo>
                  <a:lnTo>
                    <a:pt x="188537" y="2375127"/>
                  </a:lnTo>
                  <a:lnTo>
                    <a:pt x="227680" y="2397092"/>
                  </a:lnTo>
                  <a:lnTo>
                    <a:pt x="269344" y="2414707"/>
                  </a:lnTo>
                  <a:lnTo>
                    <a:pt x="313224" y="2427666"/>
                  </a:lnTo>
                  <a:lnTo>
                    <a:pt x="359015" y="2435665"/>
                  </a:lnTo>
                  <a:lnTo>
                    <a:pt x="406412" y="2438400"/>
                  </a:lnTo>
                  <a:lnTo>
                    <a:pt x="4430496" y="2438400"/>
                  </a:lnTo>
                  <a:lnTo>
                    <a:pt x="4477891" y="2435665"/>
                  </a:lnTo>
                  <a:lnTo>
                    <a:pt x="4523679" y="2427666"/>
                  </a:lnTo>
                  <a:lnTo>
                    <a:pt x="4567558" y="2414707"/>
                  </a:lnTo>
                  <a:lnTo>
                    <a:pt x="4609220" y="2397092"/>
                  </a:lnTo>
                  <a:lnTo>
                    <a:pt x="4648362" y="2375127"/>
                  </a:lnTo>
                  <a:lnTo>
                    <a:pt x="4684678" y="2349117"/>
                  </a:lnTo>
                  <a:lnTo>
                    <a:pt x="4717864" y="2319366"/>
                  </a:lnTo>
                  <a:lnTo>
                    <a:pt x="4747614" y="2286179"/>
                  </a:lnTo>
                  <a:lnTo>
                    <a:pt x="4773624" y="2249862"/>
                  </a:lnTo>
                  <a:lnTo>
                    <a:pt x="4795589" y="2210719"/>
                  </a:lnTo>
                  <a:lnTo>
                    <a:pt x="4813203" y="2169055"/>
                  </a:lnTo>
                  <a:lnTo>
                    <a:pt x="4826163" y="2125175"/>
                  </a:lnTo>
                  <a:lnTo>
                    <a:pt x="4834162" y="2079384"/>
                  </a:lnTo>
                  <a:lnTo>
                    <a:pt x="4836896" y="2031987"/>
                  </a:lnTo>
                  <a:lnTo>
                    <a:pt x="4836896" y="406412"/>
                  </a:lnTo>
                  <a:lnTo>
                    <a:pt x="4834162" y="359015"/>
                  </a:lnTo>
                  <a:lnTo>
                    <a:pt x="4826163" y="313224"/>
                  </a:lnTo>
                  <a:lnTo>
                    <a:pt x="4813203" y="269344"/>
                  </a:lnTo>
                  <a:lnTo>
                    <a:pt x="4795589" y="227680"/>
                  </a:lnTo>
                  <a:lnTo>
                    <a:pt x="4773624" y="188537"/>
                  </a:lnTo>
                  <a:lnTo>
                    <a:pt x="4747614" y="152220"/>
                  </a:lnTo>
                  <a:lnTo>
                    <a:pt x="4717864" y="119033"/>
                  </a:lnTo>
                  <a:lnTo>
                    <a:pt x="4684678" y="89282"/>
                  </a:lnTo>
                  <a:lnTo>
                    <a:pt x="4648362" y="63272"/>
                  </a:lnTo>
                  <a:lnTo>
                    <a:pt x="4609220" y="41307"/>
                  </a:lnTo>
                  <a:lnTo>
                    <a:pt x="4567558" y="23692"/>
                  </a:lnTo>
                  <a:lnTo>
                    <a:pt x="4523679" y="10733"/>
                  </a:lnTo>
                  <a:lnTo>
                    <a:pt x="4477891" y="2734"/>
                  </a:lnTo>
                  <a:lnTo>
                    <a:pt x="443049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" name="object 4">
              <a:extLst>
                <a:ext uri="{FF2B5EF4-FFF2-40B4-BE49-F238E27FC236}">
                  <a16:creationId xmlns:a16="http://schemas.microsoft.com/office/drawing/2014/main" id="{DEBADAA9-41CE-43AA-B3C0-DD3E8817070D}"/>
                </a:ext>
              </a:extLst>
            </p:cNvPr>
            <p:cNvSpPr/>
            <p:nvPr/>
          </p:nvSpPr>
          <p:spPr>
            <a:xfrm>
              <a:off x="7278738" y="2800159"/>
              <a:ext cx="4837430" cy="2438400"/>
            </a:xfrm>
            <a:custGeom>
              <a:avLst/>
              <a:gdLst/>
              <a:ahLst/>
              <a:cxnLst/>
              <a:rect l="l" t="t" r="r" b="b"/>
              <a:pathLst>
                <a:path w="4837430" h="2438400">
                  <a:moveTo>
                    <a:pt x="0" y="406408"/>
                  </a:moveTo>
                  <a:lnTo>
                    <a:pt x="2734" y="359012"/>
                  </a:lnTo>
                  <a:lnTo>
                    <a:pt x="10733" y="313222"/>
                  </a:lnTo>
                  <a:lnTo>
                    <a:pt x="23693" y="269343"/>
                  </a:lnTo>
                  <a:lnTo>
                    <a:pt x="41307" y="227680"/>
                  </a:lnTo>
                  <a:lnTo>
                    <a:pt x="63272" y="188537"/>
                  </a:lnTo>
                  <a:lnTo>
                    <a:pt x="89283" y="152220"/>
                  </a:lnTo>
                  <a:lnTo>
                    <a:pt x="119034" y="119034"/>
                  </a:lnTo>
                  <a:lnTo>
                    <a:pt x="152220" y="89283"/>
                  </a:lnTo>
                  <a:lnTo>
                    <a:pt x="188537" y="63272"/>
                  </a:lnTo>
                  <a:lnTo>
                    <a:pt x="227679" y="41307"/>
                  </a:lnTo>
                  <a:lnTo>
                    <a:pt x="269342" y="23693"/>
                  </a:lnTo>
                  <a:lnTo>
                    <a:pt x="313221" y="10733"/>
                  </a:lnTo>
                  <a:lnTo>
                    <a:pt x="359011" y="2734"/>
                  </a:lnTo>
                  <a:lnTo>
                    <a:pt x="406407" y="0"/>
                  </a:lnTo>
                  <a:lnTo>
                    <a:pt x="4430492" y="0"/>
                  </a:lnTo>
                  <a:lnTo>
                    <a:pt x="4477887" y="2734"/>
                  </a:lnTo>
                  <a:lnTo>
                    <a:pt x="4523677" y="10733"/>
                  </a:lnTo>
                  <a:lnTo>
                    <a:pt x="4567556" y="23693"/>
                  </a:lnTo>
                  <a:lnTo>
                    <a:pt x="4609219" y="41307"/>
                  </a:lnTo>
                  <a:lnTo>
                    <a:pt x="4648362" y="63272"/>
                  </a:lnTo>
                  <a:lnTo>
                    <a:pt x="4684679" y="89283"/>
                  </a:lnTo>
                  <a:lnTo>
                    <a:pt x="4717866" y="119034"/>
                  </a:lnTo>
                  <a:lnTo>
                    <a:pt x="4747617" y="152220"/>
                  </a:lnTo>
                  <a:lnTo>
                    <a:pt x="4773628" y="188537"/>
                  </a:lnTo>
                  <a:lnTo>
                    <a:pt x="4795594" y="227680"/>
                  </a:lnTo>
                  <a:lnTo>
                    <a:pt x="4813209" y="269343"/>
                  </a:lnTo>
                  <a:lnTo>
                    <a:pt x="4826168" y="313222"/>
                  </a:lnTo>
                  <a:lnTo>
                    <a:pt x="4834168" y="359012"/>
                  </a:lnTo>
                  <a:lnTo>
                    <a:pt x="4836902" y="406408"/>
                  </a:lnTo>
                  <a:lnTo>
                    <a:pt x="4836902" y="2031991"/>
                  </a:lnTo>
                  <a:lnTo>
                    <a:pt x="4834168" y="2079386"/>
                  </a:lnTo>
                  <a:lnTo>
                    <a:pt x="4826168" y="2125176"/>
                  </a:lnTo>
                  <a:lnTo>
                    <a:pt x="4813209" y="2169054"/>
                  </a:lnTo>
                  <a:lnTo>
                    <a:pt x="4795594" y="2210718"/>
                  </a:lnTo>
                  <a:lnTo>
                    <a:pt x="4773628" y="2249861"/>
                  </a:lnTo>
                  <a:lnTo>
                    <a:pt x="4747617" y="2286178"/>
                  </a:lnTo>
                  <a:lnTo>
                    <a:pt x="4717866" y="2319365"/>
                  </a:lnTo>
                  <a:lnTo>
                    <a:pt x="4684679" y="2349116"/>
                  </a:lnTo>
                  <a:lnTo>
                    <a:pt x="4648362" y="2375127"/>
                  </a:lnTo>
                  <a:lnTo>
                    <a:pt x="4609219" y="2397092"/>
                  </a:lnTo>
                  <a:lnTo>
                    <a:pt x="4567556" y="2414707"/>
                  </a:lnTo>
                  <a:lnTo>
                    <a:pt x="4523677" y="2427667"/>
                  </a:lnTo>
                  <a:lnTo>
                    <a:pt x="4477887" y="2435667"/>
                  </a:lnTo>
                  <a:lnTo>
                    <a:pt x="4430492" y="2438401"/>
                  </a:lnTo>
                  <a:lnTo>
                    <a:pt x="406407" y="2438401"/>
                  </a:lnTo>
                  <a:lnTo>
                    <a:pt x="359011" y="2435667"/>
                  </a:lnTo>
                  <a:lnTo>
                    <a:pt x="313221" y="2427667"/>
                  </a:lnTo>
                  <a:lnTo>
                    <a:pt x="269342" y="2414707"/>
                  </a:lnTo>
                  <a:lnTo>
                    <a:pt x="227679" y="2397092"/>
                  </a:lnTo>
                  <a:lnTo>
                    <a:pt x="188537" y="2375127"/>
                  </a:lnTo>
                  <a:lnTo>
                    <a:pt x="152220" y="2349116"/>
                  </a:lnTo>
                  <a:lnTo>
                    <a:pt x="119034" y="2319365"/>
                  </a:lnTo>
                  <a:lnTo>
                    <a:pt x="89283" y="2286178"/>
                  </a:lnTo>
                  <a:lnTo>
                    <a:pt x="63272" y="2249861"/>
                  </a:lnTo>
                  <a:lnTo>
                    <a:pt x="41307" y="2210718"/>
                  </a:lnTo>
                  <a:lnTo>
                    <a:pt x="23693" y="2169054"/>
                  </a:lnTo>
                  <a:lnTo>
                    <a:pt x="10733" y="2125176"/>
                  </a:lnTo>
                  <a:lnTo>
                    <a:pt x="2734" y="2079386"/>
                  </a:lnTo>
                  <a:lnTo>
                    <a:pt x="0" y="2031991"/>
                  </a:lnTo>
                  <a:lnTo>
                    <a:pt x="0" y="406408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" name="object 5">
              <a:extLst>
                <a:ext uri="{FF2B5EF4-FFF2-40B4-BE49-F238E27FC236}">
                  <a16:creationId xmlns:a16="http://schemas.microsoft.com/office/drawing/2014/main" id="{BBD506BD-0FB9-4E5E-96E2-C102FEF0D805}"/>
                </a:ext>
              </a:extLst>
            </p:cNvPr>
            <p:cNvSpPr/>
            <p:nvPr/>
          </p:nvSpPr>
          <p:spPr>
            <a:xfrm>
              <a:off x="7563307" y="3069907"/>
              <a:ext cx="2204986" cy="19449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10" name="object 6">
            <a:extLst>
              <a:ext uri="{FF2B5EF4-FFF2-40B4-BE49-F238E27FC236}">
                <a16:creationId xmlns:a16="http://schemas.microsoft.com/office/drawing/2014/main" id="{DD5B98FC-7FB0-4B22-8C64-C1B65579BDC1}"/>
              </a:ext>
            </a:extLst>
          </p:cNvPr>
          <p:cNvGrpSpPr/>
          <p:nvPr/>
        </p:nvGrpSpPr>
        <p:grpSpPr>
          <a:xfrm>
            <a:off x="58069" y="1575055"/>
            <a:ext cx="6150610" cy="2438400"/>
            <a:chOff x="50321" y="2800350"/>
            <a:chExt cx="6150610" cy="2438400"/>
          </a:xfrm>
        </p:grpSpPr>
        <p:sp>
          <p:nvSpPr>
            <p:cNvPr id="33" name="object 7">
              <a:extLst>
                <a:ext uri="{FF2B5EF4-FFF2-40B4-BE49-F238E27FC236}">
                  <a16:creationId xmlns:a16="http://schemas.microsoft.com/office/drawing/2014/main" id="{4D8F87C0-A857-44AF-91BE-28B40B3FB3E8}"/>
                </a:ext>
              </a:extLst>
            </p:cNvPr>
            <p:cNvSpPr/>
            <p:nvPr/>
          </p:nvSpPr>
          <p:spPr>
            <a:xfrm>
              <a:off x="50321" y="2800350"/>
              <a:ext cx="6150610" cy="2438400"/>
            </a:xfrm>
            <a:custGeom>
              <a:avLst/>
              <a:gdLst/>
              <a:ahLst/>
              <a:cxnLst/>
              <a:rect l="l" t="t" r="r" b="b"/>
              <a:pathLst>
                <a:path w="6150610" h="2438400">
                  <a:moveTo>
                    <a:pt x="5744053" y="0"/>
                  </a:moveTo>
                  <a:lnTo>
                    <a:pt x="406404" y="0"/>
                  </a:lnTo>
                  <a:lnTo>
                    <a:pt x="359008" y="2734"/>
                  </a:lnTo>
                  <a:lnTo>
                    <a:pt x="313219" y="10733"/>
                  </a:lnTo>
                  <a:lnTo>
                    <a:pt x="269340" y="23692"/>
                  </a:lnTo>
                  <a:lnTo>
                    <a:pt x="227677" y="41307"/>
                  </a:lnTo>
                  <a:lnTo>
                    <a:pt x="188535" y="63271"/>
                  </a:lnTo>
                  <a:lnTo>
                    <a:pt x="152219" y="89281"/>
                  </a:lnTo>
                  <a:lnTo>
                    <a:pt x="119033" y="119032"/>
                  </a:lnTo>
                  <a:lnTo>
                    <a:pt x="89282" y="152218"/>
                  </a:lnTo>
                  <a:lnTo>
                    <a:pt x="63272" y="188534"/>
                  </a:lnTo>
                  <a:lnTo>
                    <a:pt x="41307" y="227676"/>
                  </a:lnTo>
                  <a:lnTo>
                    <a:pt x="23692" y="269338"/>
                  </a:lnTo>
                  <a:lnTo>
                    <a:pt x="10733" y="313216"/>
                  </a:lnTo>
                  <a:lnTo>
                    <a:pt x="2734" y="359005"/>
                  </a:lnTo>
                  <a:lnTo>
                    <a:pt x="0" y="406400"/>
                  </a:lnTo>
                  <a:lnTo>
                    <a:pt x="0" y="2032000"/>
                  </a:lnTo>
                  <a:lnTo>
                    <a:pt x="2734" y="2079394"/>
                  </a:lnTo>
                  <a:lnTo>
                    <a:pt x="10733" y="2125183"/>
                  </a:lnTo>
                  <a:lnTo>
                    <a:pt x="23692" y="2169061"/>
                  </a:lnTo>
                  <a:lnTo>
                    <a:pt x="41307" y="2210723"/>
                  </a:lnTo>
                  <a:lnTo>
                    <a:pt x="63272" y="2249865"/>
                  </a:lnTo>
                  <a:lnTo>
                    <a:pt x="89282" y="2286181"/>
                  </a:lnTo>
                  <a:lnTo>
                    <a:pt x="119033" y="2319367"/>
                  </a:lnTo>
                  <a:lnTo>
                    <a:pt x="152219" y="2349118"/>
                  </a:lnTo>
                  <a:lnTo>
                    <a:pt x="188535" y="2375128"/>
                  </a:lnTo>
                  <a:lnTo>
                    <a:pt x="227677" y="2397092"/>
                  </a:lnTo>
                  <a:lnTo>
                    <a:pt x="269340" y="2414707"/>
                  </a:lnTo>
                  <a:lnTo>
                    <a:pt x="313219" y="2427666"/>
                  </a:lnTo>
                  <a:lnTo>
                    <a:pt x="359008" y="2435665"/>
                  </a:lnTo>
                  <a:lnTo>
                    <a:pt x="406404" y="2438400"/>
                  </a:lnTo>
                  <a:lnTo>
                    <a:pt x="5744053" y="2438400"/>
                  </a:lnTo>
                  <a:lnTo>
                    <a:pt x="5791447" y="2435665"/>
                  </a:lnTo>
                  <a:lnTo>
                    <a:pt x="5837236" y="2427666"/>
                  </a:lnTo>
                  <a:lnTo>
                    <a:pt x="5881114" y="2414707"/>
                  </a:lnTo>
                  <a:lnTo>
                    <a:pt x="5922776" y="2397092"/>
                  </a:lnTo>
                  <a:lnTo>
                    <a:pt x="5961918" y="2375128"/>
                  </a:lnTo>
                  <a:lnTo>
                    <a:pt x="5998234" y="2349118"/>
                  </a:lnTo>
                  <a:lnTo>
                    <a:pt x="6031420" y="2319367"/>
                  </a:lnTo>
                  <a:lnTo>
                    <a:pt x="6061171" y="2286181"/>
                  </a:lnTo>
                  <a:lnTo>
                    <a:pt x="6087181" y="2249865"/>
                  </a:lnTo>
                  <a:lnTo>
                    <a:pt x="6109145" y="2210723"/>
                  </a:lnTo>
                  <a:lnTo>
                    <a:pt x="6126760" y="2169061"/>
                  </a:lnTo>
                  <a:lnTo>
                    <a:pt x="6139719" y="2125183"/>
                  </a:lnTo>
                  <a:lnTo>
                    <a:pt x="6147718" y="2079394"/>
                  </a:lnTo>
                  <a:lnTo>
                    <a:pt x="6150453" y="2032000"/>
                  </a:lnTo>
                  <a:lnTo>
                    <a:pt x="6150453" y="406400"/>
                  </a:lnTo>
                  <a:lnTo>
                    <a:pt x="6147718" y="359005"/>
                  </a:lnTo>
                  <a:lnTo>
                    <a:pt x="6139719" y="313216"/>
                  </a:lnTo>
                  <a:lnTo>
                    <a:pt x="6126760" y="269338"/>
                  </a:lnTo>
                  <a:lnTo>
                    <a:pt x="6109145" y="227676"/>
                  </a:lnTo>
                  <a:lnTo>
                    <a:pt x="6087181" y="188534"/>
                  </a:lnTo>
                  <a:lnTo>
                    <a:pt x="6061171" y="152218"/>
                  </a:lnTo>
                  <a:lnTo>
                    <a:pt x="6031420" y="119032"/>
                  </a:lnTo>
                  <a:lnTo>
                    <a:pt x="5998234" y="89281"/>
                  </a:lnTo>
                  <a:lnTo>
                    <a:pt x="5961918" y="63271"/>
                  </a:lnTo>
                  <a:lnTo>
                    <a:pt x="5922776" y="41307"/>
                  </a:lnTo>
                  <a:lnTo>
                    <a:pt x="5881114" y="23692"/>
                  </a:lnTo>
                  <a:lnTo>
                    <a:pt x="5837236" y="10733"/>
                  </a:lnTo>
                  <a:lnTo>
                    <a:pt x="5791447" y="2734"/>
                  </a:lnTo>
                  <a:lnTo>
                    <a:pt x="5744053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4" name="object 8">
              <a:extLst>
                <a:ext uri="{FF2B5EF4-FFF2-40B4-BE49-F238E27FC236}">
                  <a16:creationId xmlns:a16="http://schemas.microsoft.com/office/drawing/2014/main" id="{93D5BDB6-3ECE-43B7-A363-DEDC372B8A01}"/>
                </a:ext>
              </a:extLst>
            </p:cNvPr>
            <p:cNvSpPr/>
            <p:nvPr/>
          </p:nvSpPr>
          <p:spPr>
            <a:xfrm>
              <a:off x="50321" y="2800350"/>
              <a:ext cx="6150610" cy="2438400"/>
            </a:xfrm>
            <a:custGeom>
              <a:avLst/>
              <a:gdLst/>
              <a:ahLst/>
              <a:cxnLst/>
              <a:rect l="l" t="t" r="r" b="b"/>
              <a:pathLst>
                <a:path w="6150610" h="2438400">
                  <a:moveTo>
                    <a:pt x="0" y="406406"/>
                  </a:moveTo>
                  <a:lnTo>
                    <a:pt x="2734" y="359010"/>
                  </a:lnTo>
                  <a:lnTo>
                    <a:pt x="10733" y="313220"/>
                  </a:lnTo>
                  <a:lnTo>
                    <a:pt x="23692" y="269342"/>
                  </a:lnTo>
                  <a:lnTo>
                    <a:pt x="41307" y="227678"/>
                  </a:lnTo>
                  <a:lnTo>
                    <a:pt x="63272" y="188536"/>
                  </a:lnTo>
                  <a:lnTo>
                    <a:pt x="89282" y="152219"/>
                  </a:lnTo>
                  <a:lnTo>
                    <a:pt x="119033" y="119033"/>
                  </a:lnTo>
                  <a:lnTo>
                    <a:pt x="152219" y="89282"/>
                  </a:lnTo>
                  <a:lnTo>
                    <a:pt x="188536" y="63272"/>
                  </a:lnTo>
                  <a:lnTo>
                    <a:pt x="227678" y="41307"/>
                  </a:lnTo>
                  <a:lnTo>
                    <a:pt x="269341" y="23692"/>
                  </a:lnTo>
                  <a:lnTo>
                    <a:pt x="313220" y="10733"/>
                  </a:lnTo>
                  <a:lnTo>
                    <a:pt x="359009" y="2734"/>
                  </a:lnTo>
                  <a:lnTo>
                    <a:pt x="406405" y="0"/>
                  </a:lnTo>
                  <a:lnTo>
                    <a:pt x="5744053" y="0"/>
                  </a:lnTo>
                  <a:lnTo>
                    <a:pt x="5791448" y="2734"/>
                  </a:lnTo>
                  <a:lnTo>
                    <a:pt x="5837237" y="10733"/>
                  </a:lnTo>
                  <a:lnTo>
                    <a:pt x="5881115" y="23692"/>
                  </a:lnTo>
                  <a:lnTo>
                    <a:pt x="5922778" y="41307"/>
                  </a:lnTo>
                  <a:lnTo>
                    <a:pt x="5961920" y="63272"/>
                  </a:lnTo>
                  <a:lnTo>
                    <a:pt x="5998236" y="89282"/>
                  </a:lnTo>
                  <a:lnTo>
                    <a:pt x="6031422" y="119033"/>
                  </a:lnTo>
                  <a:lnTo>
                    <a:pt x="6061172" y="152219"/>
                  </a:lnTo>
                  <a:lnTo>
                    <a:pt x="6087182" y="188536"/>
                  </a:lnTo>
                  <a:lnTo>
                    <a:pt x="6109146" y="227678"/>
                  </a:lnTo>
                  <a:lnTo>
                    <a:pt x="6126761" y="269342"/>
                  </a:lnTo>
                  <a:lnTo>
                    <a:pt x="6139720" y="313220"/>
                  </a:lnTo>
                  <a:lnTo>
                    <a:pt x="6147719" y="359010"/>
                  </a:lnTo>
                  <a:lnTo>
                    <a:pt x="6150453" y="406406"/>
                  </a:lnTo>
                  <a:lnTo>
                    <a:pt x="6150453" y="2031991"/>
                  </a:lnTo>
                  <a:lnTo>
                    <a:pt x="6147719" y="2079388"/>
                  </a:lnTo>
                  <a:lnTo>
                    <a:pt x="6139720" y="2125179"/>
                  </a:lnTo>
                  <a:lnTo>
                    <a:pt x="6126761" y="2169058"/>
                  </a:lnTo>
                  <a:lnTo>
                    <a:pt x="6109146" y="2210722"/>
                  </a:lnTo>
                  <a:lnTo>
                    <a:pt x="6087182" y="2249865"/>
                  </a:lnTo>
                  <a:lnTo>
                    <a:pt x="6061172" y="2286182"/>
                  </a:lnTo>
                  <a:lnTo>
                    <a:pt x="6031422" y="2319368"/>
                  </a:lnTo>
                  <a:lnTo>
                    <a:pt x="5998236" y="2349119"/>
                  </a:lnTo>
                  <a:lnTo>
                    <a:pt x="5961920" y="2375129"/>
                  </a:lnTo>
                  <a:lnTo>
                    <a:pt x="5922778" y="2397094"/>
                  </a:lnTo>
                  <a:lnTo>
                    <a:pt x="5881115" y="2414708"/>
                  </a:lnTo>
                  <a:lnTo>
                    <a:pt x="5837237" y="2427668"/>
                  </a:lnTo>
                  <a:lnTo>
                    <a:pt x="5791448" y="2435667"/>
                  </a:lnTo>
                  <a:lnTo>
                    <a:pt x="5744053" y="2438401"/>
                  </a:lnTo>
                  <a:lnTo>
                    <a:pt x="406405" y="2438401"/>
                  </a:lnTo>
                  <a:lnTo>
                    <a:pt x="359009" y="2435667"/>
                  </a:lnTo>
                  <a:lnTo>
                    <a:pt x="313220" y="2427668"/>
                  </a:lnTo>
                  <a:lnTo>
                    <a:pt x="269341" y="2414708"/>
                  </a:lnTo>
                  <a:lnTo>
                    <a:pt x="227678" y="2397094"/>
                  </a:lnTo>
                  <a:lnTo>
                    <a:pt x="188536" y="2375129"/>
                  </a:lnTo>
                  <a:lnTo>
                    <a:pt x="152219" y="2349119"/>
                  </a:lnTo>
                  <a:lnTo>
                    <a:pt x="119033" y="2319368"/>
                  </a:lnTo>
                  <a:lnTo>
                    <a:pt x="89282" y="2286182"/>
                  </a:lnTo>
                  <a:lnTo>
                    <a:pt x="63272" y="2249865"/>
                  </a:lnTo>
                  <a:lnTo>
                    <a:pt x="41307" y="2210722"/>
                  </a:lnTo>
                  <a:lnTo>
                    <a:pt x="23692" y="2169058"/>
                  </a:lnTo>
                  <a:lnTo>
                    <a:pt x="10733" y="2125179"/>
                  </a:lnTo>
                  <a:lnTo>
                    <a:pt x="2734" y="2079388"/>
                  </a:lnTo>
                  <a:lnTo>
                    <a:pt x="0" y="2031991"/>
                  </a:lnTo>
                  <a:lnTo>
                    <a:pt x="0" y="406406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12" name="object 17">
            <a:extLst>
              <a:ext uri="{FF2B5EF4-FFF2-40B4-BE49-F238E27FC236}">
                <a16:creationId xmlns:a16="http://schemas.microsoft.com/office/drawing/2014/main" id="{3838E056-88D1-4E5C-88F6-150A3BB0D3F9}"/>
              </a:ext>
            </a:extLst>
          </p:cNvPr>
          <p:cNvSpPr/>
          <p:nvPr/>
        </p:nvSpPr>
        <p:spPr>
          <a:xfrm>
            <a:off x="3625596" y="1810855"/>
            <a:ext cx="2427427" cy="2009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8">
            <a:extLst>
              <a:ext uri="{FF2B5EF4-FFF2-40B4-BE49-F238E27FC236}">
                <a16:creationId xmlns:a16="http://schemas.microsoft.com/office/drawing/2014/main" id="{670249ED-B84D-4BD5-BAFD-191974B57465}"/>
              </a:ext>
            </a:extLst>
          </p:cNvPr>
          <p:cNvSpPr/>
          <p:nvPr/>
        </p:nvSpPr>
        <p:spPr>
          <a:xfrm>
            <a:off x="281303" y="1837411"/>
            <a:ext cx="2356891" cy="20096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1B7A5D9F-378E-4B60-BF9D-253E601CA4EB}"/>
              </a:ext>
            </a:extLst>
          </p:cNvPr>
          <p:cNvSpPr/>
          <p:nvPr/>
        </p:nvSpPr>
        <p:spPr>
          <a:xfrm>
            <a:off x="2694572" y="2685415"/>
            <a:ext cx="875030" cy="313690"/>
          </a:xfrm>
          <a:custGeom>
            <a:avLst/>
            <a:gdLst/>
            <a:ahLst/>
            <a:cxnLst/>
            <a:rect l="l" t="t" r="r" b="b"/>
            <a:pathLst>
              <a:path w="875029" h="313689">
                <a:moveTo>
                  <a:pt x="717804" y="0"/>
                </a:moveTo>
                <a:lnTo>
                  <a:pt x="717804" y="78409"/>
                </a:lnTo>
                <a:lnTo>
                  <a:pt x="0" y="78409"/>
                </a:lnTo>
                <a:lnTo>
                  <a:pt x="0" y="235254"/>
                </a:lnTo>
                <a:lnTo>
                  <a:pt x="717804" y="235254"/>
                </a:lnTo>
                <a:lnTo>
                  <a:pt x="717804" y="313677"/>
                </a:lnTo>
                <a:lnTo>
                  <a:pt x="874648" y="156832"/>
                </a:lnTo>
                <a:lnTo>
                  <a:pt x="7178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20">
            <a:extLst>
              <a:ext uri="{FF2B5EF4-FFF2-40B4-BE49-F238E27FC236}">
                <a16:creationId xmlns:a16="http://schemas.microsoft.com/office/drawing/2014/main" id="{C1C8CE04-C8AE-4B16-B1ED-47E8CAE2B959}"/>
              </a:ext>
            </a:extLst>
          </p:cNvPr>
          <p:cNvSpPr/>
          <p:nvPr/>
        </p:nvSpPr>
        <p:spPr>
          <a:xfrm>
            <a:off x="10060611" y="2053743"/>
            <a:ext cx="875030" cy="313690"/>
          </a:xfrm>
          <a:custGeom>
            <a:avLst/>
            <a:gdLst/>
            <a:ahLst/>
            <a:cxnLst/>
            <a:rect l="l" t="t" r="r" b="b"/>
            <a:pathLst>
              <a:path w="875029" h="313689">
                <a:moveTo>
                  <a:pt x="717803" y="0"/>
                </a:moveTo>
                <a:lnTo>
                  <a:pt x="717803" y="78422"/>
                </a:lnTo>
                <a:lnTo>
                  <a:pt x="0" y="78422"/>
                </a:lnTo>
                <a:lnTo>
                  <a:pt x="0" y="235254"/>
                </a:lnTo>
                <a:lnTo>
                  <a:pt x="717803" y="235254"/>
                </a:lnTo>
                <a:lnTo>
                  <a:pt x="717803" y="313677"/>
                </a:lnTo>
                <a:lnTo>
                  <a:pt x="874649" y="156844"/>
                </a:lnTo>
                <a:lnTo>
                  <a:pt x="7178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21">
            <a:extLst>
              <a:ext uri="{FF2B5EF4-FFF2-40B4-BE49-F238E27FC236}">
                <a16:creationId xmlns:a16="http://schemas.microsoft.com/office/drawing/2014/main" id="{7C1ED82C-A1A3-42BF-AD45-F326ED54B08F}"/>
              </a:ext>
            </a:extLst>
          </p:cNvPr>
          <p:cNvSpPr/>
          <p:nvPr/>
        </p:nvSpPr>
        <p:spPr>
          <a:xfrm>
            <a:off x="10059823" y="3169933"/>
            <a:ext cx="875030" cy="313690"/>
          </a:xfrm>
          <a:custGeom>
            <a:avLst/>
            <a:gdLst/>
            <a:ahLst/>
            <a:cxnLst/>
            <a:rect l="l" t="t" r="r" b="b"/>
            <a:pathLst>
              <a:path w="875029" h="313689">
                <a:moveTo>
                  <a:pt x="717804" y="0"/>
                </a:moveTo>
                <a:lnTo>
                  <a:pt x="717804" y="78422"/>
                </a:lnTo>
                <a:lnTo>
                  <a:pt x="0" y="78422"/>
                </a:lnTo>
                <a:lnTo>
                  <a:pt x="0" y="235254"/>
                </a:lnTo>
                <a:lnTo>
                  <a:pt x="717804" y="235254"/>
                </a:lnTo>
                <a:lnTo>
                  <a:pt x="717804" y="313677"/>
                </a:lnTo>
                <a:lnTo>
                  <a:pt x="874636" y="156844"/>
                </a:lnTo>
                <a:lnTo>
                  <a:pt x="7178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22">
            <a:extLst>
              <a:ext uri="{FF2B5EF4-FFF2-40B4-BE49-F238E27FC236}">
                <a16:creationId xmlns:a16="http://schemas.microsoft.com/office/drawing/2014/main" id="{002AF423-C2E0-40EB-9962-A3B6D9A15CF2}"/>
              </a:ext>
            </a:extLst>
          </p:cNvPr>
          <p:cNvSpPr txBox="1"/>
          <p:nvPr/>
        </p:nvSpPr>
        <p:spPr>
          <a:xfrm>
            <a:off x="11073029" y="1837411"/>
            <a:ext cx="940435" cy="5892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400" b="1" spc="-65" dirty="0">
                <a:latin typeface="Noto Sans CJK HK"/>
                <a:cs typeface="Noto Sans CJK HK"/>
              </a:rPr>
              <a:t>Detection</a:t>
            </a:r>
            <a:endParaRPr sz="1400">
              <a:latin typeface="Noto Sans CJK HK"/>
              <a:cs typeface="Noto Sans CJK HK"/>
            </a:endParaRPr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DBADA119-6A7A-4DB1-982B-EE643E8FE99C}"/>
              </a:ext>
            </a:extLst>
          </p:cNvPr>
          <p:cNvSpPr txBox="1"/>
          <p:nvPr/>
        </p:nvSpPr>
        <p:spPr>
          <a:xfrm>
            <a:off x="11050105" y="2999093"/>
            <a:ext cx="975360" cy="5892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</a:pPr>
            <a:r>
              <a:rPr sz="1200" b="1" spc="-75" dirty="0">
                <a:latin typeface="Noto Sans CJK HK"/>
                <a:cs typeface="Noto Sans CJK HK"/>
              </a:rPr>
              <a:t>se</a:t>
            </a:r>
            <a:r>
              <a:rPr sz="1200" b="1" spc="5" dirty="0">
                <a:latin typeface="Noto Sans CJK HK"/>
                <a:cs typeface="Noto Sans CJK HK"/>
              </a:rPr>
              <a:t>g</a:t>
            </a:r>
            <a:r>
              <a:rPr sz="1200" b="1" spc="-100" dirty="0">
                <a:latin typeface="Noto Sans CJK HK"/>
                <a:cs typeface="Noto Sans CJK HK"/>
              </a:rPr>
              <a:t>m</a:t>
            </a:r>
            <a:r>
              <a:rPr sz="1200" b="1" spc="-65" dirty="0">
                <a:latin typeface="Noto Sans CJK HK"/>
                <a:cs typeface="Noto Sans CJK HK"/>
              </a:rPr>
              <a:t>e</a:t>
            </a:r>
            <a:r>
              <a:rPr sz="1200" b="1" spc="-75" dirty="0">
                <a:latin typeface="Noto Sans CJK HK"/>
                <a:cs typeface="Noto Sans CJK HK"/>
              </a:rPr>
              <a:t>nt</a:t>
            </a:r>
            <a:r>
              <a:rPr sz="1200" b="1" spc="-90" dirty="0">
                <a:latin typeface="Noto Sans CJK HK"/>
                <a:cs typeface="Noto Sans CJK HK"/>
              </a:rPr>
              <a:t>a</a:t>
            </a:r>
            <a:r>
              <a:rPr sz="1200" b="1" spc="-75" dirty="0">
                <a:latin typeface="Noto Sans CJK HK"/>
                <a:cs typeface="Noto Sans CJK HK"/>
              </a:rPr>
              <a:t>t</a:t>
            </a:r>
            <a:r>
              <a:rPr sz="1200" b="1" spc="-60" dirty="0">
                <a:latin typeface="Noto Sans CJK HK"/>
                <a:cs typeface="Noto Sans CJK HK"/>
              </a:rPr>
              <a:t>i</a:t>
            </a:r>
            <a:r>
              <a:rPr sz="1200" b="1" spc="-40" dirty="0">
                <a:latin typeface="Noto Sans CJK HK"/>
                <a:cs typeface="Noto Sans CJK HK"/>
              </a:rPr>
              <a:t>o</a:t>
            </a:r>
            <a:r>
              <a:rPr sz="1200" b="1" spc="-70" dirty="0">
                <a:latin typeface="Noto Sans CJK HK"/>
                <a:cs typeface="Noto Sans CJK HK"/>
              </a:rPr>
              <a:t>n</a:t>
            </a:r>
            <a:endParaRPr sz="1200">
              <a:latin typeface="Noto Sans CJK HK"/>
              <a:cs typeface="Noto Sans CJK HK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A53D01DE-FD95-4C02-B599-3E08EBD887AB}"/>
              </a:ext>
            </a:extLst>
          </p:cNvPr>
          <p:cNvSpPr/>
          <p:nvPr/>
        </p:nvSpPr>
        <p:spPr>
          <a:xfrm>
            <a:off x="6324169" y="2685415"/>
            <a:ext cx="875030" cy="313690"/>
          </a:xfrm>
          <a:custGeom>
            <a:avLst/>
            <a:gdLst/>
            <a:ahLst/>
            <a:cxnLst/>
            <a:rect l="l" t="t" r="r" b="b"/>
            <a:pathLst>
              <a:path w="875029" h="313689">
                <a:moveTo>
                  <a:pt x="717803" y="0"/>
                </a:moveTo>
                <a:lnTo>
                  <a:pt x="717803" y="78409"/>
                </a:lnTo>
                <a:lnTo>
                  <a:pt x="0" y="78409"/>
                </a:lnTo>
                <a:lnTo>
                  <a:pt x="0" y="235254"/>
                </a:lnTo>
                <a:lnTo>
                  <a:pt x="717803" y="235254"/>
                </a:lnTo>
                <a:lnTo>
                  <a:pt x="717803" y="313677"/>
                </a:lnTo>
                <a:lnTo>
                  <a:pt x="874636" y="156832"/>
                </a:lnTo>
                <a:lnTo>
                  <a:pt x="7178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26">
            <a:extLst>
              <a:ext uri="{FF2B5EF4-FFF2-40B4-BE49-F238E27FC236}">
                <a16:creationId xmlns:a16="http://schemas.microsoft.com/office/drawing/2014/main" id="{6A56CF97-F05A-470E-A05B-159280142E1B}"/>
              </a:ext>
            </a:extLst>
          </p:cNvPr>
          <p:cNvSpPr txBox="1"/>
          <p:nvPr/>
        </p:nvSpPr>
        <p:spPr>
          <a:xfrm>
            <a:off x="136809" y="941325"/>
            <a:ext cx="5314315" cy="634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635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Step </a:t>
            </a:r>
            <a:r>
              <a:rPr sz="2400" b="1" i="1" dirty="0"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  <a:p>
            <a:pPr marL="836930">
              <a:lnSpc>
                <a:spcPts val="2155"/>
              </a:lnSpc>
            </a:pPr>
            <a:r>
              <a:rPr sz="2000" b="1" spc="-40" dirty="0">
                <a:latin typeface="Noto Sans CJK HK"/>
                <a:cs typeface="Noto Sans CJK HK"/>
              </a:rPr>
              <a:t>AI-based </a:t>
            </a:r>
            <a:r>
              <a:rPr sz="2000" b="1" spc="-105" dirty="0">
                <a:latin typeface="Noto Sans CJK HK"/>
                <a:cs typeface="Noto Sans CJK HK"/>
              </a:rPr>
              <a:t>Quality </a:t>
            </a:r>
            <a:r>
              <a:rPr sz="2000" b="1" spc="-100" dirty="0">
                <a:latin typeface="Noto Sans CJK HK"/>
                <a:cs typeface="Noto Sans CJK HK"/>
              </a:rPr>
              <a:t>Optimization</a:t>
            </a:r>
            <a:r>
              <a:rPr sz="2000" b="1" spc="45" dirty="0">
                <a:latin typeface="Noto Sans CJK HK"/>
                <a:cs typeface="Noto Sans CJK HK"/>
              </a:rPr>
              <a:t> </a:t>
            </a:r>
            <a:r>
              <a:rPr sz="2000" b="1" spc="-120" dirty="0">
                <a:latin typeface="Noto Sans CJK HK"/>
                <a:cs typeface="Noto Sans CJK HK"/>
              </a:rPr>
              <a:t>Process</a:t>
            </a:r>
            <a:endParaRPr sz="2000" dirty="0">
              <a:latin typeface="Noto Sans CJK HK"/>
              <a:cs typeface="Noto Sans CJK HK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3984C9C6-4F6E-4FAB-9060-98E37B585376}"/>
              </a:ext>
            </a:extLst>
          </p:cNvPr>
          <p:cNvSpPr txBox="1"/>
          <p:nvPr/>
        </p:nvSpPr>
        <p:spPr>
          <a:xfrm>
            <a:off x="6425565" y="941325"/>
            <a:ext cx="5766435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42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Step </a:t>
            </a:r>
            <a:r>
              <a:rPr sz="2400" b="1" i="1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908685">
              <a:lnSpc>
                <a:spcPts val="1939"/>
              </a:lnSpc>
              <a:tabLst>
                <a:tab pos="2102485" algn="l"/>
              </a:tabLst>
            </a:pPr>
            <a:r>
              <a:rPr sz="2000" b="1" spc="-40" dirty="0">
                <a:latin typeface="Noto Sans CJK HK"/>
                <a:cs typeface="Noto Sans CJK HK"/>
              </a:rPr>
              <a:t>AI-based	</a:t>
            </a:r>
            <a:r>
              <a:rPr sz="2000" b="1" spc="-114" dirty="0">
                <a:latin typeface="Noto Sans CJK HK"/>
                <a:cs typeface="Noto Sans CJK HK"/>
              </a:rPr>
              <a:t>Lesion</a:t>
            </a:r>
            <a:r>
              <a:rPr sz="2000" b="1" spc="80" dirty="0">
                <a:latin typeface="Noto Sans CJK HK"/>
                <a:cs typeface="Noto Sans CJK HK"/>
              </a:rPr>
              <a:t> </a:t>
            </a:r>
            <a:r>
              <a:rPr sz="2000" b="1" spc="-95" dirty="0">
                <a:latin typeface="Noto Sans CJK HK"/>
                <a:cs typeface="Noto Sans CJK HK"/>
              </a:rPr>
              <a:t>Detection/Segmentation</a:t>
            </a:r>
            <a:endParaRPr sz="2000">
              <a:latin typeface="Noto Sans CJK HK"/>
              <a:cs typeface="Noto Sans CJK HK"/>
            </a:endParaRP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E714B4E3-E4BE-4262-9496-68E295B0B231}"/>
              </a:ext>
            </a:extLst>
          </p:cNvPr>
          <p:cNvSpPr txBox="1"/>
          <p:nvPr/>
        </p:nvSpPr>
        <p:spPr>
          <a:xfrm>
            <a:off x="6363983" y="2261109"/>
            <a:ext cx="787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FF0000"/>
                </a:solidFill>
                <a:latin typeface="Noto Sans CJK HK"/>
                <a:cs typeface="Noto Sans CJK HK"/>
              </a:rPr>
              <a:t>ⅹ</a:t>
            </a:r>
            <a:endParaRPr sz="6000">
              <a:latin typeface="Noto Sans CJK HK"/>
              <a:cs typeface="Noto Sans CJK HK"/>
            </a:endParaRPr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1650D4ED-A719-43E7-978E-766BC1F23C48}"/>
              </a:ext>
            </a:extLst>
          </p:cNvPr>
          <p:cNvSpPr txBox="1"/>
          <p:nvPr/>
        </p:nvSpPr>
        <p:spPr>
          <a:xfrm>
            <a:off x="6291051" y="3055799"/>
            <a:ext cx="10915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6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HK"/>
                <a:cs typeface="Noto Sans CJK HK"/>
              </a:rPr>
              <a:t>Disconnection</a:t>
            </a:r>
            <a:endParaRPr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HK"/>
              <a:cs typeface="Noto Sans CJK HK"/>
            </a:endParaRPr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F411A70E-C299-4C95-BA1A-102B7FC5F2B9}"/>
              </a:ext>
            </a:extLst>
          </p:cNvPr>
          <p:cNvSpPr txBox="1"/>
          <p:nvPr/>
        </p:nvSpPr>
        <p:spPr>
          <a:xfrm>
            <a:off x="4041457" y="4480040"/>
            <a:ext cx="5267325" cy="1368323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70"/>
              </a:spcBef>
              <a:tabLst>
                <a:tab pos="3089910" algn="l"/>
              </a:tabLst>
            </a:pPr>
            <a:r>
              <a:rPr sz="2000" spc="-260" dirty="0">
                <a:solidFill>
                  <a:srgbClr val="FF0000"/>
                </a:solidFill>
                <a:latin typeface="DejaVu Sans"/>
                <a:cs typeface="DejaVu Sans"/>
              </a:rPr>
              <a:t>⨂  </a:t>
            </a:r>
            <a:r>
              <a:rPr sz="2000" b="1" spc="-125" dirty="0">
                <a:solidFill>
                  <a:srgbClr val="FF0000"/>
                </a:solidFill>
                <a:latin typeface="Noto Sans CJK HK"/>
                <a:cs typeface="Noto Sans CJK HK"/>
              </a:rPr>
              <a:t>Unknown</a:t>
            </a:r>
            <a:r>
              <a:rPr sz="2000" b="1" spc="-10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2000" b="1" spc="-110" dirty="0">
                <a:solidFill>
                  <a:srgbClr val="FF0000"/>
                </a:solidFill>
                <a:latin typeface="Noto Sans CJK HK"/>
                <a:cs typeface="Noto Sans CJK HK"/>
              </a:rPr>
              <a:t>Usability</a:t>
            </a:r>
            <a:r>
              <a:rPr sz="2000" b="1" spc="10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2000" b="1" spc="-85" dirty="0">
                <a:solidFill>
                  <a:srgbClr val="FF0000"/>
                </a:solidFill>
                <a:latin typeface="Noto Sans CJK HK"/>
                <a:cs typeface="Noto Sans CJK HK"/>
              </a:rPr>
              <a:t>for</a:t>
            </a:r>
            <a:r>
              <a:rPr lang="en-US" sz="2000" b="1" spc="-85" dirty="0">
                <a:solidFill>
                  <a:srgbClr val="FF0000"/>
                </a:solidFill>
                <a:latin typeface="Noto Sans CJK HK"/>
                <a:cs typeface="Noto Sans CJK HK"/>
              </a:rPr>
              <a:t>  </a:t>
            </a:r>
            <a:r>
              <a:rPr sz="2000" b="1" spc="-120" dirty="0">
                <a:solidFill>
                  <a:srgbClr val="FF0000"/>
                </a:solidFill>
                <a:latin typeface="Noto Sans CJK HK"/>
                <a:cs typeface="Noto Sans CJK HK"/>
              </a:rPr>
              <a:t>Step </a:t>
            </a:r>
            <a:r>
              <a:rPr sz="2000" b="1" spc="-70" dirty="0">
                <a:solidFill>
                  <a:srgbClr val="FF0000"/>
                </a:solidFill>
                <a:latin typeface="Noto Sans CJK HK"/>
                <a:cs typeface="Noto Sans CJK HK"/>
              </a:rPr>
              <a:t>2 </a:t>
            </a:r>
            <a:r>
              <a:rPr sz="2000" b="1" spc="-105" dirty="0">
                <a:solidFill>
                  <a:srgbClr val="FF0000"/>
                </a:solidFill>
                <a:latin typeface="Noto Sans CJK HK"/>
                <a:cs typeface="Noto Sans CJK HK"/>
              </a:rPr>
              <a:t>in</a:t>
            </a:r>
            <a:r>
              <a:rPr sz="2000" b="1" spc="-26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2000" b="1" spc="-110" dirty="0">
                <a:solidFill>
                  <a:srgbClr val="FF0000"/>
                </a:solidFill>
                <a:latin typeface="Noto Sans CJK HK"/>
                <a:cs typeface="Noto Sans CJK HK"/>
              </a:rPr>
              <a:t>clinic</a:t>
            </a:r>
            <a:endParaRPr sz="2000" dirty="0">
              <a:latin typeface="Noto Sans CJK HK"/>
              <a:cs typeface="Noto Sans CJK HK"/>
            </a:endParaRPr>
          </a:p>
          <a:p>
            <a:pPr marL="90805">
              <a:lnSpc>
                <a:spcPct val="100000"/>
              </a:lnSpc>
              <a:spcBef>
                <a:spcPts val="1200"/>
              </a:spcBef>
            </a:pPr>
            <a:r>
              <a:rPr sz="2000" spc="-260" dirty="0">
                <a:solidFill>
                  <a:srgbClr val="FF0000"/>
                </a:solidFill>
                <a:latin typeface="DejaVu Sans"/>
                <a:cs typeface="DejaVu Sans"/>
              </a:rPr>
              <a:t>⨂ </a:t>
            </a:r>
            <a:r>
              <a:rPr sz="2000" b="1" spc="-60" dirty="0">
                <a:solidFill>
                  <a:srgbClr val="FF0000"/>
                </a:solidFill>
                <a:latin typeface="Noto Sans CJK HK"/>
                <a:cs typeface="Noto Sans CJK HK"/>
              </a:rPr>
              <a:t>Don’t </a:t>
            </a:r>
            <a:r>
              <a:rPr sz="2000" b="1" spc="-105" dirty="0">
                <a:solidFill>
                  <a:srgbClr val="FF0000"/>
                </a:solidFill>
                <a:latin typeface="Noto Sans CJK HK"/>
                <a:cs typeface="Noto Sans CJK HK"/>
              </a:rPr>
              <a:t>orient </a:t>
            </a:r>
            <a:r>
              <a:rPr sz="2000" b="1" spc="-120" dirty="0">
                <a:solidFill>
                  <a:srgbClr val="FF0000"/>
                </a:solidFill>
                <a:latin typeface="Noto Sans CJK HK"/>
                <a:cs typeface="Noto Sans CJK HK"/>
              </a:rPr>
              <a:t>practical </a:t>
            </a:r>
            <a:r>
              <a:rPr sz="2000" b="1" spc="-65" dirty="0">
                <a:solidFill>
                  <a:srgbClr val="FF0000"/>
                </a:solidFill>
                <a:latin typeface="Noto Sans CJK HK"/>
                <a:cs typeface="Noto Sans CJK HK"/>
              </a:rPr>
              <a:t>high-level</a:t>
            </a:r>
            <a:r>
              <a:rPr sz="2000" b="1" spc="-22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2000" b="1" spc="-135" dirty="0">
                <a:solidFill>
                  <a:srgbClr val="FF0000"/>
                </a:solidFill>
                <a:latin typeface="Noto Sans CJK HK"/>
                <a:cs typeface="Noto Sans CJK HK"/>
              </a:rPr>
              <a:t>tasks</a:t>
            </a:r>
            <a:endParaRPr sz="2000" dirty="0">
              <a:latin typeface="Noto Sans CJK HK"/>
              <a:cs typeface="Noto Sans CJK HK"/>
            </a:endParaRPr>
          </a:p>
          <a:p>
            <a:pPr marL="90805">
              <a:lnSpc>
                <a:spcPct val="100000"/>
              </a:lnSpc>
              <a:spcBef>
                <a:spcPts val="1200"/>
              </a:spcBef>
            </a:pPr>
            <a:r>
              <a:rPr sz="2000" spc="-260" dirty="0">
                <a:solidFill>
                  <a:srgbClr val="FF0000"/>
                </a:solidFill>
                <a:latin typeface="DejaVu Sans"/>
                <a:cs typeface="DejaVu Sans"/>
              </a:rPr>
              <a:t>⨂ </a:t>
            </a:r>
            <a:r>
              <a:rPr sz="2000" b="1" spc="-125" dirty="0">
                <a:solidFill>
                  <a:srgbClr val="FF0000"/>
                </a:solidFill>
                <a:latin typeface="Noto Sans CJK HK"/>
                <a:cs typeface="Noto Sans CJK HK"/>
              </a:rPr>
              <a:t>Evaluated </a:t>
            </a:r>
            <a:r>
              <a:rPr sz="2000" b="1" spc="-90" dirty="0">
                <a:solidFill>
                  <a:srgbClr val="FF0000"/>
                </a:solidFill>
                <a:latin typeface="Noto Sans CJK HK"/>
                <a:cs typeface="Noto Sans CJK HK"/>
              </a:rPr>
              <a:t>Difficulty </a:t>
            </a:r>
            <a:r>
              <a:rPr sz="2000" b="1" spc="-85" dirty="0">
                <a:solidFill>
                  <a:srgbClr val="FF0000"/>
                </a:solidFill>
                <a:latin typeface="Noto Sans CJK HK"/>
                <a:cs typeface="Noto Sans CJK HK"/>
              </a:rPr>
              <a:t>for </a:t>
            </a:r>
            <a:r>
              <a:rPr sz="2000" b="1" spc="-100" dirty="0">
                <a:solidFill>
                  <a:srgbClr val="FF0000"/>
                </a:solidFill>
                <a:latin typeface="Noto Sans CJK HK"/>
                <a:cs typeface="Noto Sans CJK HK"/>
              </a:rPr>
              <a:t>optimized</a:t>
            </a:r>
            <a:r>
              <a:rPr sz="2000" b="1" spc="12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2000" b="1" spc="-95" dirty="0">
                <a:solidFill>
                  <a:srgbClr val="FF0000"/>
                </a:solidFill>
                <a:latin typeface="Noto Sans CJK HK"/>
                <a:cs typeface="Noto Sans CJK HK"/>
              </a:rPr>
              <a:t>image</a:t>
            </a:r>
            <a:endParaRPr sz="2000" dirty="0">
              <a:latin typeface="Noto Sans CJK HK"/>
              <a:cs typeface="Noto Sans CJK HK"/>
            </a:endParaRPr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2F37980B-F114-4DD2-8528-93DDBDF61336}"/>
              </a:ext>
            </a:extLst>
          </p:cNvPr>
          <p:cNvSpPr/>
          <p:nvPr/>
        </p:nvSpPr>
        <p:spPr>
          <a:xfrm>
            <a:off x="6590383" y="3493663"/>
            <a:ext cx="313690" cy="745490"/>
          </a:xfrm>
          <a:custGeom>
            <a:avLst/>
            <a:gdLst/>
            <a:ahLst/>
            <a:cxnLst/>
            <a:rect l="l" t="t" r="r" b="b"/>
            <a:pathLst>
              <a:path w="313690" h="745489">
                <a:moveTo>
                  <a:pt x="235254" y="0"/>
                </a:moveTo>
                <a:lnTo>
                  <a:pt x="78422" y="0"/>
                </a:lnTo>
                <a:lnTo>
                  <a:pt x="78422" y="588251"/>
                </a:lnTo>
                <a:lnTo>
                  <a:pt x="0" y="588251"/>
                </a:lnTo>
                <a:lnTo>
                  <a:pt x="156845" y="745096"/>
                </a:lnTo>
                <a:lnTo>
                  <a:pt x="313677" y="588251"/>
                </a:lnTo>
                <a:lnTo>
                  <a:pt x="235254" y="588251"/>
                </a:lnTo>
                <a:lnTo>
                  <a:pt x="2352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2713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9F5EDBC-D0ED-4364-8A03-0DFE5FB187A1}"/>
              </a:ext>
            </a:extLst>
          </p:cNvPr>
          <p:cNvSpPr txBox="1"/>
          <p:nvPr/>
        </p:nvSpPr>
        <p:spPr>
          <a:xfrm>
            <a:off x="-249343" y="0"/>
            <a:ext cx="95697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0820">
              <a:lnSpc>
                <a:spcPct val="100000"/>
              </a:lnSpc>
              <a:spcBef>
                <a:spcPts val="350"/>
              </a:spcBef>
            </a:pPr>
            <a:r>
              <a:rPr lang="en-US" sz="2400" b="1" spc="-5" dirty="0">
                <a:latin typeface="Times New Roman"/>
                <a:cs typeface="Times New Roman"/>
              </a:rPr>
              <a:t>Low-dose CT Image Reconstruction with Machine Learning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B46740-8DC4-41DF-B0F1-CD96C46D41C5}"/>
              </a:ext>
            </a:extLst>
          </p:cNvPr>
          <p:cNvSpPr/>
          <p:nvPr/>
        </p:nvSpPr>
        <p:spPr>
          <a:xfrm>
            <a:off x="9244384" y="14028"/>
            <a:ext cx="22124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Conclusion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E55D78D8-E81C-40D3-9800-5696E307421D}"/>
              </a:ext>
            </a:extLst>
          </p:cNvPr>
          <p:cNvSpPr txBox="1"/>
          <p:nvPr/>
        </p:nvSpPr>
        <p:spPr>
          <a:xfrm>
            <a:off x="589676" y="1603695"/>
            <a:ext cx="95697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0820">
              <a:lnSpc>
                <a:spcPct val="100000"/>
              </a:lnSpc>
              <a:spcBef>
                <a:spcPts val="350"/>
              </a:spcBef>
            </a:pPr>
            <a:r>
              <a:rPr lang="en-US" sz="2400" b="0" spc="-5" dirty="0">
                <a:latin typeface="Times New Roman"/>
                <a:cs typeface="Times New Roman"/>
              </a:rPr>
              <a:t>Deep learning-based </a:t>
            </a:r>
            <a:r>
              <a:rPr lang="en-US" sz="2400" spc="-5" dirty="0">
                <a:latin typeface="Times New Roman"/>
                <a:cs typeface="Times New Roman"/>
              </a:rPr>
              <a:t>m</a:t>
            </a:r>
            <a:r>
              <a:rPr lang="en-US" sz="2400" b="0" spc="-5" dirty="0">
                <a:latin typeface="Times New Roman"/>
                <a:cs typeface="Times New Roman"/>
              </a:rPr>
              <a:t>ethods are dominant for LDCT image Reconstruction task.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C598333C-DAC7-45FC-B008-B1DBD35104A2}"/>
              </a:ext>
            </a:extLst>
          </p:cNvPr>
          <p:cNvSpPr txBox="1"/>
          <p:nvPr/>
        </p:nvSpPr>
        <p:spPr>
          <a:xfrm>
            <a:off x="589676" y="2922165"/>
            <a:ext cx="95697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0820">
              <a:lnSpc>
                <a:spcPct val="100000"/>
              </a:lnSpc>
              <a:spcBef>
                <a:spcPts val="350"/>
              </a:spcBef>
            </a:pPr>
            <a:r>
              <a:rPr lang="en-US" sz="2400" b="0" spc="-5" dirty="0">
                <a:latin typeface="Times New Roman"/>
                <a:cs typeface="Times New Roman"/>
              </a:rPr>
              <a:t>Deep learning-based </a:t>
            </a:r>
            <a:r>
              <a:rPr lang="en-US" sz="2400" spc="-5" dirty="0">
                <a:latin typeface="Times New Roman"/>
                <a:cs typeface="Times New Roman"/>
              </a:rPr>
              <a:t>m</a:t>
            </a:r>
            <a:r>
              <a:rPr lang="en-US" sz="2400" b="0" spc="-5" dirty="0">
                <a:latin typeface="Times New Roman"/>
                <a:cs typeface="Times New Roman"/>
              </a:rPr>
              <a:t>ethods focus on </a:t>
            </a:r>
            <a:r>
              <a:rPr lang="en-US" sz="2400" b="1" spc="-5" dirty="0">
                <a:latin typeface="Times New Roman"/>
                <a:cs typeface="Times New Roman"/>
              </a:rPr>
              <a:t>paired </a:t>
            </a:r>
            <a:r>
              <a:rPr lang="en-US" sz="2400" b="0" spc="-5" dirty="0">
                <a:latin typeface="Times New Roman"/>
                <a:cs typeface="Times New Roman"/>
              </a:rPr>
              <a:t>and </a:t>
            </a:r>
            <a:r>
              <a:rPr lang="en-US" sz="2400" b="1" spc="-5" dirty="0">
                <a:latin typeface="Times New Roman"/>
                <a:cs typeface="Times New Roman"/>
              </a:rPr>
              <a:t>unpaired</a:t>
            </a:r>
            <a:r>
              <a:rPr lang="en-US" sz="2400" b="0" spc="-5" dirty="0">
                <a:latin typeface="Times New Roman"/>
                <a:cs typeface="Times New Roman"/>
              </a:rPr>
              <a:t> settings.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1" name="TextBox 28">
            <a:extLst>
              <a:ext uri="{FF2B5EF4-FFF2-40B4-BE49-F238E27FC236}">
                <a16:creationId xmlns:a16="http://schemas.microsoft.com/office/drawing/2014/main" id="{0E11E85E-6904-45BD-8E6C-A9FBF31BD230}"/>
              </a:ext>
            </a:extLst>
          </p:cNvPr>
          <p:cNvSpPr txBox="1"/>
          <p:nvPr/>
        </p:nvSpPr>
        <p:spPr>
          <a:xfrm>
            <a:off x="589676" y="4192476"/>
            <a:ext cx="95697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0820">
              <a:lnSpc>
                <a:spcPct val="100000"/>
              </a:lnSpc>
              <a:spcBef>
                <a:spcPts val="350"/>
              </a:spcBef>
            </a:pPr>
            <a:r>
              <a:rPr lang="en-US" sz="2400" b="0" spc="-5" dirty="0">
                <a:latin typeface="Times New Roman"/>
                <a:cs typeface="Times New Roman"/>
              </a:rPr>
              <a:t>Deep learning-based </a:t>
            </a:r>
            <a:r>
              <a:rPr lang="en-US" sz="2400" spc="-5" dirty="0">
                <a:latin typeface="Times New Roman"/>
                <a:cs typeface="Times New Roman"/>
              </a:rPr>
              <a:t>m</a:t>
            </a:r>
            <a:r>
              <a:rPr lang="en-US" sz="2400" b="0" spc="-5" dirty="0">
                <a:latin typeface="Times New Roman"/>
                <a:cs typeface="Times New Roman"/>
              </a:rPr>
              <a:t>ethods have some limitations need to be resolved.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4963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9F5EDBC-D0ED-4364-8A03-0DFE5FB187A1}"/>
              </a:ext>
            </a:extLst>
          </p:cNvPr>
          <p:cNvSpPr txBox="1"/>
          <p:nvPr/>
        </p:nvSpPr>
        <p:spPr>
          <a:xfrm>
            <a:off x="-249343" y="0"/>
            <a:ext cx="95697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0820">
              <a:lnSpc>
                <a:spcPct val="100000"/>
              </a:lnSpc>
              <a:spcBef>
                <a:spcPts val="350"/>
              </a:spcBef>
            </a:pPr>
            <a:r>
              <a:rPr lang="en-US" sz="2400" b="1" spc="-5" dirty="0">
                <a:latin typeface="Times New Roman"/>
                <a:cs typeface="Times New Roman"/>
              </a:rPr>
              <a:t>Low-dose CT Image Reconstruction with Machine Learning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D1999030-2BAA-449F-9742-A26CFC0109FE}"/>
              </a:ext>
            </a:extLst>
          </p:cNvPr>
          <p:cNvSpPr/>
          <p:nvPr/>
        </p:nvSpPr>
        <p:spPr>
          <a:xfrm>
            <a:off x="4803983" y="1985703"/>
            <a:ext cx="20826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</a:t>
            </a:r>
            <a:r>
              <a:rPr lang="en-US" altLang="zh-CN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 ! </a:t>
            </a:r>
            <a:endParaRPr lang="en-U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039ECE52-85CB-4AF4-8FBC-F3D137A548A6}"/>
              </a:ext>
            </a:extLst>
          </p:cNvPr>
          <p:cNvSpPr/>
          <p:nvPr/>
        </p:nvSpPr>
        <p:spPr>
          <a:xfrm>
            <a:off x="4867911" y="3295650"/>
            <a:ext cx="19547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Q and A </a:t>
            </a:r>
            <a:endParaRPr lang="en-U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739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2999471-7C25-45F4-B999-B170F19A43F1}"/>
              </a:ext>
            </a:extLst>
          </p:cNvPr>
          <p:cNvSpPr/>
          <p:nvPr/>
        </p:nvSpPr>
        <p:spPr>
          <a:xfrm>
            <a:off x="10455385" y="0"/>
            <a:ext cx="164660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Outline</a:t>
            </a:r>
          </a:p>
        </p:txBody>
      </p:sp>
      <p:sp>
        <p:nvSpPr>
          <p:cNvPr id="7" name="TextBox 28">
            <a:extLst>
              <a:ext uri="{FF2B5EF4-FFF2-40B4-BE49-F238E27FC236}">
                <a16:creationId xmlns:a16="http://schemas.microsoft.com/office/drawing/2014/main" id="{3C271C43-4F5E-4265-91F7-42E80C3B38FB}"/>
              </a:ext>
            </a:extLst>
          </p:cNvPr>
          <p:cNvSpPr txBox="1"/>
          <p:nvPr/>
        </p:nvSpPr>
        <p:spPr>
          <a:xfrm>
            <a:off x="-249343" y="0"/>
            <a:ext cx="95697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0820">
              <a:lnSpc>
                <a:spcPct val="100000"/>
              </a:lnSpc>
              <a:spcBef>
                <a:spcPts val="350"/>
              </a:spcBef>
            </a:pPr>
            <a:r>
              <a:rPr lang="en-US" sz="2400" b="1" spc="-5" dirty="0">
                <a:latin typeface="Times New Roman"/>
                <a:cs typeface="Times New Roman"/>
              </a:rPr>
              <a:t>Low-dose CT Image Reconstruction with Machine Learning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DF0BBD-CF2A-403C-9F0D-1EC4217338F5}"/>
              </a:ext>
            </a:extLst>
          </p:cNvPr>
          <p:cNvSpPr txBox="1"/>
          <p:nvPr/>
        </p:nvSpPr>
        <p:spPr>
          <a:xfrm>
            <a:off x="3099962" y="1149184"/>
            <a:ext cx="62204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2284">
              <a:lnSpc>
                <a:spcPct val="100000"/>
              </a:lnSpc>
              <a:spcBef>
                <a:spcPts val="100"/>
              </a:spcBef>
            </a:pPr>
            <a:r>
              <a:rPr lang="en-US" sz="3200" b="1" spc="-155" dirty="0">
                <a:solidFill>
                  <a:srgbClr val="2E75B6"/>
                </a:solidFill>
                <a:latin typeface="Noto Sans CJK HK"/>
                <a:cs typeface="Noto Sans CJK HK"/>
              </a:rPr>
              <a:t>1. Background and Motivation</a:t>
            </a:r>
            <a:endParaRPr lang="en-US" sz="3200" dirty="0">
              <a:latin typeface="Noto Sans CJK HK"/>
              <a:cs typeface="Noto Sans CJK HK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3C241B-1A55-411F-B7F6-A8BC92D60E98}"/>
              </a:ext>
            </a:extLst>
          </p:cNvPr>
          <p:cNvSpPr txBox="1"/>
          <p:nvPr/>
        </p:nvSpPr>
        <p:spPr>
          <a:xfrm>
            <a:off x="3099962" y="2064983"/>
            <a:ext cx="6220436" cy="1090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2284">
              <a:lnSpc>
                <a:spcPct val="100000"/>
              </a:lnSpc>
              <a:spcBef>
                <a:spcPts val="100"/>
              </a:spcBef>
            </a:pPr>
            <a:r>
              <a:rPr lang="en-US" sz="3200" b="1" spc="-155" dirty="0">
                <a:solidFill>
                  <a:srgbClr val="2E75B6"/>
                </a:solidFill>
                <a:latin typeface="Noto Sans CJK HK"/>
                <a:cs typeface="Noto Sans CJK HK"/>
              </a:rPr>
              <a:t>2. Existing Approaches</a:t>
            </a:r>
          </a:p>
          <a:p>
            <a:pPr marL="502284">
              <a:lnSpc>
                <a:spcPct val="100000"/>
              </a:lnSpc>
              <a:spcBef>
                <a:spcPts val="100"/>
              </a:spcBef>
            </a:pPr>
            <a:r>
              <a:rPr lang="en-US" sz="3200" b="1" spc="-155" dirty="0">
                <a:solidFill>
                  <a:srgbClr val="2E75B6"/>
                </a:solidFill>
                <a:latin typeface="Noto Sans CJK HK"/>
                <a:cs typeface="Noto Sans CJK HK"/>
              </a:rPr>
              <a:t> </a:t>
            </a:r>
            <a:endParaRPr lang="en-US" sz="3200" dirty="0">
              <a:latin typeface="Noto Sans CJK HK"/>
              <a:cs typeface="Noto Sans CJK HK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19E60B-29C7-417E-8608-F77E5FC3E5F7}"/>
              </a:ext>
            </a:extLst>
          </p:cNvPr>
          <p:cNvSpPr txBox="1"/>
          <p:nvPr/>
        </p:nvSpPr>
        <p:spPr>
          <a:xfrm>
            <a:off x="3099962" y="3155025"/>
            <a:ext cx="6220436" cy="1090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2284">
              <a:lnSpc>
                <a:spcPct val="100000"/>
              </a:lnSpc>
              <a:spcBef>
                <a:spcPts val="100"/>
              </a:spcBef>
            </a:pPr>
            <a:r>
              <a:rPr lang="en-US" sz="3200" b="1" spc="-155" dirty="0">
                <a:solidFill>
                  <a:srgbClr val="2E75B6"/>
                </a:solidFill>
                <a:latin typeface="Noto Sans CJK HK"/>
                <a:cs typeface="Noto Sans CJK HK"/>
              </a:rPr>
              <a:t>3. Potential Limitations</a:t>
            </a:r>
          </a:p>
          <a:p>
            <a:pPr marL="502284">
              <a:lnSpc>
                <a:spcPct val="100000"/>
              </a:lnSpc>
              <a:spcBef>
                <a:spcPts val="100"/>
              </a:spcBef>
            </a:pPr>
            <a:r>
              <a:rPr lang="en-US" sz="3200" b="1" spc="-155" dirty="0">
                <a:solidFill>
                  <a:srgbClr val="2E75B6"/>
                </a:solidFill>
                <a:latin typeface="Noto Sans CJK HK"/>
                <a:cs typeface="Noto Sans CJK HK"/>
              </a:rPr>
              <a:t> </a:t>
            </a:r>
            <a:endParaRPr lang="en-US" sz="3200" dirty="0">
              <a:latin typeface="Noto Sans CJK HK"/>
              <a:cs typeface="Noto Sans CJK HK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9C14BD7-AE93-4CE0-A035-3D081C9181E1}"/>
              </a:ext>
            </a:extLst>
          </p:cNvPr>
          <p:cNvSpPr txBox="1"/>
          <p:nvPr/>
        </p:nvSpPr>
        <p:spPr>
          <a:xfrm>
            <a:off x="3099962" y="4245067"/>
            <a:ext cx="6220436" cy="1090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2284">
              <a:lnSpc>
                <a:spcPct val="100000"/>
              </a:lnSpc>
              <a:spcBef>
                <a:spcPts val="100"/>
              </a:spcBef>
            </a:pPr>
            <a:r>
              <a:rPr lang="en-US" sz="3200" b="1" spc="-155" dirty="0">
                <a:solidFill>
                  <a:srgbClr val="2E75B6"/>
                </a:solidFill>
                <a:latin typeface="Noto Sans CJK HK"/>
                <a:cs typeface="Noto Sans CJK HK"/>
              </a:rPr>
              <a:t>4. Conclusion</a:t>
            </a:r>
          </a:p>
          <a:p>
            <a:pPr marL="502284">
              <a:lnSpc>
                <a:spcPct val="100000"/>
              </a:lnSpc>
              <a:spcBef>
                <a:spcPts val="100"/>
              </a:spcBef>
            </a:pPr>
            <a:r>
              <a:rPr lang="en-US" sz="3200" b="1" spc="-155" dirty="0">
                <a:solidFill>
                  <a:srgbClr val="2E75B6"/>
                </a:solidFill>
                <a:latin typeface="Noto Sans CJK HK"/>
                <a:cs typeface="Noto Sans CJK HK"/>
              </a:rPr>
              <a:t> </a:t>
            </a:r>
            <a:endParaRPr lang="en-US" sz="3200" dirty="0">
              <a:latin typeface="Noto Sans CJK HK"/>
              <a:cs typeface="Noto Sans CJK HK"/>
            </a:endParaRPr>
          </a:p>
        </p:txBody>
      </p:sp>
    </p:spTree>
    <p:extLst>
      <p:ext uri="{BB962C8B-B14F-4D97-AF65-F5344CB8AC3E}">
        <p14:creationId xmlns:p14="http://schemas.microsoft.com/office/powerpoint/2010/main" val="430718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1"/>
    </mc:Choice>
    <mc:Fallback>
      <p:transition spd="slow" advTm="24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9F5EDBC-D0ED-4364-8A03-0DFE5FB187A1}"/>
              </a:ext>
            </a:extLst>
          </p:cNvPr>
          <p:cNvSpPr txBox="1"/>
          <p:nvPr/>
        </p:nvSpPr>
        <p:spPr>
          <a:xfrm>
            <a:off x="-249343" y="0"/>
            <a:ext cx="95697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0820">
              <a:lnSpc>
                <a:spcPct val="100000"/>
              </a:lnSpc>
              <a:spcBef>
                <a:spcPts val="350"/>
              </a:spcBef>
            </a:pPr>
            <a:r>
              <a:rPr lang="en-US" sz="2400" b="1" spc="-5" dirty="0">
                <a:latin typeface="Times New Roman"/>
                <a:cs typeface="Times New Roman"/>
              </a:rPr>
              <a:t>Low-dose CT Image Reconstruction with Machine Learning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30" name="object 10">
            <a:extLst>
              <a:ext uri="{FF2B5EF4-FFF2-40B4-BE49-F238E27FC236}">
                <a16:creationId xmlns:a16="http://schemas.microsoft.com/office/drawing/2014/main" id="{45C995B1-3AA5-4D99-BA4B-0903764F5C45}"/>
              </a:ext>
            </a:extLst>
          </p:cNvPr>
          <p:cNvSpPr txBox="1"/>
          <p:nvPr/>
        </p:nvSpPr>
        <p:spPr>
          <a:xfrm>
            <a:off x="5336541" y="2358236"/>
            <a:ext cx="7185659" cy="3222677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8780" marR="267335" indent="-386715">
              <a:lnSpc>
                <a:spcPts val="3290"/>
              </a:lnSpc>
              <a:spcBef>
                <a:spcPts val="65"/>
              </a:spcBef>
              <a:buSzPct val="123076"/>
              <a:buFont typeface="Arial"/>
              <a:buChar char="•"/>
              <a:tabLst>
                <a:tab pos="398780" algn="l"/>
                <a:tab pos="399415" algn="l"/>
              </a:tabLst>
            </a:pPr>
            <a:r>
              <a:rPr sz="2000" b="1" spc="75" dirty="0">
                <a:solidFill>
                  <a:srgbClr val="1F4E79"/>
                </a:solidFill>
                <a:latin typeface="Arial"/>
                <a:cs typeface="Arial"/>
              </a:rPr>
              <a:t>A </a:t>
            </a:r>
            <a:r>
              <a:rPr sz="2000" b="1" spc="85" dirty="0">
                <a:solidFill>
                  <a:srgbClr val="1F4E79"/>
                </a:solidFill>
                <a:latin typeface="Arial"/>
                <a:cs typeface="Arial"/>
              </a:rPr>
              <a:t>Full-Dose </a:t>
            </a:r>
            <a:r>
              <a:rPr sz="2000" b="1" spc="-25" dirty="0">
                <a:solidFill>
                  <a:srgbClr val="1F4E79"/>
                </a:solidFill>
                <a:latin typeface="Arial"/>
                <a:cs typeface="Arial"/>
              </a:rPr>
              <a:t>CT </a:t>
            </a:r>
            <a:r>
              <a:rPr sz="2000" b="1" spc="-5" dirty="0">
                <a:solidFill>
                  <a:srgbClr val="1F4E79"/>
                </a:solidFill>
                <a:latin typeface="Arial"/>
                <a:cs typeface="Arial"/>
              </a:rPr>
              <a:t>scan </a:t>
            </a:r>
            <a:r>
              <a:rPr sz="2000" b="1" spc="150" dirty="0">
                <a:solidFill>
                  <a:srgbClr val="1F4E79"/>
                </a:solidFill>
                <a:latin typeface="Arial"/>
                <a:cs typeface="Arial"/>
              </a:rPr>
              <a:t>of </a:t>
            </a:r>
            <a:r>
              <a:rPr sz="2000" b="1" spc="145" dirty="0">
                <a:solidFill>
                  <a:srgbClr val="1F4E79"/>
                </a:solidFill>
                <a:latin typeface="Arial"/>
                <a:cs typeface="Arial"/>
              </a:rPr>
              <a:t>the </a:t>
            </a:r>
            <a:r>
              <a:rPr sz="2000" b="1" spc="45" dirty="0">
                <a:solidFill>
                  <a:srgbClr val="1F4E79"/>
                </a:solidFill>
                <a:latin typeface="Arial"/>
                <a:cs typeface="Arial"/>
              </a:rPr>
              <a:t>Chest </a:t>
            </a:r>
            <a:r>
              <a:rPr sz="2000" b="1" spc="15" dirty="0">
                <a:solidFill>
                  <a:srgbClr val="1F4E79"/>
                </a:solidFill>
                <a:latin typeface="Arial"/>
                <a:cs typeface="Arial"/>
              </a:rPr>
              <a:t>has </a:t>
            </a:r>
            <a:r>
              <a:rPr sz="2000" b="1" spc="55" dirty="0">
                <a:solidFill>
                  <a:srgbClr val="1F4E79"/>
                </a:solidFill>
                <a:latin typeface="Arial"/>
                <a:cs typeface="Arial"/>
              </a:rPr>
              <a:t>a  </a:t>
            </a:r>
            <a:r>
              <a:rPr sz="2000" b="1" spc="105" dirty="0">
                <a:solidFill>
                  <a:srgbClr val="1F4E79"/>
                </a:solidFill>
                <a:latin typeface="Arial"/>
                <a:cs typeface="Arial"/>
              </a:rPr>
              <a:t>Radiation </a:t>
            </a:r>
            <a:r>
              <a:rPr sz="2000" b="1" spc="80" dirty="0">
                <a:solidFill>
                  <a:srgbClr val="1F4E79"/>
                </a:solidFill>
                <a:latin typeface="Arial"/>
                <a:cs typeface="Arial"/>
              </a:rPr>
              <a:t>Dose </a:t>
            </a:r>
            <a:r>
              <a:rPr sz="2000" b="1" spc="150" dirty="0">
                <a:solidFill>
                  <a:srgbClr val="1F4E79"/>
                </a:solidFill>
                <a:latin typeface="Arial"/>
                <a:cs typeface="Arial"/>
              </a:rPr>
              <a:t>of </a:t>
            </a:r>
            <a:r>
              <a:rPr sz="2000" b="1" spc="135" dirty="0">
                <a:solidFill>
                  <a:srgbClr val="1F4E79"/>
                </a:solidFill>
                <a:latin typeface="Arial"/>
                <a:cs typeface="Arial"/>
              </a:rPr>
              <a:t>up </a:t>
            </a:r>
            <a:r>
              <a:rPr sz="2000" b="1" spc="175" dirty="0">
                <a:solidFill>
                  <a:srgbClr val="1F4E79"/>
                </a:solidFill>
                <a:latin typeface="Arial"/>
                <a:cs typeface="Arial"/>
              </a:rPr>
              <a:t>to</a:t>
            </a:r>
            <a:r>
              <a:rPr sz="2000" b="1" spc="60" dirty="0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FF0000"/>
                </a:solidFill>
                <a:latin typeface="Arial"/>
                <a:cs typeface="Arial"/>
              </a:rPr>
              <a:t>7mSv</a:t>
            </a:r>
            <a:endParaRPr sz="2000" dirty="0">
              <a:latin typeface="Arial"/>
              <a:cs typeface="Arial"/>
            </a:endParaRPr>
          </a:p>
          <a:p>
            <a:pPr marL="398145" marR="5080" indent="-386080">
              <a:lnSpc>
                <a:spcPct val="103099"/>
              </a:lnSpc>
              <a:spcBef>
                <a:spcPts val="2645"/>
              </a:spcBef>
              <a:buSzPct val="123076"/>
              <a:buFont typeface="Arial"/>
              <a:buChar char="•"/>
              <a:tabLst>
                <a:tab pos="398145" algn="l"/>
                <a:tab pos="398780" algn="l"/>
              </a:tabLst>
            </a:pPr>
            <a:r>
              <a:rPr sz="2000" b="1" spc="105" dirty="0">
                <a:solidFill>
                  <a:srgbClr val="1F4E79"/>
                </a:solidFill>
                <a:latin typeface="Arial"/>
                <a:cs typeface="Arial"/>
              </a:rPr>
              <a:t>Low-dose </a:t>
            </a:r>
            <a:r>
              <a:rPr sz="2000" b="1" spc="-25" dirty="0">
                <a:solidFill>
                  <a:srgbClr val="1F4E79"/>
                </a:solidFill>
                <a:latin typeface="Arial"/>
                <a:cs typeface="Arial"/>
              </a:rPr>
              <a:t>CT </a:t>
            </a:r>
            <a:r>
              <a:rPr sz="2000" b="1" spc="105" dirty="0">
                <a:solidFill>
                  <a:srgbClr val="1F4E79"/>
                </a:solidFill>
                <a:latin typeface="Arial"/>
                <a:cs typeface="Arial"/>
              </a:rPr>
              <a:t>Radiation </a:t>
            </a:r>
            <a:r>
              <a:rPr sz="2000" b="1" spc="80" dirty="0">
                <a:solidFill>
                  <a:srgbClr val="1F4E79"/>
                </a:solidFill>
                <a:latin typeface="Arial"/>
                <a:cs typeface="Arial"/>
              </a:rPr>
              <a:t>Dose </a:t>
            </a:r>
            <a:r>
              <a:rPr sz="2000" b="1" spc="-50" dirty="0">
                <a:solidFill>
                  <a:srgbClr val="1F4E79"/>
                </a:solidFill>
                <a:latin typeface="Arial"/>
                <a:cs typeface="Arial"/>
              </a:rPr>
              <a:t>is </a:t>
            </a:r>
            <a:r>
              <a:rPr sz="2000" b="1" spc="100" dirty="0">
                <a:solidFill>
                  <a:srgbClr val="1F4E79"/>
                </a:solidFill>
                <a:latin typeface="Arial"/>
                <a:cs typeface="Arial"/>
              </a:rPr>
              <a:t>only </a:t>
            </a:r>
            <a:r>
              <a:rPr sz="2000" b="1" spc="295" dirty="0">
                <a:solidFill>
                  <a:srgbClr val="FF0000"/>
                </a:solidFill>
                <a:latin typeface="Arial"/>
                <a:cs typeface="Arial"/>
              </a:rPr>
              <a:t>1/5 </a:t>
            </a:r>
            <a:r>
              <a:rPr sz="2000" b="1" spc="295" dirty="0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sz="2000" b="1" spc="145" dirty="0">
                <a:solidFill>
                  <a:srgbClr val="1F4E79"/>
                </a:solidFill>
                <a:latin typeface="Arial"/>
                <a:cs typeface="Arial"/>
              </a:rPr>
              <a:t>of the </a:t>
            </a:r>
            <a:r>
              <a:rPr sz="2000" b="1" spc="114" dirty="0">
                <a:solidFill>
                  <a:srgbClr val="1F4E79"/>
                </a:solidFill>
                <a:latin typeface="Arial"/>
                <a:cs typeface="Arial"/>
              </a:rPr>
              <a:t>full</a:t>
            </a:r>
            <a:r>
              <a:rPr sz="2000" b="1" spc="20" dirty="0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sz="2000" b="1" spc="70" dirty="0">
                <a:solidFill>
                  <a:srgbClr val="1F4E79"/>
                </a:solidFill>
                <a:latin typeface="Arial"/>
                <a:cs typeface="Arial"/>
              </a:rPr>
              <a:t>dose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00" dirty="0">
              <a:latin typeface="Arial"/>
              <a:cs typeface="Arial"/>
            </a:endParaRPr>
          </a:p>
          <a:p>
            <a:pPr marL="167005">
              <a:lnSpc>
                <a:spcPts val="3080"/>
              </a:lnSpc>
            </a:pPr>
            <a:r>
              <a:rPr sz="2000" b="1" spc="105" dirty="0">
                <a:solidFill>
                  <a:srgbClr val="1F4E79"/>
                </a:solidFill>
                <a:latin typeface="Arial"/>
                <a:cs typeface="Arial"/>
              </a:rPr>
              <a:t>An </a:t>
            </a:r>
            <a:r>
              <a:rPr sz="2000" b="1" spc="185" dirty="0">
                <a:solidFill>
                  <a:srgbClr val="FF0000"/>
                </a:solidFill>
                <a:latin typeface="Arial"/>
                <a:cs typeface="Arial"/>
              </a:rPr>
              <a:t>Important </a:t>
            </a:r>
            <a:r>
              <a:rPr sz="2000" b="1" spc="65" dirty="0">
                <a:solidFill>
                  <a:srgbClr val="FF0000"/>
                </a:solidFill>
                <a:latin typeface="Arial"/>
                <a:cs typeface="Arial"/>
              </a:rPr>
              <a:t>Screening </a:t>
            </a:r>
            <a:r>
              <a:rPr sz="2000" b="1" spc="220" dirty="0">
                <a:solidFill>
                  <a:srgbClr val="FF0000"/>
                </a:solidFill>
                <a:latin typeface="Arial"/>
                <a:cs typeface="Arial"/>
              </a:rPr>
              <a:t>Method</a:t>
            </a:r>
            <a:r>
              <a:rPr sz="2000" b="1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150" dirty="0">
                <a:solidFill>
                  <a:srgbClr val="1F4E79"/>
                </a:solidFill>
                <a:latin typeface="Arial"/>
                <a:cs typeface="Arial"/>
              </a:rPr>
              <a:t>for</a:t>
            </a:r>
            <a:endParaRPr sz="2000" dirty="0">
              <a:latin typeface="Arial"/>
              <a:cs typeface="Arial"/>
            </a:endParaRPr>
          </a:p>
          <a:p>
            <a:pPr marL="369570">
              <a:lnSpc>
                <a:spcPts val="3260"/>
              </a:lnSpc>
            </a:pPr>
            <a:r>
              <a:rPr sz="2000" b="1" i="1" spc="-25" dirty="0">
                <a:solidFill>
                  <a:srgbClr val="1F4E79"/>
                </a:solidFill>
                <a:latin typeface="Arial"/>
                <a:cs typeface="Arial"/>
              </a:rPr>
              <a:t>Lung </a:t>
            </a:r>
            <a:r>
              <a:rPr sz="2000" b="1" i="1" spc="-45" dirty="0">
                <a:solidFill>
                  <a:srgbClr val="1F4E79"/>
                </a:solidFill>
                <a:latin typeface="Arial"/>
                <a:cs typeface="Arial"/>
              </a:rPr>
              <a:t>Cancer </a:t>
            </a:r>
            <a:r>
              <a:rPr sz="2000" b="1" spc="114" dirty="0">
                <a:solidFill>
                  <a:srgbClr val="1F4E79"/>
                </a:solidFill>
                <a:latin typeface="Arial"/>
                <a:cs typeface="Arial"/>
              </a:rPr>
              <a:t>and </a:t>
            </a:r>
            <a:r>
              <a:rPr sz="2000" b="1" i="1" spc="55" dirty="0">
                <a:solidFill>
                  <a:srgbClr val="1F4E79"/>
                </a:solidFill>
                <a:latin typeface="Arial"/>
                <a:cs typeface="Arial"/>
              </a:rPr>
              <a:t>Covid-19</a:t>
            </a:r>
            <a:r>
              <a:rPr sz="2000" b="1" i="1" spc="254" dirty="0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sz="2000" b="1" i="1" spc="30" dirty="0">
                <a:solidFill>
                  <a:srgbClr val="1F4E79"/>
                </a:solidFill>
                <a:latin typeface="Arial"/>
                <a:cs typeface="Arial"/>
              </a:rPr>
              <a:t>Pneumonia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475E4D-229A-41F0-92F4-9E7C2C5ECB0D}"/>
              </a:ext>
            </a:extLst>
          </p:cNvPr>
          <p:cNvSpPr txBox="1"/>
          <p:nvPr/>
        </p:nvSpPr>
        <p:spPr>
          <a:xfrm>
            <a:off x="2094451" y="1083413"/>
            <a:ext cx="8618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i="1" dirty="0">
                <a:latin typeface="Noto Sans CJK HK"/>
                <a:cs typeface="Noto Sans CJK HK"/>
              </a:rPr>
              <a:t>Quality Optimization for Low-dose CT Image ------ </a:t>
            </a:r>
            <a:r>
              <a:rPr lang="en-US" sz="2400" b="1" i="1" u="sng" dirty="0">
                <a:solidFill>
                  <a:srgbClr val="FF0000"/>
                </a:solidFill>
                <a:latin typeface="Noto Sans CJK HK"/>
                <a:cs typeface="Noto Sans CJK HK"/>
              </a:rPr>
              <a:t>Mainstream</a:t>
            </a:r>
            <a:r>
              <a:rPr lang="en-US" sz="2400" i="1" u="sng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08C79-A2B4-4A7F-BB18-45DFCF4CAD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216"/>
          <a:stretch/>
        </p:blipFill>
        <p:spPr>
          <a:xfrm>
            <a:off x="0" y="2458750"/>
            <a:ext cx="5250593" cy="312216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3680C99-AC2C-4350-A8CB-A721EC5442EF}"/>
              </a:ext>
            </a:extLst>
          </p:cNvPr>
          <p:cNvSpPr/>
          <p:nvPr/>
        </p:nvSpPr>
        <p:spPr>
          <a:xfrm>
            <a:off x="9560965" y="0"/>
            <a:ext cx="264687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Background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F291EB-5A90-45F8-8FDC-81095AF0C815}"/>
              </a:ext>
            </a:extLst>
          </p:cNvPr>
          <p:cNvSpPr txBox="1"/>
          <p:nvPr/>
        </p:nvSpPr>
        <p:spPr>
          <a:xfrm>
            <a:off x="3299617" y="6394071"/>
            <a:ext cx="10046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Afshar,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Parnian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"Human-level COVID-19 diagnosis from low-dose CT scans using a two-stage time-distributed capsule network." </a:t>
            </a:r>
          </a:p>
          <a:p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Scientific Reports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12.1 (2022): 1-11.</a:t>
            </a:r>
            <a:endParaRPr 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8E6055-4278-4B2B-BC40-D71C00401024}"/>
              </a:ext>
            </a:extLst>
          </p:cNvPr>
          <p:cNvSpPr txBox="1"/>
          <p:nvPr/>
        </p:nvSpPr>
        <p:spPr>
          <a:xfrm>
            <a:off x="3164049" y="6317126"/>
            <a:ext cx="135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94DCB2-3232-4271-B617-7F2347E120B4}"/>
              </a:ext>
            </a:extLst>
          </p:cNvPr>
          <p:cNvSpPr txBox="1"/>
          <p:nvPr/>
        </p:nvSpPr>
        <p:spPr>
          <a:xfrm>
            <a:off x="10412835" y="5029092"/>
            <a:ext cx="6514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81896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"/>
    </mc:Choice>
    <mc:Fallback>
      <p:transition spd="slow" advTm="4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4">
            <a:extLst>
              <a:ext uri="{FF2B5EF4-FFF2-40B4-BE49-F238E27FC236}">
                <a16:creationId xmlns:a16="http://schemas.microsoft.com/office/drawing/2014/main" id="{8B042ED2-B83A-4778-8E64-5D52F71B33C3}"/>
              </a:ext>
            </a:extLst>
          </p:cNvPr>
          <p:cNvGrpSpPr/>
          <p:nvPr/>
        </p:nvGrpSpPr>
        <p:grpSpPr>
          <a:xfrm>
            <a:off x="6253758" y="2092249"/>
            <a:ext cx="4497489" cy="2724404"/>
            <a:chOff x="6203911" y="900544"/>
            <a:chExt cx="4497489" cy="2724404"/>
          </a:xfrm>
        </p:grpSpPr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C39C26C2-68D5-4BCD-B13D-4DE9E36EC79E}"/>
                </a:ext>
              </a:extLst>
            </p:cNvPr>
            <p:cNvSpPr/>
            <p:nvPr/>
          </p:nvSpPr>
          <p:spPr>
            <a:xfrm>
              <a:off x="7279297" y="900544"/>
              <a:ext cx="3422103" cy="27244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6" name="object 6">
              <a:extLst>
                <a:ext uri="{FF2B5EF4-FFF2-40B4-BE49-F238E27FC236}">
                  <a16:creationId xmlns:a16="http://schemas.microsoft.com/office/drawing/2014/main" id="{12C78B7B-315D-4FA7-89B5-A09532CE9547}"/>
                </a:ext>
              </a:extLst>
            </p:cNvPr>
            <p:cNvSpPr/>
            <p:nvPr/>
          </p:nvSpPr>
          <p:spPr>
            <a:xfrm>
              <a:off x="6203911" y="1622844"/>
              <a:ext cx="1049412" cy="1053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" name="object 7">
              <a:extLst>
                <a:ext uri="{FF2B5EF4-FFF2-40B4-BE49-F238E27FC236}">
                  <a16:creationId xmlns:a16="http://schemas.microsoft.com/office/drawing/2014/main" id="{D103FE9E-83B3-4805-B235-096A21ECE4CD}"/>
                </a:ext>
              </a:extLst>
            </p:cNvPr>
            <p:cNvSpPr/>
            <p:nvPr/>
          </p:nvSpPr>
          <p:spPr>
            <a:xfrm>
              <a:off x="9248863" y="2408783"/>
              <a:ext cx="524510" cy="535940"/>
            </a:xfrm>
            <a:custGeom>
              <a:avLst/>
              <a:gdLst/>
              <a:ahLst/>
              <a:cxnLst/>
              <a:rect l="l" t="t" r="r" b="b"/>
              <a:pathLst>
                <a:path w="524509" h="535939">
                  <a:moveTo>
                    <a:pt x="0" y="0"/>
                  </a:moveTo>
                  <a:lnTo>
                    <a:pt x="524116" y="0"/>
                  </a:lnTo>
                  <a:lnTo>
                    <a:pt x="524116" y="535670"/>
                  </a:lnTo>
                  <a:lnTo>
                    <a:pt x="0" y="53567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8" name="object 8">
              <a:extLst>
                <a:ext uri="{FF2B5EF4-FFF2-40B4-BE49-F238E27FC236}">
                  <a16:creationId xmlns:a16="http://schemas.microsoft.com/office/drawing/2014/main" id="{6CDAA5DA-9B8D-466E-8D00-981E4B8893CD}"/>
                </a:ext>
              </a:extLst>
            </p:cNvPr>
            <p:cNvSpPr/>
            <p:nvPr/>
          </p:nvSpPr>
          <p:spPr>
            <a:xfrm>
              <a:off x="6204508" y="1623453"/>
              <a:ext cx="1049655" cy="1081405"/>
            </a:xfrm>
            <a:custGeom>
              <a:avLst/>
              <a:gdLst/>
              <a:ahLst/>
              <a:cxnLst/>
              <a:rect l="l" t="t" r="r" b="b"/>
              <a:pathLst>
                <a:path w="1049654" h="1081405">
                  <a:moveTo>
                    <a:pt x="0" y="0"/>
                  </a:moveTo>
                  <a:lnTo>
                    <a:pt x="1049410" y="0"/>
                  </a:lnTo>
                  <a:lnTo>
                    <a:pt x="1049410" y="1081040"/>
                  </a:lnTo>
                  <a:lnTo>
                    <a:pt x="0" y="108104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9" name="object 9">
            <a:extLst>
              <a:ext uri="{FF2B5EF4-FFF2-40B4-BE49-F238E27FC236}">
                <a16:creationId xmlns:a16="http://schemas.microsoft.com/office/drawing/2014/main" id="{444BE725-127B-4857-BA17-2F4C05F08CA3}"/>
              </a:ext>
            </a:extLst>
          </p:cNvPr>
          <p:cNvGrpSpPr/>
          <p:nvPr/>
        </p:nvGrpSpPr>
        <p:grpSpPr>
          <a:xfrm>
            <a:off x="1534349" y="1425054"/>
            <a:ext cx="6535408" cy="3385782"/>
            <a:chOff x="1484502" y="233349"/>
            <a:chExt cx="6535408" cy="3385782"/>
          </a:xfrm>
        </p:grpSpPr>
        <p:sp>
          <p:nvSpPr>
            <p:cNvPr id="18" name="object 10">
              <a:extLst>
                <a:ext uri="{FF2B5EF4-FFF2-40B4-BE49-F238E27FC236}">
                  <a16:creationId xmlns:a16="http://schemas.microsoft.com/office/drawing/2014/main" id="{EE461FCA-1A31-4B30-BA67-68891F7FD92A}"/>
                </a:ext>
              </a:extLst>
            </p:cNvPr>
            <p:cNvSpPr/>
            <p:nvPr/>
          </p:nvSpPr>
          <p:spPr>
            <a:xfrm>
              <a:off x="2535097" y="900544"/>
              <a:ext cx="3501732" cy="27185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" name="object 11">
              <a:extLst>
                <a:ext uri="{FF2B5EF4-FFF2-40B4-BE49-F238E27FC236}">
                  <a16:creationId xmlns:a16="http://schemas.microsoft.com/office/drawing/2014/main" id="{12AAC224-1F82-44E1-8D3F-BF5FAAD2DDCA}"/>
                </a:ext>
              </a:extLst>
            </p:cNvPr>
            <p:cNvSpPr/>
            <p:nvPr/>
          </p:nvSpPr>
          <p:spPr>
            <a:xfrm>
              <a:off x="1484502" y="1670113"/>
              <a:ext cx="1050593" cy="10531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" name="object 12">
              <a:extLst>
                <a:ext uri="{FF2B5EF4-FFF2-40B4-BE49-F238E27FC236}">
                  <a16:creationId xmlns:a16="http://schemas.microsoft.com/office/drawing/2014/main" id="{1654276E-A75F-4AD4-9ECC-1FC245342603}"/>
                </a:ext>
              </a:extLst>
            </p:cNvPr>
            <p:cNvSpPr/>
            <p:nvPr/>
          </p:nvSpPr>
          <p:spPr>
            <a:xfrm>
              <a:off x="4597920" y="2486342"/>
              <a:ext cx="525780" cy="535940"/>
            </a:xfrm>
            <a:custGeom>
              <a:avLst/>
              <a:gdLst/>
              <a:ahLst/>
              <a:cxnLst/>
              <a:rect l="l" t="t" r="r" b="b"/>
              <a:pathLst>
                <a:path w="525779" h="535939">
                  <a:moveTo>
                    <a:pt x="0" y="0"/>
                  </a:moveTo>
                  <a:lnTo>
                    <a:pt x="525297" y="0"/>
                  </a:lnTo>
                  <a:lnTo>
                    <a:pt x="525297" y="535670"/>
                  </a:lnTo>
                  <a:lnTo>
                    <a:pt x="0" y="53567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" name="object 13">
              <a:extLst>
                <a:ext uri="{FF2B5EF4-FFF2-40B4-BE49-F238E27FC236}">
                  <a16:creationId xmlns:a16="http://schemas.microsoft.com/office/drawing/2014/main" id="{4404F611-43C0-4F15-B07C-06C91E02A94A}"/>
                </a:ext>
              </a:extLst>
            </p:cNvPr>
            <p:cNvSpPr/>
            <p:nvPr/>
          </p:nvSpPr>
          <p:spPr>
            <a:xfrm>
              <a:off x="1485087" y="1670723"/>
              <a:ext cx="1050925" cy="1053465"/>
            </a:xfrm>
            <a:custGeom>
              <a:avLst/>
              <a:gdLst/>
              <a:ahLst/>
              <a:cxnLst/>
              <a:rect l="l" t="t" r="r" b="b"/>
              <a:pathLst>
                <a:path w="1050925" h="1053464">
                  <a:moveTo>
                    <a:pt x="0" y="0"/>
                  </a:moveTo>
                  <a:lnTo>
                    <a:pt x="1050590" y="0"/>
                  </a:lnTo>
                  <a:lnTo>
                    <a:pt x="1050590" y="1053160"/>
                  </a:lnTo>
                  <a:lnTo>
                    <a:pt x="0" y="1053160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" name="object 14">
              <a:extLst>
                <a:ext uri="{FF2B5EF4-FFF2-40B4-BE49-F238E27FC236}">
                  <a16:creationId xmlns:a16="http://schemas.microsoft.com/office/drawing/2014/main" id="{3D1E2382-6EF4-4367-A59E-B3618B717841}"/>
                </a:ext>
              </a:extLst>
            </p:cNvPr>
            <p:cNvSpPr/>
            <p:nvPr/>
          </p:nvSpPr>
          <p:spPr>
            <a:xfrm>
              <a:off x="6548615" y="233354"/>
              <a:ext cx="1471295" cy="571500"/>
            </a:xfrm>
            <a:custGeom>
              <a:avLst/>
              <a:gdLst/>
              <a:ahLst/>
              <a:cxnLst/>
              <a:rect l="l" t="t" r="r" b="b"/>
              <a:pathLst>
                <a:path w="1471295" h="571500">
                  <a:moveTo>
                    <a:pt x="62809" y="0"/>
                  </a:moveTo>
                  <a:lnTo>
                    <a:pt x="0" y="770"/>
                  </a:lnTo>
                  <a:lnTo>
                    <a:pt x="63735" y="2771"/>
                  </a:lnTo>
                  <a:lnTo>
                    <a:pt x="126712" y="5972"/>
                  </a:lnTo>
                  <a:lnTo>
                    <a:pt x="188858" y="10348"/>
                  </a:lnTo>
                  <a:lnTo>
                    <a:pt x="250098" y="15875"/>
                  </a:lnTo>
                  <a:lnTo>
                    <a:pt x="310359" y="22528"/>
                  </a:lnTo>
                  <a:lnTo>
                    <a:pt x="369568" y="30280"/>
                  </a:lnTo>
                  <a:lnTo>
                    <a:pt x="427650" y="39108"/>
                  </a:lnTo>
                  <a:lnTo>
                    <a:pt x="484532" y="48986"/>
                  </a:lnTo>
                  <a:lnTo>
                    <a:pt x="540141" y="59889"/>
                  </a:lnTo>
                  <a:lnTo>
                    <a:pt x="594401" y="71791"/>
                  </a:lnTo>
                  <a:lnTo>
                    <a:pt x="647241" y="84669"/>
                  </a:lnTo>
                  <a:lnTo>
                    <a:pt x="698586" y="98496"/>
                  </a:lnTo>
                  <a:lnTo>
                    <a:pt x="748362" y="113248"/>
                  </a:lnTo>
                  <a:lnTo>
                    <a:pt x="796496" y="128900"/>
                  </a:lnTo>
                  <a:lnTo>
                    <a:pt x="842914" y="145426"/>
                  </a:lnTo>
                  <a:lnTo>
                    <a:pt x="887542" y="162802"/>
                  </a:lnTo>
                  <a:lnTo>
                    <a:pt x="930307" y="181002"/>
                  </a:lnTo>
                  <a:lnTo>
                    <a:pt x="971135" y="200002"/>
                  </a:lnTo>
                  <a:lnTo>
                    <a:pt x="1009952" y="219776"/>
                  </a:lnTo>
                  <a:lnTo>
                    <a:pt x="1046685" y="240298"/>
                  </a:lnTo>
                  <a:lnTo>
                    <a:pt x="1081260" y="261545"/>
                  </a:lnTo>
                  <a:lnTo>
                    <a:pt x="1113602" y="283491"/>
                  </a:lnTo>
                  <a:lnTo>
                    <a:pt x="1171298" y="329380"/>
                  </a:lnTo>
                  <a:lnTo>
                    <a:pt x="1219182" y="377764"/>
                  </a:lnTo>
                  <a:lnTo>
                    <a:pt x="1256665" y="428442"/>
                  </a:lnTo>
                  <a:lnTo>
                    <a:pt x="1185265" y="428442"/>
                  </a:lnTo>
                  <a:lnTo>
                    <a:pt x="1371638" y="571254"/>
                  </a:lnTo>
                  <a:lnTo>
                    <a:pt x="1470888" y="428442"/>
                  </a:lnTo>
                  <a:lnTo>
                    <a:pt x="1399489" y="428442"/>
                  </a:lnTo>
                  <a:lnTo>
                    <a:pt x="1382403" y="403257"/>
                  </a:lnTo>
                  <a:lnTo>
                    <a:pt x="1340614" y="354550"/>
                  </a:lnTo>
                  <a:lnTo>
                    <a:pt x="1289143" y="308209"/>
                  </a:lnTo>
                  <a:lnTo>
                    <a:pt x="1228565" y="264409"/>
                  </a:lnTo>
                  <a:lnTo>
                    <a:pt x="1195040" y="243516"/>
                  </a:lnTo>
                  <a:lnTo>
                    <a:pt x="1159454" y="223324"/>
                  </a:lnTo>
                  <a:lnTo>
                    <a:pt x="1121877" y="203855"/>
                  </a:lnTo>
                  <a:lnTo>
                    <a:pt x="1082381" y="185131"/>
                  </a:lnTo>
                  <a:lnTo>
                    <a:pt x="1041039" y="167173"/>
                  </a:lnTo>
                  <a:lnTo>
                    <a:pt x="997922" y="150004"/>
                  </a:lnTo>
                  <a:lnTo>
                    <a:pt x="953101" y="133645"/>
                  </a:lnTo>
                  <a:lnTo>
                    <a:pt x="906649" y="118118"/>
                  </a:lnTo>
                  <a:lnTo>
                    <a:pt x="858637" y="103446"/>
                  </a:lnTo>
                  <a:lnTo>
                    <a:pt x="809136" y="89650"/>
                  </a:lnTo>
                  <a:lnTo>
                    <a:pt x="758219" y="76752"/>
                  </a:lnTo>
                  <a:lnTo>
                    <a:pt x="705957" y="64774"/>
                  </a:lnTo>
                  <a:lnTo>
                    <a:pt x="652422" y="53738"/>
                  </a:lnTo>
                  <a:lnTo>
                    <a:pt x="597685" y="43666"/>
                  </a:lnTo>
                  <a:lnTo>
                    <a:pt x="541818" y="34579"/>
                  </a:lnTo>
                  <a:lnTo>
                    <a:pt x="484893" y="26500"/>
                  </a:lnTo>
                  <a:lnTo>
                    <a:pt x="426981" y="19450"/>
                  </a:lnTo>
                  <a:lnTo>
                    <a:pt x="368155" y="13452"/>
                  </a:lnTo>
                  <a:lnTo>
                    <a:pt x="308485" y="8527"/>
                  </a:lnTo>
                  <a:lnTo>
                    <a:pt x="248044" y="4698"/>
                  </a:lnTo>
                  <a:lnTo>
                    <a:pt x="186904" y="1985"/>
                  </a:lnTo>
                  <a:lnTo>
                    <a:pt x="125135" y="412"/>
                  </a:lnTo>
                  <a:lnTo>
                    <a:pt x="62809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" name="object 15">
              <a:extLst>
                <a:ext uri="{FF2B5EF4-FFF2-40B4-BE49-F238E27FC236}">
                  <a16:creationId xmlns:a16="http://schemas.microsoft.com/office/drawing/2014/main" id="{D46C460C-9DD9-4E4A-90E0-9B6E8A499C15}"/>
                </a:ext>
              </a:extLst>
            </p:cNvPr>
            <p:cNvSpPr/>
            <p:nvPr/>
          </p:nvSpPr>
          <p:spPr>
            <a:xfrm>
              <a:off x="5105577" y="233349"/>
              <a:ext cx="1514475" cy="571500"/>
            </a:xfrm>
            <a:custGeom>
              <a:avLst/>
              <a:gdLst/>
              <a:ahLst/>
              <a:cxnLst/>
              <a:rect l="l" t="t" r="r" b="b"/>
              <a:pathLst>
                <a:path w="1514475" h="571500">
                  <a:moveTo>
                    <a:pt x="1514449" y="0"/>
                  </a:moveTo>
                  <a:lnTo>
                    <a:pt x="1371625" y="0"/>
                  </a:lnTo>
                  <a:lnTo>
                    <a:pt x="1305168" y="658"/>
                  </a:lnTo>
                  <a:lnTo>
                    <a:pt x="1239528" y="2615"/>
                  </a:lnTo>
                  <a:lnTo>
                    <a:pt x="1174776" y="5839"/>
                  </a:lnTo>
                  <a:lnTo>
                    <a:pt x="1110984" y="10300"/>
                  </a:lnTo>
                  <a:lnTo>
                    <a:pt x="1048223" y="15970"/>
                  </a:lnTo>
                  <a:lnTo>
                    <a:pt x="986567" y="22817"/>
                  </a:lnTo>
                  <a:lnTo>
                    <a:pt x="926086" y="30813"/>
                  </a:lnTo>
                  <a:lnTo>
                    <a:pt x="866852" y="39926"/>
                  </a:lnTo>
                  <a:lnTo>
                    <a:pt x="808938" y="50127"/>
                  </a:lnTo>
                  <a:lnTo>
                    <a:pt x="752415" y="61387"/>
                  </a:lnTo>
                  <a:lnTo>
                    <a:pt x="697354" y="73675"/>
                  </a:lnTo>
                  <a:lnTo>
                    <a:pt x="643829" y="86961"/>
                  </a:lnTo>
                  <a:lnTo>
                    <a:pt x="591910" y="101215"/>
                  </a:lnTo>
                  <a:lnTo>
                    <a:pt x="541670" y="116408"/>
                  </a:lnTo>
                  <a:lnTo>
                    <a:pt x="493180" y="132510"/>
                  </a:lnTo>
                  <a:lnTo>
                    <a:pt x="446512" y="149490"/>
                  </a:lnTo>
                  <a:lnTo>
                    <a:pt x="401739" y="167319"/>
                  </a:lnTo>
                  <a:lnTo>
                    <a:pt x="358931" y="185966"/>
                  </a:lnTo>
                  <a:lnTo>
                    <a:pt x="318161" y="205403"/>
                  </a:lnTo>
                  <a:lnTo>
                    <a:pt x="279500" y="225598"/>
                  </a:lnTo>
                  <a:lnTo>
                    <a:pt x="243022" y="246522"/>
                  </a:lnTo>
                  <a:lnTo>
                    <a:pt x="208796" y="268146"/>
                  </a:lnTo>
                  <a:lnTo>
                    <a:pt x="176895" y="290438"/>
                  </a:lnTo>
                  <a:lnTo>
                    <a:pt x="120357" y="336911"/>
                  </a:lnTo>
                  <a:lnTo>
                    <a:pt x="73982" y="385701"/>
                  </a:lnTo>
                  <a:lnTo>
                    <a:pt x="38344" y="436568"/>
                  </a:lnTo>
                  <a:lnTo>
                    <a:pt x="14019" y="489275"/>
                  </a:lnTo>
                  <a:lnTo>
                    <a:pt x="1581" y="543581"/>
                  </a:lnTo>
                  <a:lnTo>
                    <a:pt x="0" y="571258"/>
                  </a:lnTo>
                  <a:lnTo>
                    <a:pt x="142811" y="571258"/>
                  </a:lnTo>
                  <a:lnTo>
                    <a:pt x="144393" y="543581"/>
                  </a:lnTo>
                  <a:lnTo>
                    <a:pt x="149090" y="516243"/>
                  </a:lnTo>
                  <a:lnTo>
                    <a:pt x="167543" y="462707"/>
                  </a:lnTo>
                  <a:lnTo>
                    <a:pt x="197597" y="410890"/>
                  </a:lnTo>
                  <a:lnTo>
                    <a:pt x="238675" y="361031"/>
                  </a:lnTo>
                  <a:lnTo>
                    <a:pt x="290204" y="313370"/>
                  </a:lnTo>
                  <a:lnTo>
                    <a:pt x="351608" y="268146"/>
                  </a:lnTo>
                  <a:lnTo>
                    <a:pt x="385834" y="246522"/>
                  </a:lnTo>
                  <a:lnTo>
                    <a:pt x="422313" y="225598"/>
                  </a:lnTo>
                  <a:lnTo>
                    <a:pt x="460973" y="205403"/>
                  </a:lnTo>
                  <a:lnTo>
                    <a:pt x="501744" y="185966"/>
                  </a:lnTo>
                  <a:lnTo>
                    <a:pt x="544552" y="167319"/>
                  </a:lnTo>
                  <a:lnTo>
                    <a:pt x="589326" y="149490"/>
                  </a:lnTo>
                  <a:lnTo>
                    <a:pt x="635994" y="132510"/>
                  </a:lnTo>
                  <a:lnTo>
                    <a:pt x="684484" y="116408"/>
                  </a:lnTo>
                  <a:lnTo>
                    <a:pt x="734725" y="101215"/>
                  </a:lnTo>
                  <a:lnTo>
                    <a:pt x="786644" y="86961"/>
                  </a:lnTo>
                  <a:lnTo>
                    <a:pt x="840170" y="73675"/>
                  </a:lnTo>
                  <a:lnTo>
                    <a:pt x="895231" y="61387"/>
                  </a:lnTo>
                  <a:lnTo>
                    <a:pt x="951754" y="50127"/>
                  </a:lnTo>
                  <a:lnTo>
                    <a:pt x="1009669" y="39926"/>
                  </a:lnTo>
                  <a:lnTo>
                    <a:pt x="1068904" y="30813"/>
                  </a:lnTo>
                  <a:lnTo>
                    <a:pt x="1129385" y="22817"/>
                  </a:lnTo>
                  <a:lnTo>
                    <a:pt x="1191043" y="15970"/>
                  </a:lnTo>
                  <a:lnTo>
                    <a:pt x="1253804" y="10300"/>
                  </a:lnTo>
                  <a:lnTo>
                    <a:pt x="1317597" y="5839"/>
                  </a:lnTo>
                  <a:lnTo>
                    <a:pt x="1382350" y="2615"/>
                  </a:lnTo>
                  <a:lnTo>
                    <a:pt x="1447991" y="658"/>
                  </a:lnTo>
                  <a:lnTo>
                    <a:pt x="1514449" y="0"/>
                  </a:lnTo>
                  <a:close/>
                </a:path>
              </a:pathLst>
            </a:custGeom>
            <a:solidFill>
              <a:srgbClr val="497DAB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" name="object 16">
              <a:extLst>
                <a:ext uri="{FF2B5EF4-FFF2-40B4-BE49-F238E27FC236}">
                  <a16:creationId xmlns:a16="http://schemas.microsoft.com/office/drawing/2014/main" id="{61FE5D6F-62A3-4C94-993C-73F32AB07670}"/>
                </a:ext>
              </a:extLst>
            </p:cNvPr>
            <p:cNvSpPr/>
            <p:nvPr/>
          </p:nvSpPr>
          <p:spPr>
            <a:xfrm>
              <a:off x="5105577" y="233349"/>
              <a:ext cx="2914015" cy="571500"/>
            </a:xfrm>
            <a:custGeom>
              <a:avLst/>
              <a:gdLst/>
              <a:ahLst/>
              <a:cxnLst/>
              <a:rect l="l" t="t" r="r" b="b"/>
              <a:pathLst>
                <a:path w="2914015" h="571500">
                  <a:moveTo>
                    <a:pt x="1514450" y="0"/>
                  </a:moveTo>
                  <a:lnTo>
                    <a:pt x="1447993" y="658"/>
                  </a:lnTo>
                  <a:lnTo>
                    <a:pt x="1382353" y="2615"/>
                  </a:lnTo>
                  <a:lnTo>
                    <a:pt x="1317600" y="5839"/>
                  </a:lnTo>
                  <a:lnTo>
                    <a:pt x="1253808" y="10300"/>
                  </a:lnTo>
                  <a:lnTo>
                    <a:pt x="1191047" y="15970"/>
                  </a:lnTo>
                  <a:lnTo>
                    <a:pt x="1129390" y="22817"/>
                  </a:lnTo>
                  <a:lnTo>
                    <a:pt x="1068909" y="30812"/>
                  </a:lnTo>
                  <a:lnTo>
                    <a:pt x="1009675" y="39925"/>
                  </a:lnTo>
                  <a:lnTo>
                    <a:pt x="951760" y="50127"/>
                  </a:lnTo>
                  <a:lnTo>
                    <a:pt x="895236" y="61386"/>
                  </a:lnTo>
                  <a:lnTo>
                    <a:pt x="840176" y="73674"/>
                  </a:lnTo>
                  <a:lnTo>
                    <a:pt x="786650" y="86960"/>
                  </a:lnTo>
                  <a:lnTo>
                    <a:pt x="734731" y="101214"/>
                  </a:lnTo>
                  <a:lnTo>
                    <a:pt x="684490" y="116407"/>
                  </a:lnTo>
                  <a:lnTo>
                    <a:pt x="636000" y="132509"/>
                  </a:lnTo>
                  <a:lnTo>
                    <a:pt x="589332" y="149489"/>
                  </a:lnTo>
                  <a:lnTo>
                    <a:pt x="544558" y="167317"/>
                  </a:lnTo>
                  <a:lnTo>
                    <a:pt x="501750" y="185965"/>
                  </a:lnTo>
                  <a:lnTo>
                    <a:pt x="460980" y="205401"/>
                  </a:lnTo>
                  <a:lnTo>
                    <a:pt x="422319" y="225596"/>
                  </a:lnTo>
                  <a:lnTo>
                    <a:pt x="385840" y="246521"/>
                  </a:lnTo>
                  <a:lnTo>
                    <a:pt x="351614" y="268144"/>
                  </a:lnTo>
                  <a:lnTo>
                    <a:pt x="319713" y="290436"/>
                  </a:lnTo>
                  <a:lnTo>
                    <a:pt x="263175" y="336909"/>
                  </a:lnTo>
                  <a:lnTo>
                    <a:pt x="216799" y="385699"/>
                  </a:lnTo>
                  <a:lnTo>
                    <a:pt x="181161" y="436568"/>
                  </a:lnTo>
                  <a:lnTo>
                    <a:pt x="156835" y="489275"/>
                  </a:lnTo>
                  <a:lnTo>
                    <a:pt x="144397" y="543581"/>
                  </a:lnTo>
                  <a:lnTo>
                    <a:pt x="142816" y="571259"/>
                  </a:lnTo>
                  <a:lnTo>
                    <a:pt x="0" y="571259"/>
                  </a:lnTo>
                  <a:lnTo>
                    <a:pt x="6278" y="516243"/>
                  </a:lnTo>
                  <a:lnTo>
                    <a:pt x="24732" y="462706"/>
                  </a:lnTo>
                  <a:lnTo>
                    <a:pt x="54786" y="410889"/>
                  </a:lnTo>
                  <a:lnTo>
                    <a:pt x="95864" y="361029"/>
                  </a:lnTo>
                  <a:lnTo>
                    <a:pt x="147393" y="313368"/>
                  </a:lnTo>
                  <a:lnTo>
                    <a:pt x="208798" y="268144"/>
                  </a:lnTo>
                  <a:lnTo>
                    <a:pt x="243023" y="246521"/>
                  </a:lnTo>
                  <a:lnTo>
                    <a:pt x="279503" y="225596"/>
                  </a:lnTo>
                  <a:lnTo>
                    <a:pt x="318163" y="205401"/>
                  </a:lnTo>
                  <a:lnTo>
                    <a:pt x="358933" y="185965"/>
                  </a:lnTo>
                  <a:lnTo>
                    <a:pt x="401741" y="167317"/>
                  </a:lnTo>
                  <a:lnTo>
                    <a:pt x="446515" y="149489"/>
                  </a:lnTo>
                  <a:lnTo>
                    <a:pt x="493183" y="132509"/>
                  </a:lnTo>
                  <a:lnTo>
                    <a:pt x="541673" y="116407"/>
                  </a:lnTo>
                  <a:lnTo>
                    <a:pt x="591914" y="101214"/>
                  </a:lnTo>
                  <a:lnTo>
                    <a:pt x="643833" y="86960"/>
                  </a:lnTo>
                  <a:lnTo>
                    <a:pt x="697359" y="73674"/>
                  </a:lnTo>
                  <a:lnTo>
                    <a:pt x="752419" y="61386"/>
                  </a:lnTo>
                  <a:lnTo>
                    <a:pt x="808942" y="50127"/>
                  </a:lnTo>
                  <a:lnTo>
                    <a:pt x="866857" y="39925"/>
                  </a:lnTo>
                  <a:lnTo>
                    <a:pt x="926091" y="30812"/>
                  </a:lnTo>
                  <a:lnTo>
                    <a:pt x="986572" y="22817"/>
                  </a:lnTo>
                  <a:lnTo>
                    <a:pt x="1048228" y="15970"/>
                  </a:lnTo>
                  <a:lnTo>
                    <a:pt x="1110989" y="10300"/>
                  </a:lnTo>
                  <a:lnTo>
                    <a:pt x="1174781" y="5839"/>
                  </a:lnTo>
                  <a:lnTo>
                    <a:pt x="1239533" y="2615"/>
                  </a:lnTo>
                  <a:lnTo>
                    <a:pt x="1305174" y="658"/>
                  </a:lnTo>
                  <a:lnTo>
                    <a:pt x="1371630" y="0"/>
                  </a:lnTo>
                  <a:lnTo>
                    <a:pt x="1514450" y="0"/>
                  </a:lnTo>
                  <a:lnTo>
                    <a:pt x="1578858" y="624"/>
                  </a:lnTo>
                  <a:lnTo>
                    <a:pt x="1642624" y="2481"/>
                  </a:lnTo>
                  <a:lnTo>
                    <a:pt x="1705672" y="5546"/>
                  </a:lnTo>
                  <a:lnTo>
                    <a:pt x="1767925" y="9794"/>
                  </a:lnTo>
                  <a:lnTo>
                    <a:pt x="1829308" y="15201"/>
                  </a:lnTo>
                  <a:lnTo>
                    <a:pt x="1889744" y="21742"/>
                  </a:lnTo>
                  <a:lnTo>
                    <a:pt x="1949155" y="29392"/>
                  </a:lnTo>
                  <a:lnTo>
                    <a:pt x="2007467" y="38127"/>
                  </a:lnTo>
                  <a:lnTo>
                    <a:pt x="2064602" y="47922"/>
                  </a:lnTo>
                  <a:lnTo>
                    <a:pt x="2120485" y="58752"/>
                  </a:lnTo>
                  <a:lnTo>
                    <a:pt x="2175037" y="70593"/>
                  </a:lnTo>
                  <a:lnTo>
                    <a:pt x="2228184" y="83420"/>
                  </a:lnTo>
                  <a:lnTo>
                    <a:pt x="2279849" y="97208"/>
                  </a:lnTo>
                  <a:lnTo>
                    <a:pt x="2329955" y="111933"/>
                  </a:lnTo>
                  <a:lnTo>
                    <a:pt x="2378426" y="127570"/>
                  </a:lnTo>
                  <a:lnTo>
                    <a:pt x="2425185" y="144094"/>
                  </a:lnTo>
                  <a:lnTo>
                    <a:pt x="2470157" y="161481"/>
                  </a:lnTo>
                  <a:lnTo>
                    <a:pt x="2513264" y="179706"/>
                  </a:lnTo>
                  <a:lnTo>
                    <a:pt x="2554430" y="198745"/>
                  </a:lnTo>
                  <a:lnTo>
                    <a:pt x="2593579" y="218572"/>
                  </a:lnTo>
                  <a:lnTo>
                    <a:pt x="2630634" y="239163"/>
                  </a:lnTo>
                  <a:lnTo>
                    <a:pt x="2665519" y="260494"/>
                  </a:lnTo>
                  <a:lnTo>
                    <a:pt x="2698157" y="282540"/>
                  </a:lnTo>
                  <a:lnTo>
                    <a:pt x="2756389" y="328677"/>
                  </a:lnTo>
                  <a:lnTo>
                    <a:pt x="2804717" y="377377"/>
                  </a:lnTo>
                  <a:lnTo>
                    <a:pt x="2842531" y="428444"/>
                  </a:lnTo>
                  <a:lnTo>
                    <a:pt x="2913941" y="428443"/>
                  </a:lnTo>
                  <a:lnTo>
                    <a:pt x="2814681" y="571259"/>
                  </a:lnTo>
                  <a:lnTo>
                    <a:pt x="2628311" y="428443"/>
                  </a:lnTo>
                  <a:lnTo>
                    <a:pt x="2699711" y="428443"/>
                  </a:lnTo>
                  <a:lnTo>
                    <a:pt x="2682306" y="402829"/>
                  </a:lnTo>
                  <a:lnTo>
                    <a:pt x="2639548" y="353272"/>
                  </a:lnTo>
                  <a:lnTo>
                    <a:pt x="2586683" y="306111"/>
                  </a:lnTo>
                  <a:lnTo>
                    <a:pt x="2524302" y="261545"/>
                  </a:lnTo>
                  <a:lnTo>
                    <a:pt x="2489727" y="240297"/>
                  </a:lnTo>
                  <a:lnTo>
                    <a:pt x="2452994" y="219775"/>
                  </a:lnTo>
                  <a:lnTo>
                    <a:pt x="2414177" y="200001"/>
                  </a:lnTo>
                  <a:lnTo>
                    <a:pt x="2373349" y="181001"/>
                  </a:lnTo>
                  <a:lnTo>
                    <a:pt x="2330584" y="162801"/>
                  </a:lnTo>
                  <a:lnTo>
                    <a:pt x="2285955" y="145425"/>
                  </a:lnTo>
                  <a:lnTo>
                    <a:pt x="2239537" y="128899"/>
                  </a:lnTo>
                  <a:lnTo>
                    <a:pt x="2191403" y="113247"/>
                  </a:lnTo>
                  <a:lnTo>
                    <a:pt x="2141627" y="98495"/>
                  </a:lnTo>
                  <a:lnTo>
                    <a:pt x="2090282" y="84668"/>
                  </a:lnTo>
                  <a:lnTo>
                    <a:pt x="2037442" y="71791"/>
                  </a:lnTo>
                  <a:lnTo>
                    <a:pt x="1983181" y="59888"/>
                  </a:lnTo>
                  <a:lnTo>
                    <a:pt x="1927573" y="48985"/>
                  </a:lnTo>
                  <a:lnTo>
                    <a:pt x="1870691" y="39108"/>
                  </a:lnTo>
                  <a:lnTo>
                    <a:pt x="1812609" y="30280"/>
                  </a:lnTo>
                  <a:lnTo>
                    <a:pt x="1753400" y="22528"/>
                  </a:lnTo>
                  <a:lnTo>
                    <a:pt x="1693139" y="15876"/>
                  </a:lnTo>
                  <a:lnTo>
                    <a:pt x="1631899" y="10350"/>
                  </a:lnTo>
                  <a:lnTo>
                    <a:pt x="1569753" y="5973"/>
                  </a:lnTo>
                  <a:lnTo>
                    <a:pt x="1506776" y="2773"/>
                  </a:lnTo>
                  <a:lnTo>
                    <a:pt x="1443040" y="773"/>
                  </a:lnTo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10" name="object 17">
            <a:extLst>
              <a:ext uri="{FF2B5EF4-FFF2-40B4-BE49-F238E27FC236}">
                <a16:creationId xmlns:a16="http://schemas.microsoft.com/office/drawing/2014/main" id="{ADCA0912-C8C2-4FE2-8245-BCA0C25BAC40}"/>
              </a:ext>
            </a:extLst>
          </p:cNvPr>
          <p:cNvSpPr txBox="1"/>
          <p:nvPr/>
        </p:nvSpPr>
        <p:spPr>
          <a:xfrm>
            <a:off x="5818961" y="919851"/>
            <a:ext cx="2130425" cy="880744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800" b="1" spc="-95" dirty="0">
                <a:latin typeface="Noto Sans CJK HK"/>
                <a:cs typeface="Noto Sans CJK HK"/>
              </a:rPr>
              <a:t>Quality</a:t>
            </a:r>
            <a:r>
              <a:rPr sz="1800" b="1" spc="15" dirty="0">
                <a:latin typeface="Noto Sans CJK HK"/>
                <a:cs typeface="Noto Sans CJK HK"/>
              </a:rPr>
              <a:t> </a:t>
            </a:r>
            <a:r>
              <a:rPr sz="1800" b="1" spc="-80" dirty="0">
                <a:latin typeface="Noto Sans CJK HK"/>
                <a:cs typeface="Noto Sans CJK HK"/>
              </a:rPr>
              <a:t>Degradation</a:t>
            </a:r>
            <a:endParaRPr sz="1800" dirty="0">
              <a:latin typeface="Noto Sans CJK HK"/>
              <a:cs typeface="Noto Sans CJK HK"/>
            </a:endParaRPr>
          </a:p>
          <a:p>
            <a:pPr marL="129539">
              <a:lnSpc>
                <a:spcPct val="100000"/>
              </a:lnSpc>
              <a:spcBef>
                <a:spcPts val="1140"/>
              </a:spcBef>
            </a:pPr>
            <a:r>
              <a:rPr sz="2000" b="1" spc="-70" dirty="0">
                <a:solidFill>
                  <a:srgbClr val="FF0000"/>
                </a:solidFill>
                <a:latin typeface="Noto Sans CJK HK"/>
                <a:cs typeface="Noto Sans CJK HK"/>
              </a:rPr>
              <a:t>Dose</a:t>
            </a:r>
            <a:r>
              <a:rPr sz="2000" b="1" spc="7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2000" b="1" spc="-105" dirty="0">
                <a:solidFill>
                  <a:srgbClr val="FF0000"/>
                </a:solidFill>
                <a:latin typeface="Noto Sans CJK HK"/>
                <a:cs typeface="Noto Sans CJK HK"/>
              </a:rPr>
              <a:t>Reduction</a:t>
            </a:r>
            <a:endParaRPr sz="2000" dirty="0">
              <a:latin typeface="Noto Sans CJK HK"/>
              <a:cs typeface="Noto Sans CJK HK"/>
            </a:endParaRPr>
          </a:p>
        </p:txBody>
      </p:sp>
      <p:sp>
        <p:nvSpPr>
          <p:cNvPr id="11" name="object 18">
            <a:extLst>
              <a:ext uri="{FF2B5EF4-FFF2-40B4-BE49-F238E27FC236}">
                <a16:creationId xmlns:a16="http://schemas.microsoft.com/office/drawing/2014/main" id="{DB142B86-A7EA-4228-ACB3-3B6F829D145D}"/>
              </a:ext>
            </a:extLst>
          </p:cNvPr>
          <p:cNvSpPr txBox="1"/>
          <p:nvPr/>
        </p:nvSpPr>
        <p:spPr>
          <a:xfrm>
            <a:off x="3161372" y="4746181"/>
            <a:ext cx="25126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5" dirty="0">
                <a:latin typeface="Noto Sans CJK HK"/>
                <a:cs typeface="Noto Sans CJK HK"/>
              </a:rPr>
              <a:t>Normal-dose </a:t>
            </a:r>
            <a:r>
              <a:rPr sz="1600" b="1" spc="-65" dirty="0">
                <a:latin typeface="Noto Sans CJK HK"/>
                <a:cs typeface="Noto Sans CJK HK"/>
              </a:rPr>
              <a:t>Abdomen</a:t>
            </a:r>
            <a:r>
              <a:rPr sz="1600" b="1" spc="145" dirty="0">
                <a:latin typeface="Noto Sans CJK HK"/>
                <a:cs typeface="Noto Sans CJK HK"/>
              </a:rPr>
              <a:t> </a:t>
            </a:r>
            <a:r>
              <a:rPr sz="1600" b="1" spc="-85" dirty="0">
                <a:latin typeface="Noto Sans CJK HK"/>
                <a:cs typeface="Noto Sans CJK HK"/>
              </a:rPr>
              <a:t>CT</a:t>
            </a:r>
            <a:endParaRPr sz="1600">
              <a:latin typeface="Noto Sans CJK HK"/>
              <a:cs typeface="Noto Sans CJK HK"/>
            </a:endParaRPr>
          </a:p>
        </p:txBody>
      </p:sp>
      <p:sp>
        <p:nvSpPr>
          <p:cNvPr id="12" name="object 19">
            <a:extLst>
              <a:ext uri="{FF2B5EF4-FFF2-40B4-BE49-F238E27FC236}">
                <a16:creationId xmlns:a16="http://schemas.microsoft.com/office/drawing/2014/main" id="{33729E6D-9C02-4C44-8246-1F4C3D9BF718}"/>
              </a:ext>
            </a:extLst>
          </p:cNvPr>
          <p:cNvSpPr txBox="1"/>
          <p:nvPr/>
        </p:nvSpPr>
        <p:spPr>
          <a:xfrm>
            <a:off x="7858721" y="4746181"/>
            <a:ext cx="25336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65" dirty="0">
                <a:latin typeface="Noto Sans CJK HK"/>
                <a:cs typeface="Noto Sans CJK HK"/>
              </a:rPr>
              <a:t>Quarter-dose Abdomen</a:t>
            </a:r>
            <a:r>
              <a:rPr sz="1600" b="1" spc="-125" dirty="0">
                <a:latin typeface="Noto Sans CJK HK"/>
                <a:cs typeface="Noto Sans CJK HK"/>
              </a:rPr>
              <a:t> </a:t>
            </a:r>
            <a:r>
              <a:rPr sz="1600" b="1" spc="-85" dirty="0">
                <a:latin typeface="Noto Sans CJK HK"/>
                <a:cs typeface="Noto Sans CJK HK"/>
              </a:rPr>
              <a:t>CT</a:t>
            </a:r>
            <a:endParaRPr sz="1600">
              <a:latin typeface="Noto Sans CJK HK"/>
              <a:cs typeface="Noto Sans CJK HK"/>
            </a:endParaRPr>
          </a:p>
        </p:txBody>
      </p:sp>
      <p:sp>
        <p:nvSpPr>
          <p:cNvPr id="15" name="object 37">
            <a:extLst>
              <a:ext uri="{FF2B5EF4-FFF2-40B4-BE49-F238E27FC236}">
                <a16:creationId xmlns:a16="http://schemas.microsoft.com/office/drawing/2014/main" id="{A4A9A158-F8B5-43A5-B008-CFEF9E17D2FE}"/>
              </a:ext>
            </a:extLst>
          </p:cNvPr>
          <p:cNvSpPr txBox="1"/>
          <p:nvPr/>
        </p:nvSpPr>
        <p:spPr>
          <a:xfrm>
            <a:off x="237144" y="1564842"/>
            <a:ext cx="3826723" cy="40203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b="1" spc="-165" dirty="0">
                <a:latin typeface="Noto Sans CJK HK"/>
                <a:cs typeface="Noto Sans CJK HK"/>
              </a:rPr>
              <a:t>Artifacts</a:t>
            </a:r>
            <a:r>
              <a:rPr lang="en-US" sz="2500" b="1" spc="-165" dirty="0">
                <a:latin typeface="Noto Sans CJK HK"/>
                <a:cs typeface="Noto Sans CJK HK"/>
              </a:rPr>
              <a:t> and Noise</a:t>
            </a:r>
            <a:endParaRPr sz="2500" dirty="0">
              <a:latin typeface="Noto Sans CJK HK"/>
              <a:cs typeface="Noto Sans CJK HK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F5EDBC-D0ED-4364-8A03-0DFE5FB187A1}"/>
              </a:ext>
            </a:extLst>
          </p:cNvPr>
          <p:cNvSpPr txBox="1"/>
          <p:nvPr/>
        </p:nvSpPr>
        <p:spPr>
          <a:xfrm>
            <a:off x="-271031" y="0"/>
            <a:ext cx="95697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0820">
              <a:lnSpc>
                <a:spcPct val="100000"/>
              </a:lnSpc>
              <a:spcBef>
                <a:spcPts val="350"/>
              </a:spcBef>
            </a:pPr>
            <a:r>
              <a:rPr lang="en-US" sz="2400" b="1" spc="-5" dirty="0">
                <a:latin typeface="Times New Roman"/>
                <a:cs typeface="Times New Roman"/>
              </a:rPr>
              <a:t>Low-dose CT Image Reconstruction with Machine Learning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4A32C8-1B28-402D-B387-28ED6A393678}"/>
              </a:ext>
            </a:extLst>
          </p:cNvPr>
          <p:cNvSpPr/>
          <p:nvPr/>
        </p:nvSpPr>
        <p:spPr>
          <a:xfrm>
            <a:off x="9560965" y="0"/>
            <a:ext cx="264687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154015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90"/>
    </mc:Choice>
    <mc:Fallback>
      <p:transition spd="slow" advTm="119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9F5EDBC-D0ED-4364-8A03-0DFE5FB187A1}"/>
              </a:ext>
            </a:extLst>
          </p:cNvPr>
          <p:cNvSpPr txBox="1"/>
          <p:nvPr/>
        </p:nvSpPr>
        <p:spPr>
          <a:xfrm>
            <a:off x="-249343" y="0"/>
            <a:ext cx="95697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0820">
              <a:lnSpc>
                <a:spcPct val="100000"/>
              </a:lnSpc>
              <a:spcBef>
                <a:spcPts val="350"/>
              </a:spcBef>
            </a:pPr>
            <a:r>
              <a:rPr lang="en-US" sz="2400" b="1" spc="-5" dirty="0">
                <a:latin typeface="Times New Roman"/>
                <a:cs typeface="Times New Roman"/>
              </a:rPr>
              <a:t>Low-dose CT Image Reconstruction with Machine Learning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A039B-10C1-4EF8-BFF2-BF636F47CF07}"/>
              </a:ext>
            </a:extLst>
          </p:cNvPr>
          <p:cNvSpPr txBox="1"/>
          <p:nvPr/>
        </p:nvSpPr>
        <p:spPr>
          <a:xfrm>
            <a:off x="1314155" y="1667386"/>
            <a:ext cx="6442744" cy="2682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2284">
              <a:lnSpc>
                <a:spcPct val="100000"/>
              </a:lnSpc>
              <a:spcBef>
                <a:spcPts val="100"/>
              </a:spcBef>
            </a:pPr>
            <a:r>
              <a:rPr lang="en-US" sz="3200" b="1" spc="-155" dirty="0">
                <a:solidFill>
                  <a:srgbClr val="2E75B6"/>
                </a:solidFill>
                <a:latin typeface="Noto Sans CJK HK"/>
                <a:cs typeface="Noto Sans CJK HK"/>
              </a:rPr>
              <a:t>Goals </a:t>
            </a:r>
            <a:r>
              <a:rPr lang="en-US" sz="3200" b="1" spc="-90" dirty="0">
                <a:solidFill>
                  <a:srgbClr val="2E75B6"/>
                </a:solidFill>
                <a:latin typeface="Noto Sans CJK HK"/>
                <a:cs typeface="Noto Sans CJK HK"/>
              </a:rPr>
              <a:t>of </a:t>
            </a:r>
            <a:r>
              <a:rPr lang="en-US" sz="3200" b="1" spc="-160" dirty="0">
                <a:solidFill>
                  <a:srgbClr val="2E75B6"/>
                </a:solidFill>
                <a:latin typeface="Noto Sans CJK HK"/>
                <a:cs typeface="Noto Sans CJK HK"/>
              </a:rPr>
              <a:t>LDCT</a:t>
            </a:r>
            <a:r>
              <a:rPr lang="en-US" sz="3200" b="1" spc="85" dirty="0">
                <a:solidFill>
                  <a:srgbClr val="2E75B6"/>
                </a:solidFill>
                <a:latin typeface="Noto Sans CJK HK"/>
                <a:cs typeface="Noto Sans CJK HK"/>
              </a:rPr>
              <a:t> </a:t>
            </a:r>
            <a:r>
              <a:rPr lang="en-US" sz="3200" b="1" spc="-155" dirty="0">
                <a:solidFill>
                  <a:srgbClr val="2E75B6"/>
                </a:solidFill>
                <a:latin typeface="Noto Sans CJK HK"/>
                <a:cs typeface="Noto Sans CJK HK"/>
              </a:rPr>
              <a:t>Reconstruction</a:t>
            </a:r>
            <a:endParaRPr lang="en-US" sz="3200" dirty="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2400" dirty="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tabLst>
                <a:tab pos="3618229" algn="l"/>
              </a:tabLst>
            </a:pPr>
            <a:r>
              <a:rPr lang="en-US" sz="2800" b="1" dirty="0">
                <a:latin typeface="Noto Sans CJK HK"/>
                <a:cs typeface="Noto Sans CJK HK"/>
              </a:rPr>
              <a:t>      √</a:t>
            </a:r>
            <a:r>
              <a:rPr lang="en-US" sz="2800" b="1" spc="145" dirty="0">
                <a:latin typeface="Noto Sans CJK HK"/>
                <a:cs typeface="Noto Sans CJK HK"/>
              </a:rPr>
              <a:t> </a:t>
            </a:r>
            <a:r>
              <a:rPr lang="en-US" sz="2800" b="1" spc="-95" dirty="0">
                <a:latin typeface="Noto Sans CJK HK"/>
                <a:cs typeface="Noto Sans CJK HK"/>
              </a:rPr>
              <a:t>Noise</a:t>
            </a:r>
            <a:r>
              <a:rPr lang="en-US" sz="2800" b="1" spc="150" dirty="0">
                <a:latin typeface="Noto Sans CJK HK"/>
                <a:cs typeface="Noto Sans CJK HK"/>
              </a:rPr>
              <a:t> </a:t>
            </a:r>
            <a:r>
              <a:rPr lang="en-US" sz="2800" b="1" spc="-150" dirty="0">
                <a:latin typeface="Noto Sans CJK HK"/>
                <a:cs typeface="Noto Sans CJK HK"/>
              </a:rPr>
              <a:t>suppression	</a:t>
            </a:r>
            <a:endParaRPr lang="zh-CN" altLang="en-US" sz="2800" dirty="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1635"/>
              </a:spcBef>
              <a:tabLst>
                <a:tab pos="3736975" algn="l"/>
              </a:tabLst>
            </a:pPr>
            <a:r>
              <a:rPr lang="zh-CN" altLang="en-US" sz="2800" b="1" dirty="0">
                <a:latin typeface="Noto Sans CJK HK"/>
                <a:cs typeface="Noto Sans CJK HK"/>
              </a:rPr>
              <a:t>      √</a:t>
            </a:r>
            <a:r>
              <a:rPr lang="zh-CN" altLang="en-US" sz="2800" b="1" spc="145" dirty="0">
                <a:latin typeface="Noto Sans CJK HK"/>
                <a:cs typeface="Noto Sans CJK HK"/>
              </a:rPr>
              <a:t> </a:t>
            </a:r>
            <a:r>
              <a:rPr lang="en-US" sz="2800" b="1" spc="-170" dirty="0">
                <a:latin typeface="Noto Sans CJK HK"/>
                <a:cs typeface="Noto Sans CJK HK"/>
              </a:rPr>
              <a:t>Structure</a:t>
            </a:r>
            <a:r>
              <a:rPr lang="en-US" sz="2800" b="1" spc="145" dirty="0">
                <a:latin typeface="Noto Sans CJK HK"/>
                <a:cs typeface="Noto Sans CJK HK"/>
              </a:rPr>
              <a:t> </a:t>
            </a:r>
            <a:r>
              <a:rPr lang="en-US" sz="2800" b="1" spc="-150" dirty="0">
                <a:latin typeface="Noto Sans CJK HK"/>
                <a:cs typeface="Noto Sans CJK HK"/>
              </a:rPr>
              <a:t>retention	</a:t>
            </a:r>
            <a:endParaRPr lang="zh-CN" altLang="en-US" sz="2800" dirty="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  <a:tabLst>
                <a:tab pos="4044315" algn="l"/>
              </a:tabLst>
            </a:pPr>
            <a:r>
              <a:rPr lang="zh-CN" altLang="en-US" sz="2800" b="1" dirty="0">
                <a:latin typeface="Noto Sans CJK HK"/>
                <a:cs typeface="Noto Sans CJK HK"/>
              </a:rPr>
              <a:t>      √</a:t>
            </a:r>
            <a:r>
              <a:rPr lang="zh-CN" altLang="en-US" sz="2800" b="1" spc="135" dirty="0">
                <a:latin typeface="Noto Sans CJK HK"/>
                <a:cs typeface="Noto Sans CJK HK"/>
              </a:rPr>
              <a:t> </a:t>
            </a:r>
            <a:r>
              <a:rPr lang="en-US" sz="2800" b="1" spc="-65" dirty="0">
                <a:latin typeface="Noto Sans CJK HK"/>
                <a:cs typeface="Noto Sans CJK HK"/>
              </a:rPr>
              <a:t>A</a:t>
            </a:r>
            <a:r>
              <a:rPr lang="en-US" sz="2800" b="1" spc="-45" dirty="0">
                <a:latin typeface="Noto Sans CJK HK"/>
                <a:cs typeface="Noto Sans CJK HK"/>
              </a:rPr>
              <a:t>r</a:t>
            </a:r>
            <a:r>
              <a:rPr lang="en-US" sz="2800" b="1" spc="-165" dirty="0">
                <a:latin typeface="Noto Sans CJK HK"/>
                <a:cs typeface="Noto Sans CJK HK"/>
              </a:rPr>
              <a:t>t</a:t>
            </a:r>
            <a:r>
              <a:rPr lang="en-US" sz="2800" b="1" spc="-114" dirty="0">
                <a:latin typeface="Noto Sans CJK HK"/>
                <a:cs typeface="Noto Sans CJK HK"/>
              </a:rPr>
              <a:t>i</a:t>
            </a:r>
            <a:r>
              <a:rPr lang="en-US" sz="2800" b="1" spc="-110" dirty="0">
                <a:latin typeface="Noto Sans CJK HK"/>
                <a:cs typeface="Noto Sans CJK HK"/>
              </a:rPr>
              <a:t>f</a:t>
            </a:r>
            <a:r>
              <a:rPr lang="en-US" sz="2800" b="1" spc="-170" dirty="0">
                <a:latin typeface="Noto Sans CJK HK"/>
                <a:cs typeface="Noto Sans CJK HK"/>
              </a:rPr>
              <a:t>a</a:t>
            </a:r>
            <a:r>
              <a:rPr lang="en-US" sz="2800" b="1" spc="-185" dirty="0">
                <a:latin typeface="Noto Sans CJK HK"/>
                <a:cs typeface="Noto Sans CJK HK"/>
              </a:rPr>
              <a:t>c</a:t>
            </a:r>
            <a:r>
              <a:rPr lang="en-US" sz="2800" b="1" spc="-145" dirty="0">
                <a:latin typeface="Noto Sans CJK HK"/>
                <a:cs typeface="Noto Sans CJK HK"/>
              </a:rPr>
              <a:t>t</a:t>
            </a:r>
            <a:r>
              <a:rPr lang="en-US" sz="2800" b="1" spc="-180" dirty="0">
                <a:latin typeface="Noto Sans CJK HK"/>
                <a:cs typeface="Noto Sans CJK HK"/>
              </a:rPr>
              <a:t>s</a:t>
            </a:r>
            <a:r>
              <a:rPr lang="en-US" sz="2800" b="1" spc="140" dirty="0">
                <a:latin typeface="Noto Sans CJK HK"/>
                <a:cs typeface="Noto Sans CJK HK"/>
              </a:rPr>
              <a:t> </a:t>
            </a:r>
            <a:r>
              <a:rPr lang="en-US" sz="2800" b="1" spc="-180" dirty="0">
                <a:latin typeface="Noto Sans CJK HK"/>
                <a:cs typeface="Noto Sans CJK HK"/>
              </a:rPr>
              <a:t>s</a:t>
            </a:r>
            <a:r>
              <a:rPr lang="en-US" sz="2800" b="1" spc="-150" dirty="0">
                <a:latin typeface="Noto Sans CJK HK"/>
                <a:cs typeface="Noto Sans CJK HK"/>
              </a:rPr>
              <a:t>u</a:t>
            </a:r>
            <a:r>
              <a:rPr lang="en-US" sz="2800" b="1" spc="-120" dirty="0">
                <a:latin typeface="Noto Sans CJK HK"/>
                <a:cs typeface="Noto Sans CJK HK"/>
              </a:rPr>
              <a:t>pp</a:t>
            </a:r>
            <a:r>
              <a:rPr lang="en-US" sz="2800" b="1" spc="-185" dirty="0">
                <a:latin typeface="Noto Sans CJK HK"/>
                <a:cs typeface="Noto Sans CJK HK"/>
              </a:rPr>
              <a:t>r</a:t>
            </a:r>
            <a:r>
              <a:rPr lang="en-US" sz="2800" b="1" spc="-140" dirty="0">
                <a:latin typeface="Noto Sans CJK HK"/>
                <a:cs typeface="Noto Sans CJK HK"/>
              </a:rPr>
              <a:t>e</a:t>
            </a:r>
            <a:r>
              <a:rPr lang="en-US" sz="2800" b="1" spc="-180" dirty="0">
                <a:latin typeface="Noto Sans CJK HK"/>
                <a:cs typeface="Noto Sans CJK HK"/>
              </a:rPr>
              <a:t>ss</a:t>
            </a:r>
            <a:r>
              <a:rPr lang="en-US" sz="2800" b="1" spc="-114" dirty="0">
                <a:latin typeface="Noto Sans CJK HK"/>
                <a:cs typeface="Noto Sans CJK HK"/>
              </a:rPr>
              <a:t>i</a:t>
            </a:r>
            <a:r>
              <a:rPr lang="en-US" sz="2800" b="1" spc="-85" dirty="0">
                <a:latin typeface="Noto Sans CJK HK"/>
                <a:cs typeface="Noto Sans CJK HK"/>
              </a:rPr>
              <a:t>o</a:t>
            </a:r>
            <a:r>
              <a:rPr lang="en-US" sz="2800" b="1" spc="-165" dirty="0">
                <a:latin typeface="Noto Sans CJK HK"/>
                <a:cs typeface="Noto Sans CJK HK"/>
              </a:rPr>
              <a:t>n</a:t>
            </a:r>
            <a:r>
              <a:rPr lang="en-US" sz="2800" b="1" dirty="0">
                <a:latin typeface="Noto Sans CJK HK"/>
                <a:cs typeface="Noto Sans CJK HK"/>
              </a:rPr>
              <a:t>	</a:t>
            </a:r>
            <a:endParaRPr lang="zh-CN" altLang="en-US" sz="2800" dirty="0">
              <a:latin typeface="Noto Sans CJK HK"/>
              <a:cs typeface="Noto Sans CJK HK"/>
            </a:endParaRPr>
          </a:p>
        </p:txBody>
      </p:sp>
      <p:grpSp>
        <p:nvGrpSpPr>
          <p:cNvPr id="9" name="object 4">
            <a:extLst>
              <a:ext uri="{FF2B5EF4-FFF2-40B4-BE49-F238E27FC236}">
                <a16:creationId xmlns:a16="http://schemas.microsoft.com/office/drawing/2014/main" id="{3F7F21C8-6546-4EAF-A867-1AA338AC957F}"/>
              </a:ext>
            </a:extLst>
          </p:cNvPr>
          <p:cNvGrpSpPr/>
          <p:nvPr/>
        </p:nvGrpSpPr>
        <p:grpSpPr>
          <a:xfrm>
            <a:off x="9291421" y="3888252"/>
            <a:ext cx="2609118" cy="1582741"/>
            <a:chOff x="6203911" y="900544"/>
            <a:chExt cx="4497489" cy="2724404"/>
          </a:xfrm>
        </p:grpSpPr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278DEB7E-7555-476E-AAA2-489439BE8738}"/>
                </a:ext>
              </a:extLst>
            </p:cNvPr>
            <p:cNvSpPr/>
            <p:nvPr/>
          </p:nvSpPr>
          <p:spPr>
            <a:xfrm>
              <a:off x="7279297" y="900544"/>
              <a:ext cx="3422103" cy="27244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B45A69AE-19D3-4F2E-9930-3C52DB98ABF5}"/>
                </a:ext>
              </a:extLst>
            </p:cNvPr>
            <p:cNvSpPr/>
            <p:nvPr/>
          </p:nvSpPr>
          <p:spPr>
            <a:xfrm>
              <a:off x="6203911" y="1622844"/>
              <a:ext cx="1049412" cy="1053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BFDE05A2-06A7-4605-AC78-4EC00B027336}"/>
                </a:ext>
              </a:extLst>
            </p:cNvPr>
            <p:cNvSpPr/>
            <p:nvPr/>
          </p:nvSpPr>
          <p:spPr>
            <a:xfrm>
              <a:off x="9248863" y="2408783"/>
              <a:ext cx="524510" cy="535940"/>
            </a:xfrm>
            <a:custGeom>
              <a:avLst/>
              <a:gdLst/>
              <a:ahLst/>
              <a:cxnLst/>
              <a:rect l="l" t="t" r="r" b="b"/>
              <a:pathLst>
                <a:path w="524509" h="535939">
                  <a:moveTo>
                    <a:pt x="0" y="0"/>
                  </a:moveTo>
                  <a:lnTo>
                    <a:pt x="524116" y="0"/>
                  </a:lnTo>
                  <a:lnTo>
                    <a:pt x="524116" y="535670"/>
                  </a:lnTo>
                  <a:lnTo>
                    <a:pt x="0" y="53567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93C54D70-0D31-4C1B-89FD-C34D9497147F}"/>
                </a:ext>
              </a:extLst>
            </p:cNvPr>
            <p:cNvSpPr/>
            <p:nvPr/>
          </p:nvSpPr>
          <p:spPr>
            <a:xfrm>
              <a:off x="6204508" y="1623453"/>
              <a:ext cx="1049655" cy="1081405"/>
            </a:xfrm>
            <a:custGeom>
              <a:avLst/>
              <a:gdLst/>
              <a:ahLst/>
              <a:cxnLst/>
              <a:rect l="l" t="t" r="r" b="b"/>
              <a:pathLst>
                <a:path w="1049654" h="1081405">
                  <a:moveTo>
                    <a:pt x="0" y="0"/>
                  </a:moveTo>
                  <a:lnTo>
                    <a:pt x="1049410" y="0"/>
                  </a:lnTo>
                  <a:lnTo>
                    <a:pt x="1049410" y="1081040"/>
                  </a:lnTo>
                  <a:lnTo>
                    <a:pt x="0" y="108104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14" name="object 9">
            <a:extLst>
              <a:ext uri="{FF2B5EF4-FFF2-40B4-BE49-F238E27FC236}">
                <a16:creationId xmlns:a16="http://schemas.microsoft.com/office/drawing/2014/main" id="{8493A957-5986-4F4D-9465-4442B761DA20}"/>
              </a:ext>
            </a:extLst>
          </p:cNvPr>
          <p:cNvGrpSpPr/>
          <p:nvPr/>
        </p:nvGrpSpPr>
        <p:grpSpPr>
          <a:xfrm>
            <a:off x="5427677" y="3885815"/>
            <a:ext cx="2640931" cy="1579361"/>
            <a:chOff x="1484502" y="900544"/>
            <a:chExt cx="4552327" cy="2718587"/>
          </a:xfrm>
        </p:grpSpPr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52405657-7A74-45E8-9189-7268B8DC1CB0}"/>
                </a:ext>
              </a:extLst>
            </p:cNvPr>
            <p:cNvSpPr/>
            <p:nvPr/>
          </p:nvSpPr>
          <p:spPr>
            <a:xfrm>
              <a:off x="2535097" y="900544"/>
              <a:ext cx="3501732" cy="27185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FE308318-DBFD-4179-A146-F799CF928C32}"/>
                </a:ext>
              </a:extLst>
            </p:cNvPr>
            <p:cNvSpPr/>
            <p:nvPr/>
          </p:nvSpPr>
          <p:spPr>
            <a:xfrm>
              <a:off x="1484502" y="1670113"/>
              <a:ext cx="1050593" cy="10531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" name="object 12">
              <a:extLst>
                <a:ext uri="{FF2B5EF4-FFF2-40B4-BE49-F238E27FC236}">
                  <a16:creationId xmlns:a16="http://schemas.microsoft.com/office/drawing/2014/main" id="{A2A82D47-1500-4966-A448-587F0E2D57E4}"/>
                </a:ext>
              </a:extLst>
            </p:cNvPr>
            <p:cNvSpPr/>
            <p:nvPr/>
          </p:nvSpPr>
          <p:spPr>
            <a:xfrm>
              <a:off x="4597920" y="2486342"/>
              <a:ext cx="525780" cy="535940"/>
            </a:xfrm>
            <a:custGeom>
              <a:avLst/>
              <a:gdLst/>
              <a:ahLst/>
              <a:cxnLst/>
              <a:rect l="l" t="t" r="r" b="b"/>
              <a:pathLst>
                <a:path w="525779" h="535939">
                  <a:moveTo>
                    <a:pt x="0" y="0"/>
                  </a:moveTo>
                  <a:lnTo>
                    <a:pt x="525297" y="0"/>
                  </a:lnTo>
                  <a:lnTo>
                    <a:pt x="525297" y="535670"/>
                  </a:lnTo>
                  <a:lnTo>
                    <a:pt x="0" y="53567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FEFBDC52-CC78-4F74-A978-523F101CBE32}"/>
                </a:ext>
              </a:extLst>
            </p:cNvPr>
            <p:cNvSpPr/>
            <p:nvPr/>
          </p:nvSpPr>
          <p:spPr>
            <a:xfrm>
              <a:off x="1485087" y="1670723"/>
              <a:ext cx="1050925" cy="1053465"/>
            </a:xfrm>
            <a:custGeom>
              <a:avLst/>
              <a:gdLst/>
              <a:ahLst/>
              <a:cxnLst/>
              <a:rect l="l" t="t" r="r" b="b"/>
              <a:pathLst>
                <a:path w="1050925" h="1053464">
                  <a:moveTo>
                    <a:pt x="0" y="0"/>
                  </a:moveTo>
                  <a:lnTo>
                    <a:pt x="1050590" y="0"/>
                  </a:lnTo>
                  <a:lnTo>
                    <a:pt x="1050590" y="1053160"/>
                  </a:lnTo>
                  <a:lnTo>
                    <a:pt x="0" y="1053160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3" name="object 18">
            <a:extLst>
              <a:ext uri="{FF2B5EF4-FFF2-40B4-BE49-F238E27FC236}">
                <a16:creationId xmlns:a16="http://schemas.microsoft.com/office/drawing/2014/main" id="{4665B84B-AB5D-4B84-B6C0-B89611B87A2F}"/>
              </a:ext>
            </a:extLst>
          </p:cNvPr>
          <p:cNvSpPr txBox="1"/>
          <p:nvPr/>
        </p:nvSpPr>
        <p:spPr>
          <a:xfrm>
            <a:off x="5365675" y="5513346"/>
            <a:ext cx="145768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5" dirty="0">
                <a:latin typeface="Noto Sans CJK HK"/>
                <a:cs typeface="Noto Sans CJK HK"/>
              </a:rPr>
              <a:t>Normal-dose </a:t>
            </a:r>
            <a:r>
              <a:rPr sz="1600" b="1" spc="-65" dirty="0">
                <a:latin typeface="Noto Sans CJK HK"/>
                <a:cs typeface="Noto Sans CJK HK"/>
              </a:rPr>
              <a:t>Abdomen</a:t>
            </a:r>
            <a:r>
              <a:rPr sz="1600" b="1" spc="145" dirty="0">
                <a:latin typeface="Noto Sans CJK HK"/>
                <a:cs typeface="Noto Sans CJK HK"/>
              </a:rPr>
              <a:t> </a:t>
            </a:r>
            <a:r>
              <a:rPr sz="1600" b="1" spc="-85" dirty="0">
                <a:latin typeface="Noto Sans CJK HK"/>
                <a:cs typeface="Noto Sans CJK HK"/>
              </a:rPr>
              <a:t>CT</a:t>
            </a:r>
            <a:endParaRPr sz="1600">
              <a:latin typeface="Noto Sans CJK HK"/>
              <a:cs typeface="Noto Sans CJK HK"/>
            </a:endParaRPr>
          </a:p>
        </p:txBody>
      </p:sp>
      <p:sp>
        <p:nvSpPr>
          <p:cNvPr id="24" name="object 19">
            <a:extLst>
              <a:ext uri="{FF2B5EF4-FFF2-40B4-BE49-F238E27FC236}">
                <a16:creationId xmlns:a16="http://schemas.microsoft.com/office/drawing/2014/main" id="{C2AE08C7-436A-489B-A273-9D093C44AA91}"/>
              </a:ext>
            </a:extLst>
          </p:cNvPr>
          <p:cNvSpPr txBox="1"/>
          <p:nvPr/>
        </p:nvSpPr>
        <p:spPr>
          <a:xfrm>
            <a:off x="10071821" y="5513346"/>
            <a:ext cx="146984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65" dirty="0">
                <a:latin typeface="Noto Sans CJK HK"/>
                <a:cs typeface="Noto Sans CJK HK"/>
              </a:rPr>
              <a:t>Quarter-dose Abdomen</a:t>
            </a:r>
            <a:r>
              <a:rPr sz="1600" b="1" spc="-125" dirty="0">
                <a:latin typeface="Noto Sans CJK HK"/>
                <a:cs typeface="Noto Sans CJK HK"/>
              </a:rPr>
              <a:t> </a:t>
            </a:r>
            <a:r>
              <a:rPr sz="1600" b="1" spc="-85" dirty="0">
                <a:latin typeface="Noto Sans CJK HK"/>
                <a:cs typeface="Noto Sans CJK HK"/>
              </a:rPr>
              <a:t>CT</a:t>
            </a:r>
            <a:endParaRPr sz="1600">
              <a:latin typeface="Noto Sans CJK HK"/>
              <a:cs typeface="Noto Sans CJK HK"/>
            </a:endParaRPr>
          </a:p>
        </p:txBody>
      </p:sp>
      <p:sp>
        <p:nvSpPr>
          <p:cNvPr id="26" name="Arrow: Curved Right 25">
            <a:extLst>
              <a:ext uri="{FF2B5EF4-FFF2-40B4-BE49-F238E27FC236}">
                <a16:creationId xmlns:a16="http://schemas.microsoft.com/office/drawing/2014/main" id="{47413E28-9D4A-4B83-83FD-3FC835999FE1}"/>
              </a:ext>
            </a:extLst>
          </p:cNvPr>
          <p:cNvSpPr/>
          <p:nvPr/>
        </p:nvSpPr>
        <p:spPr>
          <a:xfrm rot="5400000">
            <a:off x="8618097" y="1454463"/>
            <a:ext cx="709050" cy="41705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D4F774-D0CA-46E0-9166-BCF6531A679F}"/>
              </a:ext>
            </a:extLst>
          </p:cNvPr>
          <p:cNvSpPr txBox="1"/>
          <p:nvPr/>
        </p:nvSpPr>
        <p:spPr>
          <a:xfrm>
            <a:off x="8320290" y="2824113"/>
            <a:ext cx="64427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spc="-155" dirty="0">
                <a:solidFill>
                  <a:srgbClr val="2E75B6"/>
                </a:solidFill>
                <a:latin typeface="Noto Sans CJK HK"/>
                <a:cs typeface="Noto Sans CJK HK"/>
              </a:rPr>
              <a:t>Reconstruction</a:t>
            </a:r>
            <a:endParaRPr lang="en-US" sz="2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8FAB6E-91C5-4A42-8DE3-704A455FD0AE}"/>
              </a:ext>
            </a:extLst>
          </p:cNvPr>
          <p:cNvSpPr/>
          <p:nvPr/>
        </p:nvSpPr>
        <p:spPr>
          <a:xfrm>
            <a:off x="9560965" y="0"/>
            <a:ext cx="264687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894434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79"/>
    </mc:Choice>
    <mc:Fallback>
      <p:transition spd="slow" advTm="1707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9F5EDBC-D0ED-4364-8A03-0DFE5FB187A1}"/>
              </a:ext>
            </a:extLst>
          </p:cNvPr>
          <p:cNvSpPr txBox="1"/>
          <p:nvPr/>
        </p:nvSpPr>
        <p:spPr>
          <a:xfrm>
            <a:off x="-249343" y="0"/>
            <a:ext cx="95697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0820">
              <a:lnSpc>
                <a:spcPct val="100000"/>
              </a:lnSpc>
              <a:spcBef>
                <a:spcPts val="350"/>
              </a:spcBef>
            </a:pPr>
            <a:r>
              <a:rPr lang="en-US" sz="2400" b="1" spc="-5" dirty="0">
                <a:latin typeface="Times New Roman"/>
                <a:cs typeface="Times New Roman"/>
              </a:rPr>
              <a:t>Low-dose CT Image Reconstruction with Machine Learning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A039B-10C1-4EF8-BFF2-BF636F47CF07}"/>
              </a:ext>
            </a:extLst>
          </p:cNvPr>
          <p:cNvSpPr txBox="1"/>
          <p:nvPr/>
        </p:nvSpPr>
        <p:spPr>
          <a:xfrm>
            <a:off x="1314155" y="1667386"/>
            <a:ext cx="6442744" cy="2682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2284">
              <a:lnSpc>
                <a:spcPct val="100000"/>
              </a:lnSpc>
              <a:spcBef>
                <a:spcPts val="100"/>
              </a:spcBef>
            </a:pPr>
            <a:r>
              <a:rPr lang="en-US" sz="3200" b="1" spc="-155" dirty="0">
                <a:solidFill>
                  <a:srgbClr val="2E75B6"/>
                </a:solidFill>
                <a:latin typeface="Noto Sans CJK HK"/>
                <a:cs typeface="Noto Sans CJK HK"/>
              </a:rPr>
              <a:t>Goals </a:t>
            </a:r>
            <a:r>
              <a:rPr lang="en-US" sz="3200" b="1" spc="-90" dirty="0">
                <a:solidFill>
                  <a:srgbClr val="2E75B6"/>
                </a:solidFill>
                <a:latin typeface="Noto Sans CJK HK"/>
                <a:cs typeface="Noto Sans CJK HK"/>
              </a:rPr>
              <a:t>of </a:t>
            </a:r>
            <a:r>
              <a:rPr lang="en-US" sz="3200" b="1" spc="-160" dirty="0">
                <a:solidFill>
                  <a:srgbClr val="2E75B6"/>
                </a:solidFill>
                <a:latin typeface="Noto Sans CJK HK"/>
                <a:cs typeface="Noto Sans CJK HK"/>
              </a:rPr>
              <a:t>LDCT</a:t>
            </a:r>
            <a:r>
              <a:rPr lang="en-US" sz="3200" b="1" spc="85" dirty="0">
                <a:solidFill>
                  <a:srgbClr val="2E75B6"/>
                </a:solidFill>
                <a:latin typeface="Noto Sans CJK HK"/>
                <a:cs typeface="Noto Sans CJK HK"/>
              </a:rPr>
              <a:t> </a:t>
            </a:r>
            <a:r>
              <a:rPr lang="en-US" sz="3200" b="1" spc="-155" dirty="0">
                <a:solidFill>
                  <a:srgbClr val="2E75B6"/>
                </a:solidFill>
                <a:latin typeface="Noto Sans CJK HK"/>
                <a:cs typeface="Noto Sans CJK HK"/>
              </a:rPr>
              <a:t>Reconstruction</a:t>
            </a:r>
            <a:endParaRPr lang="en-US" sz="3200" dirty="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2400" dirty="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tabLst>
                <a:tab pos="3618229" algn="l"/>
              </a:tabLst>
            </a:pPr>
            <a:r>
              <a:rPr lang="en-US" sz="2800" b="1" dirty="0">
                <a:latin typeface="Noto Sans CJK HK"/>
                <a:cs typeface="Noto Sans CJK HK"/>
              </a:rPr>
              <a:t>      √</a:t>
            </a:r>
            <a:r>
              <a:rPr lang="en-US" sz="2800" b="1" spc="145" dirty="0">
                <a:latin typeface="Noto Sans CJK HK"/>
                <a:cs typeface="Noto Sans CJK HK"/>
              </a:rPr>
              <a:t> </a:t>
            </a:r>
            <a:r>
              <a:rPr lang="en-US" sz="2800" b="1" spc="-95" dirty="0">
                <a:latin typeface="Noto Sans CJK HK"/>
                <a:cs typeface="Noto Sans CJK HK"/>
              </a:rPr>
              <a:t>Noise</a:t>
            </a:r>
            <a:r>
              <a:rPr lang="en-US" sz="2800" b="1" spc="150" dirty="0">
                <a:latin typeface="Noto Sans CJK HK"/>
                <a:cs typeface="Noto Sans CJK HK"/>
              </a:rPr>
              <a:t> </a:t>
            </a:r>
            <a:r>
              <a:rPr lang="en-US" sz="2800" b="1" spc="-150" dirty="0">
                <a:latin typeface="Noto Sans CJK HK"/>
                <a:cs typeface="Noto Sans CJK HK"/>
              </a:rPr>
              <a:t>suppression	</a:t>
            </a:r>
            <a:endParaRPr lang="zh-CN" altLang="en-US" sz="2800" dirty="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1635"/>
              </a:spcBef>
              <a:tabLst>
                <a:tab pos="3736975" algn="l"/>
              </a:tabLst>
            </a:pPr>
            <a:r>
              <a:rPr lang="zh-CN" altLang="en-US" sz="2800" b="1" dirty="0">
                <a:latin typeface="Noto Sans CJK HK"/>
                <a:cs typeface="Noto Sans CJK HK"/>
              </a:rPr>
              <a:t>      √</a:t>
            </a:r>
            <a:r>
              <a:rPr lang="zh-CN" altLang="en-US" sz="2800" b="1" spc="145" dirty="0">
                <a:latin typeface="Noto Sans CJK HK"/>
                <a:cs typeface="Noto Sans CJK HK"/>
              </a:rPr>
              <a:t> </a:t>
            </a:r>
            <a:r>
              <a:rPr lang="en-US" sz="2800" b="1" spc="-170" dirty="0">
                <a:latin typeface="Noto Sans CJK HK"/>
                <a:cs typeface="Noto Sans CJK HK"/>
              </a:rPr>
              <a:t>Structure</a:t>
            </a:r>
            <a:r>
              <a:rPr lang="en-US" sz="2800" b="1" spc="145" dirty="0">
                <a:latin typeface="Noto Sans CJK HK"/>
                <a:cs typeface="Noto Sans CJK HK"/>
              </a:rPr>
              <a:t> </a:t>
            </a:r>
            <a:r>
              <a:rPr lang="en-US" sz="2800" b="1" spc="-150" dirty="0">
                <a:latin typeface="Noto Sans CJK HK"/>
                <a:cs typeface="Noto Sans CJK HK"/>
              </a:rPr>
              <a:t>retention	</a:t>
            </a:r>
            <a:endParaRPr lang="zh-CN" altLang="en-US" sz="2800" dirty="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  <a:tabLst>
                <a:tab pos="4044315" algn="l"/>
              </a:tabLst>
            </a:pPr>
            <a:r>
              <a:rPr lang="zh-CN" altLang="en-US" sz="2800" b="1" dirty="0">
                <a:latin typeface="Noto Sans CJK HK"/>
                <a:cs typeface="Noto Sans CJK HK"/>
              </a:rPr>
              <a:t>      √</a:t>
            </a:r>
            <a:r>
              <a:rPr lang="zh-CN" altLang="en-US" sz="2800" b="1" spc="135" dirty="0">
                <a:latin typeface="Noto Sans CJK HK"/>
                <a:cs typeface="Noto Sans CJK HK"/>
              </a:rPr>
              <a:t> </a:t>
            </a:r>
            <a:r>
              <a:rPr lang="en-US" sz="2800" b="1" spc="-65" dirty="0">
                <a:latin typeface="Noto Sans CJK HK"/>
                <a:cs typeface="Noto Sans CJK HK"/>
              </a:rPr>
              <a:t>A</a:t>
            </a:r>
            <a:r>
              <a:rPr lang="en-US" sz="2800" b="1" spc="-45" dirty="0">
                <a:latin typeface="Noto Sans CJK HK"/>
                <a:cs typeface="Noto Sans CJK HK"/>
              </a:rPr>
              <a:t>r</a:t>
            </a:r>
            <a:r>
              <a:rPr lang="en-US" sz="2800" b="1" spc="-165" dirty="0">
                <a:latin typeface="Noto Sans CJK HK"/>
                <a:cs typeface="Noto Sans CJK HK"/>
              </a:rPr>
              <a:t>t</a:t>
            </a:r>
            <a:r>
              <a:rPr lang="en-US" sz="2800" b="1" spc="-114" dirty="0">
                <a:latin typeface="Noto Sans CJK HK"/>
                <a:cs typeface="Noto Sans CJK HK"/>
              </a:rPr>
              <a:t>i</a:t>
            </a:r>
            <a:r>
              <a:rPr lang="en-US" sz="2800" b="1" spc="-110" dirty="0">
                <a:latin typeface="Noto Sans CJK HK"/>
                <a:cs typeface="Noto Sans CJK HK"/>
              </a:rPr>
              <a:t>f</a:t>
            </a:r>
            <a:r>
              <a:rPr lang="en-US" sz="2800" b="1" spc="-170" dirty="0">
                <a:latin typeface="Noto Sans CJK HK"/>
                <a:cs typeface="Noto Sans CJK HK"/>
              </a:rPr>
              <a:t>a</a:t>
            </a:r>
            <a:r>
              <a:rPr lang="en-US" sz="2800" b="1" spc="-185" dirty="0">
                <a:latin typeface="Noto Sans CJK HK"/>
                <a:cs typeface="Noto Sans CJK HK"/>
              </a:rPr>
              <a:t>c</a:t>
            </a:r>
            <a:r>
              <a:rPr lang="en-US" sz="2800" b="1" spc="-145" dirty="0">
                <a:latin typeface="Noto Sans CJK HK"/>
                <a:cs typeface="Noto Sans CJK HK"/>
              </a:rPr>
              <a:t>t</a:t>
            </a:r>
            <a:r>
              <a:rPr lang="en-US" sz="2800" b="1" spc="-180" dirty="0">
                <a:latin typeface="Noto Sans CJK HK"/>
                <a:cs typeface="Noto Sans CJK HK"/>
              </a:rPr>
              <a:t>s</a:t>
            </a:r>
            <a:r>
              <a:rPr lang="en-US" sz="2800" b="1" spc="140" dirty="0">
                <a:latin typeface="Noto Sans CJK HK"/>
                <a:cs typeface="Noto Sans CJK HK"/>
              </a:rPr>
              <a:t> </a:t>
            </a:r>
            <a:r>
              <a:rPr lang="en-US" sz="2800" b="1" spc="-180" dirty="0">
                <a:latin typeface="Noto Sans CJK HK"/>
                <a:cs typeface="Noto Sans CJK HK"/>
              </a:rPr>
              <a:t>s</a:t>
            </a:r>
            <a:r>
              <a:rPr lang="en-US" sz="2800" b="1" spc="-150" dirty="0">
                <a:latin typeface="Noto Sans CJK HK"/>
                <a:cs typeface="Noto Sans CJK HK"/>
              </a:rPr>
              <a:t>u</a:t>
            </a:r>
            <a:r>
              <a:rPr lang="en-US" sz="2800" b="1" spc="-120" dirty="0">
                <a:latin typeface="Noto Sans CJK HK"/>
                <a:cs typeface="Noto Sans CJK HK"/>
              </a:rPr>
              <a:t>pp</a:t>
            </a:r>
            <a:r>
              <a:rPr lang="en-US" sz="2800" b="1" spc="-185" dirty="0">
                <a:latin typeface="Noto Sans CJK HK"/>
                <a:cs typeface="Noto Sans CJK HK"/>
              </a:rPr>
              <a:t>r</a:t>
            </a:r>
            <a:r>
              <a:rPr lang="en-US" sz="2800" b="1" spc="-140" dirty="0">
                <a:latin typeface="Noto Sans CJK HK"/>
                <a:cs typeface="Noto Sans CJK HK"/>
              </a:rPr>
              <a:t>e</a:t>
            </a:r>
            <a:r>
              <a:rPr lang="en-US" sz="2800" b="1" spc="-180" dirty="0">
                <a:latin typeface="Noto Sans CJK HK"/>
                <a:cs typeface="Noto Sans CJK HK"/>
              </a:rPr>
              <a:t>ss</a:t>
            </a:r>
            <a:r>
              <a:rPr lang="en-US" sz="2800" b="1" spc="-114" dirty="0">
                <a:latin typeface="Noto Sans CJK HK"/>
                <a:cs typeface="Noto Sans CJK HK"/>
              </a:rPr>
              <a:t>i</a:t>
            </a:r>
            <a:r>
              <a:rPr lang="en-US" sz="2800" b="1" spc="-85" dirty="0">
                <a:latin typeface="Noto Sans CJK HK"/>
                <a:cs typeface="Noto Sans CJK HK"/>
              </a:rPr>
              <a:t>o</a:t>
            </a:r>
            <a:r>
              <a:rPr lang="en-US" sz="2800" b="1" spc="-165" dirty="0">
                <a:latin typeface="Noto Sans CJK HK"/>
                <a:cs typeface="Noto Sans CJK HK"/>
              </a:rPr>
              <a:t>n</a:t>
            </a:r>
            <a:r>
              <a:rPr lang="en-US" sz="2800" b="1" dirty="0">
                <a:latin typeface="Noto Sans CJK HK"/>
                <a:cs typeface="Noto Sans CJK HK"/>
              </a:rPr>
              <a:t>	</a:t>
            </a:r>
            <a:endParaRPr lang="zh-CN" altLang="en-US" sz="2800" dirty="0">
              <a:latin typeface="Noto Sans CJK HK"/>
              <a:cs typeface="Noto Sans CJK HK"/>
            </a:endParaRPr>
          </a:p>
        </p:txBody>
      </p:sp>
      <p:grpSp>
        <p:nvGrpSpPr>
          <p:cNvPr id="9" name="object 4">
            <a:extLst>
              <a:ext uri="{FF2B5EF4-FFF2-40B4-BE49-F238E27FC236}">
                <a16:creationId xmlns:a16="http://schemas.microsoft.com/office/drawing/2014/main" id="{3F7F21C8-6546-4EAF-A867-1AA338AC957F}"/>
              </a:ext>
            </a:extLst>
          </p:cNvPr>
          <p:cNvGrpSpPr/>
          <p:nvPr/>
        </p:nvGrpSpPr>
        <p:grpSpPr>
          <a:xfrm>
            <a:off x="9291421" y="3888252"/>
            <a:ext cx="2609118" cy="1582741"/>
            <a:chOff x="6203911" y="900544"/>
            <a:chExt cx="4497489" cy="2724404"/>
          </a:xfrm>
        </p:grpSpPr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278DEB7E-7555-476E-AAA2-489439BE8738}"/>
                </a:ext>
              </a:extLst>
            </p:cNvPr>
            <p:cNvSpPr/>
            <p:nvPr/>
          </p:nvSpPr>
          <p:spPr>
            <a:xfrm>
              <a:off x="7279297" y="900544"/>
              <a:ext cx="3422103" cy="27244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B45A69AE-19D3-4F2E-9930-3C52DB98ABF5}"/>
                </a:ext>
              </a:extLst>
            </p:cNvPr>
            <p:cNvSpPr/>
            <p:nvPr/>
          </p:nvSpPr>
          <p:spPr>
            <a:xfrm>
              <a:off x="6203911" y="1622844"/>
              <a:ext cx="1049412" cy="1053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BFDE05A2-06A7-4605-AC78-4EC00B027336}"/>
                </a:ext>
              </a:extLst>
            </p:cNvPr>
            <p:cNvSpPr/>
            <p:nvPr/>
          </p:nvSpPr>
          <p:spPr>
            <a:xfrm>
              <a:off x="9248863" y="2408783"/>
              <a:ext cx="524510" cy="535940"/>
            </a:xfrm>
            <a:custGeom>
              <a:avLst/>
              <a:gdLst/>
              <a:ahLst/>
              <a:cxnLst/>
              <a:rect l="l" t="t" r="r" b="b"/>
              <a:pathLst>
                <a:path w="524509" h="535939">
                  <a:moveTo>
                    <a:pt x="0" y="0"/>
                  </a:moveTo>
                  <a:lnTo>
                    <a:pt x="524116" y="0"/>
                  </a:lnTo>
                  <a:lnTo>
                    <a:pt x="524116" y="535670"/>
                  </a:lnTo>
                  <a:lnTo>
                    <a:pt x="0" y="53567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93C54D70-0D31-4C1B-89FD-C34D9497147F}"/>
                </a:ext>
              </a:extLst>
            </p:cNvPr>
            <p:cNvSpPr/>
            <p:nvPr/>
          </p:nvSpPr>
          <p:spPr>
            <a:xfrm>
              <a:off x="6204508" y="1623453"/>
              <a:ext cx="1049655" cy="1081405"/>
            </a:xfrm>
            <a:custGeom>
              <a:avLst/>
              <a:gdLst/>
              <a:ahLst/>
              <a:cxnLst/>
              <a:rect l="l" t="t" r="r" b="b"/>
              <a:pathLst>
                <a:path w="1049654" h="1081405">
                  <a:moveTo>
                    <a:pt x="0" y="0"/>
                  </a:moveTo>
                  <a:lnTo>
                    <a:pt x="1049410" y="0"/>
                  </a:lnTo>
                  <a:lnTo>
                    <a:pt x="1049410" y="1081040"/>
                  </a:lnTo>
                  <a:lnTo>
                    <a:pt x="0" y="108104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14" name="object 9">
            <a:extLst>
              <a:ext uri="{FF2B5EF4-FFF2-40B4-BE49-F238E27FC236}">
                <a16:creationId xmlns:a16="http://schemas.microsoft.com/office/drawing/2014/main" id="{8493A957-5986-4F4D-9465-4442B761DA20}"/>
              </a:ext>
            </a:extLst>
          </p:cNvPr>
          <p:cNvGrpSpPr/>
          <p:nvPr/>
        </p:nvGrpSpPr>
        <p:grpSpPr>
          <a:xfrm>
            <a:off x="5427677" y="3885815"/>
            <a:ext cx="2640931" cy="1579361"/>
            <a:chOff x="1484502" y="900544"/>
            <a:chExt cx="4552327" cy="2718587"/>
          </a:xfrm>
        </p:grpSpPr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52405657-7A74-45E8-9189-7268B8DC1CB0}"/>
                </a:ext>
              </a:extLst>
            </p:cNvPr>
            <p:cNvSpPr/>
            <p:nvPr/>
          </p:nvSpPr>
          <p:spPr>
            <a:xfrm>
              <a:off x="2535097" y="900544"/>
              <a:ext cx="3501732" cy="27185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FE308318-DBFD-4179-A146-F799CF928C32}"/>
                </a:ext>
              </a:extLst>
            </p:cNvPr>
            <p:cNvSpPr/>
            <p:nvPr/>
          </p:nvSpPr>
          <p:spPr>
            <a:xfrm>
              <a:off x="1484502" y="1670113"/>
              <a:ext cx="1050593" cy="10531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" name="object 12">
              <a:extLst>
                <a:ext uri="{FF2B5EF4-FFF2-40B4-BE49-F238E27FC236}">
                  <a16:creationId xmlns:a16="http://schemas.microsoft.com/office/drawing/2014/main" id="{A2A82D47-1500-4966-A448-587F0E2D57E4}"/>
                </a:ext>
              </a:extLst>
            </p:cNvPr>
            <p:cNvSpPr/>
            <p:nvPr/>
          </p:nvSpPr>
          <p:spPr>
            <a:xfrm>
              <a:off x="4597920" y="2486342"/>
              <a:ext cx="525780" cy="535940"/>
            </a:xfrm>
            <a:custGeom>
              <a:avLst/>
              <a:gdLst/>
              <a:ahLst/>
              <a:cxnLst/>
              <a:rect l="l" t="t" r="r" b="b"/>
              <a:pathLst>
                <a:path w="525779" h="535939">
                  <a:moveTo>
                    <a:pt x="0" y="0"/>
                  </a:moveTo>
                  <a:lnTo>
                    <a:pt x="525297" y="0"/>
                  </a:lnTo>
                  <a:lnTo>
                    <a:pt x="525297" y="535670"/>
                  </a:lnTo>
                  <a:lnTo>
                    <a:pt x="0" y="53567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FEFBDC52-CC78-4F74-A978-523F101CBE32}"/>
                </a:ext>
              </a:extLst>
            </p:cNvPr>
            <p:cNvSpPr/>
            <p:nvPr/>
          </p:nvSpPr>
          <p:spPr>
            <a:xfrm>
              <a:off x="1485087" y="1670723"/>
              <a:ext cx="1050925" cy="1053465"/>
            </a:xfrm>
            <a:custGeom>
              <a:avLst/>
              <a:gdLst/>
              <a:ahLst/>
              <a:cxnLst/>
              <a:rect l="l" t="t" r="r" b="b"/>
              <a:pathLst>
                <a:path w="1050925" h="1053464">
                  <a:moveTo>
                    <a:pt x="0" y="0"/>
                  </a:moveTo>
                  <a:lnTo>
                    <a:pt x="1050590" y="0"/>
                  </a:lnTo>
                  <a:lnTo>
                    <a:pt x="1050590" y="1053160"/>
                  </a:lnTo>
                  <a:lnTo>
                    <a:pt x="0" y="1053160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3" name="object 18">
            <a:extLst>
              <a:ext uri="{FF2B5EF4-FFF2-40B4-BE49-F238E27FC236}">
                <a16:creationId xmlns:a16="http://schemas.microsoft.com/office/drawing/2014/main" id="{4665B84B-AB5D-4B84-B6C0-B89611B87A2F}"/>
              </a:ext>
            </a:extLst>
          </p:cNvPr>
          <p:cNvSpPr txBox="1"/>
          <p:nvPr/>
        </p:nvSpPr>
        <p:spPr>
          <a:xfrm>
            <a:off x="5365675" y="5513346"/>
            <a:ext cx="145768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5" dirty="0">
                <a:latin typeface="Noto Sans CJK HK"/>
                <a:cs typeface="Noto Sans CJK HK"/>
              </a:rPr>
              <a:t>Normal-dose </a:t>
            </a:r>
            <a:r>
              <a:rPr sz="1600" b="1" spc="-65" dirty="0">
                <a:latin typeface="Noto Sans CJK HK"/>
                <a:cs typeface="Noto Sans CJK HK"/>
              </a:rPr>
              <a:t>Abdomen</a:t>
            </a:r>
            <a:r>
              <a:rPr sz="1600" b="1" spc="145" dirty="0">
                <a:latin typeface="Noto Sans CJK HK"/>
                <a:cs typeface="Noto Sans CJK HK"/>
              </a:rPr>
              <a:t> </a:t>
            </a:r>
            <a:r>
              <a:rPr sz="1600" b="1" spc="-85" dirty="0">
                <a:latin typeface="Noto Sans CJK HK"/>
                <a:cs typeface="Noto Sans CJK HK"/>
              </a:rPr>
              <a:t>CT</a:t>
            </a:r>
            <a:endParaRPr sz="1600">
              <a:latin typeface="Noto Sans CJK HK"/>
              <a:cs typeface="Noto Sans CJK HK"/>
            </a:endParaRPr>
          </a:p>
        </p:txBody>
      </p:sp>
      <p:sp>
        <p:nvSpPr>
          <p:cNvPr id="24" name="object 19">
            <a:extLst>
              <a:ext uri="{FF2B5EF4-FFF2-40B4-BE49-F238E27FC236}">
                <a16:creationId xmlns:a16="http://schemas.microsoft.com/office/drawing/2014/main" id="{C2AE08C7-436A-489B-A273-9D093C44AA91}"/>
              </a:ext>
            </a:extLst>
          </p:cNvPr>
          <p:cNvSpPr txBox="1"/>
          <p:nvPr/>
        </p:nvSpPr>
        <p:spPr>
          <a:xfrm>
            <a:off x="10071821" y="5513346"/>
            <a:ext cx="146984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65" dirty="0">
                <a:latin typeface="Noto Sans CJK HK"/>
                <a:cs typeface="Noto Sans CJK HK"/>
              </a:rPr>
              <a:t>Quarter-dose Abdomen</a:t>
            </a:r>
            <a:r>
              <a:rPr sz="1600" b="1" spc="-125" dirty="0">
                <a:latin typeface="Noto Sans CJK HK"/>
                <a:cs typeface="Noto Sans CJK HK"/>
              </a:rPr>
              <a:t> </a:t>
            </a:r>
            <a:r>
              <a:rPr sz="1600" b="1" spc="-85" dirty="0">
                <a:latin typeface="Noto Sans CJK HK"/>
                <a:cs typeface="Noto Sans CJK HK"/>
              </a:rPr>
              <a:t>CT</a:t>
            </a:r>
            <a:endParaRPr sz="1600">
              <a:latin typeface="Noto Sans CJK HK"/>
              <a:cs typeface="Noto Sans CJK HK"/>
            </a:endParaRPr>
          </a:p>
        </p:txBody>
      </p:sp>
      <p:sp>
        <p:nvSpPr>
          <p:cNvPr id="26" name="Arrow: Curved Right 25">
            <a:extLst>
              <a:ext uri="{FF2B5EF4-FFF2-40B4-BE49-F238E27FC236}">
                <a16:creationId xmlns:a16="http://schemas.microsoft.com/office/drawing/2014/main" id="{47413E28-9D4A-4B83-83FD-3FC835999FE1}"/>
              </a:ext>
            </a:extLst>
          </p:cNvPr>
          <p:cNvSpPr/>
          <p:nvPr/>
        </p:nvSpPr>
        <p:spPr>
          <a:xfrm rot="5400000">
            <a:off x="8618097" y="1454463"/>
            <a:ext cx="709050" cy="41705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D4F774-D0CA-46E0-9166-BCF6531A679F}"/>
              </a:ext>
            </a:extLst>
          </p:cNvPr>
          <p:cNvSpPr txBox="1"/>
          <p:nvPr/>
        </p:nvSpPr>
        <p:spPr>
          <a:xfrm>
            <a:off x="8320290" y="2824113"/>
            <a:ext cx="64427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spc="-155" dirty="0">
                <a:solidFill>
                  <a:srgbClr val="2E75B6"/>
                </a:solidFill>
                <a:latin typeface="Noto Sans CJK HK"/>
                <a:cs typeface="Noto Sans CJK HK"/>
              </a:rPr>
              <a:t>Reconstruction</a:t>
            </a:r>
            <a:endParaRPr lang="en-US" sz="2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8FAB6E-91C5-4A42-8DE3-704A455FD0AE}"/>
              </a:ext>
            </a:extLst>
          </p:cNvPr>
          <p:cNvSpPr/>
          <p:nvPr/>
        </p:nvSpPr>
        <p:spPr>
          <a:xfrm>
            <a:off x="9560965" y="0"/>
            <a:ext cx="264687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4272737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9F5EDBC-D0ED-4364-8A03-0DFE5FB187A1}"/>
              </a:ext>
            </a:extLst>
          </p:cNvPr>
          <p:cNvSpPr txBox="1"/>
          <p:nvPr/>
        </p:nvSpPr>
        <p:spPr>
          <a:xfrm>
            <a:off x="-249343" y="0"/>
            <a:ext cx="95697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0820">
              <a:lnSpc>
                <a:spcPct val="100000"/>
              </a:lnSpc>
              <a:spcBef>
                <a:spcPts val="350"/>
              </a:spcBef>
            </a:pPr>
            <a:r>
              <a:rPr lang="en-US" sz="2400" b="1" spc="-5" dirty="0">
                <a:latin typeface="Times New Roman"/>
                <a:cs typeface="Times New Roman"/>
              </a:rPr>
              <a:t>Low-dose CT Image Reconstruction with Machine Learning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E336C0-2F85-4B43-959E-032BF8D83551}"/>
              </a:ext>
            </a:extLst>
          </p:cNvPr>
          <p:cNvSpPr/>
          <p:nvPr/>
        </p:nvSpPr>
        <p:spPr>
          <a:xfrm>
            <a:off x="10022631" y="0"/>
            <a:ext cx="17235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Method</a:t>
            </a: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A2E7C303-35F6-4A73-90F0-3D80D7205F7F}"/>
              </a:ext>
            </a:extLst>
          </p:cNvPr>
          <p:cNvSpPr txBox="1"/>
          <p:nvPr/>
        </p:nvSpPr>
        <p:spPr>
          <a:xfrm>
            <a:off x="3969144" y="762014"/>
            <a:ext cx="92265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0" dirty="0">
                <a:solidFill>
                  <a:srgbClr val="1F4E79"/>
                </a:solidFill>
                <a:latin typeface="Arial"/>
                <a:cs typeface="Arial"/>
              </a:rPr>
              <a:t>L</a:t>
            </a:r>
            <a:r>
              <a:rPr sz="2700" b="1" spc="-20" dirty="0">
                <a:solidFill>
                  <a:srgbClr val="1F4E79"/>
                </a:solidFill>
                <a:latin typeface="Arial"/>
                <a:cs typeface="Arial"/>
              </a:rPr>
              <a:t>D</a:t>
            </a:r>
            <a:r>
              <a:rPr sz="2700" b="1" spc="-155" dirty="0">
                <a:solidFill>
                  <a:srgbClr val="1F4E79"/>
                </a:solidFill>
                <a:latin typeface="Arial"/>
                <a:cs typeface="Arial"/>
              </a:rPr>
              <a:t>C</a:t>
            </a:r>
            <a:r>
              <a:rPr sz="2700" b="1" spc="35" dirty="0">
                <a:solidFill>
                  <a:srgbClr val="1F4E79"/>
                </a:solidFill>
                <a:latin typeface="Arial"/>
                <a:cs typeface="Arial"/>
              </a:rPr>
              <a:t>T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D51602EE-053D-407E-A7C5-6593CB5C85BA}"/>
              </a:ext>
            </a:extLst>
          </p:cNvPr>
          <p:cNvSpPr txBox="1"/>
          <p:nvPr/>
        </p:nvSpPr>
        <p:spPr>
          <a:xfrm>
            <a:off x="5291658" y="646331"/>
            <a:ext cx="293265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45" dirty="0">
                <a:solidFill>
                  <a:srgbClr val="FF0000"/>
                </a:solidFill>
                <a:latin typeface="Arial"/>
                <a:cs typeface="Arial"/>
              </a:rPr>
              <a:t>Reconstruction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1125FBBE-1F4A-4C14-AFCF-2ECC259D18A4}"/>
              </a:ext>
            </a:extLst>
          </p:cNvPr>
          <p:cNvSpPr/>
          <p:nvPr/>
        </p:nvSpPr>
        <p:spPr>
          <a:xfrm>
            <a:off x="5032489" y="954660"/>
            <a:ext cx="2217420" cy="161925"/>
          </a:xfrm>
          <a:custGeom>
            <a:avLst/>
            <a:gdLst/>
            <a:ahLst/>
            <a:cxnLst/>
            <a:rect l="l" t="t" r="r" b="b"/>
            <a:pathLst>
              <a:path w="2217420" h="161925">
                <a:moveTo>
                  <a:pt x="2163900" y="53835"/>
                </a:moveTo>
                <a:lnTo>
                  <a:pt x="2082101" y="53835"/>
                </a:lnTo>
                <a:lnTo>
                  <a:pt x="2082380" y="107810"/>
                </a:lnTo>
                <a:lnTo>
                  <a:pt x="2055389" y="107946"/>
                </a:lnTo>
                <a:lnTo>
                  <a:pt x="2055660" y="161925"/>
                </a:lnTo>
                <a:lnTo>
                  <a:pt x="2217178" y="80137"/>
                </a:lnTo>
                <a:lnTo>
                  <a:pt x="2163900" y="53835"/>
                </a:lnTo>
                <a:close/>
              </a:path>
              <a:path w="2217420" h="161925">
                <a:moveTo>
                  <a:pt x="2055118" y="53971"/>
                </a:moveTo>
                <a:lnTo>
                  <a:pt x="0" y="64376"/>
                </a:lnTo>
                <a:lnTo>
                  <a:pt x="279" y="118351"/>
                </a:lnTo>
                <a:lnTo>
                  <a:pt x="2055389" y="107946"/>
                </a:lnTo>
                <a:lnTo>
                  <a:pt x="2055118" y="53971"/>
                </a:lnTo>
                <a:close/>
              </a:path>
              <a:path w="2217420" h="161925">
                <a:moveTo>
                  <a:pt x="2082101" y="53835"/>
                </a:moveTo>
                <a:lnTo>
                  <a:pt x="2055118" y="53971"/>
                </a:lnTo>
                <a:lnTo>
                  <a:pt x="2055389" y="107946"/>
                </a:lnTo>
                <a:lnTo>
                  <a:pt x="2082380" y="107810"/>
                </a:lnTo>
                <a:lnTo>
                  <a:pt x="2082101" y="53835"/>
                </a:lnTo>
                <a:close/>
              </a:path>
              <a:path w="2217420" h="161925">
                <a:moveTo>
                  <a:pt x="2054847" y="0"/>
                </a:moveTo>
                <a:lnTo>
                  <a:pt x="2055118" y="53971"/>
                </a:lnTo>
                <a:lnTo>
                  <a:pt x="2163900" y="53835"/>
                </a:lnTo>
                <a:lnTo>
                  <a:pt x="2054847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8" name="object 7">
            <a:extLst>
              <a:ext uri="{FF2B5EF4-FFF2-40B4-BE49-F238E27FC236}">
                <a16:creationId xmlns:a16="http://schemas.microsoft.com/office/drawing/2014/main" id="{B3839071-32DE-4AE9-835F-C3525AA41F6C}"/>
              </a:ext>
            </a:extLst>
          </p:cNvPr>
          <p:cNvSpPr txBox="1"/>
          <p:nvPr/>
        </p:nvSpPr>
        <p:spPr>
          <a:xfrm>
            <a:off x="7233374" y="798589"/>
            <a:ext cx="27146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105" dirty="0">
                <a:solidFill>
                  <a:srgbClr val="1F4E79"/>
                </a:solidFill>
                <a:latin typeface="Arial"/>
                <a:cs typeface="Arial"/>
              </a:rPr>
              <a:t>High-quality</a:t>
            </a:r>
            <a:r>
              <a:rPr sz="2700" b="1" spc="-30" dirty="0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sz="2700" b="1" spc="-60" dirty="0">
                <a:solidFill>
                  <a:srgbClr val="1F4E79"/>
                </a:solidFill>
                <a:latin typeface="Arial"/>
                <a:cs typeface="Arial"/>
              </a:rPr>
              <a:t>CT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30" name="object 8">
            <a:extLst>
              <a:ext uri="{FF2B5EF4-FFF2-40B4-BE49-F238E27FC236}">
                <a16:creationId xmlns:a16="http://schemas.microsoft.com/office/drawing/2014/main" id="{17A36C06-39EA-4BC7-AFCE-904F26D6FDCC}"/>
              </a:ext>
            </a:extLst>
          </p:cNvPr>
          <p:cNvGrpSpPr/>
          <p:nvPr/>
        </p:nvGrpSpPr>
        <p:grpSpPr>
          <a:xfrm>
            <a:off x="8068628" y="2327669"/>
            <a:ext cx="2532888" cy="1642872"/>
            <a:chOff x="7842504" y="2615183"/>
            <a:chExt cx="2532888" cy="1642872"/>
          </a:xfrm>
        </p:grpSpPr>
        <p:sp>
          <p:nvSpPr>
            <p:cNvPr id="71" name="object 9">
              <a:extLst>
                <a:ext uri="{FF2B5EF4-FFF2-40B4-BE49-F238E27FC236}">
                  <a16:creationId xmlns:a16="http://schemas.microsoft.com/office/drawing/2014/main" id="{EBD35C72-0B91-4E5D-BAA1-C4B2C4A4A6E6}"/>
                </a:ext>
              </a:extLst>
            </p:cNvPr>
            <p:cNvSpPr/>
            <p:nvPr/>
          </p:nvSpPr>
          <p:spPr>
            <a:xfrm>
              <a:off x="7842504" y="2615183"/>
              <a:ext cx="2532888" cy="16428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2" name="object 10">
              <a:extLst>
                <a:ext uri="{FF2B5EF4-FFF2-40B4-BE49-F238E27FC236}">
                  <a16:creationId xmlns:a16="http://schemas.microsoft.com/office/drawing/2014/main" id="{EA0C9AC1-E03A-439E-846C-76289C8AAECB}"/>
                </a:ext>
              </a:extLst>
            </p:cNvPr>
            <p:cNvSpPr/>
            <p:nvPr/>
          </p:nvSpPr>
          <p:spPr>
            <a:xfrm>
              <a:off x="7906918" y="2628188"/>
              <a:ext cx="2402205" cy="1514475"/>
            </a:xfrm>
            <a:custGeom>
              <a:avLst/>
              <a:gdLst/>
              <a:ahLst/>
              <a:cxnLst/>
              <a:rect l="l" t="t" r="r" b="b"/>
              <a:pathLst>
                <a:path w="2402204" h="1514475">
                  <a:moveTo>
                    <a:pt x="2149690" y="0"/>
                  </a:moveTo>
                  <a:lnTo>
                    <a:pt x="252412" y="0"/>
                  </a:lnTo>
                  <a:lnTo>
                    <a:pt x="207039" y="4066"/>
                  </a:lnTo>
                  <a:lnTo>
                    <a:pt x="164335" y="15791"/>
                  </a:lnTo>
                  <a:lnTo>
                    <a:pt x="125013" y="34460"/>
                  </a:lnTo>
                  <a:lnTo>
                    <a:pt x="89784" y="59362"/>
                  </a:lnTo>
                  <a:lnTo>
                    <a:pt x="59362" y="89784"/>
                  </a:lnTo>
                  <a:lnTo>
                    <a:pt x="34460" y="125013"/>
                  </a:lnTo>
                  <a:lnTo>
                    <a:pt x="15791" y="164335"/>
                  </a:lnTo>
                  <a:lnTo>
                    <a:pt x="4066" y="207039"/>
                  </a:lnTo>
                  <a:lnTo>
                    <a:pt x="0" y="252412"/>
                  </a:lnTo>
                  <a:lnTo>
                    <a:pt x="0" y="1262049"/>
                  </a:lnTo>
                  <a:lnTo>
                    <a:pt x="4066" y="1307422"/>
                  </a:lnTo>
                  <a:lnTo>
                    <a:pt x="15791" y="1350128"/>
                  </a:lnTo>
                  <a:lnTo>
                    <a:pt x="34460" y="1389452"/>
                  </a:lnTo>
                  <a:lnTo>
                    <a:pt x="59362" y="1424683"/>
                  </a:lnTo>
                  <a:lnTo>
                    <a:pt x="89784" y="1455106"/>
                  </a:lnTo>
                  <a:lnTo>
                    <a:pt x="125013" y="1480010"/>
                  </a:lnTo>
                  <a:lnTo>
                    <a:pt x="164335" y="1498682"/>
                  </a:lnTo>
                  <a:lnTo>
                    <a:pt x="207039" y="1510408"/>
                  </a:lnTo>
                  <a:lnTo>
                    <a:pt x="252412" y="1514474"/>
                  </a:lnTo>
                  <a:lnTo>
                    <a:pt x="2149690" y="1514474"/>
                  </a:lnTo>
                  <a:lnTo>
                    <a:pt x="2195063" y="1510408"/>
                  </a:lnTo>
                  <a:lnTo>
                    <a:pt x="2237767" y="1498682"/>
                  </a:lnTo>
                  <a:lnTo>
                    <a:pt x="2277090" y="1480010"/>
                  </a:lnTo>
                  <a:lnTo>
                    <a:pt x="2312318" y="1455106"/>
                  </a:lnTo>
                  <a:lnTo>
                    <a:pt x="2342740" y="1424683"/>
                  </a:lnTo>
                  <a:lnTo>
                    <a:pt x="2367642" y="1389452"/>
                  </a:lnTo>
                  <a:lnTo>
                    <a:pt x="2386312" y="1350128"/>
                  </a:lnTo>
                  <a:lnTo>
                    <a:pt x="2398036" y="1307422"/>
                  </a:lnTo>
                  <a:lnTo>
                    <a:pt x="2402103" y="1262049"/>
                  </a:lnTo>
                  <a:lnTo>
                    <a:pt x="2402103" y="252412"/>
                  </a:lnTo>
                  <a:lnTo>
                    <a:pt x="2398036" y="207039"/>
                  </a:lnTo>
                  <a:lnTo>
                    <a:pt x="2386312" y="164335"/>
                  </a:lnTo>
                  <a:lnTo>
                    <a:pt x="2367642" y="125013"/>
                  </a:lnTo>
                  <a:lnTo>
                    <a:pt x="2342740" y="89784"/>
                  </a:lnTo>
                  <a:lnTo>
                    <a:pt x="2312318" y="59362"/>
                  </a:lnTo>
                  <a:lnTo>
                    <a:pt x="2277090" y="34460"/>
                  </a:lnTo>
                  <a:lnTo>
                    <a:pt x="2237767" y="15791"/>
                  </a:lnTo>
                  <a:lnTo>
                    <a:pt x="2195063" y="4066"/>
                  </a:lnTo>
                  <a:lnTo>
                    <a:pt x="214969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31" name="object 11">
            <a:extLst>
              <a:ext uri="{FF2B5EF4-FFF2-40B4-BE49-F238E27FC236}">
                <a16:creationId xmlns:a16="http://schemas.microsoft.com/office/drawing/2014/main" id="{0F7875EF-94CD-4A55-A7C9-1A636C1C2E41}"/>
              </a:ext>
            </a:extLst>
          </p:cNvPr>
          <p:cNvGrpSpPr/>
          <p:nvPr/>
        </p:nvGrpSpPr>
        <p:grpSpPr>
          <a:xfrm>
            <a:off x="796100" y="2309381"/>
            <a:ext cx="5410199" cy="1679447"/>
            <a:chOff x="569976" y="2596895"/>
            <a:chExt cx="5410199" cy="1679447"/>
          </a:xfrm>
        </p:grpSpPr>
        <p:sp>
          <p:nvSpPr>
            <p:cNvPr id="67" name="object 12">
              <a:extLst>
                <a:ext uri="{FF2B5EF4-FFF2-40B4-BE49-F238E27FC236}">
                  <a16:creationId xmlns:a16="http://schemas.microsoft.com/office/drawing/2014/main" id="{ACF818F4-00AF-46AE-874B-267AB608FB67}"/>
                </a:ext>
              </a:extLst>
            </p:cNvPr>
            <p:cNvSpPr/>
            <p:nvPr/>
          </p:nvSpPr>
          <p:spPr>
            <a:xfrm>
              <a:off x="569976" y="2596895"/>
              <a:ext cx="2417064" cy="16337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8" name="object 13">
              <a:extLst>
                <a:ext uri="{FF2B5EF4-FFF2-40B4-BE49-F238E27FC236}">
                  <a16:creationId xmlns:a16="http://schemas.microsoft.com/office/drawing/2014/main" id="{806D0F69-AFE6-4393-B97F-7B46E81CC119}"/>
                </a:ext>
              </a:extLst>
            </p:cNvPr>
            <p:cNvSpPr/>
            <p:nvPr/>
          </p:nvSpPr>
          <p:spPr>
            <a:xfrm>
              <a:off x="635000" y="2611589"/>
              <a:ext cx="2286635" cy="1503680"/>
            </a:xfrm>
            <a:custGeom>
              <a:avLst/>
              <a:gdLst/>
              <a:ahLst/>
              <a:cxnLst/>
              <a:rect l="l" t="t" r="r" b="b"/>
              <a:pathLst>
                <a:path w="2286635" h="1503679">
                  <a:moveTo>
                    <a:pt x="2035581" y="0"/>
                  </a:moveTo>
                  <a:lnTo>
                    <a:pt x="250539" y="0"/>
                  </a:lnTo>
                  <a:lnTo>
                    <a:pt x="205504" y="4036"/>
                  </a:lnTo>
                  <a:lnTo>
                    <a:pt x="163117" y="15673"/>
                  </a:lnTo>
                  <a:lnTo>
                    <a:pt x="124087" y="34205"/>
                  </a:lnTo>
                  <a:lnTo>
                    <a:pt x="89119" y="58922"/>
                  </a:lnTo>
                  <a:lnTo>
                    <a:pt x="58923" y="89119"/>
                  </a:lnTo>
                  <a:lnTo>
                    <a:pt x="34205" y="124087"/>
                  </a:lnTo>
                  <a:lnTo>
                    <a:pt x="15674" y="163119"/>
                  </a:lnTo>
                  <a:lnTo>
                    <a:pt x="4036" y="205507"/>
                  </a:lnTo>
                  <a:lnTo>
                    <a:pt x="0" y="250545"/>
                  </a:lnTo>
                  <a:lnTo>
                    <a:pt x="0" y="1252677"/>
                  </a:lnTo>
                  <a:lnTo>
                    <a:pt x="4036" y="1297711"/>
                  </a:lnTo>
                  <a:lnTo>
                    <a:pt x="15674" y="1340096"/>
                  </a:lnTo>
                  <a:lnTo>
                    <a:pt x="34205" y="1379126"/>
                  </a:lnTo>
                  <a:lnTo>
                    <a:pt x="58923" y="1414092"/>
                  </a:lnTo>
                  <a:lnTo>
                    <a:pt x="89119" y="1444288"/>
                  </a:lnTo>
                  <a:lnTo>
                    <a:pt x="124087" y="1469005"/>
                  </a:lnTo>
                  <a:lnTo>
                    <a:pt x="163117" y="1487536"/>
                  </a:lnTo>
                  <a:lnTo>
                    <a:pt x="205504" y="1499173"/>
                  </a:lnTo>
                  <a:lnTo>
                    <a:pt x="250539" y="1503210"/>
                  </a:lnTo>
                  <a:lnTo>
                    <a:pt x="2035581" y="1503210"/>
                  </a:lnTo>
                  <a:lnTo>
                    <a:pt x="2080615" y="1499173"/>
                  </a:lnTo>
                  <a:lnTo>
                    <a:pt x="2123002" y="1487536"/>
                  </a:lnTo>
                  <a:lnTo>
                    <a:pt x="2162033" y="1469005"/>
                  </a:lnTo>
                  <a:lnTo>
                    <a:pt x="2197002" y="1444288"/>
                  </a:lnTo>
                  <a:lnTo>
                    <a:pt x="2227199" y="1414092"/>
                  </a:lnTo>
                  <a:lnTo>
                    <a:pt x="2251918" y="1379126"/>
                  </a:lnTo>
                  <a:lnTo>
                    <a:pt x="2270451" y="1340096"/>
                  </a:lnTo>
                  <a:lnTo>
                    <a:pt x="2282090" y="1297711"/>
                  </a:lnTo>
                  <a:lnTo>
                    <a:pt x="2286127" y="1252677"/>
                  </a:lnTo>
                  <a:lnTo>
                    <a:pt x="2286127" y="250545"/>
                  </a:lnTo>
                  <a:lnTo>
                    <a:pt x="2282090" y="205507"/>
                  </a:lnTo>
                  <a:lnTo>
                    <a:pt x="2270451" y="163119"/>
                  </a:lnTo>
                  <a:lnTo>
                    <a:pt x="2251918" y="124087"/>
                  </a:lnTo>
                  <a:lnTo>
                    <a:pt x="2227199" y="89119"/>
                  </a:lnTo>
                  <a:lnTo>
                    <a:pt x="2197002" y="58922"/>
                  </a:lnTo>
                  <a:lnTo>
                    <a:pt x="2162033" y="34205"/>
                  </a:lnTo>
                  <a:lnTo>
                    <a:pt x="2123002" y="15673"/>
                  </a:lnTo>
                  <a:lnTo>
                    <a:pt x="2080615" y="4036"/>
                  </a:lnTo>
                  <a:lnTo>
                    <a:pt x="2035581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9" name="object 14">
              <a:extLst>
                <a:ext uri="{FF2B5EF4-FFF2-40B4-BE49-F238E27FC236}">
                  <a16:creationId xmlns:a16="http://schemas.microsoft.com/office/drawing/2014/main" id="{EF86D382-3385-456C-BE58-3FA88891C59C}"/>
                </a:ext>
              </a:extLst>
            </p:cNvPr>
            <p:cNvSpPr/>
            <p:nvPr/>
          </p:nvSpPr>
          <p:spPr>
            <a:xfrm>
              <a:off x="3322320" y="2596895"/>
              <a:ext cx="2657855" cy="16794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0" name="object 15">
              <a:extLst>
                <a:ext uri="{FF2B5EF4-FFF2-40B4-BE49-F238E27FC236}">
                  <a16:creationId xmlns:a16="http://schemas.microsoft.com/office/drawing/2014/main" id="{AA8ACD6A-B3E7-44D5-8432-C5DF62773B78}"/>
                </a:ext>
              </a:extLst>
            </p:cNvPr>
            <p:cNvSpPr/>
            <p:nvPr/>
          </p:nvSpPr>
          <p:spPr>
            <a:xfrm>
              <a:off x="3387420" y="2611589"/>
              <a:ext cx="2527935" cy="1548130"/>
            </a:xfrm>
            <a:custGeom>
              <a:avLst/>
              <a:gdLst/>
              <a:ahLst/>
              <a:cxnLst/>
              <a:rect l="l" t="t" r="r" b="b"/>
              <a:pathLst>
                <a:path w="2527935" h="1548129">
                  <a:moveTo>
                    <a:pt x="2269655" y="0"/>
                  </a:moveTo>
                  <a:lnTo>
                    <a:pt x="257949" y="0"/>
                  </a:lnTo>
                  <a:lnTo>
                    <a:pt x="211581" y="4156"/>
                  </a:lnTo>
                  <a:lnTo>
                    <a:pt x="167939" y="16138"/>
                  </a:lnTo>
                  <a:lnTo>
                    <a:pt x="127754" y="35218"/>
                  </a:lnTo>
                  <a:lnTo>
                    <a:pt x="91753" y="60668"/>
                  </a:lnTo>
                  <a:lnTo>
                    <a:pt x="60664" y="91758"/>
                  </a:lnTo>
                  <a:lnTo>
                    <a:pt x="35216" y="127760"/>
                  </a:lnTo>
                  <a:lnTo>
                    <a:pt x="16137" y="167945"/>
                  </a:lnTo>
                  <a:lnTo>
                    <a:pt x="4155" y="211584"/>
                  </a:lnTo>
                  <a:lnTo>
                    <a:pt x="0" y="257949"/>
                  </a:lnTo>
                  <a:lnTo>
                    <a:pt x="0" y="1289710"/>
                  </a:lnTo>
                  <a:lnTo>
                    <a:pt x="4155" y="1336075"/>
                  </a:lnTo>
                  <a:lnTo>
                    <a:pt x="16137" y="1379715"/>
                  </a:lnTo>
                  <a:lnTo>
                    <a:pt x="35216" y="1419899"/>
                  </a:lnTo>
                  <a:lnTo>
                    <a:pt x="60664" y="1455901"/>
                  </a:lnTo>
                  <a:lnTo>
                    <a:pt x="91753" y="1486991"/>
                  </a:lnTo>
                  <a:lnTo>
                    <a:pt x="127754" y="1512441"/>
                  </a:lnTo>
                  <a:lnTo>
                    <a:pt x="167939" y="1531521"/>
                  </a:lnTo>
                  <a:lnTo>
                    <a:pt x="211581" y="1543503"/>
                  </a:lnTo>
                  <a:lnTo>
                    <a:pt x="257949" y="1547660"/>
                  </a:lnTo>
                  <a:lnTo>
                    <a:pt x="2269655" y="1547660"/>
                  </a:lnTo>
                  <a:lnTo>
                    <a:pt x="2316020" y="1543503"/>
                  </a:lnTo>
                  <a:lnTo>
                    <a:pt x="2359659" y="1531521"/>
                  </a:lnTo>
                  <a:lnTo>
                    <a:pt x="2399844" y="1512441"/>
                  </a:lnTo>
                  <a:lnTo>
                    <a:pt x="2435846" y="1486991"/>
                  </a:lnTo>
                  <a:lnTo>
                    <a:pt x="2466936" y="1455901"/>
                  </a:lnTo>
                  <a:lnTo>
                    <a:pt x="2492385" y="1419899"/>
                  </a:lnTo>
                  <a:lnTo>
                    <a:pt x="2511466" y="1379715"/>
                  </a:lnTo>
                  <a:lnTo>
                    <a:pt x="2523448" y="1336075"/>
                  </a:lnTo>
                  <a:lnTo>
                    <a:pt x="2527604" y="1289710"/>
                  </a:lnTo>
                  <a:lnTo>
                    <a:pt x="2527604" y="257949"/>
                  </a:lnTo>
                  <a:lnTo>
                    <a:pt x="2523448" y="211584"/>
                  </a:lnTo>
                  <a:lnTo>
                    <a:pt x="2511466" y="167945"/>
                  </a:lnTo>
                  <a:lnTo>
                    <a:pt x="2492385" y="127760"/>
                  </a:lnTo>
                  <a:lnTo>
                    <a:pt x="2466936" y="91758"/>
                  </a:lnTo>
                  <a:lnTo>
                    <a:pt x="2435846" y="60668"/>
                  </a:lnTo>
                  <a:lnTo>
                    <a:pt x="2399844" y="35218"/>
                  </a:lnTo>
                  <a:lnTo>
                    <a:pt x="2359659" y="16138"/>
                  </a:lnTo>
                  <a:lnTo>
                    <a:pt x="2316020" y="4156"/>
                  </a:lnTo>
                  <a:lnTo>
                    <a:pt x="2269655" y="0"/>
                  </a:lnTo>
                  <a:close/>
                </a:path>
              </a:pathLst>
            </a:custGeom>
            <a:solidFill>
              <a:srgbClr val="E49D56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33" name="object 16">
            <a:extLst>
              <a:ext uri="{FF2B5EF4-FFF2-40B4-BE49-F238E27FC236}">
                <a16:creationId xmlns:a16="http://schemas.microsoft.com/office/drawing/2014/main" id="{E451D879-9A44-4181-96A3-24A769C41436}"/>
              </a:ext>
            </a:extLst>
          </p:cNvPr>
          <p:cNvSpPr txBox="1"/>
          <p:nvPr/>
        </p:nvSpPr>
        <p:spPr>
          <a:xfrm>
            <a:off x="1225323" y="2680730"/>
            <a:ext cx="150495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" marR="5080" indent="-90805">
              <a:lnSpc>
                <a:spcPct val="100800"/>
              </a:lnSpc>
              <a:spcBef>
                <a:spcPts val="75"/>
              </a:spcBef>
            </a:pP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8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10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1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b="1" spc="7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120" dirty="0">
                <a:solidFill>
                  <a:srgbClr val="FFFFFF"/>
                </a:solidFill>
                <a:latin typeface="Arial"/>
                <a:cs typeface="Arial"/>
              </a:rPr>
              <a:t>m  </a:t>
            </a:r>
            <a:r>
              <a:rPr sz="2400" b="1" spc="60" dirty="0">
                <a:solidFill>
                  <a:srgbClr val="FFFFFF"/>
                </a:solidFill>
                <a:latin typeface="Arial"/>
                <a:cs typeface="Arial"/>
              </a:rPr>
              <a:t>Filtering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17">
            <a:extLst>
              <a:ext uri="{FF2B5EF4-FFF2-40B4-BE49-F238E27FC236}">
                <a16:creationId xmlns:a16="http://schemas.microsoft.com/office/drawing/2014/main" id="{E15F8A18-634C-443E-AB68-23D5A24B7D1A}"/>
              </a:ext>
            </a:extLst>
          </p:cNvPr>
          <p:cNvSpPr txBox="1"/>
          <p:nvPr/>
        </p:nvSpPr>
        <p:spPr>
          <a:xfrm>
            <a:off x="3692284" y="2680730"/>
            <a:ext cx="233807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 indent="452120">
              <a:lnSpc>
                <a:spcPct val="100800"/>
              </a:lnSpc>
              <a:spcBef>
                <a:spcPts val="75"/>
              </a:spcBef>
            </a:pPr>
            <a:r>
              <a:rPr sz="2400" b="1" spc="90" dirty="0">
                <a:solidFill>
                  <a:srgbClr val="FFFFFF"/>
                </a:solidFill>
                <a:latin typeface="Arial"/>
                <a:cs typeface="Arial"/>
              </a:rPr>
              <a:t>Iterative  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-1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10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7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1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19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8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7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spc="-1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19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4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10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18">
            <a:extLst>
              <a:ext uri="{FF2B5EF4-FFF2-40B4-BE49-F238E27FC236}">
                <a16:creationId xmlns:a16="http://schemas.microsoft.com/office/drawing/2014/main" id="{572409BA-AD9B-4D6D-B58E-4BE61267AC57}"/>
              </a:ext>
            </a:extLst>
          </p:cNvPr>
          <p:cNvSpPr txBox="1"/>
          <p:nvPr/>
        </p:nvSpPr>
        <p:spPr>
          <a:xfrm>
            <a:off x="8211782" y="2912377"/>
            <a:ext cx="2252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5" dirty="0">
                <a:solidFill>
                  <a:srgbClr val="FFFFFF"/>
                </a:solidFill>
                <a:latin typeface="Arial"/>
                <a:cs typeface="Arial"/>
              </a:rPr>
              <a:t>Deep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45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19">
            <a:extLst>
              <a:ext uri="{FF2B5EF4-FFF2-40B4-BE49-F238E27FC236}">
                <a16:creationId xmlns:a16="http://schemas.microsoft.com/office/drawing/2014/main" id="{94921481-A12F-45CE-9CB0-AABB4AE4934D}"/>
              </a:ext>
            </a:extLst>
          </p:cNvPr>
          <p:cNvSpPr/>
          <p:nvPr/>
        </p:nvSpPr>
        <p:spPr>
          <a:xfrm>
            <a:off x="7682090" y="2045412"/>
            <a:ext cx="3364865" cy="2105025"/>
          </a:xfrm>
          <a:custGeom>
            <a:avLst/>
            <a:gdLst/>
            <a:ahLst/>
            <a:cxnLst/>
            <a:rect l="l" t="t" r="r" b="b"/>
            <a:pathLst>
              <a:path w="3364865" h="2105025">
                <a:moveTo>
                  <a:pt x="0" y="350838"/>
                </a:moveTo>
                <a:lnTo>
                  <a:pt x="3202" y="303231"/>
                </a:lnTo>
                <a:lnTo>
                  <a:pt x="12532" y="257571"/>
                </a:lnTo>
                <a:lnTo>
                  <a:pt x="27570" y="214275"/>
                </a:lnTo>
                <a:lnTo>
                  <a:pt x="47899" y="173763"/>
                </a:lnTo>
                <a:lnTo>
                  <a:pt x="73101" y="136451"/>
                </a:lnTo>
                <a:lnTo>
                  <a:pt x="102757" y="102757"/>
                </a:lnTo>
                <a:lnTo>
                  <a:pt x="136451" y="73101"/>
                </a:lnTo>
                <a:lnTo>
                  <a:pt x="173762" y="47899"/>
                </a:lnTo>
                <a:lnTo>
                  <a:pt x="214275" y="27570"/>
                </a:lnTo>
                <a:lnTo>
                  <a:pt x="257570" y="12532"/>
                </a:lnTo>
                <a:lnTo>
                  <a:pt x="303230" y="3202"/>
                </a:lnTo>
                <a:lnTo>
                  <a:pt x="350837" y="0"/>
                </a:lnTo>
                <a:lnTo>
                  <a:pt x="3013601" y="0"/>
                </a:lnTo>
                <a:lnTo>
                  <a:pt x="3061207" y="3202"/>
                </a:lnTo>
                <a:lnTo>
                  <a:pt x="3106866" y="12532"/>
                </a:lnTo>
                <a:lnTo>
                  <a:pt x="3150161" y="27570"/>
                </a:lnTo>
                <a:lnTo>
                  <a:pt x="3190673" y="47899"/>
                </a:lnTo>
                <a:lnTo>
                  <a:pt x="3227984" y="73101"/>
                </a:lnTo>
                <a:lnTo>
                  <a:pt x="3261676" y="102757"/>
                </a:lnTo>
                <a:lnTo>
                  <a:pt x="3291332" y="136451"/>
                </a:lnTo>
                <a:lnTo>
                  <a:pt x="3316533" y="173763"/>
                </a:lnTo>
                <a:lnTo>
                  <a:pt x="3336862" y="214275"/>
                </a:lnTo>
                <a:lnTo>
                  <a:pt x="3351900" y="257571"/>
                </a:lnTo>
                <a:lnTo>
                  <a:pt x="3361229" y="303231"/>
                </a:lnTo>
                <a:lnTo>
                  <a:pt x="3364431" y="350838"/>
                </a:lnTo>
                <a:lnTo>
                  <a:pt x="3364431" y="1754150"/>
                </a:lnTo>
                <a:lnTo>
                  <a:pt x="3361229" y="1801757"/>
                </a:lnTo>
                <a:lnTo>
                  <a:pt x="3351900" y="1847416"/>
                </a:lnTo>
                <a:lnTo>
                  <a:pt x="3336862" y="1890712"/>
                </a:lnTo>
                <a:lnTo>
                  <a:pt x="3316533" y="1931225"/>
                </a:lnTo>
                <a:lnTo>
                  <a:pt x="3291332" y="1968537"/>
                </a:lnTo>
                <a:lnTo>
                  <a:pt x="3261676" y="2002231"/>
                </a:lnTo>
                <a:lnTo>
                  <a:pt x="3227984" y="2031888"/>
                </a:lnTo>
                <a:lnTo>
                  <a:pt x="3190673" y="2057090"/>
                </a:lnTo>
                <a:lnTo>
                  <a:pt x="3150161" y="2077419"/>
                </a:lnTo>
                <a:lnTo>
                  <a:pt x="3106866" y="2092458"/>
                </a:lnTo>
                <a:lnTo>
                  <a:pt x="3061207" y="2101788"/>
                </a:lnTo>
                <a:lnTo>
                  <a:pt x="3013601" y="2104991"/>
                </a:lnTo>
                <a:lnTo>
                  <a:pt x="350837" y="2104991"/>
                </a:lnTo>
                <a:lnTo>
                  <a:pt x="303230" y="2101788"/>
                </a:lnTo>
                <a:lnTo>
                  <a:pt x="257570" y="2092458"/>
                </a:lnTo>
                <a:lnTo>
                  <a:pt x="214275" y="2077419"/>
                </a:lnTo>
                <a:lnTo>
                  <a:pt x="173762" y="2057090"/>
                </a:lnTo>
                <a:lnTo>
                  <a:pt x="136451" y="2031888"/>
                </a:lnTo>
                <a:lnTo>
                  <a:pt x="102757" y="2002231"/>
                </a:lnTo>
                <a:lnTo>
                  <a:pt x="73101" y="1968537"/>
                </a:lnTo>
                <a:lnTo>
                  <a:pt x="47899" y="1931225"/>
                </a:lnTo>
                <a:lnTo>
                  <a:pt x="27570" y="1890712"/>
                </a:lnTo>
                <a:lnTo>
                  <a:pt x="12532" y="1847416"/>
                </a:lnTo>
                <a:lnTo>
                  <a:pt x="3202" y="1801757"/>
                </a:lnTo>
                <a:lnTo>
                  <a:pt x="0" y="1754150"/>
                </a:lnTo>
                <a:lnTo>
                  <a:pt x="0" y="350838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grpSp>
        <p:nvGrpSpPr>
          <p:cNvPr id="37" name="object 20">
            <a:extLst>
              <a:ext uri="{FF2B5EF4-FFF2-40B4-BE49-F238E27FC236}">
                <a16:creationId xmlns:a16="http://schemas.microsoft.com/office/drawing/2014/main" id="{B83AF382-1F03-4B6A-B3D6-7EDCCB5C36B8}"/>
              </a:ext>
            </a:extLst>
          </p:cNvPr>
          <p:cNvGrpSpPr/>
          <p:nvPr/>
        </p:nvGrpSpPr>
        <p:grpSpPr>
          <a:xfrm>
            <a:off x="632524" y="1031558"/>
            <a:ext cx="8337575" cy="3164066"/>
            <a:chOff x="406400" y="1319072"/>
            <a:chExt cx="8337575" cy="3164066"/>
          </a:xfrm>
        </p:grpSpPr>
        <p:sp>
          <p:nvSpPr>
            <p:cNvPr id="64" name="object 21">
              <a:extLst>
                <a:ext uri="{FF2B5EF4-FFF2-40B4-BE49-F238E27FC236}">
                  <a16:creationId xmlns:a16="http://schemas.microsoft.com/office/drawing/2014/main" id="{BF995BE6-B165-4CDC-98C6-420D39D0885E}"/>
                </a:ext>
              </a:extLst>
            </p:cNvPr>
            <p:cNvSpPr/>
            <p:nvPr/>
          </p:nvSpPr>
          <p:spPr>
            <a:xfrm>
              <a:off x="3237928" y="1319441"/>
              <a:ext cx="2686685" cy="1031240"/>
            </a:xfrm>
            <a:custGeom>
              <a:avLst/>
              <a:gdLst/>
              <a:ahLst/>
              <a:cxnLst/>
              <a:rect l="l" t="t" r="r" b="b"/>
              <a:pathLst>
                <a:path w="2686685" h="1031239">
                  <a:moveTo>
                    <a:pt x="123964" y="879284"/>
                  </a:moveTo>
                  <a:lnTo>
                    <a:pt x="0" y="1011212"/>
                  </a:lnTo>
                  <a:lnTo>
                    <a:pt x="179933" y="1031227"/>
                  </a:lnTo>
                  <a:lnTo>
                    <a:pt x="164715" y="989914"/>
                  </a:lnTo>
                  <a:lnTo>
                    <a:pt x="135953" y="989914"/>
                  </a:lnTo>
                  <a:lnTo>
                    <a:pt x="117297" y="939266"/>
                  </a:lnTo>
                  <a:lnTo>
                    <a:pt x="142623" y="929939"/>
                  </a:lnTo>
                  <a:lnTo>
                    <a:pt x="123964" y="879284"/>
                  </a:lnTo>
                  <a:close/>
                </a:path>
                <a:path w="2686685" h="1031239">
                  <a:moveTo>
                    <a:pt x="142623" y="929939"/>
                  </a:moveTo>
                  <a:lnTo>
                    <a:pt x="117297" y="939266"/>
                  </a:lnTo>
                  <a:lnTo>
                    <a:pt x="135953" y="989914"/>
                  </a:lnTo>
                  <a:lnTo>
                    <a:pt x="161280" y="980587"/>
                  </a:lnTo>
                  <a:lnTo>
                    <a:pt x="142623" y="929939"/>
                  </a:lnTo>
                  <a:close/>
                </a:path>
                <a:path w="2686685" h="1031239">
                  <a:moveTo>
                    <a:pt x="161280" y="980587"/>
                  </a:moveTo>
                  <a:lnTo>
                    <a:pt x="135953" y="989914"/>
                  </a:lnTo>
                  <a:lnTo>
                    <a:pt x="164715" y="989914"/>
                  </a:lnTo>
                  <a:lnTo>
                    <a:pt x="161280" y="980587"/>
                  </a:lnTo>
                  <a:close/>
                </a:path>
                <a:path w="2686685" h="1031239">
                  <a:moveTo>
                    <a:pt x="2667774" y="0"/>
                  </a:moveTo>
                  <a:lnTo>
                    <a:pt x="142623" y="929939"/>
                  </a:lnTo>
                  <a:lnTo>
                    <a:pt x="161280" y="980587"/>
                  </a:lnTo>
                  <a:lnTo>
                    <a:pt x="2686418" y="50660"/>
                  </a:lnTo>
                  <a:lnTo>
                    <a:pt x="2667774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5" name="object 22">
              <a:extLst>
                <a:ext uri="{FF2B5EF4-FFF2-40B4-BE49-F238E27FC236}">
                  <a16:creationId xmlns:a16="http://schemas.microsoft.com/office/drawing/2014/main" id="{FED0280C-66CF-48FB-BADA-B89ABC58B498}"/>
                </a:ext>
              </a:extLst>
            </p:cNvPr>
            <p:cNvSpPr/>
            <p:nvPr/>
          </p:nvSpPr>
          <p:spPr>
            <a:xfrm>
              <a:off x="406400" y="2378113"/>
              <a:ext cx="5651500" cy="2105025"/>
            </a:xfrm>
            <a:custGeom>
              <a:avLst/>
              <a:gdLst/>
              <a:ahLst/>
              <a:cxnLst/>
              <a:rect l="l" t="t" r="r" b="b"/>
              <a:pathLst>
                <a:path w="5651500" h="2105025">
                  <a:moveTo>
                    <a:pt x="0" y="350839"/>
                  </a:moveTo>
                  <a:lnTo>
                    <a:pt x="3202" y="303232"/>
                  </a:lnTo>
                  <a:lnTo>
                    <a:pt x="12532" y="257572"/>
                  </a:lnTo>
                  <a:lnTo>
                    <a:pt x="27570" y="214276"/>
                  </a:lnTo>
                  <a:lnTo>
                    <a:pt x="47899" y="173763"/>
                  </a:lnTo>
                  <a:lnTo>
                    <a:pt x="73101" y="136451"/>
                  </a:lnTo>
                  <a:lnTo>
                    <a:pt x="102758" y="102758"/>
                  </a:lnTo>
                  <a:lnTo>
                    <a:pt x="136451" y="73101"/>
                  </a:lnTo>
                  <a:lnTo>
                    <a:pt x="173763" y="47899"/>
                  </a:lnTo>
                  <a:lnTo>
                    <a:pt x="214276" y="27570"/>
                  </a:lnTo>
                  <a:lnTo>
                    <a:pt x="257572" y="12532"/>
                  </a:lnTo>
                  <a:lnTo>
                    <a:pt x="303232" y="3202"/>
                  </a:lnTo>
                  <a:lnTo>
                    <a:pt x="350839" y="0"/>
                  </a:lnTo>
                  <a:lnTo>
                    <a:pt x="5300663" y="0"/>
                  </a:lnTo>
                  <a:lnTo>
                    <a:pt x="5348269" y="3202"/>
                  </a:lnTo>
                  <a:lnTo>
                    <a:pt x="5393928" y="12532"/>
                  </a:lnTo>
                  <a:lnTo>
                    <a:pt x="5437224" y="27570"/>
                  </a:lnTo>
                  <a:lnTo>
                    <a:pt x="5477737" y="47899"/>
                  </a:lnTo>
                  <a:lnTo>
                    <a:pt x="5515049" y="73101"/>
                  </a:lnTo>
                  <a:lnTo>
                    <a:pt x="5548743" y="102758"/>
                  </a:lnTo>
                  <a:lnTo>
                    <a:pt x="5578400" y="136451"/>
                  </a:lnTo>
                  <a:lnTo>
                    <a:pt x="5603602" y="173763"/>
                  </a:lnTo>
                  <a:lnTo>
                    <a:pt x="5623931" y="214276"/>
                  </a:lnTo>
                  <a:lnTo>
                    <a:pt x="5638970" y="257572"/>
                  </a:lnTo>
                  <a:lnTo>
                    <a:pt x="5648300" y="303232"/>
                  </a:lnTo>
                  <a:lnTo>
                    <a:pt x="5651503" y="350839"/>
                  </a:lnTo>
                  <a:lnTo>
                    <a:pt x="5651503" y="1754150"/>
                  </a:lnTo>
                  <a:lnTo>
                    <a:pt x="5648300" y="1801757"/>
                  </a:lnTo>
                  <a:lnTo>
                    <a:pt x="5638970" y="1847416"/>
                  </a:lnTo>
                  <a:lnTo>
                    <a:pt x="5623931" y="1890712"/>
                  </a:lnTo>
                  <a:lnTo>
                    <a:pt x="5603602" y="1931225"/>
                  </a:lnTo>
                  <a:lnTo>
                    <a:pt x="5578400" y="1968537"/>
                  </a:lnTo>
                  <a:lnTo>
                    <a:pt x="5548743" y="2002231"/>
                  </a:lnTo>
                  <a:lnTo>
                    <a:pt x="5515049" y="2031888"/>
                  </a:lnTo>
                  <a:lnTo>
                    <a:pt x="5477737" y="2057090"/>
                  </a:lnTo>
                  <a:lnTo>
                    <a:pt x="5437224" y="2077419"/>
                  </a:lnTo>
                  <a:lnTo>
                    <a:pt x="5393928" y="2092458"/>
                  </a:lnTo>
                  <a:lnTo>
                    <a:pt x="5348269" y="2101788"/>
                  </a:lnTo>
                  <a:lnTo>
                    <a:pt x="5300663" y="2104991"/>
                  </a:lnTo>
                  <a:lnTo>
                    <a:pt x="350839" y="2104991"/>
                  </a:lnTo>
                  <a:lnTo>
                    <a:pt x="303232" y="2101788"/>
                  </a:lnTo>
                  <a:lnTo>
                    <a:pt x="257572" y="2092458"/>
                  </a:lnTo>
                  <a:lnTo>
                    <a:pt x="214276" y="2077419"/>
                  </a:lnTo>
                  <a:lnTo>
                    <a:pt x="173763" y="2057090"/>
                  </a:lnTo>
                  <a:lnTo>
                    <a:pt x="136451" y="2031888"/>
                  </a:lnTo>
                  <a:lnTo>
                    <a:pt x="102758" y="2002231"/>
                  </a:lnTo>
                  <a:lnTo>
                    <a:pt x="73101" y="1968537"/>
                  </a:lnTo>
                  <a:lnTo>
                    <a:pt x="47899" y="1931225"/>
                  </a:lnTo>
                  <a:lnTo>
                    <a:pt x="27570" y="1890712"/>
                  </a:lnTo>
                  <a:lnTo>
                    <a:pt x="12532" y="1847416"/>
                  </a:lnTo>
                  <a:lnTo>
                    <a:pt x="3202" y="1801757"/>
                  </a:lnTo>
                  <a:lnTo>
                    <a:pt x="0" y="1754150"/>
                  </a:lnTo>
                  <a:lnTo>
                    <a:pt x="0" y="350839"/>
                  </a:lnTo>
                  <a:close/>
                </a:path>
              </a:pathLst>
            </a:custGeom>
            <a:ln w="19050">
              <a:solidFill>
                <a:srgbClr val="1F4E79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6" name="object 23">
              <a:extLst>
                <a:ext uri="{FF2B5EF4-FFF2-40B4-BE49-F238E27FC236}">
                  <a16:creationId xmlns:a16="http://schemas.microsoft.com/office/drawing/2014/main" id="{AEB39123-51BD-4064-932F-02D4919C8101}"/>
                </a:ext>
              </a:extLst>
            </p:cNvPr>
            <p:cNvSpPr/>
            <p:nvPr/>
          </p:nvSpPr>
          <p:spPr>
            <a:xfrm>
              <a:off x="5906795" y="1319072"/>
              <a:ext cx="2837180" cy="958850"/>
            </a:xfrm>
            <a:custGeom>
              <a:avLst/>
              <a:gdLst/>
              <a:ahLst/>
              <a:cxnLst/>
              <a:rect l="l" t="t" r="r" b="b"/>
              <a:pathLst>
                <a:path w="2837179" h="958850">
                  <a:moveTo>
                    <a:pt x="2674712" y="907305"/>
                  </a:moveTo>
                  <a:lnTo>
                    <a:pt x="2658262" y="958710"/>
                  </a:lnTo>
                  <a:lnTo>
                    <a:pt x="2837154" y="930948"/>
                  </a:lnTo>
                  <a:lnTo>
                    <a:pt x="2821360" y="915530"/>
                  </a:lnTo>
                  <a:lnTo>
                    <a:pt x="2700413" y="915530"/>
                  </a:lnTo>
                  <a:lnTo>
                    <a:pt x="2674712" y="907305"/>
                  </a:lnTo>
                  <a:close/>
                </a:path>
                <a:path w="2837179" h="958850">
                  <a:moveTo>
                    <a:pt x="2691164" y="855898"/>
                  </a:moveTo>
                  <a:lnTo>
                    <a:pt x="2674712" y="907305"/>
                  </a:lnTo>
                  <a:lnTo>
                    <a:pt x="2700413" y="915530"/>
                  </a:lnTo>
                  <a:lnTo>
                    <a:pt x="2716860" y="864120"/>
                  </a:lnTo>
                  <a:lnTo>
                    <a:pt x="2691164" y="855898"/>
                  </a:lnTo>
                  <a:close/>
                </a:path>
                <a:path w="2837179" h="958850">
                  <a:moveTo>
                    <a:pt x="2707614" y="804494"/>
                  </a:moveTo>
                  <a:lnTo>
                    <a:pt x="2691164" y="855898"/>
                  </a:lnTo>
                  <a:lnTo>
                    <a:pt x="2716860" y="864120"/>
                  </a:lnTo>
                  <a:lnTo>
                    <a:pt x="2700413" y="915530"/>
                  </a:lnTo>
                  <a:lnTo>
                    <a:pt x="2821360" y="915530"/>
                  </a:lnTo>
                  <a:lnTo>
                    <a:pt x="2707614" y="804494"/>
                  </a:lnTo>
                  <a:close/>
                </a:path>
                <a:path w="2837179" h="958850">
                  <a:moveTo>
                    <a:pt x="16459" y="0"/>
                  </a:moveTo>
                  <a:lnTo>
                    <a:pt x="0" y="51396"/>
                  </a:lnTo>
                  <a:lnTo>
                    <a:pt x="2674712" y="907305"/>
                  </a:lnTo>
                  <a:lnTo>
                    <a:pt x="2691164" y="855898"/>
                  </a:lnTo>
                  <a:lnTo>
                    <a:pt x="16459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52" name="object 25">
            <a:extLst>
              <a:ext uri="{FF2B5EF4-FFF2-40B4-BE49-F238E27FC236}">
                <a16:creationId xmlns:a16="http://schemas.microsoft.com/office/drawing/2014/main" id="{EECCD14A-80DB-4D1B-AC44-AC589E56067E}"/>
              </a:ext>
            </a:extLst>
          </p:cNvPr>
          <p:cNvSpPr/>
          <p:nvPr/>
        </p:nvSpPr>
        <p:spPr>
          <a:xfrm>
            <a:off x="872520" y="4279132"/>
            <a:ext cx="5118735" cy="1477645"/>
          </a:xfrm>
          <a:custGeom>
            <a:avLst/>
            <a:gdLst/>
            <a:ahLst/>
            <a:cxnLst/>
            <a:rect l="l" t="t" r="r" b="b"/>
            <a:pathLst>
              <a:path w="5118735" h="1477645">
                <a:moveTo>
                  <a:pt x="0" y="0"/>
                </a:moveTo>
                <a:lnTo>
                  <a:pt x="5118422" y="0"/>
                </a:lnTo>
                <a:lnTo>
                  <a:pt x="5118422" y="1477330"/>
                </a:lnTo>
                <a:lnTo>
                  <a:pt x="0" y="147733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453CA5A4-362A-4125-9A8F-6BDF461ADD42}"/>
              </a:ext>
            </a:extLst>
          </p:cNvPr>
          <p:cNvSpPr txBox="1"/>
          <p:nvPr/>
        </p:nvSpPr>
        <p:spPr>
          <a:xfrm>
            <a:off x="1001459" y="4277285"/>
            <a:ext cx="4913630" cy="1397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260" dirty="0">
                <a:solidFill>
                  <a:srgbClr val="FF0000"/>
                </a:solidFill>
                <a:latin typeface="DejaVu Sans"/>
                <a:cs typeface="DejaVu Sans"/>
              </a:rPr>
              <a:t>⨂ </a:t>
            </a:r>
            <a:r>
              <a:rPr sz="2000" b="1" spc="-65" dirty="0">
                <a:solidFill>
                  <a:srgbClr val="FF0000"/>
                </a:solidFill>
                <a:latin typeface="Noto Sans CJK HK"/>
                <a:cs typeface="Noto Sans CJK HK"/>
              </a:rPr>
              <a:t>High</a:t>
            </a:r>
            <a:r>
              <a:rPr sz="2000" b="1" spc="-12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2000" b="1" spc="-90" dirty="0">
                <a:solidFill>
                  <a:srgbClr val="FF0000"/>
                </a:solidFill>
                <a:latin typeface="Noto Sans CJK HK"/>
                <a:cs typeface="Noto Sans CJK HK"/>
              </a:rPr>
              <a:t>Time-consumption</a:t>
            </a:r>
            <a:endParaRPr sz="2000" dirty="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2945765" algn="l"/>
              </a:tabLst>
            </a:pPr>
            <a:r>
              <a:rPr sz="2000" spc="-260" dirty="0">
                <a:solidFill>
                  <a:srgbClr val="FF0000"/>
                </a:solidFill>
                <a:latin typeface="DejaVu Sans"/>
                <a:cs typeface="DejaVu Sans"/>
              </a:rPr>
              <a:t>⨂</a:t>
            </a:r>
            <a:r>
              <a:rPr sz="2000" spc="-200" dirty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sz="2000" spc="-105" dirty="0">
                <a:solidFill>
                  <a:srgbClr val="FF0000"/>
                </a:solidFill>
                <a:latin typeface="DejaVu Sans"/>
                <a:cs typeface="DejaVu Sans"/>
              </a:rPr>
              <a:t>𝐒</a:t>
            </a:r>
            <a:r>
              <a:rPr sz="2000" b="1" spc="-105" dirty="0">
                <a:solidFill>
                  <a:srgbClr val="FF0000"/>
                </a:solidFill>
                <a:latin typeface="Noto Sans CJK HK"/>
                <a:cs typeface="Noto Sans CJK HK"/>
              </a:rPr>
              <a:t>inogram</a:t>
            </a:r>
            <a:r>
              <a:rPr sz="2000" b="1" spc="10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2000" b="1" spc="-105" dirty="0">
                <a:solidFill>
                  <a:srgbClr val="FF0000"/>
                </a:solidFill>
                <a:latin typeface="Noto Sans CJK HK"/>
                <a:cs typeface="Noto Sans CJK HK"/>
              </a:rPr>
              <a:t>(Projection)</a:t>
            </a:r>
            <a:r>
              <a:rPr lang="en-US" sz="2000" b="1" spc="-10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2000" b="1" spc="-100" dirty="0">
                <a:solidFill>
                  <a:srgbClr val="FF0000"/>
                </a:solidFill>
                <a:latin typeface="Noto Sans CJK HK"/>
                <a:cs typeface="Noto Sans CJK HK"/>
              </a:rPr>
              <a:t>Data</a:t>
            </a:r>
            <a:r>
              <a:rPr sz="2000" b="1" spc="5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2000" b="1" spc="-114" dirty="0">
                <a:solidFill>
                  <a:srgbClr val="FF0000"/>
                </a:solidFill>
                <a:latin typeface="Noto Sans CJK HK"/>
                <a:cs typeface="Noto Sans CJK HK"/>
              </a:rPr>
              <a:t>Unavailable</a:t>
            </a:r>
            <a:endParaRPr sz="2000" dirty="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60" dirty="0">
                <a:solidFill>
                  <a:srgbClr val="FF0000"/>
                </a:solidFill>
                <a:latin typeface="DejaVu Sans"/>
                <a:cs typeface="DejaVu Sans"/>
              </a:rPr>
              <a:t>⨂ </a:t>
            </a:r>
            <a:r>
              <a:rPr sz="2000" b="1" spc="-120" dirty="0">
                <a:solidFill>
                  <a:srgbClr val="FF0000"/>
                </a:solidFill>
                <a:latin typeface="Noto Sans CJK HK"/>
                <a:cs typeface="Noto Sans CJK HK"/>
              </a:rPr>
              <a:t>Limited Extension </a:t>
            </a:r>
            <a:r>
              <a:rPr sz="2000" b="1" spc="-135" dirty="0">
                <a:solidFill>
                  <a:srgbClr val="FF0000"/>
                </a:solidFill>
                <a:latin typeface="Noto Sans CJK HK"/>
                <a:cs typeface="Noto Sans CJK HK"/>
              </a:rPr>
              <a:t>with </a:t>
            </a:r>
            <a:r>
              <a:rPr sz="2000" b="1" spc="-40" dirty="0">
                <a:solidFill>
                  <a:srgbClr val="FF0000"/>
                </a:solidFill>
                <a:latin typeface="Noto Sans CJK HK"/>
                <a:cs typeface="Noto Sans CJK HK"/>
              </a:rPr>
              <a:t>AI-based</a:t>
            </a:r>
            <a:r>
              <a:rPr sz="2000" b="1" spc="-21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2000" b="1" spc="-140" dirty="0">
                <a:solidFill>
                  <a:srgbClr val="FF0000"/>
                </a:solidFill>
                <a:latin typeface="Noto Sans CJK HK"/>
                <a:cs typeface="Noto Sans CJK HK"/>
              </a:rPr>
              <a:t>Tasks</a:t>
            </a:r>
            <a:endParaRPr sz="2000" dirty="0">
              <a:latin typeface="Noto Sans CJK HK"/>
              <a:cs typeface="Noto Sans CJK HK"/>
            </a:endParaRPr>
          </a:p>
        </p:txBody>
      </p:sp>
      <p:grpSp>
        <p:nvGrpSpPr>
          <p:cNvPr id="40" name="object 38">
            <a:extLst>
              <a:ext uri="{FF2B5EF4-FFF2-40B4-BE49-F238E27FC236}">
                <a16:creationId xmlns:a16="http://schemas.microsoft.com/office/drawing/2014/main" id="{8D470C61-0497-46EC-8978-3808DEBBD74F}"/>
              </a:ext>
            </a:extLst>
          </p:cNvPr>
          <p:cNvGrpSpPr/>
          <p:nvPr/>
        </p:nvGrpSpPr>
        <p:grpSpPr>
          <a:xfrm>
            <a:off x="6724460" y="4290023"/>
            <a:ext cx="5376545" cy="1551990"/>
            <a:chOff x="6548754" y="5034737"/>
            <a:chExt cx="5376545" cy="1551990"/>
          </a:xfrm>
        </p:grpSpPr>
        <p:sp>
          <p:nvSpPr>
            <p:cNvPr id="42" name="object 39">
              <a:extLst>
                <a:ext uri="{FF2B5EF4-FFF2-40B4-BE49-F238E27FC236}">
                  <a16:creationId xmlns:a16="http://schemas.microsoft.com/office/drawing/2014/main" id="{4A15D477-94B5-4BAD-AD35-70F56821DA0E}"/>
                </a:ext>
              </a:extLst>
            </p:cNvPr>
            <p:cNvSpPr/>
            <p:nvPr/>
          </p:nvSpPr>
          <p:spPr>
            <a:xfrm>
              <a:off x="6548754" y="5034737"/>
              <a:ext cx="5376545" cy="1477645"/>
            </a:xfrm>
            <a:custGeom>
              <a:avLst/>
              <a:gdLst/>
              <a:ahLst/>
              <a:cxnLst/>
              <a:rect l="l" t="t" r="r" b="b"/>
              <a:pathLst>
                <a:path w="5376545" h="1477645">
                  <a:moveTo>
                    <a:pt x="0" y="0"/>
                  </a:moveTo>
                  <a:lnTo>
                    <a:pt x="5376543" y="0"/>
                  </a:lnTo>
                  <a:lnTo>
                    <a:pt x="5376543" y="1477330"/>
                  </a:lnTo>
                  <a:lnTo>
                    <a:pt x="0" y="147733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B05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0" name="object 47">
              <a:extLst>
                <a:ext uri="{FF2B5EF4-FFF2-40B4-BE49-F238E27FC236}">
                  <a16:creationId xmlns:a16="http://schemas.microsoft.com/office/drawing/2014/main" id="{881D3874-E240-4814-82B3-A8E4FAC92B22}"/>
                </a:ext>
              </a:extLst>
            </p:cNvPr>
            <p:cNvSpPr/>
            <p:nvPr/>
          </p:nvSpPr>
          <p:spPr>
            <a:xfrm>
              <a:off x="10070591" y="6013704"/>
              <a:ext cx="472440" cy="5730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41" name="object 49">
            <a:extLst>
              <a:ext uri="{FF2B5EF4-FFF2-40B4-BE49-F238E27FC236}">
                <a16:creationId xmlns:a16="http://schemas.microsoft.com/office/drawing/2014/main" id="{07DA6EF6-1275-4CC2-8D7C-D871C89BBB26}"/>
              </a:ext>
            </a:extLst>
          </p:cNvPr>
          <p:cNvSpPr txBox="1"/>
          <p:nvPr/>
        </p:nvSpPr>
        <p:spPr>
          <a:xfrm>
            <a:off x="6906793" y="4228378"/>
            <a:ext cx="5121910" cy="1397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spc="-110" dirty="0">
                <a:solidFill>
                  <a:srgbClr val="00B050"/>
                </a:solidFill>
                <a:latin typeface="Noto Sans CJK HK"/>
                <a:cs typeface="Noto Sans CJK HK"/>
              </a:rPr>
              <a:t>√</a:t>
            </a:r>
            <a:r>
              <a:rPr lang="en-US" sz="2000" b="1" spc="-110" dirty="0">
                <a:solidFill>
                  <a:srgbClr val="00B050"/>
                </a:solidFill>
                <a:latin typeface="Noto Sans CJK HK"/>
                <a:cs typeface="Noto Sans CJK HK"/>
              </a:rPr>
              <a:t> </a:t>
            </a:r>
            <a:r>
              <a:rPr sz="2000" b="1" spc="-110" dirty="0">
                <a:solidFill>
                  <a:srgbClr val="00B050"/>
                </a:solidFill>
                <a:latin typeface="Noto Sans CJK HK"/>
                <a:cs typeface="Noto Sans CJK HK"/>
              </a:rPr>
              <a:t>Fast </a:t>
            </a:r>
            <a:r>
              <a:rPr sz="2000" b="1" spc="-105" dirty="0">
                <a:solidFill>
                  <a:srgbClr val="00B050"/>
                </a:solidFill>
                <a:latin typeface="Noto Sans CJK HK"/>
                <a:cs typeface="Noto Sans CJK HK"/>
              </a:rPr>
              <a:t>Processing </a:t>
            </a:r>
            <a:r>
              <a:rPr sz="2000" b="1" spc="-135" dirty="0">
                <a:solidFill>
                  <a:srgbClr val="00B050"/>
                </a:solidFill>
                <a:latin typeface="Noto Sans CJK HK"/>
                <a:cs typeface="Noto Sans CJK HK"/>
              </a:rPr>
              <a:t>with</a:t>
            </a:r>
            <a:r>
              <a:rPr sz="2000" b="1" spc="-210" dirty="0">
                <a:solidFill>
                  <a:srgbClr val="00B050"/>
                </a:solidFill>
                <a:latin typeface="Noto Sans CJK HK"/>
                <a:cs typeface="Noto Sans CJK HK"/>
              </a:rPr>
              <a:t> </a:t>
            </a:r>
            <a:r>
              <a:rPr sz="2000" b="1" spc="-95" dirty="0">
                <a:solidFill>
                  <a:srgbClr val="00B050"/>
                </a:solidFill>
                <a:latin typeface="Noto Sans CJK HK"/>
                <a:cs typeface="Noto Sans CJK HK"/>
              </a:rPr>
              <a:t>GPU</a:t>
            </a:r>
            <a:endParaRPr sz="2000" dirty="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50" dirty="0">
                <a:solidFill>
                  <a:srgbClr val="00B050"/>
                </a:solidFill>
                <a:latin typeface="Noto Sans CJK HK"/>
                <a:cs typeface="Noto Sans CJK HK"/>
              </a:rPr>
              <a:t>√</a:t>
            </a:r>
            <a:r>
              <a:rPr lang="en-US" sz="2000" b="1" spc="-50" dirty="0">
                <a:solidFill>
                  <a:srgbClr val="00B050"/>
                </a:solidFill>
                <a:latin typeface="Noto Sans CJK HK"/>
                <a:cs typeface="Noto Sans CJK HK"/>
              </a:rPr>
              <a:t> </a:t>
            </a:r>
            <a:r>
              <a:rPr sz="2000" b="1" spc="-50" dirty="0">
                <a:solidFill>
                  <a:srgbClr val="00B050"/>
                </a:solidFill>
                <a:latin typeface="Noto Sans CJK HK"/>
                <a:cs typeface="Noto Sans CJK HK"/>
              </a:rPr>
              <a:t>Work </a:t>
            </a:r>
            <a:r>
              <a:rPr sz="2000" b="1" spc="-85" dirty="0">
                <a:solidFill>
                  <a:srgbClr val="00B050"/>
                </a:solidFill>
                <a:latin typeface="Noto Sans CJK HK"/>
                <a:cs typeface="Noto Sans CJK HK"/>
              </a:rPr>
              <a:t>on </a:t>
            </a:r>
            <a:r>
              <a:rPr sz="2000" b="1" spc="-95" dirty="0">
                <a:solidFill>
                  <a:srgbClr val="00B050"/>
                </a:solidFill>
                <a:latin typeface="Noto Sans CJK HK"/>
                <a:cs typeface="Noto Sans CJK HK"/>
              </a:rPr>
              <a:t>Image </a:t>
            </a:r>
            <a:r>
              <a:rPr sz="2000" b="1" spc="-110" dirty="0">
                <a:solidFill>
                  <a:srgbClr val="00B050"/>
                </a:solidFill>
                <a:latin typeface="Noto Sans CJK HK"/>
                <a:cs typeface="Noto Sans CJK HK"/>
              </a:rPr>
              <a:t>domain</a:t>
            </a:r>
            <a:r>
              <a:rPr sz="2000" b="1" spc="-125" dirty="0">
                <a:solidFill>
                  <a:srgbClr val="00B050"/>
                </a:solidFill>
                <a:latin typeface="Noto Sans CJK HK"/>
                <a:cs typeface="Noto Sans CJK HK"/>
              </a:rPr>
              <a:t> </a:t>
            </a:r>
            <a:r>
              <a:rPr sz="2000" b="1" spc="-105" dirty="0">
                <a:solidFill>
                  <a:srgbClr val="00B050"/>
                </a:solidFill>
                <a:latin typeface="Noto Sans CJK HK"/>
                <a:cs typeface="Noto Sans CJK HK"/>
              </a:rPr>
              <a:t>(Postprocessing)</a:t>
            </a:r>
            <a:endParaRPr sz="2000" dirty="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solidFill>
                  <a:srgbClr val="00B050"/>
                </a:solidFill>
                <a:latin typeface="Noto Sans CJK HK"/>
                <a:cs typeface="Noto Sans CJK HK"/>
              </a:rPr>
              <a:t>√ </a:t>
            </a:r>
            <a:r>
              <a:rPr sz="2000" b="1" spc="-114" dirty="0">
                <a:solidFill>
                  <a:srgbClr val="00B050"/>
                </a:solidFill>
                <a:latin typeface="Noto Sans CJK HK"/>
                <a:cs typeface="Noto Sans CJK HK"/>
              </a:rPr>
              <a:t>Potential </a:t>
            </a:r>
            <a:r>
              <a:rPr sz="2000" b="1" spc="-100" dirty="0">
                <a:solidFill>
                  <a:srgbClr val="00B050"/>
                </a:solidFill>
                <a:latin typeface="Noto Sans CJK HK"/>
                <a:cs typeface="Noto Sans CJK HK"/>
              </a:rPr>
              <a:t>integration </a:t>
            </a:r>
            <a:r>
              <a:rPr sz="2000" b="1" spc="-135" dirty="0">
                <a:solidFill>
                  <a:srgbClr val="00B050"/>
                </a:solidFill>
                <a:latin typeface="Noto Sans CJK HK"/>
                <a:cs typeface="Noto Sans CJK HK"/>
              </a:rPr>
              <a:t>with </a:t>
            </a:r>
            <a:r>
              <a:rPr sz="2000" b="1" spc="-40" dirty="0">
                <a:solidFill>
                  <a:srgbClr val="00B050"/>
                </a:solidFill>
                <a:latin typeface="Noto Sans CJK HK"/>
                <a:cs typeface="Noto Sans CJK HK"/>
              </a:rPr>
              <a:t>AI-based</a:t>
            </a:r>
            <a:r>
              <a:rPr sz="2000" b="1" spc="-215" dirty="0">
                <a:solidFill>
                  <a:srgbClr val="00B050"/>
                </a:solidFill>
                <a:latin typeface="Noto Sans CJK HK"/>
                <a:cs typeface="Noto Sans CJK HK"/>
              </a:rPr>
              <a:t> </a:t>
            </a:r>
            <a:r>
              <a:rPr sz="2000" b="1" spc="-140" dirty="0">
                <a:solidFill>
                  <a:srgbClr val="00B050"/>
                </a:solidFill>
                <a:latin typeface="Noto Sans CJK HK"/>
                <a:cs typeface="Noto Sans CJK HK"/>
              </a:rPr>
              <a:t>Tasks</a:t>
            </a:r>
            <a:endParaRPr sz="2000" dirty="0">
              <a:latin typeface="Noto Sans CJK HK"/>
              <a:cs typeface="Noto Sans CJK HK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289AB3-A6D1-4839-B0FE-674F6A71D168}"/>
              </a:ext>
            </a:extLst>
          </p:cNvPr>
          <p:cNvSpPr txBox="1"/>
          <p:nvPr/>
        </p:nvSpPr>
        <p:spPr>
          <a:xfrm>
            <a:off x="9887063" y="604539"/>
            <a:ext cx="135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7200DAC-F04A-4F37-A13B-3CA8C31C0D02}"/>
              </a:ext>
            </a:extLst>
          </p:cNvPr>
          <p:cNvSpPr txBox="1"/>
          <p:nvPr/>
        </p:nvSpPr>
        <p:spPr>
          <a:xfrm>
            <a:off x="2730273" y="6543981"/>
            <a:ext cx="10046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G. Wang, J. C. Ye, and B. De Man, “Deep learning for tomographic image reconstruction,” Nature Machine Intelligence, pp. 737–748, 2020 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ED92D28-D4CD-4553-8E93-FF3AF921BB16}"/>
              </a:ext>
            </a:extLst>
          </p:cNvPr>
          <p:cNvSpPr txBox="1"/>
          <p:nvPr/>
        </p:nvSpPr>
        <p:spPr>
          <a:xfrm>
            <a:off x="2594705" y="6458894"/>
            <a:ext cx="135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3657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9F5EDBC-D0ED-4364-8A03-0DFE5FB187A1}"/>
              </a:ext>
            </a:extLst>
          </p:cNvPr>
          <p:cNvSpPr txBox="1"/>
          <p:nvPr/>
        </p:nvSpPr>
        <p:spPr>
          <a:xfrm>
            <a:off x="-249343" y="0"/>
            <a:ext cx="95697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0820">
              <a:lnSpc>
                <a:spcPct val="100000"/>
              </a:lnSpc>
              <a:spcBef>
                <a:spcPts val="350"/>
              </a:spcBef>
            </a:pPr>
            <a:r>
              <a:rPr lang="en-US" sz="2400" b="1" spc="-5" dirty="0">
                <a:latin typeface="Times New Roman"/>
                <a:cs typeface="Times New Roman"/>
              </a:rPr>
              <a:t>Low-dose CT Image Reconstruction with Machine Learning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E336C0-2F85-4B43-959E-032BF8D83551}"/>
              </a:ext>
            </a:extLst>
          </p:cNvPr>
          <p:cNvSpPr/>
          <p:nvPr/>
        </p:nvSpPr>
        <p:spPr>
          <a:xfrm>
            <a:off x="10022631" y="0"/>
            <a:ext cx="17235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Method</a:t>
            </a: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A2E7C303-35F6-4A73-90F0-3D80D7205F7F}"/>
              </a:ext>
            </a:extLst>
          </p:cNvPr>
          <p:cNvSpPr txBox="1"/>
          <p:nvPr/>
        </p:nvSpPr>
        <p:spPr>
          <a:xfrm>
            <a:off x="3969144" y="762014"/>
            <a:ext cx="92265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0" dirty="0">
                <a:solidFill>
                  <a:srgbClr val="1F4E79"/>
                </a:solidFill>
                <a:latin typeface="Arial"/>
                <a:cs typeface="Arial"/>
              </a:rPr>
              <a:t>L</a:t>
            </a:r>
            <a:r>
              <a:rPr sz="2700" b="1" spc="-20" dirty="0">
                <a:solidFill>
                  <a:srgbClr val="1F4E79"/>
                </a:solidFill>
                <a:latin typeface="Arial"/>
                <a:cs typeface="Arial"/>
              </a:rPr>
              <a:t>D</a:t>
            </a:r>
            <a:r>
              <a:rPr sz="2700" b="1" spc="-155" dirty="0">
                <a:solidFill>
                  <a:srgbClr val="1F4E79"/>
                </a:solidFill>
                <a:latin typeface="Arial"/>
                <a:cs typeface="Arial"/>
              </a:rPr>
              <a:t>C</a:t>
            </a:r>
            <a:r>
              <a:rPr sz="2700" b="1" spc="35" dirty="0">
                <a:solidFill>
                  <a:srgbClr val="1F4E79"/>
                </a:solidFill>
                <a:latin typeface="Arial"/>
                <a:cs typeface="Arial"/>
              </a:rPr>
              <a:t>T</a:t>
            </a:r>
            <a:endParaRPr sz="2700">
              <a:latin typeface="Arial"/>
              <a:cs typeface="Arial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D51602EE-053D-407E-A7C5-6593CB5C85BA}"/>
              </a:ext>
            </a:extLst>
          </p:cNvPr>
          <p:cNvSpPr txBox="1"/>
          <p:nvPr/>
        </p:nvSpPr>
        <p:spPr>
          <a:xfrm>
            <a:off x="5291658" y="646331"/>
            <a:ext cx="293265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45" dirty="0">
                <a:solidFill>
                  <a:srgbClr val="FF0000"/>
                </a:solidFill>
                <a:latin typeface="Arial"/>
                <a:cs typeface="Arial"/>
              </a:rPr>
              <a:t>Reconstruction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1125FBBE-1F4A-4C14-AFCF-2ECC259D18A4}"/>
              </a:ext>
            </a:extLst>
          </p:cNvPr>
          <p:cNvSpPr/>
          <p:nvPr/>
        </p:nvSpPr>
        <p:spPr>
          <a:xfrm>
            <a:off x="5032489" y="954660"/>
            <a:ext cx="2217420" cy="161925"/>
          </a:xfrm>
          <a:custGeom>
            <a:avLst/>
            <a:gdLst/>
            <a:ahLst/>
            <a:cxnLst/>
            <a:rect l="l" t="t" r="r" b="b"/>
            <a:pathLst>
              <a:path w="2217420" h="161925">
                <a:moveTo>
                  <a:pt x="2163900" y="53835"/>
                </a:moveTo>
                <a:lnTo>
                  <a:pt x="2082101" y="53835"/>
                </a:lnTo>
                <a:lnTo>
                  <a:pt x="2082380" y="107810"/>
                </a:lnTo>
                <a:lnTo>
                  <a:pt x="2055389" y="107946"/>
                </a:lnTo>
                <a:lnTo>
                  <a:pt x="2055660" y="161925"/>
                </a:lnTo>
                <a:lnTo>
                  <a:pt x="2217178" y="80137"/>
                </a:lnTo>
                <a:lnTo>
                  <a:pt x="2163900" y="53835"/>
                </a:lnTo>
                <a:close/>
              </a:path>
              <a:path w="2217420" h="161925">
                <a:moveTo>
                  <a:pt x="2055118" y="53971"/>
                </a:moveTo>
                <a:lnTo>
                  <a:pt x="0" y="64376"/>
                </a:lnTo>
                <a:lnTo>
                  <a:pt x="279" y="118351"/>
                </a:lnTo>
                <a:lnTo>
                  <a:pt x="2055389" y="107946"/>
                </a:lnTo>
                <a:lnTo>
                  <a:pt x="2055118" y="53971"/>
                </a:lnTo>
                <a:close/>
              </a:path>
              <a:path w="2217420" h="161925">
                <a:moveTo>
                  <a:pt x="2082101" y="53835"/>
                </a:moveTo>
                <a:lnTo>
                  <a:pt x="2055118" y="53971"/>
                </a:lnTo>
                <a:lnTo>
                  <a:pt x="2055389" y="107946"/>
                </a:lnTo>
                <a:lnTo>
                  <a:pt x="2082380" y="107810"/>
                </a:lnTo>
                <a:lnTo>
                  <a:pt x="2082101" y="53835"/>
                </a:lnTo>
                <a:close/>
              </a:path>
              <a:path w="2217420" h="161925">
                <a:moveTo>
                  <a:pt x="2054847" y="0"/>
                </a:moveTo>
                <a:lnTo>
                  <a:pt x="2055118" y="53971"/>
                </a:lnTo>
                <a:lnTo>
                  <a:pt x="2163900" y="53835"/>
                </a:lnTo>
                <a:lnTo>
                  <a:pt x="2054847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8" name="object 7">
            <a:extLst>
              <a:ext uri="{FF2B5EF4-FFF2-40B4-BE49-F238E27FC236}">
                <a16:creationId xmlns:a16="http://schemas.microsoft.com/office/drawing/2014/main" id="{B3839071-32DE-4AE9-835F-C3525AA41F6C}"/>
              </a:ext>
            </a:extLst>
          </p:cNvPr>
          <p:cNvSpPr txBox="1"/>
          <p:nvPr/>
        </p:nvSpPr>
        <p:spPr>
          <a:xfrm>
            <a:off x="7233374" y="798589"/>
            <a:ext cx="27146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105" dirty="0">
                <a:solidFill>
                  <a:srgbClr val="1F4E79"/>
                </a:solidFill>
                <a:latin typeface="Arial"/>
                <a:cs typeface="Arial"/>
              </a:rPr>
              <a:t>High-quality</a:t>
            </a:r>
            <a:r>
              <a:rPr sz="2700" b="1" spc="-30" dirty="0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sz="2700" b="1" spc="-60" dirty="0">
                <a:solidFill>
                  <a:srgbClr val="1F4E79"/>
                </a:solidFill>
                <a:latin typeface="Arial"/>
                <a:cs typeface="Arial"/>
              </a:rPr>
              <a:t>CT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30" name="object 8">
            <a:extLst>
              <a:ext uri="{FF2B5EF4-FFF2-40B4-BE49-F238E27FC236}">
                <a16:creationId xmlns:a16="http://schemas.microsoft.com/office/drawing/2014/main" id="{17A36C06-39EA-4BC7-AFCE-904F26D6FDCC}"/>
              </a:ext>
            </a:extLst>
          </p:cNvPr>
          <p:cNvGrpSpPr/>
          <p:nvPr/>
        </p:nvGrpSpPr>
        <p:grpSpPr>
          <a:xfrm>
            <a:off x="8068628" y="2327669"/>
            <a:ext cx="2532888" cy="1642872"/>
            <a:chOff x="7842504" y="2615183"/>
            <a:chExt cx="2532888" cy="1642872"/>
          </a:xfrm>
        </p:grpSpPr>
        <p:sp>
          <p:nvSpPr>
            <p:cNvPr id="71" name="object 9">
              <a:extLst>
                <a:ext uri="{FF2B5EF4-FFF2-40B4-BE49-F238E27FC236}">
                  <a16:creationId xmlns:a16="http://schemas.microsoft.com/office/drawing/2014/main" id="{EBD35C72-0B91-4E5D-BAA1-C4B2C4A4A6E6}"/>
                </a:ext>
              </a:extLst>
            </p:cNvPr>
            <p:cNvSpPr/>
            <p:nvPr/>
          </p:nvSpPr>
          <p:spPr>
            <a:xfrm>
              <a:off x="7842504" y="2615183"/>
              <a:ext cx="2532888" cy="16428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2" name="object 10">
              <a:extLst>
                <a:ext uri="{FF2B5EF4-FFF2-40B4-BE49-F238E27FC236}">
                  <a16:creationId xmlns:a16="http://schemas.microsoft.com/office/drawing/2014/main" id="{EA0C9AC1-E03A-439E-846C-76289C8AAECB}"/>
                </a:ext>
              </a:extLst>
            </p:cNvPr>
            <p:cNvSpPr/>
            <p:nvPr/>
          </p:nvSpPr>
          <p:spPr>
            <a:xfrm>
              <a:off x="7906918" y="2628188"/>
              <a:ext cx="2402205" cy="1514475"/>
            </a:xfrm>
            <a:custGeom>
              <a:avLst/>
              <a:gdLst/>
              <a:ahLst/>
              <a:cxnLst/>
              <a:rect l="l" t="t" r="r" b="b"/>
              <a:pathLst>
                <a:path w="2402204" h="1514475">
                  <a:moveTo>
                    <a:pt x="2149690" y="0"/>
                  </a:moveTo>
                  <a:lnTo>
                    <a:pt x="252412" y="0"/>
                  </a:lnTo>
                  <a:lnTo>
                    <a:pt x="207039" y="4066"/>
                  </a:lnTo>
                  <a:lnTo>
                    <a:pt x="164335" y="15791"/>
                  </a:lnTo>
                  <a:lnTo>
                    <a:pt x="125013" y="34460"/>
                  </a:lnTo>
                  <a:lnTo>
                    <a:pt x="89784" y="59362"/>
                  </a:lnTo>
                  <a:lnTo>
                    <a:pt x="59362" y="89784"/>
                  </a:lnTo>
                  <a:lnTo>
                    <a:pt x="34460" y="125013"/>
                  </a:lnTo>
                  <a:lnTo>
                    <a:pt x="15791" y="164335"/>
                  </a:lnTo>
                  <a:lnTo>
                    <a:pt x="4066" y="207039"/>
                  </a:lnTo>
                  <a:lnTo>
                    <a:pt x="0" y="252412"/>
                  </a:lnTo>
                  <a:lnTo>
                    <a:pt x="0" y="1262049"/>
                  </a:lnTo>
                  <a:lnTo>
                    <a:pt x="4066" y="1307422"/>
                  </a:lnTo>
                  <a:lnTo>
                    <a:pt x="15791" y="1350128"/>
                  </a:lnTo>
                  <a:lnTo>
                    <a:pt x="34460" y="1389452"/>
                  </a:lnTo>
                  <a:lnTo>
                    <a:pt x="59362" y="1424683"/>
                  </a:lnTo>
                  <a:lnTo>
                    <a:pt x="89784" y="1455106"/>
                  </a:lnTo>
                  <a:lnTo>
                    <a:pt x="125013" y="1480010"/>
                  </a:lnTo>
                  <a:lnTo>
                    <a:pt x="164335" y="1498682"/>
                  </a:lnTo>
                  <a:lnTo>
                    <a:pt x="207039" y="1510408"/>
                  </a:lnTo>
                  <a:lnTo>
                    <a:pt x="252412" y="1514474"/>
                  </a:lnTo>
                  <a:lnTo>
                    <a:pt x="2149690" y="1514474"/>
                  </a:lnTo>
                  <a:lnTo>
                    <a:pt x="2195063" y="1510408"/>
                  </a:lnTo>
                  <a:lnTo>
                    <a:pt x="2237767" y="1498682"/>
                  </a:lnTo>
                  <a:lnTo>
                    <a:pt x="2277090" y="1480010"/>
                  </a:lnTo>
                  <a:lnTo>
                    <a:pt x="2312318" y="1455106"/>
                  </a:lnTo>
                  <a:lnTo>
                    <a:pt x="2342740" y="1424683"/>
                  </a:lnTo>
                  <a:lnTo>
                    <a:pt x="2367642" y="1389452"/>
                  </a:lnTo>
                  <a:lnTo>
                    <a:pt x="2386312" y="1350128"/>
                  </a:lnTo>
                  <a:lnTo>
                    <a:pt x="2398036" y="1307422"/>
                  </a:lnTo>
                  <a:lnTo>
                    <a:pt x="2402103" y="1262049"/>
                  </a:lnTo>
                  <a:lnTo>
                    <a:pt x="2402103" y="252412"/>
                  </a:lnTo>
                  <a:lnTo>
                    <a:pt x="2398036" y="207039"/>
                  </a:lnTo>
                  <a:lnTo>
                    <a:pt x="2386312" y="164335"/>
                  </a:lnTo>
                  <a:lnTo>
                    <a:pt x="2367642" y="125013"/>
                  </a:lnTo>
                  <a:lnTo>
                    <a:pt x="2342740" y="89784"/>
                  </a:lnTo>
                  <a:lnTo>
                    <a:pt x="2312318" y="59362"/>
                  </a:lnTo>
                  <a:lnTo>
                    <a:pt x="2277090" y="34460"/>
                  </a:lnTo>
                  <a:lnTo>
                    <a:pt x="2237767" y="15791"/>
                  </a:lnTo>
                  <a:lnTo>
                    <a:pt x="2195063" y="4066"/>
                  </a:lnTo>
                  <a:lnTo>
                    <a:pt x="214969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31" name="object 11">
            <a:extLst>
              <a:ext uri="{FF2B5EF4-FFF2-40B4-BE49-F238E27FC236}">
                <a16:creationId xmlns:a16="http://schemas.microsoft.com/office/drawing/2014/main" id="{0F7875EF-94CD-4A55-A7C9-1A636C1C2E41}"/>
              </a:ext>
            </a:extLst>
          </p:cNvPr>
          <p:cNvGrpSpPr/>
          <p:nvPr/>
        </p:nvGrpSpPr>
        <p:grpSpPr>
          <a:xfrm>
            <a:off x="796100" y="2309381"/>
            <a:ext cx="5410199" cy="1679447"/>
            <a:chOff x="569976" y="2596895"/>
            <a:chExt cx="5410199" cy="1679447"/>
          </a:xfrm>
        </p:grpSpPr>
        <p:sp>
          <p:nvSpPr>
            <p:cNvPr id="67" name="object 12">
              <a:extLst>
                <a:ext uri="{FF2B5EF4-FFF2-40B4-BE49-F238E27FC236}">
                  <a16:creationId xmlns:a16="http://schemas.microsoft.com/office/drawing/2014/main" id="{ACF818F4-00AF-46AE-874B-267AB608FB67}"/>
                </a:ext>
              </a:extLst>
            </p:cNvPr>
            <p:cNvSpPr/>
            <p:nvPr/>
          </p:nvSpPr>
          <p:spPr>
            <a:xfrm>
              <a:off x="569976" y="2596895"/>
              <a:ext cx="2417064" cy="16337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8" name="object 13">
              <a:extLst>
                <a:ext uri="{FF2B5EF4-FFF2-40B4-BE49-F238E27FC236}">
                  <a16:creationId xmlns:a16="http://schemas.microsoft.com/office/drawing/2014/main" id="{806D0F69-AFE6-4393-B97F-7B46E81CC119}"/>
                </a:ext>
              </a:extLst>
            </p:cNvPr>
            <p:cNvSpPr/>
            <p:nvPr/>
          </p:nvSpPr>
          <p:spPr>
            <a:xfrm>
              <a:off x="635000" y="2611589"/>
              <a:ext cx="2286635" cy="1503680"/>
            </a:xfrm>
            <a:custGeom>
              <a:avLst/>
              <a:gdLst/>
              <a:ahLst/>
              <a:cxnLst/>
              <a:rect l="l" t="t" r="r" b="b"/>
              <a:pathLst>
                <a:path w="2286635" h="1503679">
                  <a:moveTo>
                    <a:pt x="2035581" y="0"/>
                  </a:moveTo>
                  <a:lnTo>
                    <a:pt x="250539" y="0"/>
                  </a:lnTo>
                  <a:lnTo>
                    <a:pt x="205504" y="4036"/>
                  </a:lnTo>
                  <a:lnTo>
                    <a:pt x="163117" y="15673"/>
                  </a:lnTo>
                  <a:lnTo>
                    <a:pt x="124087" y="34205"/>
                  </a:lnTo>
                  <a:lnTo>
                    <a:pt x="89119" y="58922"/>
                  </a:lnTo>
                  <a:lnTo>
                    <a:pt x="58923" y="89119"/>
                  </a:lnTo>
                  <a:lnTo>
                    <a:pt x="34205" y="124087"/>
                  </a:lnTo>
                  <a:lnTo>
                    <a:pt x="15674" y="163119"/>
                  </a:lnTo>
                  <a:lnTo>
                    <a:pt x="4036" y="205507"/>
                  </a:lnTo>
                  <a:lnTo>
                    <a:pt x="0" y="250545"/>
                  </a:lnTo>
                  <a:lnTo>
                    <a:pt x="0" y="1252677"/>
                  </a:lnTo>
                  <a:lnTo>
                    <a:pt x="4036" y="1297711"/>
                  </a:lnTo>
                  <a:lnTo>
                    <a:pt x="15674" y="1340096"/>
                  </a:lnTo>
                  <a:lnTo>
                    <a:pt x="34205" y="1379126"/>
                  </a:lnTo>
                  <a:lnTo>
                    <a:pt x="58923" y="1414092"/>
                  </a:lnTo>
                  <a:lnTo>
                    <a:pt x="89119" y="1444288"/>
                  </a:lnTo>
                  <a:lnTo>
                    <a:pt x="124087" y="1469005"/>
                  </a:lnTo>
                  <a:lnTo>
                    <a:pt x="163117" y="1487536"/>
                  </a:lnTo>
                  <a:lnTo>
                    <a:pt x="205504" y="1499173"/>
                  </a:lnTo>
                  <a:lnTo>
                    <a:pt x="250539" y="1503210"/>
                  </a:lnTo>
                  <a:lnTo>
                    <a:pt x="2035581" y="1503210"/>
                  </a:lnTo>
                  <a:lnTo>
                    <a:pt x="2080615" y="1499173"/>
                  </a:lnTo>
                  <a:lnTo>
                    <a:pt x="2123002" y="1487536"/>
                  </a:lnTo>
                  <a:lnTo>
                    <a:pt x="2162033" y="1469005"/>
                  </a:lnTo>
                  <a:lnTo>
                    <a:pt x="2197002" y="1444288"/>
                  </a:lnTo>
                  <a:lnTo>
                    <a:pt x="2227199" y="1414092"/>
                  </a:lnTo>
                  <a:lnTo>
                    <a:pt x="2251918" y="1379126"/>
                  </a:lnTo>
                  <a:lnTo>
                    <a:pt x="2270451" y="1340096"/>
                  </a:lnTo>
                  <a:lnTo>
                    <a:pt x="2282090" y="1297711"/>
                  </a:lnTo>
                  <a:lnTo>
                    <a:pt x="2286127" y="1252677"/>
                  </a:lnTo>
                  <a:lnTo>
                    <a:pt x="2286127" y="250545"/>
                  </a:lnTo>
                  <a:lnTo>
                    <a:pt x="2282090" y="205507"/>
                  </a:lnTo>
                  <a:lnTo>
                    <a:pt x="2270451" y="163119"/>
                  </a:lnTo>
                  <a:lnTo>
                    <a:pt x="2251918" y="124087"/>
                  </a:lnTo>
                  <a:lnTo>
                    <a:pt x="2227199" y="89119"/>
                  </a:lnTo>
                  <a:lnTo>
                    <a:pt x="2197002" y="58922"/>
                  </a:lnTo>
                  <a:lnTo>
                    <a:pt x="2162033" y="34205"/>
                  </a:lnTo>
                  <a:lnTo>
                    <a:pt x="2123002" y="15673"/>
                  </a:lnTo>
                  <a:lnTo>
                    <a:pt x="2080615" y="4036"/>
                  </a:lnTo>
                  <a:lnTo>
                    <a:pt x="2035581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9" name="object 14">
              <a:extLst>
                <a:ext uri="{FF2B5EF4-FFF2-40B4-BE49-F238E27FC236}">
                  <a16:creationId xmlns:a16="http://schemas.microsoft.com/office/drawing/2014/main" id="{EF86D382-3385-456C-BE58-3FA88891C59C}"/>
                </a:ext>
              </a:extLst>
            </p:cNvPr>
            <p:cNvSpPr/>
            <p:nvPr/>
          </p:nvSpPr>
          <p:spPr>
            <a:xfrm>
              <a:off x="3322320" y="2596895"/>
              <a:ext cx="2657855" cy="16794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0" name="object 15">
              <a:extLst>
                <a:ext uri="{FF2B5EF4-FFF2-40B4-BE49-F238E27FC236}">
                  <a16:creationId xmlns:a16="http://schemas.microsoft.com/office/drawing/2014/main" id="{AA8ACD6A-B3E7-44D5-8432-C5DF62773B78}"/>
                </a:ext>
              </a:extLst>
            </p:cNvPr>
            <p:cNvSpPr/>
            <p:nvPr/>
          </p:nvSpPr>
          <p:spPr>
            <a:xfrm>
              <a:off x="3387420" y="2611589"/>
              <a:ext cx="2527935" cy="1548130"/>
            </a:xfrm>
            <a:custGeom>
              <a:avLst/>
              <a:gdLst/>
              <a:ahLst/>
              <a:cxnLst/>
              <a:rect l="l" t="t" r="r" b="b"/>
              <a:pathLst>
                <a:path w="2527935" h="1548129">
                  <a:moveTo>
                    <a:pt x="2269655" y="0"/>
                  </a:moveTo>
                  <a:lnTo>
                    <a:pt x="257949" y="0"/>
                  </a:lnTo>
                  <a:lnTo>
                    <a:pt x="211581" y="4156"/>
                  </a:lnTo>
                  <a:lnTo>
                    <a:pt x="167939" y="16138"/>
                  </a:lnTo>
                  <a:lnTo>
                    <a:pt x="127754" y="35218"/>
                  </a:lnTo>
                  <a:lnTo>
                    <a:pt x="91753" y="60668"/>
                  </a:lnTo>
                  <a:lnTo>
                    <a:pt x="60664" y="91758"/>
                  </a:lnTo>
                  <a:lnTo>
                    <a:pt x="35216" y="127760"/>
                  </a:lnTo>
                  <a:lnTo>
                    <a:pt x="16137" y="167945"/>
                  </a:lnTo>
                  <a:lnTo>
                    <a:pt x="4155" y="211584"/>
                  </a:lnTo>
                  <a:lnTo>
                    <a:pt x="0" y="257949"/>
                  </a:lnTo>
                  <a:lnTo>
                    <a:pt x="0" y="1289710"/>
                  </a:lnTo>
                  <a:lnTo>
                    <a:pt x="4155" y="1336075"/>
                  </a:lnTo>
                  <a:lnTo>
                    <a:pt x="16137" y="1379715"/>
                  </a:lnTo>
                  <a:lnTo>
                    <a:pt x="35216" y="1419899"/>
                  </a:lnTo>
                  <a:lnTo>
                    <a:pt x="60664" y="1455901"/>
                  </a:lnTo>
                  <a:lnTo>
                    <a:pt x="91753" y="1486991"/>
                  </a:lnTo>
                  <a:lnTo>
                    <a:pt x="127754" y="1512441"/>
                  </a:lnTo>
                  <a:lnTo>
                    <a:pt x="167939" y="1531521"/>
                  </a:lnTo>
                  <a:lnTo>
                    <a:pt x="211581" y="1543503"/>
                  </a:lnTo>
                  <a:lnTo>
                    <a:pt x="257949" y="1547660"/>
                  </a:lnTo>
                  <a:lnTo>
                    <a:pt x="2269655" y="1547660"/>
                  </a:lnTo>
                  <a:lnTo>
                    <a:pt x="2316020" y="1543503"/>
                  </a:lnTo>
                  <a:lnTo>
                    <a:pt x="2359659" y="1531521"/>
                  </a:lnTo>
                  <a:lnTo>
                    <a:pt x="2399844" y="1512441"/>
                  </a:lnTo>
                  <a:lnTo>
                    <a:pt x="2435846" y="1486991"/>
                  </a:lnTo>
                  <a:lnTo>
                    <a:pt x="2466936" y="1455901"/>
                  </a:lnTo>
                  <a:lnTo>
                    <a:pt x="2492385" y="1419899"/>
                  </a:lnTo>
                  <a:lnTo>
                    <a:pt x="2511466" y="1379715"/>
                  </a:lnTo>
                  <a:lnTo>
                    <a:pt x="2523448" y="1336075"/>
                  </a:lnTo>
                  <a:lnTo>
                    <a:pt x="2527604" y="1289710"/>
                  </a:lnTo>
                  <a:lnTo>
                    <a:pt x="2527604" y="257949"/>
                  </a:lnTo>
                  <a:lnTo>
                    <a:pt x="2523448" y="211584"/>
                  </a:lnTo>
                  <a:lnTo>
                    <a:pt x="2511466" y="167945"/>
                  </a:lnTo>
                  <a:lnTo>
                    <a:pt x="2492385" y="127760"/>
                  </a:lnTo>
                  <a:lnTo>
                    <a:pt x="2466936" y="91758"/>
                  </a:lnTo>
                  <a:lnTo>
                    <a:pt x="2435846" y="60668"/>
                  </a:lnTo>
                  <a:lnTo>
                    <a:pt x="2399844" y="35218"/>
                  </a:lnTo>
                  <a:lnTo>
                    <a:pt x="2359659" y="16138"/>
                  </a:lnTo>
                  <a:lnTo>
                    <a:pt x="2316020" y="4156"/>
                  </a:lnTo>
                  <a:lnTo>
                    <a:pt x="2269655" y="0"/>
                  </a:lnTo>
                  <a:close/>
                </a:path>
              </a:pathLst>
            </a:custGeom>
            <a:solidFill>
              <a:srgbClr val="E49D56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33" name="object 16">
            <a:extLst>
              <a:ext uri="{FF2B5EF4-FFF2-40B4-BE49-F238E27FC236}">
                <a16:creationId xmlns:a16="http://schemas.microsoft.com/office/drawing/2014/main" id="{E451D879-9A44-4181-96A3-24A769C41436}"/>
              </a:ext>
            </a:extLst>
          </p:cNvPr>
          <p:cNvSpPr txBox="1"/>
          <p:nvPr/>
        </p:nvSpPr>
        <p:spPr>
          <a:xfrm>
            <a:off x="1225323" y="2680730"/>
            <a:ext cx="150495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" marR="5080" indent="-90805">
              <a:lnSpc>
                <a:spcPct val="100800"/>
              </a:lnSpc>
              <a:spcBef>
                <a:spcPts val="75"/>
              </a:spcBef>
            </a:pP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8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10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1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b="1" spc="7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120" dirty="0">
                <a:solidFill>
                  <a:srgbClr val="FFFFFF"/>
                </a:solidFill>
                <a:latin typeface="Arial"/>
                <a:cs typeface="Arial"/>
              </a:rPr>
              <a:t>m  </a:t>
            </a:r>
            <a:r>
              <a:rPr sz="2400" b="1" spc="60" dirty="0">
                <a:solidFill>
                  <a:srgbClr val="FFFFFF"/>
                </a:solidFill>
                <a:latin typeface="Arial"/>
                <a:cs typeface="Arial"/>
              </a:rPr>
              <a:t>Filtering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17">
            <a:extLst>
              <a:ext uri="{FF2B5EF4-FFF2-40B4-BE49-F238E27FC236}">
                <a16:creationId xmlns:a16="http://schemas.microsoft.com/office/drawing/2014/main" id="{E15F8A18-634C-443E-AB68-23D5A24B7D1A}"/>
              </a:ext>
            </a:extLst>
          </p:cNvPr>
          <p:cNvSpPr txBox="1"/>
          <p:nvPr/>
        </p:nvSpPr>
        <p:spPr>
          <a:xfrm>
            <a:off x="3692284" y="2680730"/>
            <a:ext cx="233807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 indent="452120">
              <a:lnSpc>
                <a:spcPct val="100800"/>
              </a:lnSpc>
              <a:spcBef>
                <a:spcPts val="75"/>
              </a:spcBef>
            </a:pPr>
            <a:r>
              <a:rPr sz="2400" b="1" spc="90" dirty="0">
                <a:solidFill>
                  <a:srgbClr val="FFFFFF"/>
                </a:solidFill>
                <a:latin typeface="Arial"/>
                <a:cs typeface="Arial"/>
              </a:rPr>
              <a:t>Iterative  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-1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10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7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1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19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8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7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spc="-1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19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4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10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18">
            <a:extLst>
              <a:ext uri="{FF2B5EF4-FFF2-40B4-BE49-F238E27FC236}">
                <a16:creationId xmlns:a16="http://schemas.microsoft.com/office/drawing/2014/main" id="{572409BA-AD9B-4D6D-B58E-4BE61267AC57}"/>
              </a:ext>
            </a:extLst>
          </p:cNvPr>
          <p:cNvSpPr txBox="1"/>
          <p:nvPr/>
        </p:nvSpPr>
        <p:spPr>
          <a:xfrm>
            <a:off x="8211782" y="2912377"/>
            <a:ext cx="2252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5" dirty="0">
                <a:solidFill>
                  <a:srgbClr val="FFFFFF"/>
                </a:solidFill>
                <a:latin typeface="Arial"/>
                <a:cs typeface="Arial"/>
              </a:rPr>
              <a:t>Deep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45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19">
            <a:extLst>
              <a:ext uri="{FF2B5EF4-FFF2-40B4-BE49-F238E27FC236}">
                <a16:creationId xmlns:a16="http://schemas.microsoft.com/office/drawing/2014/main" id="{94921481-A12F-45CE-9CB0-AABB4AE4934D}"/>
              </a:ext>
            </a:extLst>
          </p:cNvPr>
          <p:cNvSpPr/>
          <p:nvPr/>
        </p:nvSpPr>
        <p:spPr>
          <a:xfrm>
            <a:off x="7682090" y="2045412"/>
            <a:ext cx="3364865" cy="2105025"/>
          </a:xfrm>
          <a:custGeom>
            <a:avLst/>
            <a:gdLst/>
            <a:ahLst/>
            <a:cxnLst/>
            <a:rect l="l" t="t" r="r" b="b"/>
            <a:pathLst>
              <a:path w="3364865" h="2105025">
                <a:moveTo>
                  <a:pt x="0" y="350838"/>
                </a:moveTo>
                <a:lnTo>
                  <a:pt x="3202" y="303231"/>
                </a:lnTo>
                <a:lnTo>
                  <a:pt x="12532" y="257571"/>
                </a:lnTo>
                <a:lnTo>
                  <a:pt x="27570" y="214275"/>
                </a:lnTo>
                <a:lnTo>
                  <a:pt x="47899" y="173763"/>
                </a:lnTo>
                <a:lnTo>
                  <a:pt x="73101" y="136451"/>
                </a:lnTo>
                <a:lnTo>
                  <a:pt x="102757" y="102757"/>
                </a:lnTo>
                <a:lnTo>
                  <a:pt x="136451" y="73101"/>
                </a:lnTo>
                <a:lnTo>
                  <a:pt x="173762" y="47899"/>
                </a:lnTo>
                <a:lnTo>
                  <a:pt x="214275" y="27570"/>
                </a:lnTo>
                <a:lnTo>
                  <a:pt x="257570" y="12532"/>
                </a:lnTo>
                <a:lnTo>
                  <a:pt x="303230" y="3202"/>
                </a:lnTo>
                <a:lnTo>
                  <a:pt x="350837" y="0"/>
                </a:lnTo>
                <a:lnTo>
                  <a:pt x="3013601" y="0"/>
                </a:lnTo>
                <a:lnTo>
                  <a:pt x="3061207" y="3202"/>
                </a:lnTo>
                <a:lnTo>
                  <a:pt x="3106866" y="12532"/>
                </a:lnTo>
                <a:lnTo>
                  <a:pt x="3150161" y="27570"/>
                </a:lnTo>
                <a:lnTo>
                  <a:pt x="3190673" y="47899"/>
                </a:lnTo>
                <a:lnTo>
                  <a:pt x="3227984" y="73101"/>
                </a:lnTo>
                <a:lnTo>
                  <a:pt x="3261676" y="102757"/>
                </a:lnTo>
                <a:lnTo>
                  <a:pt x="3291332" y="136451"/>
                </a:lnTo>
                <a:lnTo>
                  <a:pt x="3316533" y="173763"/>
                </a:lnTo>
                <a:lnTo>
                  <a:pt x="3336862" y="214275"/>
                </a:lnTo>
                <a:lnTo>
                  <a:pt x="3351900" y="257571"/>
                </a:lnTo>
                <a:lnTo>
                  <a:pt x="3361229" y="303231"/>
                </a:lnTo>
                <a:lnTo>
                  <a:pt x="3364431" y="350838"/>
                </a:lnTo>
                <a:lnTo>
                  <a:pt x="3364431" y="1754150"/>
                </a:lnTo>
                <a:lnTo>
                  <a:pt x="3361229" y="1801757"/>
                </a:lnTo>
                <a:lnTo>
                  <a:pt x="3351900" y="1847416"/>
                </a:lnTo>
                <a:lnTo>
                  <a:pt x="3336862" y="1890712"/>
                </a:lnTo>
                <a:lnTo>
                  <a:pt x="3316533" y="1931225"/>
                </a:lnTo>
                <a:lnTo>
                  <a:pt x="3291332" y="1968537"/>
                </a:lnTo>
                <a:lnTo>
                  <a:pt x="3261676" y="2002231"/>
                </a:lnTo>
                <a:lnTo>
                  <a:pt x="3227984" y="2031888"/>
                </a:lnTo>
                <a:lnTo>
                  <a:pt x="3190673" y="2057090"/>
                </a:lnTo>
                <a:lnTo>
                  <a:pt x="3150161" y="2077419"/>
                </a:lnTo>
                <a:lnTo>
                  <a:pt x="3106866" y="2092458"/>
                </a:lnTo>
                <a:lnTo>
                  <a:pt x="3061207" y="2101788"/>
                </a:lnTo>
                <a:lnTo>
                  <a:pt x="3013601" y="2104991"/>
                </a:lnTo>
                <a:lnTo>
                  <a:pt x="350837" y="2104991"/>
                </a:lnTo>
                <a:lnTo>
                  <a:pt x="303230" y="2101788"/>
                </a:lnTo>
                <a:lnTo>
                  <a:pt x="257570" y="2092458"/>
                </a:lnTo>
                <a:lnTo>
                  <a:pt x="214275" y="2077419"/>
                </a:lnTo>
                <a:lnTo>
                  <a:pt x="173762" y="2057090"/>
                </a:lnTo>
                <a:lnTo>
                  <a:pt x="136451" y="2031888"/>
                </a:lnTo>
                <a:lnTo>
                  <a:pt x="102757" y="2002231"/>
                </a:lnTo>
                <a:lnTo>
                  <a:pt x="73101" y="1968537"/>
                </a:lnTo>
                <a:lnTo>
                  <a:pt x="47899" y="1931225"/>
                </a:lnTo>
                <a:lnTo>
                  <a:pt x="27570" y="1890712"/>
                </a:lnTo>
                <a:lnTo>
                  <a:pt x="12532" y="1847416"/>
                </a:lnTo>
                <a:lnTo>
                  <a:pt x="3202" y="1801757"/>
                </a:lnTo>
                <a:lnTo>
                  <a:pt x="0" y="1754150"/>
                </a:lnTo>
                <a:lnTo>
                  <a:pt x="0" y="350838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grpSp>
        <p:nvGrpSpPr>
          <p:cNvPr id="37" name="object 20">
            <a:extLst>
              <a:ext uri="{FF2B5EF4-FFF2-40B4-BE49-F238E27FC236}">
                <a16:creationId xmlns:a16="http://schemas.microsoft.com/office/drawing/2014/main" id="{B83AF382-1F03-4B6A-B3D6-7EDCCB5C36B8}"/>
              </a:ext>
            </a:extLst>
          </p:cNvPr>
          <p:cNvGrpSpPr/>
          <p:nvPr/>
        </p:nvGrpSpPr>
        <p:grpSpPr>
          <a:xfrm>
            <a:off x="632524" y="1031558"/>
            <a:ext cx="8337575" cy="3164066"/>
            <a:chOff x="406400" y="1319072"/>
            <a:chExt cx="8337575" cy="3164066"/>
          </a:xfrm>
        </p:grpSpPr>
        <p:sp>
          <p:nvSpPr>
            <p:cNvPr id="64" name="object 21">
              <a:extLst>
                <a:ext uri="{FF2B5EF4-FFF2-40B4-BE49-F238E27FC236}">
                  <a16:creationId xmlns:a16="http://schemas.microsoft.com/office/drawing/2014/main" id="{BF995BE6-B165-4CDC-98C6-420D39D0885E}"/>
                </a:ext>
              </a:extLst>
            </p:cNvPr>
            <p:cNvSpPr/>
            <p:nvPr/>
          </p:nvSpPr>
          <p:spPr>
            <a:xfrm>
              <a:off x="3237928" y="1319441"/>
              <a:ext cx="2686685" cy="1031240"/>
            </a:xfrm>
            <a:custGeom>
              <a:avLst/>
              <a:gdLst/>
              <a:ahLst/>
              <a:cxnLst/>
              <a:rect l="l" t="t" r="r" b="b"/>
              <a:pathLst>
                <a:path w="2686685" h="1031239">
                  <a:moveTo>
                    <a:pt x="123964" y="879284"/>
                  </a:moveTo>
                  <a:lnTo>
                    <a:pt x="0" y="1011212"/>
                  </a:lnTo>
                  <a:lnTo>
                    <a:pt x="179933" y="1031227"/>
                  </a:lnTo>
                  <a:lnTo>
                    <a:pt x="164715" y="989914"/>
                  </a:lnTo>
                  <a:lnTo>
                    <a:pt x="135953" y="989914"/>
                  </a:lnTo>
                  <a:lnTo>
                    <a:pt x="117297" y="939266"/>
                  </a:lnTo>
                  <a:lnTo>
                    <a:pt x="142623" y="929939"/>
                  </a:lnTo>
                  <a:lnTo>
                    <a:pt x="123964" y="879284"/>
                  </a:lnTo>
                  <a:close/>
                </a:path>
                <a:path w="2686685" h="1031239">
                  <a:moveTo>
                    <a:pt x="142623" y="929939"/>
                  </a:moveTo>
                  <a:lnTo>
                    <a:pt x="117297" y="939266"/>
                  </a:lnTo>
                  <a:lnTo>
                    <a:pt x="135953" y="989914"/>
                  </a:lnTo>
                  <a:lnTo>
                    <a:pt x="161280" y="980587"/>
                  </a:lnTo>
                  <a:lnTo>
                    <a:pt x="142623" y="929939"/>
                  </a:lnTo>
                  <a:close/>
                </a:path>
                <a:path w="2686685" h="1031239">
                  <a:moveTo>
                    <a:pt x="161280" y="980587"/>
                  </a:moveTo>
                  <a:lnTo>
                    <a:pt x="135953" y="989914"/>
                  </a:lnTo>
                  <a:lnTo>
                    <a:pt x="164715" y="989914"/>
                  </a:lnTo>
                  <a:lnTo>
                    <a:pt x="161280" y="980587"/>
                  </a:lnTo>
                  <a:close/>
                </a:path>
                <a:path w="2686685" h="1031239">
                  <a:moveTo>
                    <a:pt x="2667774" y="0"/>
                  </a:moveTo>
                  <a:lnTo>
                    <a:pt x="142623" y="929939"/>
                  </a:lnTo>
                  <a:lnTo>
                    <a:pt x="161280" y="980587"/>
                  </a:lnTo>
                  <a:lnTo>
                    <a:pt x="2686418" y="50660"/>
                  </a:lnTo>
                  <a:lnTo>
                    <a:pt x="2667774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5" name="object 22">
              <a:extLst>
                <a:ext uri="{FF2B5EF4-FFF2-40B4-BE49-F238E27FC236}">
                  <a16:creationId xmlns:a16="http://schemas.microsoft.com/office/drawing/2014/main" id="{FED0280C-66CF-48FB-BADA-B89ABC58B498}"/>
                </a:ext>
              </a:extLst>
            </p:cNvPr>
            <p:cNvSpPr/>
            <p:nvPr/>
          </p:nvSpPr>
          <p:spPr>
            <a:xfrm>
              <a:off x="406400" y="2378113"/>
              <a:ext cx="5651500" cy="2105025"/>
            </a:xfrm>
            <a:custGeom>
              <a:avLst/>
              <a:gdLst/>
              <a:ahLst/>
              <a:cxnLst/>
              <a:rect l="l" t="t" r="r" b="b"/>
              <a:pathLst>
                <a:path w="5651500" h="2105025">
                  <a:moveTo>
                    <a:pt x="0" y="350839"/>
                  </a:moveTo>
                  <a:lnTo>
                    <a:pt x="3202" y="303232"/>
                  </a:lnTo>
                  <a:lnTo>
                    <a:pt x="12532" y="257572"/>
                  </a:lnTo>
                  <a:lnTo>
                    <a:pt x="27570" y="214276"/>
                  </a:lnTo>
                  <a:lnTo>
                    <a:pt x="47899" y="173763"/>
                  </a:lnTo>
                  <a:lnTo>
                    <a:pt x="73101" y="136451"/>
                  </a:lnTo>
                  <a:lnTo>
                    <a:pt x="102758" y="102758"/>
                  </a:lnTo>
                  <a:lnTo>
                    <a:pt x="136451" y="73101"/>
                  </a:lnTo>
                  <a:lnTo>
                    <a:pt x="173763" y="47899"/>
                  </a:lnTo>
                  <a:lnTo>
                    <a:pt x="214276" y="27570"/>
                  </a:lnTo>
                  <a:lnTo>
                    <a:pt x="257572" y="12532"/>
                  </a:lnTo>
                  <a:lnTo>
                    <a:pt x="303232" y="3202"/>
                  </a:lnTo>
                  <a:lnTo>
                    <a:pt x="350839" y="0"/>
                  </a:lnTo>
                  <a:lnTo>
                    <a:pt x="5300663" y="0"/>
                  </a:lnTo>
                  <a:lnTo>
                    <a:pt x="5348269" y="3202"/>
                  </a:lnTo>
                  <a:lnTo>
                    <a:pt x="5393928" y="12532"/>
                  </a:lnTo>
                  <a:lnTo>
                    <a:pt x="5437224" y="27570"/>
                  </a:lnTo>
                  <a:lnTo>
                    <a:pt x="5477737" y="47899"/>
                  </a:lnTo>
                  <a:lnTo>
                    <a:pt x="5515049" y="73101"/>
                  </a:lnTo>
                  <a:lnTo>
                    <a:pt x="5548743" y="102758"/>
                  </a:lnTo>
                  <a:lnTo>
                    <a:pt x="5578400" y="136451"/>
                  </a:lnTo>
                  <a:lnTo>
                    <a:pt x="5603602" y="173763"/>
                  </a:lnTo>
                  <a:lnTo>
                    <a:pt x="5623931" y="214276"/>
                  </a:lnTo>
                  <a:lnTo>
                    <a:pt x="5638970" y="257572"/>
                  </a:lnTo>
                  <a:lnTo>
                    <a:pt x="5648300" y="303232"/>
                  </a:lnTo>
                  <a:lnTo>
                    <a:pt x="5651503" y="350839"/>
                  </a:lnTo>
                  <a:lnTo>
                    <a:pt x="5651503" y="1754150"/>
                  </a:lnTo>
                  <a:lnTo>
                    <a:pt x="5648300" y="1801757"/>
                  </a:lnTo>
                  <a:lnTo>
                    <a:pt x="5638970" y="1847416"/>
                  </a:lnTo>
                  <a:lnTo>
                    <a:pt x="5623931" y="1890712"/>
                  </a:lnTo>
                  <a:lnTo>
                    <a:pt x="5603602" y="1931225"/>
                  </a:lnTo>
                  <a:lnTo>
                    <a:pt x="5578400" y="1968537"/>
                  </a:lnTo>
                  <a:lnTo>
                    <a:pt x="5548743" y="2002231"/>
                  </a:lnTo>
                  <a:lnTo>
                    <a:pt x="5515049" y="2031888"/>
                  </a:lnTo>
                  <a:lnTo>
                    <a:pt x="5477737" y="2057090"/>
                  </a:lnTo>
                  <a:lnTo>
                    <a:pt x="5437224" y="2077419"/>
                  </a:lnTo>
                  <a:lnTo>
                    <a:pt x="5393928" y="2092458"/>
                  </a:lnTo>
                  <a:lnTo>
                    <a:pt x="5348269" y="2101788"/>
                  </a:lnTo>
                  <a:lnTo>
                    <a:pt x="5300663" y="2104991"/>
                  </a:lnTo>
                  <a:lnTo>
                    <a:pt x="350839" y="2104991"/>
                  </a:lnTo>
                  <a:lnTo>
                    <a:pt x="303232" y="2101788"/>
                  </a:lnTo>
                  <a:lnTo>
                    <a:pt x="257572" y="2092458"/>
                  </a:lnTo>
                  <a:lnTo>
                    <a:pt x="214276" y="2077419"/>
                  </a:lnTo>
                  <a:lnTo>
                    <a:pt x="173763" y="2057090"/>
                  </a:lnTo>
                  <a:lnTo>
                    <a:pt x="136451" y="2031888"/>
                  </a:lnTo>
                  <a:lnTo>
                    <a:pt x="102758" y="2002231"/>
                  </a:lnTo>
                  <a:lnTo>
                    <a:pt x="73101" y="1968537"/>
                  </a:lnTo>
                  <a:lnTo>
                    <a:pt x="47899" y="1931225"/>
                  </a:lnTo>
                  <a:lnTo>
                    <a:pt x="27570" y="1890712"/>
                  </a:lnTo>
                  <a:lnTo>
                    <a:pt x="12532" y="1847416"/>
                  </a:lnTo>
                  <a:lnTo>
                    <a:pt x="3202" y="1801757"/>
                  </a:lnTo>
                  <a:lnTo>
                    <a:pt x="0" y="1754150"/>
                  </a:lnTo>
                  <a:lnTo>
                    <a:pt x="0" y="350839"/>
                  </a:lnTo>
                  <a:close/>
                </a:path>
              </a:pathLst>
            </a:custGeom>
            <a:ln w="19050">
              <a:solidFill>
                <a:srgbClr val="1F4E79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6" name="object 23">
              <a:extLst>
                <a:ext uri="{FF2B5EF4-FFF2-40B4-BE49-F238E27FC236}">
                  <a16:creationId xmlns:a16="http://schemas.microsoft.com/office/drawing/2014/main" id="{AEB39123-51BD-4064-932F-02D4919C8101}"/>
                </a:ext>
              </a:extLst>
            </p:cNvPr>
            <p:cNvSpPr/>
            <p:nvPr/>
          </p:nvSpPr>
          <p:spPr>
            <a:xfrm>
              <a:off x="5906795" y="1319072"/>
              <a:ext cx="2837180" cy="958850"/>
            </a:xfrm>
            <a:custGeom>
              <a:avLst/>
              <a:gdLst/>
              <a:ahLst/>
              <a:cxnLst/>
              <a:rect l="l" t="t" r="r" b="b"/>
              <a:pathLst>
                <a:path w="2837179" h="958850">
                  <a:moveTo>
                    <a:pt x="2674712" y="907305"/>
                  </a:moveTo>
                  <a:lnTo>
                    <a:pt x="2658262" y="958710"/>
                  </a:lnTo>
                  <a:lnTo>
                    <a:pt x="2837154" y="930948"/>
                  </a:lnTo>
                  <a:lnTo>
                    <a:pt x="2821360" y="915530"/>
                  </a:lnTo>
                  <a:lnTo>
                    <a:pt x="2700413" y="915530"/>
                  </a:lnTo>
                  <a:lnTo>
                    <a:pt x="2674712" y="907305"/>
                  </a:lnTo>
                  <a:close/>
                </a:path>
                <a:path w="2837179" h="958850">
                  <a:moveTo>
                    <a:pt x="2691164" y="855898"/>
                  </a:moveTo>
                  <a:lnTo>
                    <a:pt x="2674712" y="907305"/>
                  </a:lnTo>
                  <a:lnTo>
                    <a:pt x="2700413" y="915530"/>
                  </a:lnTo>
                  <a:lnTo>
                    <a:pt x="2716860" y="864120"/>
                  </a:lnTo>
                  <a:lnTo>
                    <a:pt x="2691164" y="855898"/>
                  </a:lnTo>
                  <a:close/>
                </a:path>
                <a:path w="2837179" h="958850">
                  <a:moveTo>
                    <a:pt x="2707614" y="804494"/>
                  </a:moveTo>
                  <a:lnTo>
                    <a:pt x="2691164" y="855898"/>
                  </a:lnTo>
                  <a:lnTo>
                    <a:pt x="2716860" y="864120"/>
                  </a:lnTo>
                  <a:lnTo>
                    <a:pt x="2700413" y="915530"/>
                  </a:lnTo>
                  <a:lnTo>
                    <a:pt x="2821360" y="915530"/>
                  </a:lnTo>
                  <a:lnTo>
                    <a:pt x="2707614" y="804494"/>
                  </a:lnTo>
                  <a:close/>
                </a:path>
                <a:path w="2837179" h="958850">
                  <a:moveTo>
                    <a:pt x="16459" y="0"/>
                  </a:moveTo>
                  <a:lnTo>
                    <a:pt x="0" y="51396"/>
                  </a:lnTo>
                  <a:lnTo>
                    <a:pt x="2674712" y="907305"/>
                  </a:lnTo>
                  <a:lnTo>
                    <a:pt x="2691164" y="855898"/>
                  </a:lnTo>
                  <a:lnTo>
                    <a:pt x="16459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52" name="object 25">
            <a:extLst>
              <a:ext uri="{FF2B5EF4-FFF2-40B4-BE49-F238E27FC236}">
                <a16:creationId xmlns:a16="http://schemas.microsoft.com/office/drawing/2014/main" id="{EECCD14A-80DB-4D1B-AC44-AC589E56067E}"/>
              </a:ext>
            </a:extLst>
          </p:cNvPr>
          <p:cNvSpPr/>
          <p:nvPr/>
        </p:nvSpPr>
        <p:spPr>
          <a:xfrm>
            <a:off x="872520" y="4279132"/>
            <a:ext cx="5118735" cy="1477645"/>
          </a:xfrm>
          <a:custGeom>
            <a:avLst/>
            <a:gdLst/>
            <a:ahLst/>
            <a:cxnLst/>
            <a:rect l="l" t="t" r="r" b="b"/>
            <a:pathLst>
              <a:path w="5118735" h="1477645">
                <a:moveTo>
                  <a:pt x="0" y="0"/>
                </a:moveTo>
                <a:lnTo>
                  <a:pt x="5118422" y="0"/>
                </a:lnTo>
                <a:lnTo>
                  <a:pt x="5118422" y="1477330"/>
                </a:lnTo>
                <a:lnTo>
                  <a:pt x="0" y="147733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453CA5A4-362A-4125-9A8F-6BDF461ADD42}"/>
              </a:ext>
            </a:extLst>
          </p:cNvPr>
          <p:cNvSpPr txBox="1"/>
          <p:nvPr/>
        </p:nvSpPr>
        <p:spPr>
          <a:xfrm>
            <a:off x="1001459" y="4277285"/>
            <a:ext cx="4913630" cy="1397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260" dirty="0">
                <a:solidFill>
                  <a:srgbClr val="FF0000"/>
                </a:solidFill>
                <a:latin typeface="DejaVu Sans"/>
                <a:cs typeface="DejaVu Sans"/>
              </a:rPr>
              <a:t>⨂ </a:t>
            </a:r>
            <a:r>
              <a:rPr sz="2000" b="1" spc="-65" dirty="0">
                <a:solidFill>
                  <a:srgbClr val="FF0000"/>
                </a:solidFill>
                <a:latin typeface="Noto Sans CJK HK"/>
                <a:cs typeface="Noto Sans CJK HK"/>
              </a:rPr>
              <a:t>High</a:t>
            </a:r>
            <a:r>
              <a:rPr sz="2000" b="1" spc="-12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2000" b="1" spc="-90" dirty="0">
                <a:solidFill>
                  <a:srgbClr val="FF0000"/>
                </a:solidFill>
                <a:latin typeface="Noto Sans CJK HK"/>
                <a:cs typeface="Noto Sans CJK HK"/>
              </a:rPr>
              <a:t>Time-consumption</a:t>
            </a:r>
            <a:endParaRPr sz="2000" dirty="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2945765" algn="l"/>
              </a:tabLst>
            </a:pPr>
            <a:r>
              <a:rPr sz="2000" spc="-260" dirty="0">
                <a:solidFill>
                  <a:srgbClr val="FF0000"/>
                </a:solidFill>
                <a:latin typeface="DejaVu Sans"/>
                <a:cs typeface="DejaVu Sans"/>
              </a:rPr>
              <a:t>⨂</a:t>
            </a:r>
            <a:r>
              <a:rPr sz="2000" spc="-200" dirty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sz="2000" spc="-105" dirty="0">
                <a:solidFill>
                  <a:srgbClr val="FF0000"/>
                </a:solidFill>
                <a:latin typeface="DejaVu Sans"/>
                <a:cs typeface="DejaVu Sans"/>
              </a:rPr>
              <a:t>𝐒</a:t>
            </a:r>
            <a:r>
              <a:rPr sz="2000" b="1" spc="-105" dirty="0">
                <a:solidFill>
                  <a:srgbClr val="FF0000"/>
                </a:solidFill>
                <a:latin typeface="Noto Sans CJK HK"/>
                <a:cs typeface="Noto Sans CJK HK"/>
              </a:rPr>
              <a:t>inogram</a:t>
            </a:r>
            <a:r>
              <a:rPr sz="2000" b="1" spc="10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2000" b="1" spc="-105" dirty="0">
                <a:solidFill>
                  <a:srgbClr val="FF0000"/>
                </a:solidFill>
                <a:latin typeface="Noto Sans CJK HK"/>
                <a:cs typeface="Noto Sans CJK HK"/>
              </a:rPr>
              <a:t>(Projection)</a:t>
            </a:r>
            <a:r>
              <a:rPr lang="en-US" sz="2000" b="1" spc="-10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2000" b="1" spc="-100" dirty="0">
                <a:solidFill>
                  <a:srgbClr val="FF0000"/>
                </a:solidFill>
                <a:latin typeface="Noto Sans CJK HK"/>
                <a:cs typeface="Noto Sans CJK HK"/>
              </a:rPr>
              <a:t>Data</a:t>
            </a:r>
            <a:r>
              <a:rPr sz="2000" b="1" spc="5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2000" b="1" spc="-114" dirty="0">
                <a:solidFill>
                  <a:srgbClr val="FF0000"/>
                </a:solidFill>
                <a:latin typeface="Noto Sans CJK HK"/>
                <a:cs typeface="Noto Sans CJK HK"/>
              </a:rPr>
              <a:t>Unavailable</a:t>
            </a:r>
            <a:endParaRPr sz="2000" dirty="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60" dirty="0">
                <a:solidFill>
                  <a:srgbClr val="FF0000"/>
                </a:solidFill>
                <a:latin typeface="DejaVu Sans"/>
                <a:cs typeface="DejaVu Sans"/>
              </a:rPr>
              <a:t>⨂ </a:t>
            </a:r>
            <a:r>
              <a:rPr sz="2000" b="1" spc="-120" dirty="0">
                <a:solidFill>
                  <a:srgbClr val="FF0000"/>
                </a:solidFill>
                <a:latin typeface="Noto Sans CJK HK"/>
                <a:cs typeface="Noto Sans CJK HK"/>
              </a:rPr>
              <a:t>Limited Extension </a:t>
            </a:r>
            <a:r>
              <a:rPr sz="2000" b="1" spc="-135" dirty="0">
                <a:solidFill>
                  <a:srgbClr val="FF0000"/>
                </a:solidFill>
                <a:latin typeface="Noto Sans CJK HK"/>
                <a:cs typeface="Noto Sans CJK HK"/>
              </a:rPr>
              <a:t>with </a:t>
            </a:r>
            <a:r>
              <a:rPr sz="2000" b="1" spc="-40" dirty="0">
                <a:solidFill>
                  <a:srgbClr val="FF0000"/>
                </a:solidFill>
                <a:latin typeface="Noto Sans CJK HK"/>
                <a:cs typeface="Noto Sans CJK HK"/>
              </a:rPr>
              <a:t>AI-based</a:t>
            </a:r>
            <a:r>
              <a:rPr sz="2000" b="1" spc="-21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2000" b="1" spc="-140" dirty="0">
                <a:solidFill>
                  <a:srgbClr val="FF0000"/>
                </a:solidFill>
                <a:latin typeface="Noto Sans CJK HK"/>
                <a:cs typeface="Noto Sans CJK HK"/>
              </a:rPr>
              <a:t>Tasks</a:t>
            </a:r>
            <a:endParaRPr sz="2000" dirty="0">
              <a:latin typeface="Noto Sans CJK HK"/>
              <a:cs typeface="Noto Sans CJK HK"/>
            </a:endParaRPr>
          </a:p>
        </p:txBody>
      </p:sp>
      <p:grpSp>
        <p:nvGrpSpPr>
          <p:cNvPr id="40" name="object 38">
            <a:extLst>
              <a:ext uri="{FF2B5EF4-FFF2-40B4-BE49-F238E27FC236}">
                <a16:creationId xmlns:a16="http://schemas.microsoft.com/office/drawing/2014/main" id="{8D470C61-0497-46EC-8978-3808DEBBD74F}"/>
              </a:ext>
            </a:extLst>
          </p:cNvPr>
          <p:cNvGrpSpPr/>
          <p:nvPr/>
        </p:nvGrpSpPr>
        <p:grpSpPr>
          <a:xfrm>
            <a:off x="6724460" y="4290023"/>
            <a:ext cx="5376545" cy="1551990"/>
            <a:chOff x="6548754" y="5034737"/>
            <a:chExt cx="5376545" cy="1551990"/>
          </a:xfrm>
        </p:grpSpPr>
        <p:sp>
          <p:nvSpPr>
            <p:cNvPr id="42" name="object 39">
              <a:extLst>
                <a:ext uri="{FF2B5EF4-FFF2-40B4-BE49-F238E27FC236}">
                  <a16:creationId xmlns:a16="http://schemas.microsoft.com/office/drawing/2014/main" id="{4A15D477-94B5-4BAD-AD35-70F56821DA0E}"/>
                </a:ext>
              </a:extLst>
            </p:cNvPr>
            <p:cNvSpPr/>
            <p:nvPr/>
          </p:nvSpPr>
          <p:spPr>
            <a:xfrm>
              <a:off x="6548754" y="5034737"/>
              <a:ext cx="5376545" cy="1477645"/>
            </a:xfrm>
            <a:custGeom>
              <a:avLst/>
              <a:gdLst/>
              <a:ahLst/>
              <a:cxnLst/>
              <a:rect l="l" t="t" r="r" b="b"/>
              <a:pathLst>
                <a:path w="5376545" h="1477645">
                  <a:moveTo>
                    <a:pt x="0" y="0"/>
                  </a:moveTo>
                  <a:lnTo>
                    <a:pt x="5376543" y="0"/>
                  </a:lnTo>
                  <a:lnTo>
                    <a:pt x="5376543" y="1477330"/>
                  </a:lnTo>
                  <a:lnTo>
                    <a:pt x="0" y="147733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B05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0" name="object 47">
              <a:extLst>
                <a:ext uri="{FF2B5EF4-FFF2-40B4-BE49-F238E27FC236}">
                  <a16:creationId xmlns:a16="http://schemas.microsoft.com/office/drawing/2014/main" id="{881D3874-E240-4814-82B3-A8E4FAC92B22}"/>
                </a:ext>
              </a:extLst>
            </p:cNvPr>
            <p:cNvSpPr/>
            <p:nvPr/>
          </p:nvSpPr>
          <p:spPr>
            <a:xfrm>
              <a:off x="10070591" y="6013704"/>
              <a:ext cx="472440" cy="5730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41" name="object 49">
            <a:extLst>
              <a:ext uri="{FF2B5EF4-FFF2-40B4-BE49-F238E27FC236}">
                <a16:creationId xmlns:a16="http://schemas.microsoft.com/office/drawing/2014/main" id="{07DA6EF6-1275-4CC2-8D7C-D871C89BBB26}"/>
              </a:ext>
            </a:extLst>
          </p:cNvPr>
          <p:cNvSpPr txBox="1"/>
          <p:nvPr/>
        </p:nvSpPr>
        <p:spPr>
          <a:xfrm>
            <a:off x="6906793" y="4228378"/>
            <a:ext cx="5121910" cy="1397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spc="-110" dirty="0">
                <a:solidFill>
                  <a:srgbClr val="00B050"/>
                </a:solidFill>
                <a:latin typeface="Noto Sans CJK HK"/>
                <a:cs typeface="Noto Sans CJK HK"/>
              </a:rPr>
              <a:t>√Fast </a:t>
            </a:r>
            <a:r>
              <a:rPr sz="2000" b="1" spc="-105" dirty="0">
                <a:solidFill>
                  <a:srgbClr val="00B050"/>
                </a:solidFill>
                <a:latin typeface="Noto Sans CJK HK"/>
                <a:cs typeface="Noto Sans CJK HK"/>
              </a:rPr>
              <a:t>Processing </a:t>
            </a:r>
            <a:r>
              <a:rPr sz="2000" b="1" spc="-135" dirty="0">
                <a:solidFill>
                  <a:srgbClr val="00B050"/>
                </a:solidFill>
                <a:latin typeface="Noto Sans CJK HK"/>
                <a:cs typeface="Noto Sans CJK HK"/>
              </a:rPr>
              <a:t>with</a:t>
            </a:r>
            <a:r>
              <a:rPr sz="2000" b="1" spc="-210" dirty="0">
                <a:solidFill>
                  <a:srgbClr val="00B050"/>
                </a:solidFill>
                <a:latin typeface="Noto Sans CJK HK"/>
                <a:cs typeface="Noto Sans CJK HK"/>
              </a:rPr>
              <a:t> </a:t>
            </a:r>
            <a:r>
              <a:rPr sz="2000" b="1" spc="-95" dirty="0">
                <a:solidFill>
                  <a:srgbClr val="00B050"/>
                </a:solidFill>
                <a:latin typeface="Noto Sans CJK HK"/>
                <a:cs typeface="Noto Sans CJK HK"/>
              </a:rPr>
              <a:t>GPU</a:t>
            </a:r>
            <a:endParaRPr sz="2000" dirty="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50" dirty="0">
                <a:solidFill>
                  <a:srgbClr val="00B050"/>
                </a:solidFill>
                <a:latin typeface="Noto Sans CJK HK"/>
                <a:cs typeface="Noto Sans CJK HK"/>
              </a:rPr>
              <a:t>√Work </a:t>
            </a:r>
            <a:r>
              <a:rPr sz="2000" b="1" spc="-85" dirty="0">
                <a:solidFill>
                  <a:srgbClr val="00B050"/>
                </a:solidFill>
                <a:latin typeface="Noto Sans CJK HK"/>
                <a:cs typeface="Noto Sans CJK HK"/>
              </a:rPr>
              <a:t>on </a:t>
            </a:r>
            <a:r>
              <a:rPr sz="2000" b="1" spc="-95" dirty="0">
                <a:solidFill>
                  <a:srgbClr val="00B050"/>
                </a:solidFill>
                <a:latin typeface="Noto Sans CJK HK"/>
                <a:cs typeface="Noto Sans CJK HK"/>
              </a:rPr>
              <a:t>Image </a:t>
            </a:r>
            <a:r>
              <a:rPr sz="2000" b="1" spc="-110" dirty="0">
                <a:solidFill>
                  <a:srgbClr val="00B050"/>
                </a:solidFill>
                <a:latin typeface="Noto Sans CJK HK"/>
                <a:cs typeface="Noto Sans CJK HK"/>
              </a:rPr>
              <a:t>domain</a:t>
            </a:r>
            <a:r>
              <a:rPr sz="2000" b="1" spc="-125" dirty="0">
                <a:solidFill>
                  <a:srgbClr val="00B050"/>
                </a:solidFill>
                <a:latin typeface="Noto Sans CJK HK"/>
                <a:cs typeface="Noto Sans CJK HK"/>
              </a:rPr>
              <a:t> </a:t>
            </a:r>
            <a:r>
              <a:rPr sz="2000" b="1" spc="-105" dirty="0">
                <a:solidFill>
                  <a:srgbClr val="00B050"/>
                </a:solidFill>
                <a:latin typeface="Noto Sans CJK HK"/>
                <a:cs typeface="Noto Sans CJK HK"/>
              </a:rPr>
              <a:t>(Postprocessing)</a:t>
            </a:r>
            <a:endParaRPr sz="2000" dirty="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solidFill>
                  <a:srgbClr val="00B050"/>
                </a:solidFill>
                <a:latin typeface="Noto Sans CJK HK"/>
                <a:cs typeface="Noto Sans CJK HK"/>
              </a:rPr>
              <a:t>√ </a:t>
            </a:r>
            <a:r>
              <a:rPr sz="2000" b="1" spc="-114" dirty="0">
                <a:solidFill>
                  <a:srgbClr val="00B050"/>
                </a:solidFill>
                <a:latin typeface="Noto Sans CJK HK"/>
                <a:cs typeface="Noto Sans CJK HK"/>
              </a:rPr>
              <a:t>Potential </a:t>
            </a:r>
            <a:r>
              <a:rPr sz="2000" b="1" spc="-100" dirty="0">
                <a:solidFill>
                  <a:srgbClr val="00B050"/>
                </a:solidFill>
                <a:latin typeface="Noto Sans CJK HK"/>
                <a:cs typeface="Noto Sans CJK HK"/>
              </a:rPr>
              <a:t>integration </a:t>
            </a:r>
            <a:r>
              <a:rPr sz="2000" b="1" spc="-135" dirty="0">
                <a:solidFill>
                  <a:srgbClr val="00B050"/>
                </a:solidFill>
                <a:latin typeface="Noto Sans CJK HK"/>
                <a:cs typeface="Noto Sans CJK HK"/>
              </a:rPr>
              <a:t>with </a:t>
            </a:r>
            <a:r>
              <a:rPr sz="2000" b="1" spc="-40" dirty="0">
                <a:solidFill>
                  <a:srgbClr val="00B050"/>
                </a:solidFill>
                <a:latin typeface="Noto Sans CJK HK"/>
                <a:cs typeface="Noto Sans CJK HK"/>
              </a:rPr>
              <a:t>AI-based</a:t>
            </a:r>
            <a:r>
              <a:rPr sz="2000" b="1" spc="-215" dirty="0">
                <a:solidFill>
                  <a:srgbClr val="00B050"/>
                </a:solidFill>
                <a:latin typeface="Noto Sans CJK HK"/>
                <a:cs typeface="Noto Sans CJK HK"/>
              </a:rPr>
              <a:t> </a:t>
            </a:r>
            <a:r>
              <a:rPr sz="2000" b="1" spc="-140" dirty="0">
                <a:solidFill>
                  <a:srgbClr val="00B050"/>
                </a:solidFill>
                <a:latin typeface="Noto Sans CJK HK"/>
                <a:cs typeface="Noto Sans CJK HK"/>
              </a:rPr>
              <a:t>Tasks</a:t>
            </a:r>
            <a:endParaRPr sz="2000" dirty="0">
              <a:latin typeface="Noto Sans CJK HK"/>
              <a:cs typeface="Noto Sans CJK HK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36CA5A0-2AED-498F-A559-8C2C856FE5FF}"/>
              </a:ext>
            </a:extLst>
          </p:cNvPr>
          <p:cNvSpPr/>
          <p:nvPr/>
        </p:nvSpPr>
        <p:spPr>
          <a:xfrm>
            <a:off x="1" y="646330"/>
            <a:ext cx="12192000" cy="6211669"/>
          </a:xfrm>
          <a:custGeom>
            <a:avLst/>
            <a:gdLst>
              <a:gd name="connsiteX0" fmla="*/ 328932 w 12192000"/>
              <a:gd name="connsiteY0" fmla="*/ 1105677 h 6353927"/>
              <a:gd name="connsiteX1" fmla="*/ 328932 w 12192000"/>
              <a:gd name="connsiteY1" fmla="*/ 5513287 h 6353927"/>
              <a:gd name="connsiteX2" fmla="*/ 6652158 w 12192000"/>
              <a:gd name="connsiteY2" fmla="*/ 5513287 h 6353927"/>
              <a:gd name="connsiteX3" fmla="*/ 6652158 w 12192000"/>
              <a:gd name="connsiteY3" fmla="*/ 1105677 h 6353927"/>
              <a:gd name="connsiteX4" fmla="*/ 0 w 12192000"/>
              <a:gd name="connsiteY4" fmla="*/ 0 h 6353927"/>
              <a:gd name="connsiteX5" fmla="*/ 12192000 w 12192000"/>
              <a:gd name="connsiteY5" fmla="*/ 0 h 6353927"/>
              <a:gd name="connsiteX6" fmla="*/ 12192000 w 12192000"/>
              <a:gd name="connsiteY6" fmla="*/ 6353927 h 6353927"/>
              <a:gd name="connsiteX7" fmla="*/ 0 w 12192000"/>
              <a:gd name="connsiteY7" fmla="*/ 6353927 h 6353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353927">
                <a:moveTo>
                  <a:pt x="328932" y="1105677"/>
                </a:moveTo>
                <a:lnTo>
                  <a:pt x="328932" y="5513287"/>
                </a:lnTo>
                <a:lnTo>
                  <a:pt x="6652158" y="5513287"/>
                </a:lnTo>
                <a:lnTo>
                  <a:pt x="6652158" y="110567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353927"/>
                </a:lnTo>
                <a:lnTo>
                  <a:pt x="0" y="635392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7D310-DC70-491A-8827-DBC1C1C41712}"/>
              </a:ext>
            </a:extLst>
          </p:cNvPr>
          <p:cNvSpPr txBox="1"/>
          <p:nvPr/>
        </p:nvSpPr>
        <p:spPr>
          <a:xfrm>
            <a:off x="6804110" y="2041999"/>
            <a:ext cx="58958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Projection Domain: </a:t>
            </a:r>
          </a:p>
          <a:p>
            <a:r>
              <a:rPr lang="en-US" sz="2400" b="1" i="1" dirty="0"/>
              <a:t>D</a:t>
            </a:r>
            <a:r>
              <a:rPr lang="en-US" altLang="zh-CN" sz="2400" b="1" i="1" dirty="0"/>
              <a:t>iverse Filtering Techniques</a:t>
            </a:r>
          </a:p>
          <a:p>
            <a:r>
              <a:rPr lang="en-US" sz="2400" b="1" i="1" dirty="0"/>
              <a:t>(Mean Filtering, Moving Average)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B161C7-9E1F-4D6E-8F4E-50215BE4A910}"/>
              </a:ext>
            </a:extLst>
          </p:cNvPr>
          <p:cNvSpPr txBox="1"/>
          <p:nvPr/>
        </p:nvSpPr>
        <p:spPr>
          <a:xfrm>
            <a:off x="6753881" y="3827755"/>
            <a:ext cx="589588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Image Domain: </a:t>
            </a:r>
          </a:p>
          <a:p>
            <a:r>
              <a:rPr lang="en-US" sz="2800" b="1" i="1" dirty="0"/>
              <a:t>Image Prior Regularization</a:t>
            </a:r>
          </a:p>
          <a:p>
            <a:r>
              <a:rPr lang="en-US" sz="2400" b="1" i="1" dirty="0"/>
              <a:t>( Sparse, Low-rank, Non-local </a:t>
            </a:r>
          </a:p>
          <a:p>
            <a:r>
              <a:rPr lang="en-US" sz="2400" b="1" i="1" dirty="0"/>
              <a:t>Similarity)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A68622-10F6-48B9-9339-FBA5750FDB9D}"/>
              </a:ext>
            </a:extLst>
          </p:cNvPr>
          <p:cNvSpPr txBox="1"/>
          <p:nvPr/>
        </p:nvSpPr>
        <p:spPr>
          <a:xfrm>
            <a:off x="0" y="6468586"/>
            <a:ext cx="1035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**From projection data to image data, FBP (</a:t>
            </a:r>
            <a:r>
              <a:rPr lang="en-US" b="0" i="1" dirty="0">
                <a:solidFill>
                  <a:srgbClr val="202124"/>
                </a:solidFill>
                <a:effectLst/>
                <a:latin typeface="Google Sans"/>
              </a:rPr>
              <a:t>Filtered Back Projection</a:t>
            </a:r>
            <a:r>
              <a:rPr lang="en-US" i="1" dirty="0"/>
              <a:t>) method can be used.</a:t>
            </a:r>
          </a:p>
        </p:txBody>
      </p:sp>
    </p:spTree>
    <p:extLst>
      <p:ext uri="{BB962C8B-B14F-4D97-AF65-F5344CB8AC3E}">
        <p14:creationId xmlns:p14="http://schemas.microsoft.com/office/powerpoint/2010/main" val="3277665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9F5EDBC-D0ED-4364-8A03-0DFE5FB187A1}"/>
              </a:ext>
            </a:extLst>
          </p:cNvPr>
          <p:cNvSpPr txBox="1"/>
          <p:nvPr/>
        </p:nvSpPr>
        <p:spPr>
          <a:xfrm>
            <a:off x="-249343" y="0"/>
            <a:ext cx="95697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0820">
              <a:lnSpc>
                <a:spcPct val="100000"/>
              </a:lnSpc>
              <a:spcBef>
                <a:spcPts val="350"/>
              </a:spcBef>
            </a:pPr>
            <a:r>
              <a:rPr lang="en-US" sz="2400" b="1" spc="-5" dirty="0">
                <a:latin typeface="Times New Roman"/>
                <a:cs typeface="Times New Roman"/>
              </a:rPr>
              <a:t>Low-dose CT Image Reconstruction with Machine Learning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E336C0-2F85-4B43-959E-032BF8D83551}"/>
              </a:ext>
            </a:extLst>
          </p:cNvPr>
          <p:cNvSpPr/>
          <p:nvPr/>
        </p:nvSpPr>
        <p:spPr>
          <a:xfrm>
            <a:off x="10022631" y="0"/>
            <a:ext cx="17235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Method</a:t>
            </a: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A2E7C303-35F6-4A73-90F0-3D80D7205F7F}"/>
              </a:ext>
            </a:extLst>
          </p:cNvPr>
          <p:cNvSpPr txBox="1"/>
          <p:nvPr/>
        </p:nvSpPr>
        <p:spPr>
          <a:xfrm>
            <a:off x="3969144" y="762014"/>
            <a:ext cx="92265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0" dirty="0">
                <a:solidFill>
                  <a:srgbClr val="1F4E79"/>
                </a:solidFill>
                <a:latin typeface="Arial"/>
                <a:cs typeface="Arial"/>
              </a:rPr>
              <a:t>L</a:t>
            </a:r>
            <a:r>
              <a:rPr sz="2700" b="1" spc="-20" dirty="0">
                <a:solidFill>
                  <a:srgbClr val="1F4E79"/>
                </a:solidFill>
                <a:latin typeface="Arial"/>
                <a:cs typeface="Arial"/>
              </a:rPr>
              <a:t>D</a:t>
            </a:r>
            <a:r>
              <a:rPr sz="2700" b="1" spc="-155" dirty="0">
                <a:solidFill>
                  <a:srgbClr val="1F4E79"/>
                </a:solidFill>
                <a:latin typeface="Arial"/>
                <a:cs typeface="Arial"/>
              </a:rPr>
              <a:t>C</a:t>
            </a:r>
            <a:r>
              <a:rPr sz="2700" b="1" spc="35" dirty="0">
                <a:solidFill>
                  <a:srgbClr val="1F4E79"/>
                </a:solidFill>
                <a:latin typeface="Arial"/>
                <a:cs typeface="Arial"/>
              </a:rPr>
              <a:t>T</a:t>
            </a:r>
            <a:endParaRPr sz="2700">
              <a:latin typeface="Arial"/>
              <a:cs typeface="Arial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D51602EE-053D-407E-A7C5-6593CB5C85BA}"/>
              </a:ext>
            </a:extLst>
          </p:cNvPr>
          <p:cNvSpPr txBox="1"/>
          <p:nvPr/>
        </p:nvSpPr>
        <p:spPr>
          <a:xfrm>
            <a:off x="5291658" y="646331"/>
            <a:ext cx="293265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45" dirty="0">
                <a:solidFill>
                  <a:srgbClr val="FF0000"/>
                </a:solidFill>
                <a:latin typeface="Arial"/>
                <a:cs typeface="Arial"/>
              </a:rPr>
              <a:t>Reconstruction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1125FBBE-1F4A-4C14-AFCF-2ECC259D18A4}"/>
              </a:ext>
            </a:extLst>
          </p:cNvPr>
          <p:cNvSpPr/>
          <p:nvPr/>
        </p:nvSpPr>
        <p:spPr>
          <a:xfrm>
            <a:off x="5032489" y="954660"/>
            <a:ext cx="2217420" cy="161925"/>
          </a:xfrm>
          <a:custGeom>
            <a:avLst/>
            <a:gdLst/>
            <a:ahLst/>
            <a:cxnLst/>
            <a:rect l="l" t="t" r="r" b="b"/>
            <a:pathLst>
              <a:path w="2217420" h="161925">
                <a:moveTo>
                  <a:pt x="2163900" y="53835"/>
                </a:moveTo>
                <a:lnTo>
                  <a:pt x="2082101" y="53835"/>
                </a:lnTo>
                <a:lnTo>
                  <a:pt x="2082380" y="107810"/>
                </a:lnTo>
                <a:lnTo>
                  <a:pt x="2055389" y="107946"/>
                </a:lnTo>
                <a:lnTo>
                  <a:pt x="2055660" y="161925"/>
                </a:lnTo>
                <a:lnTo>
                  <a:pt x="2217178" y="80137"/>
                </a:lnTo>
                <a:lnTo>
                  <a:pt x="2163900" y="53835"/>
                </a:lnTo>
                <a:close/>
              </a:path>
              <a:path w="2217420" h="161925">
                <a:moveTo>
                  <a:pt x="2055118" y="53971"/>
                </a:moveTo>
                <a:lnTo>
                  <a:pt x="0" y="64376"/>
                </a:lnTo>
                <a:lnTo>
                  <a:pt x="279" y="118351"/>
                </a:lnTo>
                <a:lnTo>
                  <a:pt x="2055389" y="107946"/>
                </a:lnTo>
                <a:lnTo>
                  <a:pt x="2055118" y="53971"/>
                </a:lnTo>
                <a:close/>
              </a:path>
              <a:path w="2217420" h="161925">
                <a:moveTo>
                  <a:pt x="2082101" y="53835"/>
                </a:moveTo>
                <a:lnTo>
                  <a:pt x="2055118" y="53971"/>
                </a:lnTo>
                <a:lnTo>
                  <a:pt x="2055389" y="107946"/>
                </a:lnTo>
                <a:lnTo>
                  <a:pt x="2082380" y="107810"/>
                </a:lnTo>
                <a:lnTo>
                  <a:pt x="2082101" y="53835"/>
                </a:lnTo>
                <a:close/>
              </a:path>
              <a:path w="2217420" h="161925">
                <a:moveTo>
                  <a:pt x="2054847" y="0"/>
                </a:moveTo>
                <a:lnTo>
                  <a:pt x="2055118" y="53971"/>
                </a:lnTo>
                <a:lnTo>
                  <a:pt x="2163900" y="53835"/>
                </a:lnTo>
                <a:lnTo>
                  <a:pt x="2054847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8" name="object 7">
            <a:extLst>
              <a:ext uri="{FF2B5EF4-FFF2-40B4-BE49-F238E27FC236}">
                <a16:creationId xmlns:a16="http://schemas.microsoft.com/office/drawing/2014/main" id="{B3839071-32DE-4AE9-835F-C3525AA41F6C}"/>
              </a:ext>
            </a:extLst>
          </p:cNvPr>
          <p:cNvSpPr txBox="1"/>
          <p:nvPr/>
        </p:nvSpPr>
        <p:spPr>
          <a:xfrm>
            <a:off x="7233374" y="798589"/>
            <a:ext cx="27146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105" dirty="0">
                <a:solidFill>
                  <a:srgbClr val="1F4E79"/>
                </a:solidFill>
                <a:latin typeface="Arial"/>
                <a:cs typeface="Arial"/>
              </a:rPr>
              <a:t>High-quality</a:t>
            </a:r>
            <a:r>
              <a:rPr sz="2700" b="1" spc="-30" dirty="0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sz="2700" b="1" spc="-60" dirty="0">
                <a:solidFill>
                  <a:srgbClr val="1F4E79"/>
                </a:solidFill>
                <a:latin typeface="Arial"/>
                <a:cs typeface="Arial"/>
              </a:rPr>
              <a:t>CT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30" name="object 8">
            <a:extLst>
              <a:ext uri="{FF2B5EF4-FFF2-40B4-BE49-F238E27FC236}">
                <a16:creationId xmlns:a16="http://schemas.microsoft.com/office/drawing/2014/main" id="{17A36C06-39EA-4BC7-AFCE-904F26D6FDCC}"/>
              </a:ext>
            </a:extLst>
          </p:cNvPr>
          <p:cNvGrpSpPr/>
          <p:nvPr/>
        </p:nvGrpSpPr>
        <p:grpSpPr>
          <a:xfrm>
            <a:off x="8068628" y="2327669"/>
            <a:ext cx="2532888" cy="1642872"/>
            <a:chOff x="7842504" y="2615183"/>
            <a:chExt cx="2532888" cy="1642872"/>
          </a:xfrm>
        </p:grpSpPr>
        <p:sp>
          <p:nvSpPr>
            <p:cNvPr id="71" name="object 9">
              <a:extLst>
                <a:ext uri="{FF2B5EF4-FFF2-40B4-BE49-F238E27FC236}">
                  <a16:creationId xmlns:a16="http://schemas.microsoft.com/office/drawing/2014/main" id="{EBD35C72-0B91-4E5D-BAA1-C4B2C4A4A6E6}"/>
                </a:ext>
              </a:extLst>
            </p:cNvPr>
            <p:cNvSpPr/>
            <p:nvPr/>
          </p:nvSpPr>
          <p:spPr>
            <a:xfrm>
              <a:off x="7842504" y="2615183"/>
              <a:ext cx="2532888" cy="16428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2" name="object 10">
              <a:extLst>
                <a:ext uri="{FF2B5EF4-FFF2-40B4-BE49-F238E27FC236}">
                  <a16:creationId xmlns:a16="http://schemas.microsoft.com/office/drawing/2014/main" id="{EA0C9AC1-E03A-439E-846C-76289C8AAECB}"/>
                </a:ext>
              </a:extLst>
            </p:cNvPr>
            <p:cNvSpPr/>
            <p:nvPr/>
          </p:nvSpPr>
          <p:spPr>
            <a:xfrm>
              <a:off x="7906918" y="2628188"/>
              <a:ext cx="2402205" cy="1514475"/>
            </a:xfrm>
            <a:custGeom>
              <a:avLst/>
              <a:gdLst/>
              <a:ahLst/>
              <a:cxnLst/>
              <a:rect l="l" t="t" r="r" b="b"/>
              <a:pathLst>
                <a:path w="2402204" h="1514475">
                  <a:moveTo>
                    <a:pt x="2149690" y="0"/>
                  </a:moveTo>
                  <a:lnTo>
                    <a:pt x="252412" y="0"/>
                  </a:lnTo>
                  <a:lnTo>
                    <a:pt x="207039" y="4066"/>
                  </a:lnTo>
                  <a:lnTo>
                    <a:pt x="164335" y="15791"/>
                  </a:lnTo>
                  <a:lnTo>
                    <a:pt x="125013" y="34460"/>
                  </a:lnTo>
                  <a:lnTo>
                    <a:pt x="89784" y="59362"/>
                  </a:lnTo>
                  <a:lnTo>
                    <a:pt x="59362" y="89784"/>
                  </a:lnTo>
                  <a:lnTo>
                    <a:pt x="34460" y="125013"/>
                  </a:lnTo>
                  <a:lnTo>
                    <a:pt x="15791" y="164335"/>
                  </a:lnTo>
                  <a:lnTo>
                    <a:pt x="4066" y="207039"/>
                  </a:lnTo>
                  <a:lnTo>
                    <a:pt x="0" y="252412"/>
                  </a:lnTo>
                  <a:lnTo>
                    <a:pt x="0" y="1262049"/>
                  </a:lnTo>
                  <a:lnTo>
                    <a:pt x="4066" y="1307422"/>
                  </a:lnTo>
                  <a:lnTo>
                    <a:pt x="15791" y="1350128"/>
                  </a:lnTo>
                  <a:lnTo>
                    <a:pt x="34460" y="1389452"/>
                  </a:lnTo>
                  <a:lnTo>
                    <a:pt x="59362" y="1424683"/>
                  </a:lnTo>
                  <a:lnTo>
                    <a:pt x="89784" y="1455106"/>
                  </a:lnTo>
                  <a:lnTo>
                    <a:pt x="125013" y="1480010"/>
                  </a:lnTo>
                  <a:lnTo>
                    <a:pt x="164335" y="1498682"/>
                  </a:lnTo>
                  <a:lnTo>
                    <a:pt x="207039" y="1510408"/>
                  </a:lnTo>
                  <a:lnTo>
                    <a:pt x="252412" y="1514474"/>
                  </a:lnTo>
                  <a:lnTo>
                    <a:pt x="2149690" y="1514474"/>
                  </a:lnTo>
                  <a:lnTo>
                    <a:pt x="2195063" y="1510408"/>
                  </a:lnTo>
                  <a:lnTo>
                    <a:pt x="2237767" y="1498682"/>
                  </a:lnTo>
                  <a:lnTo>
                    <a:pt x="2277090" y="1480010"/>
                  </a:lnTo>
                  <a:lnTo>
                    <a:pt x="2312318" y="1455106"/>
                  </a:lnTo>
                  <a:lnTo>
                    <a:pt x="2342740" y="1424683"/>
                  </a:lnTo>
                  <a:lnTo>
                    <a:pt x="2367642" y="1389452"/>
                  </a:lnTo>
                  <a:lnTo>
                    <a:pt x="2386312" y="1350128"/>
                  </a:lnTo>
                  <a:lnTo>
                    <a:pt x="2398036" y="1307422"/>
                  </a:lnTo>
                  <a:lnTo>
                    <a:pt x="2402103" y="1262049"/>
                  </a:lnTo>
                  <a:lnTo>
                    <a:pt x="2402103" y="252412"/>
                  </a:lnTo>
                  <a:lnTo>
                    <a:pt x="2398036" y="207039"/>
                  </a:lnTo>
                  <a:lnTo>
                    <a:pt x="2386312" y="164335"/>
                  </a:lnTo>
                  <a:lnTo>
                    <a:pt x="2367642" y="125013"/>
                  </a:lnTo>
                  <a:lnTo>
                    <a:pt x="2342740" y="89784"/>
                  </a:lnTo>
                  <a:lnTo>
                    <a:pt x="2312318" y="59362"/>
                  </a:lnTo>
                  <a:lnTo>
                    <a:pt x="2277090" y="34460"/>
                  </a:lnTo>
                  <a:lnTo>
                    <a:pt x="2237767" y="15791"/>
                  </a:lnTo>
                  <a:lnTo>
                    <a:pt x="2195063" y="4066"/>
                  </a:lnTo>
                  <a:lnTo>
                    <a:pt x="214969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31" name="object 11">
            <a:extLst>
              <a:ext uri="{FF2B5EF4-FFF2-40B4-BE49-F238E27FC236}">
                <a16:creationId xmlns:a16="http://schemas.microsoft.com/office/drawing/2014/main" id="{0F7875EF-94CD-4A55-A7C9-1A636C1C2E41}"/>
              </a:ext>
            </a:extLst>
          </p:cNvPr>
          <p:cNvGrpSpPr/>
          <p:nvPr/>
        </p:nvGrpSpPr>
        <p:grpSpPr>
          <a:xfrm>
            <a:off x="796100" y="2309381"/>
            <a:ext cx="5410199" cy="1679447"/>
            <a:chOff x="569976" y="2596895"/>
            <a:chExt cx="5410199" cy="1679447"/>
          </a:xfrm>
        </p:grpSpPr>
        <p:sp>
          <p:nvSpPr>
            <p:cNvPr id="67" name="object 12">
              <a:extLst>
                <a:ext uri="{FF2B5EF4-FFF2-40B4-BE49-F238E27FC236}">
                  <a16:creationId xmlns:a16="http://schemas.microsoft.com/office/drawing/2014/main" id="{ACF818F4-00AF-46AE-874B-267AB608FB67}"/>
                </a:ext>
              </a:extLst>
            </p:cNvPr>
            <p:cNvSpPr/>
            <p:nvPr/>
          </p:nvSpPr>
          <p:spPr>
            <a:xfrm>
              <a:off x="569976" y="2596895"/>
              <a:ext cx="2417064" cy="16337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8" name="object 13">
              <a:extLst>
                <a:ext uri="{FF2B5EF4-FFF2-40B4-BE49-F238E27FC236}">
                  <a16:creationId xmlns:a16="http://schemas.microsoft.com/office/drawing/2014/main" id="{806D0F69-AFE6-4393-B97F-7B46E81CC119}"/>
                </a:ext>
              </a:extLst>
            </p:cNvPr>
            <p:cNvSpPr/>
            <p:nvPr/>
          </p:nvSpPr>
          <p:spPr>
            <a:xfrm>
              <a:off x="635000" y="2611589"/>
              <a:ext cx="2286635" cy="1503680"/>
            </a:xfrm>
            <a:custGeom>
              <a:avLst/>
              <a:gdLst/>
              <a:ahLst/>
              <a:cxnLst/>
              <a:rect l="l" t="t" r="r" b="b"/>
              <a:pathLst>
                <a:path w="2286635" h="1503679">
                  <a:moveTo>
                    <a:pt x="2035581" y="0"/>
                  </a:moveTo>
                  <a:lnTo>
                    <a:pt x="250539" y="0"/>
                  </a:lnTo>
                  <a:lnTo>
                    <a:pt x="205504" y="4036"/>
                  </a:lnTo>
                  <a:lnTo>
                    <a:pt x="163117" y="15673"/>
                  </a:lnTo>
                  <a:lnTo>
                    <a:pt x="124087" y="34205"/>
                  </a:lnTo>
                  <a:lnTo>
                    <a:pt x="89119" y="58922"/>
                  </a:lnTo>
                  <a:lnTo>
                    <a:pt x="58923" y="89119"/>
                  </a:lnTo>
                  <a:lnTo>
                    <a:pt x="34205" y="124087"/>
                  </a:lnTo>
                  <a:lnTo>
                    <a:pt x="15674" y="163119"/>
                  </a:lnTo>
                  <a:lnTo>
                    <a:pt x="4036" y="205507"/>
                  </a:lnTo>
                  <a:lnTo>
                    <a:pt x="0" y="250545"/>
                  </a:lnTo>
                  <a:lnTo>
                    <a:pt x="0" y="1252677"/>
                  </a:lnTo>
                  <a:lnTo>
                    <a:pt x="4036" y="1297711"/>
                  </a:lnTo>
                  <a:lnTo>
                    <a:pt x="15674" y="1340096"/>
                  </a:lnTo>
                  <a:lnTo>
                    <a:pt x="34205" y="1379126"/>
                  </a:lnTo>
                  <a:lnTo>
                    <a:pt x="58923" y="1414092"/>
                  </a:lnTo>
                  <a:lnTo>
                    <a:pt x="89119" y="1444288"/>
                  </a:lnTo>
                  <a:lnTo>
                    <a:pt x="124087" y="1469005"/>
                  </a:lnTo>
                  <a:lnTo>
                    <a:pt x="163117" y="1487536"/>
                  </a:lnTo>
                  <a:lnTo>
                    <a:pt x="205504" y="1499173"/>
                  </a:lnTo>
                  <a:lnTo>
                    <a:pt x="250539" y="1503210"/>
                  </a:lnTo>
                  <a:lnTo>
                    <a:pt x="2035581" y="1503210"/>
                  </a:lnTo>
                  <a:lnTo>
                    <a:pt x="2080615" y="1499173"/>
                  </a:lnTo>
                  <a:lnTo>
                    <a:pt x="2123002" y="1487536"/>
                  </a:lnTo>
                  <a:lnTo>
                    <a:pt x="2162033" y="1469005"/>
                  </a:lnTo>
                  <a:lnTo>
                    <a:pt x="2197002" y="1444288"/>
                  </a:lnTo>
                  <a:lnTo>
                    <a:pt x="2227199" y="1414092"/>
                  </a:lnTo>
                  <a:lnTo>
                    <a:pt x="2251918" y="1379126"/>
                  </a:lnTo>
                  <a:lnTo>
                    <a:pt x="2270451" y="1340096"/>
                  </a:lnTo>
                  <a:lnTo>
                    <a:pt x="2282090" y="1297711"/>
                  </a:lnTo>
                  <a:lnTo>
                    <a:pt x="2286127" y="1252677"/>
                  </a:lnTo>
                  <a:lnTo>
                    <a:pt x="2286127" y="250545"/>
                  </a:lnTo>
                  <a:lnTo>
                    <a:pt x="2282090" y="205507"/>
                  </a:lnTo>
                  <a:lnTo>
                    <a:pt x="2270451" y="163119"/>
                  </a:lnTo>
                  <a:lnTo>
                    <a:pt x="2251918" y="124087"/>
                  </a:lnTo>
                  <a:lnTo>
                    <a:pt x="2227199" y="89119"/>
                  </a:lnTo>
                  <a:lnTo>
                    <a:pt x="2197002" y="58922"/>
                  </a:lnTo>
                  <a:lnTo>
                    <a:pt x="2162033" y="34205"/>
                  </a:lnTo>
                  <a:lnTo>
                    <a:pt x="2123002" y="15673"/>
                  </a:lnTo>
                  <a:lnTo>
                    <a:pt x="2080615" y="4036"/>
                  </a:lnTo>
                  <a:lnTo>
                    <a:pt x="2035581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9" name="object 14">
              <a:extLst>
                <a:ext uri="{FF2B5EF4-FFF2-40B4-BE49-F238E27FC236}">
                  <a16:creationId xmlns:a16="http://schemas.microsoft.com/office/drawing/2014/main" id="{EF86D382-3385-456C-BE58-3FA88891C59C}"/>
                </a:ext>
              </a:extLst>
            </p:cNvPr>
            <p:cNvSpPr/>
            <p:nvPr/>
          </p:nvSpPr>
          <p:spPr>
            <a:xfrm>
              <a:off x="3322320" y="2596895"/>
              <a:ext cx="2657855" cy="16794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0" name="object 15">
              <a:extLst>
                <a:ext uri="{FF2B5EF4-FFF2-40B4-BE49-F238E27FC236}">
                  <a16:creationId xmlns:a16="http://schemas.microsoft.com/office/drawing/2014/main" id="{AA8ACD6A-B3E7-44D5-8432-C5DF62773B78}"/>
                </a:ext>
              </a:extLst>
            </p:cNvPr>
            <p:cNvSpPr/>
            <p:nvPr/>
          </p:nvSpPr>
          <p:spPr>
            <a:xfrm>
              <a:off x="3387420" y="2611589"/>
              <a:ext cx="2527935" cy="1548130"/>
            </a:xfrm>
            <a:custGeom>
              <a:avLst/>
              <a:gdLst/>
              <a:ahLst/>
              <a:cxnLst/>
              <a:rect l="l" t="t" r="r" b="b"/>
              <a:pathLst>
                <a:path w="2527935" h="1548129">
                  <a:moveTo>
                    <a:pt x="2269655" y="0"/>
                  </a:moveTo>
                  <a:lnTo>
                    <a:pt x="257949" y="0"/>
                  </a:lnTo>
                  <a:lnTo>
                    <a:pt x="211581" y="4156"/>
                  </a:lnTo>
                  <a:lnTo>
                    <a:pt x="167939" y="16138"/>
                  </a:lnTo>
                  <a:lnTo>
                    <a:pt x="127754" y="35218"/>
                  </a:lnTo>
                  <a:lnTo>
                    <a:pt x="91753" y="60668"/>
                  </a:lnTo>
                  <a:lnTo>
                    <a:pt x="60664" y="91758"/>
                  </a:lnTo>
                  <a:lnTo>
                    <a:pt x="35216" y="127760"/>
                  </a:lnTo>
                  <a:lnTo>
                    <a:pt x="16137" y="167945"/>
                  </a:lnTo>
                  <a:lnTo>
                    <a:pt x="4155" y="211584"/>
                  </a:lnTo>
                  <a:lnTo>
                    <a:pt x="0" y="257949"/>
                  </a:lnTo>
                  <a:lnTo>
                    <a:pt x="0" y="1289710"/>
                  </a:lnTo>
                  <a:lnTo>
                    <a:pt x="4155" y="1336075"/>
                  </a:lnTo>
                  <a:lnTo>
                    <a:pt x="16137" y="1379715"/>
                  </a:lnTo>
                  <a:lnTo>
                    <a:pt x="35216" y="1419899"/>
                  </a:lnTo>
                  <a:lnTo>
                    <a:pt x="60664" y="1455901"/>
                  </a:lnTo>
                  <a:lnTo>
                    <a:pt x="91753" y="1486991"/>
                  </a:lnTo>
                  <a:lnTo>
                    <a:pt x="127754" y="1512441"/>
                  </a:lnTo>
                  <a:lnTo>
                    <a:pt x="167939" y="1531521"/>
                  </a:lnTo>
                  <a:lnTo>
                    <a:pt x="211581" y="1543503"/>
                  </a:lnTo>
                  <a:lnTo>
                    <a:pt x="257949" y="1547660"/>
                  </a:lnTo>
                  <a:lnTo>
                    <a:pt x="2269655" y="1547660"/>
                  </a:lnTo>
                  <a:lnTo>
                    <a:pt x="2316020" y="1543503"/>
                  </a:lnTo>
                  <a:lnTo>
                    <a:pt x="2359659" y="1531521"/>
                  </a:lnTo>
                  <a:lnTo>
                    <a:pt x="2399844" y="1512441"/>
                  </a:lnTo>
                  <a:lnTo>
                    <a:pt x="2435846" y="1486991"/>
                  </a:lnTo>
                  <a:lnTo>
                    <a:pt x="2466936" y="1455901"/>
                  </a:lnTo>
                  <a:lnTo>
                    <a:pt x="2492385" y="1419899"/>
                  </a:lnTo>
                  <a:lnTo>
                    <a:pt x="2511466" y="1379715"/>
                  </a:lnTo>
                  <a:lnTo>
                    <a:pt x="2523448" y="1336075"/>
                  </a:lnTo>
                  <a:lnTo>
                    <a:pt x="2527604" y="1289710"/>
                  </a:lnTo>
                  <a:lnTo>
                    <a:pt x="2527604" y="257949"/>
                  </a:lnTo>
                  <a:lnTo>
                    <a:pt x="2523448" y="211584"/>
                  </a:lnTo>
                  <a:lnTo>
                    <a:pt x="2511466" y="167945"/>
                  </a:lnTo>
                  <a:lnTo>
                    <a:pt x="2492385" y="127760"/>
                  </a:lnTo>
                  <a:lnTo>
                    <a:pt x="2466936" y="91758"/>
                  </a:lnTo>
                  <a:lnTo>
                    <a:pt x="2435846" y="60668"/>
                  </a:lnTo>
                  <a:lnTo>
                    <a:pt x="2399844" y="35218"/>
                  </a:lnTo>
                  <a:lnTo>
                    <a:pt x="2359659" y="16138"/>
                  </a:lnTo>
                  <a:lnTo>
                    <a:pt x="2316020" y="4156"/>
                  </a:lnTo>
                  <a:lnTo>
                    <a:pt x="2269655" y="0"/>
                  </a:lnTo>
                  <a:close/>
                </a:path>
              </a:pathLst>
            </a:custGeom>
            <a:solidFill>
              <a:srgbClr val="E49D56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33" name="object 16">
            <a:extLst>
              <a:ext uri="{FF2B5EF4-FFF2-40B4-BE49-F238E27FC236}">
                <a16:creationId xmlns:a16="http://schemas.microsoft.com/office/drawing/2014/main" id="{E451D879-9A44-4181-96A3-24A769C41436}"/>
              </a:ext>
            </a:extLst>
          </p:cNvPr>
          <p:cNvSpPr txBox="1"/>
          <p:nvPr/>
        </p:nvSpPr>
        <p:spPr>
          <a:xfrm>
            <a:off x="1225323" y="2680730"/>
            <a:ext cx="150495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" marR="5080" indent="-90805">
              <a:lnSpc>
                <a:spcPct val="100800"/>
              </a:lnSpc>
              <a:spcBef>
                <a:spcPts val="75"/>
              </a:spcBef>
            </a:pP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8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10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1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b="1" spc="7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120" dirty="0">
                <a:solidFill>
                  <a:srgbClr val="FFFFFF"/>
                </a:solidFill>
                <a:latin typeface="Arial"/>
                <a:cs typeface="Arial"/>
              </a:rPr>
              <a:t>m  </a:t>
            </a:r>
            <a:r>
              <a:rPr sz="2400" b="1" spc="60" dirty="0">
                <a:solidFill>
                  <a:srgbClr val="FFFFFF"/>
                </a:solidFill>
                <a:latin typeface="Arial"/>
                <a:cs typeface="Arial"/>
              </a:rPr>
              <a:t>Filtering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17">
            <a:extLst>
              <a:ext uri="{FF2B5EF4-FFF2-40B4-BE49-F238E27FC236}">
                <a16:creationId xmlns:a16="http://schemas.microsoft.com/office/drawing/2014/main" id="{E15F8A18-634C-443E-AB68-23D5A24B7D1A}"/>
              </a:ext>
            </a:extLst>
          </p:cNvPr>
          <p:cNvSpPr txBox="1"/>
          <p:nvPr/>
        </p:nvSpPr>
        <p:spPr>
          <a:xfrm>
            <a:off x="3692284" y="2680730"/>
            <a:ext cx="233807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 indent="452120">
              <a:lnSpc>
                <a:spcPct val="100800"/>
              </a:lnSpc>
              <a:spcBef>
                <a:spcPts val="75"/>
              </a:spcBef>
            </a:pPr>
            <a:r>
              <a:rPr sz="2400" b="1" spc="90" dirty="0">
                <a:solidFill>
                  <a:srgbClr val="FFFFFF"/>
                </a:solidFill>
                <a:latin typeface="Arial"/>
                <a:cs typeface="Arial"/>
              </a:rPr>
              <a:t>Iterative  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-1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10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7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1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19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8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7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spc="-1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19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4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10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18">
            <a:extLst>
              <a:ext uri="{FF2B5EF4-FFF2-40B4-BE49-F238E27FC236}">
                <a16:creationId xmlns:a16="http://schemas.microsoft.com/office/drawing/2014/main" id="{572409BA-AD9B-4D6D-B58E-4BE61267AC57}"/>
              </a:ext>
            </a:extLst>
          </p:cNvPr>
          <p:cNvSpPr txBox="1"/>
          <p:nvPr/>
        </p:nvSpPr>
        <p:spPr>
          <a:xfrm>
            <a:off x="8211782" y="2912377"/>
            <a:ext cx="2252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5" dirty="0">
                <a:solidFill>
                  <a:srgbClr val="FFFFFF"/>
                </a:solidFill>
                <a:latin typeface="Arial"/>
                <a:cs typeface="Arial"/>
              </a:rPr>
              <a:t>Deep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45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19">
            <a:extLst>
              <a:ext uri="{FF2B5EF4-FFF2-40B4-BE49-F238E27FC236}">
                <a16:creationId xmlns:a16="http://schemas.microsoft.com/office/drawing/2014/main" id="{94921481-A12F-45CE-9CB0-AABB4AE4934D}"/>
              </a:ext>
            </a:extLst>
          </p:cNvPr>
          <p:cNvSpPr/>
          <p:nvPr/>
        </p:nvSpPr>
        <p:spPr>
          <a:xfrm>
            <a:off x="7682090" y="2045412"/>
            <a:ext cx="3364865" cy="2105025"/>
          </a:xfrm>
          <a:custGeom>
            <a:avLst/>
            <a:gdLst/>
            <a:ahLst/>
            <a:cxnLst/>
            <a:rect l="l" t="t" r="r" b="b"/>
            <a:pathLst>
              <a:path w="3364865" h="2105025">
                <a:moveTo>
                  <a:pt x="0" y="350838"/>
                </a:moveTo>
                <a:lnTo>
                  <a:pt x="3202" y="303231"/>
                </a:lnTo>
                <a:lnTo>
                  <a:pt x="12532" y="257571"/>
                </a:lnTo>
                <a:lnTo>
                  <a:pt x="27570" y="214275"/>
                </a:lnTo>
                <a:lnTo>
                  <a:pt x="47899" y="173763"/>
                </a:lnTo>
                <a:lnTo>
                  <a:pt x="73101" y="136451"/>
                </a:lnTo>
                <a:lnTo>
                  <a:pt x="102757" y="102757"/>
                </a:lnTo>
                <a:lnTo>
                  <a:pt x="136451" y="73101"/>
                </a:lnTo>
                <a:lnTo>
                  <a:pt x="173762" y="47899"/>
                </a:lnTo>
                <a:lnTo>
                  <a:pt x="214275" y="27570"/>
                </a:lnTo>
                <a:lnTo>
                  <a:pt x="257570" y="12532"/>
                </a:lnTo>
                <a:lnTo>
                  <a:pt x="303230" y="3202"/>
                </a:lnTo>
                <a:lnTo>
                  <a:pt x="350837" y="0"/>
                </a:lnTo>
                <a:lnTo>
                  <a:pt x="3013601" y="0"/>
                </a:lnTo>
                <a:lnTo>
                  <a:pt x="3061207" y="3202"/>
                </a:lnTo>
                <a:lnTo>
                  <a:pt x="3106866" y="12532"/>
                </a:lnTo>
                <a:lnTo>
                  <a:pt x="3150161" y="27570"/>
                </a:lnTo>
                <a:lnTo>
                  <a:pt x="3190673" y="47899"/>
                </a:lnTo>
                <a:lnTo>
                  <a:pt x="3227984" y="73101"/>
                </a:lnTo>
                <a:lnTo>
                  <a:pt x="3261676" y="102757"/>
                </a:lnTo>
                <a:lnTo>
                  <a:pt x="3291332" y="136451"/>
                </a:lnTo>
                <a:lnTo>
                  <a:pt x="3316533" y="173763"/>
                </a:lnTo>
                <a:lnTo>
                  <a:pt x="3336862" y="214275"/>
                </a:lnTo>
                <a:lnTo>
                  <a:pt x="3351900" y="257571"/>
                </a:lnTo>
                <a:lnTo>
                  <a:pt x="3361229" y="303231"/>
                </a:lnTo>
                <a:lnTo>
                  <a:pt x="3364431" y="350838"/>
                </a:lnTo>
                <a:lnTo>
                  <a:pt x="3364431" y="1754150"/>
                </a:lnTo>
                <a:lnTo>
                  <a:pt x="3361229" y="1801757"/>
                </a:lnTo>
                <a:lnTo>
                  <a:pt x="3351900" y="1847416"/>
                </a:lnTo>
                <a:lnTo>
                  <a:pt x="3336862" y="1890712"/>
                </a:lnTo>
                <a:lnTo>
                  <a:pt x="3316533" y="1931225"/>
                </a:lnTo>
                <a:lnTo>
                  <a:pt x="3291332" y="1968537"/>
                </a:lnTo>
                <a:lnTo>
                  <a:pt x="3261676" y="2002231"/>
                </a:lnTo>
                <a:lnTo>
                  <a:pt x="3227984" y="2031888"/>
                </a:lnTo>
                <a:lnTo>
                  <a:pt x="3190673" y="2057090"/>
                </a:lnTo>
                <a:lnTo>
                  <a:pt x="3150161" y="2077419"/>
                </a:lnTo>
                <a:lnTo>
                  <a:pt x="3106866" y="2092458"/>
                </a:lnTo>
                <a:lnTo>
                  <a:pt x="3061207" y="2101788"/>
                </a:lnTo>
                <a:lnTo>
                  <a:pt x="3013601" y="2104991"/>
                </a:lnTo>
                <a:lnTo>
                  <a:pt x="350837" y="2104991"/>
                </a:lnTo>
                <a:lnTo>
                  <a:pt x="303230" y="2101788"/>
                </a:lnTo>
                <a:lnTo>
                  <a:pt x="257570" y="2092458"/>
                </a:lnTo>
                <a:lnTo>
                  <a:pt x="214275" y="2077419"/>
                </a:lnTo>
                <a:lnTo>
                  <a:pt x="173762" y="2057090"/>
                </a:lnTo>
                <a:lnTo>
                  <a:pt x="136451" y="2031888"/>
                </a:lnTo>
                <a:lnTo>
                  <a:pt x="102757" y="2002231"/>
                </a:lnTo>
                <a:lnTo>
                  <a:pt x="73101" y="1968537"/>
                </a:lnTo>
                <a:lnTo>
                  <a:pt x="47899" y="1931225"/>
                </a:lnTo>
                <a:lnTo>
                  <a:pt x="27570" y="1890712"/>
                </a:lnTo>
                <a:lnTo>
                  <a:pt x="12532" y="1847416"/>
                </a:lnTo>
                <a:lnTo>
                  <a:pt x="3202" y="1801757"/>
                </a:lnTo>
                <a:lnTo>
                  <a:pt x="0" y="1754150"/>
                </a:lnTo>
                <a:lnTo>
                  <a:pt x="0" y="350838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grpSp>
        <p:nvGrpSpPr>
          <p:cNvPr id="37" name="object 20">
            <a:extLst>
              <a:ext uri="{FF2B5EF4-FFF2-40B4-BE49-F238E27FC236}">
                <a16:creationId xmlns:a16="http://schemas.microsoft.com/office/drawing/2014/main" id="{B83AF382-1F03-4B6A-B3D6-7EDCCB5C36B8}"/>
              </a:ext>
            </a:extLst>
          </p:cNvPr>
          <p:cNvGrpSpPr/>
          <p:nvPr/>
        </p:nvGrpSpPr>
        <p:grpSpPr>
          <a:xfrm>
            <a:off x="632524" y="1031558"/>
            <a:ext cx="8337575" cy="3164066"/>
            <a:chOff x="406400" y="1319072"/>
            <a:chExt cx="8337575" cy="3164066"/>
          </a:xfrm>
        </p:grpSpPr>
        <p:sp>
          <p:nvSpPr>
            <p:cNvPr id="64" name="object 21">
              <a:extLst>
                <a:ext uri="{FF2B5EF4-FFF2-40B4-BE49-F238E27FC236}">
                  <a16:creationId xmlns:a16="http://schemas.microsoft.com/office/drawing/2014/main" id="{BF995BE6-B165-4CDC-98C6-420D39D0885E}"/>
                </a:ext>
              </a:extLst>
            </p:cNvPr>
            <p:cNvSpPr/>
            <p:nvPr/>
          </p:nvSpPr>
          <p:spPr>
            <a:xfrm>
              <a:off x="3237928" y="1319441"/>
              <a:ext cx="2686685" cy="1031240"/>
            </a:xfrm>
            <a:custGeom>
              <a:avLst/>
              <a:gdLst/>
              <a:ahLst/>
              <a:cxnLst/>
              <a:rect l="l" t="t" r="r" b="b"/>
              <a:pathLst>
                <a:path w="2686685" h="1031239">
                  <a:moveTo>
                    <a:pt x="123964" y="879284"/>
                  </a:moveTo>
                  <a:lnTo>
                    <a:pt x="0" y="1011212"/>
                  </a:lnTo>
                  <a:lnTo>
                    <a:pt x="179933" y="1031227"/>
                  </a:lnTo>
                  <a:lnTo>
                    <a:pt x="164715" y="989914"/>
                  </a:lnTo>
                  <a:lnTo>
                    <a:pt x="135953" y="989914"/>
                  </a:lnTo>
                  <a:lnTo>
                    <a:pt x="117297" y="939266"/>
                  </a:lnTo>
                  <a:lnTo>
                    <a:pt x="142623" y="929939"/>
                  </a:lnTo>
                  <a:lnTo>
                    <a:pt x="123964" y="879284"/>
                  </a:lnTo>
                  <a:close/>
                </a:path>
                <a:path w="2686685" h="1031239">
                  <a:moveTo>
                    <a:pt x="142623" y="929939"/>
                  </a:moveTo>
                  <a:lnTo>
                    <a:pt x="117297" y="939266"/>
                  </a:lnTo>
                  <a:lnTo>
                    <a:pt x="135953" y="989914"/>
                  </a:lnTo>
                  <a:lnTo>
                    <a:pt x="161280" y="980587"/>
                  </a:lnTo>
                  <a:lnTo>
                    <a:pt x="142623" y="929939"/>
                  </a:lnTo>
                  <a:close/>
                </a:path>
                <a:path w="2686685" h="1031239">
                  <a:moveTo>
                    <a:pt x="161280" y="980587"/>
                  </a:moveTo>
                  <a:lnTo>
                    <a:pt x="135953" y="989914"/>
                  </a:lnTo>
                  <a:lnTo>
                    <a:pt x="164715" y="989914"/>
                  </a:lnTo>
                  <a:lnTo>
                    <a:pt x="161280" y="980587"/>
                  </a:lnTo>
                  <a:close/>
                </a:path>
                <a:path w="2686685" h="1031239">
                  <a:moveTo>
                    <a:pt x="2667774" y="0"/>
                  </a:moveTo>
                  <a:lnTo>
                    <a:pt x="142623" y="929939"/>
                  </a:lnTo>
                  <a:lnTo>
                    <a:pt x="161280" y="980587"/>
                  </a:lnTo>
                  <a:lnTo>
                    <a:pt x="2686418" y="50660"/>
                  </a:lnTo>
                  <a:lnTo>
                    <a:pt x="2667774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5" name="object 22">
              <a:extLst>
                <a:ext uri="{FF2B5EF4-FFF2-40B4-BE49-F238E27FC236}">
                  <a16:creationId xmlns:a16="http://schemas.microsoft.com/office/drawing/2014/main" id="{FED0280C-66CF-48FB-BADA-B89ABC58B498}"/>
                </a:ext>
              </a:extLst>
            </p:cNvPr>
            <p:cNvSpPr/>
            <p:nvPr/>
          </p:nvSpPr>
          <p:spPr>
            <a:xfrm>
              <a:off x="406400" y="2378113"/>
              <a:ext cx="5651500" cy="2105025"/>
            </a:xfrm>
            <a:custGeom>
              <a:avLst/>
              <a:gdLst/>
              <a:ahLst/>
              <a:cxnLst/>
              <a:rect l="l" t="t" r="r" b="b"/>
              <a:pathLst>
                <a:path w="5651500" h="2105025">
                  <a:moveTo>
                    <a:pt x="0" y="350839"/>
                  </a:moveTo>
                  <a:lnTo>
                    <a:pt x="3202" y="303232"/>
                  </a:lnTo>
                  <a:lnTo>
                    <a:pt x="12532" y="257572"/>
                  </a:lnTo>
                  <a:lnTo>
                    <a:pt x="27570" y="214276"/>
                  </a:lnTo>
                  <a:lnTo>
                    <a:pt x="47899" y="173763"/>
                  </a:lnTo>
                  <a:lnTo>
                    <a:pt x="73101" y="136451"/>
                  </a:lnTo>
                  <a:lnTo>
                    <a:pt x="102758" y="102758"/>
                  </a:lnTo>
                  <a:lnTo>
                    <a:pt x="136451" y="73101"/>
                  </a:lnTo>
                  <a:lnTo>
                    <a:pt x="173763" y="47899"/>
                  </a:lnTo>
                  <a:lnTo>
                    <a:pt x="214276" y="27570"/>
                  </a:lnTo>
                  <a:lnTo>
                    <a:pt x="257572" y="12532"/>
                  </a:lnTo>
                  <a:lnTo>
                    <a:pt x="303232" y="3202"/>
                  </a:lnTo>
                  <a:lnTo>
                    <a:pt x="350839" y="0"/>
                  </a:lnTo>
                  <a:lnTo>
                    <a:pt x="5300663" y="0"/>
                  </a:lnTo>
                  <a:lnTo>
                    <a:pt x="5348269" y="3202"/>
                  </a:lnTo>
                  <a:lnTo>
                    <a:pt x="5393928" y="12532"/>
                  </a:lnTo>
                  <a:lnTo>
                    <a:pt x="5437224" y="27570"/>
                  </a:lnTo>
                  <a:lnTo>
                    <a:pt x="5477737" y="47899"/>
                  </a:lnTo>
                  <a:lnTo>
                    <a:pt x="5515049" y="73101"/>
                  </a:lnTo>
                  <a:lnTo>
                    <a:pt x="5548743" y="102758"/>
                  </a:lnTo>
                  <a:lnTo>
                    <a:pt x="5578400" y="136451"/>
                  </a:lnTo>
                  <a:lnTo>
                    <a:pt x="5603602" y="173763"/>
                  </a:lnTo>
                  <a:lnTo>
                    <a:pt x="5623931" y="214276"/>
                  </a:lnTo>
                  <a:lnTo>
                    <a:pt x="5638970" y="257572"/>
                  </a:lnTo>
                  <a:lnTo>
                    <a:pt x="5648300" y="303232"/>
                  </a:lnTo>
                  <a:lnTo>
                    <a:pt x="5651503" y="350839"/>
                  </a:lnTo>
                  <a:lnTo>
                    <a:pt x="5651503" y="1754150"/>
                  </a:lnTo>
                  <a:lnTo>
                    <a:pt x="5648300" y="1801757"/>
                  </a:lnTo>
                  <a:lnTo>
                    <a:pt x="5638970" y="1847416"/>
                  </a:lnTo>
                  <a:lnTo>
                    <a:pt x="5623931" y="1890712"/>
                  </a:lnTo>
                  <a:lnTo>
                    <a:pt x="5603602" y="1931225"/>
                  </a:lnTo>
                  <a:lnTo>
                    <a:pt x="5578400" y="1968537"/>
                  </a:lnTo>
                  <a:lnTo>
                    <a:pt x="5548743" y="2002231"/>
                  </a:lnTo>
                  <a:lnTo>
                    <a:pt x="5515049" y="2031888"/>
                  </a:lnTo>
                  <a:lnTo>
                    <a:pt x="5477737" y="2057090"/>
                  </a:lnTo>
                  <a:lnTo>
                    <a:pt x="5437224" y="2077419"/>
                  </a:lnTo>
                  <a:lnTo>
                    <a:pt x="5393928" y="2092458"/>
                  </a:lnTo>
                  <a:lnTo>
                    <a:pt x="5348269" y="2101788"/>
                  </a:lnTo>
                  <a:lnTo>
                    <a:pt x="5300663" y="2104991"/>
                  </a:lnTo>
                  <a:lnTo>
                    <a:pt x="350839" y="2104991"/>
                  </a:lnTo>
                  <a:lnTo>
                    <a:pt x="303232" y="2101788"/>
                  </a:lnTo>
                  <a:lnTo>
                    <a:pt x="257572" y="2092458"/>
                  </a:lnTo>
                  <a:lnTo>
                    <a:pt x="214276" y="2077419"/>
                  </a:lnTo>
                  <a:lnTo>
                    <a:pt x="173763" y="2057090"/>
                  </a:lnTo>
                  <a:lnTo>
                    <a:pt x="136451" y="2031888"/>
                  </a:lnTo>
                  <a:lnTo>
                    <a:pt x="102758" y="2002231"/>
                  </a:lnTo>
                  <a:lnTo>
                    <a:pt x="73101" y="1968537"/>
                  </a:lnTo>
                  <a:lnTo>
                    <a:pt x="47899" y="1931225"/>
                  </a:lnTo>
                  <a:lnTo>
                    <a:pt x="27570" y="1890712"/>
                  </a:lnTo>
                  <a:lnTo>
                    <a:pt x="12532" y="1847416"/>
                  </a:lnTo>
                  <a:lnTo>
                    <a:pt x="3202" y="1801757"/>
                  </a:lnTo>
                  <a:lnTo>
                    <a:pt x="0" y="1754150"/>
                  </a:lnTo>
                  <a:lnTo>
                    <a:pt x="0" y="350839"/>
                  </a:lnTo>
                  <a:close/>
                </a:path>
              </a:pathLst>
            </a:custGeom>
            <a:ln w="19050">
              <a:solidFill>
                <a:srgbClr val="1F4E79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6" name="object 23">
              <a:extLst>
                <a:ext uri="{FF2B5EF4-FFF2-40B4-BE49-F238E27FC236}">
                  <a16:creationId xmlns:a16="http://schemas.microsoft.com/office/drawing/2014/main" id="{AEB39123-51BD-4064-932F-02D4919C8101}"/>
                </a:ext>
              </a:extLst>
            </p:cNvPr>
            <p:cNvSpPr/>
            <p:nvPr/>
          </p:nvSpPr>
          <p:spPr>
            <a:xfrm>
              <a:off x="5906795" y="1319072"/>
              <a:ext cx="2837180" cy="958850"/>
            </a:xfrm>
            <a:custGeom>
              <a:avLst/>
              <a:gdLst/>
              <a:ahLst/>
              <a:cxnLst/>
              <a:rect l="l" t="t" r="r" b="b"/>
              <a:pathLst>
                <a:path w="2837179" h="958850">
                  <a:moveTo>
                    <a:pt x="2674712" y="907305"/>
                  </a:moveTo>
                  <a:lnTo>
                    <a:pt x="2658262" y="958710"/>
                  </a:lnTo>
                  <a:lnTo>
                    <a:pt x="2837154" y="930948"/>
                  </a:lnTo>
                  <a:lnTo>
                    <a:pt x="2821360" y="915530"/>
                  </a:lnTo>
                  <a:lnTo>
                    <a:pt x="2700413" y="915530"/>
                  </a:lnTo>
                  <a:lnTo>
                    <a:pt x="2674712" y="907305"/>
                  </a:lnTo>
                  <a:close/>
                </a:path>
                <a:path w="2837179" h="958850">
                  <a:moveTo>
                    <a:pt x="2691164" y="855898"/>
                  </a:moveTo>
                  <a:lnTo>
                    <a:pt x="2674712" y="907305"/>
                  </a:lnTo>
                  <a:lnTo>
                    <a:pt x="2700413" y="915530"/>
                  </a:lnTo>
                  <a:lnTo>
                    <a:pt x="2716860" y="864120"/>
                  </a:lnTo>
                  <a:lnTo>
                    <a:pt x="2691164" y="855898"/>
                  </a:lnTo>
                  <a:close/>
                </a:path>
                <a:path w="2837179" h="958850">
                  <a:moveTo>
                    <a:pt x="2707614" y="804494"/>
                  </a:moveTo>
                  <a:lnTo>
                    <a:pt x="2691164" y="855898"/>
                  </a:lnTo>
                  <a:lnTo>
                    <a:pt x="2716860" y="864120"/>
                  </a:lnTo>
                  <a:lnTo>
                    <a:pt x="2700413" y="915530"/>
                  </a:lnTo>
                  <a:lnTo>
                    <a:pt x="2821360" y="915530"/>
                  </a:lnTo>
                  <a:lnTo>
                    <a:pt x="2707614" y="804494"/>
                  </a:lnTo>
                  <a:close/>
                </a:path>
                <a:path w="2837179" h="958850">
                  <a:moveTo>
                    <a:pt x="16459" y="0"/>
                  </a:moveTo>
                  <a:lnTo>
                    <a:pt x="0" y="51396"/>
                  </a:lnTo>
                  <a:lnTo>
                    <a:pt x="2674712" y="907305"/>
                  </a:lnTo>
                  <a:lnTo>
                    <a:pt x="2691164" y="855898"/>
                  </a:lnTo>
                  <a:lnTo>
                    <a:pt x="16459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52" name="object 25">
            <a:extLst>
              <a:ext uri="{FF2B5EF4-FFF2-40B4-BE49-F238E27FC236}">
                <a16:creationId xmlns:a16="http://schemas.microsoft.com/office/drawing/2014/main" id="{EECCD14A-80DB-4D1B-AC44-AC589E56067E}"/>
              </a:ext>
            </a:extLst>
          </p:cNvPr>
          <p:cNvSpPr/>
          <p:nvPr/>
        </p:nvSpPr>
        <p:spPr>
          <a:xfrm>
            <a:off x="872520" y="4279132"/>
            <a:ext cx="5118735" cy="1477645"/>
          </a:xfrm>
          <a:custGeom>
            <a:avLst/>
            <a:gdLst/>
            <a:ahLst/>
            <a:cxnLst/>
            <a:rect l="l" t="t" r="r" b="b"/>
            <a:pathLst>
              <a:path w="5118735" h="1477645">
                <a:moveTo>
                  <a:pt x="0" y="0"/>
                </a:moveTo>
                <a:lnTo>
                  <a:pt x="5118422" y="0"/>
                </a:lnTo>
                <a:lnTo>
                  <a:pt x="5118422" y="1477330"/>
                </a:lnTo>
                <a:lnTo>
                  <a:pt x="0" y="147733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453CA5A4-362A-4125-9A8F-6BDF461ADD42}"/>
              </a:ext>
            </a:extLst>
          </p:cNvPr>
          <p:cNvSpPr txBox="1"/>
          <p:nvPr/>
        </p:nvSpPr>
        <p:spPr>
          <a:xfrm>
            <a:off x="1001459" y="4277285"/>
            <a:ext cx="4913630" cy="1397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260" dirty="0">
                <a:solidFill>
                  <a:srgbClr val="FF0000"/>
                </a:solidFill>
                <a:latin typeface="DejaVu Sans"/>
                <a:cs typeface="DejaVu Sans"/>
              </a:rPr>
              <a:t>⨂ </a:t>
            </a:r>
            <a:r>
              <a:rPr sz="2000" b="1" spc="-65" dirty="0">
                <a:solidFill>
                  <a:srgbClr val="FF0000"/>
                </a:solidFill>
                <a:latin typeface="Noto Sans CJK HK"/>
                <a:cs typeface="Noto Sans CJK HK"/>
              </a:rPr>
              <a:t>High</a:t>
            </a:r>
            <a:r>
              <a:rPr sz="2000" b="1" spc="-12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2000" b="1" spc="-90" dirty="0">
                <a:solidFill>
                  <a:srgbClr val="FF0000"/>
                </a:solidFill>
                <a:latin typeface="Noto Sans CJK HK"/>
                <a:cs typeface="Noto Sans CJK HK"/>
              </a:rPr>
              <a:t>Time-consumption</a:t>
            </a:r>
            <a:endParaRPr sz="2000" dirty="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2945765" algn="l"/>
              </a:tabLst>
            </a:pPr>
            <a:r>
              <a:rPr sz="2000" spc="-260" dirty="0">
                <a:solidFill>
                  <a:srgbClr val="FF0000"/>
                </a:solidFill>
                <a:latin typeface="DejaVu Sans"/>
                <a:cs typeface="DejaVu Sans"/>
              </a:rPr>
              <a:t>⨂</a:t>
            </a:r>
            <a:r>
              <a:rPr sz="2000" spc="-200" dirty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sz="2000" spc="-105" dirty="0">
                <a:solidFill>
                  <a:srgbClr val="FF0000"/>
                </a:solidFill>
                <a:latin typeface="DejaVu Sans"/>
                <a:cs typeface="DejaVu Sans"/>
              </a:rPr>
              <a:t>𝐒</a:t>
            </a:r>
            <a:r>
              <a:rPr sz="2000" b="1" spc="-105" dirty="0">
                <a:solidFill>
                  <a:srgbClr val="FF0000"/>
                </a:solidFill>
                <a:latin typeface="Noto Sans CJK HK"/>
                <a:cs typeface="Noto Sans CJK HK"/>
              </a:rPr>
              <a:t>inogram</a:t>
            </a:r>
            <a:r>
              <a:rPr sz="2000" b="1" spc="10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2000" b="1" spc="-105" dirty="0">
                <a:solidFill>
                  <a:srgbClr val="FF0000"/>
                </a:solidFill>
                <a:latin typeface="Noto Sans CJK HK"/>
                <a:cs typeface="Noto Sans CJK HK"/>
              </a:rPr>
              <a:t>(Projection)</a:t>
            </a:r>
            <a:r>
              <a:rPr lang="en-US" sz="2000" b="1" spc="-10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2000" b="1" spc="-100" dirty="0">
                <a:solidFill>
                  <a:srgbClr val="FF0000"/>
                </a:solidFill>
                <a:latin typeface="Noto Sans CJK HK"/>
                <a:cs typeface="Noto Sans CJK HK"/>
              </a:rPr>
              <a:t>Data</a:t>
            </a:r>
            <a:r>
              <a:rPr sz="2000" b="1" spc="5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2000" b="1" spc="-114" dirty="0">
                <a:solidFill>
                  <a:srgbClr val="FF0000"/>
                </a:solidFill>
                <a:latin typeface="Noto Sans CJK HK"/>
                <a:cs typeface="Noto Sans CJK HK"/>
              </a:rPr>
              <a:t>Unavailable</a:t>
            </a:r>
            <a:endParaRPr sz="2000" dirty="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60" dirty="0">
                <a:solidFill>
                  <a:srgbClr val="FF0000"/>
                </a:solidFill>
                <a:latin typeface="DejaVu Sans"/>
                <a:cs typeface="DejaVu Sans"/>
              </a:rPr>
              <a:t>⨂ </a:t>
            </a:r>
            <a:r>
              <a:rPr sz="2000" b="1" spc="-120" dirty="0">
                <a:solidFill>
                  <a:srgbClr val="FF0000"/>
                </a:solidFill>
                <a:latin typeface="Noto Sans CJK HK"/>
                <a:cs typeface="Noto Sans CJK HK"/>
              </a:rPr>
              <a:t>Limited Extension </a:t>
            </a:r>
            <a:r>
              <a:rPr sz="2000" b="1" spc="-135" dirty="0">
                <a:solidFill>
                  <a:srgbClr val="FF0000"/>
                </a:solidFill>
                <a:latin typeface="Noto Sans CJK HK"/>
                <a:cs typeface="Noto Sans CJK HK"/>
              </a:rPr>
              <a:t>with </a:t>
            </a:r>
            <a:r>
              <a:rPr sz="2000" b="1" spc="-40" dirty="0">
                <a:solidFill>
                  <a:srgbClr val="FF0000"/>
                </a:solidFill>
                <a:latin typeface="Noto Sans CJK HK"/>
                <a:cs typeface="Noto Sans CJK HK"/>
              </a:rPr>
              <a:t>AI-based</a:t>
            </a:r>
            <a:r>
              <a:rPr sz="2000" b="1" spc="-21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2000" b="1" spc="-140" dirty="0">
                <a:solidFill>
                  <a:srgbClr val="FF0000"/>
                </a:solidFill>
                <a:latin typeface="Noto Sans CJK HK"/>
                <a:cs typeface="Noto Sans CJK HK"/>
              </a:rPr>
              <a:t>Tasks</a:t>
            </a:r>
            <a:endParaRPr sz="2000" dirty="0">
              <a:latin typeface="Noto Sans CJK HK"/>
              <a:cs typeface="Noto Sans CJK HK"/>
            </a:endParaRPr>
          </a:p>
        </p:txBody>
      </p:sp>
      <p:grpSp>
        <p:nvGrpSpPr>
          <p:cNvPr id="40" name="object 38">
            <a:extLst>
              <a:ext uri="{FF2B5EF4-FFF2-40B4-BE49-F238E27FC236}">
                <a16:creationId xmlns:a16="http://schemas.microsoft.com/office/drawing/2014/main" id="{8D470C61-0497-46EC-8978-3808DEBBD74F}"/>
              </a:ext>
            </a:extLst>
          </p:cNvPr>
          <p:cNvGrpSpPr/>
          <p:nvPr/>
        </p:nvGrpSpPr>
        <p:grpSpPr>
          <a:xfrm>
            <a:off x="6724460" y="4290023"/>
            <a:ext cx="5376545" cy="1551990"/>
            <a:chOff x="6548754" y="5034737"/>
            <a:chExt cx="5376545" cy="1551990"/>
          </a:xfrm>
        </p:grpSpPr>
        <p:sp>
          <p:nvSpPr>
            <p:cNvPr id="42" name="object 39">
              <a:extLst>
                <a:ext uri="{FF2B5EF4-FFF2-40B4-BE49-F238E27FC236}">
                  <a16:creationId xmlns:a16="http://schemas.microsoft.com/office/drawing/2014/main" id="{4A15D477-94B5-4BAD-AD35-70F56821DA0E}"/>
                </a:ext>
              </a:extLst>
            </p:cNvPr>
            <p:cNvSpPr/>
            <p:nvPr/>
          </p:nvSpPr>
          <p:spPr>
            <a:xfrm>
              <a:off x="6548754" y="5034737"/>
              <a:ext cx="5376545" cy="1477645"/>
            </a:xfrm>
            <a:custGeom>
              <a:avLst/>
              <a:gdLst/>
              <a:ahLst/>
              <a:cxnLst/>
              <a:rect l="l" t="t" r="r" b="b"/>
              <a:pathLst>
                <a:path w="5376545" h="1477645">
                  <a:moveTo>
                    <a:pt x="0" y="0"/>
                  </a:moveTo>
                  <a:lnTo>
                    <a:pt x="5376543" y="0"/>
                  </a:lnTo>
                  <a:lnTo>
                    <a:pt x="5376543" y="1477330"/>
                  </a:lnTo>
                  <a:lnTo>
                    <a:pt x="0" y="147733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B05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0" name="object 47">
              <a:extLst>
                <a:ext uri="{FF2B5EF4-FFF2-40B4-BE49-F238E27FC236}">
                  <a16:creationId xmlns:a16="http://schemas.microsoft.com/office/drawing/2014/main" id="{881D3874-E240-4814-82B3-A8E4FAC92B22}"/>
                </a:ext>
              </a:extLst>
            </p:cNvPr>
            <p:cNvSpPr/>
            <p:nvPr/>
          </p:nvSpPr>
          <p:spPr>
            <a:xfrm>
              <a:off x="10070591" y="6013704"/>
              <a:ext cx="472440" cy="5730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41" name="object 49">
            <a:extLst>
              <a:ext uri="{FF2B5EF4-FFF2-40B4-BE49-F238E27FC236}">
                <a16:creationId xmlns:a16="http://schemas.microsoft.com/office/drawing/2014/main" id="{07DA6EF6-1275-4CC2-8D7C-D871C89BBB26}"/>
              </a:ext>
            </a:extLst>
          </p:cNvPr>
          <p:cNvSpPr txBox="1"/>
          <p:nvPr/>
        </p:nvSpPr>
        <p:spPr>
          <a:xfrm>
            <a:off x="6906793" y="4228378"/>
            <a:ext cx="5121910" cy="1397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spc="-110" dirty="0">
                <a:solidFill>
                  <a:srgbClr val="00B050"/>
                </a:solidFill>
                <a:latin typeface="Noto Sans CJK HK"/>
                <a:cs typeface="Noto Sans CJK HK"/>
              </a:rPr>
              <a:t>√</a:t>
            </a:r>
            <a:r>
              <a:rPr lang="en-US" sz="2000" b="1" spc="-110" dirty="0">
                <a:solidFill>
                  <a:srgbClr val="00B050"/>
                </a:solidFill>
                <a:latin typeface="Noto Sans CJK HK"/>
                <a:cs typeface="Noto Sans CJK HK"/>
              </a:rPr>
              <a:t> </a:t>
            </a:r>
            <a:r>
              <a:rPr sz="2000" b="1" spc="-110" dirty="0">
                <a:solidFill>
                  <a:srgbClr val="00B050"/>
                </a:solidFill>
                <a:latin typeface="Noto Sans CJK HK"/>
                <a:cs typeface="Noto Sans CJK HK"/>
              </a:rPr>
              <a:t>Fast </a:t>
            </a:r>
            <a:r>
              <a:rPr sz="2000" b="1" spc="-105" dirty="0">
                <a:solidFill>
                  <a:srgbClr val="00B050"/>
                </a:solidFill>
                <a:latin typeface="Noto Sans CJK HK"/>
                <a:cs typeface="Noto Sans CJK HK"/>
              </a:rPr>
              <a:t>Processing </a:t>
            </a:r>
            <a:r>
              <a:rPr sz="2000" b="1" spc="-135" dirty="0">
                <a:solidFill>
                  <a:srgbClr val="00B050"/>
                </a:solidFill>
                <a:latin typeface="Noto Sans CJK HK"/>
                <a:cs typeface="Noto Sans CJK HK"/>
              </a:rPr>
              <a:t>with</a:t>
            </a:r>
            <a:r>
              <a:rPr sz="2000" b="1" spc="-210" dirty="0">
                <a:solidFill>
                  <a:srgbClr val="00B050"/>
                </a:solidFill>
                <a:latin typeface="Noto Sans CJK HK"/>
                <a:cs typeface="Noto Sans CJK HK"/>
              </a:rPr>
              <a:t> </a:t>
            </a:r>
            <a:r>
              <a:rPr sz="2000" b="1" spc="-95" dirty="0">
                <a:solidFill>
                  <a:srgbClr val="00B050"/>
                </a:solidFill>
                <a:latin typeface="Noto Sans CJK HK"/>
                <a:cs typeface="Noto Sans CJK HK"/>
              </a:rPr>
              <a:t>GPU</a:t>
            </a:r>
            <a:endParaRPr sz="2000" dirty="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50" dirty="0">
                <a:solidFill>
                  <a:srgbClr val="00B050"/>
                </a:solidFill>
                <a:latin typeface="Noto Sans CJK HK"/>
                <a:cs typeface="Noto Sans CJK HK"/>
              </a:rPr>
              <a:t>√</a:t>
            </a:r>
            <a:r>
              <a:rPr lang="en-US" sz="2000" b="1" spc="-50" dirty="0">
                <a:solidFill>
                  <a:srgbClr val="00B050"/>
                </a:solidFill>
                <a:latin typeface="Noto Sans CJK HK"/>
                <a:cs typeface="Noto Sans CJK HK"/>
              </a:rPr>
              <a:t> </a:t>
            </a:r>
            <a:r>
              <a:rPr sz="2000" b="1" spc="-50" dirty="0">
                <a:solidFill>
                  <a:srgbClr val="00B050"/>
                </a:solidFill>
                <a:latin typeface="Noto Sans CJK HK"/>
                <a:cs typeface="Noto Sans CJK HK"/>
              </a:rPr>
              <a:t>Work </a:t>
            </a:r>
            <a:r>
              <a:rPr sz="2000" b="1" spc="-85" dirty="0">
                <a:solidFill>
                  <a:srgbClr val="00B050"/>
                </a:solidFill>
                <a:latin typeface="Noto Sans CJK HK"/>
                <a:cs typeface="Noto Sans CJK HK"/>
              </a:rPr>
              <a:t>on </a:t>
            </a:r>
            <a:r>
              <a:rPr sz="2000" b="1" spc="-95" dirty="0">
                <a:solidFill>
                  <a:srgbClr val="00B050"/>
                </a:solidFill>
                <a:latin typeface="Noto Sans CJK HK"/>
                <a:cs typeface="Noto Sans CJK HK"/>
              </a:rPr>
              <a:t>Image </a:t>
            </a:r>
            <a:r>
              <a:rPr sz="2000" b="1" spc="-110" dirty="0">
                <a:solidFill>
                  <a:srgbClr val="00B050"/>
                </a:solidFill>
                <a:latin typeface="Noto Sans CJK HK"/>
                <a:cs typeface="Noto Sans CJK HK"/>
              </a:rPr>
              <a:t>domain</a:t>
            </a:r>
            <a:r>
              <a:rPr sz="2000" b="1" spc="-125" dirty="0">
                <a:solidFill>
                  <a:srgbClr val="00B050"/>
                </a:solidFill>
                <a:latin typeface="Noto Sans CJK HK"/>
                <a:cs typeface="Noto Sans CJK HK"/>
              </a:rPr>
              <a:t> </a:t>
            </a:r>
            <a:r>
              <a:rPr sz="2000" b="1" spc="-105" dirty="0">
                <a:solidFill>
                  <a:srgbClr val="00B050"/>
                </a:solidFill>
                <a:latin typeface="Noto Sans CJK HK"/>
                <a:cs typeface="Noto Sans CJK HK"/>
              </a:rPr>
              <a:t>(Postprocessing)</a:t>
            </a:r>
            <a:endParaRPr sz="2000" dirty="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solidFill>
                  <a:srgbClr val="00B050"/>
                </a:solidFill>
                <a:latin typeface="Noto Sans CJK HK"/>
                <a:cs typeface="Noto Sans CJK HK"/>
              </a:rPr>
              <a:t>√ </a:t>
            </a:r>
            <a:r>
              <a:rPr sz="2000" b="1" spc="-114" dirty="0">
                <a:solidFill>
                  <a:srgbClr val="00B050"/>
                </a:solidFill>
                <a:latin typeface="Noto Sans CJK HK"/>
                <a:cs typeface="Noto Sans CJK HK"/>
              </a:rPr>
              <a:t>Potential </a:t>
            </a:r>
            <a:r>
              <a:rPr sz="2000" b="1" spc="-100" dirty="0">
                <a:solidFill>
                  <a:srgbClr val="00B050"/>
                </a:solidFill>
                <a:latin typeface="Noto Sans CJK HK"/>
                <a:cs typeface="Noto Sans CJK HK"/>
              </a:rPr>
              <a:t>integration </a:t>
            </a:r>
            <a:r>
              <a:rPr sz="2000" b="1" spc="-135" dirty="0">
                <a:solidFill>
                  <a:srgbClr val="00B050"/>
                </a:solidFill>
                <a:latin typeface="Noto Sans CJK HK"/>
                <a:cs typeface="Noto Sans CJK HK"/>
              </a:rPr>
              <a:t>with </a:t>
            </a:r>
            <a:r>
              <a:rPr sz="2000" b="1" spc="-40" dirty="0">
                <a:solidFill>
                  <a:srgbClr val="00B050"/>
                </a:solidFill>
                <a:latin typeface="Noto Sans CJK HK"/>
                <a:cs typeface="Noto Sans CJK HK"/>
              </a:rPr>
              <a:t>AI-based</a:t>
            </a:r>
            <a:r>
              <a:rPr sz="2000" b="1" spc="-215" dirty="0">
                <a:solidFill>
                  <a:srgbClr val="00B050"/>
                </a:solidFill>
                <a:latin typeface="Noto Sans CJK HK"/>
                <a:cs typeface="Noto Sans CJK HK"/>
              </a:rPr>
              <a:t> </a:t>
            </a:r>
            <a:r>
              <a:rPr sz="2000" b="1" spc="-140" dirty="0">
                <a:solidFill>
                  <a:srgbClr val="00B050"/>
                </a:solidFill>
                <a:latin typeface="Noto Sans CJK HK"/>
                <a:cs typeface="Noto Sans CJK HK"/>
              </a:rPr>
              <a:t>Tasks</a:t>
            </a:r>
            <a:endParaRPr sz="2000" dirty="0">
              <a:latin typeface="Noto Sans CJK HK"/>
              <a:cs typeface="Noto Sans CJK HK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6CFFC33-F675-4876-8755-B9E312477970}"/>
              </a:ext>
            </a:extLst>
          </p:cNvPr>
          <p:cNvSpPr/>
          <p:nvPr/>
        </p:nvSpPr>
        <p:spPr>
          <a:xfrm>
            <a:off x="0" y="646331"/>
            <a:ext cx="12199010" cy="6211669"/>
          </a:xfrm>
          <a:custGeom>
            <a:avLst/>
            <a:gdLst>
              <a:gd name="connsiteX0" fmla="*/ 12192000 w 12199010"/>
              <a:gd name="connsiteY0" fmla="*/ 951957 h 6396335"/>
              <a:gd name="connsiteX1" fmla="*/ 12199010 w 12199010"/>
              <a:gd name="connsiteY1" fmla="*/ 951957 h 6396335"/>
              <a:gd name="connsiteX2" fmla="*/ 12199010 w 12199010"/>
              <a:gd name="connsiteY2" fmla="*/ 5441674 h 6396335"/>
              <a:gd name="connsiteX3" fmla="*/ 12192000 w 12199010"/>
              <a:gd name="connsiteY3" fmla="*/ 5441674 h 6396335"/>
              <a:gd name="connsiteX4" fmla="*/ 0 w 12199010"/>
              <a:gd name="connsiteY4" fmla="*/ 0 h 6396335"/>
              <a:gd name="connsiteX5" fmla="*/ 12192000 w 12199010"/>
              <a:gd name="connsiteY5" fmla="*/ 0 h 6396335"/>
              <a:gd name="connsiteX6" fmla="*/ 12192000 w 12199010"/>
              <a:gd name="connsiteY6" fmla="*/ 951957 h 6396335"/>
              <a:gd name="connsiteX7" fmla="*/ 6337364 w 12199010"/>
              <a:gd name="connsiteY7" fmla="*/ 951957 h 6396335"/>
              <a:gd name="connsiteX8" fmla="*/ 6337364 w 12199010"/>
              <a:gd name="connsiteY8" fmla="*/ 5441674 h 6396335"/>
              <a:gd name="connsiteX9" fmla="*/ 12192000 w 12199010"/>
              <a:gd name="connsiteY9" fmla="*/ 5441674 h 6396335"/>
              <a:gd name="connsiteX10" fmla="*/ 12192000 w 12199010"/>
              <a:gd name="connsiteY10" fmla="*/ 6396335 h 6396335"/>
              <a:gd name="connsiteX11" fmla="*/ 0 w 12199010"/>
              <a:gd name="connsiteY11" fmla="*/ 6396335 h 6396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9010" h="6396335">
                <a:moveTo>
                  <a:pt x="12192000" y="951957"/>
                </a:moveTo>
                <a:lnTo>
                  <a:pt x="12199010" y="951957"/>
                </a:lnTo>
                <a:lnTo>
                  <a:pt x="12199010" y="5441674"/>
                </a:lnTo>
                <a:lnTo>
                  <a:pt x="12192000" y="54416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951957"/>
                </a:lnTo>
                <a:lnTo>
                  <a:pt x="6337364" y="951957"/>
                </a:lnTo>
                <a:lnTo>
                  <a:pt x="6337364" y="5441674"/>
                </a:lnTo>
                <a:lnTo>
                  <a:pt x="12192000" y="5441674"/>
                </a:lnTo>
                <a:lnTo>
                  <a:pt x="12192000" y="6396335"/>
                </a:lnTo>
                <a:lnTo>
                  <a:pt x="0" y="639633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CFA3CB-A86E-45C5-ACA8-AD726B32D37F}"/>
              </a:ext>
            </a:extLst>
          </p:cNvPr>
          <p:cNvSpPr txBox="1"/>
          <p:nvPr/>
        </p:nvSpPr>
        <p:spPr>
          <a:xfrm>
            <a:off x="270152" y="1984105"/>
            <a:ext cx="58958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As a Mainstream Method recently</a:t>
            </a:r>
          </a:p>
          <a:p>
            <a:endParaRPr lang="en-US" sz="2800" b="1" i="1" dirty="0">
              <a:solidFill>
                <a:srgbClr val="FF0000"/>
              </a:solidFill>
            </a:endParaRPr>
          </a:p>
          <a:p>
            <a:r>
              <a:rPr lang="en-US" sz="2800" b="1" i="1" dirty="0">
                <a:solidFill>
                  <a:srgbClr val="FF0000"/>
                </a:solidFill>
              </a:rPr>
              <a:t>Works on Image Domain and No </a:t>
            </a:r>
          </a:p>
          <a:p>
            <a:r>
              <a:rPr lang="en-US" sz="2800" b="1" i="1" dirty="0">
                <a:solidFill>
                  <a:srgbClr val="FF0000"/>
                </a:solidFill>
              </a:rPr>
              <a:t>Handcrafted Prior Inserting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453102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 rtlCol="0" anchor="ctr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aeaa21da-5365-4f87-ab5b-20b4514d0e25">
      <UserInfo>
        <DisplayName/>
        <AccountId xsi:nil="true"/>
        <AccountType/>
      </UserInfo>
    </Owner>
    <Invited_Teachers xmlns="aeaa21da-5365-4f87-ab5b-20b4514d0e25" xsi:nil="true"/>
    <NotebookType xmlns="aeaa21da-5365-4f87-ab5b-20b4514d0e25" xsi:nil="true"/>
    <Self_Registration_Enabled xmlns="aeaa21da-5365-4f87-ab5b-20b4514d0e25" xsi:nil="true"/>
    <DefaultSectionNames xmlns="aeaa21da-5365-4f87-ab5b-20b4514d0e25" xsi:nil="true"/>
    <Invited_Students xmlns="aeaa21da-5365-4f87-ab5b-20b4514d0e25" xsi:nil="true"/>
    <FolderType xmlns="aeaa21da-5365-4f87-ab5b-20b4514d0e25" xsi:nil="true"/>
    <Teachers xmlns="aeaa21da-5365-4f87-ab5b-20b4514d0e25">
      <UserInfo>
        <DisplayName/>
        <AccountId xsi:nil="true"/>
        <AccountType/>
      </UserInfo>
    </Teachers>
    <Students xmlns="aeaa21da-5365-4f87-ab5b-20b4514d0e25">
      <UserInfo>
        <DisplayName/>
        <AccountId xsi:nil="true"/>
        <AccountType/>
      </UserInfo>
    </Students>
    <Student_Groups xmlns="aeaa21da-5365-4f87-ab5b-20b4514d0e25">
      <UserInfo>
        <DisplayName/>
        <AccountId xsi:nil="true"/>
        <AccountType/>
      </UserInfo>
    </Student_Groups>
    <AppVersion xmlns="aeaa21da-5365-4f87-ab5b-20b4514d0e2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E79A3DE9FE5E458A6281D568C2C7D3" ma:contentTypeVersion="21" ma:contentTypeDescription="Create a new document." ma:contentTypeScope="" ma:versionID="a2326ba7365dfafac5ebe7fbf40aad61">
  <xsd:schema xmlns:xsd="http://www.w3.org/2001/XMLSchema" xmlns:xs="http://www.w3.org/2001/XMLSchema" xmlns:p="http://schemas.microsoft.com/office/2006/metadata/properties" xmlns:ns3="4d19014b-207d-4fe6-9e31-aeb35d7f2606" xmlns:ns4="aeaa21da-5365-4f87-ab5b-20b4514d0e25" targetNamespace="http://schemas.microsoft.com/office/2006/metadata/properties" ma:root="true" ma:fieldsID="d6c8e3f34716079eac7d5cb459e5e1a0" ns3:_="" ns4:_="">
    <xsd:import namespace="4d19014b-207d-4fe6-9e31-aeb35d7f2606"/>
    <xsd:import namespace="aeaa21da-5365-4f87-ab5b-20b4514d0e2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EventHashCode" minOccurs="0"/>
                <xsd:element ref="ns4:MediaServiceGenerationTim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19014b-207d-4fe6-9e31-aeb35d7f260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aa21da-5365-4f87-ab5b-20b4514d0e25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24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2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2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2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A0016B-C85B-42BB-A65C-942917269D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63DDE1-0A6B-408D-9F3B-EB60A45A12BE}">
  <ds:schemaRefs>
    <ds:schemaRef ds:uri="http://schemas.microsoft.com/office/2006/metadata/properties"/>
    <ds:schemaRef ds:uri="http://schemas.microsoft.com/office/infopath/2007/PartnerControls"/>
    <ds:schemaRef ds:uri="aeaa21da-5365-4f87-ab5b-20b4514d0e25"/>
  </ds:schemaRefs>
</ds:datastoreItem>
</file>

<file path=customXml/itemProps3.xml><?xml version="1.0" encoding="utf-8"?>
<ds:datastoreItem xmlns:ds="http://schemas.openxmlformats.org/officeDocument/2006/customXml" ds:itemID="{8C312268-8E01-4FC3-83F2-A078B134EC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19014b-207d-4fe6-9e31-aeb35d7f2606"/>
    <ds:schemaRef ds:uri="aeaa21da-5365-4f87-ab5b-20b4514d0e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1015</Words>
  <Application>Microsoft Office PowerPoint</Application>
  <PresentationFormat>宽屏</PresentationFormat>
  <Paragraphs>240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DejaVu Sans</vt:lpstr>
      <vt:lpstr>Google Sans</vt:lpstr>
      <vt:lpstr>Noto Sans CJK HK</vt:lpstr>
      <vt:lpstr>Arial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</dc:creator>
  <cp:lastModifiedBy>CHEN Kecheng</cp:lastModifiedBy>
  <cp:revision>17</cp:revision>
  <dcterms:created xsi:type="dcterms:W3CDTF">2020-01-15T02:16:42Z</dcterms:created>
  <dcterms:modified xsi:type="dcterms:W3CDTF">2023-03-10T14:16:57Z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0x010100CBE79A3DE9FE5E458A6281D568C2C7D3</vt:lpwstr>
  </property>
</Properties>
</file>