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maticSC-bold.fntdata"/><Relationship Id="rId10" Type="http://schemas.openxmlformats.org/officeDocument/2006/relationships/slide" Target="slides/slide5.xml"/><Relationship Id="rId21" Type="http://schemas.openxmlformats.org/officeDocument/2006/relationships/font" Target="fonts/AmaticSC-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7668011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766801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900"/>
              <a:t>The first of  two trends we investigated to determine if there was any correlation was the distribution of the electric vehicle range and the manufacture. </a:t>
            </a:r>
            <a:endParaRPr sz="900"/>
          </a:p>
          <a:p>
            <a:pPr indent="-285750" lvl="0" marL="457200" rtl="0" algn="l">
              <a:spcBef>
                <a:spcPts val="0"/>
              </a:spcBef>
              <a:spcAft>
                <a:spcPts val="0"/>
              </a:spcAft>
              <a:buSzPts val="900"/>
              <a:buChar char="●"/>
            </a:pPr>
            <a:r>
              <a:rPr lang="en" sz="900"/>
              <a:t>We found no correlation between the distribution of the EV range and the manufacture.  </a:t>
            </a:r>
            <a:r>
              <a:rPr lang="en" sz="900">
                <a:solidFill>
                  <a:schemeClr val="dk1"/>
                </a:solidFill>
              </a:rPr>
              <a:t>No additional insight can be found into the EV ranges by knowing the manufacture</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However, looking at the graph depicted you can see with the exception of the Jaguar most ranges fall in the 25 to 50 mile range</a:t>
            </a:r>
            <a:endParaRPr sz="900">
              <a:solidFill>
                <a:schemeClr val="dk1"/>
              </a:solidFill>
            </a:endParaRPr>
          </a:p>
          <a:p>
            <a:pPr indent="-285750" lvl="0" marL="457200" rtl="0" algn="l">
              <a:spcBef>
                <a:spcPts val="0"/>
              </a:spcBef>
              <a:spcAft>
                <a:spcPts val="0"/>
              </a:spcAft>
              <a:buSzPts val="900"/>
              <a:buChar char="●"/>
            </a:pPr>
            <a:r>
              <a:rPr lang="en" sz="900"/>
              <a:t>Weak </a:t>
            </a:r>
            <a:r>
              <a:rPr lang="en" sz="900"/>
              <a:t>positive</a:t>
            </a:r>
            <a:r>
              <a:rPr lang="en" sz="900"/>
              <a:t> correlation </a:t>
            </a:r>
            <a:r>
              <a:rPr lang="en" sz="900">
                <a:solidFill>
                  <a:schemeClr val="dk1"/>
                </a:solidFill>
                <a:highlight>
                  <a:srgbClr val="FFFFFF"/>
                </a:highlight>
              </a:rPr>
              <a:t>Pearson Correlation Coefficient: 0.07193586773978594 </a:t>
            </a:r>
            <a:r>
              <a:rPr lang="en" sz="900">
                <a:solidFill>
                  <a:schemeClr val="dk1"/>
                </a:solidFill>
                <a:highlight>
                  <a:schemeClr val="lt1"/>
                </a:highlight>
              </a:rPr>
              <a:t>super weak close to zero</a:t>
            </a:r>
            <a:endParaRPr sz="900">
              <a:solidFill>
                <a:schemeClr val="dk1"/>
              </a:solidFill>
              <a:highlight>
                <a:schemeClr val="lt1"/>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t/>
            </a:r>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84c5d8c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84c5d8c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rPr lang="en" sz="900">
                <a:solidFill>
                  <a:schemeClr val="dk1"/>
                </a:solidFill>
              </a:rPr>
              <a:t>Then we looked at a scatterplot view..</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Could we determine a correlation between EV range and vehicle manufacture – NOPE</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Weak positive correlation </a:t>
            </a:r>
            <a:r>
              <a:rPr lang="en" sz="900">
                <a:solidFill>
                  <a:schemeClr val="dk1"/>
                </a:solidFill>
                <a:highlight>
                  <a:srgbClr val="FFFFFF"/>
                </a:highlight>
              </a:rPr>
              <a:t>Pearson Correlation Coefficient: 0.07193586773978594. Small tendency for increase in car manufacture for an increase in EV range but super weak close to zero</a:t>
            </a:r>
            <a:endParaRPr sz="900">
              <a:solidFill>
                <a:schemeClr val="dk1"/>
              </a:solidFill>
              <a:highlight>
                <a:srgbClr val="FFFFFF"/>
              </a:highlight>
            </a:endParaRPr>
          </a:p>
          <a:p>
            <a:pPr indent="-285750" lvl="0" marL="457200" rtl="0" algn="l">
              <a:spcBef>
                <a:spcPts val="0"/>
              </a:spcBef>
              <a:spcAft>
                <a:spcPts val="0"/>
              </a:spcAft>
              <a:buClr>
                <a:schemeClr val="dk1"/>
              </a:buClr>
              <a:buSzPts val="900"/>
              <a:buChar char="●"/>
            </a:pPr>
            <a:r>
              <a:rPr lang="en" sz="900">
                <a:solidFill>
                  <a:schemeClr val="dk1"/>
                </a:solidFill>
              </a:rPr>
              <a:t>No additional insight can be found into the EV ranges by knowing the manufacture</a:t>
            </a:r>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7668011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7668011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1"/>
              </a:buClr>
              <a:buSzPts val="900"/>
              <a:buChar char="●"/>
            </a:pPr>
            <a:r>
              <a:rPr lang="en" sz="900">
                <a:solidFill>
                  <a:schemeClr val="dk1"/>
                </a:solidFill>
                <a:highlight>
                  <a:srgbClr val="FFFFFF"/>
                </a:highlight>
              </a:rPr>
              <a:t>Then lastly, we investigated the relationship between the age of the electric vehicle and the amount of electric vehicles in circulation</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highlight>
                  <a:srgbClr val="FFFFFF"/>
                </a:highlight>
              </a:rPr>
              <a:t>There are a number of rebates/incentives available for consumers purchasing new vehicles.  </a:t>
            </a:r>
            <a:endParaRPr sz="900">
              <a:solidFill>
                <a:schemeClr val="dk1"/>
              </a:solidFill>
              <a:highlight>
                <a:srgbClr val="FFFFFF"/>
              </a:highlight>
            </a:endParaRPr>
          </a:p>
          <a:p>
            <a:pPr indent="-285750" lvl="1" marL="914400" rtl="0" algn="l">
              <a:lnSpc>
                <a:spcPct val="115000"/>
              </a:lnSpc>
              <a:spcBef>
                <a:spcPts val="0"/>
              </a:spcBef>
              <a:spcAft>
                <a:spcPts val="0"/>
              </a:spcAft>
              <a:buClr>
                <a:schemeClr val="dk1"/>
              </a:buClr>
              <a:buSzPts val="900"/>
              <a:buChar char="○"/>
            </a:pPr>
            <a:r>
              <a:rPr lang="en" sz="900">
                <a:solidFill>
                  <a:srgbClr val="595959"/>
                </a:solidFill>
              </a:rPr>
              <a:t>Federal and local incentives</a:t>
            </a:r>
            <a:endParaRPr sz="900">
              <a:solidFill>
                <a:srgbClr val="595959"/>
              </a:solidFill>
            </a:endParaRPr>
          </a:p>
          <a:p>
            <a:pPr indent="-285750" lvl="1" marL="914400" rtl="0" algn="l">
              <a:lnSpc>
                <a:spcPct val="115000"/>
              </a:lnSpc>
              <a:spcBef>
                <a:spcPts val="0"/>
              </a:spcBef>
              <a:spcAft>
                <a:spcPts val="0"/>
              </a:spcAft>
              <a:buClr>
                <a:srgbClr val="595959"/>
              </a:buClr>
              <a:buSzPts val="900"/>
              <a:buChar char="○"/>
            </a:pPr>
            <a:r>
              <a:rPr lang="en" sz="900">
                <a:solidFill>
                  <a:srgbClr val="595959"/>
                </a:solidFill>
              </a:rPr>
              <a:t>Electric cars get a sales-tax exemption in Washington up to $25k as Tony mentioned earlier, and as we saw in the urban cores drivers have access to more charging infrastructure </a:t>
            </a:r>
            <a:endParaRPr sz="900">
              <a:solidFill>
                <a:srgbClr val="595959"/>
              </a:solidFill>
            </a:endParaRPr>
          </a:p>
          <a:p>
            <a:pPr indent="-285750" lvl="1" marL="914400" rtl="0" algn="l">
              <a:lnSpc>
                <a:spcPct val="115000"/>
              </a:lnSpc>
              <a:spcBef>
                <a:spcPts val="0"/>
              </a:spcBef>
              <a:spcAft>
                <a:spcPts val="0"/>
              </a:spcAft>
              <a:buClr>
                <a:srgbClr val="595959"/>
              </a:buClr>
              <a:buSzPts val="900"/>
              <a:buChar char="○"/>
            </a:pPr>
            <a:r>
              <a:rPr lang="en" sz="900">
                <a:solidFill>
                  <a:srgbClr val="595959"/>
                </a:solidFill>
              </a:rPr>
              <a:t>Newer technology</a:t>
            </a:r>
            <a:endParaRPr sz="900">
              <a:solidFill>
                <a:srgbClr val="595959"/>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highlight>
                  <a:schemeClr val="lt1"/>
                </a:highlight>
              </a:rPr>
              <a:t>which might explain the lack of older vehicles on the road  ….. </a:t>
            </a:r>
            <a:r>
              <a:rPr lang="en" sz="900">
                <a:solidFill>
                  <a:srgbClr val="595959"/>
                </a:solidFill>
              </a:rPr>
              <a:t>However, w</a:t>
            </a:r>
            <a:r>
              <a:rPr lang="en" sz="900">
                <a:solidFill>
                  <a:schemeClr val="dk1"/>
                </a:solidFill>
                <a:highlight>
                  <a:schemeClr val="lt1"/>
                </a:highlight>
              </a:rPr>
              <a:t>e found no correlation between the number of EVs on the road and the age of the vehicle  (Correlation between Age and Count: -0.12888215071722858 = weak negative correlation negative number &amp; far from 1. Increase in age small decrease in count</a:t>
            </a:r>
            <a:endParaRPr sz="9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84c5d8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84c5d8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6dca56a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6dca56a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6dca56ab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6dca56ab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6dca56a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6dca56a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7668011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7668011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goal is to answer “if drivers outside of major cities need to drive farther with EV’s”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6dca56ab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6dca56ab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6dca56ab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6dca56ab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70f8eea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70f8eea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766801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766801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7668011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7668011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7668011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7668011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As we saw in Tony’s slide earlier, electric vehicle ownership skyrocketed starting in 2019. </a:t>
            </a:r>
            <a:r>
              <a:rPr lang="en" sz="900">
                <a:solidFill>
                  <a:schemeClr val="dk1"/>
                </a:solidFill>
              </a:rPr>
              <a:t>We then looked at additional trends with electric vehicles to determine if we could gain additional insight behind the spike in EV ownership.</a:t>
            </a:r>
            <a:endParaRPr sz="900"/>
          </a:p>
          <a:p>
            <a:pPr indent="-285750" lvl="1" marL="914400" rtl="0" algn="l">
              <a:spcBef>
                <a:spcPts val="0"/>
              </a:spcBef>
              <a:spcAft>
                <a:spcPts val="0"/>
              </a:spcAft>
              <a:buSzPts val="900"/>
              <a:buChar char="○"/>
            </a:pPr>
            <a:r>
              <a:rPr lang="en" sz="900"/>
              <a:t> </a:t>
            </a:r>
            <a:r>
              <a:rPr lang="en" sz="900">
                <a:solidFill>
                  <a:srgbClr val="595959"/>
                </a:solidFill>
              </a:rPr>
              <a:t>Regardless of the $75/year fee that WA state is charging…. Interest remains strong 166,800 over 27 year period - 3,309 so far just this year. </a:t>
            </a:r>
            <a:endParaRPr sz="900">
              <a:solidFill>
                <a:srgbClr val="595959"/>
              </a:solidFill>
            </a:endParaRPr>
          </a:p>
          <a:p>
            <a:pPr indent="-285750" lvl="1" marL="914400" rtl="0" algn="l">
              <a:spcBef>
                <a:spcPts val="0"/>
              </a:spcBef>
              <a:spcAft>
                <a:spcPts val="0"/>
              </a:spcAft>
              <a:buSzPts val="900"/>
              <a:buChar char="○"/>
            </a:pPr>
            <a:r>
              <a:rPr lang="en" sz="900">
                <a:solidFill>
                  <a:srgbClr val="595959"/>
                </a:solidFill>
              </a:rPr>
              <a:t>A</a:t>
            </a:r>
            <a:r>
              <a:rPr lang="en" sz="900">
                <a:solidFill>
                  <a:srgbClr val="595959"/>
                </a:solidFill>
              </a:rPr>
              <a:t>ccording to the U.S. Energy Information Administration</a:t>
            </a:r>
            <a:r>
              <a:rPr lang="en" sz="900">
                <a:solidFill>
                  <a:schemeClr val="dk1"/>
                </a:solidFill>
              </a:rPr>
              <a:t> WA </a:t>
            </a:r>
            <a:r>
              <a:rPr lang="en" sz="900">
                <a:solidFill>
                  <a:srgbClr val="595959"/>
                </a:solidFill>
              </a:rPr>
              <a:t>has one of the highest percentages of registered plug-in electric cars in the country, </a:t>
            </a:r>
            <a:r>
              <a:rPr lang="en" sz="900">
                <a:solidFill>
                  <a:schemeClr val="dk1"/>
                </a:solidFill>
              </a:rPr>
              <a:t>Tesla remains the favorite among electric vehicle owners. </a:t>
            </a:r>
            <a:endParaRPr sz="900">
              <a:solidFill>
                <a:schemeClr val="dk1"/>
              </a:solidFill>
            </a:endParaRPr>
          </a:p>
          <a:p>
            <a:pPr indent="-285750" lvl="1" marL="914400" rtl="0" algn="l">
              <a:spcBef>
                <a:spcPts val="0"/>
              </a:spcBef>
              <a:spcAft>
                <a:spcPts val="0"/>
              </a:spcAft>
              <a:buSzPts val="900"/>
              <a:buChar char="○"/>
            </a:pPr>
            <a:r>
              <a:rPr lang="en" sz="900">
                <a:solidFill>
                  <a:schemeClr val="dk1"/>
                </a:solidFill>
              </a:rPr>
              <a:t>However, regardless of the local incentives in place there isn’t much choice for consumers when it comes to manufacturer's to choose from according to a recent Seattle Times blog post. </a:t>
            </a:r>
            <a:endParaRPr sz="900">
              <a:solidFill>
                <a:schemeClr val="dk1"/>
              </a:solidFill>
            </a:endParaRPr>
          </a:p>
          <a:p>
            <a:pPr indent="-285750" lvl="1" marL="914400" rtl="0" algn="l">
              <a:spcBef>
                <a:spcPts val="0"/>
              </a:spcBef>
              <a:spcAft>
                <a:spcPts val="0"/>
              </a:spcAft>
              <a:buSzPts val="900"/>
              <a:buChar char="○"/>
            </a:pPr>
            <a:r>
              <a:rPr lang="en" sz="900">
                <a:solidFill>
                  <a:schemeClr val="dk1"/>
                </a:solidFill>
              </a:rPr>
              <a:t>Manufacturers aren’t incentivized to produce more electric vehicles for sale in Washington state as the state hasn’t adopted zero emissions policies like California </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Should we see stricter legislation from either the state or local governments, with more lower cost EVs available for purchase we would expect to see EV ownership higher than it is today</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rgbClr val="595959"/>
                </a:solidFill>
              </a:rPr>
              <a:t>Manufacture &amp; total EVs are independent variables, there is no correlation between the two (</a:t>
            </a:r>
            <a:r>
              <a:rPr lang="en" sz="900">
                <a:solidFill>
                  <a:schemeClr val="dk1"/>
                </a:solidFill>
                <a:highlight>
                  <a:srgbClr val="FFFFFF"/>
                </a:highlight>
              </a:rPr>
              <a:t>Cramer's V: 0). Cramer’s is a chi-square test to measure how strong two categorical fields are associated. Chi test measures input against expected output for categories</a:t>
            </a:r>
            <a:endParaRPr sz="9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ommerce.wa.gov/growing-the-economy/energy/electric-vehicles/resources-govt-agencies/" TargetMode="External"/><Relationship Id="rId4" Type="http://schemas.openxmlformats.org/officeDocument/2006/relationships/hyperlink" Target="https://unsplash.com/s/photos/electric-c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285650" y="2571750"/>
            <a:ext cx="6038700" cy="16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solidFill>
                  <a:srgbClr val="FFFFFF"/>
                </a:solidFill>
                <a:latin typeface="Amatic SC"/>
                <a:ea typeface="Amatic SC"/>
                <a:cs typeface="Amatic SC"/>
                <a:sym typeface="Amatic SC"/>
              </a:rPr>
              <a:t>Washington State Electric Vehicle Trends</a:t>
            </a:r>
            <a:endParaRPr sz="3680">
              <a:solidFill>
                <a:srgbClr val="FFFFFF"/>
              </a:solidFill>
              <a:latin typeface="Amatic SC"/>
              <a:ea typeface="Amatic SC"/>
              <a:cs typeface="Amatic SC"/>
              <a:sym typeface="Amatic SC"/>
            </a:endParaRPr>
          </a:p>
        </p:txBody>
      </p:sp>
      <p:sp>
        <p:nvSpPr>
          <p:cNvPr id="55" name="Google Shape;55;p13"/>
          <p:cNvSpPr txBox="1"/>
          <p:nvPr>
            <p:ph idx="1" type="subTitle"/>
          </p:nvPr>
        </p:nvSpPr>
        <p:spPr>
          <a:xfrm>
            <a:off x="3511250" y="4045350"/>
            <a:ext cx="5587500" cy="67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F3F3F3"/>
                </a:solidFill>
                <a:latin typeface="Amatic SC"/>
                <a:ea typeface="Amatic SC"/>
                <a:cs typeface="Amatic SC"/>
                <a:sym typeface="Amatic SC"/>
              </a:rPr>
              <a:t>A presentation by Holly and Tony</a:t>
            </a:r>
            <a:endParaRPr sz="2100">
              <a:solidFill>
                <a:srgbClr val="F3F3F3"/>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72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Electric Vehicle Range Distribution</a:t>
            </a:r>
            <a:endParaRPr sz="2500"/>
          </a:p>
        </p:txBody>
      </p:sp>
      <p:pic>
        <p:nvPicPr>
          <p:cNvPr id="119" name="Google Shape;119;p22"/>
          <p:cNvPicPr preferRelativeResize="0"/>
          <p:nvPr/>
        </p:nvPicPr>
        <p:blipFill>
          <a:blip r:embed="rId3">
            <a:alphaModFix/>
          </a:blip>
          <a:stretch>
            <a:fillRect/>
          </a:stretch>
        </p:blipFill>
        <p:spPr>
          <a:xfrm>
            <a:off x="-9525" y="884050"/>
            <a:ext cx="5898351" cy="3932224"/>
          </a:xfrm>
          <a:prstGeom prst="rect">
            <a:avLst/>
          </a:prstGeom>
          <a:noFill/>
          <a:ln>
            <a:noFill/>
          </a:ln>
        </p:spPr>
      </p:pic>
      <p:pic>
        <p:nvPicPr>
          <p:cNvPr id="120" name="Google Shape;120;p22"/>
          <p:cNvPicPr preferRelativeResize="0"/>
          <p:nvPr/>
        </p:nvPicPr>
        <p:blipFill>
          <a:blip r:embed="rId4">
            <a:alphaModFix/>
          </a:blip>
          <a:stretch>
            <a:fillRect/>
          </a:stretch>
        </p:blipFill>
        <p:spPr>
          <a:xfrm>
            <a:off x="5458150" y="1366250"/>
            <a:ext cx="3410575" cy="3018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3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Electric Range and Manufacture</a:t>
            </a:r>
            <a:endParaRPr/>
          </a:p>
        </p:txBody>
      </p:sp>
      <p:pic>
        <p:nvPicPr>
          <p:cNvPr id="126" name="Google Shape;126;p23"/>
          <p:cNvPicPr preferRelativeResize="0"/>
          <p:nvPr/>
        </p:nvPicPr>
        <p:blipFill>
          <a:blip r:embed="rId3">
            <a:alphaModFix/>
          </a:blip>
          <a:stretch>
            <a:fillRect/>
          </a:stretch>
        </p:blipFill>
        <p:spPr>
          <a:xfrm>
            <a:off x="560175" y="1059900"/>
            <a:ext cx="5731476" cy="3718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222600" y="739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500"/>
              <a:t>Where Are All The “Old” Electric Vehicles?</a:t>
            </a:r>
            <a:endParaRPr sz="2500"/>
          </a:p>
        </p:txBody>
      </p:sp>
      <p:pic>
        <p:nvPicPr>
          <p:cNvPr id="132" name="Google Shape;132;p24"/>
          <p:cNvPicPr preferRelativeResize="0"/>
          <p:nvPr/>
        </p:nvPicPr>
        <p:blipFill>
          <a:blip r:embed="rId3">
            <a:alphaModFix/>
          </a:blip>
          <a:stretch>
            <a:fillRect/>
          </a:stretch>
        </p:blipFill>
        <p:spPr>
          <a:xfrm>
            <a:off x="389750" y="988575"/>
            <a:ext cx="5561699" cy="3663800"/>
          </a:xfrm>
          <a:prstGeom prst="rect">
            <a:avLst/>
          </a:prstGeom>
          <a:noFill/>
          <a:ln>
            <a:noFill/>
          </a:ln>
        </p:spPr>
      </p:pic>
      <p:pic>
        <p:nvPicPr>
          <p:cNvPr id="133" name="Google Shape;133;p24"/>
          <p:cNvPicPr preferRelativeResize="0"/>
          <p:nvPr/>
        </p:nvPicPr>
        <p:blipFill>
          <a:blip r:embed="rId4">
            <a:alphaModFix/>
          </a:blip>
          <a:stretch>
            <a:fillRect/>
          </a:stretch>
        </p:blipFill>
        <p:spPr>
          <a:xfrm>
            <a:off x="6208125" y="879275"/>
            <a:ext cx="2689750" cy="37731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Urban areas have a higher </a:t>
            </a:r>
            <a:r>
              <a:rPr lang="en"/>
              <a:t>concentration</a:t>
            </a:r>
            <a:r>
              <a:rPr lang="en"/>
              <a:t> of electric vehicles</a:t>
            </a:r>
            <a:endParaRPr/>
          </a:p>
          <a:p>
            <a:pPr indent="-342900" lvl="0" marL="457200" rtl="0" algn="l">
              <a:spcBef>
                <a:spcPts val="0"/>
              </a:spcBef>
              <a:spcAft>
                <a:spcPts val="0"/>
              </a:spcAft>
              <a:buSzPts val="1800"/>
              <a:buChar char="●"/>
            </a:pPr>
            <a:r>
              <a:rPr lang="en"/>
              <a:t>No other correlations found in the data for:</a:t>
            </a:r>
            <a:endParaRPr/>
          </a:p>
          <a:p>
            <a:pPr indent="-317500" lvl="1" marL="914400" rtl="0" algn="l">
              <a:spcBef>
                <a:spcPts val="0"/>
              </a:spcBef>
              <a:spcAft>
                <a:spcPts val="0"/>
              </a:spcAft>
              <a:buSzPts val="1400"/>
              <a:buChar char="○"/>
            </a:pPr>
            <a:r>
              <a:rPr lang="en" sz="1400"/>
              <a:t>Between the car manufacture and the electric range</a:t>
            </a:r>
            <a:endParaRPr/>
          </a:p>
          <a:p>
            <a:pPr indent="-317500" lvl="1" marL="914400" rtl="0" algn="l">
              <a:spcBef>
                <a:spcPts val="0"/>
              </a:spcBef>
              <a:spcAft>
                <a:spcPts val="0"/>
              </a:spcAft>
              <a:buSzPts val="1400"/>
              <a:buChar char="○"/>
            </a:pPr>
            <a:r>
              <a:rPr lang="en"/>
              <a:t>T</a:t>
            </a:r>
            <a:r>
              <a:rPr lang="en"/>
              <a:t>he </a:t>
            </a:r>
            <a:r>
              <a:rPr lang="en"/>
              <a:t>age of the vehicle and th</a:t>
            </a:r>
            <a:r>
              <a:rPr lang="en"/>
              <a:t>e number of vehicles in circulation</a:t>
            </a:r>
            <a:endParaRPr/>
          </a:p>
          <a:p>
            <a:pPr indent="-342900" lvl="0" marL="457200" rtl="0" algn="l">
              <a:spcBef>
                <a:spcPts val="0"/>
              </a:spcBef>
              <a:spcAft>
                <a:spcPts val="0"/>
              </a:spcAft>
              <a:buSzPts val="1800"/>
              <a:buChar char="●"/>
            </a:pPr>
            <a:r>
              <a:rPr lang="en"/>
              <a:t>Electric vehicles remain popular with consumers in Washington State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3500">
                <a:solidFill>
                  <a:schemeClr val="dk1"/>
                </a:solidFill>
              </a:rPr>
              <a:t>Appendix</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141600" y="910825"/>
            <a:ext cx="8520600" cy="400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950"/>
              <a:t>Sea-Tac Establishes Environmental Guidelines for Ridesharing Companies. Retrieved from https://airportimprovement.com/article/sea-tac-establishes-environmental-guidelines-ridesharing-companies. On January 30,2024. </a:t>
            </a:r>
            <a:endParaRPr sz="3950"/>
          </a:p>
          <a:p>
            <a:pPr indent="0" lvl="0" marL="0" rtl="0" algn="l">
              <a:spcBef>
                <a:spcPts val="1200"/>
              </a:spcBef>
              <a:spcAft>
                <a:spcPts val="0"/>
              </a:spcAft>
              <a:buNone/>
            </a:pPr>
            <a:r>
              <a:rPr lang="en" sz="3950"/>
              <a:t>Since 2003, SEA has required taxis servicing the airport to meet various environmental standards. Now, it is applying the same criteria to ridesharing companies as well. Ridesharing companies are required to adhere to the Port's Environmental Key Performance Indicator (E-KPI), which establishes a threshold for emissions based on a fleet's weighted average mile-per-gallon performance, deadheading statistics, and pooling of passengers who are otherwise unaffiliated. If companies do not meet the environmental performance standards after six-month and nine-month periods, they incur additional $5 per trip fees until they achieve the Port's green benchmarks. </a:t>
            </a:r>
            <a:endParaRPr sz="3950"/>
          </a:p>
          <a:p>
            <a:pPr indent="0" lvl="0" marL="0" rtl="0" algn="l">
              <a:spcBef>
                <a:spcPts val="1200"/>
              </a:spcBef>
              <a:spcAft>
                <a:spcPts val="0"/>
              </a:spcAft>
              <a:buNone/>
            </a:pPr>
            <a:r>
              <a:rPr lang="en" sz="3950"/>
              <a:t>HB 2042 Passes Washington Legislature. Retrieved from https://forthmobility.org/news/hb-2042-passes-washington-legislature. On January 30, 2024. May 2019 state incentives for purchasing EVs were extended, state funding extended to projects in low income/rural areas, funding &amp; grants for studies targeted to low to middle income residents</a:t>
            </a:r>
            <a:endParaRPr sz="3950"/>
          </a:p>
          <a:p>
            <a:pPr indent="0" lvl="0" marL="0" rtl="0" algn="l">
              <a:spcBef>
                <a:spcPts val="1200"/>
              </a:spcBef>
              <a:spcAft>
                <a:spcPts val="0"/>
              </a:spcAft>
              <a:buNone/>
            </a:pPr>
            <a:r>
              <a:rPr lang="en" sz="3950"/>
              <a:t>Washington-state-loves-electric-cars-but-gets-very-few-heres-why. Retrieved from https://www.greencarreports.com/news/1098052_washington-state-loves-electric-cars-but-gets-very-few-heres-why. On January 30,2024. It has one of the highest percentages of registered plug-in electric cars in the country, according to the U.S. Energy Information Administration. Electric cars get a sales-tax exemption in Washington, and access to charging infrastructure that's fed mostly from wind and hydro power.</a:t>
            </a:r>
            <a:endParaRPr sz="3950"/>
          </a:p>
          <a:p>
            <a:pPr indent="0" lvl="0" marL="0" rtl="0" algn="l">
              <a:spcBef>
                <a:spcPts val="1200"/>
              </a:spcBef>
              <a:spcAft>
                <a:spcPts val="0"/>
              </a:spcAft>
              <a:buNone/>
            </a:pPr>
            <a:r>
              <a:rPr lang="en" sz="3950"/>
              <a:t>washington-state-is-charging-hybrid-owners-75-to-incentivize-electric-cars. (Oct 4, 2019). Retreived from https://www.greencarreports.com/news/1125362_washington-state-is-charging-hybrid-owners-75-to-incentivize-electric-cars. On January 30, 2024</a:t>
            </a:r>
            <a:endParaRPr sz="3950"/>
          </a:p>
          <a:p>
            <a:pPr indent="0" lvl="0" marL="0" rtl="0" algn="l">
              <a:spcBef>
                <a:spcPts val="1200"/>
              </a:spcBef>
              <a:spcAft>
                <a:spcPts val="0"/>
              </a:spcAft>
              <a:buNone/>
            </a:pPr>
            <a:r>
              <a:rPr lang="en" sz="3950">
                <a:solidFill>
                  <a:srgbClr val="434343"/>
                </a:solidFill>
              </a:rPr>
              <a:t>State of washington building ‘electric highway system’ allowing for longer range trips. </a:t>
            </a:r>
            <a:r>
              <a:rPr lang="en" sz="3950">
                <a:solidFill>
                  <a:srgbClr val="434343"/>
                </a:solidFill>
              </a:rPr>
              <a:t>Retrieved</a:t>
            </a:r>
            <a:r>
              <a:rPr lang="en" sz="3950">
                <a:solidFill>
                  <a:srgbClr val="434343"/>
                </a:solidFill>
              </a:rPr>
              <a:t> from </a:t>
            </a:r>
            <a:endParaRPr sz="3950">
              <a:solidFill>
                <a:srgbClr val="434343"/>
              </a:solidFill>
            </a:endParaRPr>
          </a:p>
          <a:p>
            <a:pPr indent="0" lvl="0" marL="0" rtl="0" algn="l">
              <a:spcBef>
                <a:spcPts val="0"/>
              </a:spcBef>
              <a:spcAft>
                <a:spcPts val="0"/>
              </a:spcAft>
              <a:buNone/>
            </a:pPr>
            <a:r>
              <a:rPr lang="en" sz="3950" u="sng">
                <a:solidFill>
                  <a:srgbClr val="434343"/>
                </a:solidFill>
                <a:hlinkClick r:id="rId3">
                  <a:extLst>
                    <a:ext uri="{A12FA001-AC4F-418D-AE19-62706E023703}">
                      <ahyp:hlinkClr val="tx"/>
                    </a:ext>
                  </a:extLst>
                </a:hlinkClick>
              </a:rPr>
              <a:t>https://www.commerce.wa.gov/growing-the-economy/energy/electric-vehicles/resources-govt-agencies/</a:t>
            </a:r>
            <a:r>
              <a:rPr lang="en" sz="3950">
                <a:solidFill>
                  <a:srgbClr val="434343"/>
                </a:solidFill>
              </a:rPr>
              <a:t> On February 4, 2024</a:t>
            </a:r>
            <a:endParaRPr sz="3950">
              <a:solidFill>
                <a:srgbClr val="434343"/>
              </a:solidFill>
            </a:endParaRPr>
          </a:p>
          <a:p>
            <a:pPr indent="0" lvl="0" marL="0" rtl="0" algn="l">
              <a:spcBef>
                <a:spcPts val="0"/>
              </a:spcBef>
              <a:spcAft>
                <a:spcPts val="0"/>
              </a:spcAft>
              <a:buNone/>
            </a:pPr>
            <a:r>
              <a:t/>
            </a:r>
            <a:endParaRPr sz="3950">
              <a:solidFill>
                <a:schemeClr val="dk1"/>
              </a:solidFill>
            </a:endParaRPr>
          </a:p>
          <a:p>
            <a:pPr indent="0" lvl="0" marL="0" rtl="0" algn="l">
              <a:spcBef>
                <a:spcPts val="0"/>
              </a:spcBef>
              <a:spcAft>
                <a:spcPts val="0"/>
              </a:spcAft>
              <a:buNone/>
            </a:pPr>
            <a:r>
              <a:rPr lang="en" sz="3950">
                <a:solidFill>
                  <a:schemeClr val="dk1"/>
                </a:solidFill>
              </a:rPr>
              <a:t>Images courtesy of </a:t>
            </a:r>
            <a:r>
              <a:rPr lang="en" sz="3950">
                <a:solidFill>
                  <a:schemeClr val="hlink"/>
                </a:solidFill>
                <a:highlight>
                  <a:srgbClr val="FFFFFF"/>
                </a:highlight>
                <a:uFill>
                  <a:noFill/>
                </a:uFill>
                <a:hlinkClick r:id="rId4"/>
              </a:rPr>
              <a:t>https://unsplash.com/s/photos/electric-car</a:t>
            </a:r>
            <a:endParaRPr sz="3950">
              <a:solidFill>
                <a:schemeClr val="dk1"/>
              </a:solidFill>
            </a:endParaRPr>
          </a:p>
          <a:p>
            <a:pPr indent="0" lvl="0" marL="0" rtl="0" algn="l">
              <a:spcBef>
                <a:spcPts val="0"/>
              </a:spcBef>
              <a:spcAft>
                <a:spcPts val="0"/>
              </a:spcAft>
              <a:buNone/>
            </a:pPr>
            <a:r>
              <a:t/>
            </a:r>
            <a:endParaRPr sz="2150">
              <a:solidFill>
                <a:schemeClr val="dk1"/>
              </a:solidFill>
            </a:endParaRPr>
          </a:p>
          <a:p>
            <a:pPr indent="0" lvl="0" marL="0" rtl="0" algn="l">
              <a:spcBef>
                <a:spcPts val="0"/>
              </a:spcBef>
              <a:spcAft>
                <a:spcPts val="0"/>
              </a:spcAft>
              <a:buClr>
                <a:schemeClr val="dk1"/>
              </a:buClr>
              <a:buSzPct val="51162"/>
              <a:buFont typeface="Arial"/>
              <a:buNone/>
            </a:pPr>
            <a:r>
              <a:t/>
            </a:r>
            <a:endParaRPr sz="2150">
              <a:solidFill>
                <a:schemeClr val="dk1"/>
              </a:solidFill>
            </a:endParaRPr>
          </a:p>
          <a:p>
            <a:pPr indent="0" lvl="0" marL="0" rtl="0" algn="l">
              <a:spcBef>
                <a:spcPts val="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Clr>
                <a:schemeClr val="dk1"/>
              </a:buClr>
              <a:buSzPct val="100000"/>
              <a:buFont typeface="Arial"/>
              <a:buNone/>
            </a:pPr>
            <a:r>
              <a:t/>
            </a:r>
            <a:endParaRPr sz="11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150" name="Google Shape;150;p27"/>
          <p:cNvSpPr txBox="1"/>
          <p:nvPr/>
        </p:nvSpPr>
        <p:spPr>
          <a:xfrm>
            <a:off x="357200" y="241100"/>
            <a:ext cx="53934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References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Electric Vehicle Takeover</a:t>
            </a:r>
            <a:r>
              <a:rPr lang="en"/>
              <a:t> </a:t>
            </a:r>
            <a:endParaRPr/>
          </a:p>
        </p:txBody>
      </p:sp>
      <p:sp>
        <p:nvSpPr>
          <p:cNvPr id="61" name="Google Shape;61;p14"/>
          <p:cNvSpPr txBox="1"/>
          <p:nvPr>
            <p:ph idx="1" type="body"/>
          </p:nvPr>
        </p:nvSpPr>
        <p:spPr>
          <a:xfrm>
            <a:off x="311700" y="1017725"/>
            <a:ext cx="8520600" cy="830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216"/>
              <a:t>Major car manufacturers converting to 100% Electric Vehicles</a:t>
            </a:r>
            <a:endParaRPr sz="2216"/>
          </a:p>
          <a:p>
            <a:pPr indent="0" lvl="0" marL="0" rtl="0" algn="l">
              <a:spcBef>
                <a:spcPts val="1200"/>
              </a:spcBef>
              <a:spcAft>
                <a:spcPts val="1200"/>
              </a:spcAft>
              <a:buNone/>
            </a:pPr>
            <a:r>
              <a:t/>
            </a:r>
            <a:endParaRPr sz="1400"/>
          </a:p>
        </p:txBody>
      </p:sp>
      <p:sp>
        <p:nvSpPr>
          <p:cNvPr id="62" name="Google Shape;62;p14"/>
          <p:cNvSpPr txBox="1"/>
          <p:nvPr/>
        </p:nvSpPr>
        <p:spPr>
          <a:xfrm>
            <a:off x="451475" y="1555950"/>
            <a:ext cx="3974400" cy="3442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 sz="2000">
                <a:solidFill>
                  <a:schemeClr val="dk2"/>
                </a:solidFill>
              </a:rPr>
              <a:t>Jaguar (2025)</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Chrysler (2028)</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Aston Martin (2030)</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Bentley (2030)</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Buick</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Cadillac (2030)</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Lexus (2030)</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Maserati (2030)</a:t>
            </a:r>
            <a:endParaRPr sz="2000">
              <a:solidFill>
                <a:schemeClr val="dk2"/>
              </a:solidFill>
            </a:endParaRPr>
          </a:p>
        </p:txBody>
      </p:sp>
      <p:sp>
        <p:nvSpPr>
          <p:cNvPr id="63" name="Google Shape;63;p14"/>
          <p:cNvSpPr txBox="1"/>
          <p:nvPr/>
        </p:nvSpPr>
        <p:spPr>
          <a:xfrm>
            <a:off x="4619475" y="1555950"/>
            <a:ext cx="4212900" cy="3410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Mazda (2030)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Mini (2030)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Rolls-Royce (2030)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Volvo (2030)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Audi (2033)</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GMC (2035)</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Acura (2040)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Honda (2040)</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 </a:t>
            </a:r>
            <a:endParaRPr/>
          </a:p>
        </p:txBody>
      </p:sp>
      <p:sp>
        <p:nvSpPr>
          <p:cNvPr id="69" name="Google Shape;69;p15"/>
          <p:cNvSpPr txBox="1"/>
          <p:nvPr>
            <p:ph idx="1" type="body"/>
          </p:nvPr>
        </p:nvSpPr>
        <p:spPr>
          <a:xfrm>
            <a:off x="2921988" y="4216775"/>
            <a:ext cx="330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Tax incentive as of August 2019, buyers can avoid paying sales tax up to $25000</a:t>
            </a:r>
            <a:endParaRPr sz="1600"/>
          </a:p>
        </p:txBody>
      </p:sp>
      <p:pic>
        <p:nvPicPr>
          <p:cNvPr id="70" name="Google Shape;70;p15"/>
          <p:cNvPicPr preferRelativeResize="0"/>
          <p:nvPr/>
        </p:nvPicPr>
        <p:blipFill>
          <a:blip r:embed="rId3">
            <a:alphaModFix/>
          </a:blip>
          <a:stretch>
            <a:fillRect/>
          </a:stretch>
        </p:blipFill>
        <p:spPr>
          <a:xfrm>
            <a:off x="1833287" y="1"/>
            <a:ext cx="5477425" cy="4216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6" name="Google Shape;76;p16"/>
          <p:cNvSpPr txBox="1"/>
          <p:nvPr>
            <p:ph idx="1" type="body"/>
          </p:nvPr>
        </p:nvSpPr>
        <p:spPr>
          <a:xfrm>
            <a:off x="311700" y="17893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400">
                <a:solidFill>
                  <a:schemeClr val="dk1"/>
                </a:solidFill>
              </a:rPr>
              <a:t>Do drivers outside of major cities have more range with their EV’s due to the simple fact of having to drive further?</a:t>
            </a:r>
            <a:endParaRPr sz="3100"/>
          </a:p>
        </p:txBody>
      </p:sp>
      <p:pic>
        <p:nvPicPr>
          <p:cNvPr id="77" name="Google Shape;77;p16"/>
          <p:cNvPicPr preferRelativeResize="0"/>
          <p:nvPr/>
        </p:nvPicPr>
        <p:blipFill>
          <a:blip r:embed="rId3">
            <a:alphaModFix/>
          </a:blip>
          <a:stretch>
            <a:fillRect/>
          </a:stretch>
        </p:blipFill>
        <p:spPr>
          <a:xfrm>
            <a:off x="3633238" y="2894200"/>
            <a:ext cx="1877525" cy="187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ppt_w</p:attrName>
                                        </p:attrNameLst>
                                      </p:cBhvr>
                                      <p:tavLst>
                                        <p:tav fmla="" tm="0">
                                          <p:val>
                                            <p:strVal val="0"/>
                                          </p:val>
                                        </p:tav>
                                        <p:tav fmla="" tm="100000">
                                          <p:val>
                                            <p:strVal val="#ppt_w"/>
                                          </p:val>
                                        </p:tav>
                                      </p:tavLst>
                                    </p:anim>
                                    <p:anim calcmode="lin" valueType="num">
                                      <p:cBhvr additive="base">
                                        <p:cTn dur="1000"/>
                                        <p:tgtEl>
                                          <p:spTgt spid="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43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83" name="Google Shape;83;p17"/>
          <p:cNvSpPr txBox="1"/>
          <p:nvPr>
            <p:ph idx="1" type="body"/>
          </p:nvPr>
        </p:nvSpPr>
        <p:spPr>
          <a:xfrm>
            <a:off x="311575" y="1871100"/>
            <a:ext cx="2805600" cy="339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Hypothesis: </a:t>
            </a:r>
            <a:r>
              <a:rPr lang="en" sz="1500"/>
              <a:t>Those who live in </a:t>
            </a:r>
            <a:r>
              <a:rPr lang="en" sz="1500"/>
              <a:t>rural areas of Washington State own EV’s that have greater range.</a:t>
            </a:r>
            <a:endParaRPr sz="1500"/>
          </a:p>
        </p:txBody>
      </p:sp>
      <p:pic>
        <p:nvPicPr>
          <p:cNvPr id="84" name="Google Shape;84;p17"/>
          <p:cNvPicPr preferRelativeResize="0"/>
          <p:nvPr/>
        </p:nvPicPr>
        <p:blipFill>
          <a:blip r:embed="rId3">
            <a:alphaModFix/>
          </a:blip>
          <a:stretch>
            <a:fillRect/>
          </a:stretch>
        </p:blipFill>
        <p:spPr>
          <a:xfrm>
            <a:off x="3169225" y="756513"/>
            <a:ext cx="2805550" cy="4208325"/>
          </a:xfrm>
          <a:prstGeom prst="rect">
            <a:avLst/>
          </a:prstGeom>
          <a:noFill/>
          <a:ln>
            <a:noFill/>
          </a:ln>
        </p:spPr>
      </p:pic>
      <p:sp>
        <p:nvSpPr>
          <p:cNvPr id="85" name="Google Shape;85;p17"/>
          <p:cNvSpPr txBox="1"/>
          <p:nvPr/>
        </p:nvSpPr>
        <p:spPr>
          <a:xfrm>
            <a:off x="5974775" y="1871100"/>
            <a:ext cx="2805600" cy="3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Null Hypothesis: </a:t>
            </a:r>
            <a:r>
              <a:rPr lang="en">
                <a:solidFill>
                  <a:schemeClr val="dk2"/>
                </a:solidFill>
              </a:rPr>
              <a:t>Owners of EV’s that live in dense, urban environments typically have greater electric range.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214800"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150200" y="5100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1274175" y="447036"/>
            <a:ext cx="6595650" cy="424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726950" y="573300"/>
            <a:ext cx="3947100" cy="3150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8750"/>
              <a:buFont typeface="Arial"/>
              <a:buNone/>
            </a:pPr>
            <a:r>
              <a:rPr lang="en" sz="1600"/>
              <a:t>Location of EV’s in WA</a:t>
            </a:r>
            <a:endParaRPr sz="1600"/>
          </a:p>
        </p:txBody>
      </p:sp>
      <p:sp>
        <p:nvSpPr>
          <p:cNvPr id="98" name="Google Shape;98;p19"/>
          <p:cNvSpPr txBox="1"/>
          <p:nvPr>
            <p:ph idx="1" type="body"/>
          </p:nvPr>
        </p:nvSpPr>
        <p:spPr>
          <a:xfrm>
            <a:off x="303650" y="2031225"/>
            <a:ext cx="21231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Null Hypothesis proved to be correct! Those in urban areas have EV’s with further range.</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rPr lang="en" sz="800"/>
              <a:t>(Size of each dot represents electric range of the </a:t>
            </a:r>
            <a:r>
              <a:rPr lang="en" sz="800"/>
              <a:t>vehicle)</a:t>
            </a:r>
            <a:endParaRPr sz="800"/>
          </a:p>
        </p:txBody>
      </p:sp>
      <p:pic>
        <p:nvPicPr>
          <p:cNvPr id="99" name="Google Shape;99;p19"/>
          <p:cNvPicPr preferRelativeResize="0"/>
          <p:nvPr/>
        </p:nvPicPr>
        <p:blipFill>
          <a:blip r:embed="rId3">
            <a:alphaModFix/>
          </a:blip>
          <a:stretch>
            <a:fillRect/>
          </a:stretch>
        </p:blipFill>
        <p:spPr>
          <a:xfrm>
            <a:off x="2973700" y="936675"/>
            <a:ext cx="5453631" cy="398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 Vehicles Per County</a:t>
            </a:r>
            <a:endParaRPr/>
          </a:p>
        </p:txBody>
      </p:sp>
      <p:sp>
        <p:nvSpPr>
          <p:cNvPr id="105" name="Google Shape;105;p20"/>
          <p:cNvSpPr txBox="1"/>
          <p:nvPr>
            <p:ph idx="1" type="body"/>
          </p:nvPr>
        </p:nvSpPr>
        <p:spPr>
          <a:xfrm>
            <a:off x="311700" y="1217350"/>
            <a:ext cx="4260300" cy="34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King County Cities:</a:t>
            </a:r>
            <a:endParaRPr/>
          </a:p>
          <a:p>
            <a:pPr indent="-311150" lvl="0" marL="457200" rtl="0" algn="l">
              <a:spcBef>
                <a:spcPts val="1200"/>
              </a:spcBef>
              <a:spcAft>
                <a:spcPts val="0"/>
              </a:spcAft>
              <a:buSzPts val="1300"/>
              <a:buChar char="●"/>
            </a:pPr>
            <a:r>
              <a:rPr lang="en" sz="1300"/>
              <a:t>Seattle (pop. 733,919)</a:t>
            </a:r>
            <a:endParaRPr sz="1300"/>
          </a:p>
          <a:p>
            <a:pPr indent="-311150" lvl="0" marL="457200" rtl="0" algn="l">
              <a:spcBef>
                <a:spcPts val="0"/>
              </a:spcBef>
              <a:spcAft>
                <a:spcPts val="0"/>
              </a:spcAft>
              <a:buSzPts val="1300"/>
              <a:buChar char="●"/>
            </a:pPr>
            <a:r>
              <a:rPr lang="en" sz="1300"/>
              <a:t>Kent (pop. 134, 835)</a:t>
            </a:r>
            <a:endParaRPr sz="1300"/>
          </a:p>
          <a:p>
            <a:pPr indent="-311150" lvl="0" marL="457200" rtl="0" algn="l">
              <a:spcBef>
                <a:spcPts val="0"/>
              </a:spcBef>
              <a:spcAft>
                <a:spcPts val="0"/>
              </a:spcAft>
              <a:buSzPts val="1300"/>
              <a:buChar char="●"/>
            </a:pPr>
            <a:r>
              <a:rPr lang="en" sz="1300"/>
              <a:t>Bellevue</a:t>
            </a:r>
            <a:r>
              <a:rPr lang="en" sz="1300"/>
              <a:t> (pop. 149, 440)</a:t>
            </a:r>
            <a:endParaRPr sz="1300"/>
          </a:p>
          <a:p>
            <a:pPr indent="0" lvl="0" marL="0" rtl="0" algn="l">
              <a:spcBef>
                <a:spcPts val="1200"/>
              </a:spcBef>
              <a:spcAft>
                <a:spcPts val="0"/>
              </a:spcAft>
              <a:buNone/>
            </a:pPr>
            <a:r>
              <a:rPr lang="en"/>
              <a:t>Snohomish County Cities:</a:t>
            </a:r>
            <a:endParaRPr/>
          </a:p>
          <a:p>
            <a:pPr indent="-311150" lvl="0" marL="457200" rtl="0" algn="l">
              <a:spcBef>
                <a:spcPts val="1200"/>
              </a:spcBef>
              <a:spcAft>
                <a:spcPts val="0"/>
              </a:spcAft>
              <a:buSzPts val="1300"/>
              <a:buChar char="●"/>
            </a:pPr>
            <a:r>
              <a:rPr lang="en" sz="1300"/>
              <a:t>Snohomish (pop. 10,154)</a:t>
            </a:r>
            <a:endParaRPr sz="1300"/>
          </a:p>
          <a:p>
            <a:pPr indent="-311150" lvl="0" marL="457200" rtl="0" algn="l">
              <a:spcBef>
                <a:spcPts val="0"/>
              </a:spcBef>
              <a:spcAft>
                <a:spcPts val="0"/>
              </a:spcAft>
              <a:buSzPts val="1300"/>
              <a:buChar char="●"/>
            </a:pPr>
            <a:r>
              <a:rPr lang="en" sz="1300"/>
              <a:t>Everett (pop. 110,812)</a:t>
            </a:r>
            <a:endParaRPr sz="1300"/>
          </a:p>
          <a:p>
            <a:pPr indent="-311150" lvl="0" marL="457200" rtl="0" algn="l">
              <a:spcBef>
                <a:spcPts val="0"/>
              </a:spcBef>
              <a:spcAft>
                <a:spcPts val="0"/>
              </a:spcAft>
              <a:buSzPts val="1300"/>
              <a:buChar char="●"/>
            </a:pPr>
            <a:r>
              <a:rPr lang="en" sz="1300"/>
              <a:t>Lynnwood (pop. 40,592)</a:t>
            </a:r>
            <a:endParaRPr sz="1300"/>
          </a:p>
        </p:txBody>
      </p:sp>
      <p:pic>
        <p:nvPicPr>
          <p:cNvPr id="106" name="Google Shape;106;p20"/>
          <p:cNvPicPr preferRelativeResize="0"/>
          <p:nvPr/>
        </p:nvPicPr>
        <p:blipFill>
          <a:blip r:embed="rId3">
            <a:alphaModFix/>
          </a:blip>
          <a:stretch>
            <a:fillRect/>
          </a:stretch>
        </p:blipFill>
        <p:spPr>
          <a:xfrm>
            <a:off x="4724400" y="1170125"/>
            <a:ext cx="4267200" cy="3519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500"/>
              <a:t>Most Popular Electric Vehicles In Circulation</a:t>
            </a:r>
            <a:endParaRPr sz="4200"/>
          </a:p>
        </p:txBody>
      </p:sp>
      <p:pic>
        <p:nvPicPr>
          <p:cNvPr id="112" name="Google Shape;112;p21"/>
          <p:cNvPicPr preferRelativeResize="0"/>
          <p:nvPr/>
        </p:nvPicPr>
        <p:blipFill>
          <a:blip r:embed="rId3">
            <a:alphaModFix/>
          </a:blip>
          <a:stretch>
            <a:fillRect/>
          </a:stretch>
        </p:blipFill>
        <p:spPr>
          <a:xfrm>
            <a:off x="235500" y="1041963"/>
            <a:ext cx="5607300" cy="3364380"/>
          </a:xfrm>
          <a:prstGeom prst="rect">
            <a:avLst/>
          </a:prstGeom>
          <a:noFill/>
          <a:ln>
            <a:noFill/>
          </a:ln>
        </p:spPr>
      </p:pic>
      <p:pic>
        <p:nvPicPr>
          <p:cNvPr id="113" name="Google Shape;113;p21"/>
          <p:cNvPicPr preferRelativeResize="0"/>
          <p:nvPr/>
        </p:nvPicPr>
        <p:blipFill>
          <a:blip r:embed="rId4">
            <a:alphaModFix/>
          </a:blip>
          <a:stretch>
            <a:fillRect/>
          </a:stretch>
        </p:blipFill>
        <p:spPr>
          <a:xfrm>
            <a:off x="5995200" y="941525"/>
            <a:ext cx="2699059" cy="40495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