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8" r:id="rId3"/>
    <p:sldId id="259" r:id="rId4"/>
    <p:sldId id="260" r:id="rId5"/>
    <p:sldId id="262" r:id="rId6"/>
    <p:sldId id="263" r:id="rId7"/>
    <p:sldId id="264" r:id="rId8"/>
    <p:sldId id="265" r:id="rId9"/>
    <p:sldId id="267" r:id="rId10"/>
    <p:sldId id="268" r:id="rId11"/>
    <p:sldId id="269" r:id="rId12"/>
    <p:sldId id="271" r:id="rId13"/>
    <p:sldId id="273" r:id="rId14"/>
    <p:sldId id="274" r:id="rId15"/>
    <p:sldId id="275" r:id="rId16"/>
    <p:sldId id="276" r:id="rId17"/>
    <p:sldId id="277" r:id="rId18"/>
    <p:sldId id="278" r:id="rId19"/>
    <p:sldId id="279" r:id="rId20"/>
    <p:sldId id="280" r:id="rId21"/>
    <p:sldId id="281" r:id="rId22"/>
    <p:sldId id="283" r:id="rId23"/>
    <p:sldId id="286" r:id="rId24"/>
    <p:sldId id="287" r:id="rId25"/>
    <p:sldId id="288" r:id="rId26"/>
    <p:sldId id="289" r:id="rId27"/>
    <p:sldId id="29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hWjKLdQyesFW3TmemUtpqhPIS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EE2B4-0EEC-4AE1-B8AF-7B5144E7E004}">
  <a:tblStyle styleId="{5B2EE2B4-0EEC-4AE1-B8AF-7B5144E7E0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06"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 name="Google Shape;2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aa237e84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aa237e849_0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10aa237e849_0_8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aa237e84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aa237e849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0aa237e849_0_9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0951a700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0951a700e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10951a700e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aa237e84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aa237e849_0_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0aa237e849_0_1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D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aa237e84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0aa237e849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10aa237e849_0_1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aa237e84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aa237e849_0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0aa237e849_0_1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aa237e84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aa237e849_0_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0aa237e849_0_1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aa237e84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aa237e849_0_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0aa237e849_0_17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aa237e84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aa237e849_0_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0aa237e849_0_18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0951a70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0951a700e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10951a700e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10aa237e84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g10aa237e84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 name="Google Shape;40;g10aa237e849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6f9b49bbb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g106f9b49bbb_0_3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g106f9b49bbb_0_3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aa237e84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10aa237e849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10aa237e849_0_1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5de85101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105de851017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105de851017_0_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6f91ce1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106f91ce1b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106f91ce1b2_0_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aa237e849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10aa237e849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10aa237e849_0_2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aa237e84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10aa237e849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10aa237e849_0_2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aa237e84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10aa237e849_0_2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10aa237e849_0_2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aa237e849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10aa237e849_0_2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g10aa237e849_0_2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0aa237e84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0aa237e849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a:t>10 minutes</a:t>
            </a:r>
            <a:endParaRPr/>
          </a:p>
        </p:txBody>
      </p:sp>
      <p:sp>
        <p:nvSpPr>
          <p:cNvPr id="54" name="Google Shape;54;g10aa237e849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D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0951a700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0951a700e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110951a700e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D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aa237e84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aa237e849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10aa237e849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aa237e84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aa237e849_0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a:t>observed control variables preferably measured before outcome</a:t>
            </a:r>
            <a:endParaRPr/>
          </a:p>
        </p:txBody>
      </p:sp>
      <p:sp>
        <p:nvSpPr>
          <p:cNvPr id="94" name="Google Shape;94;g10aa237e849_0_5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6f91ce1b2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106f91ce1b2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06f91ce1b2_0_1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de-D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aa237e84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aa237e849_0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10aa237e849_0_1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F7F7F"/>
              </a:buClr>
              <a:buSzPts val="2800"/>
              <a:buFont typeface="Verdana"/>
              <a:buNone/>
              <a:defRPr sz="28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689988" y="2859782"/>
            <a:ext cx="5826228" cy="165618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888888"/>
              </a:buClr>
              <a:buSzPts val="1800"/>
              <a:buNone/>
              <a:defRPr sz="1800">
                <a:solidFill>
                  <a:srgbClr val="888888"/>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5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457200" y="1419621"/>
            <a:ext cx="8229600" cy="31750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7F7F7F"/>
              </a:buClr>
              <a:buSzPts val="1800"/>
              <a:buFont typeface="Verdana"/>
              <a:buNone/>
              <a:defRPr sz="1800" b="1" i="0" u="none" strike="noStrike" cap="none">
                <a:solidFill>
                  <a:srgbClr val="7F7F7F"/>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457200" y="1419621"/>
            <a:ext cx="8229600" cy="3175001"/>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pic>
        <p:nvPicPr>
          <p:cNvPr id="12" name="Google Shape;12;p3" descr="Bildergebnis für university of oslo logo"/>
          <p:cNvPicPr preferRelativeResize="0"/>
          <p:nvPr/>
        </p:nvPicPr>
        <p:blipFill rotWithShape="1">
          <a:blip r:embed="rId5">
            <a:alphaModFix/>
          </a:blip>
          <a:srcRect/>
          <a:stretch/>
        </p:blipFill>
        <p:spPr>
          <a:xfrm>
            <a:off x="7668344" y="205979"/>
            <a:ext cx="1018456" cy="1018456"/>
          </a:xfrm>
          <a:prstGeom prst="rect">
            <a:avLst/>
          </a:prstGeom>
          <a:noFill/>
          <a:ln>
            <a:noFill/>
          </a:ln>
        </p:spPr>
      </p:pic>
      <p:sp>
        <p:nvSpPr>
          <p:cNvPr id="13" name="Google Shape;13;p3"/>
          <p:cNvSpPr/>
          <p:nvPr/>
        </p:nvSpPr>
        <p:spPr>
          <a:xfrm>
            <a:off x="0" y="5020022"/>
            <a:ext cx="9144000" cy="123478"/>
          </a:xfrm>
          <a:prstGeom prst="rect">
            <a:avLst/>
          </a:prstGeom>
          <a:solidFill>
            <a:srgbClr val="ED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tcrecord.org/Content.asp?ContentId=15440"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www.bestevidence.org/word/early_child_ed_Sep_22_2010.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timssandpirls.bc.edu/pirls2011/international-results-pirls.html"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www.acf.hhs.gov/sites/default/files/opre/head_start_report.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acf.hhs.gov/programs/opre/resource/early-head-start-children-in-grade-5-long-term-followup-of-the-early-head"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iPBV3BlV7j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6YrIDhaUQOE"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2000"/>
              <a:buFont typeface="Verdana"/>
              <a:buNone/>
            </a:pPr>
            <a:r>
              <a:rPr lang="de-DE" sz="2000"/>
              <a:t>Methods for Causal Inference in Educational Research</a:t>
            </a:r>
            <a:endParaRPr sz="2000" b="0"/>
          </a:p>
        </p:txBody>
      </p:sp>
      <p:sp>
        <p:nvSpPr>
          <p:cNvPr id="28" name="Google Shape;28;p1"/>
          <p:cNvSpPr txBox="1">
            <a:spLocks noGrp="1"/>
          </p:cNvSpPr>
          <p:nvPr>
            <p:ph type="subTitle" idx="1"/>
          </p:nvPr>
        </p:nvSpPr>
        <p:spPr>
          <a:xfrm>
            <a:off x="689988" y="2859782"/>
            <a:ext cx="5826228" cy="16561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88888"/>
              </a:buClr>
              <a:buSzPts val="1800"/>
              <a:buNone/>
            </a:pPr>
            <a:r>
              <a:rPr lang="de-DE" dirty="0"/>
              <a:t>Friday 26 August 2022</a:t>
            </a:r>
            <a:endParaRPr dirty="0"/>
          </a:p>
          <a:p>
            <a:pPr marL="0" lvl="0" indent="0" algn="l" rtl="0">
              <a:lnSpc>
                <a:spcPct val="100000"/>
              </a:lnSpc>
              <a:spcBef>
                <a:spcPts val="0"/>
              </a:spcBef>
              <a:spcAft>
                <a:spcPts val="0"/>
              </a:spcAft>
              <a:buClr>
                <a:srgbClr val="888888"/>
              </a:buClr>
              <a:buSzPts val="1800"/>
              <a:buNone/>
            </a:pPr>
            <a:endParaRPr sz="600" dirty="0"/>
          </a:p>
        </p:txBody>
      </p:sp>
      <p:pic>
        <p:nvPicPr>
          <p:cNvPr id="29" name="Google Shape;29;p1"/>
          <p:cNvPicPr preferRelativeResize="0"/>
          <p:nvPr/>
        </p:nvPicPr>
        <p:blipFill rotWithShape="1">
          <a:blip r:embed="rId3">
            <a:alphaModFix/>
          </a:blip>
          <a:srcRect/>
          <a:stretch/>
        </p:blipFill>
        <p:spPr>
          <a:xfrm>
            <a:off x="685800" y="3668638"/>
            <a:ext cx="3958207" cy="534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0aa237e849_0_86"/>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lang="de-DE" sz="1100" b="0" i="0" u="none" strike="noStrike" cap="non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63 </a:t>
            </a:r>
            <a:endParaRPr sz="1100" b="0" i="0" u="none" strike="noStrike" cap="none">
              <a:solidFill>
                <a:srgbClr val="000000"/>
              </a:solidFill>
              <a:latin typeface="Verdana"/>
              <a:ea typeface="Verdana"/>
              <a:cs typeface="Verdana"/>
              <a:sym typeface="Verdana"/>
            </a:endParaRPr>
          </a:p>
        </p:txBody>
      </p:sp>
      <p:pic>
        <p:nvPicPr>
          <p:cNvPr id="130" name="Google Shape;130;g10aa237e849_0_86"/>
          <p:cNvPicPr preferRelativeResize="0"/>
          <p:nvPr/>
        </p:nvPicPr>
        <p:blipFill>
          <a:blip r:embed="rId3">
            <a:alphaModFix/>
          </a:blip>
          <a:stretch>
            <a:fillRect/>
          </a:stretch>
        </p:blipFill>
        <p:spPr>
          <a:xfrm>
            <a:off x="2565675" y="152400"/>
            <a:ext cx="3672009" cy="48387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0aa237e849_0_95"/>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lang="de-DE" sz="1100" b="0" i="0" u="none" strike="noStrike" cap="non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63 </a:t>
            </a:r>
            <a:endParaRPr sz="1100" b="0" i="0" u="none" strike="noStrike" cap="none">
              <a:solidFill>
                <a:srgbClr val="000000"/>
              </a:solidFill>
              <a:latin typeface="Verdana"/>
              <a:ea typeface="Verdana"/>
              <a:cs typeface="Verdana"/>
              <a:sym typeface="Verdana"/>
            </a:endParaRPr>
          </a:p>
        </p:txBody>
      </p:sp>
      <p:pic>
        <p:nvPicPr>
          <p:cNvPr id="137" name="Google Shape;137;g10aa237e849_0_95"/>
          <p:cNvPicPr preferRelativeResize="0"/>
          <p:nvPr/>
        </p:nvPicPr>
        <p:blipFill>
          <a:blip r:embed="rId3">
            <a:alphaModFix/>
          </a:blip>
          <a:stretch>
            <a:fillRect/>
          </a:stretch>
        </p:blipFill>
        <p:spPr>
          <a:xfrm>
            <a:off x="1828288" y="882773"/>
            <a:ext cx="5487425" cy="2859175"/>
          </a:xfrm>
          <a:prstGeom prst="rect">
            <a:avLst/>
          </a:prstGeom>
          <a:noFill/>
          <a:ln>
            <a:noFill/>
          </a:ln>
          <a:effectLst>
            <a:outerShdw blurRad="57150" dist="19050" dir="5400000" algn="bl" rotWithShape="0">
              <a:srgbClr val="000000">
                <a:alpha val="50000"/>
              </a:srgbClr>
            </a:outerShdw>
          </a:effectLst>
        </p:spPr>
      </p:pic>
      <p:sp>
        <p:nvSpPr>
          <p:cNvPr id="138" name="Google Shape;138;g10aa237e849_0_95"/>
          <p:cNvSpPr/>
          <p:nvPr/>
        </p:nvSpPr>
        <p:spPr>
          <a:xfrm>
            <a:off x="6667725" y="2010025"/>
            <a:ext cx="528300" cy="400800"/>
          </a:xfrm>
          <a:prstGeom prst="rect">
            <a:avLst/>
          </a:prstGeom>
          <a:noFill/>
          <a:ln w="9525" cap="flat" cmpd="sng">
            <a:solidFill>
              <a:srgbClr val="ED1C2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10aa237e849_0_95"/>
          <p:cNvSpPr txBox="1"/>
          <p:nvPr/>
        </p:nvSpPr>
        <p:spPr>
          <a:xfrm>
            <a:off x="1925025" y="4062575"/>
            <a:ext cx="5390700" cy="615600"/>
          </a:xfrm>
          <a:prstGeom prst="rect">
            <a:avLst/>
          </a:prstGeom>
          <a:noFill/>
          <a:ln>
            <a:noFill/>
          </a:ln>
        </p:spPr>
        <p:txBody>
          <a:bodyPr spcFirstLastPara="1" wrap="square" lIns="91425" tIns="91425" rIns="91425" bIns="91425" anchor="t" anchorCtr="0">
            <a:spAutoFit/>
          </a:bodyPr>
          <a:lstStyle/>
          <a:p>
            <a:pPr marL="224999" lvl="0" indent="-224999" algn="l" rtl="0">
              <a:spcBef>
                <a:spcPts val="0"/>
              </a:spcBef>
              <a:spcAft>
                <a:spcPts val="0"/>
              </a:spcAft>
              <a:buNone/>
            </a:pPr>
            <a:r>
              <a:rPr lang="de-DE">
                <a:latin typeface="Verdana"/>
                <a:ea typeface="Verdana"/>
                <a:cs typeface="Verdana"/>
                <a:sym typeface="Verdana"/>
              </a:rPr>
              <a:t>→ if other things are controlled for (and hopefully equal), no significant wage premium of private school</a:t>
            </a:r>
            <a:endParaRPr>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10951a700e_0_8"/>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Regressions for Causal Inference</a:t>
            </a:r>
            <a:endParaRPr/>
          </a:p>
        </p:txBody>
      </p:sp>
      <p:sp>
        <p:nvSpPr>
          <p:cNvPr id="156" name="Google Shape;156;g110951a700e_0_8"/>
          <p:cNvSpPr txBox="1">
            <a:spLocks noGrp="1"/>
          </p:cNvSpPr>
          <p:nvPr>
            <p:ph type="body" idx="1"/>
          </p:nvPr>
        </p:nvSpPr>
        <p:spPr>
          <a:xfrm>
            <a:off x="533650" y="1568125"/>
            <a:ext cx="5970900" cy="3026400"/>
          </a:xfrm>
          <a:prstGeom prst="rect">
            <a:avLst/>
          </a:prstGeom>
        </p:spPr>
        <p:txBody>
          <a:bodyPr spcFirstLastPara="1" wrap="square" lIns="91425" tIns="45700" rIns="91425" bIns="45700" anchor="t" anchorCtr="0">
            <a:normAutofit lnSpcReduction="10000"/>
          </a:bodyPr>
          <a:lstStyle/>
          <a:p>
            <a:pPr marL="0" lvl="0" indent="0" algn="ctr" rtl="0">
              <a:spcBef>
                <a:spcPts val="360"/>
              </a:spcBef>
              <a:spcAft>
                <a:spcPts val="0"/>
              </a:spcAft>
              <a:buNone/>
            </a:pPr>
            <a:r>
              <a:rPr lang="de-DE">
                <a:solidFill>
                  <a:srgbClr val="ED1C24"/>
                </a:solidFill>
              </a:rPr>
              <a:t>“Regression is a way to make other things equal, but equality is generated only for variables included as controls on the right-hand side of the model. Failure to include enough controls or the right controles still leaves us with selection bias.” (p. 69)</a:t>
            </a:r>
            <a:endParaRPr>
              <a:solidFill>
                <a:srgbClr val="ED1C24"/>
              </a:solidFill>
            </a:endParaRPr>
          </a:p>
          <a:p>
            <a:pPr marL="0" lvl="0" indent="0" algn="ctr" rtl="0">
              <a:spcBef>
                <a:spcPts val="360"/>
              </a:spcBef>
              <a:spcAft>
                <a:spcPts val="0"/>
              </a:spcAft>
              <a:buNone/>
            </a:pPr>
            <a:endParaRPr/>
          </a:p>
          <a:p>
            <a:pPr marL="269999" lvl="0" indent="-266700" algn="l" rtl="0">
              <a:spcBef>
                <a:spcPts val="360"/>
              </a:spcBef>
              <a:spcAft>
                <a:spcPts val="0"/>
              </a:spcAft>
              <a:buNone/>
            </a:pPr>
            <a:r>
              <a:rPr lang="de-DE"/>
              <a:t>→ omitted variable bias (OVB) if a control variable that relates to the treatment and the outcome is not included</a:t>
            </a:r>
            <a:endParaRPr/>
          </a:p>
          <a:p>
            <a:pPr marL="269999" lvl="0" indent="-266700" algn="l" rtl="0">
              <a:spcBef>
                <a:spcPts val="360"/>
              </a:spcBef>
              <a:spcAft>
                <a:spcPts val="0"/>
              </a:spcAft>
              <a:buNone/>
            </a:pPr>
            <a:r>
              <a:rPr lang="de-DE"/>
              <a:t>→ “We can’t use data to check the consequences of omitting variables that we don’t observe, but we can use the OVB formula to make an educated guess as to the likely consequences of their omission.” (p. 74)</a:t>
            </a:r>
            <a:endParaRPr/>
          </a:p>
          <a:p>
            <a:pPr marL="269999" lvl="0" indent="-266700" algn="l" rtl="0">
              <a:spcBef>
                <a:spcPts val="360"/>
              </a:spcBef>
              <a:spcAft>
                <a:spcPts val="0"/>
              </a:spcAft>
              <a:buNone/>
            </a:pPr>
            <a:r>
              <a:rPr lang="de-DE"/>
              <a:t>→ importance of sensitivity checks</a:t>
            </a:r>
            <a:endParaRPr/>
          </a:p>
        </p:txBody>
      </p:sp>
      <p:sp>
        <p:nvSpPr>
          <p:cNvPr id="157" name="Google Shape;157;g110951a700e_0_8"/>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lang="de-DE" sz="1100" b="0" i="0" u="none" strike="noStrike" cap="non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a:t>
            </a:r>
            <a:endParaRPr sz="1100" b="0" i="0" u="none" strike="noStrike" cap="none">
              <a:solidFill>
                <a:srgbClr val="000000"/>
              </a:solidFill>
              <a:latin typeface="Verdana"/>
              <a:ea typeface="Verdana"/>
              <a:cs typeface="Verdana"/>
              <a:sym typeface="Verdana"/>
            </a:endParaRPr>
          </a:p>
        </p:txBody>
      </p:sp>
      <p:sp>
        <p:nvSpPr>
          <p:cNvPr id="158" name="Google Shape;158;g110951a700e_0_8"/>
          <p:cNvSpPr txBox="1"/>
          <p:nvPr/>
        </p:nvSpPr>
        <p:spPr>
          <a:xfrm rot="742050">
            <a:off x="7246276" y="2046281"/>
            <a:ext cx="1514137" cy="61574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selection </a:t>
            </a:r>
            <a:endParaRPr sz="1400" b="1" i="0" u="none" strike="noStrike" cap="none">
              <a:solidFill>
                <a:srgbClr val="565656"/>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400"/>
              <a:buFont typeface="Arial"/>
              <a:buNone/>
            </a:pPr>
            <a:r>
              <a:rPr lang="de-DE" sz="1400" b="1" i="0" u="none" strike="noStrike" cap="none">
                <a:solidFill>
                  <a:srgbClr val="565656"/>
                </a:solidFill>
                <a:latin typeface="Verdana"/>
                <a:ea typeface="Verdana"/>
                <a:cs typeface="Verdana"/>
                <a:sym typeface="Verdana"/>
              </a:rPr>
              <a:t>bias!</a:t>
            </a:r>
            <a:endParaRPr sz="1400" b="1" i="0" u="none" strike="noStrike" cap="none">
              <a:solidFill>
                <a:srgbClr val="565656"/>
              </a:solidFill>
              <a:latin typeface="Verdana"/>
              <a:ea typeface="Verdana"/>
              <a:cs typeface="Verdana"/>
              <a:sym typeface="Verdana"/>
            </a:endParaRPr>
          </a:p>
        </p:txBody>
      </p:sp>
      <p:sp>
        <p:nvSpPr>
          <p:cNvPr id="159" name="Google Shape;159;g110951a700e_0_8"/>
          <p:cNvSpPr/>
          <p:nvPr/>
        </p:nvSpPr>
        <p:spPr>
          <a:xfrm rot="708933">
            <a:off x="6719465" y="1599292"/>
            <a:ext cx="1068070" cy="1357270"/>
          </a:xfrm>
          <a:prstGeom prst="lightningBolt">
            <a:avLst/>
          </a:prstGeom>
          <a:noFill/>
          <a:ln w="76200" cap="flat" cmpd="sng">
            <a:solidFill>
              <a:srgbClr val="56565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0aa237e849_0_127"/>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Preschool example</a:t>
            </a:r>
            <a:endParaRPr/>
          </a:p>
        </p:txBody>
      </p:sp>
      <p:sp>
        <p:nvSpPr>
          <p:cNvPr id="173" name="Google Shape;173;g10aa237e849_0_127"/>
          <p:cNvSpPr txBox="1">
            <a:spLocks noGrp="1"/>
          </p:cNvSpPr>
          <p:nvPr>
            <p:ph type="body" idx="1"/>
          </p:nvPr>
        </p:nvSpPr>
        <p:spPr>
          <a:xfrm>
            <a:off x="457200" y="1419625"/>
            <a:ext cx="5513700" cy="3174900"/>
          </a:xfrm>
          <a:prstGeom prst="rect">
            <a:avLst/>
          </a:prstGeom>
        </p:spPr>
        <p:txBody>
          <a:bodyPr spcFirstLastPara="1" wrap="square" lIns="91425" tIns="45700" rIns="91425" bIns="45700" anchor="t" anchorCtr="0">
            <a:normAutofit lnSpcReduction="20000"/>
          </a:bodyPr>
          <a:lstStyle/>
          <a:p>
            <a:pPr marL="457200" marR="0" lvl="0" indent="-342900" algn="l" rtl="0">
              <a:lnSpc>
                <a:spcPct val="100000"/>
              </a:lnSpc>
              <a:spcBef>
                <a:spcPts val="360"/>
              </a:spcBef>
              <a:spcAft>
                <a:spcPts val="0"/>
              </a:spcAft>
              <a:buSzPts val="1800"/>
              <a:buChar char="•"/>
            </a:pPr>
            <a:r>
              <a:rPr lang="de-DE"/>
              <a:t>Since 1996, three-year-old children in Germany are entitled to attend preschool</a:t>
            </a:r>
            <a:endParaRPr/>
          </a:p>
          <a:p>
            <a:pPr marL="457200" lvl="0" indent="-342900" algn="l" rtl="0">
              <a:lnSpc>
                <a:spcPct val="115000"/>
              </a:lnSpc>
              <a:spcBef>
                <a:spcPts val="0"/>
              </a:spcBef>
              <a:spcAft>
                <a:spcPts val="0"/>
              </a:spcAft>
              <a:buSzPts val="1800"/>
              <a:buChar char="•"/>
            </a:pPr>
            <a:r>
              <a:rPr lang="de-DE">
                <a:solidFill>
                  <a:srgbClr val="0D0D0D"/>
                </a:solidFill>
              </a:rPr>
              <a:t>Nowadays, 94.9% do attend preschools </a:t>
            </a:r>
            <a:r>
              <a:rPr lang="de-DE">
                <a:solidFill>
                  <a:srgbClr val="7F7F7F"/>
                </a:solidFill>
              </a:rPr>
              <a:t>(DESTATIS, 2015)</a:t>
            </a:r>
            <a:endParaRPr/>
          </a:p>
          <a:p>
            <a:pPr marL="457200" marR="0" lvl="0" indent="-342900" algn="l" rtl="0">
              <a:lnSpc>
                <a:spcPct val="100000"/>
              </a:lnSpc>
              <a:spcBef>
                <a:spcPts val="0"/>
              </a:spcBef>
              <a:spcAft>
                <a:spcPts val="0"/>
              </a:spcAft>
              <a:buSzPts val="1800"/>
              <a:buChar char="•"/>
            </a:pPr>
            <a:r>
              <a:rPr lang="de-DE"/>
              <a:t>Main aims of expanding preschool </a:t>
            </a:r>
            <a:r>
              <a:rPr lang="de-DE">
                <a:solidFill>
                  <a:srgbClr val="7F7F7F"/>
                </a:solidFill>
              </a:rPr>
              <a:t>(cf. Hogrebe, 2014)</a:t>
            </a:r>
            <a:r>
              <a:rPr lang="de-DE"/>
              <a:t>:</a:t>
            </a:r>
            <a:endParaRPr/>
          </a:p>
          <a:p>
            <a:pPr marL="914400" marR="0" lvl="1" indent="-342900" algn="l" rtl="0">
              <a:lnSpc>
                <a:spcPct val="100000"/>
              </a:lnSpc>
              <a:spcBef>
                <a:spcPts val="0"/>
              </a:spcBef>
              <a:spcAft>
                <a:spcPts val="0"/>
              </a:spcAft>
              <a:buSzPts val="1800"/>
              <a:buChar char="–"/>
            </a:pPr>
            <a:r>
              <a:rPr lang="de-DE"/>
              <a:t>Compatibility of family and career</a:t>
            </a:r>
            <a:endParaRPr/>
          </a:p>
          <a:p>
            <a:pPr marL="914400" marR="0" lvl="1" indent="-342900" algn="l" rtl="0">
              <a:lnSpc>
                <a:spcPct val="100000"/>
              </a:lnSpc>
              <a:spcBef>
                <a:spcPts val="0"/>
              </a:spcBef>
              <a:spcAft>
                <a:spcPts val="0"/>
              </a:spcAft>
              <a:buSzPts val="1800"/>
              <a:buChar char="–"/>
            </a:pPr>
            <a:r>
              <a:rPr lang="de-DE"/>
              <a:t>Improvement of preparation for school</a:t>
            </a:r>
            <a:endParaRPr/>
          </a:p>
          <a:p>
            <a:pPr marL="457200" marR="0" lvl="0" indent="-342900" algn="l" rtl="0">
              <a:lnSpc>
                <a:spcPct val="100000"/>
              </a:lnSpc>
              <a:spcBef>
                <a:spcPts val="0"/>
              </a:spcBef>
              <a:spcAft>
                <a:spcPts val="0"/>
              </a:spcAft>
              <a:buSzPts val="1800"/>
              <a:buChar char="•"/>
            </a:pPr>
            <a:r>
              <a:rPr lang="de-DE"/>
              <a:t>Families and preschools are the most important learning environments for young children </a:t>
            </a:r>
            <a:r>
              <a:rPr lang="de-DE">
                <a:solidFill>
                  <a:srgbClr val="7F7F7F"/>
                </a:solidFill>
              </a:rPr>
              <a:t>(cf. Bronfenbrenner, 1990; Bronfenbrenner &amp; Morris, 2006)</a:t>
            </a:r>
            <a:endParaRPr>
              <a:solidFill>
                <a:srgbClr val="7F7F7F"/>
              </a:solidFill>
            </a:endParaRPr>
          </a:p>
          <a:p>
            <a:pPr marL="457200" marR="0" lvl="0" indent="-342900" algn="l" rtl="0">
              <a:lnSpc>
                <a:spcPct val="100000"/>
              </a:lnSpc>
              <a:spcBef>
                <a:spcPts val="0"/>
              </a:spcBef>
              <a:spcAft>
                <a:spcPts val="0"/>
              </a:spcAft>
              <a:buSzPts val="1800"/>
              <a:buChar char="•"/>
            </a:pPr>
            <a:r>
              <a:rPr lang="de-DE"/>
              <a:t>Preschool is expected to foster later achievement </a:t>
            </a:r>
            <a:r>
              <a:rPr lang="de-DE">
                <a:solidFill>
                  <a:srgbClr val="7F7F7F"/>
                </a:solidFill>
              </a:rPr>
              <a:t>(e.g. Knudsen et al., 2006)</a:t>
            </a:r>
            <a:endParaRPr>
              <a:solidFill>
                <a:srgbClr val="7F7F7F"/>
              </a:solidFill>
            </a:endParaRPr>
          </a:p>
        </p:txBody>
      </p:sp>
      <p:sp>
        <p:nvSpPr>
          <p:cNvPr id="174" name="Google Shape;174;g10aa237e849_0_127"/>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sz="1100" b="0" i="0" u="none" strike="noStrike" cap="none">
              <a:solidFill>
                <a:srgbClr val="000000"/>
              </a:solidFill>
              <a:latin typeface="Verdana"/>
              <a:ea typeface="Verdana"/>
              <a:cs typeface="Verdana"/>
              <a:sym typeface="Verdana"/>
            </a:endParaRPr>
          </a:p>
        </p:txBody>
      </p:sp>
      <p:pic>
        <p:nvPicPr>
          <p:cNvPr id="175" name="Google Shape;175;g10aa237e849_0_127"/>
          <p:cNvPicPr preferRelativeResize="0"/>
          <p:nvPr/>
        </p:nvPicPr>
        <p:blipFill>
          <a:blip r:embed="rId3">
            <a:alphaModFix/>
          </a:blip>
          <a:stretch>
            <a:fillRect/>
          </a:stretch>
        </p:blipFill>
        <p:spPr>
          <a:xfrm>
            <a:off x="5970999" y="2308899"/>
            <a:ext cx="2913400" cy="2348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0aa237e849_0_152"/>
          <p:cNvSpPr txBox="1">
            <a:spLocks noGrp="1"/>
          </p:cNvSpPr>
          <p:nvPr>
            <p:ph type="title"/>
          </p:nvPr>
        </p:nvSpPr>
        <p:spPr>
          <a:xfrm>
            <a:off x="457200" y="31015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What could be selection mechanisms?</a:t>
            </a:r>
            <a:endParaRPr/>
          </a:p>
        </p:txBody>
      </p:sp>
      <p:pic>
        <p:nvPicPr>
          <p:cNvPr id="182" name="Google Shape;182;g10aa237e849_0_152"/>
          <p:cNvPicPr preferRelativeResize="0"/>
          <p:nvPr/>
        </p:nvPicPr>
        <p:blipFill rotWithShape="1">
          <a:blip r:embed="rId3">
            <a:alphaModFix/>
          </a:blip>
          <a:srcRect/>
          <a:stretch/>
        </p:blipFill>
        <p:spPr>
          <a:xfrm>
            <a:off x="5475275" y="1370475"/>
            <a:ext cx="2657475" cy="2733675"/>
          </a:xfrm>
          <a:prstGeom prst="rect">
            <a:avLst/>
          </a:prstGeom>
          <a:noFill/>
          <a:ln>
            <a:noFill/>
          </a:ln>
        </p:spPr>
      </p:pic>
      <p:pic>
        <p:nvPicPr>
          <p:cNvPr id="183" name="Google Shape;183;g10aa237e849_0_152"/>
          <p:cNvPicPr preferRelativeResize="0"/>
          <p:nvPr/>
        </p:nvPicPr>
        <p:blipFill rotWithShape="1">
          <a:blip r:embed="rId4">
            <a:alphaModFix/>
          </a:blip>
          <a:srcRect/>
          <a:stretch/>
        </p:blipFill>
        <p:spPr>
          <a:xfrm>
            <a:off x="533400" y="1043525"/>
            <a:ext cx="3811925" cy="206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0aa237e849_0_135"/>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Preschool example</a:t>
            </a:r>
            <a:endParaRPr/>
          </a:p>
        </p:txBody>
      </p:sp>
      <p:sp>
        <p:nvSpPr>
          <p:cNvPr id="190" name="Google Shape;190;g10aa237e849_0_135"/>
          <p:cNvSpPr txBox="1">
            <a:spLocks noGrp="1"/>
          </p:cNvSpPr>
          <p:nvPr>
            <p:ph type="body" idx="1"/>
          </p:nvPr>
        </p:nvSpPr>
        <p:spPr>
          <a:xfrm>
            <a:off x="4644125" y="1419625"/>
            <a:ext cx="4042800" cy="3174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Selection into preschool</a:t>
            </a:r>
            <a:endParaRPr/>
          </a:p>
          <a:p>
            <a:pPr marL="457200" lvl="0" indent="-342900" algn="l" rtl="0">
              <a:spcBef>
                <a:spcPts val="360"/>
              </a:spcBef>
              <a:spcAft>
                <a:spcPts val="0"/>
              </a:spcAft>
              <a:buSzPts val="1800"/>
              <a:buChar char="•"/>
            </a:pPr>
            <a:r>
              <a:rPr lang="de-DE"/>
              <a:t>Family income</a:t>
            </a:r>
            <a:endParaRPr/>
          </a:p>
          <a:p>
            <a:pPr marL="457200" lvl="0" indent="-342900" algn="l" rtl="0">
              <a:spcBef>
                <a:spcPts val="0"/>
              </a:spcBef>
              <a:spcAft>
                <a:spcPts val="0"/>
              </a:spcAft>
              <a:buSzPts val="1800"/>
              <a:buChar char="•"/>
            </a:pPr>
            <a:r>
              <a:rPr lang="de-DE"/>
              <a:t>Parental education</a:t>
            </a:r>
            <a:endParaRPr/>
          </a:p>
          <a:p>
            <a:pPr marL="457200" lvl="0" indent="-342900" algn="l" rtl="0">
              <a:spcBef>
                <a:spcPts val="0"/>
              </a:spcBef>
              <a:spcAft>
                <a:spcPts val="0"/>
              </a:spcAft>
              <a:buSzPts val="1800"/>
              <a:buChar char="•"/>
            </a:pPr>
            <a:r>
              <a:rPr lang="de-DE"/>
              <a:t>Parental occupation</a:t>
            </a:r>
            <a:endParaRPr/>
          </a:p>
          <a:p>
            <a:pPr marL="457200" lvl="0" indent="-342900" algn="l" rtl="0">
              <a:spcBef>
                <a:spcPts val="0"/>
              </a:spcBef>
              <a:spcAft>
                <a:spcPts val="0"/>
              </a:spcAft>
              <a:buSzPts val="1800"/>
              <a:buChar char="•"/>
            </a:pPr>
            <a:r>
              <a:rPr lang="de-DE"/>
              <a:t>Availability of care options in family</a:t>
            </a:r>
            <a:endParaRPr/>
          </a:p>
          <a:p>
            <a:pPr marL="457200" lvl="0" indent="-342900" algn="l" rtl="0">
              <a:spcBef>
                <a:spcPts val="0"/>
              </a:spcBef>
              <a:spcAft>
                <a:spcPts val="0"/>
              </a:spcAft>
              <a:buSzPts val="1800"/>
              <a:buChar char="•"/>
            </a:pPr>
            <a:r>
              <a:rPr lang="de-DE"/>
              <a:t>Migration background</a:t>
            </a:r>
            <a:endParaRPr/>
          </a:p>
          <a:p>
            <a:pPr marL="457200" lvl="0" indent="-342900" algn="l" rtl="0">
              <a:spcBef>
                <a:spcPts val="0"/>
              </a:spcBef>
              <a:spcAft>
                <a:spcPts val="0"/>
              </a:spcAft>
              <a:buSzPts val="1800"/>
              <a:buChar char="•"/>
            </a:pPr>
            <a:r>
              <a:rPr lang="de-DE"/>
              <a:t>… </a:t>
            </a:r>
            <a:r>
              <a:rPr lang="de-DE">
                <a:solidFill>
                  <a:srgbClr val="7F7F7F"/>
                </a:solidFill>
              </a:rPr>
              <a:t>(cf. Early &amp; Burchinal, 2001; Grogan, 2012; Kim &amp; Fram, 2009)</a:t>
            </a:r>
            <a:endParaRPr/>
          </a:p>
          <a:p>
            <a:pPr marL="0" lvl="0" indent="0" algn="l" rtl="0">
              <a:spcBef>
                <a:spcPts val="360"/>
              </a:spcBef>
              <a:spcAft>
                <a:spcPts val="0"/>
              </a:spcAft>
              <a:buNone/>
            </a:pPr>
            <a:endParaRPr/>
          </a:p>
          <a:p>
            <a:pPr marL="457200" lvl="0" indent="0" algn="l" rtl="0">
              <a:spcBef>
                <a:spcPts val="360"/>
              </a:spcBef>
              <a:spcAft>
                <a:spcPts val="0"/>
              </a:spcAft>
              <a:buNone/>
            </a:pPr>
            <a:endParaRPr/>
          </a:p>
        </p:txBody>
      </p:sp>
      <p:sp>
        <p:nvSpPr>
          <p:cNvPr id="191" name="Google Shape;191;g10aa237e849_0_135"/>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sz="1100" b="0" i="0" u="none" strike="noStrike" cap="none">
              <a:solidFill>
                <a:srgbClr val="000000"/>
              </a:solidFill>
              <a:latin typeface="Verdana"/>
              <a:ea typeface="Verdana"/>
              <a:cs typeface="Verdana"/>
              <a:sym typeface="Verdana"/>
            </a:endParaRPr>
          </a:p>
        </p:txBody>
      </p:sp>
      <p:pic>
        <p:nvPicPr>
          <p:cNvPr id="192" name="Google Shape;192;g10aa237e849_0_135"/>
          <p:cNvPicPr preferRelativeResize="0"/>
          <p:nvPr/>
        </p:nvPicPr>
        <p:blipFill rotWithShape="1">
          <a:blip r:embed="rId3">
            <a:alphaModFix/>
          </a:blip>
          <a:srcRect/>
          <a:stretch/>
        </p:blipFill>
        <p:spPr>
          <a:xfrm>
            <a:off x="457200" y="1881725"/>
            <a:ext cx="3811925" cy="206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0aa237e849_0_170"/>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Preschool example</a:t>
            </a:r>
            <a:endParaRPr/>
          </a:p>
        </p:txBody>
      </p:sp>
      <p:sp>
        <p:nvSpPr>
          <p:cNvPr id="199" name="Google Shape;199;g10aa237e849_0_170"/>
          <p:cNvSpPr txBox="1">
            <a:spLocks noGrp="1"/>
          </p:cNvSpPr>
          <p:nvPr>
            <p:ph type="body" idx="1"/>
          </p:nvPr>
        </p:nvSpPr>
        <p:spPr>
          <a:xfrm>
            <a:off x="457200" y="1419625"/>
            <a:ext cx="7850400" cy="31749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500"/>
              </a:spcBef>
              <a:spcAft>
                <a:spcPts val="0"/>
              </a:spcAft>
              <a:buSzPts val="1400"/>
              <a:buChar char="•"/>
            </a:pPr>
            <a:r>
              <a:rPr lang="de-DE" sz="1400">
                <a:solidFill>
                  <a:srgbClr val="0D0D0D"/>
                </a:solidFill>
              </a:rPr>
              <a:t>PIRLS 2011: Positive relationship between preschool participation and reading abilities in fourth grade </a:t>
            </a:r>
            <a:r>
              <a:rPr lang="de-DE" sz="1400">
                <a:solidFill>
                  <a:srgbClr val="7F7F7F"/>
                </a:solidFill>
              </a:rPr>
              <a:t>(Mullis et al., 2012)</a:t>
            </a:r>
            <a:endParaRPr sz="1400">
              <a:solidFill>
                <a:srgbClr val="7F7F7F"/>
              </a:solidFill>
            </a:endParaRPr>
          </a:p>
          <a:p>
            <a:pPr marL="457200" lvl="0" indent="-317500" algn="l" rtl="0">
              <a:lnSpc>
                <a:spcPct val="115000"/>
              </a:lnSpc>
              <a:spcBef>
                <a:spcPts val="0"/>
              </a:spcBef>
              <a:spcAft>
                <a:spcPts val="0"/>
              </a:spcAft>
              <a:buSzPts val="1400"/>
              <a:buChar char="•"/>
            </a:pPr>
            <a:r>
              <a:rPr lang="de-DE" sz="1400">
                <a:solidFill>
                  <a:srgbClr val="0D0D0D"/>
                </a:solidFill>
              </a:rPr>
              <a:t>Meta-analyses and reviews show substantial but rather mixed effects due to program types and target groups </a:t>
            </a:r>
            <a:r>
              <a:rPr lang="de-DE" sz="1400">
                <a:solidFill>
                  <a:srgbClr val="7F7F7F"/>
                </a:solidFill>
              </a:rPr>
              <a:t>(Barnett, 2011; Burger, 2010; Camilli et al., 2010; Chambers et al., 2010; Duncan &amp; Magnuson, 2013; Pianta et al., 2009)</a:t>
            </a:r>
            <a:endParaRPr sz="1400">
              <a:solidFill>
                <a:srgbClr val="7F7F7F"/>
              </a:solidFill>
            </a:endParaRPr>
          </a:p>
          <a:p>
            <a:pPr marL="457200" lvl="0" indent="-317500" algn="l" rtl="0">
              <a:lnSpc>
                <a:spcPct val="115000"/>
              </a:lnSpc>
              <a:spcBef>
                <a:spcPts val="0"/>
              </a:spcBef>
              <a:spcAft>
                <a:spcPts val="0"/>
              </a:spcAft>
              <a:buSzPts val="1400"/>
              <a:buChar char="•"/>
            </a:pPr>
            <a:r>
              <a:rPr lang="de-DE" sz="1400">
                <a:solidFill>
                  <a:srgbClr val="0D0D0D"/>
                </a:solidFill>
              </a:rPr>
              <a:t>Experimental studies: High/Scope Perry Preschool Project </a:t>
            </a:r>
            <a:r>
              <a:rPr lang="de-DE" sz="1400">
                <a:solidFill>
                  <a:srgbClr val="7F7F7F"/>
                </a:solidFill>
              </a:rPr>
              <a:t>(Schweinhart et al., 2005) </a:t>
            </a:r>
            <a:r>
              <a:rPr lang="de-DE" sz="1400">
                <a:solidFill>
                  <a:srgbClr val="0D0D0D"/>
                </a:solidFill>
              </a:rPr>
              <a:t>or Abecedarian Program </a:t>
            </a:r>
            <a:r>
              <a:rPr lang="de-DE" sz="1400">
                <a:solidFill>
                  <a:srgbClr val="7F7F7F"/>
                </a:solidFill>
              </a:rPr>
              <a:t>(Campbell &amp; Ramey, 1995)</a:t>
            </a:r>
            <a:endParaRPr sz="1400">
              <a:solidFill>
                <a:srgbClr val="7F7F7F"/>
              </a:solidFill>
            </a:endParaRPr>
          </a:p>
          <a:p>
            <a:pPr marL="914400" lvl="1" indent="-317500" algn="l" rtl="0">
              <a:lnSpc>
                <a:spcPct val="115000"/>
              </a:lnSpc>
              <a:spcBef>
                <a:spcPts val="0"/>
              </a:spcBef>
              <a:spcAft>
                <a:spcPts val="0"/>
              </a:spcAft>
              <a:buSzPts val="1400"/>
              <a:buChar char="–"/>
            </a:pPr>
            <a:r>
              <a:rPr lang="de-DE" sz="1400">
                <a:solidFill>
                  <a:srgbClr val="0D0D0D"/>
                </a:solidFill>
              </a:rPr>
              <a:t>Ca. 100 children with disadvantaged backgrounds	</a:t>
            </a:r>
            <a:endParaRPr sz="1400">
              <a:solidFill>
                <a:srgbClr val="0D0D0D"/>
              </a:solidFill>
            </a:endParaRPr>
          </a:p>
          <a:p>
            <a:pPr marL="914400" lvl="1" indent="-317500" algn="l" rtl="0">
              <a:lnSpc>
                <a:spcPct val="115000"/>
              </a:lnSpc>
              <a:spcBef>
                <a:spcPts val="0"/>
              </a:spcBef>
              <a:spcAft>
                <a:spcPts val="0"/>
              </a:spcAft>
              <a:buSzPts val="1400"/>
              <a:buChar char="–"/>
            </a:pPr>
            <a:r>
              <a:rPr lang="de-DE" sz="1400">
                <a:solidFill>
                  <a:srgbClr val="0D0D0D"/>
                </a:solidFill>
              </a:rPr>
              <a:t>High intensity and quality of programs</a:t>
            </a:r>
            <a:endParaRPr sz="1400">
              <a:solidFill>
                <a:srgbClr val="0D0D0D"/>
              </a:solidFill>
            </a:endParaRPr>
          </a:p>
          <a:p>
            <a:pPr marL="914400" lvl="1" indent="-317500" algn="l" rtl="0">
              <a:lnSpc>
                <a:spcPct val="115000"/>
              </a:lnSpc>
              <a:spcBef>
                <a:spcPts val="0"/>
              </a:spcBef>
              <a:spcAft>
                <a:spcPts val="0"/>
              </a:spcAft>
              <a:buSzPts val="1400"/>
              <a:buChar char="–"/>
            </a:pPr>
            <a:r>
              <a:rPr lang="de-DE" sz="1400">
                <a:solidFill>
                  <a:srgbClr val="0D0D0D"/>
                </a:solidFill>
              </a:rPr>
              <a:t>Beneficial long-term effects on several outcomes in school age</a:t>
            </a:r>
            <a:endParaRPr sz="1400">
              <a:solidFill>
                <a:srgbClr val="0D0D0D"/>
              </a:solidFill>
            </a:endParaRPr>
          </a:p>
          <a:p>
            <a:pPr marL="540000" lvl="0" indent="0" algn="l" rtl="0">
              <a:lnSpc>
                <a:spcPct val="115000"/>
              </a:lnSpc>
              <a:spcBef>
                <a:spcPts val="500"/>
              </a:spcBef>
              <a:spcAft>
                <a:spcPts val="0"/>
              </a:spcAft>
              <a:buNone/>
            </a:pPr>
            <a:r>
              <a:rPr lang="de-DE" sz="1400">
                <a:solidFill>
                  <a:srgbClr val="0D0D0D"/>
                </a:solidFill>
              </a:rPr>
              <a:t>→ Generalizability?</a:t>
            </a:r>
            <a:endParaRPr sz="1400"/>
          </a:p>
        </p:txBody>
      </p:sp>
      <p:sp>
        <p:nvSpPr>
          <p:cNvPr id="200" name="Google Shape;200;g10aa237e849_0_170"/>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sz="1100" b="0" i="0" u="none" strike="noStrike" cap="none">
              <a:solidFill>
                <a:srgbClr val="000000"/>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0aa237e849_0_179"/>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Preschool example</a:t>
            </a:r>
            <a:endParaRPr/>
          </a:p>
        </p:txBody>
      </p:sp>
      <p:sp>
        <p:nvSpPr>
          <p:cNvPr id="207" name="Google Shape;207;g10aa237e849_0_179"/>
          <p:cNvSpPr txBox="1">
            <a:spLocks noGrp="1"/>
          </p:cNvSpPr>
          <p:nvPr>
            <p:ph type="body" idx="1"/>
          </p:nvPr>
        </p:nvSpPr>
        <p:spPr>
          <a:xfrm>
            <a:off x="457200" y="1419625"/>
            <a:ext cx="7850400" cy="3174900"/>
          </a:xfrm>
          <a:prstGeom prst="rect">
            <a:avLst/>
          </a:prstGeom>
        </p:spPr>
        <p:txBody>
          <a:bodyPr spcFirstLastPara="1" wrap="square" lIns="91425" tIns="45700" rIns="91425" bIns="45700" anchor="t" anchorCtr="0">
            <a:noAutofit/>
          </a:bodyPr>
          <a:lstStyle/>
          <a:p>
            <a:pPr marL="457200" lvl="0" indent="-336550" algn="l" rtl="0">
              <a:lnSpc>
                <a:spcPct val="115000"/>
              </a:lnSpc>
              <a:spcBef>
                <a:spcPts val="500"/>
              </a:spcBef>
              <a:spcAft>
                <a:spcPts val="0"/>
              </a:spcAft>
              <a:buSzPts val="1700"/>
              <a:buChar char="•"/>
            </a:pPr>
            <a:r>
              <a:rPr lang="de-DE" sz="1400">
                <a:solidFill>
                  <a:srgbClr val="0D0D0D"/>
                </a:solidFill>
              </a:rPr>
              <a:t>More recent international studies could not (fully) replicate these promising findings </a:t>
            </a:r>
            <a:r>
              <a:rPr lang="de-DE" sz="1400">
                <a:solidFill>
                  <a:srgbClr val="7F7F7F"/>
                </a:solidFill>
              </a:rPr>
              <a:t>(cf. Barnett, 2011)</a:t>
            </a:r>
            <a:endParaRPr sz="1400">
              <a:solidFill>
                <a:srgbClr val="7F7F7F"/>
              </a:solidFill>
            </a:endParaRPr>
          </a:p>
          <a:p>
            <a:pPr marL="914400" lvl="1" indent="-336550" algn="l" rtl="0">
              <a:lnSpc>
                <a:spcPct val="115000"/>
              </a:lnSpc>
              <a:spcBef>
                <a:spcPts val="0"/>
              </a:spcBef>
              <a:spcAft>
                <a:spcPts val="0"/>
              </a:spcAft>
              <a:buSzPts val="1700"/>
              <a:buChar char="–"/>
            </a:pPr>
            <a:r>
              <a:rPr lang="de-DE" sz="1400">
                <a:solidFill>
                  <a:srgbClr val="7F7F7F"/>
                </a:solidFill>
              </a:rPr>
              <a:t>Head Start study: No significant effects on later achievement (Puma et al., 2012) </a:t>
            </a:r>
            <a:endParaRPr sz="1400">
              <a:solidFill>
                <a:srgbClr val="7F7F7F"/>
              </a:solidFill>
            </a:endParaRPr>
          </a:p>
          <a:p>
            <a:pPr marL="914400" lvl="1" indent="-336550" algn="l" rtl="0">
              <a:lnSpc>
                <a:spcPct val="115000"/>
              </a:lnSpc>
              <a:spcBef>
                <a:spcPts val="0"/>
              </a:spcBef>
              <a:spcAft>
                <a:spcPts val="0"/>
              </a:spcAft>
              <a:buSzPts val="1700"/>
              <a:buChar char="–"/>
            </a:pPr>
            <a:r>
              <a:rPr lang="de-DE" sz="1400">
                <a:solidFill>
                  <a:srgbClr val="7F7F7F"/>
                </a:solidFill>
              </a:rPr>
              <a:t>Early Head Start study: Only reading ability effects for low risk students (Vogel et al., 2010) </a:t>
            </a:r>
            <a:endParaRPr sz="1400"/>
          </a:p>
          <a:p>
            <a:pPr marL="914400" lvl="1" indent="-336550" algn="l" rtl="0">
              <a:lnSpc>
                <a:spcPct val="115000"/>
              </a:lnSpc>
              <a:spcBef>
                <a:spcPts val="0"/>
              </a:spcBef>
              <a:spcAft>
                <a:spcPts val="0"/>
              </a:spcAft>
              <a:buSzPts val="1700"/>
              <a:buChar char="–"/>
            </a:pPr>
            <a:r>
              <a:rPr lang="de-DE" sz="1400">
                <a:solidFill>
                  <a:srgbClr val="7F7F7F"/>
                </a:solidFill>
              </a:rPr>
              <a:t>Effective Provision of Preschool Education project: effects for high risk students (Sylva et al., 2008)</a:t>
            </a:r>
            <a:endParaRPr sz="1400"/>
          </a:p>
          <a:p>
            <a:pPr marL="914400" lvl="1" indent="-336550" algn="l" rtl="0">
              <a:lnSpc>
                <a:spcPct val="115000"/>
              </a:lnSpc>
              <a:spcBef>
                <a:spcPts val="0"/>
              </a:spcBef>
              <a:spcAft>
                <a:spcPts val="0"/>
              </a:spcAft>
              <a:buSzPts val="1700"/>
              <a:buChar char="–"/>
            </a:pPr>
            <a:r>
              <a:rPr lang="de-DE" sz="1400">
                <a:solidFill>
                  <a:srgbClr val="7F7F7F"/>
                </a:solidFill>
              </a:rPr>
              <a:t>Effects for disadvantaged students in two out of nine countries (Hogrebe &amp; Strietholt, 2016)</a:t>
            </a:r>
            <a:endParaRPr sz="1400">
              <a:solidFill>
                <a:srgbClr val="7F7F7F"/>
              </a:solidFill>
            </a:endParaRPr>
          </a:p>
          <a:p>
            <a:pPr marL="457200" lvl="0" indent="-336550" algn="l" rtl="0">
              <a:lnSpc>
                <a:spcPct val="115000"/>
              </a:lnSpc>
              <a:spcBef>
                <a:spcPts val="0"/>
              </a:spcBef>
              <a:spcAft>
                <a:spcPts val="0"/>
              </a:spcAft>
              <a:buSzPts val="1700"/>
              <a:buChar char="•"/>
            </a:pPr>
            <a:r>
              <a:rPr lang="de-DE" sz="1400">
                <a:solidFill>
                  <a:srgbClr val="0D0D0D"/>
                </a:solidFill>
              </a:rPr>
              <a:t>Basically no robust findings in Germany </a:t>
            </a:r>
            <a:r>
              <a:rPr lang="de-DE" sz="1400">
                <a:solidFill>
                  <a:srgbClr val="7F7F7F"/>
                </a:solidFill>
              </a:rPr>
              <a:t>(Anders &amp; Roßbach, 2014)</a:t>
            </a:r>
            <a:endParaRPr sz="1400">
              <a:solidFill>
                <a:srgbClr val="7F7F7F"/>
              </a:solidFill>
            </a:endParaRPr>
          </a:p>
          <a:p>
            <a:pPr marL="0" lvl="0" indent="457200" algn="l" rtl="0">
              <a:lnSpc>
                <a:spcPct val="115000"/>
              </a:lnSpc>
              <a:spcBef>
                <a:spcPts val="500"/>
              </a:spcBef>
              <a:spcAft>
                <a:spcPts val="0"/>
              </a:spcAft>
              <a:buNone/>
            </a:pPr>
            <a:endParaRPr sz="1400">
              <a:solidFill>
                <a:srgbClr val="0D0D0D"/>
              </a:solidFill>
            </a:endParaRPr>
          </a:p>
        </p:txBody>
      </p:sp>
      <p:sp>
        <p:nvSpPr>
          <p:cNvPr id="208" name="Google Shape;208;g10aa237e849_0_179"/>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sz="1100" b="0" i="0" u="none" strike="noStrike" cap="none">
              <a:solidFill>
                <a:srgbClr val="000000"/>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0aa237e849_0_188"/>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Preschool example</a:t>
            </a:r>
            <a:endParaRPr/>
          </a:p>
        </p:txBody>
      </p:sp>
      <p:sp>
        <p:nvSpPr>
          <p:cNvPr id="215" name="Google Shape;215;g10aa237e849_0_188"/>
          <p:cNvSpPr txBox="1"/>
          <p:nvPr/>
        </p:nvSpPr>
        <p:spPr>
          <a:xfrm>
            <a:off x="576900" y="1291800"/>
            <a:ext cx="7338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a:latin typeface="Verdana"/>
                <a:ea typeface="Verdana"/>
                <a:cs typeface="Verdana"/>
                <a:sym typeface="Verdana"/>
              </a:rPr>
              <a:t>What is the effect of attending preschool for 3 years or more (D = 1) on reading achievement in grade 4 in Germany, as compared to </a:t>
            </a:r>
            <a:endParaRPr>
              <a:latin typeface="Verdana"/>
              <a:ea typeface="Verdana"/>
              <a:cs typeface="Verdana"/>
              <a:sym typeface="Verdana"/>
            </a:endParaRPr>
          </a:p>
          <a:p>
            <a:pPr marL="0" lvl="0" indent="0" algn="ctr" rtl="0">
              <a:spcBef>
                <a:spcPts val="0"/>
              </a:spcBef>
              <a:spcAft>
                <a:spcPts val="0"/>
              </a:spcAft>
              <a:buNone/>
            </a:pPr>
            <a:r>
              <a:rPr lang="de-DE">
                <a:latin typeface="Verdana"/>
                <a:ea typeface="Verdana"/>
                <a:cs typeface="Verdana"/>
                <a:sym typeface="Verdana"/>
              </a:rPr>
              <a:t>not attending or attending for less than 3 years (D = 0)?</a:t>
            </a:r>
            <a:endParaRPr>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0951a700e_0_17"/>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Preschool example</a:t>
            </a:r>
            <a:endParaRPr/>
          </a:p>
        </p:txBody>
      </p:sp>
      <p:sp>
        <p:nvSpPr>
          <p:cNvPr id="222" name="Google Shape;222;g110951a700e_0_17"/>
          <p:cNvSpPr txBox="1">
            <a:spLocks noGrp="1"/>
          </p:cNvSpPr>
          <p:nvPr>
            <p:ph type="body" idx="1"/>
          </p:nvPr>
        </p:nvSpPr>
        <p:spPr>
          <a:xfrm>
            <a:off x="4775650" y="2338925"/>
            <a:ext cx="3879600" cy="2712900"/>
          </a:xfrm>
          <a:prstGeom prst="rect">
            <a:avLst/>
          </a:prstGeom>
        </p:spPr>
        <p:txBody>
          <a:bodyPr spcFirstLastPara="1" wrap="square" lIns="91425" tIns="45700" rIns="91425" bIns="45700" anchor="t" anchorCtr="0">
            <a:normAutofit/>
          </a:bodyPr>
          <a:lstStyle/>
          <a:p>
            <a:pPr marL="0" lvl="0" indent="0" algn="l" rtl="0">
              <a:lnSpc>
                <a:spcPct val="90000"/>
              </a:lnSpc>
              <a:spcBef>
                <a:spcPts val="360"/>
              </a:spcBef>
              <a:spcAft>
                <a:spcPts val="0"/>
              </a:spcAft>
              <a:buNone/>
            </a:pPr>
            <a:r>
              <a:rPr lang="de-DE" sz="1400">
                <a:solidFill>
                  <a:srgbClr val="ED1C24"/>
                </a:solidFill>
              </a:rPr>
              <a:t>We need</a:t>
            </a:r>
            <a:endParaRPr sz="1400">
              <a:solidFill>
                <a:srgbClr val="ED1C24"/>
              </a:solidFill>
            </a:endParaRPr>
          </a:p>
          <a:p>
            <a:pPr marL="457200" lvl="0" indent="-336550" algn="l" rtl="0">
              <a:lnSpc>
                <a:spcPct val="90000"/>
              </a:lnSpc>
              <a:spcBef>
                <a:spcPts val="360"/>
              </a:spcBef>
              <a:spcAft>
                <a:spcPts val="0"/>
              </a:spcAft>
              <a:buClr>
                <a:srgbClr val="ED1C24"/>
              </a:buClr>
              <a:buSzPts val="1700"/>
              <a:buAutoNum type="arabicPeriod"/>
            </a:pPr>
            <a:r>
              <a:rPr lang="de-DE" sz="1400">
                <a:solidFill>
                  <a:srgbClr val="ED1C24"/>
                </a:solidFill>
              </a:rPr>
              <a:t>knowledge about the selection mechanisms at play</a:t>
            </a:r>
            <a:endParaRPr sz="1400">
              <a:solidFill>
                <a:srgbClr val="ED1C24"/>
              </a:solidFill>
            </a:endParaRPr>
          </a:p>
          <a:p>
            <a:pPr marL="457200" lvl="0" indent="-336550" algn="l" rtl="0">
              <a:lnSpc>
                <a:spcPct val="90000"/>
              </a:lnSpc>
              <a:spcBef>
                <a:spcPts val="0"/>
              </a:spcBef>
              <a:spcAft>
                <a:spcPts val="0"/>
              </a:spcAft>
              <a:buClr>
                <a:srgbClr val="ED1C24"/>
              </a:buClr>
              <a:buSzPts val="1700"/>
              <a:buAutoNum type="arabicPeriod"/>
            </a:pPr>
            <a:r>
              <a:rPr lang="de-DE" sz="1400">
                <a:solidFill>
                  <a:srgbClr val="ED1C24"/>
                </a:solidFill>
              </a:rPr>
              <a:t>good observed control variables (associated with treatment allocation AND outcome) to capture the selection mechanisms</a:t>
            </a:r>
            <a:endParaRPr sz="1400">
              <a:solidFill>
                <a:srgbClr val="ED1C24"/>
              </a:solidFill>
            </a:endParaRPr>
          </a:p>
          <a:p>
            <a:pPr marL="457200" lvl="0" indent="-336550" algn="l" rtl="0">
              <a:lnSpc>
                <a:spcPct val="90000"/>
              </a:lnSpc>
              <a:spcBef>
                <a:spcPts val="0"/>
              </a:spcBef>
              <a:spcAft>
                <a:spcPts val="0"/>
              </a:spcAft>
              <a:buClr>
                <a:srgbClr val="ED1C24"/>
              </a:buClr>
              <a:buSzPts val="1700"/>
              <a:buAutoNum type="arabicPeriod"/>
            </a:pPr>
            <a:r>
              <a:rPr lang="de-DE" sz="1400">
                <a:solidFill>
                  <a:srgbClr val="ED1C24"/>
                </a:solidFill>
              </a:rPr>
              <a:t>overlaps in characteristics between treatment and control groups</a:t>
            </a:r>
            <a:endParaRPr sz="1400">
              <a:solidFill>
                <a:srgbClr val="ED1C24"/>
              </a:solidFill>
            </a:endParaRPr>
          </a:p>
          <a:p>
            <a:pPr marL="457200" lvl="0" indent="-336550" algn="l" rtl="0">
              <a:lnSpc>
                <a:spcPct val="90000"/>
              </a:lnSpc>
              <a:spcBef>
                <a:spcPts val="0"/>
              </a:spcBef>
              <a:spcAft>
                <a:spcPts val="0"/>
              </a:spcAft>
              <a:buClr>
                <a:srgbClr val="ED1C24"/>
              </a:buClr>
              <a:buSzPts val="1700"/>
              <a:buAutoNum type="arabicPeriod"/>
            </a:pPr>
            <a:r>
              <a:rPr lang="de-DE" sz="1400">
                <a:solidFill>
                  <a:srgbClr val="ED1C24"/>
                </a:solidFill>
              </a:rPr>
              <a:t>large enough datasets</a:t>
            </a:r>
            <a:endParaRPr sz="1400">
              <a:solidFill>
                <a:srgbClr val="ED1C24"/>
              </a:solidFill>
            </a:endParaRPr>
          </a:p>
          <a:p>
            <a:pPr marL="457200" lvl="0" indent="-336550" algn="l" rtl="0">
              <a:lnSpc>
                <a:spcPct val="90000"/>
              </a:lnSpc>
              <a:spcBef>
                <a:spcPts val="0"/>
              </a:spcBef>
              <a:spcAft>
                <a:spcPts val="0"/>
              </a:spcAft>
              <a:buClr>
                <a:srgbClr val="ED1C24"/>
              </a:buClr>
              <a:buSzPts val="1700"/>
              <a:buAutoNum type="arabicPeriod"/>
            </a:pPr>
            <a:r>
              <a:rPr lang="de-DE" sz="1400">
                <a:solidFill>
                  <a:srgbClr val="ED1C24"/>
                </a:solidFill>
              </a:rPr>
              <a:t>appropriate regression model</a:t>
            </a:r>
            <a:endParaRPr sz="1400">
              <a:solidFill>
                <a:srgbClr val="ED1C24"/>
              </a:solidFill>
            </a:endParaRPr>
          </a:p>
        </p:txBody>
      </p:sp>
      <p:pic>
        <p:nvPicPr>
          <p:cNvPr id="223" name="Google Shape;223;g110951a700e_0_17"/>
          <p:cNvPicPr preferRelativeResize="0"/>
          <p:nvPr/>
        </p:nvPicPr>
        <p:blipFill rotWithShape="1">
          <a:blip r:embed="rId3">
            <a:alphaModFix/>
          </a:blip>
          <a:srcRect/>
          <a:stretch/>
        </p:blipFill>
        <p:spPr>
          <a:xfrm>
            <a:off x="457200" y="2338925"/>
            <a:ext cx="4271976" cy="2312974"/>
          </a:xfrm>
          <a:prstGeom prst="rect">
            <a:avLst/>
          </a:prstGeom>
          <a:noFill/>
          <a:ln>
            <a:noFill/>
          </a:ln>
        </p:spPr>
      </p:pic>
      <p:sp>
        <p:nvSpPr>
          <p:cNvPr id="224" name="Google Shape;224;g110951a700e_0_17"/>
          <p:cNvSpPr txBox="1"/>
          <p:nvPr/>
        </p:nvSpPr>
        <p:spPr>
          <a:xfrm>
            <a:off x="576900" y="1291800"/>
            <a:ext cx="7338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dirty="0" err="1">
                <a:latin typeface="Verdana"/>
                <a:ea typeface="Verdana"/>
                <a:cs typeface="Verdana"/>
                <a:sym typeface="Verdana"/>
              </a:rPr>
              <a:t>What</a:t>
            </a:r>
            <a:r>
              <a:rPr lang="de-DE" dirty="0">
                <a:latin typeface="Verdana"/>
                <a:ea typeface="Verdana"/>
                <a:cs typeface="Verdana"/>
                <a:sym typeface="Verdana"/>
              </a:rPr>
              <a:t> </a:t>
            </a:r>
            <a:r>
              <a:rPr lang="de-DE" dirty="0" err="1">
                <a:latin typeface="Verdana"/>
                <a:ea typeface="Verdana"/>
                <a:cs typeface="Verdana"/>
                <a:sym typeface="Verdana"/>
              </a:rPr>
              <a:t>is</a:t>
            </a:r>
            <a:r>
              <a:rPr lang="de-DE" dirty="0">
                <a:latin typeface="Verdana"/>
                <a:ea typeface="Verdana"/>
                <a:cs typeface="Verdana"/>
                <a:sym typeface="Verdana"/>
              </a:rPr>
              <a:t> </a:t>
            </a:r>
            <a:r>
              <a:rPr lang="de-DE" dirty="0" err="1">
                <a:latin typeface="Verdana"/>
                <a:ea typeface="Verdana"/>
                <a:cs typeface="Verdana"/>
                <a:sym typeface="Verdana"/>
              </a:rPr>
              <a:t>the</a:t>
            </a:r>
            <a:r>
              <a:rPr lang="de-DE" dirty="0">
                <a:latin typeface="Verdana"/>
                <a:ea typeface="Verdana"/>
                <a:cs typeface="Verdana"/>
                <a:sym typeface="Verdana"/>
              </a:rPr>
              <a:t> </a:t>
            </a:r>
            <a:r>
              <a:rPr lang="de-DE" dirty="0" err="1">
                <a:latin typeface="Verdana"/>
                <a:ea typeface="Verdana"/>
                <a:cs typeface="Verdana"/>
                <a:sym typeface="Verdana"/>
              </a:rPr>
              <a:t>effect</a:t>
            </a:r>
            <a:r>
              <a:rPr lang="de-DE" dirty="0">
                <a:latin typeface="Verdana"/>
                <a:ea typeface="Verdana"/>
                <a:cs typeface="Verdana"/>
                <a:sym typeface="Verdana"/>
              </a:rPr>
              <a:t> </a:t>
            </a:r>
            <a:r>
              <a:rPr lang="de-DE" dirty="0" err="1">
                <a:latin typeface="Verdana"/>
                <a:ea typeface="Verdana"/>
                <a:cs typeface="Verdana"/>
                <a:sym typeface="Verdana"/>
              </a:rPr>
              <a:t>of</a:t>
            </a:r>
            <a:r>
              <a:rPr lang="de-DE" dirty="0">
                <a:latin typeface="Verdana"/>
                <a:ea typeface="Verdana"/>
                <a:cs typeface="Verdana"/>
                <a:sym typeface="Verdana"/>
              </a:rPr>
              <a:t> </a:t>
            </a:r>
            <a:r>
              <a:rPr lang="de-DE" dirty="0" err="1">
                <a:latin typeface="Verdana"/>
                <a:ea typeface="Verdana"/>
                <a:cs typeface="Verdana"/>
                <a:sym typeface="Verdana"/>
              </a:rPr>
              <a:t>attending</a:t>
            </a:r>
            <a:r>
              <a:rPr lang="de-DE" dirty="0">
                <a:latin typeface="Verdana"/>
                <a:ea typeface="Verdana"/>
                <a:cs typeface="Verdana"/>
                <a:sym typeface="Verdana"/>
              </a:rPr>
              <a:t> </a:t>
            </a:r>
            <a:r>
              <a:rPr lang="de-DE" dirty="0" err="1">
                <a:latin typeface="Verdana"/>
                <a:ea typeface="Verdana"/>
                <a:cs typeface="Verdana"/>
                <a:sym typeface="Verdana"/>
              </a:rPr>
              <a:t>preschool</a:t>
            </a:r>
            <a:r>
              <a:rPr lang="de-DE" dirty="0">
                <a:latin typeface="Verdana"/>
                <a:ea typeface="Verdana"/>
                <a:cs typeface="Verdana"/>
                <a:sym typeface="Verdana"/>
              </a:rPr>
              <a:t> </a:t>
            </a:r>
            <a:r>
              <a:rPr lang="de-DE" dirty="0" err="1">
                <a:latin typeface="Verdana"/>
                <a:ea typeface="Verdana"/>
                <a:cs typeface="Verdana"/>
                <a:sym typeface="Verdana"/>
              </a:rPr>
              <a:t>for</a:t>
            </a:r>
            <a:r>
              <a:rPr lang="de-DE" dirty="0">
                <a:latin typeface="Verdana"/>
                <a:ea typeface="Verdana"/>
                <a:cs typeface="Verdana"/>
                <a:sym typeface="Verdana"/>
              </a:rPr>
              <a:t> 3 </a:t>
            </a:r>
            <a:r>
              <a:rPr lang="de-DE" dirty="0" err="1">
                <a:latin typeface="Verdana"/>
                <a:ea typeface="Verdana"/>
                <a:cs typeface="Verdana"/>
                <a:sym typeface="Verdana"/>
              </a:rPr>
              <a:t>years</a:t>
            </a:r>
            <a:r>
              <a:rPr lang="de-DE" dirty="0">
                <a:latin typeface="Verdana"/>
                <a:ea typeface="Verdana"/>
                <a:cs typeface="Verdana"/>
                <a:sym typeface="Verdana"/>
              </a:rPr>
              <a:t> </a:t>
            </a:r>
            <a:r>
              <a:rPr lang="de-DE" dirty="0" err="1">
                <a:latin typeface="Verdana"/>
                <a:ea typeface="Verdana"/>
                <a:cs typeface="Verdana"/>
                <a:sym typeface="Verdana"/>
              </a:rPr>
              <a:t>or</a:t>
            </a:r>
            <a:r>
              <a:rPr lang="de-DE" dirty="0">
                <a:latin typeface="Verdana"/>
                <a:ea typeface="Verdana"/>
                <a:cs typeface="Verdana"/>
                <a:sym typeface="Verdana"/>
              </a:rPr>
              <a:t> </a:t>
            </a:r>
            <a:r>
              <a:rPr lang="de-DE" dirty="0" err="1">
                <a:latin typeface="Verdana"/>
                <a:ea typeface="Verdana"/>
                <a:cs typeface="Verdana"/>
                <a:sym typeface="Verdana"/>
              </a:rPr>
              <a:t>more</a:t>
            </a:r>
            <a:r>
              <a:rPr lang="de-DE" dirty="0">
                <a:latin typeface="Verdana"/>
                <a:ea typeface="Verdana"/>
                <a:cs typeface="Verdana"/>
                <a:sym typeface="Verdana"/>
              </a:rPr>
              <a:t> (D = 1) on </a:t>
            </a:r>
            <a:r>
              <a:rPr lang="de-DE" dirty="0" err="1">
                <a:latin typeface="Verdana"/>
                <a:ea typeface="Verdana"/>
                <a:cs typeface="Verdana"/>
                <a:sym typeface="Verdana"/>
              </a:rPr>
              <a:t>reading</a:t>
            </a:r>
            <a:r>
              <a:rPr lang="de-DE" dirty="0">
                <a:latin typeface="Verdana"/>
                <a:ea typeface="Verdana"/>
                <a:cs typeface="Verdana"/>
                <a:sym typeface="Verdana"/>
              </a:rPr>
              <a:t> </a:t>
            </a:r>
            <a:r>
              <a:rPr lang="de-DE" dirty="0" err="1">
                <a:latin typeface="Verdana"/>
                <a:ea typeface="Verdana"/>
                <a:cs typeface="Verdana"/>
                <a:sym typeface="Verdana"/>
              </a:rPr>
              <a:t>achievement</a:t>
            </a:r>
            <a:r>
              <a:rPr lang="de-DE" dirty="0">
                <a:latin typeface="Verdana"/>
                <a:ea typeface="Verdana"/>
                <a:cs typeface="Verdana"/>
                <a:sym typeface="Verdana"/>
              </a:rPr>
              <a:t> in grade 4 in Germany, </a:t>
            </a:r>
            <a:r>
              <a:rPr lang="de-DE" dirty="0" err="1">
                <a:latin typeface="Verdana"/>
                <a:ea typeface="Verdana"/>
                <a:cs typeface="Verdana"/>
                <a:sym typeface="Verdana"/>
              </a:rPr>
              <a:t>as</a:t>
            </a:r>
            <a:r>
              <a:rPr lang="de-DE" dirty="0">
                <a:latin typeface="Verdana"/>
                <a:ea typeface="Verdana"/>
                <a:cs typeface="Verdana"/>
                <a:sym typeface="Verdana"/>
              </a:rPr>
              <a:t> </a:t>
            </a:r>
            <a:r>
              <a:rPr lang="de-DE" dirty="0" err="1">
                <a:latin typeface="Verdana"/>
                <a:ea typeface="Verdana"/>
                <a:cs typeface="Verdana"/>
                <a:sym typeface="Verdana"/>
              </a:rPr>
              <a:t>compared</a:t>
            </a:r>
            <a:r>
              <a:rPr lang="de-DE" dirty="0">
                <a:latin typeface="Verdana"/>
                <a:ea typeface="Verdana"/>
                <a:cs typeface="Verdana"/>
                <a:sym typeface="Verdana"/>
              </a:rPr>
              <a:t> </a:t>
            </a:r>
            <a:r>
              <a:rPr lang="de-DE" dirty="0" err="1">
                <a:latin typeface="Verdana"/>
                <a:ea typeface="Verdana"/>
                <a:cs typeface="Verdana"/>
                <a:sym typeface="Verdana"/>
              </a:rPr>
              <a:t>to</a:t>
            </a:r>
            <a:r>
              <a:rPr lang="de-DE" dirty="0">
                <a:latin typeface="Verdana"/>
                <a:ea typeface="Verdana"/>
                <a:cs typeface="Verdana"/>
                <a:sym typeface="Verdana"/>
              </a:rPr>
              <a:t> </a:t>
            </a:r>
            <a:endParaRPr dirty="0">
              <a:latin typeface="Verdana"/>
              <a:ea typeface="Verdana"/>
              <a:cs typeface="Verdana"/>
              <a:sym typeface="Verdana"/>
            </a:endParaRPr>
          </a:p>
          <a:p>
            <a:pPr marL="0" lvl="0" indent="0" algn="ctr" rtl="0">
              <a:spcBef>
                <a:spcPts val="0"/>
              </a:spcBef>
              <a:spcAft>
                <a:spcPts val="0"/>
              </a:spcAft>
              <a:buNone/>
            </a:pPr>
            <a:r>
              <a:rPr lang="de-DE" dirty="0">
                <a:latin typeface="Verdana"/>
                <a:ea typeface="Verdana"/>
                <a:cs typeface="Verdana"/>
                <a:sym typeface="Verdana"/>
              </a:rPr>
              <a:t>not </a:t>
            </a:r>
            <a:r>
              <a:rPr lang="de-DE" dirty="0" err="1">
                <a:latin typeface="Verdana"/>
                <a:ea typeface="Verdana"/>
                <a:cs typeface="Verdana"/>
                <a:sym typeface="Verdana"/>
              </a:rPr>
              <a:t>attending</a:t>
            </a:r>
            <a:r>
              <a:rPr lang="de-DE" dirty="0">
                <a:latin typeface="Verdana"/>
                <a:ea typeface="Verdana"/>
                <a:cs typeface="Verdana"/>
                <a:sym typeface="Verdana"/>
              </a:rPr>
              <a:t> </a:t>
            </a:r>
            <a:r>
              <a:rPr lang="de-DE" dirty="0" err="1">
                <a:latin typeface="Verdana"/>
                <a:ea typeface="Verdana"/>
                <a:cs typeface="Verdana"/>
                <a:sym typeface="Verdana"/>
              </a:rPr>
              <a:t>or</a:t>
            </a:r>
            <a:r>
              <a:rPr lang="de-DE" dirty="0">
                <a:latin typeface="Verdana"/>
                <a:ea typeface="Verdana"/>
                <a:cs typeface="Verdana"/>
                <a:sym typeface="Verdana"/>
              </a:rPr>
              <a:t> </a:t>
            </a:r>
            <a:r>
              <a:rPr lang="de-DE" dirty="0" err="1">
                <a:latin typeface="Verdana"/>
                <a:ea typeface="Verdana"/>
                <a:cs typeface="Verdana"/>
                <a:sym typeface="Verdana"/>
              </a:rPr>
              <a:t>attending</a:t>
            </a:r>
            <a:r>
              <a:rPr lang="de-DE" dirty="0">
                <a:latin typeface="Verdana"/>
                <a:ea typeface="Verdana"/>
                <a:cs typeface="Verdana"/>
                <a:sym typeface="Verdana"/>
              </a:rPr>
              <a:t> </a:t>
            </a:r>
            <a:r>
              <a:rPr lang="de-DE" dirty="0" err="1">
                <a:latin typeface="Verdana"/>
                <a:ea typeface="Verdana"/>
                <a:cs typeface="Verdana"/>
                <a:sym typeface="Verdana"/>
              </a:rPr>
              <a:t>for</a:t>
            </a:r>
            <a:r>
              <a:rPr lang="de-DE" dirty="0">
                <a:latin typeface="Verdana"/>
                <a:ea typeface="Verdana"/>
                <a:cs typeface="Verdana"/>
                <a:sym typeface="Verdana"/>
              </a:rPr>
              <a:t> </a:t>
            </a:r>
            <a:r>
              <a:rPr lang="de-DE" dirty="0" err="1">
                <a:latin typeface="Verdana"/>
                <a:ea typeface="Verdana"/>
                <a:cs typeface="Verdana"/>
                <a:sym typeface="Verdana"/>
              </a:rPr>
              <a:t>less</a:t>
            </a:r>
            <a:r>
              <a:rPr lang="de-DE" dirty="0">
                <a:latin typeface="Verdana"/>
                <a:ea typeface="Verdana"/>
                <a:cs typeface="Verdana"/>
                <a:sym typeface="Verdana"/>
              </a:rPr>
              <a:t> </a:t>
            </a:r>
            <a:r>
              <a:rPr lang="de-DE" dirty="0" err="1">
                <a:latin typeface="Verdana"/>
                <a:ea typeface="Verdana"/>
                <a:cs typeface="Verdana"/>
                <a:sym typeface="Verdana"/>
              </a:rPr>
              <a:t>than</a:t>
            </a:r>
            <a:r>
              <a:rPr lang="de-DE" dirty="0">
                <a:latin typeface="Verdana"/>
                <a:ea typeface="Verdana"/>
                <a:cs typeface="Verdana"/>
                <a:sym typeface="Verdana"/>
              </a:rPr>
              <a:t> 3 </a:t>
            </a:r>
            <a:r>
              <a:rPr lang="de-DE" dirty="0" err="1">
                <a:latin typeface="Verdana"/>
                <a:ea typeface="Verdana"/>
                <a:cs typeface="Verdana"/>
                <a:sym typeface="Verdana"/>
              </a:rPr>
              <a:t>years</a:t>
            </a:r>
            <a:r>
              <a:rPr lang="de-DE" dirty="0">
                <a:latin typeface="Verdana"/>
                <a:ea typeface="Verdana"/>
                <a:cs typeface="Verdana"/>
                <a:sym typeface="Verdana"/>
              </a:rPr>
              <a:t> (D = 0)?</a:t>
            </a:r>
            <a:endParaRPr dirty="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g10aa237e849_0_7"/>
          <p:cNvSpPr txBox="1">
            <a:spLocks noGrp="1"/>
          </p:cNvSpPr>
          <p:nvPr>
            <p:ph type="title"/>
          </p:nvPr>
        </p:nvSpPr>
        <p:spPr>
          <a:xfrm>
            <a:off x="3962950" y="585600"/>
            <a:ext cx="3539400" cy="4119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sz="1500" dirty="0"/>
              <a:t>Take-away </a:t>
            </a:r>
            <a:r>
              <a:rPr lang="en-AU" sz="1500" dirty="0"/>
              <a:t>messages</a:t>
            </a:r>
          </a:p>
          <a:p>
            <a:pPr lvl="0" algn="l" rtl="0">
              <a:lnSpc>
                <a:spcPct val="115000"/>
              </a:lnSpc>
              <a:spcBef>
                <a:spcPts val="1200"/>
              </a:spcBef>
              <a:spcAft>
                <a:spcPts val="0"/>
              </a:spcAft>
              <a:buClr>
                <a:schemeClr val="dk1"/>
              </a:buClr>
              <a:buSzPts val="1500"/>
            </a:pPr>
            <a:r>
              <a:rPr lang="en-AU" sz="1500" b="0" dirty="0">
                <a:solidFill>
                  <a:schemeClr val="dk1"/>
                </a:solidFill>
              </a:rPr>
              <a:t>Group comparison are, in general, “fruitless comparisons” due to </a:t>
            </a:r>
            <a:r>
              <a:rPr lang="en-AU" sz="1500" b="0" dirty="0">
                <a:solidFill>
                  <a:srgbClr val="FF0000"/>
                </a:solidFill>
              </a:rPr>
              <a:t>selection bias</a:t>
            </a:r>
            <a:r>
              <a:rPr lang="en-AU" sz="1500" b="0" dirty="0">
                <a:solidFill>
                  <a:schemeClr val="tx1"/>
                </a:solidFill>
              </a:rPr>
              <a:t>.</a:t>
            </a:r>
            <a:br>
              <a:rPr lang="en-AU" sz="1500" b="0" dirty="0">
                <a:solidFill>
                  <a:schemeClr val="tx1"/>
                </a:solidFill>
              </a:rPr>
            </a:br>
            <a:br>
              <a:rPr lang="en-AU" sz="1500" b="0" dirty="0">
                <a:solidFill>
                  <a:schemeClr val="tx1"/>
                </a:solidFill>
              </a:rPr>
            </a:br>
            <a:r>
              <a:rPr lang="en-AU" sz="1500" b="0" dirty="0">
                <a:solidFill>
                  <a:schemeClr val="tx1"/>
                </a:solidFill>
              </a:rPr>
              <a:t>Randomised control trials allow us to get rid of selection bias but require samples to be </a:t>
            </a:r>
            <a:r>
              <a:rPr lang="en-AU" sz="1500" b="0" dirty="0">
                <a:solidFill>
                  <a:srgbClr val="FF0000"/>
                </a:solidFill>
              </a:rPr>
              <a:t>representative</a:t>
            </a:r>
            <a:r>
              <a:rPr lang="en-AU" sz="1500" b="0" dirty="0">
                <a:solidFill>
                  <a:schemeClr val="tx1"/>
                </a:solidFill>
              </a:rPr>
              <a:t> and </a:t>
            </a:r>
            <a:r>
              <a:rPr lang="en-AU" sz="1500" b="0" dirty="0">
                <a:solidFill>
                  <a:srgbClr val="FF0000"/>
                </a:solidFill>
              </a:rPr>
              <a:t>large enough</a:t>
            </a:r>
            <a:r>
              <a:rPr lang="en-AU" sz="1500" b="0" dirty="0">
                <a:solidFill>
                  <a:schemeClr val="tx1"/>
                </a:solidFill>
              </a:rPr>
              <a:t>.</a:t>
            </a:r>
            <a:br>
              <a:rPr lang="en-AU" sz="1500" b="0" dirty="0">
                <a:solidFill>
                  <a:schemeClr val="tx1"/>
                </a:solidFill>
              </a:rPr>
            </a:br>
            <a:br>
              <a:rPr lang="en-AU" sz="1500" b="0" dirty="0">
                <a:solidFill>
                  <a:schemeClr val="tx1"/>
                </a:solidFill>
              </a:rPr>
            </a:br>
            <a:r>
              <a:rPr lang="en-AU" sz="1500" b="0" dirty="0">
                <a:solidFill>
                  <a:schemeClr val="tx1"/>
                </a:solidFill>
              </a:rPr>
              <a:t>Even after a “successful” RCT, we have to be aware of possible </a:t>
            </a:r>
            <a:r>
              <a:rPr lang="en-AU" sz="1500" b="0" dirty="0">
                <a:solidFill>
                  <a:srgbClr val="FF0000"/>
                </a:solidFill>
              </a:rPr>
              <a:t>threats to validity</a:t>
            </a:r>
            <a:r>
              <a:rPr lang="en-AU" sz="1500" b="0" dirty="0">
                <a:solidFill>
                  <a:schemeClr val="tx1"/>
                </a:solidFill>
              </a:rPr>
              <a:t>.</a:t>
            </a:r>
            <a:endParaRPr sz="1500" b="0" dirty="0">
              <a:solidFill>
                <a:schemeClr val="tx1"/>
              </a:solidFill>
            </a:endParaRPr>
          </a:p>
        </p:txBody>
      </p:sp>
      <p:pic>
        <p:nvPicPr>
          <p:cNvPr id="43" name="Google Shape;43;g10aa237e849_0_7"/>
          <p:cNvPicPr preferRelativeResize="0"/>
          <p:nvPr/>
        </p:nvPicPr>
        <p:blipFill rotWithShape="1">
          <a:blip r:embed="rId3">
            <a:alphaModFix/>
          </a:blip>
          <a:srcRect/>
          <a:stretch/>
        </p:blipFill>
        <p:spPr>
          <a:xfrm flipH="1">
            <a:off x="611275" y="1428900"/>
            <a:ext cx="2657475" cy="269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06f9b49bbb_0_309"/>
          <p:cNvSpPr txBox="1">
            <a:spLocks noGrp="1"/>
          </p:cNvSpPr>
          <p:nvPr>
            <p:ph type="title"/>
          </p:nvPr>
        </p:nvSpPr>
        <p:spPr>
          <a:xfrm>
            <a:off x="457200" y="3406373"/>
            <a:ext cx="6995100" cy="1398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see </a:t>
            </a:r>
            <a:endParaRPr/>
          </a:p>
          <a:p>
            <a:pPr marL="457200" lvl="0" indent="-342900" algn="l" rtl="0">
              <a:lnSpc>
                <a:spcPct val="100000"/>
              </a:lnSpc>
              <a:spcBef>
                <a:spcPts val="0"/>
              </a:spcBef>
              <a:spcAft>
                <a:spcPts val="0"/>
              </a:spcAft>
              <a:buSzPts val="1800"/>
              <a:buChar char="●"/>
            </a:pPr>
            <a:r>
              <a:rPr lang="de-DE"/>
              <a:t>CausalInference_Session5_Material1.R</a:t>
            </a:r>
            <a:endParaRPr/>
          </a:p>
          <a:p>
            <a:pPr marL="457200" lvl="0" indent="-342900" algn="l" rtl="0">
              <a:lnSpc>
                <a:spcPct val="100000"/>
              </a:lnSpc>
              <a:spcBef>
                <a:spcPts val="0"/>
              </a:spcBef>
              <a:spcAft>
                <a:spcPts val="0"/>
              </a:spcAft>
              <a:buSzPts val="1800"/>
              <a:buChar char="●"/>
            </a:pPr>
            <a:r>
              <a:rPr lang="de-DE"/>
              <a:t>PIRLS2016DEU.RData</a:t>
            </a:r>
            <a:endParaRPr/>
          </a:p>
        </p:txBody>
      </p:sp>
      <p:pic>
        <p:nvPicPr>
          <p:cNvPr id="231" name="Google Shape;231;g106f9b49bbb_0_309"/>
          <p:cNvPicPr preferRelativeResize="0"/>
          <p:nvPr/>
        </p:nvPicPr>
        <p:blipFill>
          <a:blip r:embed="rId3">
            <a:alphaModFix/>
          </a:blip>
          <a:stretch>
            <a:fillRect/>
          </a:stretch>
        </p:blipFill>
        <p:spPr>
          <a:xfrm>
            <a:off x="5012850" y="1609075"/>
            <a:ext cx="2846811" cy="2796779"/>
          </a:xfrm>
          <a:prstGeom prst="rect">
            <a:avLst/>
          </a:prstGeom>
          <a:noFill/>
          <a:ln>
            <a:noFill/>
          </a:ln>
        </p:spPr>
      </p:pic>
      <p:sp>
        <p:nvSpPr>
          <p:cNvPr id="232" name="Google Shape;232;g106f9b49bbb_0_309"/>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Extended R example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g10aa237e849_0_198"/>
          <p:cNvPicPr preferRelativeResize="0"/>
          <p:nvPr/>
        </p:nvPicPr>
        <p:blipFill rotWithShape="1">
          <a:blip r:embed="rId3">
            <a:alphaModFix/>
          </a:blip>
          <a:srcRect/>
          <a:stretch/>
        </p:blipFill>
        <p:spPr>
          <a:xfrm>
            <a:off x="5475275" y="989475"/>
            <a:ext cx="2657475" cy="2733675"/>
          </a:xfrm>
          <a:prstGeom prst="rect">
            <a:avLst/>
          </a:prstGeom>
          <a:noFill/>
          <a:ln>
            <a:noFill/>
          </a:ln>
        </p:spPr>
      </p:pic>
      <p:sp>
        <p:nvSpPr>
          <p:cNvPr id="239" name="Google Shape;239;g10aa237e849_0_198"/>
          <p:cNvSpPr txBox="1">
            <a:spLocks noGrp="1"/>
          </p:cNvSpPr>
          <p:nvPr>
            <p:ph type="title"/>
          </p:nvPr>
        </p:nvSpPr>
        <p:spPr>
          <a:xfrm>
            <a:off x="457200" y="3101575"/>
            <a:ext cx="8340600" cy="14703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7F7F7F"/>
              </a:buClr>
              <a:buSzPct val="100000"/>
              <a:buFont typeface="Verdana"/>
              <a:buNone/>
            </a:pPr>
            <a:r>
              <a:rPr lang="de-DE"/>
              <a:t>What can we conclude from this exercise?</a:t>
            </a:r>
            <a:endParaRPr/>
          </a:p>
          <a:p>
            <a:pPr marL="0" lvl="0" indent="0" algn="l" rtl="0">
              <a:lnSpc>
                <a:spcPct val="100000"/>
              </a:lnSpc>
              <a:spcBef>
                <a:spcPts val="0"/>
              </a:spcBef>
              <a:spcAft>
                <a:spcPts val="0"/>
              </a:spcAft>
              <a:buClr>
                <a:srgbClr val="7F7F7F"/>
              </a:buClr>
              <a:buSzPct val="100000"/>
              <a:buFont typeface="Verdana"/>
              <a:buNone/>
            </a:pPr>
            <a:endParaRPr/>
          </a:p>
          <a:p>
            <a:pPr marL="0" lvl="0" indent="0" algn="l" rtl="0">
              <a:lnSpc>
                <a:spcPct val="100000"/>
              </a:lnSpc>
              <a:spcBef>
                <a:spcPts val="0"/>
              </a:spcBef>
              <a:spcAft>
                <a:spcPts val="0"/>
              </a:spcAft>
              <a:buClr>
                <a:srgbClr val="7F7F7F"/>
              </a:buClr>
              <a:buSzPct val="100000"/>
              <a:buFont typeface="Verdana"/>
              <a:buNone/>
            </a:pPr>
            <a:r>
              <a:rPr lang="de-DE"/>
              <a:t>What is the causal effect of attending preschool for 3 or more years on reading achievement in grade 4?</a:t>
            </a:r>
            <a:endParaRPr/>
          </a:p>
          <a:p>
            <a:pPr marL="0" lvl="0" indent="0" algn="l" rtl="0">
              <a:lnSpc>
                <a:spcPct val="100000"/>
              </a:lnSpc>
              <a:spcBef>
                <a:spcPts val="0"/>
              </a:spcBef>
              <a:spcAft>
                <a:spcPts val="0"/>
              </a:spcAft>
              <a:buClr>
                <a:srgbClr val="7F7F7F"/>
              </a:buClr>
              <a:buSzPct val="100000"/>
              <a:buFont typeface="Verdana"/>
              <a:buNone/>
            </a:pPr>
            <a:endParaRPr/>
          </a:p>
          <a:p>
            <a:pPr marL="0" lvl="0" indent="0" algn="l" rtl="0">
              <a:lnSpc>
                <a:spcPct val="100000"/>
              </a:lnSpc>
              <a:spcBef>
                <a:spcPts val="0"/>
              </a:spcBef>
              <a:spcAft>
                <a:spcPts val="0"/>
              </a:spcAft>
              <a:buClr>
                <a:srgbClr val="7F7F7F"/>
              </a:buClr>
              <a:buSzPct val="100000"/>
              <a:buFont typeface="Verdana"/>
              <a:buNone/>
            </a:pPr>
            <a:r>
              <a:rPr lang="de-DE"/>
              <a:t>What kind of limitations do we have to consider?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05de851017_0_119"/>
          <p:cNvSpPr txBox="1">
            <a:spLocks noGrp="1"/>
          </p:cNvSpPr>
          <p:nvPr>
            <p:ph type="title"/>
          </p:nvPr>
        </p:nvSpPr>
        <p:spPr>
          <a:xfrm>
            <a:off x="3648950" y="585600"/>
            <a:ext cx="4543200" cy="4119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dirty="0"/>
              <a:t>Take-away </a:t>
            </a:r>
            <a:r>
              <a:rPr lang="de-DE" dirty="0" err="1"/>
              <a:t>messages</a:t>
            </a:r>
            <a:endParaRPr dirty="0"/>
          </a:p>
          <a:p>
            <a:pPr marL="457200" lvl="0" indent="-323850" algn="l" rtl="0">
              <a:lnSpc>
                <a:spcPct val="100000"/>
              </a:lnSpc>
              <a:spcBef>
                <a:spcPts val="0"/>
              </a:spcBef>
              <a:spcAft>
                <a:spcPts val="0"/>
              </a:spcAft>
              <a:buClr>
                <a:schemeClr val="dk1"/>
              </a:buClr>
              <a:buSzPts val="1500"/>
              <a:buChar char="●"/>
            </a:pPr>
            <a:r>
              <a:rPr lang="de-DE" sz="1500" b="0" dirty="0" err="1">
                <a:solidFill>
                  <a:schemeClr val="dk1"/>
                </a:solidFill>
              </a:rPr>
              <a:t>If</a:t>
            </a:r>
            <a:r>
              <a:rPr lang="de-DE" sz="1500" b="0" dirty="0">
                <a:solidFill>
                  <a:schemeClr val="dk1"/>
                </a:solidFill>
              </a:rPr>
              <a:t> </a:t>
            </a:r>
            <a:r>
              <a:rPr lang="de-DE" sz="1500" b="0" dirty="0" err="1">
                <a:solidFill>
                  <a:schemeClr val="dk1"/>
                </a:solidFill>
              </a:rPr>
              <a:t>selection</a:t>
            </a:r>
            <a:r>
              <a:rPr lang="de-DE" sz="1500" b="0" dirty="0">
                <a:solidFill>
                  <a:schemeClr val="dk1"/>
                </a:solidFill>
              </a:rPr>
              <a:t> </a:t>
            </a:r>
            <a:r>
              <a:rPr lang="de-DE" sz="1500" b="0" dirty="0" err="1">
                <a:solidFill>
                  <a:schemeClr val="dk1"/>
                </a:solidFill>
              </a:rPr>
              <a:t>mechanism</a:t>
            </a:r>
            <a:r>
              <a:rPr lang="de-DE" sz="1500" b="0" dirty="0">
                <a:solidFill>
                  <a:schemeClr val="dk1"/>
                </a:solidFill>
              </a:rPr>
              <a:t> </a:t>
            </a:r>
            <a:r>
              <a:rPr lang="de-DE" sz="1500" b="0" dirty="0" err="1">
                <a:solidFill>
                  <a:schemeClr val="dk1"/>
                </a:solidFill>
              </a:rPr>
              <a:t>is</a:t>
            </a:r>
            <a:r>
              <a:rPr lang="de-DE" sz="1500" b="0" dirty="0">
                <a:solidFill>
                  <a:schemeClr val="dk1"/>
                </a:solidFill>
              </a:rPr>
              <a:t> well-</a:t>
            </a:r>
            <a:r>
              <a:rPr lang="de-DE" sz="1500" b="0" dirty="0" err="1">
                <a:solidFill>
                  <a:schemeClr val="dk1"/>
                </a:solidFill>
              </a:rPr>
              <a:t>known</a:t>
            </a:r>
            <a:r>
              <a:rPr lang="de-DE" sz="1500" b="0" dirty="0">
                <a:solidFill>
                  <a:schemeClr val="dk1"/>
                </a:solidFill>
              </a:rPr>
              <a:t> and </a:t>
            </a:r>
            <a:r>
              <a:rPr lang="de-DE" sz="1500" b="0" dirty="0" err="1">
                <a:solidFill>
                  <a:schemeClr val="dk1"/>
                </a:solidFill>
              </a:rPr>
              <a:t>can</a:t>
            </a:r>
            <a:r>
              <a:rPr lang="de-DE" sz="1500" b="0" dirty="0">
                <a:solidFill>
                  <a:schemeClr val="dk1"/>
                </a:solidFill>
              </a:rPr>
              <a:t> </a:t>
            </a:r>
            <a:r>
              <a:rPr lang="de-DE" sz="1500" b="0" dirty="0" err="1">
                <a:solidFill>
                  <a:schemeClr val="dk1"/>
                </a:solidFill>
              </a:rPr>
              <a:t>be</a:t>
            </a:r>
            <a:r>
              <a:rPr lang="de-DE" sz="1500" b="0" dirty="0">
                <a:solidFill>
                  <a:schemeClr val="dk1"/>
                </a:solidFill>
              </a:rPr>
              <a:t> </a:t>
            </a:r>
            <a:r>
              <a:rPr lang="de-DE" sz="1500" b="0" dirty="0" err="1">
                <a:solidFill>
                  <a:schemeClr val="dk1"/>
                </a:solidFill>
              </a:rPr>
              <a:t>captured</a:t>
            </a:r>
            <a:r>
              <a:rPr lang="de-DE" sz="1500" b="0" dirty="0">
                <a:solidFill>
                  <a:schemeClr val="dk1"/>
                </a:solidFill>
              </a:rPr>
              <a:t> </a:t>
            </a:r>
            <a:r>
              <a:rPr lang="de-DE" sz="1500" b="0" dirty="0" err="1">
                <a:solidFill>
                  <a:schemeClr val="dk1"/>
                </a:solidFill>
              </a:rPr>
              <a:t>with</a:t>
            </a:r>
            <a:r>
              <a:rPr lang="de-DE" sz="1500" b="0" dirty="0">
                <a:solidFill>
                  <a:schemeClr val="dk1"/>
                </a:solidFill>
              </a:rPr>
              <a:t> </a:t>
            </a:r>
            <a:r>
              <a:rPr lang="de-DE" sz="1500" b="0" dirty="0" err="1">
                <a:solidFill>
                  <a:schemeClr val="dk1"/>
                </a:solidFill>
              </a:rPr>
              <a:t>indicators</a:t>
            </a:r>
            <a:r>
              <a:rPr lang="de-DE" sz="1500" b="0" dirty="0">
                <a:solidFill>
                  <a:schemeClr val="dk1"/>
                </a:solidFill>
              </a:rPr>
              <a:t>, </a:t>
            </a:r>
            <a:r>
              <a:rPr lang="de-DE" sz="1500" b="0" dirty="0" err="1">
                <a:solidFill>
                  <a:schemeClr val="dk1"/>
                </a:solidFill>
              </a:rPr>
              <a:t>regressions</a:t>
            </a:r>
            <a:r>
              <a:rPr lang="de-DE" sz="1500" b="0" dirty="0">
                <a:solidFill>
                  <a:schemeClr val="dk1"/>
                </a:solidFill>
              </a:rPr>
              <a:t> </a:t>
            </a:r>
            <a:r>
              <a:rPr lang="de-DE" sz="1500" b="0" dirty="0" err="1">
                <a:solidFill>
                  <a:schemeClr val="dk1"/>
                </a:solidFill>
              </a:rPr>
              <a:t>can</a:t>
            </a:r>
            <a:r>
              <a:rPr lang="de-DE" sz="1500" b="0" dirty="0">
                <a:solidFill>
                  <a:schemeClr val="dk1"/>
                </a:solidFill>
              </a:rPr>
              <a:t> </a:t>
            </a:r>
            <a:r>
              <a:rPr lang="de-DE" sz="1500" b="0" dirty="0" err="1">
                <a:solidFill>
                  <a:schemeClr val="dk1"/>
                </a:solidFill>
              </a:rPr>
              <a:t>control</a:t>
            </a:r>
            <a:r>
              <a:rPr lang="de-DE" sz="1500" b="0" dirty="0">
                <a:solidFill>
                  <a:schemeClr val="dk1"/>
                </a:solidFill>
              </a:rPr>
              <a:t> </a:t>
            </a:r>
            <a:r>
              <a:rPr lang="de-DE" sz="1500" b="0" dirty="0" err="1">
                <a:solidFill>
                  <a:schemeClr val="dk1"/>
                </a:solidFill>
              </a:rPr>
              <a:t>for</a:t>
            </a:r>
            <a:r>
              <a:rPr lang="de-DE" sz="1500" b="0" dirty="0">
                <a:solidFill>
                  <a:schemeClr val="dk1"/>
                </a:solidFill>
              </a:rPr>
              <a:t> </a:t>
            </a:r>
            <a:r>
              <a:rPr lang="de-DE" sz="1500" b="0" dirty="0" err="1">
                <a:solidFill>
                  <a:schemeClr val="dk1"/>
                </a:solidFill>
              </a:rPr>
              <a:t>selection</a:t>
            </a:r>
            <a:r>
              <a:rPr lang="de-DE" sz="1500" b="0" dirty="0">
                <a:solidFill>
                  <a:schemeClr val="dk1"/>
                </a:solidFill>
              </a:rPr>
              <a:t> </a:t>
            </a:r>
            <a:r>
              <a:rPr lang="de-DE" sz="1500" b="0" dirty="0" err="1">
                <a:solidFill>
                  <a:schemeClr val="dk1"/>
                </a:solidFill>
              </a:rPr>
              <a:t>mechanisms</a:t>
            </a:r>
            <a:r>
              <a:rPr lang="de-DE" sz="1500" b="0" dirty="0">
                <a:solidFill>
                  <a:schemeClr val="dk1"/>
                </a:solidFill>
              </a:rPr>
              <a:t> (in social </a:t>
            </a:r>
            <a:r>
              <a:rPr lang="de-DE" sz="1500" b="0" dirty="0" err="1">
                <a:solidFill>
                  <a:schemeClr val="dk1"/>
                </a:solidFill>
              </a:rPr>
              <a:t>sciences</a:t>
            </a:r>
            <a:r>
              <a:rPr lang="de-DE" sz="1500" b="0" dirty="0">
                <a:solidFill>
                  <a:schemeClr val="dk1"/>
                </a:solidFill>
              </a:rPr>
              <a:t>, </a:t>
            </a:r>
            <a:r>
              <a:rPr lang="de-DE" sz="1500" b="0" dirty="0" err="1">
                <a:solidFill>
                  <a:schemeClr val="dk1"/>
                </a:solidFill>
              </a:rPr>
              <a:t>this</a:t>
            </a:r>
            <a:r>
              <a:rPr lang="de-DE" sz="1500" b="0" dirty="0">
                <a:solidFill>
                  <a:schemeClr val="dk1"/>
                </a:solidFill>
              </a:rPr>
              <a:t> </a:t>
            </a:r>
            <a:r>
              <a:rPr lang="de-DE" sz="1500" b="0" dirty="0" err="1">
                <a:solidFill>
                  <a:schemeClr val="dk1"/>
                </a:solidFill>
              </a:rPr>
              <a:t>is</a:t>
            </a:r>
            <a:r>
              <a:rPr lang="de-DE" sz="1500" b="0" dirty="0">
                <a:solidFill>
                  <a:schemeClr val="dk1"/>
                </a:solidFill>
              </a:rPr>
              <a:t> </a:t>
            </a:r>
            <a:r>
              <a:rPr lang="de-DE" sz="1500" b="0" dirty="0" err="1">
                <a:solidFill>
                  <a:schemeClr val="dk1"/>
                </a:solidFill>
              </a:rPr>
              <a:t>usually</a:t>
            </a:r>
            <a:r>
              <a:rPr lang="de-DE" sz="1500" b="0" dirty="0">
                <a:solidFill>
                  <a:schemeClr val="dk1"/>
                </a:solidFill>
              </a:rPr>
              <a:t> not </a:t>
            </a:r>
            <a:r>
              <a:rPr lang="de-DE" sz="1500" b="0" dirty="0" err="1">
                <a:solidFill>
                  <a:schemeClr val="dk1"/>
                </a:solidFill>
              </a:rPr>
              <a:t>the</a:t>
            </a:r>
            <a:r>
              <a:rPr lang="de-DE" sz="1500" b="0" dirty="0">
                <a:solidFill>
                  <a:schemeClr val="dk1"/>
                </a:solidFill>
              </a:rPr>
              <a:t> </a:t>
            </a:r>
            <a:r>
              <a:rPr lang="de-DE" sz="1500" b="0" dirty="0" err="1">
                <a:solidFill>
                  <a:schemeClr val="dk1"/>
                </a:solidFill>
              </a:rPr>
              <a:t>case</a:t>
            </a:r>
            <a:r>
              <a:rPr lang="de-DE" sz="1500" b="0" dirty="0">
                <a:solidFill>
                  <a:schemeClr val="dk1"/>
                </a:solidFill>
              </a:rPr>
              <a:t>)</a:t>
            </a:r>
            <a:endParaRPr sz="1500" b="0" dirty="0">
              <a:solidFill>
                <a:schemeClr val="dk1"/>
              </a:solidFill>
            </a:endParaRPr>
          </a:p>
          <a:p>
            <a:pPr marL="457200" lvl="0" indent="-323850" algn="l" rtl="0">
              <a:lnSpc>
                <a:spcPct val="100000"/>
              </a:lnSpc>
              <a:spcBef>
                <a:spcPts val="0"/>
              </a:spcBef>
              <a:spcAft>
                <a:spcPts val="0"/>
              </a:spcAft>
              <a:buClr>
                <a:schemeClr val="dk1"/>
              </a:buClr>
              <a:buSzPts val="1500"/>
              <a:buChar char="●"/>
            </a:pPr>
            <a:r>
              <a:rPr lang="de-DE" sz="1500" b="0" dirty="0" err="1">
                <a:solidFill>
                  <a:schemeClr val="dk1"/>
                </a:solidFill>
              </a:rPr>
              <a:t>Omitted</a:t>
            </a:r>
            <a:r>
              <a:rPr lang="de-DE" sz="1500" b="0" dirty="0">
                <a:solidFill>
                  <a:schemeClr val="dk1"/>
                </a:solidFill>
              </a:rPr>
              <a:t> variable </a:t>
            </a:r>
            <a:r>
              <a:rPr lang="de-DE" sz="1500" b="0" dirty="0" err="1">
                <a:solidFill>
                  <a:schemeClr val="dk1"/>
                </a:solidFill>
              </a:rPr>
              <a:t>bias</a:t>
            </a:r>
            <a:r>
              <a:rPr lang="de-DE" sz="1500" b="0" dirty="0">
                <a:solidFill>
                  <a:schemeClr val="dk1"/>
                </a:solidFill>
              </a:rPr>
              <a:t> (i.e., </a:t>
            </a:r>
            <a:r>
              <a:rPr lang="de-DE" sz="1500" b="0" dirty="0" err="1">
                <a:solidFill>
                  <a:schemeClr val="dk1"/>
                </a:solidFill>
              </a:rPr>
              <a:t>selection</a:t>
            </a:r>
            <a:r>
              <a:rPr lang="de-DE" sz="1500" b="0" dirty="0">
                <a:solidFill>
                  <a:schemeClr val="dk1"/>
                </a:solidFill>
              </a:rPr>
              <a:t> </a:t>
            </a:r>
            <a:r>
              <a:rPr lang="de-DE" sz="1500" b="0" dirty="0" err="1">
                <a:solidFill>
                  <a:schemeClr val="dk1"/>
                </a:solidFill>
              </a:rPr>
              <a:t>bias</a:t>
            </a:r>
            <a:r>
              <a:rPr lang="de-DE" sz="1500" b="0" dirty="0">
                <a:solidFill>
                  <a:schemeClr val="dk1"/>
                </a:solidFill>
              </a:rPr>
              <a:t>) </a:t>
            </a:r>
            <a:r>
              <a:rPr lang="de-DE" sz="1500" b="0" dirty="0" err="1">
                <a:solidFill>
                  <a:schemeClr val="dk1"/>
                </a:solidFill>
              </a:rPr>
              <a:t>if</a:t>
            </a:r>
            <a:r>
              <a:rPr lang="de-DE" sz="1500" b="0" dirty="0">
                <a:solidFill>
                  <a:schemeClr val="dk1"/>
                </a:solidFill>
              </a:rPr>
              <a:t> </a:t>
            </a:r>
            <a:r>
              <a:rPr lang="de-DE" sz="1500" b="0" dirty="0" err="1">
                <a:solidFill>
                  <a:schemeClr val="dk1"/>
                </a:solidFill>
              </a:rPr>
              <a:t>control</a:t>
            </a:r>
            <a:r>
              <a:rPr lang="de-DE" sz="1500" b="0" dirty="0">
                <a:solidFill>
                  <a:schemeClr val="dk1"/>
                </a:solidFill>
              </a:rPr>
              <a:t> variables do not </a:t>
            </a:r>
            <a:r>
              <a:rPr lang="de-DE" sz="1500" b="0" dirty="0" err="1">
                <a:solidFill>
                  <a:schemeClr val="dk1"/>
                </a:solidFill>
              </a:rPr>
              <a:t>capture</a:t>
            </a:r>
            <a:r>
              <a:rPr lang="de-DE" sz="1500" b="0" dirty="0">
                <a:solidFill>
                  <a:schemeClr val="dk1"/>
                </a:solidFill>
              </a:rPr>
              <a:t> </a:t>
            </a:r>
            <a:r>
              <a:rPr lang="de-DE" sz="1500" b="0" dirty="0" err="1">
                <a:solidFill>
                  <a:schemeClr val="dk1"/>
                </a:solidFill>
              </a:rPr>
              <a:t>whole</a:t>
            </a:r>
            <a:r>
              <a:rPr lang="de-DE" sz="1500" b="0" dirty="0">
                <a:solidFill>
                  <a:schemeClr val="dk1"/>
                </a:solidFill>
              </a:rPr>
              <a:t> </a:t>
            </a:r>
            <a:r>
              <a:rPr lang="de-DE" sz="1500" b="0" dirty="0" err="1">
                <a:solidFill>
                  <a:schemeClr val="dk1"/>
                </a:solidFill>
              </a:rPr>
              <a:t>selection</a:t>
            </a:r>
            <a:r>
              <a:rPr lang="de-DE" sz="1500" b="0" dirty="0">
                <a:solidFill>
                  <a:schemeClr val="dk1"/>
                </a:solidFill>
              </a:rPr>
              <a:t> </a:t>
            </a:r>
            <a:r>
              <a:rPr lang="de-DE" sz="1500" b="0" dirty="0" err="1">
                <a:solidFill>
                  <a:schemeClr val="dk1"/>
                </a:solidFill>
              </a:rPr>
              <a:t>mechanism</a:t>
            </a:r>
            <a:endParaRPr sz="1500" b="0" dirty="0">
              <a:solidFill>
                <a:schemeClr val="dk1"/>
              </a:solidFill>
            </a:endParaRPr>
          </a:p>
          <a:p>
            <a:pPr marL="457200" lvl="0" indent="-323850" algn="l" rtl="0">
              <a:lnSpc>
                <a:spcPct val="100000"/>
              </a:lnSpc>
              <a:spcBef>
                <a:spcPts val="0"/>
              </a:spcBef>
              <a:spcAft>
                <a:spcPts val="0"/>
              </a:spcAft>
              <a:buClr>
                <a:schemeClr val="dk1"/>
              </a:buClr>
              <a:buSzPts val="1500"/>
              <a:buChar char="●"/>
            </a:pPr>
            <a:r>
              <a:rPr lang="de-DE" sz="1500" b="0" dirty="0" err="1">
                <a:solidFill>
                  <a:schemeClr val="dk1"/>
                </a:solidFill>
              </a:rPr>
              <a:t>If</a:t>
            </a:r>
            <a:r>
              <a:rPr lang="de-DE" sz="1500" b="0" dirty="0">
                <a:solidFill>
                  <a:schemeClr val="dk1"/>
                </a:solidFill>
              </a:rPr>
              <a:t> </a:t>
            </a:r>
            <a:r>
              <a:rPr lang="de-DE" sz="1500" b="0" dirty="0" err="1">
                <a:solidFill>
                  <a:schemeClr val="dk1"/>
                </a:solidFill>
              </a:rPr>
              <a:t>regressions</a:t>
            </a:r>
            <a:r>
              <a:rPr lang="de-DE" sz="1500" b="0" dirty="0">
                <a:solidFill>
                  <a:schemeClr val="dk1"/>
                </a:solidFill>
              </a:rPr>
              <a:t> </a:t>
            </a:r>
            <a:r>
              <a:rPr lang="de-DE" sz="1500" b="0" dirty="0" err="1">
                <a:solidFill>
                  <a:schemeClr val="dk1"/>
                </a:solidFill>
              </a:rPr>
              <a:t>used</a:t>
            </a:r>
            <a:r>
              <a:rPr lang="de-DE" sz="1500" b="0" dirty="0">
                <a:solidFill>
                  <a:schemeClr val="dk1"/>
                </a:solidFill>
              </a:rPr>
              <a:t> </a:t>
            </a:r>
            <a:r>
              <a:rPr lang="de-DE" sz="1500" b="0" dirty="0" err="1">
                <a:solidFill>
                  <a:schemeClr val="dk1"/>
                </a:solidFill>
              </a:rPr>
              <a:t>for</a:t>
            </a:r>
            <a:r>
              <a:rPr lang="de-DE" sz="1500" b="0" dirty="0">
                <a:solidFill>
                  <a:schemeClr val="dk1"/>
                </a:solidFill>
              </a:rPr>
              <a:t> </a:t>
            </a:r>
            <a:r>
              <a:rPr lang="de-DE" sz="1500" b="0" dirty="0" err="1">
                <a:solidFill>
                  <a:schemeClr val="dk1"/>
                </a:solidFill>
              </a:rPr>
              <a:t>causal</a:t>
            </a:r>
            <a:r>
              <a:rPr lang="de-DE" sz="1500" b="0" dirty="0">
                <a:solidFill>
                  <a:schemeClr val="dk1"/>
                </a:solidFill>
              </a:rPr>
              <a:t> </a:t>
            </a:r>
            <a:r>
              <a:rPr lang="de-DE" sz="1500" b="0" dirty="0" err="1">
                <a:solidFill>
                  <a:schemeClr val="dk1"/>
                </a:solidFill>
              </a:rPr>
              <a:t>research</a:t>
            </a:r>
            <a:r>
              <a:rPr lang="de-DE" sz="1500" b="0" dirty="0">
                <a:solidFill>
                  <a:schemeClr val="dk1"/>
                </a:solidFill>
              </a:rPr>
              <a:t> </a:t>
            </a:r>
            <a:r>
              <a:rPr lang="de-DE" sz="1500" b="0" dirty="0" err="1">
                <a:solidFill>
                  <a:schemeClr val="dk1"/>
                </a:solidFill>
              </a:rPr>
              <a:t>questions</a:t>
            </a:r>
            <a:r>
              <a:rPr lang="de-DE" sz="1500" b="0" dirty="0">
                <a:solidFill>
                  <a:schemeClr val="dk1"/>
                </a:solidFill>
              </a:rPr>
              <a:t>, </a:t>
            </a:r>
            <a:r>
              <a:rPr lang="de-DE" sz="1500" b="0" dirty="0" err="1">
                <a:solidFill>
                  <a:schemeClr val="dk1"/>
                </a:solidFill>
              </a:rPr>
              <a:t>importance</a:t>
            </a:r>
            <a:r>
              <a:rPr lang="de-DE" sz="1500" b="0" dirty="0">
                <a:solidFill>
                  <a:schemeClr val="dk1"/>
                </a:solidFill>
              </a:rPr>
              <a:t> </a:t>
            </a:r>
            <a:r>
              <a:rPr lang="de-DE" sz="1500" b="0" dirty="0" err="1">
                <a:solidFill>
                  <a:schemeClr val="dk1"/>
                </a:solidFill>
              </a:rPr>
              <a:t>of</a:t>
            </a:r>
            <a:r>
              <a:rPr lang="de-DE" sz="1500" b="0" dirty="0">
                <a:solidFill>
                  <a:schemeClr val="dk1"/>
                </a:solidFill>
              </a:rPr>
              <a:t> </a:t>
            </a:r>
            <a:r>
              <a:rPr lang="de-DE" sz="1500" b="0" dirty="0" err="1">
                <a:solidFill>
                  <a:schemeClr val="dk1"/>
                </a:solidFill>
              </a:rPr>
              <a:t>justification</a:t>
            </a:r>
            <a:r>
              <a:rPr lang="de-DE" sz="1500" b="0" dirty="0">
                <a:solidFill>
                  <a:schemeClr val="dk1"/>
                </a:solidFill>
              </a:rPr>
              <a:t> </a:t>
            </a:r>
            <a:r>
              <a:rPr lang="de-DE" sz="1500" b="0" dirty="0" err="1">
                <a:solidFill>
                  <a:schemeClr val="dk1"/>
                </a:solidFill>
              </a:rPr>
              <a:t>of</a:t>
            </a:r>
            <a:r>
              <a:rPr lang="de-DE" sz="1500" b="0" dirty="0">
                <a:solidFill>
                  <a:schemeClr val="dk1"/>
                </a:solidFill>
              </a:rPr>
              <a:t> </a:t>
            </a:r>
            <a:r>
              <a:rPr lang="de-DE" sz="1500" b="0" dirty="0" err="1">
                <a:solidFill>
                  <a:schemeClr val="dk1"/>
                </a:solidFill>
              </a:rPr>
              <a:t>control</a:t>
            </a:r>
            <a:r>
              <a:rPr lang="de-DE" sz="1500" b="0" dirty="0">
                <a:solidFill>
                  <a:schemeClr val="dk1"/>
                </a:solidFill>
              </a:rPr>
              <a:t> </a:t>
            </a:r>
            <a:r>
              <a:rPr lang="de-DE" sz="1500" b="0" dirty="0" err="1">
                <a:solidFill>
                  <a:schemeClr val="dk1"/>
                </a:solidFill>
              </a:rPr>
              <a:t>strategy</a:t>
            </a:r>
            <a:r>
              <a:rPr lang="de-DE" sz="1500" b="0" dirty="0">
                <a:solidFill>
                  <a:schemeClr val="dk1"/>
                </a:solidFill>
              </a:rPr>
              <a:t>, </a:t>
            </a:r>
            <a:r>
              <a:rPr lang="de-DE" sz="1500" b="0" dirty="0" err="1">
                <a:solidFill>
                  <a:schemeClr val="dk1"/>
                </a:solidFill>
              </a:rPr>
              <a:t>balance</a:t>
            </a:r>
            <a:r>
              <a:rPr lang="de-DE" sz="1500" b="0" dirty="0">
                <a:solidFill>
                  <a:schemeClr val="dk1"/>
                </a:solidFill>
              </a:rPr>
              <a:t> </a:t>
            </a:r>
            <a:r>
              <a:rPr lang="de-DE" sz="1500" b="0" dirty="0" err="1">
                <a:solidFill>
                  <a:schemeClr val="dk1"/>
                </a:solidFill>
              </a:rPr>
              <a:t>checks</a:t>
            </a:r>
            <a:r>
              <a:rPr lang="de-DE" sz="1500" b="0" dirty="0">
                <a:solidFill>
                  <a:schemeClr val="dk1"/>
                </a:solidFill>
              </a:rPr>
              <a:t>, and </a:t>
            </a:r>
            <a:r>
              <a:rPr lang="de-DE" sz="1500" b="0" dirty="0" err="1">
                <a:solidFill>
                  <a:schemeClr val="dk1"/>
                </a:solidFill>
              </a:rPr>
              <a:t>sensitivity</a:t>
            </a:r>
            <a:r>
              <a:rPr lang="de-DE" sz="1500" b="0" dirty="0">
                <a:solidFill>
                  <a:schemeClr val="dk1"/>
                </a:solidFill>
              </a:rPr>
              <a:t> </a:t>
            </a:r>
            <a:r>
              <a:rPr lang="de-DE" sz="1500" b="0" dirty="0" err="1">
                <a:solidFill>
                  <a:schemeClr val="dk1"/>
                </a:solidFill>
              </a:rPr>
              <a:t>analyses</a:t>
            </a:r>
            <a:endParaRPr sz="1500" b="0" dirty="0">
              <a:solidFill>
                <a:schemeClr val="dk1"/>
              </a:solidFill>
            </a:endParaRPr>
          </a:p>
        </p:txBody>
      </p:sp>
      <p:pic>
        <p:nvPicPr>
          <p:cNvPr id="253" name="Google Shape;253;g105de851017_0_119"/>
          <p:cNvPicPr preferRelativeResize="0"/>
          <p:nvPr/>
        </p:nvPicPr>
        <p:blipFill rotWithShape="1">
          <a:blip r:embed="rId3">
            <a:alphaModFix/>
          </a:blip>
          <a:srcRect/>
          <a:stretch/>
        </p:blipFill>
        <p:spPr>
          <a:xfrm flipH="1">
            <a:off x="611275" y="1428900"/>
            <a:ext cx="2657475" cy="2695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06f91ce1b2_0_53"/>
          <p:cNvSpPr txBox="1"/>
          <p:nvPr/>
        </p:nvSpPr>
        <p:spPr>
          <a:xfrm>
            <a:off x="457200" y="1371600"/>
            <a:ext cx="8272500" cy="3632700"/>
          </a:xfrm>
          <a:prstGeom prst="rect">
            <a:avLst/>
          </a:prstGeom>
          <a:noFill/>
          <a:ln>
            <a:noFill/>
          </a:ln>
        </p:spPr>
        <p:txBody>
          <a:bodyPr spcFirstLastPara="1" wrap="square" lIns="91425" tIns="91425" rIns="91425" bIns="91425" anchor="t" anchorCtr="0">
            <a:spAutoFit/>
          </a:bodyPr>
          <a:lstStyle/>
          <a:p>
            <a:pPr marL="355600" lvl="0" indent="-355600" algn="l" rtl="0">
              <a:spcBef>
                <a:spcPts val="0"/>
              </a:spcBef>
              <a:spcAft>
                <a:spcPts val="0"/>
              </a:spcAft>
              <a:buClr>
                <a:schemeClr val="dk1"/>
              </a:buClr>
              <a:buSzPts val="1200"/>
              <a:buFont typeface="Arial"/>
              <a:buNone/>
            </a:pPr>
            <a:r>
              <a:rPr lang="de-DE" sz="1200">
                <a:solidFill>
                  <a:schemeClr val="dk1"/>
                </a:solidFill>
                <a:latin typeface="Verdana"/>
                <a:ea typeface="Verdana"/>
                <a:cs typeface="Verdana"/>
                <a:sym typeface="Verdana"/>
              </a:rPr>
              <a:t>Anders, Y. &amp; Roßbach, H.-G. (2014). Empirische Bildungsforschung zu Auswirkungen frühkindlicher, institutioneller Bildung: Internationale und nationale Ergebnisse. In Braches-Chyrek, R., Rühner, Ch., Sünker, H., &amp; Hopf, M. (eds.), Handbuch frühe Kindheit (pp. 335–347). Opladen: Barbara Budrick.</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200" i="0" u="none" strike="noStrike" cap="none">
                <a:solidFill>
                  <a:schemeClr val="dk1"/>
                </a:solidFill>
                <a:latin typeface="Verdana"/>
                <a:ea typeface="Verdana"/>
                <a:cs typeface="Verdana"/>
                <a:sym typeface="Verdana"/>
              </a:rPr>
              <a:t>Angrist, J. &amp; Pischke, J.-S. (2015). </a:t>
            </a:r>
            <a:r>
              <a:rPr lang="de-DE" sz="1200" i="1" u="none" strike="noStrike" cap="none">
                <a:solidFill>
                  <a:schemeClr val="dk1"/>
                </a:solidFill>
                <a:latin typeface="Verdana"/>
                <a:ea typeface="Verdana"/>
                <a:cs typeface="Verdana"/>
                <a:sym typeface="Verdana"/>
              </a:rPr>
              <a:t>Mastering `Metrics: The Path from Cause to Effect</a:t>
            </a:r>
            <a:r>
              <a:rPr lang="de-DE" sz="1200" i="0" u="none" strike="noStrike" cap="none">
                <a:solidFill>
                  <a:schemeClr val="dk1"/>
                </a:solidFill>
                <a:latin typeface="Verdana"/>
                <a:ea typeface="Verdana"/>
                <a:cs typeface="Verdana"/>
                <a:sym typeface="Verdana"/>
              </a:rPr>
              <a:t>. Princeton University Press</a:t>
            </a:r>
            <a:endParaRPr sz="1200" i="0" u="none" strike="noStrike" cap="none">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Barnett, W. S. (2011). Effectiveness of early education interventions. Science, 333(6045), 975–978. doi:10.1126/ science.1204534.</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Bronfenbrenner, U. (1990). The ecology of cognitive development. Zeitschrift für Sozialisationsforschung und Erziehungssoziologie, 10(2), 101–114.</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Bronfenbrenner, U., &amp; Morris, P. A. (2006). The bioecological model of human development. In W. Damon &amp; R. M. Lerner (Eds.), Handbook of child psychology ((Series Ed.) 6 ed., Vol. 1, pp. 793–828). New York, NY: Wiley.</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Burger, K. (2010). How does early childhood care and education affect cognitive development? An international review of the effects of early interventions for children from different social backgrounds. Early Childhood Research Quarterly, 25(2), 140–165. doi:10.1016/j.ecresq.2009.11.001.</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endParaRPr sz="1200">
              <a:solidFill>
                <a:schemeClr val="dk1"/>
              </a:solidFill>
              <a:latin typeface="Verdana"/>
              <a:ea typeface="Verdana"/>
              <a:cs typeface="Verdana"/>
              <a:sym typeface="Verdana"/>
            </a:endParaRPr>
          </a:p>
        </p:txBody>
      </p:sp>
      <p:sp>
        <p:nvSpPr>
          <p:cNvPr id="276" name="Google Shape;276;g106f91ce1b2_0_53"/>
          <p:cNvSpPr txBox="1">
            <a:spLocks noGrp="1"/>
          </p:cNvSpPr>
          <p:nvPr>
            <p:ph type="title" idx="4294967295"/>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0aa237e849_0_204"/>
          <p:cNvSpPr txBox="1"/>
          <p:nvPr/>
        </p:nvSpPr>
        <p:spPr>
          <a:xfrm>
            <a:off x="457200" y="1371600"/>
            <a:ext cx="8272500" cy="3632700"/>
          </a:xfrm>
          <a:prstGeom prst="rect">
            <a:avLst/>
          </a:prstGeom>
          <a:noFill/>
          <a:ln>
            <a:noFill/>
          </a:ln>
        </p:spPr>
        <p:txBody>
          <a:bodyPr spcFirstLastPara="1" wrap="square" lIns="91425" tIns="91425" rIns="91425" bIns="91425" anchor="t" anchorCtr="0">
            <a:spAutoFit/>
          </a:bodyPr>
          <a:lstStyle/>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Camilli, G., Vargas, S., Ryan, S., &amp; Barnett, B. (2010). Meta-analysis of the effects of early education interventions on cognitive and social development. Teachers College Record, 112(3), 579–620. Retrieved from </a:t>
            </a:r>
            <a:r>
              <a:rPr lang="de-DE" sz="1200" u="sng">
                <a:solidFill>
                  <a:schemeClr val="dk1"/>
                </a:solidFill>
                <a:latin typeface="Verdana"/>
                <a:ea typeface="Verdana"/>
                <a:cs typeface="Verdana"/>
                <a:sym typeface="Verdana"/>
                <a:hlinkClick r:id="rId3">
                  <a:extLst>
                    <a:ext uri="{A12FA001-AC4F-418D-AE19-62706E023703}">
                      <ahyp:hlinkClr xmlns:ahyp="http://schemas.microsoft.com/office/drawing/2018/hyperlinkcolor" val="tx"/>
                    </a:ext>
                  </a:extLst>
                </a:hlinkClick>
              </a:rPr>
              <a:t>http://www.tcrecord.org/Content.asp?ContentId=15440</a:t>
            </a:r>
            <a:r>
              <a:rPr lang="de-DE"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Campbell, F. A., &amp; Ramey, C. T. (1994). Effects of early intervention on intellectual and academic achievement: A followup study of children from low-income families. Child Development, 65(2), 684–698. doi:10.1111/j.1467-8624.1994.tb00777.x.</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Chambers, B., Cheung, A., Slavin, R. E., Smith, D., &amp; Laurenzano, M. (2010). Effective early childhood education programs: A systematic review. Retrieved from the Best Evidence Encyclopedia website: </a:t>
            </a:r>
            <a:r>
              <a:rPr lang="de-DE" sz="1200" u="sng">
                <a:solidFill>
                  <a:schemeClr val="dk1"/>
                </a:solidFill>
                <a:latin typeface="Verdana"/>
                <a:ea typeface="Verdana"/>
                <a:cs typeface="Verdana"/>
                <a:sym typeface="Verdana"/>
                <a:hlinkClick r:id="rId4">
                  <a:extLst>
                    <a:ext uri="{A12FA001-AC4F-418D-AE19-62706E023703}">
                      <ahyp:hlinkClr xmlns:ahyp="http://schemas.microsoft.com/office/drawing/2018/hyperlinkcolor" val="tx"/>
                    </a:ext>
                  </a:extLst>
                </a:hlinkClick>
              </a:rPr>
              <a:t>http://www.bestevidence.org/word/early_child_ed_Sep_22_2010.pdf</a:t>
            </a:r>
            <a:r>
              <a:rPr lang="de-DE"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marL="355600" lvl="0" indent="-355600" algn="l" rtl="0">
              <a:spcBef>
                <a:spcPts val="0"/>
              </a:spcBef>
              <a:spcAft>
                <a:spcPts val="0"/>
              </a:spcAft>
              <a:buClr>
                <a:schemeClr val="dk1"/>
              </a:buClr>
              <a:buSzPts val="1200"/>
              <a:buFont typeface="Arial"/>
              <a:buNone/>
            </a:pPr>
            <a:r>
              <a:rPr lang="de-DE" sz="1200">
                <a:solidFill>
                  <a:schemeClr val="dk1"/>
                </a:solidFill>
                <a:latin typeface="Verdana"/>
                <a:ea typeface="Verdana"/>
                <a:cs typeface="Verdana"/>
                <a:sym typeface="Verdana"/>
              </a:rPr>
              <a:t>DESTATIS (2015). Betreuungsquoten der Kinder unter 6 Jahren in Kindertagesbetreuung. Retrieved from https://www.destatis.de/DE/ZahlenFakten/GesellschaftStaat/Soziales/Sozialleistungen/Kindertagesbetreuung/Tabellen/Tabellen_Betreuungsquote.html</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Duncan, G. J., &amp; Magnusson, K. (2013). Investing in preschool programs. Journal of Economic Perspectives, 27(2), 109–132. doi:10.1257/jep.27.2.109.</a:t>
            </a:r>
            <a:endParaRPr sz="1200" b="1">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Early, D. M., &amp; Burchinal, M. R. (2001). Early childhood care: Relations with family characteristics and preferred care characteristics. Early Childhood Research Quarterly, 16(4), 475–497. doi:10.1016/S0885-2006(01)00120-X.</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endParaRPr sz="1200">
              <a:solidFill>
                <a:schemeClr val="dk1"/>
              </a:solidFill>
              <a:latin typeface="Verdana"/>
              <a:ea typeface="Verdana"/>
              <a:cs typeface="Verdana"/>
              <a:sym typeface="Verdana"/>
            </a:endParaRPr>
          </a:p>
        </p:txBody>
      </p:sp>
      <p:sp>
        <p:nvSpPr>
          <p:cNvPr id="283" name="Google Shape;283;g10aa237e849_0_204"/>
          <p:cNvSpPr txBox="1">
            <a:spLocks noGrp="1"/>
          </p:cNvSpPr>
          <p:nvPr>
            <p:ph type="title" idx="4294967295"/>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0aa237e849_0_210"/>
          <p:cNvSpPr txBox="1"/>
          <p:nvPr/>
        </p:nvSpPr>
        <p:spPr>
          <a:xfrm>
            <a:off x="457200" y="1371600"/>
            <a:ext cx="8272500" cy="3786600"/>
          </a:xfrm>
          <a:prstGeom prst="rect">
            <a:avLst/>
          </a:prstGeom>
          <a:noFill/>
          <a:ln>
            <a:noFill/>
          </a:ln>
        </p:spPr>
        <p:txBody>
          <a:bodyPr spcFirstLastPara="1" wrap="square" lIns="91425" tIns="91425" rIns="91425" bIns="91425" anchor="t" anchorCtr="0">
            <a:spAutoFit/>
          </a:bodyPr>
          <a:lstStyle/>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Grogan, K. E. (2012). Parents’ choice of pre-kindergarten: the interaction of parent, child and contextual factors. Early Child Development and Care, 182(10), 1265–1287. doi:10.1080/03004430.2011.608127.</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Hogrebe, N. (2014). Bildungsfinanzierung und Bildungsgerechtigkeit. Der Sozialraum als Indikator für eine bedarfsgerechte Finanzierung von Kindertageseinrichtungen. Wiesbaden: Springer VS.</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Hogrebe, N. &amp; Strietholt, R. (2016). Does non-participation in pre-school affect children’s reading achievement? International evidence from propensity score analyses. Large-Scale Assessment in Education, 4(1), 1–22.</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Kim, J., &amp; Fram, M. S. (2009). Profiles of choice: Parents’ patterns of priority in child care decision-making. Early Childhood Research Quarterly, 24(1), 77–91. doi:10.1016/j.ecresq.2008.10.001.</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Knudsen, E. I., Heckman, J. J., Cameron, J. L. &amp; Shonkoff, J. P. (2006). Economic, neurobiological, and behavioral perspectives on building America’s future workforce. Proceedings of the National Academy of Sciences, 27, 10155–10162. </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Mullis, I. V. S., Martin, M. O., Gonzalez, E. J. &amp; Kennedy, A. M. (2003). PIRLS 2001 International Report: IEA’s Study of Reading Literacy Achievement in Primary Schools. Chestnut Hill, MA: Boston College.</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Mullis, I. V. S., Martin, M. O., Kennedy, A. M. &amp; Foy, P. (2007). IEA’s Progress in International Reading Literacy Study in Primary School in 40 Countries. Chestnut Hill, MA: Boston College.</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endParaRPr sz="1200">
              <a:solidFill>
                <a:schemeClr val="dk1"/>
              </a:solidFill>
              <a:latin typeface="Verdana"/>
              <a:ea typeface="Verdana"/>
              <a:cs typeface="Verdana"/>
              <a:sym typeface="Verdana"/>
            </a:endParaRPr>
          </a:p>
        </p:txBody>
      </p:sp>
      <p:sp>
        <p:nvSpPr>
          <p:cNvPr id="290" name="Google Shape;290;g10aa237e849_0_210"/>
          <p:cNvSpPr txBox="1">
            <a:spLocks noGrp="1"/>
          </p:cNvSpPr>
          <p:nvPr>
            <p:ph type="title" idx="4294967295"/>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0aa237e849_0_216"/>
          <p:cNvSpPr txBox="1"/>
          <p:nvPr/>
        </p:nvSpPr>
        <p:spPr>
          <a:xfrm>
            <a:off x="457200" y="1371600"/>
            <a:ext cx="8272500" cy="3201600"/>
          </a:xfrm>
          <a:prstGeom prst="rect">
            <a:avLst/>
          </a:prstGeom>
          <a:noFill/>
          <a:ln>
            <a:noFill/>
          </a:ln>
        </p:spPr>
        <p:txBody>
          <a:bodyPr spcFirstLastPara="1" wrap="square" lIns="91425" tIns="91425" rIns="91425" bIns="91425" anchor="t" anchorCtr="0">
            <a:spAutoFit/>
          </a:bodyPr>
          <a:lstStyle/>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Mullis, I. V. S., Martin, M. O., Foy, P., &amp; Drucker, K. T. (2012). PIRLS 2011. International results in reading. Retrieved from </a:t>
            </a:r>
            <a:r>
              <a:rPr lang="de-DE" sz="1200" u="sng">
                <a:solidFill>
                  <a:schemeClr val="dk1"/>
                </a:solidFill>
                <a:latin typeface="Verdana"/>
                <a:ea typeface="Verdana"/>
                <a:cs typeface="Verdana"/>
                <a:sym typeface="Verdana"/>
                <a:hlinkClick r:id="rId3">
                  <a:extLst>
                    <a:ext uri="{A12FA001-AC4F-418D-AE19-62706E023703}">
                      <ahyp:hlinkClr xmlns:ahyp="http://schemas.microsoft.com/office/drawing/2018/hyperlinkcolor" val="tx"/>
                    </a:ext>
                  </a:extLst>
                </a:hlinkClick>
              </a:rPr>
              <a:t>http://timssandpirls.bc.edu/pirls2011/international-results-pirls.html</a:t>
            </a:r>
            <a:r>
              <a:rPr lang="de-DE"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Pianta, R., Barnett, W., Burchinal, M., &amp; Thornburg, K. (2009). The effects of preschool education: What we know, how public policy is or is not aligned with the evidence base, and what we need to know. Psychological Science in the Public Interest, 10(2), 49–88. doi:10.1177/1529100610381908.</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Puma, M., Bell, S., Cook, R., Heid, C., Broene, P., Jenkins, F., Mashburn, A., &amp; Downer, J., (2012). Third grade follow-up to the Head Start impact study. Final report (OPRE report no. 2012-45). Retrieved from the Administration for Children and Families, US Department of Health and Human Services website: </a:t>
            </a:r>
            <a:r>
              <a:rPr lang="de-DE" sz="1200" u="sng">
                <a:solidFill>
                  <a:schemeClr val="dk1"/>
                </a:solidFill>
                <a:latin typeface="Verdana"/>
                <a:ea typeface="Verdana"/>
                <a:cs typeface="Verdana"/>
                <a:sym typeface="Verdana"/>
                <a:hlinkClick r:id="rId4">
                  <a:extLst>
                    <a:ext uri="{A12FA001-AC4F-418D-AE19-62706E023703}">
                      <ahyp:hlinkClr xmlns:ahyp="http://schemas.microsoft.com/office/drawing/2018/hyperlinkcolor" val="tx"/>
                    </a:ext>
                  </a:extLst>
                </a:hlinkClick>
              </a:rPr>
              <a:t>http://www.acf.hhs.gov/sites/default/files/opre/head_start_report.pdf</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Schweinhart, L. J., Montie, J., Xiang, Z., Barnett, W. S., &amp; Nores, M. (2005). Lifetime effects: The high/scope perry preschool study through age 40. Ypsilanti, MO: High/Scope Press.</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Steinmann, I., Zieger, L. R., Hogrebe, N. &amp; Strietholt, R. (2016). Lesen Kinder, die nicht in der Kita waren, am Ende der Grundschule schlechter? In R. Strietholt, W. Bos, H. G.Holtappels &amp; N. McElvany (Eds.): </a:t>
            </a:r>
            <a:r>
              <a:rPr lang="de-DE" sz="1200" i="1">
                <a:solidFill>
                  <a:schemeClr val="dk1"/>
                </a:solidFill>
                <a:latin typeface="Verdana"/>
                <a:ea typeface="Verdana"/>
                <a:cs typeface="Verdana"/>
                <a:sym typeface="Verdana"/>
              </a:rPr>
              <a:t>Jahrbuch der Schulentwicklung Band 19: Daten, Beispiele und Perspektiven</a:t>
            </a:r>
            <a:r>
              <a:rPr lang="de-DE" sz="1200">
                <a:solidFill>
                  <a:schemeClr val="dk1"/>
                </a:solidFill>
                <a:latin typeface="Verdana"/>
                <a:ea typeface="Verdana"/>
                <a:cs typeface="Verdana"/>
                <a:sym typeface="Verdana"/>
              </a:rPr>
              <a:t> (pp. 161-185). Beltz Juventa</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endParaRPr sz="1200">
              <a:solidFill>
                <a:schemeClr val="dk1"/>
              </a:solidFill>
              <a:latin typeface="Verdana"/>
              <a:ea typeface="Verdana"/>
              <a:cs typeface="Verdana"/>
              <a:sym typeface="Verdana"/>
            </a:endParaRPr>
          </a:p>
        </p:txBody>
      </p:sp>
      <p:sp>
        <p:nvSpPr>
          <p:cNvPr id="297" name="Google Shape;297;g10aa237e849_0_216"/>
          <p:cNvSpPr txBox="1">
            <a:spLocks noGrp="1"/>
          </p:cNvSpPr>
          <p:nvPr>
            <p:ph type="title" idx="4294967295"/>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0aa237e849_0_222"/>
          <p:cNvSpPr txBox="1"/>
          <p:nvPr/>
        </p:nvSpPr>
        <p:spPr>
          <a:xfrm>
            <a:off x="457200" y="1371600"/>
            <a:ext cx="8272500" cy="3016800"/>
          </a:xfrm>
          <a:prstGeom prst="rect">
            <a:avLst/>
          </a:prstGeom>
          <a:noFill/>
          <a:ln>
            <a:noFill/>
          </a:ln>
        </p:spPr>
        <p:txBody>
          <a:bodyPr spcFirstLastPara="1" wrap="square" lIns="91425" tIns="91425" rIns="91425" bIns="91425" anchor="t" anchorCtr="0">
            <a:spAutoFit/>
          </a:bodyPr>
          <a:lstStyle/>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Sylva, K., Melhuish, E., Sammons, P., Siraj-Blatchford, I., &amp; Taggart, B. (2008). The effective provision of pre-school education (EPPE) project: Final report from the primary phase: Pre-school, school and family influences on children’s development during key stage 2 (Age 7–11). Retrieved from the Institute of Education, University of London website: http://www.ioe.ac.uk/End_of_primary_school_phase_report.pdf.</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Vogel, C. A., Xue, Y., Moiduddin, E. M., Carlson, B. L., &amp; Kisker, E. E. (2010). Early Head Start children in grade 5: Long-term follow-up of the Early Head Start Research and Evaluation Study sample (OPRE report no. 2011-8). Retrieved from the Office of Planning, Research, and Evaluation, Administration for Children and Families, US Department of Health and Human Services website: </a:t>
            </a:r>
            <a:r>
              <a:rPr lang="de-DE" sz="1200" u="sng">
                <a:solidFill>
                  <a:schemeClr val="dk1"/>
                </a:solidFill>
                <a:latin typeface="Verdana"/>
                <a:ea typeface="Verdana"/>
                <a:cs typeface="Verdana"/>
                <a:sym typeface="Verdana"/>
                <a:hlinkClick r:id="rId3">
                  <a:extLst>
                    <a:ext uri="{A12FA001-AC4F-418D-AE19-62706E023703}">
                      <ahyp:hlinkClr xmlns:ahyp="http://schemas.microsoft.com/office/drawing/2018/hyperlinkcolor" val="tx"/>
                    </a:ext>
                  </a:extLst>
                </a:hlinkClick>
              </a:rPr>
              <a:t>http://www.acf.hhs.gov/programs/opre/resource/early-head-start-children-in-grade-5-long-term-followup-of-the-early-head</a:t>
            </a:r>
            <a:r>
              <a:rPr lang="de-DE"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marL="355600" lvl="0" indent="-355600" algn="l" rtl="0">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Zachrisson, H. D., Janson, H., &amp; Nærde, A. (2013). Predicting early center care utilization in a context of universal access. Early Childhood Research Quarterly, 28(1), 74–82. doi:10.1016/j.ecresq.2012.06.004.</a:t>
            </a:r>
            <a:endParaRPr sz="1200">
              <a:solidFill>
                <a:schemeClr val="dk1"/>
              </a:solidFill>
              <a:latin typeface="Verdana"/>
              <a:ea typeface="Verdana"/>
              <a:cs typeface="Verdana"/>
              <a:sym typeface="Verdana"/>
            </a:endParaRPr>
          </a:p>
          <a:p>
            <a:pPr marL="269999" marR="0" lvl="0" indent="-269999" algn="l" rtl="0">
              <a:lnSpc>
                <a:spcPct val="100000"/>
              </a:lnSpc>
              <a:spcBef>
                <a:spcPts val="0"/>
              </a:spcBef>
              <a:spcAft>
                <a:spcPts val="0"/>
              </a:spcAft>
              <a:buClr>
                <a:srgbClr val="000000"/>
              </a:buClr>
              <a:buSzPts val="1500"/>
              <a:buFont typeface="Arial"/>
              <a:buNone/>
            </a:pPr>
            <a:endParaRPr sz="1200">
              <a:solidFill>
                <a:schemeClr val="dk1"/>
              </a:solidFill>
              <a:latin typeface="Verdana"/>
              <a:ea typeface="Verdana"/>
              <a:cs typeface="Verdana"/>
              <a:sym typeface="Verdana"/>
            </a:endParaRPr>
          </a:p>
        </p:txBody>
      </p:sp>
      <p:sp>
        <p:nvSpPr>
          <p:cNvPr id="304" name="Google Shape;304;g10aa237e849_0_222"/>
          <p:cNvSpPr txBox="1">
            <a:spLocks noGrp="1"/>
          </p:cNvSpPr>
          <p:nvPr>
            <p:ph type="title" idx="4294967295"/>
          </p:nvPr>
        </p:nvSpPr>
        <p:spPr>
          <a:xfrm>
            <a:off x="457200" y="205979"/>
            <a:ext cx="69951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457200" y="205979"/>
            <a:ext cx="6995120" cy="857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Overview</a:t>
            </a:r>
            <a:endParaRPr/>
          </a:p>
        </p:txBody>
      </p:sp>
      <p:sp>
        <p:nvSpPr>
          <p:cNvPr id="50" name="Google Shape;50;p2"/>
          <p:cNvSpPr txBox="1">
            <a:spLocks noGrp="1"/>
          </p:cNvSpPr>
          <p:nvPr>
            <p:ph type="body" idx="1"/>
          </p:nvPr>
        </p:nvSpPr>
        <p:spPr>
          <a:xfrm>
            <a:off x="457200" y="1419621"/>
            <a:ext cx="8229600" cy="3175001"/>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de-DE" dirty="0" err="1"/>
              <a:t>Regressions</a:t>
            </a:r>
            <a:r>
              <a:rPr lang="de-DE" dirty="0"/>
              <a:t> </a:t>
            </a:r>
            <a:r>
              <a:rPr lang="de-DE" dirty="0" err="1"/>
              <a:t>for</a:t>
            </a:r>
            <a:r>
              <a:rPr lang="de-DE" dirty="0"/>
              <a:t> </a:t>
            </a:r>
            <a:r>
              <a:rPr lang="de-DE" dirty="0" err="1"/>
              <a:t>causal</a:t>
            </a:r>
            <a:r>
              <a:rPr lang="de-DE" dirty="0"/>
              <a:t> </a:t>
            </a:r>
            <a:r>
              <a:rPr lang="de-DE" dirty="0" err="1"/>
              <a:t>inference</a:t>
            </a:r>
            <a:endParaRPr dirty="0"/>
          </a:p>
          <a:p>
            <a:pPr marL="457200" lvl="0" indent="-342900" algn="l" rtl="0">
              <a:lnSpc>
                <a:spcPct val="100000"/>
              </a:lnSpc>
              <a:spcBef>
                <a:spcPts val="0"/>
              </a:spcBef>
              <a:spcAft>
                <a:spcPts val="0"/>
              </a:spcAft>
              <a:buSzPts val="1800"/>
              <a:buChar char="•"/>
            </a:pPr>
            <a:r>
              <a:rPr lang="de-DE" dirty="0" err="1"/>
              <a:t>Preschool</a:t>
            </a:r>
            <a:r>
              <a:rPr lang="de-DE" dirty="0"/>
              <a:t> </a:t>
            </a:r>
            <a:r>
              <a:rPr lang="de-DE" dirty="0" err="1"/>
              <a:t>example</a:t>
            </a:r>
            <a:endParaRPr dirty="0"/>
          </a:p>
          <a:p>
            <a:pPr marL="457200" lvl="0" indent="-342900" algn="l" rtl="0">
              <a:lnSpc>
                <a:spcPct val="100000"/>
              </a:lnSpc>
              <a:spcBef>
                <a:spcPts val="0"/>
              </a:spcBef>
              <a:spcAft>
                <a:spcPts val="0"/>
              </a:spcAft>
              <a:buSzPts val="1800"/>
              <a:buChar char="•"/>
            </a:pPr>
            <a:r>
              <a:rPr lang="de-DE" dirty="0"/>
              <a:t>Extended R </a:t>
            </a:r>
            <a:r>
              <a:rPr lang="de-DE" dirty="0" err="1"/>
              <a:t>exercise</a:t>
            </a:r>
            <a:endParaRPr dirty="0"/>
          </a:p>
          <a:p>
            <a:pPr marL="0" lvl="0" indent="0" algn="l" rtl="0">
              <a:lnSpc>
                <a:spcPct val="10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g10aa237e849_0_41">
            <a:hlinkClick r:id="rId3"/>
          </p:cNvPr>
          <p:cNvPicPr preferRelativeResize="0"/>
          <p:nvPr/>
        </p:nvPicPr>
        <p:blipFill>
          <a:blip r:embed="rId4">
            <a:alphaModFix/>
          </a:blip>
          <a:stretch>
            <a:fillRect/>
          </a:stretch>
        </p:blipFill>
        <p:spPr>
          <a:xfrm>
            <a:off x="1896100" y="1420550"/>
            <a:ext cx="5141138" cy="2796779"/>
          </a:xfrm>
          <a:prstGeom prst="rect">
            <a:avLst/>
          </a:prstGeom>
          <a:noFill/>
          <a:ln>
            <a:noFill/>
          </a:ln>
        </p:spPr>
      </p:pic>
      <p:sp>
        <p:nvSpPr>
          <p:cNvPr id="57" name="Google Shape;57;g10aa237e849_0_41"/>
          <p:cNvSpPr txBox="1"/>
          <p:nvPr/>
        </p:nvSpPr>
        <p:spPr>
          <a:xfrm>
            <a:off x="1896100" y="4217325"/>
            <a:ext cx="514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1100" u="sng">
                <a:solidFill>
                  <a:srgbClr val="0000FF"/>
                </a:solidFill>
                <a:hlinkClick r:id="rId5">
                  <a:extLst>
                    <a:ext uri="{A12FA001-AC4F-418D-AE19-62706E023703}">
                      <ahyp:hlinkClr xmlns:ahyp="http://schemas.microsoft.com/office/drawing/2018/hyperlinkcolor" val="tx"/>
                    </a:ext>
                  </a:extLst>
                </a:hlinkClick>
              </a:rPr>
              <a:t>https://www.youtube.com/watch?v=6YrIDhaUQOE</a:t>
            </a:r>
            <a:r>
              <a:rPr lang="de-DE">
                <a:solidFill>
                  <a:srgbClr val="0000FF"/>
                </a:solidFill>
              </a:rPr>
              <a:t> </a:t>
            </a:r>
            <a:endParaRPr>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110951a700e_0_1"/>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Regressions for Causal Inference</a:t>
            </a:r>
            <a:endParaRPr/>
          </a:p>
        </p:txBody>
      </p:sp>
      <p:sp>
        <p:nvSpPr>
          <p:cNvPr id="72" name="Google Shape;72;g110951a700e_0_1"/>
          <p:cNvSpPr txBox="1">
            <a:spLocks noGrp="1"/>
          </p:cNvSpPr>
          <p:nvPr>
            <p:ph type="body" idx="1"/>
          </p:nvPr>
        </p:nvSpPr>
        <p:spPr>
          <a:xfrm>
            <a:off x="1354300" y="1568125"/>
            <a:ext cx="6527100" cy="3026400"/>
          </a:xfrm>
          <a:prstGeom prst="rect">
            <a:avLst/>
          </a:prstGeom>
        </p:spPr>
        <p:txBody>
          <a:bodyPr spcFirstLastPara="1" wrap="square" lIns="91425" tIns="45700" rIns="91425" bIns="45700" anchor="t" anchorCtr="0">
            <a:normAutofit/>
          </a:bodyPr>
          <a:lstStyle/>
          <a:p>
            <a:pPr marL="0" lvl="0" indent="0" algn="ctr" rtl="0">
              <a:spcBef>
                <a:spcPts val="360"/>
              </a:spcBef>
              <a:spcAft>
                <a:spcPts val="0"/>
              </a:spcAft>
              <a:buNone/>
            </a:pPr>
            <a:r>
              <a:rPr lang="de-DE">
                <a:solidFill>
                  <a:srgbClr val="ED1C24"/>
                </a:solidFill>
              </a:rPr>
              <a:t>“Regression-based causal inference is predicated on the assumption that when key observed variables have been made equal across treatment and control groups, selection bias from the things we can’t see is also mostly eliminated.”</a:t>
            </a:r>
            <a:endParaRPr>
              <a:solidFill>
                <a:srgbClr val="ED1C24"/>
              </a:solidFill>
            </a:endParaRPr>
          </a:p>
          <a:p>
            <a:pPr marL="0" lvl="0" indent="0" algn="ctr" rtl="0">
              <a:spcBef>
                <a:spcPts val="360"/>
              </a:spcBef>
              <a:spcAft>
                <a:spcPts val="0"/>
              </a:spcAft>
              <a:buNone/>
            </a:pPr>
            <a:endParaRPr/>
          </a:p>
          <a:p>
            <a:pPr marL="360000" lvl="0" indent="-360000" algn="l" rtl="0">
              <a:spcBef>
                <a:spcPts val="360"/>
              </a:spcBef>
              <a:spcAft>
                <a:spcPts val="0"/>
              </a:spcAft>
              <a:buNone/>
            </a:pPr>
            <a:r>
              <a:rPr lang="de-DE"/>
              <a:t>→ 	assumption that we can control for selection mechanisms by including good set of control variables (ceteris paribus)</a:t>
            </a:r>
            <a:endParaRPr/>
          </a:p>
          <a:p>
            <a:pPr marL="360000" lvl="0" indent="-360000" algn="l" rtl="0">
              <a:spcBef>
                <a:spcPts val="360"/>
              </a:spcBef>
              <a:spcAft>
                <a:spcPts val="0"/>
              </a:spcAft>
              <a:buNone/>
            </a:pPr>
            <a:r>
              <a:rPr lang="de-DE"/>
              <a:t>→	if control variables do not capture whole selection mechanism, we have </a:t>
            </a:r>
            <a:r>
              <a:rPr lang="de-DE" i="1">
                <a:solidFill>
                  <a:srgbClr val="ED1C24"/>
                </a:solidFill>
              </a:rPr>
              <a:t>omitted variable bias</a:t>
            </a:r>
            <a:r>
              <a:rPr lang="de-DE"/>
              <a:t>, i.e., remaining selection bias</a:t>
            </a:r>
            <a:endParaRPr/>
          </a:p>
        </p:txBody>
      </p:sp>
      <p:sp>
        <p:nvSpPr>
          <p:cNvPr id="73" name="Google Shape;73;g110951a700e_0_1"/>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lang="de-DE" sz="1100" b="0" i="0" u="none" strike="noStrike" cap="non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47 </a:t>
            </a:r>
            <a:endParaRPr sz="1100" b="0" i="0" u="none" strike="noStrike" cap="none">
              <a:solidFill>
                <a:srgbClr val="00000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10aa237e849_0_25"/>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Regressions for Causal Inference</a:t>
            </a:r>
            <a:endParaRPr/>
          </a:p>
        </p:txBody>
      </p:sp>
      <p:sp>
        <p:nvSpPr>
          <p:cNvPr id="80" name="Google Shape;80;g10aa237e849_0_25"/>
          <p:cNvSpPr txBox="1">
            <a:spLocks noGrp="1"/>
          </p:cNvSpPr>
          <p:nvPr>
            <p:ph type="body" idx="1"/>
          </p:nvPr>
        </p:nvSpPr>
        <p:spPr>
          <a:xfrm>
            <a:off x="1354300" y="1568125"/>
            <a:ext cx="6527100" cy="3026400"/>
          </a:xfrm>
          <a:prstGeom prst="rect">
            <a:avLst/>
          </a:prstGeom>
        </p:spPr>
        <p:txBody>
          <a:bodyPr spcFirstLastPara="1" wrap="square" lIns="91425" tIns="45700" rIns="91425" bIns="45700" anchor="t" anchorCtr="0">
            <a:normAutofit/>
          </a:bodyPr>
          <a:lstStyle/>
          <a:p>
            <a:pPr marL="0" lvl="0" indent="0" algn="ctr" rtl="0">
              <a:spcBef>
                <a:spcPts val="360"/>
              </a:spcBef>
              <a:spcAft>
                <a:spcPts val="0"/>
              </a:spcAft>
              <a:buNone/>
            </a:pPr>
            <a:r>
              <a:rPr lang="de-DE">
                <a:solidFill>
                  <a:srgbClr val="ED1C24"/>
                </a:solidFill>
              </a:rPr>
              <a:t>“Regression-based causal inference is predicated on the assumption that when key observed variables have been made equal across treatment and control groups, selection bias from the things we can’t see is also mostly eliminated.”</a:t>
            </a:r>
            <a:endParaRPr>
              <a:solidFill>
                <a:srgbClr val="ED1C24"/>
              </a:solidFill>
            </a:endParaRPr>
          </a:p>
          <a:p>
            <a:pPr marL="0" lvl="0" indent="0" algn="ctr" rtl="0">
              <a:spcBef>
                <a:spcPts val="360"/>
              </a:spcBef>
              <a:spcAft>
                <a:spcPts val="0"/>
              </a:spcAft>
              <a:buNone/>
            </a:pPr>
            <a:endParaRPr/>
          </a:p>
          <a:p>
            <a:pPr marL="360000" lvl="0" indent="-360000" algn="l" rtl="0">
              <a:spcBef>
                <a:spcPts val="360"/>
              </a:spcBef>
              <a:spcAft>
                <a:spcPts val="0"/>
              </a:spcAft>
              <a:buNone/>
            </a:pPr>
            <a:r>
              <a:rPr lang="de-DE"/>
              <a:t>→ 	assumption that we can control for selection mechanisms by including good set of control variables (ceteris paribus)</a:t>
            </a:r>
            <a:endParaRPr/>
          </a:p>
          <a:p>
            <a:pPr marL="360000" lvl="0" indent="-360000" algn="l" rtl="0">
              <a:spcBef>
                <a:spcPts val="360"/>
              </a:spcBef>
              <a:spcAft>
                <a:spcPts val="0"/>
              </a:spcAft>
              <a:buNone/>
            </a:pPr>
            <a:r>
              <a:rPr lang="de-DE"/>
              <a:t>→	if control variables do not capture whole selection mechanism, we have </a:t>
            </a:r>
            <a:r>
              <a:rPr lang="de-DE" i="1">
                <a:solidFill>
                  <a:srgbClr val="ED1C24"/>
                </a:solidFill>
              </a:rPr>
              <a:t>omitted variable bias</a:t>
            </a:r>
            <a:r>
              <a:rPr lang="de-DE"/>
              <a:t>, i.e., remaining selection bias</a:t>
            </a:r>
            <a:endParaRPr/>
          </a:p>
        </p:txBody>
      </p:sp>
      <p:sp>
        <p:nvSpPr>
          <p:cNvPr id="81" name="Google Shape;81;g10aa237e849_0_25"/>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lang="de-DE" sz="1100" b="0" i="0" u="none" strike="noStrike" cap="non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47 </a:t>
            </a:r>
            <a:endParaRPr sz="1100" b="0" i="0" u="none" strike="noStrike" cap="none">
              <a:solidFill>
                <a:srgbClr val="000000"/>
              </a:solidFill>
              <a:latin typeface="Verdana"/>
              <a:ea typeface="Verdana"/>
              <a:cs typeface="Verdana"/>
              <a:sym typeface="Verdana"/>
            </a:endParaRPr>
          </a:p>
        </p:txBody>
      </p:sp>
      <p:grpSp>
        <p:nvGrpSpPr>
          <p:cNvPr id="82" name="Google Shape;82;g10aa237e849_0_25"/>
          <p:cNvGrpSpPr/>
          <p:nvPr/>
        </p:nvGrpSpPr>
        <p:grpSpPr>
          <a:xfrm>
            <a:off x="3167600" y="3833821"/>
            <a:ext cx="4939200" cy="1028841"/>
            <a:chOff x="1782775" y="4027271"/>
            <a:chExt cx="4939200" cy="1028841"/>
          </a:xfrm>
        </p:grpSpPr>
        <p:pic>
          <p:nvPicPr>
            <p:cNvPr id="83" name="Google Shape;83;g10aa237e849_0_25"/>
            <p:cNvPicPr preferRelativeResize="0"/>
            <p:nvPr/>
          </p:nvPicPr>
          <p:blipFill rotWithShape="1">
            <a:blip r:embed="rId3">
              <a:alphaModFix/>
            </a:blip>
            <a:srcRect/>
            <a:stretch/>
          </p:blipFill>
          <p:spPr>
            <a:xfrm>
              <a:off x="5512913" y="4174550"/>
              <a:ext cx="567250" cy="567250"/>
            </a:xfrm>
            <a:prstGeom prst="rect">
              <a:avLst/>
            </a:prstGeom>
            <a:noFill/>
            <a:ln>
              <a:noFill/>
            </a:ln>
          </p:spPr>
        </p:pic>
        <p:pic>
          <p:nvPicPr>
            <p:cNvPr id="84" name="Google Shape;84;g10aa237e849_0_25"/>
            <p:cNvPicPr preferRelativeResize="0"/>
            <p:nvPr/>
          </p:nvPicPr>
          <p:blipFill rotWithShape="1">
            <a:blip r:embed="rId4">
              <a:alphaModFix/>
            </a:blip>
            <a:srcRect l="-20206" t="-22631" r="-29471" b="-27046"/>
            <a:stretch/>
          </p:blipFill>
          <p:spPr>
            <a:xfrm>
              <a:off x="4170800" y="4027283"/>
              <a:ext cx="894100" cy="1028829"/>
            </a:xfrm>
            <a:prstGeom prst="rect">
              <a:avLst/>
            </a:prstGeom>
            <a:noFill/>
            <a:ln>
              <a:noFill/>
            </a:ln>
          </p:spPr>
        </p:pic>
        <p:sp>
          <p:nvSpPr>
            <p:cNvPr id="85" name="Google Shape;85;g10aa237e849_0_25"/>
            <p:cNvSpPr/>
            <p:nvPr/>
          </p:nvSpPr>
          <p:spPr>
            <a:xfrm>
              <a:off x="2513725" y="4475538"/>
              <a:ext cx="509100" cy="132300"/>
            </a:xfrm>
            <a:prstGeom prst="lef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g10aa237e849_0_25"/>
            <p:cNvPicPr preferRelativeResize="0"/>
            <p:nvPr/>
          </p:nvPicPr>
          <p:blipFill rotWithShape="1">
            <a:blip r:embed="rId4">
              <a:alphaModFix/>
            </a:blip>
            <a:srcRect l="-20206" t="-22631" r="-29471" b="-27046"/>
            <a:stretch/>
          </p:blipFill>
          <p:spPr>
            <a:xfrm>
              <a:off x="1782775" y="4027271"/>
              <a:ext cx="894100" cy="1028829"/>
            </a:xfrm>
            <a:prstGeom prst="rect">
              <a:avLst/>
            </a:prstGeom>
            <a:noFill/>
            <a:ln>
              <a:noFill/>
            </a:ln>
          </p:spPr>
        </p:pic>
        <p:pic>
          <p:nvPicPr>
            <p:cNvPr id="87" name="Google Shape;87;g10aa237e849_0_25"/>
            <p:cNvPicPr preferRelativeResize="0"/>
            <p:nvPr/>
          </p:nvPicPr>
          <p:blipFill rotWithShape="1">
            <a:blip r:embed="rId4">
              <a:alphaModFix/>
            </a:blip>
            <a:srcRect l="-20206" t="-22631" r="-29471" b="-27046"/>
            <a:stretch/>
          </p:blipFill>
          <p:spPr>
            <a:xfrm>
              <a:off x="2902500" y="4027271"/>
              <a:ext cx="894100" cy="1028829"/>
            </a:xfrm>
            <a:prstGeom prst="rect">
              <a:avLst/>
            </a:prstGeom>
            <a:noFill/>
            <a:ln>
              <a:noFill/>
            </a:ln>
          </p:spPr>
        </p:pic>
        <p:sp>
          <p:nvSpPr>
            <p:cNvPr id="88" name="Google Shape;88;g10aa237e849_0_25"/>
            <p:cNvSpPr txBox="1"/>
            <p:nvPr/>
          </p:nvSpPr>
          <p:spPr>
            <a:xfrm>
              <a:off x="3726850" y="4341600"/>
              <a:ext cx="50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a:latin typeface="Verdana"/>
                  <a:ea typeface="Verdana"/>
                  <a:cs typeface="Verdana"/>
                  <a:sym typeface="Verdana"/>
                </a:rPr>
                <a:t>OR</a:t>
              </a:r>
              <a:endParaRPr>
                <a:latin typeface="Verdana"/>
                <a:ea typeface="Verdana"/>
                <a:cs typeface="Verdana"/>
                <a:sym typeface="Verdana"/>
              </a:endParaRPr>
            </a:p>
          </p:txBody>
        </p:sp>
        <p:sp>
          <p:nvSpPr>
            <p:cNvPr id="89" name="Google Shape;89;g10aa237e849_0_25"/>
            <p:cNvSpPr/>
            <p:nvPr/>
          </p:nvSpPr>
          <p:spPr>
            <a:xfrm>
              <a:off x="4939975" y="4475538"/>
              <a:ext cx="509100" cy="132300"/>
            </a:xfrm>
            <a:prstGeom prst="lef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10aa237e849_0_25"/>
            <p:cNvSpPr txBox="1"/>
            <p:nvPr/>
          </p:nvSpPr>
          <p:spPr>
            <a:xfrm>
              <a:off x="6212875" y="4310825"/>
              <a:ext cx="509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sz="1800">
                  <a:latin typeface="Verdana"/>
                  <a:ea typeface="Verdana"/>
                  <a:cs typeface="Verdana"/>
                  <a:sym typeface="Verdana"/>
                </a:rPr>
                <a:t>?</a:t>
              </a:r>
              <a:endParaRPr sz="1800">
                <a:latin typeface="Verdana"/>
                <a:ea typeface="Verdana"/>
                <a:cs typeface="Verdana"/>
                <a:sym typeface="Verdan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0aa237e849_0_50"/>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Regressions for Causal Inference</a:t>
            </a:r>
            <a:endParaRPr/>
          </a:p>
        </p:txBody>
      </p:sp>
      <p:sp>
        <p:nvSpPr>
          <p:cNvPr id="97" name="Google Shape;97;g10aa237e849_0_50"/>
          <p:cNvSpPr txBox="1">
            <a:spLocks noGrp="1"/>
          </p:cNvSpPr>
          <p:nvPr>
            <p:ph type="body" idx="1"/>
          </p:nvPr>
        </p:nvSpPr>
        <p:spPr>
          <a:xfrm>
            <a:off x="4775650" y="1568125"/>
            <a:ext cx="3879600" cy="3026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de-DE"/>
              <a:t>We need</a:t>
            </a:r>
            <a:endParaRPr/>
          </a:p>
          <a:p>
            <a:pPr marL="457200" lvl="0" indent="-323850" algn="l" rtl="0">
              <a:spcBef>
                <a:spcPts val="360"/>
              </a:spcBef>
              <a:spcAft>
                <a:spcPts val="0"/>
              </a:spcAft>
              <a:buSzPts val="1500"/>
              <a:buAutoNum type="arabicPeriod"/>
            </a:pPr>
            <a:r>
              <a:rPr lang="de-DE"/>
              <a:t>knowledge about the selection mechanisms at play</a:t>
            </a:r>
            <a:endParaRPr/>
          </a:p>
          <a:p>
            <a:pPr marL="457200" lvl="0" indent="-323850" algn="l" rtl="0">
              <a:spcBef>
                <a:spcPts val="0"/>
              </a:spcBef>
              <a:spcAft>
                <a:spcPts val="0"/>
              </a:spcAft>
              <a:buSzPts val="1500"/>
              <a:buAutoNum type="arabicPeriod"/>
            </a:pPr>
            <a:r>
              <a:rPr lang="de-DE"/>
              <a:t>good observed variables (associated with treatment allocation AND outcome) to capture the selection mechanisms</a:t>
            </a:r>
            <a:endParaRPr/>
          </a:p>
          <a:p>
            <a:pPr marL="457200" lvl="0" indent="-323850" algn="l" rtl="0">
              <a:spcBef>
                <a:spcPts val="0"/>
              </a:spcBef>
              <a:spcAft>
                <a:spcPts val="0"/>
              </a:spcAft>
              <a:buSzPts val="1500"/>
              <a:buAutoNum type="arabicPeriod"/>
            </a:pPr>
            <a:r>
              <a:rPr lang="de-DE"/>
              <a:t>overlaps in characteristics between treatment and control groups</a:t>
            </a:r>
            <a:endParaRPr/>
          </a:p>
          <a:p>
            <a:pPr marL="457200" lvl="0" indent="-323850" algn="l" rtl="0">
              <a:spcBef>
                <a:spcPts val="0"/>
              </a:spcBef>
              <a:spcAft>
                <a:spcPts val="0"/>
              </a:spcAft>
              <a:buSzPts val="1500"/>
              <a:buAutoNum type="arabicPeriod"/>
            </a:pPr>
            <a:r>
              <a:rPr lang="de-DE"/>
              <a:t>large enough datasets</a:t>
            </a:r>
            <a:endParaRPr/>
          </a:p>
          <a:p>
            <a:pPr marL="457200" lvl="0" indent="-323850" algn="l" rtl="0">
              <a:spcBef>
                <a:spcPts val="0"/>
              </a:spcBef>
              <a:spcAft>
                <a:spcPts val="0"/>
              </a:spcAft>
              <a:buSzPts val="1500"/>
              <a:buAutoNum type="arabicPeriod"/>
            </a:pPr>
            <a:r>
              <a:rPr lang="de-DE"/>
              <a:t>appropriate regression model</a:t>
            </a:r>
            <a:endParaRPr/>
          </a:p>
        </p:txBody>
      </p:sp>
      <p:pic>
        <p:nvPicPr>
          <p:cNvPr id="98" name="Google Shape;98;g10aa237e849_0_50"/>
          <p:cNvPicPr preferRelativeResize="0"/>
          <p:nvPr/>
        </p:nvPicPr>
        <p:blipFill rotWithShape="1">
          <a:blip r:embed="rId3">
            <a:alphaModFix/>
          </a:blip>
          <a:srcRect/>
          <a:stretch/>
        </p:blipFill>
        <p:spPr>
          <a:xfrm>
            <a:off x="457200" y="1881725"/>
            <a:ext cx="4271976" cy="2312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06f91ce1b2_0_135"/>
          <p:cNvSpPr txBox="1">
            <a:spLocks noGrp="1"/>
          </p:cNvSpPr>
          <p:nvPr>
            <p:ph type="title"/>
          </p:nvPr>
        </p:nvSpPr>
        <p:spPr>
          <a:xfrm>
            <a:off x="457200" y="2871499"/>
            <a:ext cx="6995100" cy="10875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F7F7F"/>
              </a:buClr>
              <a:buSzPts val="1800"/>
              <a:buFont typeface="Verdana"/>
              <a:buNone/>
            </a:pPr>
            <a:r>
              <a:rPr lang="de-DE"/>
              <a:t>What are selection mechanisms in</a:t>
            </a:r>
            <a:endParaRPr/>
          </a:p>
          <a:p>
            <a:pPr marL="0" lvl="0" indent="0" algn="l" rtl="0">
              <a:lnSpc>
                <a:spcPct val="100000"/>
              </a:lnSpc>
              <a:spcBef>
                <a:spcPts val="0"/>
              </a:spcBef>
              <a:spcAft>
                <a:spcPts val="0"/>
              </a:spcAft>
              <a:buClr>
                <a:srgbClr val="7F7F7F"/>
              </a:buClr>
              <a:buSzPts val="1800"/>
              <a:buFont typeface="Verdana"/>
              <a:buNone/>
            </a:pPr>
            <a:r>
              <a:rPr lang="de-DE"/>
              <a:t>private vs. public college attendance </a:t>
            </a:r>
            <a:endParaRPr/>
          </a:p>
          <a:p>
            <a:pPr marL="0" lvl="0" indent="0" algn="l" rtl="0">
              <a:lnSpc>
                <a:spcPct val="100000"/>
              </a:lnSpc>
              <a:spcBef>
                <a:spcPts val="0"/>
              </a:spcBef>
              <a:spcAft>
                <a:spcPts val="0"/>
              </a:spcAft>
              <a:buClr>
                <a:srgbClr val="7F7F7F"/>
              </a:buClr>
              <a:buSzPts val="1800"/>
              <a:buFont typeface="Verdana"/>
              <a:buNone/>
            </a:pPr>
            <a:r>
              <a:rPr lang="de-DE"/>
              <a:t>in the US? </a:t>
            </a:r>
            <a:endParaRPr/>
          </a:p>
        </p:txBody>
      </p:sp>
      <p:pic>
        <p:nvPicPr>
          <p:cNvPr id="105" name="Google Shape;105;g106f91ce1b2_0_135"/>
          <p:cNvPicPr preferRelativeResize="0"/>
          <p:nvPr/>
        </p:nvPicPr>
        <p:blipFill rotWithShape="1">
          <a:blip r:embed="rId3">
            <a:alphaModFix/>
          </a:blip>
          <a:srcRect/>
          <a:stretch/>
        </p:blipFill>
        <p:spPr>
          <a:xfrm>
            <a:off x="5475275" y="1370475"/>
            <a:ext cx="2657475" cy="273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0aa237e849_0_113"/>
          <p:cNvSpPr txBox="1">
            <a:spLocks noGrp="1"/>
          </p:cNvSpPr>
          <p:nvPr>
            <p:ph type="title"/>
          </p:nvPr>
        </p:nvSpPr>
        <p:spPr>
          <a:xfrm>
            <a:off x="457200" y="205979"/>
            <a:ext cx="6995100" cy="857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Regressions for Causal Inference</a:t>
            </a:r>
            <a:endParaRPr/>
          </a:p>
        </p:txBody>
      </p:sp>
      <p:sp>
        <p:nvSpPr>
          <p:cNvPr id="121" name="Google Shape;121;g10aa237e849_0_113"/>
          <p:cNvSpPr txBox="1">
            <a:spLocks noGrp="1"/>
          </p:cNvSpPr>
          <p:nvPr>
            <p:ph type="body" idx="1"/>
          </p:nvPr>
        </p:nvSpPr>
        <p:spPr>
          <a:xfrm>
            <a:off x="1354300" y="2189275"/>
            <a:ext cx="6527100" cy="2405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de-DE"/>
              <a:t>Outcome Y (in this case wage) is regressed on</a:t>
            </a:r>
            <a:endParaRPr/>
          </a:p>
          <a:p>
            <a:pPr marL="457200" lvl="0" indent="-342900" algn="l" rtl="0">
              <a:spcBef>
                <a:spcPts val="360"/>
              </a:spcBef>
              <a:spcAft>
                <a:spcPts val="0"/>
              </a:spcAft>
              <a:buSzPts val="1800"/>
              <a:buChar char="•"/>
            </a:pPr>
            <a:r>
              <a:rPr lang="de-DE"/>
              <a:t>treatment D (in this case 0 = </a:t>
            </a:r>
            <a:r>
              <a:rPr lang="de-DE" i="1"/>
              <a:t>public</a:t>
            </a:r>
            <a:r>
              <a:rPr lang="de-DE"/>
              <a:t> and 1 = </a:t>
            </a:r>
            <a:r>
              <a:rPr lang="de-DE" i="1"/>
              <a:t>private</a:t>
            </a:r>
            <a:r>
              <a:rPr lang="de-DE"/>
              <a:t>) and</a:t>
            </a:r>
            <a:endParaRPr/>
          </a:p>
          <a:p>
            <a:pPr marL="457200" lvl="0" indent="-342900" algn="l" rtl="0">
              <a:spcBef>
                <a:spcPts val="0"/>
              </a:spcBef>
              <a:spcAft>
                <a:spcPts val="0"/>
              </a:spcAft>
              <a:buSzPts val="1800"/>
              <a:buChar char="•"/>
            </a:pPr>
            <a:r>
              <a:rPr lang="de-DE"/>
              <a:t>set of </a:t>
            </a:r>
            <a:r>
              <a:rPr lang="de-DE" i="1"/>
              <a:t>k</a:t>
            </a:r>
            <a:r>
              <a:rPr lang="de-DE"/>
              <a:t> control variables A</a:t>
            </a:r>
            <a:endParaRPr/>
          </a:p>
          <a:p>
            <a:pPr marL="914400" lvl="1" indent="-342900" algn="l" rtl="0">
              <a:spcBef>
                <a:spcPts val="0"/>
              </a:spcBef>
              <a:spcAft>
                <a:spcPts val="0"/>
              </a:spcAft>
              <a:buSzPts val="1800"/>
              <a:buChar char="–"/>
            </a:pPr>
            <a:r>
              <a:rPr lang="de-DE"/>
              <a:t>SAT scores, parental income, gender, race, high-school rank, athlete</a:t>
            </a:r>
            <a:endParaRPr/>
          </a:p>
          <a:p>
            <a:pPr marL="914400" lvl="1" indent="-342900" algn="l" rtl="0">
              <a:spcBef>
                <a:spcPts val="0"/>
              </a:spcBef>
              <a:spcAft>
                <a:spcPts val="0"/>
              </a:spcAft>
              <a:buSzPts val="1800"/>
              <a:buChar char="–"/>
            </a:pPr>
            <a:r>
              <a:rPr lang="de-DE"/>
              <a:t>150 selectivity groups (i.e., college types they applied for and were admitted to) → comparing students who were admitted to similar schools and did vs. did not go</a:t>
            </a:r>
            <a:endParaRPr/>
          </a:p>
        </p:txBody>
      </p:sp>
      <p:sp>
        <p:nvSpPr>
          <p:cNvPr id="122" name="Google Shape;122;g10aa237e849_0_113"/>
          <p:cNvSpPr txBox="1"/>
          <p:nvPr/>
        </p:nvSpPr>
        <p:spPr>
          <a:xfrm>
            <a:off x="6144000" y="4657725"/>
            <a:ext cx="3000000" cy="354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lang="de-DE" sz="1100" b="0" i="0" u="none" strike="noStrike" cap="non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a:t>
            </a:r>
            <a:endParaRPr sz="1100" b="0" i="0" u="none" strike="noStrike" cap="none">
              <a:solidFill>
                <a:srgbClr val="000000"/>
              </a:solidFill>
              <a:latin typeface="Verdana"/>
              <a:ea typeface="Verdana"/>
              <a:cs typeface="Verdana"/>
              <a:sym typeface="Verdana"/>
            </a:endParaRPr>
          </a:p>
        </p:txBody>
      </p:sp>
      <p:pic>
        <p:nvPicPr>
          <p:cNvPr id="123" name="Google Shape;123;g10aa237e849_0_113"/>
          <p:cNvPicPr preferRelativeResize="0"/>
          <p:nvPr/>
        </p:nvPicPr>
        <p:blipFill>
          <a:blip r:embed="rId3">
            <a:alphaModFix/>
          </a:blip>
          <a:stretch>
            <a:fillRect/>
          </a:stretch>
        </p:blipFill>
        <p:spPr>
          <a:xfrm>
            <a:off x="1893825" y="1491902"/>
            <a:ext cx="5448049" cy="958775"/>
          </a:xfrm>
          <a:prstGeom prst="rect">
            <a:avLst/>
          </a:prstGeom>
          <a:noFill/>
          <a:ln>
            <a:noFill/>
          </a:ln>
        </p:spPr>
      </p:pic>
    </p:spTree>
  </p:cSld>
  <p:clrMapOvr>
    <a:masterClrMapping/>
  </p:clrMapOvr>
</p:sld>
</file>

<file path=ppt/theme/theme1.xml><?xml version="1.0" encoding="utf-8"?>
<a:theme xmlns:a="http://schemas.openxmlformats.org/drawingml/2006/main"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2753</Words>
  <Application>Microsoft Office PowerPoint</Application>
  <PresentationFormat>On-screen Show (16:9)</PresentationFormat>
  <Paragraphs>174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Verdana</vt:lpstr>
      <vt:lpstr>Larissa</vt:lpstr>
      <vt:lpstr>Methods for Causal Inference in Educational Research</vt:lpstr>
      <vt:lpstr>Take-away messages Group comparison are, in general, “fruitless comparisons” due to selection bias.  Randomised control trials allow us to get rid of selection bias but require samples to be representative and large enough.  Even after a “successful” RCT, we have to be aware of possible threats to validity.</vt:lpstr>
      <vt:lpstr>Overview</vt:lpstr>
      <vt:lpstr>PowerPoint Presentation</vt:lpstr>
      <vt:lpstr>Regressions for Causal Inference</vt:lpstr>
      <vt:lpstr>Regressions for Causal Inference</vt:lpstr>
      <vt:lpstr>Regressions for Causal Inference</vt:lpstr>
      <vt:lpstr>What are selection mechanisms in private vs. public college attendance  in the US? </vt:lpstr>
      <vt:lpstr>Regressions for Causal Inference</vt:lpstr>
      <vt:lpstr>PowerPoint Presentation</vt:lpstr>
      <vt:lpstr>PowerPoint Presentation</vt:lpstr>
      <vt:lpstr>Regressions for Causal Inference</vt:lpstr>
      <vt:lpstr>Preschool example</vt:lpstr>
      <vt:lpstr>What could be selection mechanisms?</vt:lpstr>
      <vt:lpstr>Preschool example</vt:lpstr>
      <vt:lpstr>Preschool example</vt:lpstr>
      <vt:lpstr>Preschool example</vt:lpstr>
      <vt:lpstr>Preschool example</vt:lpstr>
      <vt:lpstr>Preschool example</vt:lpstr>
      <vt:lpstr>see  CausalInference_Session5_Material1.R PIRLS2016DEU.RData</vt:lpstr>
      <vt:lpstr>What can we conclude from this exercise?  What is the causal effect of attending preschool for 3 or more years on reading achievement in grade 4?  What kind of limitations do we have to consider?</vt:lpstr>
      <vt:lpstr>Take-away messages If selection mechanism is well-known and can be captured with indicators, regressions can control for selection mechanisms (in social sciences, this is usually not the case) Omitted variable bias (i.e., selection bias) if control variables do not capture whole selection mechanism If regressions used for causal research questions, importance of justification of control strategy, balance checks, and sensitivity analyses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for Causal Inference in Educational Research</dc:title>
  <dc:creator>Steinmann</dc:creator>
  <cp:lastModifiedBy>Tony Tan</cp:lastModifiedBy>
  <cp:revision>3</cp:revision>
  <dcterms:created xsi:type="dcterms:W3CDTF">2018-03-06T14:20:06Z</dcterms:created>
  <dcterms:modified xsi:type="dcterms:W3CDTF">2022-08-25T09:00:14Z</dcterms:modified>
</cp:coreProperties>
</file>