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80" r:id="rId5"/>
    <p:sldId id="272" r:id="rId6"/>
    <p:sldId id="274" r:id="rId7"/>
    <p:sldId id="279" r:id="rId8"/>
    <p:sldId id="268" r:id="rId9"/>
    <p:sldId id="260" r:id="rId10"/>
    <p:sldId id="276" r:id="rId11"/>
    <p:sldId id="277" r:id="rId12"/>
    <p:sldId id="270" r:id="rId13"/>
    <p:sldId id="26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8E0D-B8A4-471F-B400-AA9C850B97E2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1F82-A0AA-4D9F-82E4-17848AF13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23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92CC-FE45-4643-A671-8BE959C184AD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96376-5EE4-4656-960A-4DC3881F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2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2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8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500D-4B20-498F-82DB-525BF825D751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DA91-4F24-4828-806F-FF475C1EFABC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ECC0-C7EC-485F-8633-D3BEE3228DFD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8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349-6374-464F-8C3A-7DE95A1A4C94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0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DBF4-C63A-47B6-9F45-D29916F8B5A0}" type="datetime1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1E27-7C47-47F2-A9AC-B34E7B853E1B}" type="datetime1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AC8C-D764-4635-A97F-3F63E600604F}" type="datetime1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9EB-0546-47C2-92DA-3B6569375F28}" type="datetime1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1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6D24-1EDD-430C-BD00-51BBE2A3CB4C}" type="datetime1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7C5C-E42F-4B48-93BB-4CC1EE0785A0}" type="datetime1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CD1-8104-4DC9-A393-0F6856FDC778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3183452"/>
          </a:xfrm>
        </p:spPr>
        <p:txBody>
          <a:bodyPr/>
          <a:lstStyle/>
          <a:p>
            <a:r>
              <a:rPr lang="en-US" dirty="0" smtClean="0"/>
              <a:t>Principals of Measurement, 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5880"/>
            <a:ext cx="9144000" cy="1383957"/>
          </a:xfrm>
        </p:spPr>
        <p:txBody>
          <a:bodyPr/>
          <a:lstStyle/>
          <a:p>
            <a:r>
              <a:rPr lang="en-GB" dirty="0" smtClean="0"/>
              <a:t>Henrik Raeder </a:t>
            </a:r>
          </a:p>
          <a:p>
            <a:r>
              <a:rPr lang="en-GB" dirty="0" smtClean="0"/>
              <a:t>Haakon Haakstad</a:t>
            </a:r>
          </a:p>
          <a:p>
            <a:r>
              <a:rPr lang="en-GB" dirty="0"/>
              <a:t>University of Oslo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785-F40F-43FC-B290-B1D7B1DB4837}" type="datetime1">
              <a:rPr lang="en-GB" smtClean="0"/>
              <a:t>07/11/2021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factor</a:t>
            </a:r>
            <a:r>
              <a:rPr lang="nb-NO" dirty="0" smtClean="0"/>
              <a:t> mode: </a:t>
            </a:r>
            <a:r>
              <a:rPr lang="en-US" dirty="0" err="1"/>
              <a:t>Spesifying</a:t>
            </a:r>
            <a:r>
              <a:rPr lang="en-US" dirty="0"/>
              <a:t> a latent </a:t>
            </a:r>
            <a:r>
              <a:rPr lang="en-US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41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 err="1" smtClean="0"/>
              <a:t>Example</a:t>
            </a:r>
            <a:r>
              <a:rPr lang="es-ES" sz="2600" dirty="0" smtClean="0"/>
              <a:t>:</a:t>
            </a:r>
          </a:p>
          <a:p>
            <a:pPr marL="0" indent="0">
              <a:buNone/>
            </a:pPr>
            <a:r>
              <a:rPr lang="es-ES" sz="2600" dirty="0" err="1" smtClean="0"/>
              <a:t>mymodel_spes</a:t>
            </a:r>
            <a:r>
              <a:rPr lang="es-ES" sz="2600" dirty="0" smtClean="0"/>
              <a:t> &lt;- “y =~ </a:t>
            </a:r>
            <a:r>
              <a:rPr lang="es-ES" sz="2600" dirty="0"/>
              <a:t>x1 + x2 + x3 + </a:t>
            </a:r>
            <a:r>
              <a:rPr lang="es-ES" sz="2600" dirty="0" smtClean="0"/>
              <a:t>x4”</a:t>
            </a:r>
          </a:p>
          <a:p>
            <a:pPr marL="0" indent="0">
              <a:buNone/>
            </a:pPr>
            <a:endParaRPr lang="es-ES" sz="2600" dirty="0"/>
          </a:p>
          <a:p>
            <a:pPr marL="0" indent="0">
              <a:buNone/>
            </a:pPr>
            <a:r>
              <a:rPr lang="en-GB" sz="2600" dirty="0" smtClean="0"/>
              <a:t>formula </a:t>
            </a:r>
            <a:r>
              <a:rPr lang="en-GB" sz="2600" dirty="0"/>
              <a:t>type	</a:t>
            </a:r>
            <a:r>
              <a:rPr lang="en-GB" sz="2600" dirty="0" smtClean="0"/>
              <a:t>		operator</a:t>
            </a:r>
            <a:r>
              <a:rPr lang="en-GB" sz="2600" dirty="0"/>
              <a:t>	</a:t>
            </a:r>
            <a:r>
              <a:rPr lang="en-GB" sz="2600" dirty="0" smtClean="0"/>
              <a:t>meaning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latent variable definition	=~	</a:t>
            </a:r>
            <a:r>
              <a:rPr lang="en-GB" sz="2600" dirty="0" smtClean="0"/>
              <a:t>	is </a:t>
            </a:r>
            <a:r>
              <a:rPr lang="en-GB" sz="2600" dirty="0"/>
              <a:t>measured by</a:t>
            </a:r>
          </a:p>
          <a:p>
            <a:pPr marL="0" indent="0">
              <a:buNone/>
            </a:pPr>
            <a:r>
              <a:rPr lang="en-GB" sz="2600" dirty="0"/>
              <a:t>regression	</a:t>
            </a:r>
            <a:r>
              <a:rPr lang="en-GB" sz="2600" dirty="0" smtClean="0"/>
              <a:t>		~		is </a:t>
            </a:r>
            <a:r>
              <a:rPr lang="en-GB" sz="2600" dirty="0"/>
              <a:t>regressed on</a:t>
            </a:r>
          </a:p>
          <a:p>
            <a:pPr marL="0" indent="0">
              <a:buNone/>
            </a:pPr>
            <a:r>
              <a:rPr lang="en-GB" sz="2600" dirty="0"/>
              <a:t>(residual) (co)variance	~~	</a:t>
            </a:r>
            <a:r>
              <a:rPr lang="en-GB" sz="2600" dirty="0" smtClean="0"/>
              <a:t>	is </a:t>
            </a:r>
            <a:r>
              <a:rPr lang="en-GB" sz="2600" dirty="0"/>
              <a:t>correlated with</a:t>
            </a:r>
          </a:p>
          <a:p>
            <a:pPr marL="0" indent="0">
              <a:buNone/>
            </a:pPr>
            <a:r>
              <a:rPr lang="en-GB" sz="2600" dirty="0"/>
              <a:t>intercept	</a:t>
            </a:r>
            <a:r>
              <a:rPr lang="en-GB" sz="2600" dirty="0" smtClean="0"/>
              <a:t>		~ </a:t>
            </a:r>
            <a:r>
              <a:rPr lang="en-GB" sz="2600" dirty="0"/>
              <a:t>1	</a:t>
            </a:r>
            <a:r>
              <a:rPr lang="en-GB" sz="2600" dirty="0" smtClean="0"/>
              <a:t>	intercept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3764690"/>
            <a:ext cx="7572632" cy="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factor</a:t>
            </a:r>
            <a:r>
              <a:rPr lang="nb-NO" dirty="0" smtClean="0"/>
              <a:t> mode: Model </a:t>
            </a:r>
            <a:r>
              <a:rPr lang="nb-NO" dirty="0" err="1" smtClean="0"/>
              <a:t>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Example: </a:t>
            </a:r>
          </a:p>
          <a:p>
            <a:pPr marL="0" indent="0">
              <a:buNone/>
            </a:pPr>
            <a:r>
              <a:rPr lang="en-US" sz="2600" dirty="0" err="1" smtClean="0"/>
              <a:t>mymodel</a:t>
            </a:r>
            <a:r>
              <a:rPr lang="en-US" sz="2600" dirty="0" smtClean="0"/>
              <a:t> </a:t>
            </a:r>
            <a:r>
              <a:rPr lang="en-US" sz="2600" dirty="0"/>
              <a:t>&lt;- </a:t>
            </a:r>
            <a:r>
              <a:rPr lang="en-US" sz="2600" dirty="0" err="1" smtClean="0"/>
              <a:t>cfa</a:t>
            </a:r>
            <a:r>
              <a:rPr lang="en-US" sz="2600" dirty="0" smtClean="0"/>
              <a:t>(</a:t>
            </a:r>
            <a:r>
              <a:rPr lang="es-ES" sz="2600" dirty="0" err="1"/>
              <a:t>mymodel_spes</a:t>
            </a:r>
            <a:r>
              <a:rPr lang="en-US" sz="2600" dirty="0" smtClean="0"/>
              <a:t>, data = </a:t>
            </a:r>
            <a:r>
              <a:rPr lang="en-US" sz="2600" dirty="0" err="1" smtClean="0"/>
              <a:t>mydata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To evaluate the model, use </a:t>
            </a:r>
          </a:p>
          <a:p>
            <a:pPr marL="0" indent="0">
              <a:buNone/>
            </a:pPr>
            <a:r>
              <a:rPr lang="en-US" sz="2600" dirty="0" smtClean="0"/>
              <a:t>summary(</a:t>
            </a:r>
            <a:r>
              <a:rPr lang="en-US" sz="2600" dirty="0" err="1" smtClean="0"/>
              <a:t>mymodel</a:t>
            </a:r>
            <a:r>
              <a:rPr lang="en-US" sz="2600" dirty="0" smtClean="0"/>
              <a:t>, </a:t>
            </a:r>
            <a:r>
              <a:rPr lang="en-US" sz="2600" dirty="0" err="1"/>
              <a:t>fit.measures</a:t>
            </a:r>
            <a:r>
              <a:rPr lang="en-US" sz="2600" dirty="0"/>
              <a:t>=TRUE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To get the model </a:t>
            </a:r>
            <a:r>
              <a:rPr lang="en-US" sz="2600" dirty="0" err="1" smtClean="0"/>
              <a:t>coeficients</a:t>
            </a:r>
            <a:r>
              <a:rPr lang="en-US" sz="2600" dirty="0" smtClean="0"/>
              <a:t>, use </a:t>
            </a:r>
          </a:p>
          <a:p>
            <a:pPr marL="0" indent="0">
              <a:buNone/>
            </a:pPr>
            <a:r>
              <a:rPr lang="en-US" sz="2600" dirty="0" err="1" smtClean="0"/>
              <a:t>coef</a:t>
            </a:r>
            <a:r>
              <a:rPr lang="en-US" sz="2600" dirty="0" smtClean="0"/>
              <a:t>(</a:t>
            </a:r>
            <a:r>
              <a:rPr lang="en-US" sz="2600" dirty="0" err="1" smtClean="0"/>
              <a:t>mymodel</a:t>
            </a:r>
            <a:r>
              <a:rPr lang="en-US" sz="26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838257" y="6211669"/>
            <a:ext cx="4275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For more information about {</a:t>
            </a:r>
            <a:r>
              <a:rPr lang="en-GB" dirty="0" err="1" smtClean="0"/>
              <a:t>lavaan</a:t>
            </a:r>
            <a:r>
              <a:rPr lang="en-GB" dirty="0" smtClean="0"/>
              <a:t>}, see </a:t>
            </a:r>
          </a:p>
          <a:p>
            <a:r>
              <a:rPr lang="en-GB" dirty="0" smtClean="0"/>
              <a:t>https</a:t>
            </a:r>
            <a:r>
              <a:rPr lang="en-GB" dirty="0"/>
              <a:t>://lavaan.ugent.be/tutorial/index.html</a:t>
            </a:r>
          </a:p>
        </p:txBody>
      </p:sp>
    </p:spTree>
    <p:extLst>
      <p:ext uri="{BB962C8B-B14F-4D97-AF65-F5344CB8AC3E}">
        <p14:creationId xmlns:p14="http://schemas.microsoft.com/office/powerpoint/2010/main" val="245510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08/11/2021</a:t>
            </a:fld>
            <a:endParaRPr lang="en-GB"/>
          </a:p>
        </p:txBody>
      </p:sp>
      <p:pic>
        <p:nvPicPr>
          <p:cNvPr id="1026" name="Picture 2" descr="R (programmeringsspråk)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52" y="1424969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Task: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Estimate a single factor model using </a:t>
                </a:r>
                <a:r>
                  <a:rPr lang="en-US" sz="2600" dirty="0" smtClean="0"/>
                  <a:t>the scale you used to calculate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 smtClean="0"/>
                  <a:t> previously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Evaluate the fit of the model.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Evaluate if the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 smtClean="0"/>
                  <a:t> you calculated earlier breaks with the assumptions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relies on.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  <a:blipFill>
                <a:blip r:embed="rId3"/>
                <a:stretch>
                  <a:fillRect l="-1944" t="-2101" r="-10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factor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43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b-NO" dirty="0" smtClean="0"/>
                  <a:t>Omega (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08/11/2021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 smtClean="0"/>
                  <a:t>Coefficient </a:t>
                </a:r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 smtClean="0"/>
                  <a:t>is </a:t>
                </a:r>
                <a:r>
                  <a:rPr lang="en-GB" sz="2600" dirty="0"/>
                  <a:t>the ratio of the true score variance </a:t>
                </a:r>
                <a:r>
                  <a:rPr lang="en-GB" sz="2600" dirty="0" smtClean="0"/>
                  <a:t>of Y to </a:t>
                </a:r>
                <a:r>
                  <a:rPr lang="en-GB" sz="2600" dirty="0"/>
                  <a:t>the total variance </a:t>
                </a:r>
                <a:r>
                  <a:rPr lang="en-GB" sz="2600" dirty="0" smtClean="0"/>
                  <a:t>of Y.</a:t>
                </a:r>
              </a:p>
              <a:p>
                <a:pPr marL="0" indent="0">
                  <a:buNone/>
                </a:pPr>
                <a:endParaRPr lang="en-GB" sz="2600" dirty="0" smtClean="0"/>
              </a:p>
              <a:p>
                <a:pPr marL="0" indent="0">
                  <a:buNone/>
                </a:pPr>
                <a:r>
                  <a:rPr lang="nb-NO" sz="2600" dirty="0" smtClean="0"/>
                  <a:t>Mathematical </a:t>
                </a:r>
                <a:r>
                  <a:rPr lang="nb-NO" sz="2600" dirty="0" err="1" smtClean="0"/>
                  <a:t>definition</a:t>
                </a:r>
                <a:r>
                  <a:rPr lang="nb-NO" sz="2600" dirty="0" smtClean="0"/>
                  <a:t>: </a:t>
                </a:r>
                <a:endParaRPr lang="en-US" sz="2600" dirty="0" smtClean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  <a:blipFill>
                <a:blip r:embed="rId3"/>
                <a:stretch>
                  <a:fillRect l="-1944" t="-2101" r="-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41159"/>
            <a:ext cx="5334000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49578" y="5934670"/>
            <a:ext cx="7842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Why use omega instead of alpha?</a:t>
            </a:r>
          </a:p>
          <a:p>
            <a:r>
              <a:rPr lang="en-GB" dirty="0" err="1"/>
              <a:t>Sijtsma</a:t>
            </a:r>
            <a:r>
              <a:rPr lang="en-GB" dirty="0"/>
              <a:t>, K. On the Use, the Misuse, and the Very Limited Usefulness of Cronbach’s Alpha. </a:t>
            </a:r>
            <a:r>
              <a:rPr lang="en-GB" i="1" dirty="0" err="1"/>
              <a:t>Psychometrika</a:t>
            </a:r>
            <a:r>
              <a:rPr lang="en-GB" dirty="0"/>
              <a:t> 74, 107 (2009). https://doi.org/10.1007/s11336-008-9101-0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b-NO" dirty="0" smtClean="0"/>
                  <a:t>Omega (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08/11/2021</a:t>
            </a:fld>
            <a:endParaRPr lang="en-GB"/>
          </a:p>
        </p:txBody>
      </p:sp>
      <p:pic>
        <p:nvPicPr>
          <p:cNvPr id="7" name="Picture 2" descr="R (programmeringsspråk)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52" y="1424969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nb-NO" sz="2600" dirty="0" smtClean="0"/>
                  <a:t>Task: </a:t>
                </a:r>
              </a:p>
              <a:p>
                <a:pPr marL="0" indent="0">
                  <a:buNone/>
                </a:pPr>
                <a:endParaRPr lang="nb-NO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Use the coefficients from the single factor model you estimated to calculate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 smtClean="0"/>
                  <a:t>, without using any package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Evaluate the reliability of the scale.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Compare the </a:t>
                </a:r>
                <a14:m>
                  <m:oMath xmlns:m="http://schemas.openxmlformats.org/officeDocument/2006/math">
                    <m:r>
                      <a:rPr lang="nb-NO" sz="2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 smtClean="0"/>
                  <a:t> to the </a:t>
                </a:r>
                <a14:m>
                  <m:oMath xmlns:m="http://schemas.openxmlformats.org/officeDocument/2006/math">
                    <m:r>
                      <a:rPr lang="nb-NO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 smtClean="0"/>
                  <a:t> calculated earlier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Hint: Lecture 6 explains how to calculate </a:t>
                </a:r>
                <a14:m>
                  <m:oMath xmlns:m="http://schemas.openxmlformats.org/officeDocument/2006/math">
                    <m:r>
                      <a:rPr lang="nb-NO" sz="2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600" dirty="0" smtClean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  <a:blipFill>
                <a:blip r:embed="rId4"/>
                <a:stretch>
                  <a:fillRect l="-1728" t="-1961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2316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Estimating and interpreting: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Correlations between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Test-retest reliability &amp; Alternate/Parallel test-forms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Internal consistency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200" dirty="0" smtClean="0"/>
              <a:t>Cronbach’s alpha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200" dirty="0" smtClean="0"/>
              <a:t>The single </a:t>
            </a:r>
            <a:r>
              <a:rPr lang="en-US" sz="2200" dirty="0"/>
              <a:t>factor model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200" dirty="0" smtClean="0"/>
              <a:t>Omega</a:t>
            </a:r>
            <a:endParaRPr lang="en-US" sz="2200" dirty="0"/>
          </a:p>
          <a:p>
            <a:pPr marL="971550" lvl="1" indent="-514350">
              <a:buFont typeface="+mj-lt"/>
              <a:buAutoNum type="alphaUcPeriod"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A6F3-4B25-49E8-BDA4-3E509285596B}" type="datetime1">
              <a:rPr lang="en-GB" smtClean="0"/>
              <a:t>07/11/2021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Correlations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variables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3738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Correlation is a measure of the linear relationship between two variables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Mathematical definition: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= correlation between variable X and 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= covariance between variable X an 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= standard deviation of variable 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= Standard deviation of variable Y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37389" cy="4351338"/>
              </a:xfrm>
              <a:blipFill>
                <a:blip r:embed="rId3"/>
                <a:stretch>
                  <a:fillRect l="-1418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38200" y="1226384"/>
            <a:ext cx="343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Linux Libertine"/>
              </a:rPr>
              <a:t>(Pearson </a:t>
            </a:r>
            <a:r>
              <a:rPr lang="en-GB" dirty="0">
                <a:solidFill>
                  <a:srgbClr val="000000"/>
                </a:solidFill>
                <a:latin typeface="Linux Libertine"/>
              </a:rPr>
              <a:t>correlation </a:t>
            </a:r>
            <a:r>
              <a:rPr lang="en-GB" dirty="0" smtClean="0">
                <a:solidFill>
                  <a:srgbClr val="000000"/>
                </a:solidFill>
                <a:latin typeface="Linux Libertine"/>
              </a:rPr>
              <a:t>coefficient)</a:t>
            </a:r>
            <a:endParaRPr lang="en-GB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59078" y="2899718"/>
                <a:ext cx="2604980" cy="763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78" y="2899718"/>
                <a:ext cx="2604980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pic>
        <p:nvPicPr>
          <p:cNvPr id="1026" name="Picture 2" descr="R (programmeringsspråk)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52" y="1424969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Task: 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Estimate the correlation between a pair of variables in </a:t>
            </a:r>
            <a:r>
              <a:rPr lang="en-US" sz="2600" dirty="0" err="1" smtClean="0"/>
              <a:t>likert_data</a:t>
            </a:r>
            <a:r>
              <a:rPr lang="en-US" sz="2600" dirty="0" smtClean="0"/>
              <a:t>, and comment on the relationship between the variables you chose. </a:t>
            </a:r>
          </a:p>
        </p:txBody>
      </p:sp>
    </p:spTree>
    <p:extLst>
      <p:ext uri="{BB962C8B-B14F-4D97-AF65-F5344CB8AC3E}">
        <p14:creationId xmlns:p14="http://schemas.microsoft.com/office/powerpoint/2010/main" val="37131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Test-retest </a:t>
            </a:r>
            <a:r>
              <a:rPr lang="nb-NO" dirty="0" err="1" smtClean="0"/>
              <a:t>reliability</a:t>
            </a:r>
            <a:r>
              <a:rPr lang="nb-NO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417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Uses the correlation of the sum-score as a measure of test-reliability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4253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Alternate test forms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750939"/>
            <a:ext cx="6641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/>
              <a:t>Uses the correlation of the sum-score as a measure of test-reliability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1979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b-NO" dirty="0" smtClean="0"/>
                  <a:t>Cronbach’s </a:t>
                </a:r>
                <a:r>
                  <a:rPr lang="nb-NO" dirty="0" err="1" smtClean="0"/>
                  <a:t>alpha</a:t>
                </a:r>
                <a:r>
                  <a:rPr lang="nb-NO" dirty="0" smtClean="0"/>
                  <a:t> (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1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 commonly reported coefficient of reliability.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Mathematical definition: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69" y="3273125"/>
            <a:ext cx="5311925" cy="13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pic>
        <p:nvPicPr>
          <p:cNvPr id="1026" name="Picture 2" descr="R (programmeringsspråk)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52" y="1424969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Task: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 smtClean="0"/>
                  <a:t> for one of the scales in the </a:t>
                </a:r>
                <a:r>
                  <a:rPr lang="en-US" sz="2600" dirty="0" err="1" smtClean="0"/>
                  <a:t>likert_data.rds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How would you describe the estimated value?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4978" cy="4351338"/>
              </a:xfrm>
              <a:blipFill>
                <a:blip r:embed="rId3"/>
                <a:stretch>
                  <a:fillRect l="-1944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8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Cronbach’s alpha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744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Weaknesses:</a:t>
            </a:r>
          </a:p>
          <a:p>
            <a:r>
              <a:rPr lang="en-US" sz="2600" dirty="0" smtClean="0"/>
              <a:t>Dependent on the number of items</a:t>
            </a:r>
          </a:p>
          <a:p>
            <a:r>
              <a:rPr lang="en-US" sz="2600" dirty="0" smtClean="0"/>
              <a:t>Assumes a single factor model with equal loadings for all items</a:t>
            </a:r>
          </a:p>
          <a:p>
            <a:r>
              <a:rPr lang="en-US" sz="2600" dirty="0" smtClean="0"/>
              <a:t>A lower bound estimate of reliability as long as assumptions are met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70205" y="5940849"/>
            <a:ext cx="977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Want to learn more about the use of Cronbach’s Alpha in education?</a:t>
            </a:r>
            <a:endParaRPr lang="en-US" dirty="0"/>
          </a:p>
          <a:p>
            <a:r>
              <a:rPr lang="en-GB" dirty="0"/>
              <a:t>Taber, K.S. The Use of Cronbach’s Alpha When Developing and Reporting Research Instruments in Science Education. </a:t>
            </a:r>
            <a:r>
              <a:rPr lang="en-GB" i="1" dirty="0"/>
              <a:t>Res </a:t>
            </a:r>
            <a:r>
              <a:rPr lang="en-GB" i="1" dirty="0" err="1"/>
              <a:t>Sci</a:t>
            </a:r>
            <a:r>
              <a:rPr lang="en-GB" i="1" dirty="0"/>
              <a:t> </a:t>
            </a:r>
            <a:r>
              <a:rPr lang="en-GB" i="1" dirty="0" err="1"/>
              <a:t>Educ</a:t>
            </a:r>
            <a:r>
              <a:rPr lang="en-GB" dirty="0"/>
              <a:t> 48, 1273–1296 (2018). https://doi.org/10.1007/s11165-016-9602-2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4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Single </a:t>
            </a:r>
            <a:r>
              <a:rPr lang="nb-NO" dirty="0" err="1" smtClean="0"/>
              <a:t>factor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6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{</a:t>
            </a:r>
            <a:r>
              <a:rPr lang="en-US" sz="2600" dirty="0" err="1" smtClean="0"/>
              <a:t>lavaan</a:t>
            </a:r>
            <a:r>
              <a:rPr lang="en-US" sz="2600" dirty="0" smtClean="0"/>
              <a:t>} and other tools are available in R. </a:t>
            </a:r>
          </a:p>
          <a:p>
            <a:pPr marL="0" indent="0">
              <a:buNone/>
            </a:pPr>
            <a:r>
              <a:rPr lang="en-US" sz="2600" dirty="0" smtClean="0"/>
              <a:t>We will focus on {</a:t>
            </a:r>
            <a:r>
              <a:rPr lang="en-US" sz="2600" dirty="0" err="1" smtClean="0"/>
              <a:t>lavaan</a:t>
            </a:r>
            <a:r>
              <a:rPr lang="en-US" sz="2600" dirty="0" smtClean="0"/>
              <a:t>} in this lab.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Review lecture 6 for </a:t>
            </a:r>
            <a:r>
              <a:rPr lang="en-US" sz="2600" dirty="0" smtClean="0"/>
              <a:t>a theoretical background about the </a:t>
            </a:r>
            <a:r>
              <a:rPr lang="en-US" sz="2600" dirty="0" smtClean="0"/>
              <a:t>single factor model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07/11/2021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8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641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Linux Libertine</vt:lpstr>
      <vt:lpstr>Office Theme</vt:lpstr>
      <vt:lpstr>Principals of Measurement, Lab 1</vt:lpstr>
      <vt:lpstr>Learning goals for today</vt:lpstr>
      <vt:lpstr>Correlations between variables</vt:lpstr>
      <vt:lpstr>PowerPoint Presentation</vt:lpstr>
      <vt:lpstr>Test-retest reliability </vt:lpstr>
      <vt:lpstr>Cronbach’s alpha (α)</vt:lpstr>
      <vt:lpstr>PowerPoint Presentation</vt:lpstr>
      <vt:lpstr>Cronbach’s alpha summary</vt:lpstr>
      <vt:lpstr>Single factor model</vt:lpstr>
      <vt:lpstr>Single factor mode: Spesifying a latent model</vt:lpstr>
      <vt:lpstr>Single factor mode: Model estimation</vt:lpstr>
      <vt:lpstr>Single factor model</vt:lpstr>
      <vt:lpstr>Omega (ω)</vt:lpstr>
      <vt:lpstr>Omega (ω)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Galligani Ræder</dc:creator>
  <cp:lastModifiedBy>Henrik Galligani Ræder</cp:lastModifiedBy>
  <cp:revision>41</cp:revision>
  <dcterms:created xsi:type="dcterms:W3CDTF">2021-10-26T13:09:23Z</dcterms:created>
  <dcterms:modified xsi:type="dcterms:W3CDTF">2021-11-08T07:38:15Z</dcterms:modified>
</cp:coreProperties>
</file>