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72" r:id="rId5"/>
    <p:sldId id="274" r:id="rId6"/>
    <p:sldId id="268" r:id="rId7"/>
    <p:sldId id="260" r:id="rId8"/>
    <p:sldId id="282" r:id="rId9"/>
    <p:sldId id="283" r:id="rId10"/>
    <p:sldId id="276" r:id="rId11"/>
    <p:sldId id="277" r:id="rId12"/>
    <p:sldId id="284" r:id="rId13"/>
    <p:sldId id="285" r:id="rId14"/>
    <p:sldId id="286" r:id="rId15"/>
    <p:sldId id="287" r:id="rId16"/>
    <p:sldId id="270" r:id="rId17"/>
    <p:sldId id="28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6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E8E0D-B8A4-471F-B400-AA9C850B97E2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D1F82-A0AA-4D9F-82E4-17848AF135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4238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892CC-FE45-4643-A671-8BE959C184A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96376-5EE4-4656-960A-4DC3881FE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8235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96376-5EE4-4656-960A-4DC3881FEC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620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96376-5EE4-4656-960A-4DC3881FECB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187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96376-5EE4-4656-960A-4DC3881FECB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31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896376-5EE4-4656-960A-4DC3881FECB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37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9500D-4B20-498F-82DB-525BF825D751}" type="datetime1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78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1DA91-4F24-4828-806F-FF475C1EFABC}" type="datetime1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3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ECC0-C7EC-485F-8633-D3BEE3228DFD}" type="datetime1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55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88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A349-6374-464F-8C3A-7DE95A1A4C94}" type="datetime1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10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DBF4-C63A-47B6-9F45-D29916F8B5A0}" type="datetime1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48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1E27-7C47-47F2-A9AC-B34E7B853E1B}" type="datetime1">
              <a:rPr lang="en-GB" smtClean="0"/>
              <a:t>24/11/2021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34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AC8C-D764-4635-A97F-3F63E600604F}" type="datetime1">
              <a:rPr lang="en-GB" smtClean="0"/>
              <a:t>24/11/2021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28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C9EB-0546-47C2-92DA-3B6569375F28}" type="datetime1">
              <a:rPr lang="en-GB" smtClean="0"/>
              <a:t>24/11/2021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31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6D24-1EDD-430C-BD00-51BBE2A3CB4C}" type="datetime1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72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7C5C-E42F-4B48-93BB-4CC1EE0785A0}" type="datetime1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41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4CCD1-8104-4DC9-A393-0F6856FDC778}" type="datetime1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D15A-CCC7-4C18-A97D-1146A3857D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7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7013"/>
            <a:ext cx="9144000" cy="3183452"/>
          </a:xfrm>
        </p:spPr>
        <p:txBody>
          <a:bodyPr/>
          <a:lstStyle/>
          <a:p>
            <a:r>
              <a:rPr lang="en-US" dirty="0" smtClean="0"/>
              <a:t>Principals of Measurement, Lab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5880"/>
            <a:ext cx="9144000" cy="1383957"/>
          </a:xfrm>
        </p:spPr>
        <p:txBody>
          <a:bodyPr/>
          <a:lstStyle/>
          <a:p>
            <a:r>
              <a:rPr lang="en-GB" dirty="0" smtClean="0"/>
              <a:t>Henrik Raeder </a:t>
            </a:r>
          </a:p>
          <a:p>
            <a:r>
              <a:rPr lang="en-GB" dirty="0" smtClean="0"/>
              <a:t>Haakon Haakstad</a:t>
            </a:r>
          </a:p>
          <a:p>
            <a:r>
              <a:rPr lang="en-GB" dirty="0"/>
              <a:t>University of Oslo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785-F40F-43FC-B290-B1D7B1DB4837}" type="datetime1">
              <a:rPr lang="en-GB" smtClean="0"/>
              <a:t>24/11/2021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4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4250" cy="1325563"/>
          </a:xfrm>
        </p:spPr>
        <p:txBody>
          <a:bodyPr/>
          <a:lstStyle/>
          <a:p>
            <a:r>
              <a:rPr lang="en-GB" dirty="0" err="1"/>
              <a:t>Lavaan</a:t>
            </a:r>
            <a:r>
              <a:rPr lang="en-GB" dirty="0"/>
              <a:t> | Model </a:t>
            </a:r>
            <a:r>
              <a:rPr lang="en-GB" dirty="0" smtClean="0"/>
              <a:t>specification </a:t>
            </a:r>
            <a:r>
              <a:rPr lang="en-GB" dirty="0"/>
              <a:t>| Multidimensional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54147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Examples of specifying several factors: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2 </a:t>
            </a:r>
            <a:r>
              <a:rPr lang="en-GB" dirty="0"/>
              <a:t>factors:</a:t>
            </a:r>
          </a:p>
          <a:p>
            <a:pPr marL="0" indent="0">
              <a:buNone/>
            </a:pPr>
            <a:r>
              <a:rPr lang="da-DK" dirty="0" err="1"/>
              <a:t>modspec</a:t>
            </a:r>
            <a:r>
              <a:rPr lang="da-DK" dirty="0"/>
              <a:t> &lt;- "F1 </a:t>
            </a:r>
            <a:r>
              <a:rPr lang="da-DK" dirty="0" smtClean="0"/>
              <a:t>=</a:t>
            </a:r>
            <a:r>
              <a:rPr lang="en-GB" dirty="0"/>
              <a:t>~</a:t>
            </a:r>
            <a:r>
              <a:rPr lang="da-DK" dirty="0" smtClean="0"/>
              <a:t> </a:t>
            </a:r>
            <a:r>
              <a:rPr lang="da-DK" dirty="0"/>
              <a:t>v1 + v2 + v3</a:t>
            </a:r>
          </a:p>
          <a:p>
            <a:pPr marL="0" indent="0">
              <a:buNone/>
            </a:pPr>
            <a:r>
              <a:rPr lang="en-GB" dirty="0" smtClean="0"/>
              <a:t>F2 =</a:t>
            </a:r>
            <a:r>
              <a:rPr lang="en-GB" dirty="0"/>
              <a:t>~</a:t>
            </a:r>
            <a:r>
              <a:rPr lang="en-GB" dirty="0" smtClean="0"/>
              <a:t> </a:t>
            </a:r>
            <a:r>
              <a:rPr lang="en-GB" dirty="0"/>
              <a:t>v4 + v5 + v6"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3 </a:t>
            </a:r>
            <a:r>
              <a:rPr lang="en-GB" dirty="0"/>
              <a:t>factors:</a:t>
            </a:r>
          </a:p>
          <a:p>
            <a:pPr marL="0" indent="0">
              <a:buNone/>
            </a:pPr>
            <a:r>
              <a:rPr lang="da-DK" dirty="0" err="1"/>
              <a:t>modspec</a:t>
            </a:r>
            <a:r>
              <a:rPr lang="da-DK" dirty="0"/>
              <a:t> &lt;- "F1 </a:t>
            </a:r>
            <a:r>
              <a:rPr lang="da-DK" dirty="0" smtClean="0"/>
              <a:t>=</a:t>
            </a:r>
            <a:r>
              <a:rPr lang="en-GB" dirty="0"/>
              <a:t>~</a:t>
            </a:r>
            <a:r>
              <a:rPr lang="da-DK" dirty="0" smtClean="0"/>
              <a:t> </a:t>
            </a:r>
            <a:r>
              <a:rPr lang="da-DK" dirty="0"/>
              <a:t>v1 + v2 + v3</a:t>
            </a:r>
          </a:p>
          <a:p>
            <a:pPr marL="0" indent="0">
              <a:buNone/>
            </a:pPr>
            <a:r>
              <a:rPr lang="en-GB" dirty="0" smtClean="0"/>
              <a:t>F2 =~ v4 </a:t>
            </a:r>
            <a:r>
              <a:rPr lang="en-GB" dirty="0"/>
              <a:t>+ v5 + v6</a:t>
            </a:r>
          </a:p>
          <a:p>
            <a:pPr marL="0" indent="0">
              <a:buNone/>
            </a:pPr>
            <a:r>
              <a:rPr lang="en-GB" dirty="0" smtClean="0"/>
              <a:t>F3 =</a:t>
            </a:r>
            <a:r>
              <a:rPr lang="en-GB" dirty="0"/>
              <a:t>~</a:t>
            </a:r>
            <a:r>
              <a:rPr lang="en-GB" dirty="0" smtClean="0"/>
              <a:t> </a:t>
            </a:r>
            <a:r>
              <a:rPr lang="en-GB" dirty="0"/>
              <a:t>v7 + v8 + v9"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24/11/2021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2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Lavaan</a:t>
            </a:r>
            <a:r>
              <a:rPr lang="en-GB" dirty="0"/>
              <a:t> | Model </a:t>
            </a:r>
            <a:r>
              <a:rPr lang="en-GB" dirty="0" smtClean="0"/>
              <a:t>fit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2227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There are many </a:t>
            </a:r>
            <a:r>
              <a:rPr lang="en-GB" dirty="0" smtClean="0"/>
              <a:t>different </a:t>
            </a:r>
            <a:r>
              <a:rPr lang="en-GB" dirty="0"/>
              <a:t>ways of evaluating model </a:t>
            </a:r>
            <a:r>
              <a:rPr lang="en-GB" dirty="0" smtClean="0"/>
              <a:t>fit </a:t>
            </a:r>
            <a:r>
              <a:rPr lang="en-GB" dirty="0"/>
              <a:t>to the </a:t>
            </a:r>
            <a:r>
              <a:rPr lang="en-GB" dirty="0" smtClean="0"/>
              <a:t>data. Here are some of them: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Residual </a:t>
            </a:r>
            <a:r>
              <a:rPr lang="en-GB" dirty="0" err="1"/>
              <a:t>covariances</a:t>
            </a:r>
            <a:r>
              <a:rPr lang="en-GB" dirty="0"/>
              <a:t> can be obtained using the residuals() function (base R).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Fit </a:t>
            </a:r>
            <a:r>
              <a:rPr lang="en-GB" dirty="0"/>
              <a:t>measures can be obtained using the </a:t>
            </a:r>
            <a:r>
              <a:rPr lang="en-GB" dirty="0" err="1"/>
              <a:t>fitMeasures</a:t>
            </a:r>
            <a:r>
              <a:rPr lang="en-GB" dirty="0"/>
              <a:t>() function (</a:t>
            </a:r>
            <a:r>
              <a:rPr lang="en-GB" dirty="0" err="1"/>
              <a:t>lavaan</a:t>
            </a:r>
            <a:r>
              <a:rPr lang="en-GB" dirty="0"/>
              <a:t>).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Factor </a:t>
            </a:r>
            <a:r>
              <a:rPr lang="en-GB" dirty="0"/>
              <a:t>loadings can be obtained using the summary() and </a:t>
            </a:r>
            <a:r>
              <a:rPr lang="en-GB" dirty="0" err="1"/>
              <a:t>coef</a:t>
            </a:r>
            <a:r>
              <a:rPr lang="en-GB" dirty="0"/>
              <a:t>() functions (base R).</a:t>
            </a:r>
            <a:endParaRPr lang="en-US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24/11/2021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10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Lavaan</a:t>
            </a:r>
            <a:r>
              <a:rPr lang="it-IT" dirty="0"/>
              <a:t> | Model </a:t>
            </a:r>
            <a:r>
              <a:rPr lang="it-IT" dirty="0" err="1" smtClean="0"/>
              <a:t>fit</a:t>
            </a:r>
            <a:r>
              <a:rPr lang="it-IT" dirty="0" smtClean="0"/>
              <a:t> </a:t>
            </a:r>
            <a:r>
              <a:rPr lang="it-IT" dirty="0"/>
              <a:t>| </a:t>
            </a:r>
            <a:r>
              <a:rPr lang="it-IT" dirty="0" err="1"/>
              <a:t>Residual</a:t>
            </a:r>
            <a:r>
              <a:rPr lang="it-IT" dirty="0"/>
              <a:t> </a:t>
            </a:r>
            <a:r>
              <a:rPr lang="it-IT" dirty="0" err="1"/>
              <a:t>covariance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2227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Residual covariance </a:t>
            </a:r>
            <a:r>
              <a:rPr lang="en-GB" dirty="0"/>
              <a:t>is covariance among items left unexplained by our </a:t>
            </a:r>
            <a:r>
              <a:rPr lang="en-GB" dirty="0" smtClean="0"/>
              <a:t>suggested factor </a:t>
            </a:r>
            <a:r>
              <a:rPr lang="en-GB" dirty="0"/>
              <a:t>structure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The goal of factor analysis is to reproduce the observed-variable covariance matrix.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/>
              <a:t>The residuals() function returns a matrix of the residual </a:t>
            </a:r>
            <a:r>
              <a:rPr lang="en-GB" dirty="0" err="1" smtClean="0"/>
              <a:t>covariances</a:t>
            </a:r>
            <a:r>
              <a:rPr lang="en-GB" dirty="0" smtClean="0"/>
              <a:t> between </a:t>
            </a:r>
            <a:r>
              <a:rPr lang="en-GB" dirty="0"/>
              <a:t>items.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/>
              <a:t>Ideally, we want no residual covariance (i.e., all residuals == 0</a:t>
            </a:r>
            <a:r>
              <a:rPr lang="en-GB" dirty="0" smtClean="0"/>
              <a:t>).</a:t>
            </a:r>
          </a:p>
          <a:p>
            <a:pPr marL="0" indent="0">
              <a:buNone/>
            </a:pPr>
            <a:r>
              <a:rPr lang="nb-NO" sz="2600" dirty="0" smtClean="0"/>
              <a:t> </a:t>
            </a:r>
            <a:endParaRPr lang="nb-NO" sz="2600" dirty="0"/>
          </a:p>
          <a:p>
            <a:pPr marL="0" indent="0">
              <a:buNone/>
            </a:pPr>
            <a:endParaRPr lang="en-US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24/11/2021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0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Lavaan</a:t>
            </a:r>
            <a:r>
              <a:rPr lang="it-IT" dirty="0"/>
              <a:t> | Model </a:t>
            </a:r>
            <a:r>
              <a:rPr lang="it-IT" dirty="0" err="1" smtClean="0"/>
              <a:t>fit</a:t>
            </a:r>
            <a:r>
              <a:rPr lang="it-IT" dirty="0" smtClean="0"/>
              <a:t> |</a:t>
            </a:r>
            <a:r>
              <a:rPr lang="it-IT" dirty="0" err="1" smtClean="0"/>
              <a:t>Fit</a:t>
            </a:r>
            <a:r>
              <a:rPr lang="it-IT" dirty="0" smtClean="0"/>
              <a:t> </a:t>
            </a:r>
            <a:r>
              <a:rPr lang="it-IT" dirty="0" err="1" smtClean="0"/>
              <a:t>indices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322276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GB" dirty="0" smtClean="0"/>
                  <a:t>Fit indices are single values providing overall summaries of how well a model reproduces </a:t>
                </a:r>
                <a:r>
                  <a:rPr lang="en-GB" dirty="0"/>
                  <a:t>the observed covariance matrix.</a:t>
                </a:r>
              </a:p>
              <a:p>
                <a:r>
                  <a:rPr lang="en-GB" dirty="0" smtClean="0"/>
                  <a:t>Exact fit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 smtClean="0"/>
                  <a:t>Approximate fit:</a:t>
                </a:r>
              </a:p>
              <a:p>
                <a:pPr lvl="1"/>
                <a:r>
                  <a:rPr lang="en-GB" sz="2900" dirty="0" smtClean="0"/>
                  <a:t>Absolute</a:t>
                </a:r>
                <a:r>
                  <a:rPr lang="en-GB" sz="2900" dirty="0"/>
                  <a:t>: SRMR, RMSEA, </a:t>
                </a:r>
                <a:r>
                  <a:rPr lang="en-GB" sz="2900" dirty="0" smtClean="0"/>
                  <a:t>... </a:t>
                </a:r>
              </a:p>
              <a:p>
                <a:pPr lvl="1"/>
                <a:r>
                  <a:rPr lang="en-GB" sz="2900" dirty="0" smtClean="0"/>
                  <a:t>Relative</a:t>
                </a:r>
                <a:r>
                  <a:rPr lang="en-GB" sz="2900" dirty="0"/>
                  <a:t>: CFI, TLI, GFI, </a:t>
                </a:r>
                <a:r>
                  <a:rPr lang="en-GB" sz="2900" dirty="0" smtClean="0"/>
                  <a:t>...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Furthermore, you have "model selection indices":</a:t>
                </a:r>
              </a:p>
              <a:p>
                <a:r>
                  <a:rPr lang="it-IT" dirty="0" smtClean="0"/>
                  <a:t>Information </a:t>
                </a:r>
                <a:r>
                  <a:rPr lang="it-IT" dirty="0" err="1"/>
                  <a:t>criteria</a:t>
                </a:r>
                <a:r>
                  <a:rPr lang="it-IT" dirty="0"/>
                  <a:t>: AIC, BIC, </a:t>
                </a:r>
                <a:r>
                  <a:rPr lang="it-IT" dirty="0" smtClean="0"/>
                  <a:t>... </a:t>
                </a:r>
              </a:p>
              <a:p>
                <a:pPr lvl="1"/>
                <a:r>
                  <a:rPr lang="en-GB" sz="2800" dirty="0" smtClean="0"/>
                  <a:t>Not </a:t>
                </a:r>
                <a:r>
                  <a:rPr lang="en-GB" sz="2800" dirty="0"/>
                  <a:t>meaningful in and of </a:t>
                </a:r>
                <a:r>
                  <a:rPr lang="en-GB" sz="2800" dirty="0" smtClean="0"/>
                  <a:t>themselves.</a:t>
                </a:r>
              </a:p>
              <a:p>
                <a:pPr lvl="1"/>
                <a:r>
                  <a:rPr lang="en-GB" sz="2800" dirty="0" smtClean="0"/>
                  <a:t>Used </a:t>
                </a:r>
                <a:r>
                  <a:rPr lang="en-GB" sz="2800" dirty="0"/>
                  <a:t>primarily when comparing </a:t>
                </a:r>
                <a:r>
                  <a:rPr lang="en-GB" sz="2800" dirty="0" smtClean="0"/>
                  <a:t>different </a:t>
                </a:r>
                <a:r>
                  <a:rPr lang="en-GB" sz="2800" dirty="0"/>
                  <a:t>models</a:t>
                </a:r>
                <a:r>
                  <a:rPr lang="en-GB" sz="2800" dirty="0" smtClean="0"/>
                  <a:t>.</a:t>
                </a:r>
              </a:p>
              <a:p>
                <a:pPr lvl="1"/>
                <a:endParaRPr lang="en-GB" dirty="0"/>
              </a:p>
              <a:p>
                <a:pPr marL="0" indent="0">
                  <a:buNone/>
                </a:pPr>
                <a:r>
                  <a:rPr lang="en-GB" dirty="0" err="1" smtClean="0"/>
                  <a:t>fitMeasures</a:t>
                </a:r>
                <a:r>
                  <a:rPr lang="en-GB" dirty="0"/>
                  <a:t>() returns a vector with many </a:t>
                </a:r>
                <a:r>
                  <a:rPr lang="en-GB" dirty="0" smtClean="0"/>
                  <a:t>different fit-values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You can specify in the function which </a:t>
                </a:r>
                <a:r>
                  <a:rPr lang="en-GB" dirty="0" smtClean="0"/>
                  <a:t>fit </a:t>
                </a:r>
                <a:r>
                  <a:rPr lang="en-GB" dirty="0"/>
                  <a:t>measures you want.</a:t>
                </a:r>
                <a:r>
                  <a:rPr lang="nb-NO" sz="2600" dirty="0" smtClean="0"/>
                  <a:t> </a:t>
                </a:r>
                <a:endParaRPr lang="nb-NO" sz="2600" dirty="0"/>
              </a:p>
              <a:p>
                <a:pPr marL="0" indent="0">
                  <a:buNone/>
                </a:pPr>
                <a:endParaRPr lang="en-US" sz="2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322276" cy="4351338"/>
              </a:xfrm>
              <a:blipFill>
                <a:blip r:embed="rId2"/>
                <a:stretch>
                  <a:fillRect l="-806" t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24/11/2021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0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Lavaan</a:t>
            </a:r>
            <a:r>
              <a:rPr lang="it-IT" dirty="0"/>
              <a:t> | Model </a:t>
            </a:r>
            <a:r>
              <a:rPr lang="it-IT" dirty="0" err="1" smtClean="0"/>
              <a:t>fit</a:t>
            </a:r>
            <a:r>
              <a:rPr lang="it-IT" dirty="0" smtClean="0"/>
              <a:t> |</a:t>
            </a:r>
            <a:r>
              <a:rPr lang="it-IT" dirty="0" err="1" smtClean="0"/>
              <a:t>Factor</a:t>
            </a:r>
            <a:r>
              <a:rPr lang="it-IT" dirty="0" smtClean="0"/>
              <a:t> </a:t>
            </a:r>
            <a:r>
              <a:rPr lang="it-IT" dirty="0" err="1" smtClean="0"/>
              <a:t>loadings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222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Factor loadings </a:t>
            </a:r>
            <a:r>
              <a:rPr lang="en-GB" sz="2400" dirty="0"/>
              <a:t>are important for determining reliability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r>
              <a:rPr lang="en-GB" sz="2400" dirty="0" smtClean="0"/>
              <a:t>The </a:t>
            </a:r>
            <a:r>
              <a:rPr lang="en-GB" sz="2400" dirty="0" err="1"/>
              <a:t>coef</a:t>
            </a:r>
            <a:r>
              <a:rPr lang="en-GB" sz="2400" dirty="0"/>
              <a:t>() and summary() functions provide these.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Raw </a:t>
            </a:r>
            <a:r>
              <a:rPr lang="en-GB" sz="2400" dirty="0"/>
              <a:t>data or covariance matrix gives unstandardized loadings.</a:t>
            </a:r>
          </a:p>
          <a:p>
            <a:r>
              <a:rPr lang="en-GB" sz="2400" dirty="0" smtClean="0"/>
              <a:t>Can </a:t>
            </a:r>
            <a:r>
              <a:rPr lang="en-GB" sz="2400" dirty="0"/>
              <a:t>be interpreted as unstandardized regression </a:t>
            </a:r>
            <a:r>
              <a:rPr lang="en-GB" sz="2400" dirty="0" smtClean="0"/>
              <a:t>coefficients</a:t>
            </a:r>
            <a:r>
              <a:rPr lang="en-GB" sz="2400" dirty="0"/>
              <a:t>.</a:t>
            </a:r>
          </a:p>
          <a:p>
            <a:r>
              <a:rPr lang="en-GB" sz="2400" dirty="0" smtClean="0"/>
              <a:t>"</a:t>
            </a:r>
            <a:r>
              <a:rPr lang="en-GB" sz="2400" dirty="0"/>
              <a:t>std.lv = TRUE" gives semi-standardized </a:t>
            </a:r>
            <a:r>
              <a:rPr lang="en-GB" sz="2400" dirty="0" smtClean="0"/>
              <a:t>coefficients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Z-scores </a:t>
            </a:r>
            <a:r>
              <a:rPr lang="en-GB" sz="2400" dirty="0"/>
              <a:t>or correlation matrix gives standardized loadings.</a:t>
            </a:r>
          </a:p>
          <a:p>
            <a:r>
              <a:rPr lang="en-GB" sz="2400" dirty="0" smtClean="0"/>
              <a:t>Can </a:t>
            </a:r>
            <a:r>
              <a:rPr lang="en-GB" sz="2400" dirty="0"/>
              <a:t>be interpreted as standardized regression </a:t>
            </a:r>
            <a:r>
              <a:rPr lang="en-GB" sz="2400" dirty="0" smtClean="0"/>
              <a:t>coefficients</a:t>
            </a:r>
            <a:r>
              <a:rPr lang="en-GB" sz="2400" dirty="0"/>
              <a:t>.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24/11/2021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8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semPlot</a:t>
            </a:r>
            <a:r>
              <a:rPr lang="en-GB" dirty="0"/>
              <a:t> | Making path diagrams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222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The </a:t>
            </a:r>
            <a:r>
              <a:rPr lang="en-GB" sz="2400" dirty="0" err="1"/>
              <a:t>semPlot</a:t>
            </a:r>
            <a:r>
              <a:rPr lang="en-GB" sz="2400" dirty="0"/>
              <a:t> package contains a function for producing what is known as a "</a:t>
            </a:r>
            <a:r>
              <a:rPr lang="en-GB" sz="2400" dirty="0" smtClean="0"/>
              <a:t>path diagram</a:t>
            </a:r>
            <a:r>
              <a:rPr lang="en-GB" sz="2400" dirty="0"/>
              <a:t>": namely </a:t>
            </a:r>
            <a:r>
              <a:rPr lang="en-GB" sz="2400" dirty="0" err="1"/>
              <a:t>semPaths</a:t>
            </a:r>
            <a:r>
              <a:rPr lang="en-GB" sz="2400" dirty="0"/>
              <a:t>().</a:t>
            </a:r>
          </a:p>
          <a:p>
            <a:pPr marL="0" indent="0">
              <a:buNone/>
            </a:pPr>
            <a:r>
              <a:rPr lang="en-GB" sz="2400" dirty="0"/>
              <a:t>Path diagrams are graphic representations of models.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By </a:t>
            </a:r>
            <a:r>
              <a:rPr lang="en-GB" sz="2400" dirty="0"/>
              <a:t>convention:</a:t>
            </a:r>
          </a:p>
          <a:p>
            <a:pPr marL="0" indent="0">
              <a:buNone/>
            </a:pPr>
            <a:r>
              <a:rPr lang="en-GB" sz="2400" b="1" dirty="0"/>
              <a:t>Latent variables</a:t>
            </a:r>
            <a:r>
              <a:rPr lang="en-GB" sz="2400" dirty="0"/>
              <a:t> are represented by circles or ellipses.</a:t>
            </a:r>
          </a:p>
          <a:p>
            <a:pPr marL="0" indent="0">
              <a:buNone/>
            </a:pPr>
            <a:r>
              <a:rPr lang="en-GB" sz="2400" b="1" dirty="0"/>
              <a:t>Manifest variables</a:t>
            </a:r>
            <a:r>
              <a:rPr lang="en-GB" sz="2400" dirty="0"/>
              <a:t> are represented by squares or rectangles.</a:t>
            </a:r>
          </a:p>
          <a:p>
            <a:pPr marL="0" indent="0">
              <a:buNone/>
            </a:pPr>
            <a:r>
              <a:rPr lang="en-GB" sz="2400" b="1" dirty="0"/>
              <a:t>Regression paths</a:t>
            </a:r>
            <a:r>
              <a:rPr lang="en-GB" sz="2400" dirty="0"/>
              <a:t> are represented by single-headed arrows </a:t>
            </a:r>
            <a:r>
              <a:rPr lang="en-GB" sz="2400" dirty="0" smtClean="0"/>
              <a:t>.</a:t>
            </a: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Correlations </a:t>
            </a:r>
            <a:r>
              <a:rPr lang="en-GB" sz="2400" dirty="0"/>
              <a:t>are represented by double-headed </a:t>
            </a:r>
            <a:r>
              <a:rPr lang="en-GB" sz="2400" dirty="0" smtClean="0"/>
              <a:t>arrows.</a:t>
            </a: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24/11/2021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24/11/2021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486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Consider the covariance matrix for the SWLS (found in the R script </a:t>
            </a:r>
            <a:r>
              <a:rPr lang="en-GB" sz="1800" dirty="0" smtClean="0"/>
              <a:t>pomlab03.R</a:t>
            </a:r>
            <a:r>
              <a:rPr lang="en-GB" sz="1800" dirty="0"/>
              <a:t>).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Replicate </a:t>
            </a:r>
            <a:r>
              <a:rPr lang="en-GB" sz="1800" dirty="0"/>
              <a:t>part of the analyses from the textbook (Test Theory, chapter 9), i.e</a:t>
            </a:r>
            <a:r>
              <a:rPr lang="en-GB" sz="1800" dirty="0" smtClean="0"/>
              <a:t>. estimate:</a:t>
            </a:r>
          </a:p>
          <a:p>
            <a:pPr marL="514350" indent="-514350">
              <a:buFont typeface="+mj-lt"/>
              <a:buAutoNum type="arabicPeriod"/>
            </a:pPr>
            <a:endParaRPr lang="en-GB" sz="1800" dirty="0"/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A </a:t>
            </a:r>
            <a:r>
              <a:rPr lang="en-GB" sz="1800" dirty="0"/>
              <a:t>single-factor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A </a:t>
            </a:r>
            <a:r>
              <a:rPr lang="en-GB" sz="1800" dirty="0"/>
              <a:t>two-factor model, with </a:t>
            </a:r>
            <a:r>
              <a:rPr lang="en-GB" sz="1800" dirty="0" smtClean="0"/>
              <a:t>factors representing </a:t>
            </a:r>
            <a:r>
              <a:rPr lang="en-GB" sz="1800" dirty="0"/>
              <a:t>current (items 1-3) and past (</a:t>
            </a:r>
            <a:r>
              <a:rPr lang="en-GB" sz="1800" dirty="0" smtClean="0"/>
              <a:t>items 4-5</a:t>
            </a:r>
            <a:r>
              <a:rPr lang="en-GB" sz="1800" dirty="0"/>
              <a:t>) satisfaction</a:t>
            </a:r>
            <a:r>
              <a:rPr lang="en-GB" sz="1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Evaluate which model </a:t>
            </a:r>
            <a:r>
              <a:rPr lang="en-GB" sz="1800" dirty="0" smtClean="0"/>
              <a:t>fits </a:t>
            </a:r>
            <a:r>
              <a:rPr lang="en-GB" sz="1800" dirty="0"/>
              <a:t>the data best.</a:t>
            </a:r>
            <a:endParaRPr lang="en-US" sz="18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Task 1: Satisfaction With Life Scale (SWLS)</a:t>
            </a:r>
            <a:endParaRPr lang="en-GB" dirty="0"/>
          </a:p>
        </p:txBody>
      </p:sp>
      <p:pic>
        <p:nvPicPr>
          <p:cNvPr id="8" name="Picture 2" descr="R (programmeringsspråk) –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322" y="2314655"/>
            <a:ext cx="4539013" cy="351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4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24/11/2021</a:t>
            </a:fld>
            <a:endParaRPr lang="en-GB"/>
          </a:p>
        </p:txBody>
      </p:sp>
      <p:pic>
        <p:nvPicPr>
          <p:cNvPr id="1026" name="Picture 2" descr="R (programmeringsspråk) –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322" y="2314655"/>
            <a:ext cx="4539013" cy="351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1016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The textbook considers a covariance matrix with nine test scores that you can </a:t>
            </a:r>
            <a:r>
              <a:rPr lang="en-GB" sz="1800" dirty="0" smtClean="0"/>
              <a:t>find in the </a:t>
            </a:r>
            <a:r>
              <a:rPr lang="en-GB" sz="1800" dirty="0"/>
              <a:t>workspace </a:t>
            </a:r>
            <a:r>
              <a:rPr lang="en-GB" sz="1800" dirty="0" err="1"/>
              <a:t>Thurstone.RData</a:t>
            </a:r>
            <a:r>
              <a:rPr lang="en-GB" sz="1800" dirty="0"/>
              <a:t>. N = 213.</a:t>
            </a:r>
          </a:p>
          <a:p>
            <a:pPr marL="0" indent="0">
              <a:buNone/>
            </a:pPr>
            <a:r>
              <a:rPr lang="en-GB" sz="1800" dirty="0"/>
              <a:t>Choose a model selection criterion (e.g., BIC, RMSEA). Fit the following models </a:t>
            </a:r>
            <a:r>
              <a:rPr lang="en-GB" sz="1800" dirty="0" smtClean="0"/>
              <a:t>with </a:t>
            </a:r>
            <a:r>
              <a:rPr lang="en-GB" sz="1800" dirty="0" err="1" smtClean="0"/>
              <a:t>lavaan</a:t>
            </a:r>
            <a:r>
              <a:rPr lang="en-GB" sz="18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A </a:t>
            </a:r>
            <a:r>
              <a:rPr lang="en-GB" sz="1800" dirty="0"/>
              <a:t>single-factor model.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 smtClean="0"/>
              <a:t>A </a:t>
            </a:r>
            <a:r>
              <a:rPr lang="en-GB" sz="1800" dirty="0"/>
              <a:t>three-factor model with the following </a:t>
            </a:r>
            <a:r>
              <a:rPr lang="en-GB" sz="1800" dirty="0" smtClean="0"/>
              <a:t>dimensions:</a:t>
            </a:r>
          </a:p>
          <a:p>
            <a:pPr lvl="1"/>
            <a:r>
              <a:rPr lang="en-GB" sz="1800" dirty="0" smtClean="0"/>
              <a:t>Factor: Verbal comprehension:</a:t>
            </a:r>
          </a:p>
          <a:p>
            <a:pPr marL="457200" lvl="1" indent="0">
              <a:buNone/>
            </a:pPr>
            <a:r>
              <a:rPr lang="en-GB" sz="1800" dirty="0" smtClean="0"/>
              <a:t>	Items</a:t>
            </a:r>
            <a:r>
              <a:rPr lang="en-GB" sz="1800" dirty="0"/>
              <a:t>: Sentences, Vocabulary, </a:t>
            </a:r>
            <a:r>
              <a:rPr lang="en-GB" sz="1800" dirty="0" err="1" smtClean="0"/>
              <a:t>Sent.Completion</a:t>
            </a:r>
            <a:endParaRPr lang="en-GB" sz="1800" dirty="0"/>
          </a:p>
          <a:p>
            <a:pPr lvl="1"/>
            <a:r>
              <a:rPr lang="en-GB" sz="1800" dirty="0" smtClean="0"/>
              <a:t>Factor</a:t>
            </a:r>
            <a:r>
              <a:rPr lang="en-GB" sz="1800" dirty="0"/>
              <a:t>: Word </a:t>
            </a:r>
            <a:r>
              <a:rPr lang="en-GB" sz="1800" dirty="0" smtClean="0"/>
              <a:t>fluency:</a:t>
            </a:r>
          </a:p>
          <a:p>
            <a:pPr marL="457200" lvl="1" indent="0">
              <a:buNone/>
            </a:pPr>
            <a:r>
              <a:rPr lang="en-GB" sz="1800" dirty="0" smtClean="0"/>
              <a:t>	Items</a:t>
            </a:r>
            <a:r>
              <a:rPr lang="en-GB" sz="1800" dirty="0"/>
              <a:t>: </a:t>
            </a:r>
            <a:r>
              <a:rPr lang="en-GB" sz="1800" dirty="0" err="1"/>
              <a:t>First.Letters</a:t>
            </a:r>
            <a:r>
              <a:rPr lang="en-GB" sz="1800" dirty="0"/>
              <a:t>, </a:t>
            </a:r>
            <a:r>
              <a:rPr lang="en-GB" sz="1800" dirty="0" err="1"/>
              <a:t>Four.Letter.Words</a:t>
            </a:r>
            <a:r>
              <a:rPr lang="en-GB" sz="1800" dirty="0"/>
              <a:t>, </a:t>
            </a:r>
            <a:r>
              <a:rPr lang="en-GB" sz="1800" dirty="0" smtClean="0"/>
              <a:t>Suffixes</a:t>
            </a:r>
            <a:endParaRPr lang="en-GB" sz="1800" dirty="0"/>
          </a:p>
          <a:p>
            <a:pPr lvl="1"/>
            <a:r>
              <a:rPr lang="en-GB" sz="1800" dirty="0" smtClean="0"/>
              <a:t>Factor</a:t>
            </a:r>
            <a:r>
              <a:rPr lang="en-GB" sz="1800" dirty="0"/>
              <a:t>: </a:t>
            </a:r>
            <a:r>
              <a:rPr lang="en-GB" sz="1800" dirty="0" smtClean="0"/>
              <a:t>Reasoning:</a:t>
            </a:r>
          </a:p>
          <a:p>
            <a:pPr marL="457200" lvl="1" indent="0">
              <a:buNone/>
            </a:pPr>
            <a:r>
              <a:rPr lang="en-GB" sz="1800" dirty="0" smtClean="0"/>
              <a:t>	Items</a:t>
            </a:r>
            <a:r>
              <a:rPr lang="en-GB" sz="1800" dirty="0"/>
              <a:t>: </a:t>
            </a:r>
            <a:r>
              <a:rPr lang="en-GB" sz="1800" dirty="0" err="1"/>
              <a:t>Letter.Series</a:t>
            </a:r>
            <a:r>
              <a:rPr lang="en-GB" sz="1800" dirty="0"/>
              <a:t>, Pedigrees, </a:t>
            </a:r>
            <a:r>
              <a:rPr lang="en-GB" sz="1800" dirty="0" err="1" smtClean="0"/>
              <a:t>Letter.Group</a:t>
            </a:r>
            <a:endParaRPr lang="en-GB" sz="1800" dirty="0"/>
          </a:p>
          <a:p>
            <a:pPr marL="457200" lvl="1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3. Bonus</a:t>
            </a:r>
            <a:r>
              <a:rPr lang="en-GB" sz="1800" dirty="0"/>
              <a:t>: A </a:t>
            </a:r>
            <a:r>
              <a:rPr lang="en-GB" sz="1800" dirty="0" err="1"/>
              <a:t>bifactor</a:t>
            </a:r>
            <a:r>
              <a:rPr lang="en-GB" sz="1800" dirty="0"/>
              <a:t> model with three uncorrelated </a:t>
            </a:r>
            <a:r>
              <a:rPr lang="en-GB" sz="1800" dirty="0" err="1"/>
              <a:t>subfactors</a:t>
            </a:r>
            <a:r>
              <a:rPr lang="en-GB" sz="1800" dirty="0"/>
              <a:t> </a:t>
            </a:r>
            <a:r>
              <a:rPr lang="en-GB" sz="1800" dirty="0" err="1"/>
              <a:t>dened</a:t>
            </a:r>
            <a:r>
              <a:rPr lang="en-GB" sz="1800" dirty="0"/>
              <a:t> by the </a:t>
            </a:r>
            <a:r>
              <a:rPr lang="en-GB" sz="1800" dirty="0" smtClean="0"/>
              <a:t>same items </a:t>
            </a:r>
            <a:r>
              <a:rPr lang="en-GB" sz="1800" dirty="0"/>
              <a:t>as in 2.</a:t>
            </a:r>
            <a:endParaRPr lang="en-US" sz="18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Task 2: </a:t>
            </a:r>
            <a:r>
              <a:rPr lang="en-GB" dirty="0" err="1"/>
              <a:t>Thurstone</a:t>
            </a:r>
            <a:r>
              <a:rPr lang="en-GB" dirty="0"/>
              <a:t>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97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535383" cy="1325563"/>
          </a:xfrm>
        </p:spPr>
        <p:txBody>
          <a:bodyPr/>
          <a:lstStyle/>
          <a:p>
            <a:r>
              <a:rPr lang="nb-NO" dirty="0" err="1" smtClean="0"/>
              <a:t>Examples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multidimensional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structures</a:t>
            </a:r>
            <a:r>
              <a:rPr lang="nb-NO" dirty="0" smtClean="0"/>
              <a:t>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2227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Correlated simple structure</a:t>
            </a:r>
          </a:p>
          <a:p>
            <a:pPr lvl="1"/>
            <a:r>
              <a:rPr lang="en-US" dirty="0" smtClean="0"/>
              <a:t>Investigates relationship between latent variables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Hierarchical structures </a:t>
            </a:r>
          </a:p>
          <a:p>
            <a:pPr lvl="1"/>
            <a:r>
              <a:rPr lang="en-US" dirty="0" smtClean="0"/>
              <a:t>Investigates relationship between latent variables and a general factor 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Bi-factor structure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seful to evaluate unidimensionality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24/11/2021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1157028">
            <a:off x="826955" y="2812778"/>
            <a:ext cx="10221776" cy="110799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6600" dirty="0" err="1" smtClean="0">
                <a:solidFill>
                  <a:srgbClr val="FF0000"/>
                </a:solidFill>
              </a:rPr>
              <a:t>Learn</a:t>
            </a:r>
            <a:r>
              <a:rPr lang="nb-NO" sz="6600" dirty="0" smtClean="0">
                <a:solidFill>
                  <a:srgbClr val="FF0000"/>
                </a:solidFill>
              </a:rPr>
              <a:t> more in MAE4110 </a:t>
            </a:r>
            <a:endParaRPr lang="en-GB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smtClean="0"/>
              <a:t>goals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2316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Estimating and interpreting: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Single factor models (repetition from lab 1)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Multidimensional factor models </a:t>
            </a:r>
            <a:endParaRPr lang="en-US" sz="22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In addition, we will learn how to draw and interpret </a:t>
            </a:r>
            <a:r>
              <a:rPr lang="en-US" sz="2600" dirty="0" smtClean="0"/>
              <a:t>Path Diagrams </a:t>
            </a:r>
            <a:endParaRPr lang="en-US" sz="2200" dirty="0"/>
          </a:p>
          <a:p>
            <a:pPr marL="971550" lvl="1" indent="-514350">
              <a:buFont typeface="+mj-lt"/>
              <a:buAutoNum type="alphaUcPeriod"/>
            </a:pPr>
            <a:endParaRPr lang="en-US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A6F3-4B25-49E8-BDA4-3E509285596B}" type="datetime1">
              <a:rPr lang="en-GB" smtClean="0"/>
              <a:t>24/11/2021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Lavaan</a:t>
            </a:r>
            <a:r>
              <a:rPr lang="nb-NO" dirty="0"/>
              <a:t> | </a:t>
            </a:r>
            <a:r>
              <a:rPr lang="nb-NO" dirty="0" err="1"/>
              <a:t>Installing</a:t>
            </a:r>
            <a:r>
              <a:rPr lang="nb-NO" dirty="0"/>
              <a:t> and </a:t>
            </a:r>
            <a:r>
              <a:rPr lang="nb-NO" dirty="0" err="1"/>
              <a:t>Loading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37389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err="1"/>
              <a:t>Lavaan</a:t>
            </a:r>
            <a:r>
              <a:rPr lang="en-GB" dirty="0"/>
              <a:t> (</a:t>
            </a:r>
            <a:r>
              <a:rPr lang="en-GB" b="1" dirty="0"/>
              <a:t>L</a:t>
            </a:r>
            <a:r>
              <a:rPr lang="en-GB" dirty="0"/>
              <a:t>atent </a:t>
            </a:r>
            <a:r>
              <a:rPr lang="en-GB" b="1" dirty="0"/>
              <a:t>Va</a:t>
            </a:r>
            <a:r>
              <a:rPr lang="en-GB" dirty="0"/>
              <a:t>riable </a:t>
            </a:r>
            <a:r>
              <a:rPr lang="en-GB" b="1" dirty="0"/>
              <a:t>An</a:t>
            </a:r>
            <a:r>
              <a:rPr lang="en-GB" dirty="0"/>
              <a:t>alysis) is an R package made </a:t>
            </a:r>
            <a:r>
              <a:rPr lang="en-GB" dirty="0" smtClean="0"/>
              <a:t>for fitting </a:t>
            </a:r>
            <a:r>
              <a:rPr lang="en-GB" dirty="0"/>
              <a:t>a good variety </a:t>
            </a:r>
            <a:r>
              <a:rPr lang="en-GB" dirty="0" smtClean="0"/>
              <a:t>of factor </a:t>
            </a:r>
            <a:r>
              <a:rPr lang="en-GB" dirty="0"/>
              <a:t>models to data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install.packages</a:t>
            </a:r>
            <a:r>
              <a:rPr lang="en-GB" dirty="0"/>
              <a:t>("</a:t>
            </a:r>
            <a:r>
              <a:rPr lang="en-GB" dirty="0" err="1"/>
              <a:t>lavaan</a:t>
            </a:r>
            <a:r>
              <a:rPr lang="en-GB" dirty="0"/>
              <a:t>")</a:t>
            </a:r>
          </a:p>
          <a:p>
            <a:pPr marL="0" indent="0">
              <a:buNone/>
            </a:pPr>
            <a:r>
              <a:rPr lang="en-GB" dirty="0"/>
              <a:t>library(</a:t>
            </a:r>
            <a:r>
              <a:rPr lang="en-GB" dirty="0" err="1"/>
              <a:t>lavaan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Useful </a:t>
            </a:r>
            <a:r>
              <a:rPr lang="en-GB" dirty="0"/>
              <a:t>companion package: </a:t>
            </a:r>
            <a:r>
              <a:rPr lang="en-GB" dirty="0" err="1"/>
              <a:t>semPlot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install.packages</a:t>
            </a:r>
            <a:r>
              <a:rPr lang="en-GB" dirty="0"/>
              <a:t>("</a:t>
            </a:r>
            <a:r>
              <a:rPr lang="en-GB" dirty="0" err="1"/>
              <a:t>semPlot</a:t>
            </a:r>
            <a:r>
              <a:rPr lang="en-GB" dirty="0"/>
              <a:t>")</a:t>
            </a:r>
          </a:p>
          <a:p>
            <a:pPr marL="0" indent="0">
              <a:buNone/>
            </a:pPr>
            <a:r>
              <a:rPr lang="en-GB" dirty="0"/>
              <a:t>library(</a:t>
            </a:r>
            <a:r>
              <a:rPr lang="en-GB" dirty="0" err="1"/>
              <a:t>semPlot</a:t>
            </a:r>
            <a:r>
              <a:rPr lang="en-GB" dirty="0"/>
              <a:t>)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24/11/2021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9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Lavaan</a:t>
            </a:r>
            <a:r>
              <a:rPr lang="nb-NO" dirty="0"/>
              <a:t> | </a:t>
            </a:r>
            <a:r>
              <a:rPr lang="nb-NO" dirty="0" err="1"/>
              <a:t>Essential</a:t>
            </a:r>
            <a:r>
              <a:rPr lang="nb-NO" dirty="0"/>
              <a:t> </a:t>
            </a:r>
            <a:r>
              <a:rPr lang="nb-NO" dirty="0" err="1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641757" cy="44862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/>
              <a:t>Lavaan</a:t>
            </a:r>
            <a:r>
              <a:rPr lang="en-GB" dirty="0"/>
              <a:t> provides a number of functions specialized for </a:t>
            </a:r>
            <a:r>
              <a:rPr lang="en-GB" dirty="0" smtClean="0"/>
              <a:t>fitting different </a:t>
            </a:r>
            <a:r>
              <a:rPr lang="en-GB" dirty="0"/>
              <a:t>types of models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most basic models </a:t>
            </a:r>
            <a:r>
              <a:rPr lang="en-GB" dirty="0" err="1" smtClean="0"/>
              <a:t>are’t</a:t>
            </a:r>
            <a:r>
              <a:rPr lang="en-GB" dirty="0" smtClean="0"/>
              <a:t> </a:t>
            </a:r>
            <a:r>
              <a:rPr lang="en-GB" dirty="0"/>
              <a:t>using either </a:t>
            </a:r>
            <a:r>
              <a:rPr lang="en-GB" dirty="0" err="1"/>
              <a:t>cfa</a:t>
            </a:r>
            <a:r>
              <a:rPr lang="en-GB" dirty="0"/>
              <a:t>() or </a:t>
            </a:r>
            <a:r>
              <a:rPr lang="en-GB" dirty="0" err="1"/>
              <a:t>sem</a:t>
            </a:r>
            <a:r>
              <a:rPr lang="en-GB" dirty="0" smtClean="0"/>
              <a:t>().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cfa</a:t>
            </a:r>
            <a:r>
              <a:rPr lang="en-GB" dirty="0"/>
              <a:t>() (</a:t>
            </a:r>
            <a:r>
              <a:rPr lang="en-GB" dirty="0" smtClean="0"/>
              <a:t>Confirmatory </a:t>
            </a:r>
            <a:r>
              <a:rPr lang="en-GB" dirty="0"/>
              <a:t>Factor Analysis) t measurement models.</a:t>
            </a:r>
          </a:p>
          <a:p>
            <a:pPr marL="0" indent="0">
              <a:buNone/>
            </a:pPr>
            <a:r>
              <a:rPr lang="en-GB" dirty="0" err="1"/>
              <a:t>sem</a:t>
            </a:r>
            <a:r>
              <a:rPr lang="en-GB" dirty="0"/>
              <a:t>() (Structural Equation Model) t structural models.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 </a:t>
            </a:r>
            <a:r>
              <a:rPr lang="en-GB" dirty="0"/>
              <a:t>CFA is a special case of a Structural Equation Model.</a:t>
            </a:r>
          </a:p>
          <a:p>
            <a:pPr marL="0" indent="0">
              <a:buNone/>
            </a:pPr>
            <a:r>
              <a:rPr lang="en-GB" dirty="0"/>
              <a:t>For this lab, we will be using the </a:t>
            </a:r>
            <a:r>
              <a:rPr lang="en-GB" dirty="0" err="1"/>
              <a:t>cfa</a:t>
            </a:r>
            <a:r>
              <a:rPr lang="en-GB" dirty="0"/>
              <a:t>() function.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24/11/2021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7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Lavaan</a:t>
            </a:r>
            <a:r>
              <a:rPr lang="en-GB" dirty="0"/>
              <a:t> | Types of input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4175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err="1"/>
              <a:t>Lavaan</a:t>
            </a:r>
            <a:r>
              <a:rPr lang="en-GB" dirty="0"/>
              <a:t> </a:t>
            </a:r>
            <a:r>
              <a:rPr lang="en-GB" dirty="0" smtClean="0"/>
              <a:t>can’t </a:t>
            </a:r>
            <a:r>
              <a:rPr lang="en-GB" dirty="0"/>
              <a:t>models to the following types of input</a:t>
            </a:r>
            <a:r>
              <a:rPr lang="en-GB" dirty="0" smtClean="0"/>
              <a:t>:</a:t>
            </a:r>
          </a:p>
          <a:p>
            <a:r>
              <a:rPr lang="nn-NO" dirty="0" err="1" smtClean="0"/>
              <a:t>Raw</a:t>
            </a:r>
            <a:r>
              <a:rPr lang="nn-NO" dirty="0" smtClean="0"/>
              <a:t> </a:t>
            </a:r>
            <a:r>
              <a:rPr lang="nn-NO" dirty="0"/>
              <a:t>data (</a:t>
            </a:r>
            <a:r>
              <a:rPr lang="nn-NO" dirty="0" err="1"/>
              <a:t>e.g</a:t>
            </a:r>
            <a:r>
              <a:rPr lang="nn-NO" dirty="0"/>
              <a:t>., data </a:t>
            </a:r>
            <a:r>
              <a:rPr lang="nn-NO" dirty="0" err="1"/>
              <a:t>frames</a:t>
            </a:r>
            <a:r>
              <a:rPr lang="nn-NO" dirty="0"/>
              <a:t>).</a:t>
            </a:r>
          </a:p>
          <a:p>
            <a:r>
              <a:rPr lang="en-GB" dirty="0" smtClean="0"/>
              <a:t>Covariance </a:t>
            </a:r>
            <a:r>
              <a:rPr lang="en-GB" dirty="0"/>
              <a:t>matrices.</a:t>
            </a:r>
          </a:p>
          <a:p>
            <a:r>
              <a:rPr lang="en-GB" dirty="0" smtClean="0"/>
              <a:t>Correlation </a:t>
            </a:r>
            <a:r>
              <a:rPr lang="en-GB" dirty="0"/>
              <a:t>matrices (i.e., standardized covariance matrices</a:t>
            </a:r>
            <a:r>
              <a:rPr lang="en-GB" dirty="0" smtClean="0"/>
              <a:t>).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If matrices are provided, sample size must be </a:t>
            </a:r>
            <a:r>
              <a:rPr lang="en-GB" dirty="0" err="1" smtClean="0"/>
              <a:t>specfied</a:t>
            </a:r>
            <a:r>
              <a:rPr lang="en-GB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 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24/11/2021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3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Lavaan</a:t>
            </a:r>
            <a:r>
              <a:rPr lang="en-GB" dirty="0"/>
              <a:t> | </a:t>
            </a:r>
            <a:r>
              <a:rPr lang="en-GB" dirty="0" smtClean="0"/>
              <a:t>Recall the </a:t>
            </a:r>
            <a:r>
              <a:rPr lang="en-GB" dirty="0" err="1" smtClean="0"/>
              <a:t>cfa</a:t>
            </a:r>
            <a:r>
              <a:rPr lang="en-GB" dirty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97449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The following are the minimum required </a:t>
            </a:r>
            <a:r>
              <a:rPr lang="en-GB" dirty="0" smtClean="0"/>
              <a:t>specifications </a:t>
            </a:r>
            <a:r>
              <a:rPr lang="en-GB" dirty="0"/>
              <a:t>to do CFA...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... </a:t>
            </a:r>
            <a:r>
              <a:rPr lang="en-GB" dirty="0"/>
              <a:t>using raw data:</a:t>
            </a:r>
          </a:p>
          <a:p>
            <a:r>
              <a:rPr lang="en-GB" dirty="0" smtClean="0"/>
              <a:t>model</a:t>
            </a:r>
            <a:endParaRPr lang="en-GB" dirty="0"/>
          </a:p>
          <a:p>
            <a:r>
              <a:rPr lang="en-GB" dirty="0" smtClean="0"/>
              <a:t>data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... </a:t>
            </a:r>
            <a:r>
              <a:rPr lang="en-GB" dirty="0"/>
              <a:t>using covariance or correlation matrices:</a:t>
            </a:r>
          </a:p>
          <a:p>
            <a:r>
              <a:rPr lang="en-GB" dirty="0" smtClean="0"/>
              <a:t>model</a:t>
            </a:r>
            <a:endParaRPr lang="en-GB" dirty="0"/>
          </a:p>
          <a:p>
            <a:r>
              <a:rPr lang="en-GB" dirty="0" err="1" smtClean="0"/>
              <a:t>sample.cov</a:t>
            </a:r>
            <a:endParaRPr lang="en-GB" dirty="0"/>
          </a:p>
          <a:p>
            <a:r>
              <a:rPr lang="en-GB" dirty="0" err="1" smtClean="0"/>
              <a:t>sample.nobs</a:t>
            </a:r>
            <a:endParaRPr lang="en-US" sz="2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24/11/2021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24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Lavaan</a:t>
            </a:r>
            <a:r>
              <a:rPr lang="en-GB" dirty="0"/>
              <a:t> | </a:t>
            </a:r>
            <a:r>
              <a:rPr lang="en-GB" dirty="0" smtClean="0"/>
              <a:t>Recall the </a:t>
            </a:r>
            <a:r>
              <a:rPr lang="en-GB" dirty="0" err="1"/>
              <a:t>cfa</a:t>
            </a:r>
            <a:r>
              <a:rPr lang="en-GB" dirty="0"/>
              <a:t>()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Example syntax for CFA using raw data:</a:t>
            </a:r>
          </a:p>
          <a:p>
            <a:pPr marL="0" indent="0">
              <a:buNone/>
            </a:pPr>
            <a:r>
              <a:rPr lang="en-GB" sz="2600" dirty="0" err="1"/>
              <a:t>cfa</a:t>
            </a:r>
            <a:r>
              <a:rPr lang="en-GB" sz="2600" dirty="0"/>
              <a:t>(model = mdl, data = </a:t>
            </a:r>
            <a:r>
              <a:rPr lang="en-GB" sz="2600" dirty="0" err="1"/>
              <a:t>dataframe</a:t>
            </a:r>
            <a:r>
              <a:rPr lang="en-GB" sz="2600" dirty="0" smtClean="0"/>
              <a:t>)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Example syntax for CFA using matrices:</a:t>
            </a:r>
          </a:p>
          <a:p>
            <a:pPr marL="0" indent="0">
              <a:buNone/>
            </a:pPr>
            <a:r>
              <a:rPr lang="en-GB" sz="2600" dirty="0" err="1"/>
              <a:t>cfa</a:t>
            </a:r>
            <a:r>
              <a:rPr lang="en-GB" sz="2600" dirty="0"/>
              <a:t>(model = mdl, </a:t>
            </a:r>
            <a:r>
              <a:rPr lang="en-GB" sz="2600" dirty="0" err="1"/>
              <a:t>sample.cov</a:t>
            </a:r>
            <a:r>
              <a:rPr lang="en-GB" sz="2600" dirty="0"/>
              <a:t> = mat, </a:t>
            </a:r>
            <a:r>
              <a:rPr lang="en-GB" sz="2600" dirty="0" err="1"/>
              <a:t>sample.nobs</a:t>
            </a:r>
            <a:r>
              <a:rPr lang="en-GB" sz="2600" dirty="0"/>
              <a:t> = 123)</a:t>
            </a:r>
          </a:p>
          <a:p>
            <a:pPr marL="0" indent="0">
              <a:buNone/>
            </a:pPr>
            <a:endParaRPr lang="en-GB" sz="2600" dirty="0" smtClean="0"/>
          </a:p>
          <a:p>
            <a:pPr marL="0" indent="0">
              <a:buNone/>
            </a:pPr>
            <a:r>
              <a:rPr lang="en-GB" sz="2600" dirty="0" smtClean="0"/>
              <a:t>In </a:t>
            </a:r>
            <a:r>
              <a:rPr lang="en-GB" sz="2600" dirty="0"/>
              <a:t>addition, we often want standardized factor scores. E.g.:</a:t>
            </a:r>
          </a:p>
          <a:p>
            <a:pPr marL="0" indent="0">
              <a:buNone/>
            </a:pPr>
            <a:r>
              <a:rPr lang="en-GB" sz="2600" dirty="0" err="1"/>
              <a:t>cfa</a:t>
            </a:r>
            <a:r>
              <a:rPr lang="en-GB" sz="2600" dirty="0"/>
              <a:t>(model = mdl, data = </a:t>
            </a:r>
            <a:r>
              <a:rPr lang="en-GB" sz="2600" dirty="0" err="1"/>
              <a:t>dataframe</a:t>
            </a:r>
            <a:r>
              <a:rPr lang="en-GB" sz="2600" dirty="0"/>
              <a:t>, std.lv = TRUE)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24/11/2021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28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Lavaan</a:t>
            </a:r>
            <a:r>
              <a:rPr lang="en-GB" dirty="0"/>
              <a:t> | Model </a:t>
            </a:r>
            <a:r>
              <a:rPr lang="en-GB" dirty="0" smtClean="0"/>
              <a:t>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In </a:t>
            </a:r>
            <a:r>
              <a:rPr lang="en-GB" sz="2600" dirty="0" err="1"/>
              <a:t>lavaan</a:t>
            </a:r>
            <a:r>
              <a:rPr lang="en-GB" sz="2600" dirty="0"/>
              <a:t>, models are </a:t>
            </a:r>
            <a:r>
              <a:rPr lang="en-GB" sz="2600" dirty="0" smtClean="0"/>
              <a:t>specified </a:t>
            </a:r>
            <a:r>
              <a:rPr lang="en-GB" sz="2600" dirty="0"/>
              <a:t>as character objects</a:t>
            </a:r>
            <a:r>
              <a:rPr lang="en-GB" sz="2600" dirty="0" smtClean="0"/>
              <a:t>.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Examples of character objects:</a:t>
            </a:r>
          </a:p>
          <a:p>
            <a:pPr marL="0" indent="0">
              <a:buNone/>
            </a:pPr>
            <a:r>
              <a:rPr lang="en-GB" sz="2600" dirty="0" err="1" smtClean="0"/>
              <a:t>charobj</a:t>
            </a:r>
            <a:r>
              <a:rPr lang="en-GB" sz="2600" dirty="0" smtClean="0"/>
              <a:t> </a:t>
            </a:r>
            <a:r>
              <a:rPr lang="en-GB" sz="2600" dirty="0"/>
              <a:t>&lt;- "Hello World!"</a:t>
            </a:r>
          </a:p>
          <a:p>
            <a:pPr marL="0" indent="0">
              <a:buNone/>
            </a:pPr>
            <a:r>
              <a:rPr lang="en-GB" sz="2600" dirty="0" err="1" smtClean="0"/>
              <a:t>charobj</a:t>
            </a:r>
            <a:r>
              <a:rPr lang="en-GB" sz="2600" dirty="0" smtClean="0"/>
              <a:t> </a:t>
            </a:r>
            <a:r>
              <a:rPr lang="en-GB" sz="2600" dirty="0"/>
              <a:t>&lt;- "1234"</a:t>
            </a:r>
          </a:p>
          <a:p>
            <a:pPr marL="0" indent="0">
              <a:buNone/>
            </a:pPr>
            <a:endParaRPr lang="en-GB" sz="2600" dirty="0" smtClean="0"/>
          </a:p>
          <a:p>
            <a:pPr marL="0" indent="0">
              <a:buNone/>
            </a:pPr>
            <a:r>
              <a:rPr lang="en-GB" sz="2600" dirty="0" smtClean="0"/>
              <a:t>Not </a:t>
            </a:r>
            <a:r>
              <a:rPr lang="en-GB" sz="2600" dirty="0"/>
              <a:t>examples of character objects:</a:t>
            </a:r>
          </a:p>
          <a:p>
            <a:pPr marL="0" indent="0">
              <a:buNone/>
            </a:pPr>
            <a:r>
              <a:rPr lang="en-GB" sz="2600" dirty="0" err="1" smtClean="0"/>
              <a:t>notcharobj</a:t>
            </a:r>
            <a:r>
              <a:rPr lang="en-GB" sz="2600" dirty="0" smtClean="0"/>
              <a:t> </a:t>
            </a:r>
            <a:r>
              <a:rPr lang="en-GB" sz="2600" dirty="0"/>
              <a:t>&lt;- Hello World!</a:t>
            </a:r>
          </a:p>
          <a:p>
            <a:pPr marL="0" indent="0">
              <a:buNone/>
            </a:pPr>
            <a:r>
              <a:rPr lang="en-GB" sz="2600" dirty="0" err="1" smtClean="0"/>
              <a:t>notcharobj</a:t>
            </a:r>
            <a:r>
              <a:rPr lang="en-GB" sz="2600" dirty="0" smtClean="0"/>
              <a:t> </a:t>
            </a:r>
            <a:r>
              <a:rPr lang="en-GB" sz="2600" dirty="0"/>
              <a:t>&lt;- 1234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24/11/2021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5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9616" cy="1325563"/>
          </a:xfrm>
        </p:spPr>
        <p:txBody>
          <a:bodyPr/>
          <a:lstStyle/>
          <a:p>
            <a:r>
              <a:rPr lang="en-GB" dirty="0" err="1"/>
              <a:t>Lavaan</a:t>
            </a:r>
            <a:r>
              <a:rPr lang="en-GB" dirty="0"/>
              <a:t> | Model </a:t>
            </a:r>
            <a:r>
              <a:rPr lang="en-GB" dirty="0" smtClean="0"/>
              <a:t>specification </a:t>
            </a:r>
            <a:r>
              <a:rPr lang="en-GB" dirty="0"/>
              <a:t>| Unidimensional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202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Basic </a:t>
            </a:r>
            <a:r>
              <a:rPr lang="en-GB" dirty="0" err="1"/>
              <a:t>lavaan</a:t>
            </a:r>
            <a:r>
              <a:rPr lang="en-GB" dirty="0"/>
              <a:t> model </a:t>
            </a:r>
            <a:r>
              <a:rPr lang="en-GB" dirty="0" smtClean="0"/>
              <a:t>specification </a:t>
            </a:r>
            <a:r>
              <a:rPr lang="en-GB" dirty="0"/>
              <a:t>looks something like this:</a:t>
            </a:r>
          </a:p>
          <a:p>
            <a:pPr marL="0" indent="0">
              <a:buNone/>
            </a:pPr>
            <a:r>
              <a:rPr lang="en-GB" dirty="0" err="1"/>
              <a:t>modspec</a:t>
            </a:r>
            <a:r>
              <a:rPr lang="en-GB" dirty="0"/>
              <a:t> &lt;- "Factor </a:t>
            </a:r>
            <a:r>
              <a:rPr lang="en-GB" dirty="0" smtClean="0"/>
              <a:t>=~ </a:t>
            </a:r>
            <a:r>
              <a:rPr lang="en-GB" dirty="0"/>
              <a:t>var1 + var2 + ... + </a:t>
            </a:r>
            <a:r>
              <a:rPr lang="en-GB" dirty="0" err="1" smtClean="0"/>
              <a:t>varn</a:t>
            </a:r>
            <a:r>
              <a:rPr lang="en-GB" dirty="0" smtClean="0"/>
              <a:t>“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Where:</a:t>
            </a:r>
          </a:p>
          <a:p>
            <a:pPr marL="0" indent="0">
              <a:buNone/>
            </a:pPr>
            <a:r>
              <a:rPr lang="en-GB" dirty="0" smtClean="0"/>
              <a:t>"Factor</a:t>
            </a:r>
            <a:r>
              <a:rPr lang="en-GB" dirty="0"/>
              <a:t>" is the name of the factor (latent variable).</a:t>
            </a:r>
          </a:p>
          <a:p>
            <a:pPr marL="0" indent="0">
              <a:buNone/>
            </a:pPr>
            <a:r>
              <a:rPr lang="en-GB" dirty="0" smtClean="0"/>
              <a:t>"=</a:t>
            </a:r>
            <a:r>
              <a:rPr lang="en-GB" dirty="0"/>
              <a:t>~</a:t>
            </a:r>
            <a:r>
              <a:rPr lang="en-GB" dirty="0" smtClean="0"/>
              <a:t>" </a:t>
            </a:r>
            <a:r>
              <a:rPr lang="en-GB" dirty="0"/>
              <a:t>can be read as "measured by".</a:t>
            </a:r>
          </a:p>
          <a:p>
            <a:pPr marL="0" indent="0">
              <a:buNone/>
            </a:pPr>
            <a:r>
              <a:rPr lang="en-GB" dirty="0" smtClean="0"/>
              <a:t>"</a:t>
            </a:r>
            <a:r>
              <a:rPr lang="en-GB" dirty="0"/>
              <a:t>var1 ... </a:t>
            </a:r>
            <a:r>
              <a:rPr lang="en-GB" dirty="0" err="1"/>
              <a:t>varn</a:t>
            </a:r>
            <a:r>
              <a:rPr lang="en-GB" dirty="0"/>
              <a:t>" refer to variables in the dataset or matrix.</a:t>
            </a:r>
          </a:p>
          <a:p>
            <a:pPr marL="0" indent="0">
              <a:buNone/>
            </a:pPr>
            <a:r>
              <a:rPr lang="en-GB" dirty="0" smtClean="0"/>
              <a:t>"+" </a:t>
            </a:r>
            <a:r>
              <a:rPr lang="en-GB" dirty="0"/>
              <a:t>separates the observed variables for </a:t>
            </a:r>
            <a:r>
              <a:rPr lang="en-GB" dirty="0" err="1"/>
              <a:t>lavaan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sv-SE" dirty="0" err="1"/>
              <a:t>modspec</a:t>
            </a:r>
            <a:r>
              <a:rPr lang="sv-SE" dirty="0"/>
              <a:t> &lt;- "Motivation </a:t>
            </a:r>
            <a:r>
              <a:rPr lang="sv-SE" dirty="0" smtClean="0"/>
              <a:t>=</a:t>
            </a:r>
            <a:r>
              <a:rPr lang="en-GB" dirty="0"/>
              <a:t>~</a:t>
            </a:r>
            <a:r>
              <a:rPr lang="sv-SE" dirty="0" smtClean="0"/>
              <a:t> </a:t>
            </a:r>
            <a:r>
              <a:rPr lang="sv-SE" dirty="0"/>
              <a:t>MotiVar1 + MotiVar2 + MotiVar3 + MotiVar4"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D80C-F42A-4703-A9B6-1A47AE07BDD5}" type="datetime1">
              <a:rPr lang="en-GB" smtClean="0"/>
              <a:t>24/11/2021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3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1136</Words>
  <Application>Microsoft Office PowerPoint</Application>
  <PresentationFormat>Widescreen</PresentationFormat>
  <Paragraphs>193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Principals of Measurement, Lab 3</vt:lpstr>
      <vt:lpstr>Learning goals for today</vt:lpstr>
      <vt:lpstr>Lavaan | Installing and Loading</vt:lpstr>
      <vt:lpstr>Lavaan | Essential functions</vt:lpstr>
      <vt:lpstr>Lavaan | Types of input data</vt:lpstr>
      <vt:lpstr>Lavaan | Recall the cfa() function</vt:lpstr>
      <vt:lpstr>Lavaan | Recall the cfa() function</vt:lpstr>
      <vt:lpstr>Lavaan | Model specification</vt:lpstr>
      <vt:lpstr>Lavaan | Model specification | Unidimensional</vt:lpstr>
      <vt:lpstr>Lavaan | Model specification | Multidimensional</vt:lpstr>
      <vt:lpstr>Lavaan | Model fit</vt:lpstr>
      <vt:lpstr>Lavaan | Model fit | Residual covariance</vt:lpstr>
      <vt:lpstr>Lavaan | Model fit |Fit indices</vt:lpstr>
      <vt:lpstr>Lavaan | Model fit |Factor loadings</vt:lpstr>
      <vt:lpstr>semPlot | Making path diagrams</vt:lpstr>
      <vt:lpstr>Task 1: Satisfaction With Life Scale (SWLS)</vt:lpstr>
      <vt:lpstr>Task 2: Thurstone data</vt:lpstr>
      <vt:lpstr>Examples of multidimensional model structures: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Henrik Galligani Ræder</dc:creator>
  <cp:lastModifiedBy>Henrik Galligani Ræder</cp:lastModifiedBy>
  <cp:revision>51</cp:revision>
  <dcterms:created xsi:type="dcterms:W3CDTF">2021-10-26T13:09:23Z</dcterms:created>
  <dcterms:modified xsi:type="dcterms:W3CDTF">2021-11-24T12:14:27Z</dcterms:modified>
</cp:coreProperties>
</file>