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E8E0D-B8A4-471F-B400-AA9C850B97E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1F82-A0AA-4D9F-82E4-17848AF13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23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892CC-FE45-4643-A671-8BE959C184AD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96376-5EE4-4656-960A-4DC3881F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82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500D-4B20-498F-82DB-525BF825D751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8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DA91-4F24-4828-806F-FF475C1EFABC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ECC0-C7EC-485F-8633-D3BEE3228DFD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8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349-6374-464F-8C3A-7DE95A1A4C94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0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DBF4-C63A-47B6-9F45-D29916F8B5A0}" type="datetime1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1E27-7C47-47F2-A9AC-B34E7B853E1B}" type="datetime1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AC8C-D764-4635-A97F-3F63E600604F}" type="datetime1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9EB-0546-47C2-92DA-3B6569375F28}" type="datetime1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1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6D24-1EDD-430C-BD00-51BBE2A3CB4C}" type="datetime1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7C5C-E42F-4B48-93BB-4CC1EE0785A0}" type="datetime1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1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CCD1-8104-4DC9-A393-0F6856FDC778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7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013"/>
            <a:ext cx="9144000" cy="2387600"/>
          </a:xfrm>
        </p:spPr>
        <p:txBody>
          <a:bodyPr/>
          <a:lstStyle/>
          <a:p>
            <a:r>
              <a:rPr lang="nb-NO" dirty="0" smtClean="0"/>
              <a:t>Seminar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6688"/>
            <a:ext cx="9144000" cy="1655762"/>
          </a:xfrm>
        </p:spPr>
        <p:txBody>
          <a:bodyPr/>
          <a:lstStyle/>
          <a:p>
            <a:r>
              <a:rPr lang="en-GB" dirty="0" smtClean="0"/>
              <a:t>Henrik Raeder </a:t>
            </a:r>
          </a:p>
          <a:p>
            <a:r>
              <a:rPr lang="en-GB" dirty="0" smtClean="0"/>
              <a:t>Haakon Haakstad</a:t>
            </a:r>
          </a:p>
          <a:p>
            <a:r>
              <a:rPr lang="en-GB" dirty="0"/>
              <a:t>University of Oslo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785-F40F-43FC-B290-B1D7B1DB4837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6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Statistical </a:t>
            </a:r>
            <a:r>
              <a:rPr lang="nb-NO" dirty="0" err="1" smtClean="0"/>
              <a:t>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3125" cy="4351338"/>
          </a:xfrm>
        </p:spPr>
        <p:txBody>
          <a:bodyPr/>
          <a:lstStyle/>
          <a:p>
            <a:r>
              <a:rPr lang="en-GB" dirty="0"/>
              <a:t>Parameter - the true value of the expected value, covariance</a:t>
            </a:r>
            <a:r>
              <a:rPr lang="en-GB" dirty="0" smtClean="0"/>
              <a:t>, correlation </a:t>
            </a:r>
            <a:r>
              <a:rPr lang="en-GB" dirty="0"/>
              <a:t>etc</a:t>
            </a:r>
            <a:r>
              <a:rPr lang="en-GB" dirty="0" smtClean="0"/>
              <a:t>.</a:t>
            </a:r>
          </a:p>
          <a:p>
            <a:r>
              <a:rPr lang="en-GB" dirty="0" smtClean="0"/>
              <a:t>Estimator </a:t>
            </a:r>
            <a:r>
              <a:rPr lang="en-GB" dirty="0"/>
              <a:t>- the procedure used to obtain knowledge of </a:t>
            </a:r>
            <a:r>
              <a:rPr lang="en-GB" dirty="0" smtClean="0"/>
              <a:t>the parameter </a:t>
            </a:r>
          </a:p>
          <a:p>
            <a:r>
              <a:rPr lang="en-GB" dirty="0" smtClean="0"/>
              <a:t>Estimate </a:t>
            </a:r>
            <a:r>
              <a:rPr lang="en-GB" dirty="0"/>
              <a:t>- the actual observation of the estimator with </a:t>
            </a:r>
            <a:r>
              <a:rPr lang="en-GB" dirty="0" smtClean="0"/>
              <a:t>a particular </a:t>
            </a:r>
            <a:r>
              <a:rPr lang="en-GB" dirty="0"/>
              <a:t>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8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Measures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variability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7925" cy="4351338"/>
          </a:xfrm>
        </p:spPr>
        <p:txBody>
          <a:bodyPr/>
          <a:lstStyle/>
          <a:p>
            <a:r>
              <a:rPr lang="en-GB" dirty="0"/>
              <a:t>Variance - a measure of much a single random variable </a:t>
            </a:r>
            <a:r>
              <a:rPr lang="en-GB" dirty="0" smtClean="0"/>
              <a:t>varies </a:t>
            </a:r>
          </a:p>
          <a:p>
            <a:r>
              <a:rPr lang="en-GB" dirty="0" smtClean="0"/>
              <a:t>Covariance </a:t>
            </a:r>
            <a:r>
              <a:rPr lang="en-GB" dirty="0"/>
              <a:t>- a measure of how two random variables </a:t>
            </a:r>
            <a:r>
              <a:rPr lang="en-GB" dirty="0" smtClean="0"/>
              <a:t>vary together</a:t>
            </a:r>
          </a:p>
          <a:p>
            <a:r>
              <a:rPr lang="en-GB" dirty="0" smtClean="0"/>
              <a:t>Correlation </a:t>
            </a:r>
            <a:r>
              <a:rPr lang="en-GB" dirty="0"/>
              <a:t>- a standardized measure of how much </a:t>
            </a:r>
            <a:r>
              <a:rPr lang="en-GB" dirty="0" smtClean="0"/>
              <a:t>two random </a:t>
            </a:r>
            <a:r>
              <a:rPr lang="en-GB" dirty="0"/>
              <a:t>variables vary together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88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– Pair – Share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Again consider the items in each of the three parts of </a:t>
            </a:r>
            <a:r>
              <a:rPr lang="en-GB" dirty="0" smtClean="0"/>
              <a:t>the questionnaire</a:t>
            </a:r>
            <a:r>
              <a:rPr lang="en-GB" dirty="0"/>
              <a:t>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Choose </a:t>
            </a:r>
            <a:r>
              <a:rPr lang="en-GB" dirty="0"/>
              <a:t>one part and think of the following issues</a:t>
            </a:r>
            <a:r>
              <a:rPr lang="en-GB" dirty="0" smtClean="0"/>
              <a:t>: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smtClean="0"/>
              <a:t>What </a:t>
            </a:r>
            <a:r>
              <a:rPr lang="en-GB" dirty="0"/>
              <a:t>parameter(s) could be of interest to estimate </a:t>
            </a:r>
            <a:r>
              <a:rPr lang="en-GB" dirty="0" smtClean="0"/>
              <a:t>with respect </a:t>
            </a:r>
            <a:r>
              <a:rPr lang="en-GB" dirty="0"/>
              <a:t>to the items</a:t>
            </a:r>
            <a:r>
              <a:rPr lang="en-GB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smtClean="0"/>
              <a:t>How </a:t>
            </a:r>
            <a:r>
              <a:rPr lang="en-GB" dirty="0"/>
              <a:t>would you score each item</a:t>
            </a:r>
            <a:r>
              <a:rPr lang="en-GB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smtClean="0"/>
              <a:t>Which </a:t>
            </a:r>
            <a:r>
              <a:rPr lang="en-GB" dirty="0"/>
              <a:t>of the statistics sample mean, sample mode, </a:t>
            </a:r>
            <a:r>
              <a:rPr lang="en-GB" dirty="0" smtClean="0"/>
              <a:t>sample median </a:t>
            </a:r>
            <a:r>
              <a:rPr lang="en-GB" dirty="0"/>
              <a:t>and sample variance do you consider appropriate </a:t>
            </a:r>
            <a:r>
              <a:rPr lang="en-GB" dirty="0" smtClean="0"/>
              <a:t>or possible </a:t>
            </a:r>
            <a:r>
              <a:rPr lang="en-GB" dirty="0"/>
              <a:t>to </a:t>
            </a:r>
            <a:r>
              <a:rPr lang="en-GB" dirty="0" smtClean="0"/>
              <a:t>calculate?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smtClean="0"/>
              <a:t>How </a:t>
            </a:r>
            <a:r>
              <a:rPr lang="en-GB" dirty="0"/>
              <a:t>would you aggregate the item scores into a total score</a:t>
            </a:r>
            <a:r>
              <a:rPr lang="en-GB" dirty="0" smtClean="0"/>
              <a:t>? What </a:t>
            </a:r>
            <a:r>
              <a:rPr lang="en-GB" dirty="0"/>
              <a:t>statistics from b) would be appropriate to calculate </a:t>
            </a:r>
            <a:r>
              <a:rPr lang="en-GB" dirty="0" smtClean="0"/>
              <a:t>for the </a:t>
            </a:r>
            <a:r>
              <a:rPr lang="en-GB" dirty="0"/>
              <a:t>total score?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45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We will use exercises and discussion to aid the </a:t>
            </a:r>
            <a:r>
              <a:rPr lang="en-GB" sz="2600" dirty="0" smtClean="0"/>
              <a:t>understanding of concepts central to educational measurement.</a:t>
            </a:r>
            <a:endParaRPr lang="en-GB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A6F3-4B25-49E8-BDA4-3E509285596B}" type="datetime1">
              <a:rPr lang="en-GB" smtClean="0"/>
              <a:t>26/10/2021</a:t>
            </a:fld>
            <a:endParaRPr lang="en-GB"/>
          </a:p>
        </p:txBody>
      </p:sp>
      <p:pic>
        <p:nvPicPr>
          <p:cNvPr id="1026" name="Picture 2" descr="Group Students Talking Stock Illustrations – 793 Group Students Talking  Stock Illustrations, Vectors &amp;amp; Clipart -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670" y="1150739"/>
            <a:ext cx="4596130" cy="430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Concept</a:t>
            </a:r>
            <a:r>
              <a:rPr lang="nb-NO" dirty="0" smtClean="0"/>
              <a:t> training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95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You are asked to consider concepts that have been the subject </a:t>
            </a:r>
            <a:r>
              <a:rPr lang="en-GB" sz="2600" dirty="0" smtClean="0"/>
              <a:t>of the </a:t>
            </a:r>
            <a:r>
              <a:rPr lang="en-GB" sz="2600" dirty="0"/>
              <a:t>course so far</a:t>
            </a:r>
            <a:r>
              <a:rPr lang="en-GB" sz="2600" dirty="0" smtClean="0"/>
              <a:t>.</a:t>
            </a:r>
          </a:p>
          <a:p>
            <a:r>
              <a:rPr lang="en-GB" sz="2600" dirty="0" smtClean="0"/>
              <a:t>Step </a:t>
            </a:r>
            <a:r>
              <a:rPr lang="en-GB" sz="2600" dirty="0"/>
              <a:t>1: Form groups of 4-5 people</a:t>
            </a:r>
            <a:r>
              <a:rPr lang="en-GB" sz="2600" dirty="0" smtClean="0"/>
              <a:t>.</a:t>
            </a:r>
          </a:p>
          <a:p>
            <a:r>
              <a:rPr lang="en-GB" sz="2600" dirty="0" smtClean="0"/>
              <a:t>Step </a:t>
            </a:r>
            <a:r>
              <a:rPr lang="en-GB" sz="2600" dirty="0"/>
              <a:t>2: Pair up with another member of the group and have </a:t>
            </a:r>
            <a:r>
              <a:rPr lang="en-GB" sz="2600" dirty="0" smtClean="0"/>
              <a:t>a discussion </a:t>
            </a:r>
            <a:r>
              <a:rPr lang="en-GB" sz="2600" dirty="0"/>
              <a:t>about a concept and how it should be explained </a:t>
            </a:r>
            <a:r>
              <a:rPr lang="en-GB" sz="2600" dirty="0" smtClean="0"/>
              <a:t>to someone </a:t>
            </a:r>
            <a:r>
              <a:rPr lang="en-GB" sz="2600" dirty="0"/>
              <a:t>else</a:t>
            </a:r>
            <a:r>
              <a:rPr lang="en-GB" sz="2600" dirty="0" smtClean="0"/>
              <a:t>.</a:t>
            </a:r>
          </a:p>
          <a:p>
            <a:r>
              <a:rPr lang="en-GB" sz="2600" dirty="0" smtClean="0"/>
              <a:t>Step </a:t>
            </a:r>
            <a:r>
              <a:rPr lang="en-GB" sz="2600" dirty="0"/>
              <a:t>3: In pairs, explain the concept to the other two </a:t>
            </a:r>
            <a:r>
              <a:rPr lang="en-GB" sz="2600" dirty="0" smtClean="0"/>
              <a:t>group members</a:t>
            </a:r>
            <a:r>
              <a:rPr lang="en-GB" sz="26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1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Concept</a:t>
            </a:r>
            <a:r>
              <a:rPr lang="nb-NO" dirty="0" smtClean="0"/>
              <a:t> training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43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Consider the following concepts</a:t>
            </a:r>
            <a:r>
              <a:rPr lang="en-GB" sz="2600" dirty="0" smtClean="0"/>
              <a:t>:</a:t>
            </a:r>
          </a:p>
          <a:p>
            <a:pPr marL="0" indent="0">
              <a:buNone/>
            </a:pPr>
            <a:r>
              <a:rPr lang="en-GB" sz="2600" dirty="0" smtClean="0"/>
              <a:t>1 </a:t>
            </a:r>
            <a:r>
              <a:rPr lang="en-GB" sz="2600" dirty="0"/>
              <a:t>Levels of measurement: nominal, ordinal, interval, </a:t>
            </a:r>
            <a:r>
              <a:rPr lang="en-GB" sz="2600" dirty="0" smtClean="0"/>
              <a:t>ratio</a:t>
            </a:r>
          </a:p>
          <a:p>
            <a:pPr marL="0" indent="0">
              <a:buNone/>
            </a:pPr>
            <a:r>
              <a:rPr lang="en-GB" sz="2600" dirty="0" smtClean="0"/>
              <a:t>2 </a:t>
            </a:r>
            <a:r>
              <a:rPr lang="en-GB" sz="2600" dirty="0"/>
              <a:t>Different measures of central tendency: mean, mode, </a:t>
            </a:r>
            <a:r>
              <a:rPr lang="en-GB" sz="2600" dirty="0" smtClean="0"/>
              <a:t>median</a:t>
            </a:r>
          </a:p>
          <a:p>
            <a:pPr marL="0" indent="0">
              <a:buNone/>
            </a:pPr>
            <a:endParaRPr lang="en-GB" sz="2600" dirty="0" smtClean="0"/>
          </a:p>
          <a:p>
            <a:r>
              <a:rPr lang="en-GB" sz="2600" dirty="0" smtClean="0"/>
              <a:t>Form </a:t>
            </a:r>
            <a:r>
              <a:rPr lang="en-GB" sz="2600" dirty="0"/>
              <a:t>pairs and choose one of the concepts above (1 or 2</a:t>
            </a:r>
            <a:r>
              <a:rPr lang="en-GB" sz="2600" dirty="0" smtClean="0"/>
              <a:t>). </a:t>
            </a:r>
          </a:p>
          <a:p>
            <a:r>
              <a:rPr lang="en-GB" sz="2600" dirty="0" smtClean="0"/>
              <a:t>In </a:t>
            </a:r>
            <a:r>
              <a:rPr lang="en-GB" sz="2600" dirty="0"/>
              <a:t>pairs, discuss the concept you chose and how to </a:t>
            </a:r>
            <a:r>
              <a:rPr lang="en-GB" sz="2600" dirty="0" smtClean="0"/>
              <a:t>explain them </a:t>
            </a:r>
            <a:r>
              <a:rPr lang="en-GB" sz="2600" dirty="0"/>
              <a:t>to someone else. (5 min</a:t>
            </a:r>
            <a:r>
              <a:rPr lang="en-GB" sz="2600" dirty="0" smtClean="0"/>
              <a:t>)</a:t>
            </a:r>
          </a:p>
          <a:p>
            <a:r>
              <a:rPr lang="en-GB" sz="2600" dirty="0" smtClean="0"/>
              <a:t>Again </a:t>
            </a:r>
            <a:r>
              <a:rPr lang="en-GB" sz="2600" dirty="0"/>
              <a:t>in pairs, attempt to explain the concepts to the </a:t>
            </a:r>
            <a:r>
              <a:rPr lang="en-GB" sz="2600" dirty="0" smtClean="0"/>
              <a:t>other pair </a:t>
            </a:r>
            <a:r>
              <a:rPr lang="en-GB" sz="2600" dirty="0"/>
              <a:t>in the group. (5 + 5 min)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Levels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measurement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825625"/>
            <a:ext cx="503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Nominal </a:t>
            </a:r>
            <a:r>
              <a:rPr lang="en-GB" sz="2000" b="1" dirty="0" smtClean="0"/>
              <a:t>scale</a:t>
            </a:r>
          </a:p>
          <a:p>
            <a:r>
              <a:rPr lang="en-GB" sz="2000" dirty="0" smtClean="0"/>
              <a:t>There </a:t>
            </a:r>
            <a:r>
              <a:rPr lang="en-GB" sz="2000" dirty="0"/>
              <a:t>is no ordering of the </a:t>
            </a:r>
            <a:r>
              <a:rPr lang="en-GB" sz="2000" dirty="0" smtClean="0"/>
              <a:t>measurements. </a:t>
            </a:r>
          </a:p>
          <a:p>
            <a:r>
              <a:rPr lang="en-GB" sz="2000" dirty="0" smtClean="0"/>
              <a:t>We </a:t>
            </a:r>
            <a:r>
              <a:rPr lang="en-GB" sz="2000" dirty="0"/>
              <a:t>can’t speak of a measurement being twice as large, </a:t>
            </a:r>
            <a:r>
              <a:rPr lang="en-GB" sz="2000" dirty="0" smtClean="0"/>
              <a:t>having equal </a:t>
            </a:r>
            <a:r>
              <a:rPr lang="en-GB" sz="2000" dirty="0"/>
              <a:t>distances or having any </a:t>
            </a:r>
            <a:r>
              <a:rPr lang="en-GB" sz="2000" dirty="0" smtClean="0"/>
              <a:t>order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b="1" dirty="0" smtClean="0"/>
              <a:t>Ordinal scale</a:t>
            </a:r>
          </a:p>
          <a:p>
            <a:r>
              <a:rPr lang="en-GB" sz="2000" dirty="0" smtClean="0"/>
              <a:t>Measurements </a:t>
            </a:r>
            <a:r>
              <a:rPr lang="en-GB" sz="2000" dirty="0"/>
              <a:t>with an ordering but without equal </a:t>
            </a:r>
            <a:r>
              <a:rPr lang="en-GB" sz="2000" dirty="0" smtClean="0"/>
              <a:t>intervals. </a:t>
            </a:r>
          </a:p>
          <a:p>
            <a:r>
              <a:rPr lang="en-GB" sz="2000" dirty="0" smtClean="0"/>
              <a:t>Mohs </a:t>
            </a:r>
            <a:r>
              <a:rPr lang="en-GB" sz="2000" dirty="0"/>
              <a:t>scale for hardness: A is harder than B, B is harder than </a:t>
            </a:r>
            <a:r>
              <a:rPr lang="en-GB" sz="2000" dirty="0" smtClean="0"/>
              <a:t>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34025" y="1825625"/>
            <a:ext cx="63341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Interval scale </a:t>
            </a:r>
          </a:p>
          <a:p>
            <a:r>
              <a:rPr lang="en-GB" sz="2000" dirty="0" smtClean="0"/>
              <a:t>The difference between two observations is interpreted in the same way.</a:t>
            </a:r>
          </a:p>
          <a:p>
            <a:r>
              <a:rPr lang="en-GB" sz="2000" dirty="0" smtClean="0"/>
              <a:t>The difference between 3C and 2C and the difference between1003C and 1002C has the same interpretation. </a:t>
            </a:r>
          </a:p>
          <a:p>
            <a:r>
              <a:rPr lang="en-GB" sz="2000" dirty="0" smtClean="0"/>
              <a:t>However, we can’t say that 10C is twice as warm as 5C</a:t>
            </a:r>
          </a:p>
          <a:p>
            <a:pPr marL="0" indent="0">
              <a:buNone/>
            </a:pPr>
            <a:r>
              <a:rPr lang="en-GB" sz="2000" b="1" dirty="0" smtClean="0"/>
              <a:t>Ratio scale</a:t>
            </a:r>
          </a:p>
          <a:p>
            <a:r>
              <a:rPr lang="en-GB" sz="2000" dirty="0" smtClean="0"/>
              <a:t>Some measurements have the property that the doubling of the measurement can be interpreted as being twice as large</a:t>
            </a:r>
          </a:p>
          <a:p>
            <a:r>
              <a:rPr lang="en-GB" sz="2000" dirty="0" smtClean="0"/>
              <a:t>For example, 20cm is twice as long as 10cm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81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Measures of central tendency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argued that certain statistical operations </a:t>
            </a:r>
            <a:r>
              <a:rPr lang="en-GB" dirty="0" smtClean="0"/>
              <a:t>are inappropriate </a:t>
            </a:r>
            <a:r>
              <a:rPr lang="en-GB" dirty="0"/>
              <a:t>for certain types of item or test </a:t>
            </a:r>
            <a:r>
              <a:rPr lang="en-GB" dirty="0" smtClean="0"/>
              <a:t>scores.</a:t>
            </a:r>
          </a:p>
          <a:p>
            <a:r>
              <a:rPr lang="en-GB" dirty="0" smtClean="0"/>
              <a:t>For </a:t>
            </a:r>
            <a:r>
              <a:rPr lang="en-GB" dirty="0"/>
              <a:t>example, if we have an ordinal level of measurement </a:t>
            </a:r>
            <a:r>
              <a:rPr lang="en-GB" dirty="0" smtClean="0"/>
              <a:t>we should </a:t>
            </a:r>
            <a:r>
              <a:rPr lang="en-GB" dirty="0"/>
              <a:t>not compute the mean but rather compute the </a:t>
            </a:r>
            <a:r>
              <a:rPr lang="en-GB" dirty="0" smtClean="0"/>
              <a:t>median. </a:t>
            </a:r>
          </a:p>
          <a:p>
            <a:r>
              <a:rPr lang="en-GB" dirty="0" smtClean="0"/>
              <a:t>In </a:t>
            </a:r>
            <a:r>
              <a:rPr lang="en-GB" dirty="0"/>
              <a:t>principle, we are ”allowed” to do whatever we want but </a:t>
            </a:r>
            <a:r>
              <a:rPr lang="en-GB" dirty="0" smtClean="0"/>
              <a:t>the question </a:t>
            </a:r>
            <a:r>
              <a:rPr lang="en-GB" dirty="0"/>
              <a:t>is how to interpret the end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2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– Pair – Share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18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Think</a:t>
            </a:r>
          </a:p>
          <a:p>
            <a:r>
              <a:rPr lang="en-US" dirty="0" smtClean="0"/>
              <a:t>Use 2 minutes to think about the task for yourself. We encourage you to write down your initial thoughts about the task.</a:t>
            </a:r>
          </a:p>
          <a:p>
            <a:pPr marL="0" indent="0">
              <a:buNone/>
            </a:pPr>
            <a:r>
              <a:rPr lang="en-US" b="1" dirty="0" smtClean="0"/>
              <a:t>Pair</a:t>
            </a:r>
          </a:p>
          <a:p>
            <a:r>
              <a:rPr lang="en-US" dirty="0" smtClean="0"/>
              <a:t>Form a group of 2-3 people and use 5 minutes to discuss the task. Make sure that all group members have had a chance to speak. </a:t>
            </a:r>
          </a:p>
          <a:p>
            <a:pPr marL="0" indent="0">
              <a:buNone/>
            </a:pPr>
            <a:r>
              <a:rPr lang="en-US" b="1" dirty="0" smtClean="0"/>
              <a:t>Share</a:t>
            </a:r>
          </a:p>
          <a:p>
            <a:r>
              <a:rPr lang="en-US" dirty="0" smtClean="0"/>
              <a:t>You are asked to share what you have discussed in the group with the rest of the seminar.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3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– Pair – Share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the items in each of the three parts of the questionnaire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Choose </a:t>
            </a:r>
            <a:r>
              <a:rPr lang="en-GB" dirty="0"/>
              <a:t>one part and think of the following issues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What </a:t>
            </a:r>
            <a:r>
              <a:rPr lang="en-GB" dirty="0"/>
              <a:t>are the item types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What </a:t>
            </a:r>
            <a:r>
              <a:rPr lang="en-GB" dirty="0"/>
              <a:t>construct(s) do the items measure</a:t>
            </a:r>
            <a:r>
              <a:rPr lang="en-GB" dirty="0" smtClean="0"/>
              <a:t>?</a:t>
            </a:r>
          </a:p>
          <a:p>
            <a:r>
              <a:rPr lang="en-GB" dirty="0" smtClean="0"/>
              <a:t>How </a:t>
            </a:r>
            <a:r>
              <a:rPr lang="en-GB" dirty="0"/>
              <a:t>should the items be scored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What </a:t>
            </a:r>
            <a:r>
              <a:rPr lang="en-GB" dirty="0"/>
              <a:t>is the level of measurement for the items?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2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Concept</a:t>
            </a:r>
            <a:r>
              <a:rPr lang="nb-NO" dirty="0" smtClean="0"/>
              <a:t> training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following concepts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1 </a:t>
            </a:r>
            <a:r>
              <a:rPr lang="en-GB" dirty="0"/>
              <a:t>The statistical concepts of a parameter, estimator </a:t>
            </a:r>
            <a:r>
              <a:rPr lang="en-GB" dirty="0" smtClean="0"/>
              <a:t>and estimate</a:t>
            </a:r>
          </a:p>
          <a:p>
            <a:pPr marL="0" indent="0">
              <a:buNone/>
            </a:pPr>
            <a:r>
              <a:rPr lang="en-GB" dirty="0" smtClean="0"/>
              <a:t>2 </a:t>
            </a:r>
            <a:r>
              <a:rPr lang="en-GB" dirty="0"/>
              <a:t>Measures relating to variability and how random variables </a:t>
            </a:r>
            <a:r>
              <a:rPr lang="en-GB" dirty="0" smtClean="0"/>
              <a:t>vary together </a:t>
            </a:r>
            <a:r>
              <a:rPr lang="en-GB" dirty="0"/>
              <a:t>(variance, covariance, correlation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Form </a:t>
            </a:r>
            <a:r>
              <a:rPr lang="en-GB" dirty="0"/>
              <a:t>pairs and choose one of the concepts above (1 or 2</a:t>
            </a:r>
            <a:r>
              <a:rPr lang="en-GB" dirty="0" smtClean="0"/>
              <a:t>). </a:t>
            </a:r>
          </a:p>
          <a:p>
            <a:r>
              <a:rPr lang="en-GB" dirty="0" smtClean="0"/>
              <a:t>In </a:t>
            </a:r>
            <a:r>
              <a:rPr lang="en-GB" dirty="0"/>
              <a:t>pairs, discuss the concept you chose and how to </a:t>
            </a:r>
            <a:r>
              <a:rPr lang="en-GB" dirty="0" smtClean="0"/>
              <a:t>explain them </a:t>
            </a:r>
            <a:r>
              <a:rPr lang="en-GB" dirty="0"/>
              <a:t>to someone else. (5 </a:t>
            </a:r>
            <a:r>
              <a:rPr lang="en-GB" dirty="0" smtClean="0"/>
              <a:t>min)</a:t>
            </a:r>
          </a:p>
          <a:p>
            <a:r>
              <a:rPr lang="en-GB" dirty="0" smtClean="0"/>
              <a:t>Again </a:t>
            </a:r>
            <a:r>
              <a:rPr lang="en-GB" dirty="0"/>
              <a:t>in pairs, attempt to explain the concepts to the </a:t>
            </a:r>
            <a:r>
              <a:rPr lang="en-GB" dirty="0" err="1"/>
              <a:t>otherpair</a:t>
            </a:r>
            <a:r>
              <a:rPr lang="en-GB" dirty="0"/>
              <a:t> in the group. (5 + 5 min)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26/10/2021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6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817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Seminar 1</vt:lpstr>
      <vt:lpstr>Today</vt:lpstr>
      <vt:lpstr>Concept training </vt:lpstr>
      <vt:lpstr>Concept training 1</vt:lpstr>
      <vt:lpstr>Levels of measurement</vt:lpstr>
      <vt:lpstr>Measures of central tendency</vt:lpstr>
      <vt:lpstr>Think – Pair – Share </vt:lpstr>
      <vt:lpstr>Think – Pair – Share 1</vt:lpstr>
      <vt:lpstr>Concept training 2</vt:lpstr>
      <vt:lpstr>Statistical concepts</vt:lpstr>
      <vt:lpstr>Measures of variability</vt:lpstr>
      <vt:lpstr>Think – Pair – Share 2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Galligani Ræder</dc:creator>
  <cp:lastModifiedBy>Henrik Galligani Ræder</cp:lastModifiedBy>
  <cp:revision>5</cp:revision>
  <dcterms:created xsi:type="dcterms:W3CDTF">2021-10-26T13:09:23Z</dcterms:created>
  <dcterms:modified xsi:type="dcterms:W3CDTF">2021-10-26T13:30:56Z</dcterms:modified>
</cp:coreProperties>
</file>