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akon Haakstad" userId="959b2323202ba05d" providerId="LiveId" clId="{52BE3D58-DE05-462E-BD78-BA4654F7133B}"/>
    <pc:docChg chg="modSld">
      <pc:chgData name="Haakon Haakstad" userId="959b2323202ba05d" providerId="LiveId" clId="{52BE3D58-DE05-462E-BD78-BA4654F7133B}" dt="2021-11-09T14:15:47.534" v="45" actId="20577"/>
      <pc:docMkLst>
        <pc:docMk/>
      </pc:docMkLst>
      <pc:sldChg chg="modSp mod">
        <pc:chgData name="Haakon Haakstad" userId="959b2323202ba05d" providerId="LiveId" clId="{52BE3D58-DE05-462E-BD78-BA4654F7133B}" dt="2021-11-09T14:15:00.269" v="23" actId="20577"/>
        <pc:sldMkLst>
          <pc:docMk/>
          <pc:sldMk cId="4107815473" sldId="258"/>
        </pc:sldMkLst>
        <pc:spChg chg="mod">
          <ac:chgData name="Haakon Haakstad" userId="959b2323202ba05d" providerId="LiveId" clId="{52BE3D58-DE05-462E-BD78-BA4654F7133B}" dt="2021-11-09T14:15:00.269" v="23" actId="20577"/>
          <ac:spMkLst>
            <pc:docMk/>
            <pc:sldMk cId="4107815473" sldId="258"/>
            <ac:spMk id="3" creationId="{F0EB4592-7CCD-446C-92FC-FEE7322182F9}"/>
          </ac:spMkLst>
        </pc:spChg>
      </pc:sldChg>
      <pc:sldChg chg="modSp mod">
        <pc:chgData name="Haakon Haakstad" userId="959b2323202ba05d" providerId="LiveId" clId="{52BE3D58-DE05-462E-BD78-BA4654F7133B}" dt="2021-11-09T14:13:40.096" v="4" actId="20577"/>
        <pc:sldMkLst>
          <pc:docMk/>
          <pc:sldMk cId="3274880409" sldId="263"/>
        </pc:sldMkLst>
        <pc:spChg chg="mod">
          <ac:chgData name="Haakon Haakstad" userId="959b2323202ba05d" providerId="LiveId" clId="{52BE3D58-DE05-462E-BD78-BA4654F7133B}" dt="2021-11-09T14:13:40.096" v="4" actId="20577"/>
          <ac:spMkLst>
            <pc:docMk/>
            <pc:sldMk cId="3274880409" sldId="263"/>
            <ac:spMk id="3" creationId="{3704CE1B-2035-4942-9178-6895AD9A265A}"/>
          </ac:spMkLst>
        </pc:spChg>
      </pc:sldChg>
      <pc:sldChg chg="modSp mod">
        <pc:chgData name="Haakon Haakstad" userId="959b2323202ba05d" providerId="LiveId" clId="{52BE3D58-DE05-462E-BD78-BA4654F7133B}" dt="2021-11-09T14:15:47.534" v="45" actId="20577"/>
        <pc:sldMkLst>
          <pc:docMk/>
          <pc:sldMk cId="1661487146" sldId="264"/>
        </pc:sldMkLst>
        <pc:spChg chg="mod">
          <ac:chgData name="Haakon Haakstad" userId="959b2323202ba05d" providerId="LiveId" clId="{52BE3D58-DE05-462E-BD78-BA4654F7133B}" dt="2021-11-09T14:15:47.534" v="45" actId="20577"/>
          <ac:spMkLst>
            <pc:docMk/>
            <pc:sldMk cId="1661487146" sldId="264"/>
            <ac:spMk id="3" creationId="{4215CD6F-054A-463C-90D0-55602B11BB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3FD567-1363-4C9A-AB43-34B1BDB35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54DFB34-2225-489F-BB97-41928619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65364C-94CA-461A-A1C1-1DD63CD4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5836-DF12-4BF7-A76D-9C0E4D2FF0CE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6C11E6F-F26A-41D3-9474-F2D7EF05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015DF3-F70C-4A7A-AEF9-129258ED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1D3-C1C8-436F-8517-3DBF877AD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481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398909-FA72-4E77-9F5B-33C27056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9BA7039-9552-426D-9CD5-F75D1EFFD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B7F3A0-0590-4CF5-BF36-9522317F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5836-DF12-4BF7-A76D-9C0E4D2FF0CE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E16F7B7-57D9-45F5-9E35-ECA1AA77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CD223A2-04B0-4878-B8A2-8A1553CB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1D3-C1C8-436F-8517-3DBF877AD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999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2D75A04-BE3F-49DE-B568-B2BDA84F2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98A76BB-73DD-444F-8757-9B151730F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EC4F9E2-1720-4DA1-9FF2-4BB461CD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5836-DF12-4BF7-A76D-9C0E4D2FF0CE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A4A64CB-3271-47B9-885D-24729C80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473000D-8DF0-4ADA-A81C-8E3E6C8C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1D3-C1C8-436F-8517-3DBF877AD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975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721B2E-C04C-4F80-9977-DEA52A88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D0E109C-14DD-4650-8A2E-240F0EAE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2ED11B-3655-4ACC-94B4-986E7DB8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5836-DF12-4BF7-A76D-9C0E4D2FF0CE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89F224E-E379-4C71-AD71-CF2E9C4F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CF22E94-FE89-4DAB-AB84-F28B25D9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1D3-C1C8-436F-8517-3DBF877AD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846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C8211E-72E8-4E3C-A7E0-DC4E3096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BD6B51C-80FF-405A-AF9D-E09F4FBE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822057A-330C-41FC-B06E-2CCA2706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5836-DF12-4BF7-A76D-9C0E4D2FF0CE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3CA9D2-0556-4910-B3AD-4AF28B5A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9215903-3BC4-474C-8B45-43FDED0F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1D3-C1C8-436F-8517-3DBF877AD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530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79CB8B-6D46-4AEE-AF3F-939708F4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4D53F2-6609-4763-8FA3-8FFCCEDEC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9998FE7-C8A5-4991-9613-8A48596DC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1093B88-98E9-4BCC-BD78-D9058F6A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5836-DF12-4BF7-A76D-9C0E4D2FF0CE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58B62BC-DBE8-4F48-A70D-BD0A3519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D0E01BC-3CC9-41AF-8DC7-135077C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1D3-C1C8-436F-8517-3DBF877AD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682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4F597F-182B-4062-B2EA-33F3773D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533EA53-0002-455D-B524-10047E48A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B176EF5-3B22-4304-B913-882B1653E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086264F-E6F0-408B-8EA0-3BD5CF91D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B685039-DDC1-4D12-8EB7-7B1CDA5A1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47ABE7A-28E5-4F94-826B-87D018BA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5836-DF12-4BF7-A76D-9C0E4D2FF0CE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C6D23E2-7653-41E8-91BB-9216DF36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5DAE8B8-CB31-4FDF-9FAC-EEEDA39E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1D3-C1C8-436F-8517-3DBF877AD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094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8D3E0C-83DB-4AB0-A85E-FBF446DE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25BE596-9F11-4DF9-98FD-AF75AC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5836-DF12-4BF7-A76D-9C0E4D2FF0CE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DEB3BA2-F756-424B-9B27-B5AC2B6B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19E03C1-D434-4332-B815-90CBE449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1D3-C1C8-436F-8517-3DBF877AD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520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27E78AE-9F52-4D86-90CD-6B99EB3D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5836-DF12-4BF7-A76D-9C0E4D2FF0CE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1CCE67F-3091-496B-8651-B60B3C13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687DA84-7882-4EBB-82B5-664F0EB5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1D3-C1C8-436F-8517-3DBF877AD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639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8CE70C-AD93-42E8-B37C-7D903920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3FB6AF-584C-4C16-9805-F7BEA222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FEFC717-E56A-4B44-ADFA-93D51EC62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00463B4-0BC4-4664-95E3-52E85DDF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5836-DF12-4BF7-A76D-9C0E4D2FF0CE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3119138-8277-4573-AE9C-2B3DA18A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39BE75C-AFDF-462A-A4F2-39871F77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1D3-C1C8-436F-8517-3DBF877AD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13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D2411B-C3ED-4B06-8AC2-D2A12B21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59D45A9-9618-489C-AC8C-0FB6ABE20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AFB7131-13AB-4290-9893-766CFD28F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7E70B69-3FB5-4B9A-9297-3F847457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5836-DF12-4BF7-A76D-9C0E4D2FF0CE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2C7679B-2AE1-4584-9FF6-0BD5D986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222B8F1-85E7-4C8A-92ED-DC42496F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1D3-C1C8-436F-8517-3DBF877AD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19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8391503-C2C3-49A4-96D5-FE32D1C4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78FE2A-E86B-4A09-82A7-C5F1D3BE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1527B17-9705-4E2D-BC6C-CB1679645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5836-DF12-4BF7-A76D-9C0E4D2FF0CE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9B03726-3E39-455F-A548-671A53F64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6CAF08-648A-4421-91B0-EA5FC4AB9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1D3-C1C8-436F-8517-3DBF877AD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240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BBDE20-A171-4500-802C-E16B0FDBE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Classical</a:t>
            </a:r>
            <a:r>
              <a:rPr lang="nb-NO" dirty="0"/>
              <a:t> Test-</a:t>
            </a:r>
            <a:r>
              <a:rPr lang="nb-NO" dirty="0" err="1"/>
              <a:t>Theory</a:t>
            </a:r>
            <a:r>
              <a:rPr lang="nb-NO" dirty="0"/>
              <a:t> and </a:t>
            </a:r>
            <a:r>
              <a:rPr lang="nb-NO" dirty="0" err="1"/>
              <a:t>Reliability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E20EF1E-E26C-4CD5-868B-E6553C115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Seminar 10.11.2021</a:t>
            </a:r>
          </a:p>
          <a:p>
            <a:endParaRPr lang="nb-NO" dirty="0"/>
          </a:p>
          <a:p>
            <a:r>
              <a:rPr lang="nb-NO" dirty="0"/>
              <a:t>Haakon Eidem Haakstad</a:t>
            </a:r>
          </a:p>
          <a:p>
            <a:r>
              <a:rPr lang="nb-NO" dirty="0"/>
              <a:t>Henrik </a:t>
            </a:r>
            <a:r>
              <a:rPr lang="nb-NO" dirty="0" err="1"/>
              <a:t>Raeder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634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D63491-E12C-4C97-AEC6-3B2E1AB8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Types of </a:t>
            </a:r>
            <a:r>
              <a:rPr lang="nb-NO" dirty="0" err="1"/>
              <a:t>errors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C72212-C52E-423F-BB6D-0AF77364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Systematic</a:t>
            </a:r>
            <a:r>
              <a:rPr lang="nb-NO" dirty="0"/>
              <a:t> </a:t>
            </a:r>
            <a:r>
              <a:rPr lang="nb-NO" dirty="0" err="1"/>
              <a:t>error</a:t>
            </a:r>
            <a:r>
              <a:rPr lang="nb-NO" dirty="0"/>
              <a:t> = bias. </a:t>
            </a:r>
          </a:p>
          <a:p>
            <a:pPr lvl="1"/>
            <a:r>
              <a:rPr lang="nb-NO" dirty="0"/>
              <a:t>Target is not the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infinite</a:t>
            </a:r>
            <a:r>
              <a:rPr lang="nb-NO" dirty="0"/>
              <a:t> </a:t>
            </a:r>
            <a:r>
              <a:rPr lang="nb-NO" dirty="0" err="1"/>
              <a:t>measurements</a:t>
            </a:r>
            <a:r>
              <a:rPr lang="nb-NO" dirty="0"/>
              <a:t> (</a:t>
            </a:r>
            <a:r>
              <a:rPr lang="nb-NO" dirty="0" err="1"/>
              <a:t>errors</a:t>
            </a:r>
            <a:r>
              <a:rPr lang="nb-NO" dirty="0"/>
              <a:t> do not sum to 0).</a:t>
            </a:r>
          </a:p>
          <a:p>
            <a:pPr lvl="1"/>
            <a:r>
              <a:rPr lang="nb-NO" dirty="0"/>
              <a:t>Can be due to irrelevant </a:t>
            </a:r>
            <a:r>
              <a:rPr lang="nb-NO" dirty="0" err="1"/>
              <a:t>factors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(e.g.) </a:t>
            </a:r>
            <a:r>
              <a:rPr lang="nb-NO" dirty="0" err="1"/>
              <a:t>language-proficiency</a:t>
            </a:r>
            <a:r>
              <a:rPr lang="nb-NO" dirty="0"/>
              <a:t> </a:t>
            </a:r>
            <a:r>
              <a:rPr lang="nb-NO" dirty="0" err="1"/>
              <a:t>impacting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test for general </a:t>
            </a:r>
            <a:r>
              <a:rPr lang="nb-NO" dirty="0" err="1"/>
              <a:t>reading</a:t>
            </a:r>
            <a:r>
              <a:rPr lang="nb-NO" dirty="0"/>
              <a:t> </a:t>
            </a:r>
            <a:r>
              <a:rPr lang="nb-NO" dirty="0" err="1"/>
              <a:t>comprehension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Random </a:t>
            </a:r>
            <a:r>
              <a:rPr lang="nb-NO" dirty="0" err="1"/>
              <a:t>error</a:t>
            </a:r>
            <a:r>
              <a:rPr lang="nb-NO" dirty="0"/>
              <a:t> = </a:t>
            </a:r>
            <a:r>
              <a:rPr lang="nb-NO" dirty="0" err="1"/>
              <a:t>noise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Target </a:t>
            </a:r>
            <a:r>
              <a:rPr lang="nb-NO" dirty="0" err="1"/>
              <a:t>value</a:t>
            </a:r>
            <a:r>
              <a:rPr lang="nb-NO" dirty="0"/>
              <a:t> is the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infinite</a:t>
            </a:r>
            <a:r>
              <a:rPr lang="nb-NO" dirty="0"/>
              <a:t> </a:t>
            </a:r>
            <a:r>
              <a:rPr lang="nb-NO" dirty="0" err="1"/>
              <a:t>measurements</a:t>
            </a:r>
            <a:r>
              <a:rPr lang="nb-NO" dirty="0"/>
              <a:t> (</a:t>
            </a:r>
            <a:r>
              <a:rPr lang="nb-NO" dirty="0" err="1"/>
              <a:t>errors</a:t>
            </a:r>
            <a:r>
              <a:rPr lang="nb-NO" dirty="0"/>
              <a:t> sum to 0).</a:t>
            </a:r>
          </a:p>
          <a:p>
            <a:pPr lvl="1"/>
            <a:r>
              <a:rPr lang="nb-NO" dirty="0"/>
              <a:t>Can be due to simple sampling </a:t>
            </a:r>
            <a:r>
              <a:rPr lang="nb-NO" dirty="0" err="1"/>
              <a:t>variance</a:t>
            </a:r>
            <a:r>
              <a:rPr lang="nb-NO" dirty="0"/>
              <a:t> (i.e., </a:t>
            </a:r>
            <a:r>
              <a:rPr lang="nb-NO" dirty="0" err="1"/>
              <a:t>deviances</a:t>
            </a:r>
            <a:r>
              <a:rPr lang="nb-NO" dirty="0"/>
              <a:t> in </a:t>
            </a:r>
            <a:r>
              <a:rPr lang="nb-NO" dirty="0" err="1"/>
              <a:t>estimates</a:t>
            </a:r>
            <a:r>
              <a:rPr lang="nb-NO" dirty="0"/>
              <a:t> from true </a:t>
            </a:r>
            <a:r>
              <a:rPr lang="nb-NO" dirty="0" err="1"/>
              <a:t>values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samples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randomly</a:t>
            </a:r>
            <a:r>
              <a:rPr lang="nb-NO" dirty="0"/>
              <a:t> </a:t>
            </a:r>
            <a:r>
              <a:rPr lang="nb-NO" dirty="0" err="1"/>
              <a:t>drawn</a:t>
            </a:r>
            <a:r>
              <a:rPr lang="nb-NO" dirty="0"/>
              <a:t> from a </a:t>
            </a:r>
            <a:r>
              <a:rPr lang="nb-NO" dirty="0" err="1"/>
              <a:t>population</a:t>
            </a:r>
            <a:r>
              <a:rPr lang="nb-NO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517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D08372-C8AA-4E81-B1F2-FDA58F44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True-scores and </a:t>
            </a:r>
            <a:r>
              <a:rPr lang="nb-NO" dirty="0" err="1"/>
              <a:t>Observed</a:t>
            </a:r>
            <a:r>
              <a:rPr lang="nb-NO" dirty="0"/>
              <a:t>-scores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360C18-E524-44E6-999D-6FA278EC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true-score is the </a:t>
            </a:r>
            <a:r>
              <a:rPr lang="nb-NO" dirty="0" err="1"/>
              <a:t>value</a:t>
            </a:r>
            <a:r>
              <a:rPr lang="nb-NO" dirty="0"/>
              <a:t> of the underlying </a:t>
            </a:r>
            <a:r>
              <a:rPr lang="nb-NO" dirty="0" err="1"/>
              <a:t>attribute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True-scores </a:t>
            </a:r>
            <a:r>
              <a:rPr lang="nb-NO" dirty="0" err="1"/>
              <a:t>cannot</a:t>
            </a:r>
            <a:r>
              <a:rPr lang="nb-NO" dirty="0"/>
              <a:t> be </a:t>
            </a:r>
            <a:r>
              <a:rPr lang="nb-NO" dirty="0" err="1"/>
              <a:t>directly</a:t>
            </a:r>
            <a:r>
              <a:rPr lang="nb-NO" dirty="0"/>
              <a:t> </a:t>
            </a:r>
            <a:r>
              <a:rPr lang="nb-NO" dirty="0" err="1"/>
              <a:t>observed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inferred</a:t>
            </a:r>
            <a:r>
              <a:rPr lang="nb-NO" dirty="0"/>
              <a:t> from </a:t>
            </a:r>
            <a:r>
              <a:rPr lang="nb-NO" dirty="0" err="1"/>
              <a:t>observed</a:t>
            </a:r>
            <a:r>
              <a:rPr lang="nb-NO" dirty="0"/>
              <a:t>-scores.</a:t>
            </a:r>
          </a:p>
          <a:p>
            <a:pPr lvl="1"/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individuals</a:t>
            </a:r>
            <a:r>
              <a:rPr lang="nb-NO" dirty="0"/>
              <a:t>, the true-score is </a:t>
            </a:r>
            <a:r>
              <a:rPr lang="nb-NO" dirty="0" err="1"/>
              <a:t>considered</a:t>
            </a:r>
            <a:r>
              <a:rPr lang="nb-NO" dirty="0"/>
              <a:t> a variable.</a:t>
            </a:r>
          </a:p>
          <a:p>
            <a:pPr lvl="1"/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individuals</a:t>
            </a:r>
            <a:r>
              <a:rPr lang="nb-NO" dirty="0"/>
              <a:t>, in </a:t>
            </a:r>
            <a:r>
              <a:rPr lang="nb-NO" dirty="0" err="1"/>
              <a:t>any</a:t>
            </a:r>
            <a:r>
              <a:rPr lang="nb-NO" dirty="0"/>
              <a:t> given </a:t>
            </a:r>
            <a:r>
              <a:rPr lang="nb-NO" dirty="0" err="1"/>
              <a:t>circumstance</a:t>
            </a:r>
            <a:r>
              <a:rPr lang="nb-NO" dirty="0"/>
              <a:t>, it is </a:t>
            </a:r>
            <a:r>
              <a:rPr lang="nb-NO" dirty="0" err="1"/>
              <a:t>considered</a:t>
            </a:r>
            <a:r>
              <a:rPr lang="nb-NO" dirty="0"/>
              <a:t> a </a:t>
            </a:r>
            <a:r>
              <a:rPr lang="nb-NO" dirty="0" err="1"/>
              <a:t>constant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observed</a:t>
            </a:r>
            <a:r>
              <a:rPr lang="nb-NO" dirty="0"/>
              <a:t>-score is the score </a:t>
            </a:r>
            <a:r>
              <a:rPr lang="nb-NO" dirty="0" err="1"/>
              <a:t>on</a:t>
            </a:r>
            <a:r>
              <a:rPr lang="nb-NO" dirty="0"/>
              <a:t> an item or a test.</a:t>
            </a:r>
          </a:p>
          <a:p>
            <a:pPr lvl="1"/>
            <a:r>
              <a:rPr lang="nb-NO" dirty="0"/>
              <a:t>A </a:t>
            </a:r>
            <a:r>
              <a:rPr lang="nb-NO" dirty="0" err="1"/>
              <a:t>function</a:t>
            </a:r>
            <a:r>
              <a:rPr lang="nb-NO" dirty="0"/>
              <a:t> of the true-score and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sources</a:t>
            </a:r>
            <a:r>
              <a:rPr lang="nb-NO" dirty="0"/>
              <a:t> of </a:t>
            </a:r>
            <a:r>
              <a:rPr lang="nb-NO" dirty="0" err="1"/>
              <a:t>error</a:t>
            </a:r>
            <a:r>
              <a:rPr lang="nb-NO" dirty="0"/>
              <a:t> (random or </a:t>
            </a:r>
            <a:r>
              <a:rPr lang="nb-NO" dirty="0" err="1"/>
              <a:t>systematic</a:t>
            </a:r>
            <a:r>
              <a:rPr lang="nb-NO" dirty="0"/>
              <a:t>).</a:t>
            </a:r>
          </a:p>
          <a:p>
            <a:pPr lvl="1"/>
            <a:r>
              <a:rPr lang="nb-NO" dirty="0"/>
              <a:t>Value </a:t>
            </a:r>
            <a:r>
              <a:rPr lang="nb-NO" dirty="0" err="1"/>
              <a:t>depends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scoring </a:t>
            </a:r>
            <a:r>
              <a:rPr lang="nb-NO" dirty="0" err="1"/>
              <a:t>rule</a:t>
            </a:r>
            <a:r>
              <a:rPr lang="nb-NO" dirty="0"/>
              <a:t> and </a:t>
            </a:r>
            <a:r>
              <a:rPr lang="nb-NO" dirty="0" err="1"/>
              <a:t>choice</a:t>
            </a:r>
            <a:r>
              <a:rPr lang="nb-NO" dirty="0"/>
              <a:t> of </a:t>
            </a:r>
            <a:r>
              <a:rPr lang="nb-NO" dirty="0" err="1"/>
              <a:t>scaling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10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7D45A7-5A54-4E37-8B70-7167150E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Think-pair-</a:t>
            </a:r>
            <a:r>
              <a:rPr lang="nb-NO" dirty="0" err="1"/>
              <a:t>share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06B2F1-3AAF-4F25-A823-7E75E33D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841"/>
          </a:xfrm>
        </p:spPr>
        <p:txBody>
          <a:bodyPr>
            <a:normAutofit/>
          </a:bodyPr>
          <a:lstStyle/>
          <a:p>
            <a:r>
              <a:rPr lang="nb-NO" dirty="0"/>
              <a:t>Think:</a:t>
            </a:r>
          </a:p>
          <a:p>
            <a:pPr lvl="1"/>
            <a:r>
              <a:rPr lang="nb-NO" dirty="0" err="1"/>
              <a:t>Use</a:t>
            </a:r>
            <a:r>
              <a:rPr lang="nb-NO" dirty="0"/>
              <a:t> 3 </a:t>
            </a:r>
            <a:r>
              <a:rPr lang="nb-NO" dirty="0" err="1"/>
              <a:t>minutes</a:t>
            </a:r>
            <a:r>
              <a:rPr lang="nb-NO" dirty="0"/>
              <a:t> to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the </a:t>
            </a:r>
            <a:r>
              <a:rPr lang="nb-NO" dirty="0" err="1"/>
              <a:t>task</a:t>
            </a:r>
            <a:r>
              <a:rPr lang="nb-NO" dirty="0"/>
              <a:t> for </a:t>
            </a:r>
            <a:r>
              <a:rPr lang="nb-NO" dirty="0" err="1"/>
              <a:t>yourself</a:t>
            </a:r>
            <a:r>
              <a:rPr lang="nb-NO" dirty="0"/>
              <a:t>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write</a:t>
            </a:r>
            <a:r>
              <a:rPr lang="nb-NO" dirty="0"/>
              <a:t> </a:t>
            </a:r>
            <a:r>
              <a:rPr lang="nb-NO" dirty="0" err="1"/>
              <a:t>down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initial </a:t>
            </a:r>
            <a:r>
              <a:rPr lang="nb-NO" dirty="0" err="1"/>
              <a:t>thoughts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the </a:t>
            </a:r>
            <a:r>
              <a:rPr lang="nb-NO" dirty="0" err="1"/>
              <a:t>task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Pair:</a:t>
            </a:r>
          </a:p>
          <a:p>
            <a:pPr lvl="1"/>
            <a:r>
              <a:rPr lang="nb-NO" dirty="0"/>
              <a:t>Form a </a:t>
            </a:r>
            <a:r>
              <a:rPr lang="nb-NO" dirty="0" err="1"/>
              <a:t>group</a:t>
            </a:r>
            <a:r>
              <a:rPr lang="nb-NO" dirty="0"/>
              <a:t> of 2-3 </a:t>
            </a:r>
            <a:r>
              <a:rPr lang="nb-NO" dirty="0" err="1"/>
              <a:t>people</a:t>
            </a:r>
            <a:r>
              <a:rPr lang="nb-NO" dirty="0"/>
              <a:t> and </a:t>
            </a:r>
            <a:r>
              <a:rPr lang="nb-NO" dirty="0" err="1"/>
              <a:t>use</a:t>
            </a:r>
            <a:r>
              <a:rPr lang="nb-NO" dirty="0"/>
              <a:t> 5 </a:t>
            </a:r>
            <a:r>
              <a:rPr lang="nb-NO" dirty="0" err="1"/>
              <a:t>minutes</a:t>
            </a:r>
            <a:r>
              <a:rPr lang="nb-NO" dirty="0"/>
              <a:t> to </a:t>
            </a:r>
            <a:r>
              <a:rPr lang="nb-NO" dirty="0" err="1"/>
              <a:t>discuss</a:t>
            </a:r>
            <a:r>
              <a:rPr lang="nb-NO" dirty="0"/>
              <a:t> the </a:t>
            </a:r>
            <a:r>
              <a:rPr lang="nb-NO" dirty="0" err="1"/>
              <a:t>task</a:t>
            </a:r>
            <a:r>
              <a:rPr lang="nb-NO" dirty="0"/>
              <a:t>. Make sure </a:t>
            </a:r>
            <a:r>
              <a:rPr lang="nb-NO" dirty="0" err="1"/>
              <a:t>that</a:t>
            </a:r>
            <a:r>
              <a:rPr lang="nb-NO" dirty="0"/>
              <a:t> all </a:t>
            </a:r>
            <a:r>
              <a:rPr lang="nb-NO" dirty="0" err="1"/>
              <a:t>group</a:t>
            </a:r>
            <a:r>
              <a:rPr lang="nb-NO" dirty="0"/>
              <a:t> </a:t>
            </a:r>
            <a:r>
              <a:rPr lang="nb-NO" dirty="0" err="1"/>
              <a:t>members</a:t>
            </a:r>
            <a:r>
              <a:rPr lang="nb-NO" dirty="0"/>
              <a:t> have </a:t>
            </a:r>
            <a:r>
              <a:rPr lang="nb-NO" dirty="0" err="1"/>
              <a:t>had</a:t>
            </a:r>
            <a:r>
              <a:rPr lang="nb-NO" dirty="0"/>
              <a:t> a </a:t>
            </a:r>
            <a:r>
              <a:rPr lang="nb-NO" dirty="0" err="1"/>
              <a:t>chance</a:t>
            </a:r>
            <a:r>
              <a:rPr lang="nb-NO" dirty="0"/>
              <a:t> to </a:t>
            </a:r>
            <a:r>
              <a:rPr lang="nb-NO" dirty="0" err="1"/>
              <a:t>speak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Share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Share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have </a:t>
            </a:r>
            <a:r>
              <a:rPr lang="nb-NO" dirty="0" err="1"/>
              <a:t>discussed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55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AFA49E-AE62-43FB-A5A3-FE079908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Think-pair-</a:t>
            </a:r>
            <a:r>
              <a:rPr lang="nb-NO" dirty="0" err="1"/>
              <a:t>share</a:t>
            </a:r>
            <a:r>
              <a:rPr lang="nb-NO" dirty="0"/>
              <a:t>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61B5B1-0B93-408E-A2A4-E663E9F4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Consider</a:t>
            </a:r>
            <a:r>
              <a:rPr lang="nb-NO" dirty="0"/>
              <a:t> the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:</a:t>
            </a:r>
          </a:p>
          <a:p>
            <a:endParaRPr lang="nb-NO" dirty="0"/>
          </a:p>
          <a:p>
            <a:pPr lvl="1"/>
            <a:r>
              <a:rPr lang="nb-NO" dirty="0"/>
              <a:t>In the general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 </a:t>
            </a:r>
          </a:p>
          <a:p>
            <a:pPr lvl="1"/>
            <a:endParaRPr lang="nb-NO" dirty="0"/>
          </a:p>
          <a:p>
            <a:pPr marL="1371600" lvl="2" indent="-457200">
              <a:buFont typeface="+mj-lt"/>
              <a:buAutoNum type="arabicPeriod"/>
            </a:pP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the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loading</a:t>
            </a:r>
            <a:r>
              <a:rPr lang="nb-NO" dirty="0"/>
              <a:t> </a:t>
            </a:r>
            <a:r>
              <a:rPr lang="nb-NO" dirty="0" err="1"/>
              <a:t>represent</a:t>
            </a:r>
            <a:r>
              <a:rPr lang="nb-NO" dirty="0"/>
              <a:t>, and 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the </a:t>
            </a:r>
            <a:r>
              <a:rPr lang="nb-NO" dirty="0" err="1"/>
              <a:t>uniqueness</a:t>
            </a:r>
            <a:r>
              <a:rPr lang="nb-NO" dirty="0"/>
              <a:t> </a:t>
            </a:r>
            <a:r>
              <a:rPr lang="nb-NO" dirty="0" err="1"/>
              <a:t>represent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204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C0F5CE-36DF-4124-A959-731640AE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1803FF-F675-42B7-AAB1-75468E2C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loading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How </a:t>
            </a:r>
            <a:r>
              <a:rPr lang="nb-NO" dirty="0" err="1"/>
              <a:t>much</a:t>
            </a:r>
            <a:r>
              <a:rPr lang="nb-NO" dirty="0"/>
              <a:t> of the </a:t>
            </a:r>
            <a:r>
              <a:rPr lang="nb-NO" dirty="0" err="1"/>
              <a:t>attribute</a:t>
            </a:r>
            <a:r>
              <a:rPr lang="nb-NO" dirty="0"/>
              <a:t> to be </a:t>
            </a:r>
            <a:r>
              <a:rPr lang="nb-NO" dirty="0" err="1"/>
              <a:t>measured</a:t>
            </a:r>
            <a:r>
              <a:rPr lang="nb-NO" dirty="0"/>
              <a:t> «is in» the item.</a:t>
            </a:r>
          </a:p>
          <a:p>
            <a:pPr lvl="1"/>
            <a:r>
              <a:rPr lang="nb-NO" dirty="0" err="1"/>
              <a:t>Indicates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 an item </a:t>
            </a:r>
            <a:r>
              <a:rPr lang="nb-NO" dirty="0" err="1"/>
              <a:t>does</a:t>
            </a:r>
            <a:r>
              <a:rPr lang="nb-NO" dirty="0"/>
              <a:t> at </a:t>
            </a:r>
            <a:r>
              <a:rPr lang="nb-NO" dirty="0" err="1"/>
              <a:t>measuring</a:t>
            </a:r>
            <a:r>
              <a:rPr lang="nb-NO" dirty="0"/>
              <a:t> the </a:t>
            </a:r>
            <a:r>
              <a:rPr lang="nb-NO" dirty="0" err="1"/>
              <a:t>attribute</a:t>
            </a:r>
            <a:r>
              <a:rPr lang="nb-NO" dirty="0"/>
              <a:t> – the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loading</a:t>
            </a:r>
            <a:r>
              <a:rPr lang="nb-NO" dirty="0"/>
              <a:t>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the </a:t>
            </a:r>
            <a:r>
              <a:rPr lang="nb-NO" dirty="0" err="1"/>
              <a:t>observed</a:t>
            </a:r>
            <a:r>
              <a:rPr lang="nb-NO" dirty="0"/>
              <a:t>-score is </a:t>
            </a:r>
            <a:r>
              <a:rPr lang="nb-NO" dirty="0" err="1"/>
              <a:t>expected</a:t>
            </a:r>
            <a:r>
              <a:rPr lang="nb-NO" dirty="0"/>
              <a:t> to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the </a:t>
            </a:r>
            <a:r>
              <a:rPr lang="nb-NO" dirty="0" err="1"/>
              <a:t>attribute</a:t>
            </a:r>
            <a:r>
              <a:rPr lang="nb-NO" dirty="0"/>
              <a:t> </a:t>
            </a:r>
            <a:r>
              <a:rPr lang="nb-NO" dirty="0" err="1"/>
              <a:t>increases</a:t>
            </a:r>
            <a:r>
              <a:rPr lang="nb-NO" dirty="0"/>
              <a:t> by </a:t>
            </a:r>
            <a:r>
              <a:rPr lang="nb-NO" dirty="0" err="1"/>
              <a:t>one</a:t>
            </a:r>
            <a:r>
              <a:rPr lang="nb-NO" dirty="0"/>
              <a:t> unit (i.e., </a:t>
            </a:r>
            <a:r>
              <a:rPr lang="nb-NO" dirty="0" err="1"/>
              <a:t>regression</a:t>
            </a:r>
            <a:r>
              <a:rPr lang="nb-NO" dirty="0"/>
              <a:t> </a:t>
            </a:r>
            <a:r>
              <a:rPr lang="nb-NO" dirty="0" err="1"/>
              <a:t>coefficient</a:t>
            </a:r>
            <a:r>
              <a:rPr lang="nb-NO" dirty="0"/>
              <a:t>).</a:t>
            </a:r>
          </a:p>
          <a:p>
            <a:endParaRPr lang="nb-NO" dirty="0"/>
          </a:p>
          <a:p>
            <a:r>
              <a:rPr lang="nb-NO" dirty="0" err="1"/>
              <a:t>Uniqueness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Indicates</a:t>
            </a:r>
            <a:r>
              <a:rPr lang="nb-NO" dirty="0"/>
              <a:t> random </a:t>
            </a:r>
            <a:r>
              <a:rPr lang="nb-NO" dirty="0" err="1"/>
              <a:t>error</a:t>
            </a:r>
            <a:r>
              <a:rPr lang="nb-NO" dirty="0"/>
              <a:t> in the </a:t>
            </a:r>
            <a:r>
              <a:rPr lang="nb-NO" dirty="0" err="1"/>
              <a:t>measurement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respect</a:t>
            </a:r>
            <a:r>
              <a:rPr lang="nb-NO" dirty="0"/>
              <a:t> to an item.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variance</a:t>
            </a:r>
            <a:r>
              <a:rPr lang="nb-NO" dirty="0"/>
              <a:t> of an item score </a:t>
            </a:r>
            <a:r>
              <a:rPr lang="nb-NO" dirty="0" err="1"/>
              <a:t>which</a:t>
            </a:r>
            <a:r>
              <a:rPr lang="nb-NO" dirty="0"/>
              <a:t> is not </a:t>
            </a:r>
            <a:r>
              <a:rPr lang="nb-NO" dirty="0" err="1"/>
              <a:t>explained</a:t>
            </a:r>
            <a:r>
              <a:rPr lang="nb-NO" dirty="0"/>
              <a:t> by the </a:t>
            </a:r>
            <a:r>
              <a:rPr lang="nb-NO" dirty="0" err="1"/>
              <a:t>factor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Random </a:t>
            </a:r>
            <a:r>
              <a:rPr lang="nb-NO" dirty="0" err="1"/>
              <a:t>variation</a:t>
            </a:r>
            <a:r>
              <a:rPr lang="nb-NO" dirty="0"/>
              <a:t> due to </a:t>
            </a:r>
            <a:r>
              <a:rPr lang="nb-NO" dirty="0" err="1"/>
              <a:t>specific</a:t>
            </a:r>
            <a:r>
              <a:rPr lang="nb-NO" dirty="0"/>
              <a:t> item-</a:t>
            </a:r>
            <a:r>
              <a:rPr lang="nb-NO" dirty="0" err="1"/>
              <a:t>features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20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98FD3F-B38E-4AFB-885D-E11AAED0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 training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15DB9B-797C-459C-83BE-D45B89AD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Step</a:t>
            </a:r>
            <a:r>
              <a:rPr lang="nb-NO" dirty="0"/>
              <a:t> 1: Form </a:t>
            </a:r>
            <a:r>
              <a:rPr lang="nb-NO" dirty="0" err="1"/>
              <a:t>groups</a:t>
            </a:r>
            <a:r>
              <a:rPr lang="nb-NO" dirty="0"/>
              <a:t> of 4-5 </a:t>
            </a:r>
            <a:r>
              <a:rPr lang="nb-NO" dirty="0" err="1"/>
              <a:t>people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Step</a:t>
            </a:r>
            <a:r>
              <a:rPr lang="nb-NO" dirty="0"/>
              <a:t> 2: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group</a:t>
            </a:r>
            <a:r>
              <a:rPr lang="nb-NO" dirty="0"/>
              <a:t> </a:t>
            </a:r>
            <a:r>
              <a:rPr lang="nb-NO" dirty="0" err="1"/>
              <a:t>split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2 sub-</a:t>
            </a:r>
            <a:r>
              <a:rPr lang="nb-NO" dirty="0" err="1"/>
              <a:t>groups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Discuss</a:t>
            </a:r>
            <a:r>
              <a:rPr lang="nb-NO" dirty="0"/>
              <a:t> a </a:t>
            </a:r>
            <a:r>
              <a:rPr lang="nb-NO" dirty="0" err="1"/>
              <a:t>concept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Discuss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would</a:t>
            </a:r>
            <a:r>
              <a:rPr lang="nb-NO" dirty="0"/>
              <a:t> </a:t>
            </a:r>
            <a:r>
              <a:rPr lang="nb-NO" dirty="0" err="1"/>
              <a:t>explain</a:t>
            </a:r>
            <a:r>
              <a:rPr lang="nb-NO" dirty="0"/>
              <a:t> it to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else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Step</a:t>
            </a:r>
            <a:r>
              <a:rPr lang="nb-NO" dirty="0"/>
              <a:t> 3: Re-form </a:t>
            </a:r>
            <a:r>
              <a:rPr lang="nb-NO" dirty="0" err="1"/>
              <a:t>groups</a:t>
            </a:r>
            <a:r>
              <a:rPr lang="nb-NO" dirty="0"/>
              <a:t> of 4-5 </a:t>
            </a:r>
            <a:r>
              <a:rPr lang="nb-NO" dirty="0" err="1"/>
              <a:t>people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Sub-</a:t>
            </a:r>
            <a:r>
              <a:rPr lang="nb-NO" dirty="0" err="1"/>
              <a:t>groups</a:t>
            </a:r>
            <a:r>
              <a:rPr lang="nb-NO" dirty="0"/>
              <a:t> </a:t>
            </a:r>
            <a:r>
              <a:rPr lang="nb-NO" dirty="0" err="1"/>
              <a:t>take</a:t>
            </a:r>
            <a:r>
              <a:rPr lang="nb-NO" dirty="0"/>
              <a:t> turn </a:t>
            </a:r>
            <a:r>
              <a:rPr lang="nb-NO" dirty="0" err="1"/>
              <a:t>explaining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concept</a:t>
            </a:r>
            <a:r>
              <a:rPr lang="nb-NO" dirty="0"/>
              <a:t> to the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group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00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8CD6A9-DC2D-4ACC-BAD6-16FDE97B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 training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0EB4592-7CCD-446C-92FC-FEE73221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Consider</a:t>
            </a:r>
            <a:r>
              <a:rPr lang="nb-NO" dirty="0"/>
              <a:t> the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concepts</a:t>
            </a:r>
            <a:r>
              <a:rPr lang="nb-NO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err="1"/>
              <a:t>Reliability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 err="1"/>
              <a:t>Coefficient</a:t>
            </a:r>
            <a:r>
              <a:rPr lang="nb-NO" dirty="0"/>
              <a:t> Omega</a:t>
            </a:r>
          </a:p>
          <a:p>
            <a:endParaRPr lang="nb-NO" dirty="0"/>
          </a:p>
          <a:p>
            <a:r>
              <a:rPr lang="nb-NO" dirty="0"/>
              <a:t>Form </a:t>
            </a:r>
            <a:r>
              <a:rPr lang="nb-NO" dirty="0" err="1"/>
              <a:t>groups</a:t>
            </a:r>
            <a:r>
              <a:rPr lang="nb-NO" dirty="0"/>
              <a:t> of 4-5 </a:t>
            </a:r>
            <a:r>
              <a:rPr lang="nb-NO" dirty="0" err="1"/>
              <a:t>people</a:t>
            </a:r>
            <a:r>
              <a:rPr lang="nb-NO" dirty="0"/>
              <a:t>.</a:t>
            </a:r>
          </a:p>
          <a:p>
            <a:r>
              <a:rPr lang="nb-NO" dirty="0"/>
              <a:t>Form pairs and </a:t>
            </a:r>
            <a:r>
              <a:rPr lang="nb-NO" dirty="0" err="1"/>
              <a:t>assign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of the </a:t>
            </a:r>
            <a:r>
              <a:rPr lang="nb-NO" dirty="0" err="1"/>
              <a:t>concepts</a:t>
            </a:r>
            <a:r>
              <a:rPr lang="nb-NO" dirty="0"/>
              <a:t> </a:t>
            </a:r>
            <a:r>
              <a:rPr lang="nb-NO" dirty="0" err="1"/>
              <a:t>above</a:t>
            </a:r>
            <a:r>
              <a:rPr lang="nb-NO" dirty="0"/>
              <a:t>.</a:t>
            </a:r>
          </a:p>
          <a:p>
            <a:r>
              <a:rPr lang="nb-NO" dirty="0"/>
              <a:t>In pairs, </a:t>
            </a:r>
            <a:r>
              <a:rPr lang="nb-NO" dirty="0" err="1"/>
              <a:t>discuss</a:t>
            </a:r>
            <a:r>
              <a:rPr lang="nb-NO" dirty="0"/>
              <a:t> the </a:t>
            </a:r>
            <a:r>
              <a:rPr lang="nb-NO" dirty="0" err="1"/>
              <a:t>concept</a:t>
            </a:r>
            <a:r>
              <a:rPr lang="nb-NO" dirty="0"/>
              <a:t> and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explain</a:t>
            </a:r>
            <a:r>
              <a:rPr lang="nb-NO" dirty="0"/>
              <a:t> it (5 </a:t>
            </a:r>
            <a:r>
              <a:rPr lang="nb-NO" dirty="0" err="1"/>
              <a:t>minutes</a:t>
            </a:r>
            <a:r>
              <a:rPr lang="nb-NO" dirty="0"/>
              <a:t>).</a:t>
            </a:r>
          </a:p>
          <a:p>
            <a:r>
              <a:rPr lang="nb-NO" dirty="0"/>
              <a:t>Re-form full </a:t>
            </a:r>
            <a:r>
              <a:rPr lang="nb-NO" dirty="0" err="1"/>
              <a:t>group</a:t>
            </a:r>
            <a:r>
              <a:rPr lang="nb-NO" dirty="0"/>
              <a:t> and sub-</a:t>
            </a:r>
            <a:r>
              <a:rPr lang="nb-NO" dirty="0" err="1"/>
              <a:t>groups</a:t>
            </a:r>
            <a:r>
              <a:rPr lang="nb-NO" dirty="0"/>
              <a:t> </a:t>
            </a:r>
            <a:r>
              <a:rPr lang="nb-NO" dirty="0" err="1"/>
              <a:t>take</a:t>
            </a:r>
            <a:r>
              <a:rPr lang="nb-NO" dirty="0"/>
              <a:t> turns </a:t>
            </a:r>
            <a:r>
              <a:rPr lang="nb-NO" dirty="0" err="1"/>
              <a:t>explaining</a:t>
            </a:r>
            <a:r>
              <a:rPr lang="nb-NO" dirty="0"/>
              <a:t> the </a:t>
            </a:r>
            <a:r>
              <a:rPr lang="nb-NO" dirty="0" err="1"/>
              <a:t>concepts</a:t>
            </a:r>
            <a:r>
              <a:rPr lang="nb-NO" dirty="0"/>
              <a:t> (5 min + 5 min).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078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52C19A-1970-40DD-A849-D6C4D08D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Reliability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E0D8CC-3D53-4333-A68E-8369B831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8230"/>
          </a:xfrm>
        </p:spPr>
        <p:txBody>
          <a:bodyPr>
            <a:normAutofit/>
          </a:bodyPr>
          <a:lstStyle/>
          <a:p>
            <a:r>
              <a:rPr lang="nb-NO" dirty="0"/>
              <a:t>Precision of </a:t>
            </a:r>
            <a:r>
              <a:rPr lang="nb-NO" dirty="0" err="1"/>
              <a:t>measurement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According</a:t>
            </a:r>
            <a:r>
              <a:rPr lang="nb-NO" dirty="0"/>
              <a:t> to the Standards, used in 2 </a:t>
            </a:r>
            <a:r>
              <a:rPr lang="nb-NO" dirty="0" err="1"/>
              <a:t>ways</a:t>
            </a:r>
            <a:r>
              <a:rPr lang="nb-NO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err="1"/>
              <a:t>Reliability</a:t>
            </a:r>
            <a:r>
              <a:rPr lang="nb-NO" dirty="0"/>
              <a:t> </a:t>
            </a:r>
            <a:r>
              <a:rPr lang="nb-NO" dirty="0" err="1"/>
              <a:t>coefficients</a:t>
            </a:r>
            <a:r>
              <a:rPr lang="nb-NO" dirty="0"/>
              <a:t> (e.g., </a:t>
            </a:r>
            <a:r>
              <a:rPr lang="nb-NO" dirty="0" err="1"/>
              <a:t>alpha</a:t>
            </a:r>
            <a:r>
              <a:rPr lang="nb-NO" dirty="0"/>
              <a:t> or omega).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More </a:t>
            </a:r>
            <a:r>
              <a:rPr lang="nb-NO" dirty="0" err="1"/>
              <a:t>generally</a:t>
            </a:r>
            <a:r>
              <a:rPr lang="nb-NO" dirty="0"/>
              <a:t>, </a:t>
            </a:r>
            <a:r>
              <a:rPr lang="nb-NO" dirty="0" err="1"/>
              <a:t>referring</a:t>
            </a:r>
            <a:r>
              <a:rPr lang="nb-NO" dirty="0"/>
              <a:t> to </a:t>
            </a:r>
            <a:r>
              <a:rPr lang="nb-NO" dirty="0" err="1"/>
              <a:t>consistency</a:t>
            </a:r>
            <a:r>
              <a:rPr lang="nb-NO" dirty="0"/>
              <a:t> of scores (e.g., standard </a:t>
            </a:r>
            <a:r>
              <a:rPr lang="nb-NO" dirty="0" err="1"/>
              <a:t>errors</a:t>
            </a:r>
            <a:r>
              <a:rPr lang="nb-NO" dirty="0"/>
              <a:t>).</a:t>
            </a:r>
          </a:p>
          <a:p>
            <a:endParaRPr lang="nb-NO" dirty="0"/>
          </a:p>
          <a:p>
            <a:r>
              <a:rPr lang="nb-NO" dirty="0"/>
              <a:t>Different types in different settings. E.g.,: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Sum-scores.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Rater-</a:t>
            </a:r>
            <a:r>
              <a:rPr lang="nb-NO" dirty="0" err="1"/>
              <a:t>agreement</a:t>
            </a:r>
            <a:r>
              <a:rPr lang="nb-NO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 err="1"/>
              <a:t>Consistency</a:t>
            </a:r>
            <a:r>
              <a:rPr lang="nb-NO" dirty="0"/>
              <a:t> of </a:t>
            </a:r>
            <a:r>
              <a:rPr lang="nb-NO" dirty="0" err="1"/>
              <a:t>classifications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26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14D8BF-92B6-4E4F-A9D4-FF3B635D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Coefficient</a:t>
            </a:r>
            <a:r>
              <a:rPr lang="nb-NO" dirty="0"/>
              <a:t> omega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EE5FE0-7B9C-4CF6-AF6E-099C240B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Reliability</a:t>
            </a:r>
            <a:r>
              <a:rPr lang="nb-NO" dirty="0"/>
              <a:t> </a:t>
            </a:r>
            <a:r>
              <a:rPr lang="nb-NO" dirty="0" err="1"/>
              <a:t>coeffcient</a:t>
            </a:r>
            <a:r>
              <a:rPr lang="nb-NO" dirty="0"/>
              <a:t> for sum scores from a general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function</a:t>
            </a:r>
            <a:r>
              <a:rPr lang="nb-NO" dirty="0"/>
              <a:t> of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parameters:</a:t>
            </a:r>
          </a:p>
          <a:p>
            <a:pPr lvl="1"/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loadings</a:t>
            </a:r>
            <a:r>
              <a:rPr lang="nb-NO" dirty="0"/>
              <a:t> (</a:t>
            </a:r>
            <a:r>
              <a:rPr lang="nb-NO" dirty="0" err="1"/>
              <a:t>shared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(</a:t>
            </a:r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 err="1"/>
              <a:t>Coefficient</a:t>
            </a:r>
            <a:r>
              <a:rPr lang="nb-NO" dirty="0"/>
              <a:t> </a:t>
            </a:r>
            <a:r>
              <a:rPr lang="nb-NO" dirty="0" err="1"/>
              <a:t>alpha</a:t>
            </a:r>
            <a:r>
              <a:rPr lang="nb-NO" dirty="0"/>
              <a:t> is a </a:t>
            </a:r>
            <a:r>
              <a:rPr lang="nb-NO" dirty="0" err="1"/>
              <a:t>special</a:t>
            </a:r>
            <a:r>
              <a:rPr lang="nb-NO" dirty="0"/>
              <a:t> case (</a:t>
            </a:r>
            <a:r>
              <a:rPr lang="nb-NO" dirty="0" err="1"/>
              <a:t>when</a:t>
            </a:r>
            <a:r>
              <a:rPr lang="nb-NO" dirty="0"/>
              <a:t> all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loadings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equal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 err="1"/>
              <a:t>Unlike</a:t>
            </a:r>
            <a:r>
              <a:rPr lang="nb-NO" dirty="0"/>
              <a:t> </a:t>
            </a:r>
            <a:r>
              <a:rPr lang="nb-NO" dirty="0" err="1"/>
              <a:t>alpha</a:t>
            </a:r>
            <a:r>
              <a:rPr lang="nb-NO" dirty="0"/>
              <a:t>, </a:t>
            </a:r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assume</a:t>
            </a:r>
            <a:r>
              <a:rPr lang="nb-NO" dirty="0"/>
              <a:t> </a:t>
            </a:r>
            <a:r>
              <a:rPr lang="nb-NO" dirty="0" err="1"/>
              <a:t>equal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loadings</a:t>
            </a:r>
            <a:r>
              <a:rPr lang="nb-NO" dirty="0"/>
              <a:t> (tau-</a:t>
            </a:r>
            <a:r>
              <a:rPr lang="nb-NO" dirty="0" err="1"/>
              <a:t>equivalence</a:t>
            </a:r>
            <a:r>
              <a:rPr lang="nb-NO" dirty="0"/>
              <a:t>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679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7D45A7-5A54-4E37-8B70-7167150E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Think-pair-</a:t>
            </a:r>
            <a:r>
              <a:rPr lang="nb-NO" dirty="0" err="1"/>
              <a:t>share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06B2F1-3AAF-4F25-A823-7E75E33D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841"/>
          </a:xfrm>
        </p:spPr>
        <p:txBody>
          <a:bodyPr>
            <a:normAutofit/>
          </a:bodyPr>
          <a:lstStyle/>
          <a:p>
            <a:r>
              <a:rPr lang="nb-NO" dirty="0"/>
              <a:t>Think:</a:t>
            </a:r>
          </a:p>
          <a:p>
            <a:pPr lvl="1"/>
            <a:r>
              <a:rPr lang="nb-NO" dirty="0" err="1"/>
              <a:t>Use</a:t>
            </a:r>
            <a:r>
              <a:rPr lang="nb-NO" dirty="0"/>
              <a:t> 3 </a:t>
            </a:r>
            <a:r>
              <a:rPr lang="nb-NO" dirty="0" err="1"/>
              <a:t>minutes</a:t>
            </a:r>
            <a:r>
              <a:rPr lang="nb-NO" dirty="0"/>
              <a:t> to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the </a:t>
            </a:r>
            <a:r>
              <a:rPr lang="nb-NO" dirty="0" err="1"/>
              <a:t>task</a:t>
            </a:r>
            <a:r>
              <a:rPr lang="nb-NO" dirty="0"/>
              <a:t> for </a:t>
            </a:r>
            <a:r>
              <a:rPr lang="nb-NO" dirty="0" err="1"/>
              <a:t>yourself</a:t>
            </a:r>
            <a:r>
              <a:rPr lang="nb-NO" dirty="0"/>
              <a:t>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write</a:t>
            </a:r>
            <a:r>
              <a:rPr lang="nb-NO" dirty="0"/>
              <a:t> </a:t>
            </a:r>
            <a:r>
              <a:rPr lang="nb-NO" dirty="0" err="1"/>
              <a:t>down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initial </a:t>
            </a:r>
            <a:r>
              <a:rPr lang="nb-NO" dirty="0" err="1"/>
              <a:t>thoughts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the </a:t>
            </a:r>
            <a:r>
              <a:rPr lang="nb-NO" dirty="0" err="1"/>
              <a:t>task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Pair:</a:t>
            </a:r>
          </a:p>
          <a:p>
            <a:pPr lvl="1"/>
            <a:r>
              <a:rPr lang="nb-NO" dirty="0"/>
              <a:t>Form a </a:t>
            </a:r>
            <a:r>
              <a:rPr lang="nb-NO" dirty="0" err="1"/>
              <a:t>group</a:t>
            </a:r>
            <a:r>
              <a:rPr lang="nb-NO" dirty="0"/>
              <a:t> of 2-3 </a:t>
            </a:r>
            <a:r>
              <a:rPr lang="nb-NO" dirty="0" err="1"/>
              <a:t>people</a:t>
            </a:r>
            <a:r>
              <a:rPr lang="nb-NO" dirty="0"/>
              <a:t> and </a:t>
            </a:r>
            <a:r>
              <a:rPr lang="nb-NO" dirty="0" err="1"/>
              <a:t>use</a:t>
            </a:r>
            <a:r>
              <a:rPr lang="nb-NO" dirty="0"/>
              <a:t> 5 </a:t>
            </a:r>
            <a:r>
              <a:rPr lang="nb-NO" dirty="0" err="1"/>
              <a:t>minutes</a:t>
            </a:r>
            <a:r>
              <a:rPr lang="nb-NO" dirty="0"/>
              <a:t> to </a:t>
            </a:r>
            <a:r>
              <a:rPr lang="nb-NO" dirty="0" err="1"/>
              <a:t>discuss</a:t>
            </a:r>
            <a:r>
              <a:rPr lang="nb-NO" dirty="0"/>
              <a:t> the </a:t>
            </a:r>
            <a:r>
              <a:rPr lang="nb-NO" dirty="0" err="1"/>
              <a:t>task</a:t>
            </a:r>
            <a:r>
              <a:rPr lang="nb-NO" dirty="0"/>
              <a:t>. Make sure </a:t>
            </a:r>
            <a:r>
              <a:rPr lang="nb-NO" dirty="0" err="1"/>
              <a:t>that</a:t>
            </a:r>
            <a:r>
              <a:rPr lang="nb-NO" dirty="0"/>
              <a:t> all </a:t>
            </a:r>
            <a:r>
              <a:rPr lang="nb-NO" dirty="0" err="1"/>
              <a:t>group</a:t>
            </a:r>
            <a:r>
              <a:rPr lang="nb-NO" dirty="0"/>
              <a:t> </a:t>
            </a:r>
            <a:r>
              <a:rPr lang="nb-NO" dirty="0" err="1"/>
              <a:t>members</a:t>
            </a:r>
            <a:r>
              <a:rPr lang="nb-NO" dirty="0"/>
              <a:t> have </a:t>
            </a:r>
            <a:r>
              <a:rPr lang="nb-NO" dirty="0" err="1"/>
              <a:t>had</a:t>
            </a:r>
            <a:r>
              <a:rPr lang="nb-NO" dirty="0"/>
              <a:t> a </a:t>
            </a:r>
            <a:r>
              <a:rPr lang="nb-NO" dirty="0" err="1"/>
              <a:t>chance</a:t>
            </a:r>
            <a:r>
              <a:rPr lang="nb-NO" dirty="0"/>
              <a:t> to </a:t>
            </a:r>
            <a:r>
              <a:rPr lang="nb-NO" dirty="0" err="1"/>
              <a:t>speak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Share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Share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have </a:t>
            </a:r>
            <a:r>
              <a:rPr lang="nb-NO" dirty="0" err="1"/>
              <a:t>discussed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27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6DE785-305A-4080-B168-A0622C0A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Think-pair-</a:t>
            </a:r>
            <a:r>
              <a:rPr lang="nb-NO" dirty="0" err="1"/>
              <a:t>share</a:t>
            </a:r>
            <a:r>
              <a:rPr lang="nb-NO" dirty="0"/>
              <a:t>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BEF332-859F-4625-BAD4-8F8C2E10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What </a:t>
            </a:r>
            <a:r>
              <a:rPr lang="nb-NO" dirty="0" err="1"/>
              <a:t>are</a:t>
            </a:r>
            <a:r>
              <a:rPr lang="nb-NO" dirty="0"/>
              <a:t> the </a:t>
            </a:r>
            <a:r>
              <a:rPr lang="nb-NO" dirty="0" err="1"/>
              <a:t>pros</a:t>
            </a:r>
            <a:r>
              <a:rPr lang="nb-NO" dirty="0"/>
              <a:t> and </a:t>
            </a:r>
            <a:r>
              <a:rPr lang="nb-NO" dirty="0" err="1"/>
              <a:t>cons</a:t>
            </a:r>
            <a:r>
              <a:rPr lang="nb-NO" dirty="0"/>
              <a:t> of </a:t>
            </a:r>
            <a:r>
              <a:rPr lang="nb-NO" dirty="0" err="1"/>
              <a:t>using</a:t>
            </a:r>
            <a:r>
              <a:rPr lang="nb-NO" dirty="0"/>
              <a:t> the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statistics</a:t>
            </a:r>
            <a:r>
              <a:rPr lang="nb-NO" dirty="0"/>
              <a:t> for </a:t>
            </a:r>
            <a:r>
              <a:rPr lang="nb-NO" dirty="0" err="1"/>
              <a:t>making</a:t>
            </a:r>
            <a:r>
              <a:rPr lang="nb-NO" dirty="0"/>
              <a:t> </a:t>
            </a:r>
            <a:r>
              <a:rPr lang="nb-NO" dirty="0" err="1"/>
              <a:t>inference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the </a:t>
            </a:r>
            <a:r>
              <a:rPr lang="nb-NO" dirty="0" err="1"/>
              <a:t>reliability</a:t>
            </a:r>
            <a:r>
              <a:rPr lang="nb-NO" dirty="0"/>
              <a:t> of test scores:</a:t>
            </a:r>
          </a:p>
          <a:p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 err="1"/>
              <a:t>Parallel</a:t>
            </a:r>
            <a:r>
              <a:rPr lang="nb-NO" dirty="0"/>
              <a:t> test forms </a:t>
            </a:r>
            <a:r>
              <a:rPr lang="nb-NO" dirty="0" err="1"/>
              <a:t>reliability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Test-retest </a:t>
            </a:r>
            <a:r>
              <a:rPr lang="nb-NO" dirty="0" err="1"/>
              <a:t>reliability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 err="1"/>
              <a:t>Coefficient</a:t>
            </a:r>
            <a:r>
              <a:rPr lang="nb-NO" dirty="0"/>
              <a:t> </a:t>
            </a:r>
            <a:r>
              <a:rPr lang="nb-NO" dirty="0" err="1"/>
              <a:t>alpha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376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E04BEF-F56B-420D-9A17-B57E7CC3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Reliability</a:t>
            </a:r>
            <a:r>
              <a:rPr lang="nb-NO" dirty="0"/>
              <a:t> estimators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04CE1B-2035-4942-9178-6895AD9A2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nb-NO" dirty="0" err="1"/>
              <a:t>Parallel</a:t>
            </a:r>
            <a:r>
              <a:rPr lang="nb-NO" dirty="0"/>
              <a:t> test forms </a:t>
            </a:r>
            <a:r>
              <a:rPr lang="nb-NO" dirty="0" err="1"/>
              <a:t>reliability</a:t>
            </a:r>
            <a:endParaRPr lang="nb-NO" dirty="0"/>
          </a:p>
          <a:p>
            <a:pPr lvl="1"/>
            <a:r>
              <a:rPr lang="nb-NO" dirty="0" err="1"/>
              <a:t>Pros</a:t>
            </a:r>
            <a:r>
              <a:rPr lang="nb-NO" dirty="0"/>
              <a:t>: Not dependent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. Different </a:t>
            </a:r>
            <a:r>
              <a:rPr lang="nb-NO" dirty="0" err="1"/>
              <a:t>items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the test . </a:t>
            </a:r>
            <a:r>
              <a:rPr lang="nb-NO"/>
              <a:t>No </a:t>
            </a:r>
            <a:r>
              <a:rPr lang="nb-NO" dirty="0" err="1"/>
              <a:t>memorization</a:t>
            </a:r>
            <a:r>
              <a:rPr lang="nb-NO" dirty="0"/>
              <a:t> and less </a:t>
            </a:r>
            <a:r>
              <a:rPr lang="nb-NO" dirty="0" err="1"/>
              <a:t>fatigue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Cons</a:t>
            </a:r>
            <a:r>
              <a:rPr lang="nb-NO" dirty="0"/>
              <a:t>: How to </a:t>
            </a:r>
            <a:r>
              <a:rPr lang="nb-NO" dirty="0" err="1"/>
              <a:t>know</a:t>
            </a:r>
            <a:r>
              <a:rPr lang="nb-NO" dirty="0"/>
              <a:t> the tests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parallel</a:t>
            </a:r>
            <a:r>
              <a:rPr lang="nb-NO" dirty="0"/>
              <a:t>? </a:t>
            </a:r>
            <a:r>
              <a:rPr lang="nb-NO" dirty="0" err="1"/>
              <a:t>Practice</a:t>
            </a:r>
            <a:r>
              <a:rPr lang="nb-NO" dirty="0"/>
              <a:t> </a:t>
            </a:r>
            <a:r>
              <a:rPr lang="nb-NO" dirty="0" err="1"/>
              <a:t>effects</a:t>
            </a:r>
            <a:r>
              <a:rPr lang="nb-NO" dirty="0"/>
              <a:t>.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construct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. </a:t>
            </a:r>
            <a:r>
              <a:rPr lang="nb-NO" dirty="0" err="1"/>
              <a:t>Construct</a:t>
            </a:r>
            <a:r>
              <a:rPr lang="nb-NO" dirty="0"/>
              <a:t> </a:t>
            </a:r>
            <a:r>
              <a:rPr lang="nb-NO" dirty="0" err="1"/>
              <a:t>shift</a:t>
            </a:r>
            <a:r>
              <a:rPr lang="nb-NO" dirty="0"/>
              <a:t>.</a:t>
            </a:r>
          </a:p>
          <a:p>
            <a:r>
              <a:rPr lang="nb-NO" dirty="0"/>
              <a:t>Test-retest </a:t>
            </a:r>
            <a:r>
              <a:rPr lang="nb-NO" dirty="0" err="1"/>
              <a:t>reliability</a:t>
            </a:r>
            <a:endParaRPr lang="nb-NO" dirty="0"/>
          </a:p>
          <a:p>
            <a:pPr lvl="1"/>
            <a:r>
              <a:rPr lang="nb-NO" dirty="0" err="1"/>
              <a:t>Pros</a:t>
            </a:r>
            <a:r>
              <a:rPr lang="nb-NO" dirty="0"/>
              <a:t>: Not dependent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Cons</a:t>
            </a:r>
            <a:r>
              <a:rPr lang="nb-NO" dirty="0"/>
              <a:t>: </a:t>
            </a:r>
            <a:r>
              <a:rPr lang="nb-NO" dirty="0" err="1"/>
              <a:t>Practice</a:t>
            </a:r>
            <a:r>
              <a:rPr lang="nb-NO" dirty="0"/>
              <a:t> </a:t>
            </a:r>
            <a:r>
              <a:rPr lang="nb-NO" dirty="0" err="1"/>
              <a:t>effect</a:t>
            </a:r>
            <a:r>
              <a:rPr lang="nb-NO" dirty="0"/>
              <a:t>. </a:t>
            </a:r>
            <a:r>
              <a:rPr lang="nb-NO" dirty="0" err="1"/>
              <a:t>Memorization</a:t>
            </a:r>
            <a:r>
              <a:rPr lang="nb-NO" dirty="0"/>
              <a:t>. </a:t>
            </a:r>
            <a:r>
              <a:rPr lang="nb-NO" dirty="0" err="1"/>
              <a:t>Construct</a:t>
            </a:r>
            <a:r>
              <a:rPr lang="nb-NO" dirty="0"/>
              <a:t> </a:t>
            </a:r>
            <a:r>
              <a:rPr lang="nb-NO" dirty="0" err="1"/>
              <a:t>shift</a:t>
            </a:r>
            <a:r>
              <a:rPr lang="nb-NO" dirty="0"/>
              <a:t>.</a:t>
            </a:r>
          </a:p>
          <a:p>
            <a:r>
              <a:rPr lang="nb-NO" dirty="0" err="1"/>
              <a:t>Coefficient</a:t>
            </a:r>
            <a:r>
              <a:rPr lang="nb-NO" dirty="0"/>
              <a:t> </a:t>
            </a:r>
            <a:r>
              <a:rPr lang="nb-NO" dirty="0" err="1"/>
              <a:t>alpha</a:t>
            </a:r>
            <a:endParaRPr lang="nb-NO" dirty="0"/>
          </a:p>
          <a:p>
            <a:pPr lvl="1"/>
            <a:r>
              <a:rPr lang="nb-NO" dirty="0" err="1"/>
              <a:t>Pros</a:t>
            </a:r>
            <a:r>
              <a:rPr lang="nb-NO" dirty="0"/>
              <a:t>: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single </a:t>
            </a:r>
            <a:r>
              <a:rPr lang="nb-NO" dirty="0" err="1"/>
              <a:t>point</a:t>
            </a:r>
            <a:r>
              <a:rPr lang="nb-NO" dirty="0"/>
              <a:t> of </a:t>
            </a:r>
            <a:r>
              <a:rPr lang="nb-NO" dirty="0" err="1"/>
              <a:t>observation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Typically</a:t>
            </a:r>
            <a:r>
              <a:rPr lang="nb-NO" dirty="0"/>
              <a:t> a </a:t>
            </a:r>
            <a:r>
              <a:rPr lang="nb-NO" dirty="0" err="1"/>
              <a:t>lower-bound</a:t>
            </a:r>
            <a:r>
              <a:rPr lang="nb-NO" dirty="0"/>
              <a:t> of </a:t>
            </a:r>
            <a:r>
              <a:rPr lang="nb-NO" dirty="0" err="1"/>
              <a:t>reliability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88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AB48E0-FB33-4FA2-B9E5-39BF16BC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 training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15CD6F-054A-463C-90D0-55602B11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Consider</a:t>
            </a:r>
            <a:r>
              <a:rPr lang="nb-NO" dirty="0"/>
              <a:t> the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concepts</a:t>
            </a:r>
            <a:r>
              <a:rPr lang="nb-NO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 err="1"/>
              <a:t>Systematic</a:t>
            </a:r>
            <a:r>
              <a:rPr lang="nb-NO" dirty="0"/>
              <a:t> </a:t>
            </a:r>
            <a:r>
              <a:rPr lang="nb-NO" dirty="0" err="1"/>
              <a:t>error</a:t>
            </a:r>
            <a:r>
              <a:rPr lang="nb-NO" dirty="0"/>
              <a:t> and random </a:t>
            </a:r>
            <a:r>
              <a:rPr lang="nb-NO" dirty="0" err="1"/>
              <a:t>error</a:t>
            </a:r>
            <a:endParaRPr lang="nb-NO" dirty="0"/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True-score and </a:t>
            </a:r>
            <a:r>
              <a:rPr lang="nb-NO" dirty="0" err="1"/>
              <a:t>observed</a:t>
            </a:r>
            <a:r>
              <a:rPr lang="nb-NO" dirty="0"/>
              <a:t>-score</a:t>
            </a:r>
          </a:p>
          <a:p>
            <a:pPr marL="514350" indent="-514350">
              <a:buFont typeface="+mj-lt"/>
              <a:buAutoNum type="arabicPeriod"/>
            </a:pPr>
            <a:endParaRPr lang="nb-NO" dirty="0"/>
          </a:p>
          <a:p>
            <a:r>
              <a:rPr lang="nb-NO" dirty="0"/>
              <a:t>Form </a:t>
            </a:r>
            <a:r>
              <a:rPr lang="nb-NO" dirty="0" err="1"/>
              <a:t>groups</a:t>
            </a:r>
            <a:r>
              <a:rPr lang="nb-NO" dirty="0"/>
              <a:t> of 4-5 </a:t>
            </a:r>
            <a:r>
              <a:rPr lang="nb-NO" dirty="0" err="1"/>
              <a:t>people</a:t>
            </a:r>
            <a:r>
              <a:rPr lang="nb-NO" dirty="0"/>
              <a:t>.</a:t>
            </a:r>
          </a:p>
          <a:p>
            <a:r>
              <a:rPr lang="nb-NO" dirty="0"/>
              <a:t>Form pairs and </a:t>
            </a:r>
            <a:r>
              <a:rPr lang="nb-NO" dirty="0" err="1"/>
              <a:t>assign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of the </a:t>
            </a:r>
            <a:r>
              <a:rPr lang="nb-NO" dirty="0" err="1"/>
              <a:t>concepts</a:t>
            </a:r>
            <a:r>
              <a:rPr lang="nb-NO" dirty="0"/>
              <a:t> </a:t>
            </a:r>
            <a:r>
              <a:rPr lang="nb-NO" dirty="0" err="1"/>
              <a:t>above</a:t>
            </a:r>
            <a:r>
              <a:rPr lang="nb-NO" dirty="0"/>
              <a:t>.</a:t>
            </a:r>
          </a:p>
          <a:p>
            <a:r>
              <a:rPr lang="nb-NO" dirty="0"/>
              <a:t>In pairs, </a:t>
            </a:r>
            <a:r>
              <a:rPr lang="nb-NO" dirty="0" err="1"/>
              <a:t>discuss</a:t>
            </a:r>
            <a:r>
              <a:rPr lang="nb-NO" dirty="0"/>
              <a:t> the </a:t>
            </a:r>
            <a:r>
              <a:rPr lang="nb-NO" dirty="0" err="1"/>
              <a:t>concept</a:t>
            </a:r>
            <a:r>
              <a:rPr lang="nb-NO" dirty="0"/>
              <a:t> and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explain</a:t>
            </a:r>
            <a:r>
              <a:rPr lang="nb-NO" dirty="0"/>
              <a:t> it (5 </a:t>
            </a:r>
            <a:r>
              <a:rPr lang="nb-NO" dirty="0" err="1"/>
              <a:t>minutes</a:t>
            </a:r>
            <a:r>
              <a:rPr lang="nb-NO" dirty="0"/>
              <a:t>).</a:t>
            </a:r>
          </a:p>
          <a:p>
            <a:r>
              <a:rPr lang="nb-NO" dirty="0"/>
              <a:t>Re-form full </a:t>
            </a:r>
            <a:r>
              <a:rPr lang="nb-NO" dirty="0" err="1"/>
              <a:t>group</a:t>
            </a:r>
            <a:r>
              <a:rPr lang="nb-NO" dirty="0"/>
              <a:t> and sub-</a:t>
            </a:r>
            <a:r>
              <a:rPr lang="nb-NO" dirty="0" err="1"/>
              <a:t>groups</a:t>
            </a:r>
            <a:r>
              <a:rPr lang="nb-NO" dirty="0"/>
              <a:t> </a:t>
            </a:r>
            <a:r>
              <a:rPr lang="nb-NO" dirty="0" err="1"/>
              <a:t>take</a:t>
            </a:r>
            <a:r>
              <a:rPr lang="nb-NO" dirty="0"/>
              <a:t> turns </a:t>
            </a:r>
            <a:r>
              <a:rPr lang="nb-NO" dirty="0" err="1"/>
              <a:t>explaining</a:t>
            </a:r>
            <a:r>
              <a:rPr lang="nb-NO" dirty="0"/>
              <a:t> the </a:t>
            </a:r>
            <a:r>
              <a:rPr lang="nb-NO" dirty="0" err="1"/>
              <a:t>concepts</a:t>
            </a:r>
            <a:r>
              <a:rPr lang="nb-NO" dirty="0"/>
              <a:t> (5 min + 5 min).</a:t>
            </a:r>
          </a:p>
        </p:txBody>
      </p:sp>
    </p:spTree>
    <p:extLst>
      <p:ext uri="{BB962C8B-B14F-4D97-AF65-F5344CB8AC3E}">
        <p14:creationId xmlns:p14="http://schemas.microsoft.com/office/powerpoint/2010/main" val="166148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856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Classical Test-Theory and Reliability</vt:lpstr>
      <vt:lpstr>Concept training</vt:lpstr>
      <vt:lpstr>Concept training 1</vt:lpstr>
      <vt:lpstr>Reliability</vt:lpstr>
      <vt:lpstr>Coefficient omega</vt:lpstr>
      <vt:lpstr>Think-pair-share</vt:lpstr>
      <vt:lpstr>Think-pair-share 1</vt:lpstr>
      <vt:lpstr>Reliability estimators</vt:lpstr>
      <vt:lpstr>Concept training 2</vt:lpstr>
      <vt:lpstr>Types of errors</vt:lpstr>
      <vt:lpstr>True-scores and Observed-scores</vt:lpstr>
      <vt:lpstr>Think-pair-share</vt:lpstr>
      <vt:lpstr>Think-pair-share 2</vt:lpstr>
      <vt:lpstr>General factor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10.11.2021</dc:title>
  <dc:creator>Haakon Haakstad</dc:creator>
  <cp:lastModifiedBy>Haakon Haakstad</cp:lastModifiedBy>
  <cp:revision>5</cp:revision>
  <dcterms:created xsi:type="dcterms:W3CDTF">2021-11-09T06:05:19Z</dcterms:created>
  <dcterms:modified xsi:type="dcterms:W3CDTF">2021-11-09T14:15:56Z</dcterms:modified>
</cp:coreProperties>
</file>