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2" r:id="rId17"/>
    <p:sldId id="273" r:id="rId18"/>
    <p:sldId id="271" r:id="rId19"/>
    <p:sldId id="274" r:id="rId20"/>
    <p:sldId id="275" r:id="rId21"/>
    <p:sldId id="276" r:id="rId22"/>
    <p:sldId id="277" r:id="rId23"/>
    <p:sldId id="278" r:id="rId24"/>
    <p:sldId id="283" r:id="rId25"/>
    <p:sldId id="284" r:id="rId26"/>
    <p:sldId id="344" r:id="rId27"/>
    <p:sldId id="345" r:id="rId28"/>
    <p:sldId id="346" r:id="rId29"/>
    <p:sldId id="347" r:id="rId30"/>
    <p:sldId id="348" r:id="rId31"/>
    <p:sldId id="349" r:id="rId32"/>
    <p:sldId id="341" r:id="rId33"/>
    <p:sldId id="342" r:id="rId34"/>
    <p:sldId id="279" r:id="rId35"/>
    <p:sldId id="280" r:id="rId36"/>
    <p:sldId id="281"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5"/>
    <p:restoredTop sz="94670"/>
  </p:normalViewPr>
  <p:slideViewPr>
    <p:cSldViewPr snapToGrid="0" snapToObjects="1">
      <p:cViewPr varScale="1">
        <p:scale>
          <a:sx n="72" d="100"/>
          <a:sy n="72" d="100"/>
        </p:scale>
        <p:origin x="66" y="3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2AB3-287B-CC79-DDE6-3218B158A6AE}"/>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6037AFE1-AD3C-82B0-A912-367247335DA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AA758D5-4F1B-4BD0-9358-62BB40BCBB22}" type="datetimeFigureOut">
              <a:rPr lang="en-AU" smtClean="0"/>
              <a:t>01-March-2023</a:t>
            </a:fld>
            <a:endParaRPr lang="en-AU"/>
          </a:p>
        </p:txBody>
      </p:sp>
      <p:sp>
        <p:nvSpPr>
          <p:cNvPr id="4" name="Footer Placeholder 3">
            <a:extLst>
              <a:ext uri="{FF2B5EF4-FFF2-40B4-BE49-F238E27FC236}">
                <a16:creationId xmlns:a16="http://schemas.microsoft.com/office/drawing/2014/main" id="{C2F29492-98E7-312D-2421-6CA824C105F6}"/>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351C4EA3-CA28-600A-8427-537C9E01F495}"/>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B29BCFF-FE4D-4E5B-9BC5-77ACDEC30CBA}" type="slidenum">
              <a:rPr lang="en-AU" smtClean="0"/>
              <a:t>‹#›</a:t>
            </a:fld>
            <a:endParaRPr lang="en-AU"/>
          </a:p>
        </p:txBody>
      </p:sp>
    </p:spTree>
    <p:extLst>
      <p:ext uri="{BB962C8B-B14F-4D97-AF65-F5344CB8AC3E}">
        <p14:creationId xmlns:p14="http://schemas.microsoft.com/office/powerpoint/2010/main" val="26299620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82825EB4-9606-49E9-A697-86B8887EE1BD}" type="datetimeFigureOut">
              <a:rPr lang="en-AU" smtClean="0"/>
              <a:t>01-March-2023</a:t>
            </a:fld>
            <a:endParaRPr lang="en-AU"/>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24C7D623-6660-4D08-B24A-6AECA4BB311C}" type="slidenum">
              <a:rPr lang="en-AU" smtClean="0"/>
              <a:t>‹#›</a:t>
            </a:fld>
            <a:endParaRPr lang="en-AU"/>
          </a:p>
        </p:txBody>
      </p:sp>
    </p:spTree>
    <p:extLst>
      <p:ext uri="{BB962C8B-B14F-4D97-AF65-F5344CB8AC3E}">
        <p14:creationId xmlns:p14="http://schemas.microsoft.com/office/powerpoint/2010/main" val="13374737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C03CA-9595-4240-88EB-9DF44BCC5200}"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0D1855-7E7C-45FE-8357-97F0B0B0AECA}"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0903D-FE78-4A9C-816F-5991926052D6}"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4744-2426-4285-8AD4-F2E2BEECE69B}"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3040B-D28F-4D18-A5DE-C02D0BBE79E9}" type="datetime1">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7501B6-E461-4BEB-AB3D-B28EE409D11E}"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52410-ED15-4D75-92E9-B8D63327C6E1}" type="datetime1">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8A0D4-7646-4D8F-B27F-A4096D9C9610}" type="datetime1">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F26C7-2C68-4174-810D-E7D52FE4A9D7}" type="datetime1">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782ECA-24D0-4C29-8C19-E0149D283CD2}"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7B2B89-6852-40A7-A2AD-E0FB8040BAFA}" type="datetime1">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20081-2C30-EC4C-873B-652C7A6835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67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F97B5-ABC8-44F5-A652-D93FE7DB0927}" type="datetime1">
              <a:rPr lang="en-US" smtClean="0"/>
              <a:t>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20081-2C30-EC4C-873B-652C7A68350F}" type="slidenum">
              <a:rPr lang="en-US" smtClean="0"/>
              <a:t>‹#›</a:t>
            </a:fld>
            <a:endParaRPr lang="en-US"/>
          </a:p>
        </p:txBody>
      </p:sp>
    </p:spTree>
    <p:extLst>
      <p:ext uri="{BB962C8B-B14F-4D97-AF65-F5344CB8AC3E}">
        <p14:creationId xmlns:p14="http://schemas.microsoft.com/office/powerpoint/2010/main" val="844376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a:solidFill>
                  <a:schemeClr val="accent1"/>
                </a:solidFill>
              </a:rPr>
              <a:t>Philosophy of Science 1</a:t>
            </a:r>
          </a:p>
        </p:txBody>
      </p:sp>
      <p:sp>
        <p:nvSpPr>
          <p:cNvPr id="3" name="Subtitle 2"/>
          <p:cNvSpPr>
            <a:spLocks noGrp="1"/>
          </p:cNvSpPr>
          <p:nvPr>
            <p:ph type="subTitle" idx="1"/>
          </p:nvPr>
        </p:nvSpPr>
        <p:spPr>
          <a:xfrm>
            <a:off x="1524000" y="3602037"/>
            <a:ext cx="9144000" cy="2781177"/>
          </a:xfrm>
        </p:spPr>
        <p:txBody>
          <a:bodyPr>
            <a:normAutofit fontScale="55000" lnSpcReduction="20000"/>
          </a:bodyPr>
          <a:lstStyle/>
          <a:p>
            <a:endParaRPr lang="en-US" sz="4000" dirty="0"/>
          </a:p>
          <a:p>
            <a:r>
              <a:rPr lang="en-US" sz="7600" dirty="0">
                <a:solidFill>
                  <a:srgbClr val="FF0000"/>
                </a:solidFill>
              </a:rPr>
              <a:t>Harvey Siegel, University of Miami</a:t>
            </a:r>
          </a:p>
          <a:p>
            <a:endParaRPr lang="en-US" sz="7600" dirty="0"/>
          </a:p>
          <a:p>
            <a:r>
              <a:rPr lang="en-US" sz="7600" dirty="0">
                <a:solidFill>
                  <a:srgbClr val="FF0000"/>
                </a:solidFill>
              </a:rPr>
              <a:t>University of Oslo</a:t>
            </a:r>
          </a:p>
          <a:p>
            <a:r>
              <a:rPr lang="en-US" sz="7600">
                <a:solidFill>
                  <a:srgbClr val="FF0000"/>
                </a:solidFill>
              </a:rPr>
              <a:t>February 2023</a:t>
            </a:r>
            <a:endParaRPr lang="en-US" sz="7600" dirty="0">
              <a:solidFill>
                <a:srgbClr val="FF0000"/>
              </a:solidFill>
            </a:endParaRPr>
          </a:p>
        </p:txBody>
      </p:sp>
    </p:spTree>
    <p:extLst>
      <p:ext uri="{BB962C8B-B14F-4D97-AF65-F5344CB8AC3E}">
        <p14:creationId xmlns:p14="http://schemas.microsoft.com/office/powerpoint/2010/main" val="121189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931984"/>
          </a:xfrm>
        </p:spPr>
        <p:txBody>
          <a:bodyPr/>
          <a:lstStyle/>
          <a:p>
            <a:pPr algn="ctr"/>
            <a:r>
              <a:rPr lang="en-US" dirty="0">
                <a:solidFill>
                  <a:schemeClr val="accent1"/>
                </a:solidFill>
              </a:rPr>
              <a:t>More on Hempel (2)</a:t>
            </a:r>
          </a:p>
        </p:txBody>
      </p:sp>
      <p:sp>
        <p:nvSpPr>
          <p:cNvPr id="3" name="Content Placeholder 2"/>
          <p:cNvSpPr>
            <a:spLocks noGrp="1"/>
          </p:cNvSpPr>
          <p:nvPr>
            <p:ph idx="1"/>
          </p:nvPr>
        </p:nvSpPr>
        <p:spPr>
          <a:xfrm>
            <a:off x="0" y="931987"/>
            <a:ext cx="12192000" cy="5926014"/>
          </a:xfrm>
        </p:spPr>
        <p:txBody>
          <a:bodyPr>
            <a:normAutofit/>
          </a:bodyPr>
          <a:lstStyle/>
          <a:p>
            <a:r>
              <a:rPr lang="en-US" dirty="0">
                <a:solidFill>
                  <a:srgbClr val="FF0000"/>
                </a:solidFill>
              </a:rPr>
              <a:t>We seem to need a </a:t>
            </a:r>
            <a:r>
              <a:rPr lang="en-US" i="1" dirty="0">
                <a:solidFill>
                  <a:srgbClr val="FF0000"/>
                </a:solidFill>
              </a:rPr>
              <a:t>discovery/justification</a:t>
            </a:r>
            <a:r>
              <a:rPr lang="en-US" dirty="0">
                <a:solidFill>
                  <a:srgbClr val="FF0000"/>
                </a:solidFill>
              </a:rPr>
              <a:t> distinction: How an H is discovered, invented, or imagined is not relevant to its evaluation. We evaluate them by </a:t>
            </a:r>
            <a:r>
              <a:rPr lang="en-US" i="1" dirty="0">
                <a:solidFill>
                  <a:srgbClr val="FF0000"/>
                </a:solidFill>
              </a:rPr>
              <a:t>gathering evidence</a:t>
            </a:r>
            <a:r>
              <a:rPr lang="en-US" dirty="0">
                <a:solidFill>
                  <a:srgbClr val="FF0000"/>
                </a:solidFill>
              </a:rPr>
              <a:t> for/against them. How we discover them is for psychology. </a:t>
            </a:r>
          </a:p>
          <a:p>
            <a:r>
              <a:rPr lang="en-US" dirty="0">
                <a:solidFill>
                  <a:srgbClr val="FF0000"/>
                </a:solidFill>
              </a:rPr>
              <a:t>Hempel uses the D/J distinction to secure the </a:t>
            </a:r>
            <a:r>
              <a:rPr lang="en-US" i="1" dirty="0">
                <a:solidFill>
                  <a:srgbClr val="FF0000"/>
                </a:solidFill>
              </a:rPr>
              <a:t>objectivity</a:t>
            </a:r>
            <a:r>
              <a:rPr lang="en-US" dirty="0">
                <a:solidFill>
                  <a:srgbClr val="FF0000"/>
                </a:solidFill>
              </a:rPr>
              <a:t> of science: D can be as  creative and subjective as you like. It’s the </a:t>
            </a:r>
            <a:r>
              <a:rPr lang="en-US" i="1" dirty="0">
                <a:solidFill>
                  <a:srgbClr val="FF0000"/>
                </a:solidFill>
              </a:rPr>
              <a:t>context of justification</a:t>
            </a:r>
            <a:r>
              <a:rPr lang="en-US" dirty="0">
                <a:solidFill>
                  <a:srgbClr val="FF0000"/>
                </a:solidFill>
              </a:rPr>
              <a:t> (Reichenbach) that secures science’s objectivity. (Same in math: we invent theorems any way we can, but we accept only those that can be proved.)</a:t>
            </a:r>
          </a:p>
          <a:p>
            <a:r>
              <a:rPr lang="en-US" dirty="0">
                <a:solidFill>
                  <a:srgbClr val="FF0000"/>
                </a:solidFill>
              </a:rPr>
              <a:t>Hempel also requires a sharp </a:t>
            </a:r>
            <a:r>
              <a:rPr lang="en-US" i="1" dirty="0">
                <a:solidFill>
                  <a:srgbClr val="FF0000"/>
                </a:solidFill>
              </a:rPr>
              <a:t>theory/observation</a:t>
            </a:r>
            <a:r>
              <a:rPr lang="en-US" dirty="0">
                <a:solidFill>
                  <a:srgbClr val="FF0000"/>
                </a:solidFill>
              </a:rPr>
              <a:t> split: </a:t>
            </a:r>
            <a:r>
              <a:rPr lang="en-US" i="1" dirty="0">
                <a:solidFill>
                  <a:srgbClr val="FF0000"/>
                </a:solidFill>
              </a:rPr>
              <a:t>Theory-neutral</a:t>
            </a:r>
            <a:r>
              <a:rPr lang="en-US" dirty="0">
                <a:solidFill>
                  <a:srgbClr val="FF0000"/>
                </a:solidFill>
              </a:rPr>
              <a:t> observation is required for inductive support of Hs. </a:t>
            </a:r>
          </a:p>
          <a:p>
            <a:r>
              <a:rPr lang="en-US" dirty="0">
                <a:solidFill>
                  <a:srgbClr val="FF0000"/>
                </a:solidFill>
              </a:rPr>
              <a:t>Both the D/J and the T/O distinctions have been subjected to serious criticism. (The Hanson reading challenges the latter.)</a:t>
            </a:r>
          </a:p>
          <a:p>
            <a:r>
              <a:rPr lang="en-US" dirty="0">
                <a:solidFill>
                  <a:srgbClr val="FF0000"/>
                </a:solidFill>
              </a:rPr>
              <a:t>Hempel tries to secure the </a:t>
            </a:r>
            <a:r>
              <a:rPr lang="en-US" i="1" dirty="0">
                <a:solidFill>
                  <a:srgbClr val="FF0000"/>
                </a:solidFill>
              </a:rPr>
              <a:t>rationality</a:t>
            </a:r>
            <a:r>
              <a:rPr lang="en-US" dirty="0">
                <a:solidFill>
                  <a:srgbClr val="FF0000"/>
                </a:solidFill>
              </a:rPr>
              <a:t> of science in the same way: we’re rational to accept well-confirmed Hs because they enjoy strong inductive support. </a:t>
            </a:r>
          </a:p>
        </p:txBody>
      </p:sp>
    </p:spTree>
    <p:extLst>
      <p:ext uri="{BB962C8B-B14F-4D97-AF65-F5344CB8AC3E}">
        <p14:creationId xmlns:p14="http://schemas.microsoft.com/office/powerpoint/2010/main" val="15443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896814"/>
          </a:xfrm>
        </p:spPr>
        <p:txBody>
          <a:bodyPr/>
          <a:lstStyle/>
          <a:p>
            <a:pPr algn="ctr"/>
            <a:r>
              <a:rPr lang="en-US" dirty="0">
                <a:solidFill>
                  <a:schemeClr val="accent1"/>
                </a:solidFill>
              </a:rPr>
              <a:t>More on Hempel (3)</a:t>
            </a:r>
          </a:p>
        </p:txBody>
      </p:sp>
      <p:sp>
        <p:nvSpPr>
          <p:cNvPr id="3" name="Content Placeholder 2"/>
          <p:cNvSpPr>
            <a:spLocks noGrp="1"/>
          </p:cNvSpPr>
          <p:nvPr>
            <p:ph idx="1"/>
          </p:nvPr>
        </p:nvSpPr>
        <p:spPr>
          <a:xfrm>
            <a:off x="0" y="896816"/>
            <a:ext cx="12192000" cy="5961184"/>
          </a:xfrm>
        </p:spPr>
        <p:txBody>
          <a:bodyPr/>
          <a:lstStyle/>
          <a:p>
            <a:r>
              <a:rPr lang="en-US" i="1" dirty="0">
                <a:solidFill>
                  <a:srgbClr val="FF0000"/>
                </a:solidFill>
              </a:rPr>
              <a:t>Auxiliary Hs</a:t>
            </a:r>
            <a:r>
              <a:rPr lang="en-US" dirty="0">
                <a:solidFill>
                  <a:srgbClr val="FF0000"/>
                </a:solidFill>
              </a:rPr>
              <a:t>: Brahe and stellar parallax. If H and A, then I; not-I; therefore not H.</a:t>
            </a:r>
          </a:p>
          <a:p>
            <a:r>
              <a:rPr lang="en-US" dirty="0">
                <a:solidFill>
                  <a:srgbClr val="FF0000"/>
                </a:solidFill>
              </a:rPr>
              <a:t>But H was true; it was two As (that the stars were closer, and that our equipment could detect the parallax) that were wrong.</a:t>
            </a:r>
            <a:endParaRPr lang="en-US" i="1" dirty="0">
              <a:solidFill>
                <a:srgbClr val="FF0000"/>
              </a:solidFill>
            </a:endParaRPr>
          </a:p>
          <a:p>
            <a:r>
              <a:rPr lang="en-US" i="1" dirty="0">
                <a:solidFill>
                  <a:srgbClr val="FF0000"/>
                </a:solidFill>
              </a:rPr>
              <a:t>Ad hoc Hs</a:t>
            </a:r>
            <a:r>
              <a:rPr lang="en-US" dirty="0">
                <a:solidFill>
                  <a:srgbClr val="FF0000"/>
                </a:solidFill>
              </a:rPr>
              <a:t>: Lavoisier, phlogiston, and “negative weight”.</a:t>
            </a:r>
          </a:p>
          <a:p>
            <a:r>
              <a:rPr lang="en-US" dirty="0">
                <a:solidFill>
                  <a:srgbClr val="FF0000"/>
                </a:solidFill>
              </a:rPr>
              <a:t>(Note: Inductive inferences are </a:t>
            </a:r>
            <a:r>
              <a:rPr lang="en-US" i="1" dirty="0">
                <a:solidFill>
                  <a:srgbClr val="FF0000"/>
                </a:solidFill>
              </a:rPr>
              <a:t>ampliative</a:t>
            </a:r>
            <a:r>
              <a:rPr lang="en-US" dirty="0">
                <a:solidFill>
                  <a:srgbClr val="FF0000"/>
                </a:solidFill>
              </a:rPr>
              <a:t> inferences: they go beyond examined cases. They predict what we will find if/when we examine new, future, or so far unexamined cases.)</a:t>
            </a:r>
          </a:p>
          <a:p>
            <a:r>
              <a:rPr lang="en-US" i="1" dirty="0">
                <a:solidFill>
                  <a:srgbClr val="FF0000"/>
                </a:solidFill>
              </a:rPr>
              <a:t>The Demarcation problem: </a:t>
            </a:r>
            <a:r>
              <a:rPr lang="en-US" dirty="0">
                <a:solidFill>
                  <a:srgbClr val="FF0000"/>
                </a:solidFill>
              </a:rPr>
              <a:t>How distinguish scientific from non-scientific theories?</a:t>
            </a:r>
          </a:p>
          <a:p>
            <a:r>
              <a:rPr lang="en-US" dirty="0">
                <a:solidFill>
                  <a:srgbClr val="FF0000"/>
                </a:solidFill>
              </a:rPr>
              <a:t>For Hempel: </a:t>
            </a:r>
            <a:r>
              <a:rPr lang="en-US" i="1" dirty="0">
                <a:solidFill>
                  <a:srgbClr val="FF0000"/>
                </a:solidFill>
              </a:rPr>
              <a:t>testability in principle</a:t>
            </a:r>
            <a:r>
              <a:rPr lang="en-US" dirty="0">
                <a:solidFill>
                  <a:srgbClr val="FF0000"/>
                </a:solidFill>
              </a:rPr>
              <a:t>.</a:t>
            </a:r>
          </a:p>
          <a:p>
            <a:r>
              <a:rPr lang="en-US" dirty="0">
                <a:solidFill>
                  <a:srgbClr val="FF0000"/>
                </a:solidFill>
              </a:rPr>
              <a:t>We’ll see Popper’s alternative view soon.</a:t>
            </a:r>
          </a:p>
        </p:txBody>
      </p:sp>
    </p:spTree>
    <p:extLst>
      <p:ext uri="{BB962C8B-B14F-4D97-AF65-F5344CB8AC3E}">
        <p14:creationId xmlns:p14="http://schemas.microsoft.com/office/powerpoint/2010/main" val="169787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844060"/>
          </a:xfrm>
        </p:spPr>
        <p:txBody>
          <a:bodyPr/>
          <a:lstStyle/>
          <a:p>
            <a:pPr algn="ctr"/>
            <a:r>
              <a:rPr lang="en-US" dirty="0">
                <a:solidFill>
                  <a:schemeClr val="accent1"/>
                </a:solidFill>
              </a:rPr>
              <a:t>Induction and Hume’s Problem</a:t>
            </a:r>
          </a:p>
        </p:txBody>
      </p:sp>
      <p:sp>
        <p:nvSpPr>
          <p:cNvPr id="3" name="Content Placeholder 2"/>
          <p:cNvSpPr>
            <a:spLocks noGrp="1"/>
          </p:cNvSpPr>
          <p:nvPr>
            <p:ph idx="1"/>
          </p:nvPr>
        </p:nvSpPr>
        <p:spPr>
          <a:xfrm>
            <a:off x="0" y="844062"/>
            <a:ext cx="12192000" cy="6330461"/>
          </a:xfrm>
        </p:spPr>
        <p:txBody>
          <a:bodyPr>
            <a:normAutofit/>
          </a:bodyPr>
          <a:lstStyle/>
          <a:p>
            <a:r>
              <a:rPr lang="en-US" dirty="0">
                <a:solidFill>
                  <a:srgbClr val="FF0000"/>
                </a:solidFill>
              </a:rPr>
              <a:t>Scientific inquiry, we’ve seen, depends upon induction/inductive reasoning. But:</a:t>
            </a:r>
          </a:p>
          <a:p>
            <a:r>
              <a:rPr lang="en-US" dirty="0">
                <a:solidFill>
                  <a:srgbClr val="FF0000"/>
                </a:solidFill>
              </a:rPr>
              <a:t>Hume’s </a:t>
            </a:r>
            <a:r>
              <a:rPr lang="en-US" i="1" dirty="0">
                <a:solidFill>
                  <a:srgbClr val="FF0000"/>
                </a:solidFill>
              </a:rPr>
              <a:t>Problem of Induction</a:t>
            </a:r>
            <a:r>
              <a:rPr lang="en-US" dirty="0">
                <a:solidFill>
                  <a:srgbClr val="FF0000"/>
                </a:solidFill>
              </a:rPr>
              <a:t>: </a:t>
            </a:r>
          </a:p>
          <a:p>
            <a:r>
              <a:rPr lang="en-US" dirty="0">
                <a:solidFill>
                  <a:srgbClr val="FF0000"/>
                </a:solidFill>
              </a:rPr>
              <a:t>Cause and effect/constant conjunction: we want the former, but all we can get is the latter. </a:t>
            </a:r>
          </a:p>
          <a:p>
            <a:r>
              <a:rPr lang="en-US" dirty="0">
                <a:solidFill>
                  <a:srgbClr val="FF0000"/>
                </a:solidFill>
              </a:rPr>
              <a:t>Laws of nature: same story.</a:t>
            </a:r>
          </a:p>
          <a:p>
            <a:r>
              <a:rPr lang="en-US" dirty="0">
                <a:solidFill>
                  <a:srgbClr val="FF0000"/>
                </a:solidFill>
              </a:rPr>
              <a:t>“Let the course of things be allowed hitherto ever so regular; that alone, without some new argument or inference, proves not that, for the future, it will continue so. In vain do you pretend to have learned the nature of bodies from your past experience. Their secret nature, and consequently all their effects and influence, may change, without any change in their sensible qualities. This happens sometimes, and with regard to some objects. Why may it not happen always and with regard to all objects? What logic, what process of argument secures you against this presupposition?”</a:t>
            </a:r>
          </a:p>
        </p:txBody>
      </p:sp>
    </p:spTree>
    <p:extLst>
      <p:ext uri="{BB962C8B-B14F-4D97-AF65-F5344CB8AC3E}">
        <p14:creationId xmlns:p14="http://schemas.microsoft.com/office/powerpoint/2010/main" val="6443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56136"/>
          </a:xfrm>
        </p:spPr>
        <p:txBody>
          <a:bodyPr/>
          <a:lstStyle/>
          <a:p>
            <a:pPr algn="ctr"/>
            <a:r>
              <a:rPr lang="en-US" dirty="0">
                <a:solidFill>
                  <a:schemeClr val="accent1"/>
                </a:solidFill>
              </a:rPr>
              <a:t>Hume’s Problem (2)</a:t>
            </a:r>
          </a:p>
        </p:txBody>
      </p:sp>
      <p:sp>
        <p:nvSpPr>
          <p:cNvPr id="3" name="Content Placeholder 2"/>
          <p:cNvSpPr>
            <a:spLocks noGrp="1"/>
          </p:cNvSpPr>
          <p:nvPr>
            <p:ph idx="1"/>
          </p:nvPr>
        </p:nvSpPr>
        <p:spPr>
          <a:xfrm>
            <a:off x="0" y="756138"/>
            <a:ext cx="12192000" cy="6277707"/>
          </a:xfrm>
        </p:spPr>
        <p:txBody>
          <a:bodyPr>
            <a:normAutofit lnSpcReduction="10000"/>
          </a:bodyPr>
          <a:lstStyle/>
          <a:p>
            <a:r>
              <a:rPr lang="en-US" dirty="0">
                <a:solidFill>
                  <a:srgbClr val="7030A0"/>
                </a:solidFill>
              </a:rPr>
              <a:t>1. Lots of evidence that As are followed by Bs.</a:t>
            </a:r>
          </a:p>
          <a:p>
            <a:r>
              <a:rPr lang="en-US" dirty="0">
                <a:solidFill>
                  <a:srgbClr val="7030A0"/>
                </a:solidFill>
              </a:rPr>
              <a:t>1a. Observed occurrences of As being followed by Bs constitute </a:t>
            </a:r>
            <a:r>
              <a:rPr lang="en-US" i="1" dirty="0">
                <a:solidFill>
                  <a:srgbClr val="7030A0"/>
                </a:solidFill>
              </a:rPr>
              <a:t>evidence</a:t>
            </a:r>
            <a:r>
              <a:rPr lang="en-US" dirty="0">
                <a:solidFill>
                  <a:srgbClr val="7030A0"/>
                </a:solidFill>
              </a:rPr>
              <a:t> supporting 2. </a:t>
            </a:r>
          </a:p>
          <a:p>
            <a:r>
              <a:rPr lang="en-US" dirty="0">
                <a:solidFill>
                  <a:srgbClr val="00B050"/>
                </a:solidFill>
              </a:rPr>
              <a:t>1b. The future will resemble the past. = Principle of the Uniformity of Nature.</a:t>
            </a:r>
          </a:p>
          <a:p>
            <a:r>
              <a:rPr lang="en-US" dirty="0">
                <a:solidFill>
                  <a:srgbClr val="7030A0"/>
                </a:solidFill>
              </a:rPr>
              <a:t>2. Therefore, All As are followed by Bs. (Or: The next A will be followed by B.)</a:t>
            </a:r>
          </a:p>
          <a:p>
            <a:r>
              <a:rPr lang="en-US" dirty="0">
                <a:solidFill>
                  <a:srgbClr val="FF0000"/>
                </a:solidFill>
              </a:rPr>
              <a:t>But 2 doesn’t follow from 1, unless we insert</a:t>
            </a:r>
          </a:p>
          <a:p>
            <a:r>
              <a:rPr lang="en-US" dirty="0">
                <a:solidFill>
                  <a:srgbClr val="FF0000"/>
                </a:solidFill>
              </a:rPr>
              <a:t>But 2 doesn’t follow from 1 and 1a, unless we insert</a:t>
            </a:r>
          </a:p>
          <a:p>
            <a:r>
              <a:rPr lang="en-US" dirty="0">
                <a:solidFill>
                  <a:srgbClr val="FF0000"/>
                </a:solidFill>
              </a:rPr>
              <a:t>Hume’s problem: Inductive reasoning depends upon 1b, but 1b cannot itself be justified.</a:t>
            </a:r>
          </a:p>
          <a:p>
            <a:r>
              <a:rPr lang="en-US" dirty="0">
                <a:solidFill>
                  <a:srgbClr val="FF0000"/>
                </a:solidFill>
              </a:rPr>
              <a:t>It can’t be justified </a:t>
            </a:r>
            <a:r>
              <a:rPr lang="en-US" i="1" dirty="0">
                <a:solidFill>
                  <a:srgbClr val="FF0000"/>
                </a:solidFill>
              </a:rPr>
              <a:t>de</a:t>
            </a:r>
            <a:r>
              <a:rPr lang="en-US" dirty="0">
                <a:solidFill>
                  <a:srgbClr val="FF0000"/>
                </a:solidFill>
              </a:rPr>
              <a:t>ductively, because there is no contradiction in thinking that nature may change/is not uniform.</a:t>
            </a:r>
          </a:p>
          <a:p>
            <a:r>
              <a:rPr lang="en-US" dirty="0">
                <a:solidFill>
                  <a:srgbClr val="FF0000"/>
                </a:solidFill>
              </a:rPr>
              <a:t>It can’t be justified </a:t>
            </a:r>
            <a:r>
              <a:rPr lang="en-US" i="1" dirty="0">
                <a:solidFill>
                  <a:srgbClr val="FF0000"/>
                </a:solidFill>
              </a:rPr>
              <a:t>in</a:t>
            </a:r>
            <a:r>
              <a:rPr lang="en-US" dirty="0">
                <a:solidFill>
                  <a:srgbClr val="FF0000"/>
                </a:solidFill>
              </a:rPr>
              <a:t>ductively; any such argument begs the question by assuming 1b.</a:t>
            </a:r>
          </a:p>
          <a:p>
            <a:r>
              <a:rPr lang="en-US" dirty="0">
                <a:solidFill>
                  <a:srgbClr val="FF0000"/>
                </a:solidFill>
              </a:rPr>
              <a:t>So: 1b cannot be justified. Inductive reasoning NG.</a:t>
            </a:r>
          </a:p>
        </p:txBody>
      </p:sp>
    </p:spTree>
    <p:extLst>
      <p:ext uri="{BB962C8B-B14F-4D97-AF65-F5344CB8AC3E}">
        <p14:creationId xmlns:p14="http://schemas.microsoft.com/office/powerpoint/2010/main" val="13289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399"/>
          </a:xfrm>
        </p:spPr>
        <p:txBody>
          <a:bodyPr/>
          <a:lstStyle/>
          <a:p>
            <a:pPr algn="ctr"/>
            <a:r>
              <a:rPr lang="en-US" dirty="0">
                <a:solidFill>
                  <a:schemeClr val="accent1"/>
                </a:solidFill>
              </a:rPr>
              <a:t>Popper on Induction and Falsification</a:t>
            </a:r>
          </a:p>
        </p:txBody>
      </p:sp>
      <p:sp>
        <p:nvSpPr>
          <p:cNvPr id="3" name="Content Placeholder 2"/>
          <p:cNvSpPr>
            <a:spLocks noGrp="1"/>
          </p:cNvSpPr>
          <p:nvPr>
            <p:ph idx="1"/>
          </p:nvPr>
        </p:nvSpPr>
        <p:spPr>
          <a:xfrm>
            <a:off x="0" y="914401"/>
            <a:ext cx="12192000" cy="5943600"/>
          </a:xfrm>
        </p:spPr>
        <p:txBody>
          <a:bodyPr>
            <a:normAutofit/>
          </a:bodyPr>
          <a:lstStyle/>
          <a:p>
            <a:r>
              <a:rPr lang="en-US" dirty="0">
                <a:solidFill>
                  <a:srgbClr val="FF0000"/>
                </a:solidFill>
              </a:rPr>
              <a:t>Hume’s Problem led Popper to reject inductive reasoning altogether in his account of scientific reasoning.</a:t>
            </a:r>
          </a:p>
          <a:p>
            <a:r>
              <a:rPr lang="en-US" dirty="0">
                <a:solidFill>
                  <a:srgbClr val="FF0000"/>
                </a:solidFill>
              </a:rPr>
              <a:t>Instead of induction, Popper held that science requires, and scientists use, only </a:t>
            </a:r>
            <a:r>
              <a:rPr lang="en-US" i="1" dirty="0">
                <a:solidFill>
                  <a:srgbClr val="FF0000"/>
                </a:solidFill>
              </a:rPr>
              <a:t>de</a:t>
            </a:r>
            <a:r>
              <a:rPr lang="en-US" dirty="0">
                <a:solidFill>
                  <a:srgbClr val="FF0000"/>
                </a:solidFill>
              </a:rPr>
              <a:t>ductive reasoning.</a:t>
            </a:r>
          </a:p>
          <a:p>
            <a:r>
              <a:rPr lang="en-US" dirty="0">
                <a:solidFill>
                  <a:srgbClr val="FF0000"/>
                </a:solidFill>
              </a:rPr>
              <a:t>On this view, we don’t inductively confirm Hs or Ts. Instead, we deductively </a:t>
            </a:r>
            <a:r>
              <a:rPr lang="en-US" i="1" dirty="0">
                <a:solidFill>
                  <a:srgbClr val="FF0000"/>
                </a:solidFill>
              </a:rPr>
              <a:t>falsify</a:t>
            </a:r>
            <a:r>
              <a:rPr lang="en-US" dirty="0">
                <a:solidFill>
                  <a:srgbClr val="FF0000"/>
                </a:solidFill>
              </a:rPr>
              <a:t> them, via </a:t>
            </a:r>
            <a:r>
              <a:rPr lang="en-US" i="1" dirty="0">
                <a:solidFill>
                  <a:srgbClr val="FF0000"/>
                </a:solidFill>
              </a:rPr>
              <a:t>modus tollens</a:t>
            </a:r>
            <a:r>
              <a:rPr lang="en-US" dirty="0">
                <a:solidFill>
                  <a:srgbClr val="FF0000"/>
                </a:solidFill>
              </a:rPr>
              <a:t>. We don’t gather evidence that Hs are true or probable. Instead, we prove, deductively, that they are false. </a:t>
            </a:r>
          </a:p>
          <a:p>
            <a:r>
              <a:rPr lang="en-US" dirty="0">
                <a:solidFill>
                  <a:srgbClr val="FF0000"/>
                </a:solidFill>
              </a:rPr>
              <a:t>Popper: There is no such thing as positive, supporting evidence.</a:t>
            </a:r>
          </a:p>
          <a:p>
            <a:r>
              <a:rPr lang="en-US" dirty="0">
                <a:solidFill>
                  <a:srgbClr val="FF0000"/>
                </a:solidFill>
              </a:rPr>
              <a:t>There is only negative, refuting evidence.</a:t>
            </a:r>
          </a:p>
          <a:p>
            <a:r>
              <a:rPr lang="en-US" i="1" dirty="0">
                <a:solidFill>
                  <a:srgbClr val="FF0000"/>
                </a:solidFill>
              </a:rPr>
              <a:t>Falsificationism</a:t>
            </a:r>
            <a:r>
              <a:rPr lang="en-US" dirty="0">
                <a:solidFill>
                  <a:srgbClr val="FF0000"/>
                </a:solidFill>
              </a:rPr>
              <a:t> eliminates Hume’s Problem (no induction), and solves the Demarcation Problem: to qualify as scientific, an H must be </a:t>
            </a:r>
            <a:r>
              <a:rPr lang="en-US" i="1" dirty="0">
                <a:solidFill>
                  <a:srgbClr val="FF0000"/>
                </a:solidFill>
              </a:rPr>
              <a:t>falsifiable</a:t>
            </a:r>
            <a:r>
              <a:rPr lang="en-US" dirty="0">
                <a:solidFill>
                  <a:srgbClr val="FF0000"/>
                </a:solidFill>
              </a:rPr>
              <a:t>.</a:t>
            </a:r>
          </a:p>
          <a:p>
            <a:r>
              <a:rPr lang="en-US" dirty="0">
                <a:solidFill>
                  <a:srgbClr val="FF0000"/>
                </a:solidFill>
              </a:rPr>
              <a:t>Popper’s favorite example: Einstein and General Relativity (GR).</a:t>
            </a:r>
          </a:p>
          <a:p>
            <a:endParaRPr lang="en-US" dirty="0">
              <a:solidFill>
                <a:srgbClr val="FF0000"/>
              </a:solidFill>
            </a:endParaRPr>
          </a:p>
        </p:txBody>
      </p:sp>
    </p:spTree>
    <p:extLst>
      <p:ext uri="{BB962C8B-B14F-4D97-AF65-F5344CB8AC3E}">
        <p14:creationId xmlns:p14="http://schemas.microsoft.com/office/powerpoint/2010/main" val="117491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231"/>
          </a:xfrm>
        </p:spPr>
        <p:txBody>
          <a:bodyPr/>
          <a:lstStyle/>
          <a:p>
            <a:pPr algn="ctr"/>
            <a:r>
              <a:rPr lang="en-US" dirty="0">
                <a:solidFill>
                  <a:schemeClr val="accent1"/>
                </a:solidFill>
              </a:rPr>
              <a:t>Popper (2)</a:t>
            </a:r>
          </a:p>
        </p:txBody>
      </p:sp>
      <p:sp>
        <p:nvSpPr>
          <p:cNvPr id="3" name="Content Placeholder 2"/>
          <p:cNvSpPr>
            <a:spLocks noGrp="1"/>
          </p:cNvSpPr>
          <p:nvPr>
            <p:ph idx="1"/>
          </p:nvPr>
        </p:nvSpPr>
        <p:spPr>
          <a:xfrm>
            <a:off x="0" y="879232"/>
            <a:ext cx="12192000" cy="5978768"/>
          </a:xfrm>
        </p:spPr>
        <p:txBody>
          <a:bodyPr>
            <a:normAutofit/>
          </a:bodyPr>
          <a:lstStyle/>
          <a:p>
            <a:r>
              <a:rPr lang="en-US" dirty="0">
                <a:solidFill>
                  <a:srgbClr val="FF0000"/>
                </a:solidFill>
              </a:rPr>
              <a:t>Newton: Space is uniform. A light beam, for example, will continue in a straight line indefinitely.</a:t>
            </a:r>
          </a:p>
          <a:p>
            <a:r>
              <a:rPr lang="en-US" dirty="0">
                <a:solidFill>
                  <a:srgbClr val="FF0000"/>
                </a:solidFill>
              </a:rPr>
              <a:t>Einstein: Space is not uniform: it “bends” or “curves” around massive objects. </a:t>
            </a:r>
          </a:p>
          <a:p>
            <a:r>
              <a:rPr lang="en-US" dirty="0">
                <a:solidFill>
                  <a:srgbClr val="FF0000"/>
                </a:solidFill>
              </a:rPr>
              <a:t>Test of GR: in a total solar eclipse, light from a distant star passing near the sun should be “shifted” from its apparent position.</a:t>
            </a:r>
          </a:p>
          <a:p>
            <a:r>
              <a:rPr lang="en-US" dirty="0">
                <a:solidFill>
                  <a:srgbClr val="FF0000"/>
                </a:solidFill>
              </a:rPr>
              <a:t>Eddington’s eclipse observations constituted (in practice) a </a:t>
            </a:r>
            <a:r>
              <a:rPr lang="en-US" i="1" dirty="0">
                <a:solidFill>
                  <a:srgbClr val="FF0000"/>
                </a:solidFill>
              </a:rPr>
              <a:t>crucial experiment</a:t>
            </a:r>
            <a:r>
              <a:rPr lang="en-US" dirty="0">
                <a:solidFill>
                  <a:srgbClr val="FF0000"/>
                </a:solidFill>
              </a:rPr>
              <a:t>: Both Ts make predictions; only one can be right; if wrong, T falsified.</a:t>
            </a:r>
          </a:p>
          <a:p>
            <a:r>
              <a:rPr lang="en-US" dirty="0">
                <a:solidFill>
                  <a:srgbClr val="FF0000"/>
                </a:solidFill>
              </a:rPr>
              <a:t>Popper calls Einstein’s H a </a:t>
            </a:r>
            <a:r>
              <a:rPr lang="en-US" i="1" dirty="0">
                <a:solidFill>
                  <a:srgbClr val="FF0000"/>
                </a:solidFill>
              </a:rPr>
              <a:t>bold</a:t>
            </a:r>
            <a:r>
              <a:rPr lang="en-US" dirty="0">
                <a:solidFill>
                  <a:srgbClr val="FF0000"/>
                </a:solidFill>
              </a:rPr>
              <a:t> </a:t>
            </a:r>
            <a:r>
              <a:rPr lang="en-US" i="1" dirty="0">
                <a:solidFill>
                  <a:srgbClr val="FF0000"/>
                </a:solidFill>
              </a:rPr>
              <a:t>hypothesis</a:t>
            </a:r>
            <a:r>
              <a:rPr lang="en-US" dirty="0">
                <a:solidFill>
                  <a:srgbClr val="FF0000"/>
                </a:solidFill>
              </a:rPr>
              <a:t>: it ran a great risk of being falsified.</a:t>
            </a:r>
          </a:p>
          <a:p>
            <a:r>
              <a:rPr lang="en-US" dirty="0">
                <a:solidFill>
                  <a:srgbClr val="FF0000"/>
                </a:solidFill>
              </a:rPr>
              <a:t>But it wasn’t falsified: instead, its test implication proved to be correct. </a:t>
            </a:r>
          </a:p>
          <a:p>
            <a:r>
              <a:rPr lang="en-US" dirty="0">
                <a:solidFill>
                  <a:srgbClr val="FF0000"/>
                </a:solidFill>
              </a:rPr>
              <a:t>So, Popper’s slogan: </a:t>
            </a:r>
            <a:r>
              <a:rPr lang="en-US" i="1" dirty="0">
                <a:solidFill>
                  <a:srgbClr val="FF0000"/>
                </a:solidFill>
              </a:rPr>
              <a:t>Bold Conjectures and Severe Tests</a:t>
            </a:r>
            <a:r>
              <a:rPr lang="en-US" dirty="0">
                <a:solidFill>
                  <a:srgbClr val="FF0000"/>
                </a:solidFill>
              </a:rPr>
              <a:t>.</a:t>
            </a:r>
          </a:p>
          <a:p>
            <a:r>
              <a:rPr lang="en-US" dirty="0">
                <a:solidFill>
                  <a:srgbClr val="FF0000"/>
                </a:solidFill>
              </a:rPr>
              <a:t>When a bold H survives a severe test, it’s not confirmed. Rather, he says, it’s </a:t>
            </a:r>
            <a:r>
              <a:rPr lang="en-US" i="1" dirty="0">
                <a:solidFill>
                  <a:srgbClr val="FF0000"/>
                </a:solidFill>
              </a:rPr>
              <a:t>corroborated</a:t>
            </a:r>
            <a:r>
              <a:rPr lang="en-US" dirty="0">
                <a:solidFill>
                  <a:srgbClr val="FF0000"/>
                </a:solidFill>
              </a:rPr>
              <a:t>.</a:t>
            </a:r>
          </a:p>
        </p:txBody>
      </p:sp>
    </p:spTree>
    <p:extLst>
      <p:ext uri="{BB962C8B-B14F-4D97-AF65-F5344CB8AC3E}">
        <p14:creationId xmlns:p14="http://schemas.microsoft.com/office/powerpoint/2010/main" val="71316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399"/>
          </a:xfrm>
        </p:spPr>
        <p:txBody>
          <a:bodyPr/>
          <a:lstStyle/>
          <a:p>
            <a:pPr algn="ctr"/>
            <a:r>
              <a:rPr lang="en-US" dirty="0">
                <a:solidFill>
                  <a:schemeClr val="accent1"/>
                </a:solidFill>
              </a:rPr>
              <a:t>Popper (3)</a:t>
            </a:r>
          </a:p>
        </p:txBody>
      </p:sp>
      <p:sp>
        <p:nvSpPr>
          <p:cNvPr id="3" name="Content Placeholder 2"/>
          <p:cNvSpPr>
            <a:spLocks noGrp="1"/>
          </p:cNvSpPr>
          <p:nvPr>
            <p:ph idx="1"/>
          </p:nvPr>
        </p:nvSpPr>
        <p:spPr>
          <a:xfrm>
            <a:off x="0" y="791308"/>
            <a:ext cx="12192000" cy="6066692"/>
          </a:xfrm>
        </p:spPr>
        <p:txBody>
          <a:bodyPr>
            <a:normAutofit lnSpcReduction="10000"/>
          </a:bodyPr>
          <a:lstStyle/>
          <a:p>
            <a:r>
              <a:rPr lang="en-US" dirty="0">
                <a:solidFill>
                  <a:srgbClr val="FF0000"/>
                </a:solidFill>
              </a:rPr>
              <a:t>Scientific knowledge is </a:t>
            </a:r>
            <a:r>
              <a:rPr lang="en-US" i="1" dirty="0">
                <a:solidFill>
                  <a:srgbClr val="FF0000"/>
                </a:solidFill>
              </a:rPr>
              <a:t>conjectural</a:t>
            </a:r>
            <a:r>
              <a:rPr lang="en-US" dirty="0">
                <a:solidFill>
                  <a:srgbClr val="FF0000"/>
                </a:solidFill>
              </a:rPr>
              <a:t> and </a:t>
            </a:r>
            <a:r>
              <a:rPr lang="en-US" i="1" dirty="0">
                <a:solidFill>
                  <a:srgbClr val="FF0000"/>
                </a:solidFill>
              </a:rPr>
              <a:t>hypothetical</a:t>
            </a:r>
            <a:r>
              <a:rPr lang="en-US" dirty="0">
                <a:solidFill>
                  <a:srgbClr val="FF0000"/>
                </a:solidFill>
              </a:rPr>
              <a:t>: we can’t say that the world </a:t>
            </a:r>
            <a:r>
              <a:rPr lang="en-US" i="1" dirty="0">
                <a:solidFill>
                  <a:srgbClr val="FF0000"/>
                </a:solidFill>
              </a:rPr>
              <a:t>is</a:t>
            </a:r>
            <a:r>
              <a:rPr lang="en-US" dirty="0">
                <a:solidFill>
                  <a:srgbClr val="FF0000"/>
                </a:solidFill>
              </a:rPr>
              <a:t> the way T says it is, but only that so far we haven’t shown that it </a:t>
            </a:r>
            <a:r>
              <a:rPr lang="en-US" i="1" dirty="0">
                <a:solidFill>
                  <a:srgbClr val="FF0000"/>
                </a:solidFill>
              </a:rPr>
              <a:t>isn’t</a:t>
            </a:r>
            <a:r>
              <a:rPr lang="en-US" dirty="0">
                <a:solidFill>
                  <a:srgbClr val="FF0000"/>
                </a:solidFill>
              </a:rPr>
              <a:t> that way.</a:t>
            </a:r>
          </a:p>
          <a:p>
            <a:r>
              <a:rPr lang="en-US" i="1" dirty="0">
                <a:solidFill>
                  <a:srgbClr val="FF0000"/>
                </a:solidFill>
              </a:rPr>
              <a:t>Scientific method</a:t>
            </a:r>
            <a:r>
              <a:rPr lang="en-US" dirty="0">
                <a:solidFill>
                  <a:srgbClr val="FF0000"/>
                </a:solidFill>
              </a:rPr>
              <a:t>: “Try out, and aim at, bold Ts, with great informative content [by telling us all the ways the world isn’t]; and then let these bold Ts compete, by discussing them critically and by testing them severely.” </a:t>
            </a:r>
          </a:p>
          <a:p>
            <a:r>
              <a:rPr lang="en-US" i="1" dirty="0">
                <a:solidFill>
                  <a:srgbClr val="FF0000"/>
                </a:solidFill>
              </a:rPr>
              <a:t>The boldness</a:t>
            </a:r>
            <a:r>
              <a:rPr lang="en-US" dirty="0">
                <a:solidFill>
                  <a:srgbClr val="FF0000"/>
                </a:solidFill>
              </a:rPr>
              <a:t> of a T is measured by its </a:t>
            </a:r>
            <a:r>
              <a:rPr lang="en-US" i="1" dirty="0">
                <a:solidFill>
                  <a:srgbClr val="FF0000"/>
                </a:solidFill>
              </a:rPr>
              <a:t>risk of clashing with reality</a:t>
            </a:r>
            <a:r>
              <a:rPr lang="en-US" dirty="0">
                <a:solidFill>
                  <a:srgbClr val="FF0000"/>
                </a:solidFill>
              </a:rPr>
              <a:t>, and thus its </a:t>
            </a:r>
            <a:r>
              <a:rPr lang="en-US" i="1" dirty="0">
                <a:solidFill>
                  <a:srgbClr val="FF0000"/>
                </a:solidFill>
              </a:rPr>
              <a:t>falsifiability</a:t>
            </a:r>
            <a:r>
              <a:rPr lang="en-US" dirty="0">
                <a:solidFill>
                  <a:srgbClr val="FF0000"/>
                </a:solidFill>
              </a:rPr>
              <a:t>. A falsifiable T forbids the world to be a certain way; it “excludes an infinity of conceivable possibilities” and so is highly refutable.</a:t>
            </a:r>
          </a:p>
          <a:p>
            <a:r>
              <a:rPr lang="en-US" dirty="0">
                <a:solidFill>
                  <a:srgbClr val="FF0000"/>
                </a:solidFill>
              </a:rPr>
              <a:t>Such an H can be </a:t>
            </a:r>
            <a:r>
              <a:rPr lang="en-US" i="1" dirty="0">
                <a:solidFill>
                  <a:srgbClr val="FF0000"/>
                </a:solidFill>
              </a:rPr>
              <a:t>immunized</a:t>
            </a:r>
            <a:r>
              <a:rPr lang="en-US" dirty="0">
                <a:solidFill>
                  <a:srgbClr val="FF0000"/>
                </a:solidFill>
              </a:rPr>
              <a:t> from being shown false by way of </a:t>
            </a:r>
            <a:r>
              <a:rPr lang="en-US" i="1" dirty="0">
                <a:solidFill>
                  <a:srgbClr val="FF0000"/>
                </a:solidFill>
              </a:rPr>
              <a:t>auxiliary</a:t>
            </a:r>
            <a:r>
              <a:rPr lang="en-US" dirty="0">
                <a:solidFill>
                  <a:srgbClr val="FF0000"/>
                </a:solidFill>
              </a:rPr>
              <a:t> Hs. And sometimes that’s the right thing to do, e.g. Adams, Leverrier, and the discovery of Neptune. This </a:t>
            </a:r>
            <a:r>
              <a:rPr lang="en-US" i="1" dirty="0">
                <a:solidFill>
                  <a:srgbClr val="FF0000"/>
                </a:solidFill>
              </a:rPr>
              <a:t>increased</a:t>
            </a:r>
            <a:r>
              <a:rPr lang="en-US" dirty="0">
                <a:solidFill>
                  <a:srgbClr val="FF0000"/>
                </a:solidFill>
              </a:rPr>
              <a:t> the testability of Newton’s T.</a:t>
            </a:r>
          </a:p>
          <a:p>
            <a:r>
              <a:rPr lang="en-US" dirty="0">
                <a:solidFill>
                  <a:srgbClr val="FF0000"/>
                </a:solidFill>
              </a:rPr>
              <a:t>But </a:t>
            </a:r>
            <a:r>
              <a:rPr lang="en-US" i="1" dirty="0">
                <a:solidFill>
                  <a:srgbClr val="FF0000"/>
                </a:solidFill>
              </a:rPr>
              <a:t>ad hoc</a:t>
            </a:r>
            <a:r>
              <a:rPr lang="en-US" dirty="0">
                <a:solidFill>
                  <a:srgbClr val="FF0000"/>
                </a:solidFill>
              </a:rPr>
              <a:t> Hs are “bad” immunizations, because not </a:t>
            </a:r>
            <a:r>
              <a:rPr lang="en-US" i="1" dirty="0">
                <a:solidFill>
                  <a:srgbClr val="FF0000"/>
                </a:solidFill>
              </a:rPr>
              <a:t>independently testable</a:t>
            </a:r>
            <a:r>
              <a:rPr lang="en-US" dirty="0">
                <a:solidFill>
                  <a:srgbClr val="FF0000"/>
                </a:solidFill>
              </a:rPr>
              <a:t>, and so are not acceptable. </a:t>
            </a:r>
          </a:p>
          <a:p>
            <a:r>
              <a:rPr lang="en-US" dirty="0">
                <a:solidFill>
                  <a:srgbClr val="FF0000"/>
                </a:solidFill>
              </a:rPr>
              <a:t>Though in practice it’s sometimes hard to tell the difference.  </a:t>
            </a:r>
          </a:p>
        </p:txBody>
      </p:sp>
    </p:spTree>
    <p:extLst>
      <p:ext uri="{BB962C8B-B14F-4D97-AF65-F5344CB8AC3E}">
        <p14:creationId xmlns:p14="http://schemas.microsoft.com/office/powerpoint/2010/main" val="75881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61645"/>
          </a:xfrm>
        </p:spPr>
        <p:txBody>
          <a:bodyPr/>
          <a:lstStyle/>
          <a:p>
            <a:pPr algn="ctr"/>
            <a:r>
              <a:rPr lang="en-US" dirty="0">
                <a:solidFill>
                  <a:schemeClr val="accent1"/>
                </a:solidFill>
              </a:rPr>
              <a:t>Popper (4)</a:t>
            </a:r>
          </a:p>
        </p:txBody>
      </p:sp>
      <p:sp>
        <p:nvSpPr>
          <p:cNvPr id="3" name="Content Placeholder 2"/>
          <p:cNvSpPr>
            <a:spLocks noGrp="1"/>
          </p:cNvSpPr>
          <p:nvPr>
            <p:ph idx="1"/>
          </p:nvPr>
        </p:nvSpPr>
        <p:spPr>
          <a:xfrm>
            <a:off x="0" y="1002323"/>
            <a:ext cx="12192000" cy="5855677"/>
          </a:xfrm>
        </p:spPr>
        <p:txBody>
          <a:bodyPr/>
          <a:lstStyle/>
          <a:p>
            <a:r>
              <a:rPr lang="en-US" dirty="0">
                <a:solidFill>
                  <a:srgbClr val="FF0000"/>
                </a:solidFill>
              </a:rPr>
              <a:t>Scientific Ts enjoy </a:t>
            </a:r>
            <a:r>
              <a:rPr lang="en-US" i="1" dirty="0">
                <a:solidFill>
                  <a:srgbClr val="FF0000"/>
                </a:solidFill>
              </a:rPr>
              <a:t>no positive support</a:t>
            </a:r>
            <a:r>
              <a:rPr lang="en-US" dirty="0">
                <a:solidFill>
                  <a:srgbClr val="FF0000"/>
                </a:solidFill>
              </a:rPr>
              <a:t>, because there’s no such thing as inductive support.</a:t>
            </a:r>
          </a:p>
          <a:p>
            <a:r>
              <a:rPr lang="en-US" dirty="0">
                <a:solidFill>
                  <a:srgbClr val="FF0000"/>
                </a:solidFill>
              </a:rPr>
              <a:t>Nevertheless we can rationally prefer some conjectures to others, if</a:t>
            </a:r>
          </a:p>
          <a:p>
            <a:r>
              <a:rPr lang="en-US" dirty="0">
                <a:solidFill>
                  <a:srgbClr val="FF0000"/>
                </a:solidFill>
              </a:rPr>
              <a:t>1) they’ve been tested severely and corroborated, and</a:t>
            </a:r>
          </a:p>
          <a:p>
            <a:r>
              <a:rPr lang="en-US" dirty="0">
                <a:solidFill>
                  <a:srgbClr val="FF0000"/>
                </a:solidFill>
              </a:rPr>
              <a:t>2) enjoy more informative content (by ruling out all the ways the world isn’t). </a:t>
            </a:r>
          </a:p>
          <a:p>
            <a:r>
              <a:rPr lang="en-US" dirty="0">
                <a:solidFill>
                  <a:srgbClr val="FF0000"/>
                </a:solidFill>
              </a:rPr>
              <a:t>There’s much more to Popper’s philosophy of science. Of particular interest are his views on ‘</a:t>
            </a:r>
            <a:r>
              <a:rPr lang="en-US" i="1" dirty="0">
                <a:solidFill>
                  <a:srgbClr val="FF0000"/>
                </a:solidFill>
              </a:rPr>
              <a:t>rationalism</a:t>
            </a:r>
            <a:r>
              <a:rPr lang="en-US" dirty="0">
                <a:solidFill>
                  <a:srgbClr val="FF0000"/>
                </a:solidFill>
              </a:rPr>
              <a:t>’ and his limited defense of it, and his view of the growth of scientific knowledge. Sorry we can’t go further.</a:t>
            </a:r>
          </a:p>
          <a:p>
            <a:r>
              <a:rPr lang="en-US" dirty="0">
                <a:solidFill>
                  <a:srgbClr val="FF0000"/>
                </a:solidFill>
              </a:rPr>
              <a:t>But we’ve seen enough to note some problems:</a:t>
            </a:r>
          </a:p>
        </p:txBody>
      </p:sp>
    </p:spTree>
    <p:extLst>
      <p:ext uri="{BB962C8B-B14F-4D97-AF65-F5344CB8AC3E}">
        <p14:creationId xmlns:p14="http://schemas.microsoft.com/office/powerpoint/2010/main" val="85566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826476"/>
          </a:xfrm>
        </p:spPr>
        <p:txBody>
          <a:bodyPr/>
          <a:lstStyle/>
          <a:p>
            <a:pPr algn="ctr"/>
            <a:r>
              <a:rPr lang="en-US" dirty="0">
                <a:solidFill>
                  <a:schemeClr val="accent1"/>
                </a:solidFill>
              </a:rPr>
              <a:t>Problems with Popper</a:t>
            </a:r>
          </a:p>
        </p:txBody>
      </p:sp>
      <p:sp>
        <p:nvSpPr>
          <p:cNvPr id="3" name="Content Placeholder 2"/>
          <p:cNvSpPr>
            <a:spLocks noGrp="1"/>
          </p:cNvSpPr>
          <p:nvPr>
            <p:ph idx="1"/>
          </p:nvPr>
        </p:nvSpPr>
        <p:spPr>
          <a:xfrm>
            <a:off x="0" y="826478"/>
            <a:ext cx="12192000" cy="6031522"/>
          </a:xfrm>
        </p:spPr>
        <p:txBody>
          <a:bodyPr>
            <a:normAutofit fontScale="92500" lnSpcReduction="10000"/>
          </a:bodyPr>
          <a:lstStyle/>
          <a:p>
            <a:r>
              <a:rPr lang="en-US" dirty="0">
                <a:solidFill>
                  <a:srgbClr val="FF0000"/>
                </a:solidFill>
              </a:rPr>
              <a:t>1. Demarcation doesn’t work. (Strictly speaking, Uranus’ trajectory falsified Newton’s theory. Adams and Leverrier did exactly what Popper says they shouldn’t have done: they should have rejected Newton’s T because it rendered an incorrect prediction.) In fact,</a:t>
            </a:r>
          </a:p>
          <a:p>
            <a:r>
              <a:rPr lang="en-US" dirty="0">
                <a:solidFill>
                  <a:srgbClr val="FF0000"/>
                </a:solidFill>
              </a:rPr>
              <a:t>There does not seem to be a clear demarcation between science and non-science.  (Long story to tell here.)</a:t>
            </a:r>
          </a:p>
          <a:p>
            <a:r>
              <a:rPr lang="en-US" dirty="0">
                <a:solidFill>
                  <a:srgbClr val="FF0000"/>
                </a:solidFill>
              </a:rPr>
              <a:t>2. Popper’s theory </a:t>
            </a:r>
            <a:r>
              <a:rPr lang="en-US" i="1" dirty="0">
                <a:solidFill>
                  <a:srgbClr val="FF0000"/>
                </a:solidFill>
              </a:rPr>
              <a:t>can’t account for the role of predictions in scientific inquiry</a:t>
            </a:r>
            <a:r>
              <a:rPr lang="en-US" dirty="0">
                <a:solidFill>
                  <a:srgbClr val="FF0000"/>
                </a:solidFill>
              </a:rPr>
              <a:t>. We want, not Ts that can be shown to be false, but Ts that are true. Do we in fact make predictions only to refute Ts?</a:t>
            </a:r>
          </a:p>
          <a:p>
            <a:r>
              <a:rPr lang="en-US" dirty="0">
                <a:solidFill>
                  <a:srgbClr val="FF0000"/>
                </a:solidFill>
              </a:rPr>
              <a:t>3. Popper’s theory </a:t>
            </a:r>
            <a:r>
              <a:rPr lang="en-US" i="1" dirty="0">
                <a:solidFill>
                  <a:srgbClr val="FF0000"/>
                </a:solidFill>
              </a:rPr>
              <a:t>fails to avoid induction</a:t>
            </a:r>
            <a:r>
              <a:rPr lang="en-US" dirty="0">
                <a:solidFill>
                  <a:srgbClr val="FF0000"/>
                </a:solidFill>
              </a:rPr>
              <a:t>. When a T is ‘corroborated’, we’re rational to think more highly of it. But doesn’t that itself constitute </a:t>
            </a:r>
            <a:r>
              <a:rPr lang="en-US" i="1" dirty="0">
                <a:solidFill>
                  <a:srgbClr val="FF0000"/>
                </a:solidFill>
              </a:rPr>
              <a:t>inductive support</a:t>
            </a:r>
            <a:r>
              <a:rPr lang="en-US" dirty="0">
                <a:solidFill>
                  <a:srgbClr val="FF0000"/>
                </a:solidFill>
              </a:rPr>
              <a:t>? If not, why does corroboration count in favor of T? </a:t>
            </a:r>
          </a:p>
          <a:p>
            <a:r>
              <a:rPr lang="en-US" dirty="0">
                <a:solidFill>
                  <a:srgbClr val="FF0000"/>
                </a:solidFill>
              </a:rPr>
              <a:t>4. Don’t we </a:t>
            </a:r>
            <a:r>
              <a:rPr lang="en-US" i="1" dirty="0">
                <a:solidFill>
                  <a:srgbClr val="FF0000"/>
                </a:solidFill>
              </a:rPr>
              <a:t>value</a:t>
            </a:r>
            <a:r>
              <a:rPr lang="en-US" dirty="0">
                <a:solidFill>
                  <a:srgbClr val="FF0000"/>
                </a:solidFill>
              </a:rPr>
              <a:t> inductive support? When we test a new vaccine and learn that it is effective, don’t we think that says more than “we haven’t shown it to be  ineffective yet”? Same for Semmelweis, Eddington, and other triumphs?</a:t>
            </a:r>
          </a:p>
          <a:p>
            <a:r>
              <a:rPr lang="en-US" dirty="0">
                <a:solidFill>
                  <a:srgbClr val="FF0000"/>
                </a:solidFill>
              </a:rPr>
              <a:t>5. If no positive support, why think any T is better than </a:t>
            </a:r>
            <a:r>
              <a:rPr lang="en-US">
                <a:solidFill>
                  <a:srgbClr val="FF0000"/>
                </a:solidFill>
              </a:rPr>
              <a:t>any other T?</a:t>
            </a:r>
            <a:endParaRPr lang="en-US" dirty="0">
              <a:solidFill>
                <a:srgbClr val="FF0000"/>
              </a:solidFill>
            </a:endParaRPr>
          </a:p>
        </p:txBody>
      </p:sp>
    </p:spTree>
    <p:extLst>
      <p:ext uri="{BB962C8B-B14F-4D97-AF65-F5344CB8AC3E}">
        <p14:creationId xmlns:p14="http://schemas.microsoft.com/office/powerpoint/2010/main" val="53609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307"/>
          </a:xfrm>
        </p:spPr>
        <p:txBody>
          <a:bodyPr/>
          <a:lstStyle/>
          <a:p>
            <a:pPr algn="ctr"/>
            <a:r>
              <a:rPr lang="en-US" dirty="0">
                <a:solidFill>
                  <a:schemeClr val="accent1"/>
                </a:solidFill>
              </a:rPr>
              <a:t>Knowledge: Justified True Belief?</a:t>
            </a:r>
          </a:p>
        </p:txBody>
      </p:sp>
      <p:sp>
        <p:nvSpPr>
          <p:cNvPr id="3" name="Content Placeholder 2"/>
          <p:cNvSpPr>
            <a:spLocks noGrp="1"/>
          </p:cNvSpPr>
          <p:nvPr>
            <p:ph idx="1"/>
          </p:nvPr>
        </p:nvSpPr>
        <p:spPr>
          <a:xfrm>
            <a:off x="0" y="791308"/>
            <a:ext cx="12192000" cy="6066693"/>
          </a:xfrm>
        </p:spPr>
        <p:txBody>
          <a:bodyPr>
            <a:noAutofit/>
          </a:bodyPr>
          <a:lstStyle/>
          <a:p>
            <a:r>
              <a:rPr lang="en-US" sz="2700" dirty="0">
                <a:solidFill>
                  <a:srgbClr val="FF0000"/>
                </a:solidFill>
              </a:rPr>
              <a:t>This is the ‘standard view’ of knowledge, with us since Plato, although challenged often (including by Plato), most recently by E. Gettier. </a:t>
            </a:r>
          </a:p>
          <a:p>
            <a:r>
              <a:rPr lang="en-US" sz="2700" i="1" dirty="0">
                <a:solidFill>
                  <a:srgbClr val="FF0000"/>
                </a:solidFill>
              </a:rPr>
              <a:t>Justification</a:t>
            </a:r>
            <a:r>
              <a:rPr lang="en-US" sz="2700" dirty="0">
                <a:solidFill>
                  <a:srgbClr val="FF0000"/>
                </a:solidFill>
              </a:rPr>
              <a:t>: a putative knowledge-claim is justified by relevant </a:t>
            </a:r>
            <a:r>
              <a:rPr lang="en-US" sz="2700" i="1" dirty="0">
                <a:solidFill>
                  <a:srgbClr val="FF0000"/>
                </a:solidFill>
              </a:rPr>
              <a:t>reasons</a:t>
            </a:r>
            <a:r>
              <a:rPr lang="en-US" sz="2700" dirty="0">
                <a:solidFill>
                  <a:srgbClr val="FF0000"/>
                </a:solidFill>
              </a:rPr>
              <a:t> or </a:t>
            </a:r>
            <a:r>
              <a:rPr lang="en-US" sz="2700" i="1" dirty="0">
                <a:solidFill>
                  <a:srgbClr val="FF0000"/>
                </a:solidFill>
              </a:rPr>
              <a:t>evidence</a:t>
            </a:r>
            <a:r>
              <a:rPr lang="en-US" sz="2700" dirty="0">
                <a:solidFill>
                  <a:srgbClr val="FF0000"/>
                </a:solidFill>
              </a:rPr>
              <a:t>. (Kvernbekk: “evidence is something that has a bearing on the truth-value of a hypothesis (theory; belief)</a:t>
            </a:r>
            <a:r>
              <a:rPr lang="mr-IN" sz="2700" dirty="0">
                <a:solidFill>
                  <a:srgbClr val="FF0000"/>
                </a:solidFill>
              </a:rPr>
              <a:t>…</a:t>
            </a:r>
            <a:r>
              <a:rPr lang="en-US" sz="2700" dirty="0">
                <a:solidFill>
                  <a:srgbClr val="FF0000"/>
                </a:solidFill>
              </a:rPr>
              <a:t> it is something that supports or confirms the hypothesis, justifies our belief in it.”)</a:t>
            </a:r>
          </a:p>
          <a:p>
            <a:r>
              <a:rPr lang="en-US" sz="2700" dirty="0">
                <a:solidFill>
                  <a:srgbClr val="FF0000"/>
                </a:solidFill>
              </a:rPr>
              <a:t>Evidence provides (in the positive case) </a:t>
            </a:r>
            <a:r>
              <a:rPr lang="en-US" sz="2700" i="1" dirty="0">
                <a:solidFill>
                  <a:srgbClr val="FF0000"/>
                </a:solidFill>
              </a:rPr>
              <a:t>good reason to think that the claim is true</a:t>
            </a:r>
            <a:r>
              <a:rPr lang="en-US" sz="2700" dirty="0">
                <a:solidFill>
                  <a:srgbClr val="FF0000"/>
                </a:solidFill>
              </a:rPr>
              <a:t>. </a:t>
            </a:r>
          </a:p>
          <a:p>
            <a:r>
              <a:rPr lang="en-US" sz="2700" dirty="0">
                <a:solidFill>
                  <a:srgbClr val="FF0000"/>
                </a:solidFill>
              </a:rPr>
              <a:t>So </a:t>
            </a:r>
            <a:r>
              <a:rPr lang="en-US" sz="2700" i="1" dirty="0">
                <a:solidFill>
                  <a:srgbClr val="FF0000"/>
                </a:solidFill>
              </a:rPr>
              <a:t>justification is a fallible indicator of truth</a:t>
            </a:r>
            <a:r>
              <a:rPr lang="en-US" sz="2700" dirty="0">
                <a:solidFill>
                  <a:srgbClr val="FF0000"/>
                </a:solidFill>
              </a:rPr>
              <a:t>: ‘p is justified’ = ‘p is at least somewhat likely to be true’ -- but even a well-justified claim can turn out to be false.</a:t>
            </a:r>
          </a:p>
          <a:p>
            <a:r>
              <a:rPr lang="en-US" sz="2700" dirty="0">
                <a:solidFill>
                  <a:srgbClr val="FF0000"/>
                </a:solidFill>
              </a:rPr>
              <a:t>Justification is thus a question of </a:t>
            </a:r>
            <a:r>
              <a:rPr lang="en-US" sz="2700" i="1" dirty="0">
                <a:solidFill>
                  <a:srgbClr val="FF0000"/>
                </a:solidFill>
              </a:rPr>
              <a:t>evidential support.</a:t>
            </a:r>
            <a:endParaRPr lang="en-US" sz="2700" dirty="0">
              <a:solidFill>
                <a:srgbClr val="FF0000"/>
              </a:solidFill>
            </a:endParaRPr>
          </a:p>
          <a:p>
            <a:r>
              <a:rPr lang="en-US" sz="2700" dirty="0">
                <a:solidFill>
                  <a:srgbClr val="FF0000"/>
                </a:solidFill>
              </a:rPr>
              <a:t>Kvernbekk: “What makes something evidence is that it stands in a certain relation to a hypothesis, namely confirmation or disconfirmation.”</a:t>
            </a:r>
          </a:p>
          <a:p>
            <a:r>
              <a:rPr lang="en-US" sz="2700" dirty="0">
                <a:solidFill>
                  <a:srgbClr val="FF0000"/>
                </a:solidFill>
              </a:rPr>
              <a:t>How likely the hypothesis is depends upon the </a:t>
            </a:r>
            <a:r>
              <a:rPr lang="en-US" sz="2700" i="1" dirty="0">
                <a:solidFill>
                  <a:srgbClr val="FF0000"/>
                </a:solidFill>
              </a:rPr>
              <a:t>strength</a:t>
            </a:r>
            <a:r>
              <a:rPr lang="en-US" sz="2700" dirty="0">
                <a:solidFill>
                  <a:srgbClr val="FF0000"/>
                </a:solidFill>
              </a:rPr>
              <a:t> of the evidence: claims can be more or less justified. Justification is a </a:t>
            </a:r>
            <a:r>
              <a:rPr lang="en-US" sz="2700" i="1" dirty="0">
                <a:solidFill>
                  <a:srgbClr val="FF0000"/>
                </a:solidFill>
              </a:rPr>
              <a:t>matter of degree</a:t>
            </a:r>
            <a:r>
              <a:rPr lang="en-US" sz="2700" dirty="0">
                <a:solidFill>
                  <a:srgbClr val="FF0000"/>
                </a:solidFill>
              </a:rPr>
              <a:t>.</a:t>
            </a:r>
          </a:p>
        </p:txBody>
      </p:sp>
    </p:spTree>
    <p:extLst>
      <p:ext uri="{BB962C8B-B14F-4D97-AF65-F5344CB8AC3E}">
        <p14:creationId xmlns:p14="http://schemas.microsoft.com/office/powerpoint/2010/main" val="197227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 y="1"/>
            <a:ext cx="12197862" cy="1266092"/>
          </a:xfrm>
        </p:spPr>
        <p:txBody>
          <a:bodyPr>
            <a:normAutofit/>
          </a:bodyPr>
          <a:lstStyle/>
          <a:p>
            <a:pPr algn="ctr"/>
            <a:r>
              <a:rPr lang="en-US" sz="6000" dirty="0">
                <a:solidFill>
                  <a:schemeClr val="accent1"/>
                </a:solidFill>
              </a:rPr>
              <a:t>A Bit of Logic to Begin</a:t>
            </a:r>
          </a:p>
        </p:txBody>
      </p:sp>
      <p:sp>
        <p:nvSpPr>
          <p:cNvPr id="3" name="Content Placeholder 2"/>
          <p:cNvSpPr>
            <a:spLocks noGrp="1"/>
          </p:cNvSpPr>
          <p:nvPr>
            <p:ph idx="1"/>
          </p:nvPr>
        </p:nvSpPr>
        <p:spPr>
          <a:xfrm>
            <a:off x="0" y="1266092"/>
            <a:ext cx="12192000" cy="5591907"/>
          </a:xfrm>
        </p:spPr>
        <p:txBody>
          <a:bodyPr>
            <a:normAutofit fontScale="92500" lnSpcReduction="20000"/>
          </a:bodyPr>
          <a:lstStyle/>
          <a:p>
            <a:r>
              <a:rPr lang="en-US" i="1" dirty="0">
                <a:solidFill>
                  <a:srgbClr val="FF0000"/>
                </a:solidFill>
              </a:rPr>
              <a:t>Conditionals</a:t>
            </a:r>
            <a:r>
              <a:rPr lang="en-US" dirty="0">
                <a:solidFill>
                  <a:srgbClr val="FF0000"/>
                </a:solidFill>
              </a:rPr>
              <a:t>: Sentences of the form: “If p, then q” </a:t>
            </a:r>
          </a:p>
          <a:p>
            <a:pPr lvl="1"/>
            <a:r>
              <a:rPr lang="en-US" sz="2800" dirty="0">
                <a:solidFill>
                  <a:srgbClr val="FF0000"/>
                </a:solidFill>
              </a:rPr>
              <a:t>“p” and “q” themselves stand for sentences </a:t>
            </a:r>
            <a:r>
              <a:rPr lang="mr-IN" sz="2800" dirty="0">
                <a:solidFill>
                  <a:srgbClr val="FF0000"/>
                </a:solidFill>
              </a:rPr>
              <a:t>–</a:t>
            </a:r>
            <a:r>
              <a:rPr lang="en-US" sz="2800" dirty="0">
                <a:solidFill>
                  <a:srgbClr val="FF0000"/>
                </a:solidFill>
              </a:rPr>
              <a:t> </a:t>
            </a:r>
            <a:r>
              <a:rPr lang="en-US" sz="2800" i="1" dirty="0">
                <a:solidFill>
                  <a:srgbClr val="FF0000"/>
                </a:solidFill>
              </a:rPr>
              <a:t>sentential</a:t>
            </a:r>
            <a:r>
              <a:rPr lang="en-US" sz="2800" dirty="0">
                <a:solidFill>
                  <a:srgbClr val="FF0000"/>
                </a:solidFill>
              </a:rPr>
              <a:t> logic </a:t>
            </a:r>
          </a:p>
          <a:p>
            <a:pPr lvl="1"/>
            <a:r>
              <a:rPr lang="en-US" sz="2800" dirty="0">
                <a:solidFill>
                  <a:srgbClr val="FF0000"/>
                </a:solidFill>
              </a:rPr>
              <a:t>(as opposed to </a:t>
            </a:r>
            <a:r>
              <a:rPr lang="en-US" sz="2800" i="1" dirty="0">
                <a:solidFill>
                  <a:srgbClr val="FF0000"/>
                </a:solidFill>
              </a:rPr>
              <a:t>quantificational</a:t>
            </a:r>
            <a:r>
              <a:rPr lang="en-US" sz="2800" dirty="0">
                <a:solidFill>
                  <a:srgbClr val="FF0000"/>
                </a:solidFill>
              </a:rPr>
              <a:t> logic, which deals with sentences containing quantifiers “For all</a:t>
            </a:r>
            <a:r>
              <a:rPr lang="mr-IN" sz="2800" dirty="0">
                <a:solidFill>
                  <a:srgbClr val="FF0000"/>
                </a:solidFill>
              </a:rPr>
              <a:t>…</a:t>
            </a:r>
            <a:r>
              <a:rPr lang="en-US" sz="2800" dirty="0">
                <a:solidFill>
                  <a:srgbClr val="FF0000"/>
                </a:solidFill>
              </a:rPr>
              <a:t>” and “There is</a:t>
            </a:r>
            <a:r>
              <a:rPr lang="mr-IN" sz="2800" dirty="0">
                <a:solidFill>
                  <a:srgbClr val="FF0000"/>
                </a:solidFill>
              </a:rPr>
              <a:t>…</a:t>
            </a:r>
            <a:r>
              <a:rPr lang="en-US" sz="2800" dirty="0">
                <a:solidFill>
                  <a:srgbClr val="FF0000"/>
                </a:solidFill>
              </a:rPr>
              <a:t>”)</a:t>
            </a:r>
          </a:p>
          <a:p>
            <a:pPr lvl="1"/>
            <a:endParaRPr lang="en-US" sz="2800" dirty="0">
              <a:solidFill>
                <a:srgbClr val="FF0000"/>
              </a:solidFill>
            </a:endParaRPr>
          </a:p>
          <a:p>
            <a:pPr lvl="1"/>
            <a:r>
              <a:rPr lang="en-US" sz="2800" dirty="0">
                <a:solidFill>
                  <a:srgbClr val="FF0000"/>
                </a:solidFill>
              </a:rPr>
              <a:t>“If p”: </a:t>
            </a:r>
            <a:r>
              <a:rPr lang="en-US" sz="2800" i="1" dirty="0">
                <a:solidFill>
                  <a:srgbClr val="FF0000"/>
                </a:solidFill>
              </a:rPr>
              <a:t>antecedent</a:t>
            </a:r>
          </a:p>
          <a:p>
            <a:pPr lvl="1"/>
            <a:r>
              <a:rPr lang="en-US" sz="2800" dirty="0">
                <a:solidFill>
                  <a:srgbClr val="FF0000"/>
                </a:solidFill>
              </a:rPr>
              <a:t>“then q”: </a:t>
            </a:r>
            <a:r>
              <a:rPr lang="en-US" sz="2800" i="1" dirty="0">
                <a:solidFill>
                  <a:srgbClr val="FF0000"/>
                </a:solidFill>
              </a:rPr>
              <a:t>consequent</a:t>
            </a:r>
          </a:p>
          <a:p>
            <a:pPr lvl="1"/>
            <a:endParaRPr lang="en-US" sz="2800" dirty="0">
              <a:solidFill>
                <a:srgbClr val="FF0000"/>
              </a:solidFill>
            </a:endParaRPr>
          </a:p>
          <a:p>
            <a:pPr marL="0" lvl="1" indent="0"/>
            <a:r>
              <a:rPr lang="en-US" sz="2800" dirty="0">
                <a:solidFill>
                  <a:srgbClr val="FF0000"/>
                </a:solidFill>
              </a:rPr>
              <a:t>Let “p” be “Oslo is in Norway”</a:t>
            </a:r>
          </a:p>
          <a:p>
            <a:pPr marL="0" lvl="1" indent="0"/>
            <a:r>
              <a:rPr lang="en-US" sz="2800" dirty="0">
                <a:solidFill>
                  <a:srgbClr val="FF0000"/>
                </a:solidFill>
              </a:rPr>
              <a:t>Let “q” be “Oslo is in Scandinavia”</a:t>
            </a:r>
          </a:p>
          <a:p>
            <a:pPr lvl="1"/>
            <a:endParaRPr lang="en-US" sz="2800" dirty="0">
              <a:solidFill>
                <a:srgbClr val="FF0000"/>
              </a:solidFill>
            </a:endParaRPr>
          </a:p>
          <a:p>
            <a:pPr marL="0" lvl="1"/>
            <a:r>
              <a:rPr lang="en-US" sz="2800" dirty="0">
                <a:solidFill>
                  <a:srgbClr val="FF0000"/>
                </a:solidFill>
              </a:rPr>
              <a:t>Consider these </a:t>
            </a:r>
            <a:r>
              <a:rPr lang="en-US" sz="2800" i="1" dirty="0">
                <a:solidFill>
                  <a:srgbClr val="FF0000"/>
                </a:solidFill>
              </a:rPr>
              <a:t>argument forms</a:t>
            </a:r>
            <a:r>
              <a:rPr lang="en-US" sz="2800" dirty="0">
                <a:solidFill>
                  <a:srgbClr val="FF0000"/>
                </a:solidFill>
              </a:rPr>
              <a:t>:</a:t>
            </a:r>
          </a:p>
          <a:p>
            <a:pPr marL="0" lvl="1"/>
            <a:r>
              <a:rPr lang="en-US" sz="2800" dirty="0">
                <a:solidFill>
                  <a:srgbClr val="FF0000"/>
                </a:solidFill>
              </a:rPr>
              <a:t>A: 1. If p, then q</a:t>
            </a:r>
          </a:p>
          <a:p>
            <a:pPr marL="0" lvl="1"/>
            <a:r>
              <a:rPr lang="en-US" sz="2800" dirty="0">
                <a:solidFill>
                  <a:srgbClr val="FF0000"/>
                </a:solidFill>
              </a:rPr>
              <a:t>     2. p</a:t>
            </a:r>
          </a:p>
          <a:p>
            <a:pPr marL="0" lvl="1"/>
            <a:r>
              <a:rPr lang="en-US" sz="2800" dirty="0">
                <a:solidFill>
                  <a:srgbClr val="FF0000"/>
                </a:solidFill>
              </a:rPr>
              <a:t>     3. Therefore, q</a:t>
            </a:r>
          </a:p>
        </p:txBody>
      </p:sp>
    </p:spTree>
    <p:extLst>
      <p:ext uri="{BB962C8B-B14F-4D97-AF65-F5344CB8AC3E}">
        <p14:creationId xmlns:p14="http://schemas.microsoft.com/office/powerpoint/2010/main" val="120782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91306"/>
          </a:xfrm>
        </p:spPr>
        <p:txBody>
          <a:bodyPr/>
          <a:lstStyle/>
          <a:p>
            <a:pPr algn="ctr"/>
            <a:r>
              <a:rPr lang="en-US" dirty="0">
                <a:solidFill>
                  <a:schemeClr val="accent1"/>
                </a:solidFill>
              </a:rPr>
              <a:t>Truth</a:t>
            </a:r>
          </a:p>
        </p:txBody>
      </p:sp>
      <p:sp>
        <p:nvSpPr>
          <p:cNvPr id="3" name="Content Placeholder 2"/>
          <p:cNvSpPr>
            <a:spLocks noGrp="1"/>
          </p:cNvSpPr>
          <p:nvPr>
            <p:ph idx="1"/>
          </p:nvPr>
        </p:nvSpPr>
        <p:spPr>
          <a:xfrm>
            <a:off x="0" y="791308"/>
            <a:ext cx="12192000" cy="6189784"/>
          </a:xfrm>
        </p:spPr>
        <p:txBody>
          <a:bodyPr>
            <a:noAutofit/>
          </a:bodyPr>
          <a:lstStyle/>
          <a:p>
            <a:r>
              <a:rPr lang="en-US" dirty="0">
                <a:solidFill>
                  <a:srgbClr val="FF0000"/>
                </a:solidFill>
              </a:rPr>
              <a:t>The </a:t>
            </a:r>
            <a:r>
              <a:rPr lang="en-US" i="1" dirty="0">
                <a:solidFill>
                  <a:srgbClr val="FF0000"/>
                </a:solidFill>
              </a:rPr>
              <a:t>correspondence </a:t>
            </a:r>
            <a:r>
              <a:rPr lang="en-US" dirty="0">
                <a:solidFill>
                  <a:srgbClr val="FF0000"/>
                </a:solidFill>
              </a:rPr>
              <a:t>theory: p is true </a:t>
            </a:r>
            <a:r>
              <a:rPr lang="en-US" i="1" dirty="0">
                <a:solidFill>
                  <a:srgbClr val="FF0000"/>
                </a:solidFill>
              </a:rPr>
              <a:t>iff</a:t>
            </a:r>
            <a:r>
              <a:rPr lang="en-US" dirty="0">
                <a:solidFill>
                  <a:srgbClr val="FF0000"/>
                </a:solidFill>
              </a:rPr>
              <a:t> it </a:t>
            </a:r>
            <a:r>
              <a:rPr lang="en-US" i="1" dirty="0">
                <a:solidFill>
                  <a:srgbClr val="FF0000"/>
                </a:solidFill>
              </a:rPr>
              <a:t>corresponds with reality. </a:t>
            </a:r>
            <a:r>
              <a:rPr lang="en-US" dirty="0">
                <a:solidFill>
                  <a:srgbClr val="FF0000"/>
                </a:solidFill>
              </a:rPr>
              <a:t>(‘</a:t>
            </a:r>
            <a:r>
              <a:rPr lang="en-US" i="1" dirty="0">
                <a:solidFill>
                  <a:srgbClr val="FF0000"/>
                </a:solidFill>
              </a:rPr>
              <a:t>iff</a:t>
            </a:r>
            <a:r>
              <a:rPr lang="en-US" dirty="0">
                <a:solidFill>
                  <a:srgbClr val="FF0000"/>
                </a:solidFill>
              </a:rPr>
              <a:t>’ = ‘if and only if’)</a:t>
            </a:r>
          </a:p>
          <a:p>
            <a:r>
              <a:rPr lang="en-US" dirty="0">
                <a:solidFill>
                  <a:srgbClr val="FF0000"/>
                </a:solidFill>
              </a:rPr>
              <a:t>Aristotle: “To say of what is, that it is not, or of what is not, that it is, is false; whereas, to say of what is, that it is, or of what is not, that it is not, is true.”</a:t>
            </a:r>
          </a:p>
          <a:p>
            <a:r>
              <a:rPr lang="en-US" dirty="0">
                <a:solidFill>
                  <a:srgbClr val="FF0000"/>
                </a:solidFill>
              </a:rPr>
              <a:t>Tarski’s schema: “‘p’ is true </a:t>
            </a:r>
            <a:r>
              <a:rPr lang="en-US" i="1" dirty="0">
                <a:solidFill>
                  <a:srgbClr val="FF0000"/>
                </a:solidFill>
              </a:rPr>
              <a:t>iff</a:t>
            </a:r>
            <a:r>
              <a:rPr lang="en-US" dirty="0">
                <a:solidFill>
                  <a:srgbClr val="FF0000"/>
                </a:solidFill>
              </a:rPr>
              <a:t> p”.</a:t>
            </a:r>
          </a:p>
          <a:p>
            <a:r>
              <a:rPr lang="en-US" dirty="0">
                <a:solidFill>
                  <a:srgbClr val="FF0000"/>
                </a:solidFill>
              </a:rPr>
              <a:t>Example: ‘Oslo is in Norway’ is true </a:t>
            </a:r>
            <a:r>
              <a:rPr lang="en-US" i="1" dirty="0">
                <a:solidFill>
                  <a:srgbClr val="FF0000"/>
                </a:solidFill>
              </a:rPr>
              <a:t>iff</a:t>
            </a:r>
            <a:r>
              <a:rPr lang="en-US" dirty="0">
                <a:solidFill>
                  <a:srgbClr val="FF0000"/>
                </a:solidFill>
              </a:rPr>
              <a:t> Oslo is in Norway.</a:t>
            </a:r>
          </a:p>
          <a:p>
            <a:r>
              <a:rPr lang="en-US" dirty="0">
                <a:solidFill>
                  <a:srgbClr val="FF0000"/>
                </a:solidFill>
              </a:rPr>
              <a:t>Great difficulty for the correspondence theory: explaining the nature of the alleged correspondence. (How can a sentence ‘correspond’ to a fact or state of affairs?) Many views about this. (I recommend Alvin Goldman’s modest </a:t>
            </a:r>
            <a:r>
              <a:rPr lang="en-US" i="1" dirty="0">
                <a:solidFill>
                  <a:srgbClr val="FF0000"/>
                </a:solidFill>
              </a:rPr>
              <a:t>truthmaker</a:t>
            </a:r>
            <a:r>
              <a:rPr lang="en-US" dirty="0">
                <a:solidFill>
                  <a:srgbClr val="FF0000"/>
                </a:solidFill>
              </a:rPr>
              <a:t> view: ‘p’ is true </a:t>
            </a:r>
            <a:r>
              <a:rPr lang="en-US" i="1" dirty="0">
                <a:solidFill>
                  <a:srgbClr val="FF0000"/>
                </a:solidFill>
              </a:rPr>
              <a:t>iff</a:t>
            </a:r>
            <a:r>
              <a:rPr lang="en-US" dirty="0">
                <a:solidFill>
                  <a:srgbClr val="FF0000"/>
                </a:solidFill>
              </a:rPr>
              <a:t> some fact or state of affairs makes it true. Example: it is the facts concerning Oslo’s location that makes ‘Oslo is in Norway’ true. Goldman, </a:t>
            </a:r>
            <a:r>
              <a:rPr lang="en-US" i="1" dirty="0">
                <a:solidFill>
                  <a:srgbClr val="FF0000"/>
                </a:solidFill>
              </a:rPr>
              <a:t>KSW</a:t>
            </a:r>
            <a:r>
              <a:rPr lang="en-US" dirty="0">
                <a:solidFill>
                  <a:srgbClr val="FF0000"/>
                </a:solidFill>
              </a:rPr>
              <a:t>, ch. 2)</a:t>
            </a:r>
          </a:p>
          <a:p>
            <a:r>
              <a:rPr lang="en-US" dirty="0">
                <a:solidFill>
                  <a:srgbClr val="FF0000"/>
                </a:solidFill>
              </a:rPr>
              <a:t>Rival theories of truth: the </a:t>
            </a:r>
            <a:r>
              <a:rPr lang="en-US" i="1" dirty="0">
                <a:solidFill>
                  <a:srgbClr val="FF0000"/>
                </a:solidFill>
              </a:rPr>
              <a:t>coherence</a:t>
            </a:r>
            <a:r>
              <a:rPr lang="en-US" dirty="0">
                <a:solidFill>
                  <a:srgbClr val="FF0000"/>
                </a:solidFill>
              </a:rPr>
              <a:t> theory and the </a:t>
            </a:r>
            <a:r>
              <a:rPr lang="en-US" i="1" dirty="0">
                <a:solidFill>
                  <a:srgbClr val="FF0000"/>
                </a:solidFill>
              </a:rPr>
              <a:t>pragmatic</a:t>
            </a:r>
            <a:r>
              <a:rPr lang="en-US" dirty="0">
                <a:solidFill>
                  <a:srgbClr val="FF0000"/>
                </a:solidFill>
              </a:rPr>
              <a:t> theory.</a:t>
            </a:r>
          </a:p>
        </p:txBody>
      </p:sp>
    </p:spTree>
    <p:extLst>
      <p:ext uri="{BB962C8B-B14F-4D97-AF65-F5344CB8AC3E}">
        <p14:creationId xmlns:p14="http://schemas.microsoft.com/office/powerpoint/2010/main" val="152538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4061"/>
          </a:xfrm>
        </p:spPr>
        <p:txBody>
          <a:bodyPr/>
          <a:lstStyle/>
          <a:p>
            <a:pPr algn="ctr"/>
            <a:r>
              <a:rPr lang="en-US" dirty="0">
                <a:solidFill>
                  <a:schemeClr val="accent1"/>
                </a:solidFill>
              </a:rPr>
              <a:t>Truth (2)</a:t>
            </a:r>
          </a:p>
        </p:txBody>
      </p:sp>
      <p:sp>
        <p:nvSpPr>
          <p:cNvPr id="3" name="Content Placeholder 2"/>
          <p:cNvSpPr>
            <a:spLocks noGrp="1"/>
          </p:cNvSpPr>
          <p:nvPr>
            <p:ph idx="1"/>
          </p:nvPr>
        </p:nvSpPr>
        <p:spPr>
          <a:xfrm>
            <a:off x="0" y="844062"/>
            <a:ext cx="12192000" cy="6013938"/>
          </a:xfrm>
        </p:spPr>
        <p:txBody>
          <a:bodyPr/>
          <a:lstStyle/>
          <a:p>
            <a:r>
              <a:rPr lang="en-US" i="1" dirty="0">
                <a:solidFill>
                  <a:srgbClr val="FF0000"/>
                </a:solidFill>
              </a:rPr>
              <a:t>Coherence</a:t>
            </a:r>
            <a:r>
              <a:rPr lang="en-US" dirty="0">
                <a:solidFill>
                  <a:srgbClr val="FF0000"/>
                </a:solidFill>
              </a:rPr>
              <a:t> theory: ‘p’ is true </a:t>
            </a:r>
            <a:r>
              <a:rPr lang="en-US" i="1" dirty="0">
                <a:solidFill>
                  <a:srgbClr val="FF0000"/>
                </a:solidFill>
              </a:rPr>
              <a:t>iff</a:t>
            </a:r>
            <a:r>
              <a:rPr lang="en-US" dirty="0">
                <a:solidFill>
                  <a:srgbClr val="FF0000"/>
                </a:solidFill>
              </a:rPr>
              <a:t> it coheres with other claims we take to be true.</a:t>
            </a:r>
          </a:p>
          <a:p>
            <a:r>
              <a:rPr lang="en-US" dirty="0">
                <a:solidFill>
                  <a:srgbClr val="FF0000"/>
                </a:solidFill>
              </a:rPr>
              <a:t>Problem: ‘coherence’ must be more than consistency. What else?</a:t>
            </a:r>
          </a:p>
          <a:p>
            <a:r>
              <a:rPr lang="en-US" dirty="0">
                <a:solidFill>
                  <a:srgbClr val="FF0000"/>
                </a:solidFill>
              </a:rPr>
              <a:t>Problem: Fictional worlds cohere, and yet are false. (The world of Sherlock Holmes is perfectly coherent, but there is no Sherlock Holmes, and “Holmes lives at 221B Baker Street” is </a:t>
            </a:r>
            <a:r>
              <a:rPr lang="en-US">
                <a:solidFill>
                  <a:srgbClr val="FF0000"/>
                </a:solidFill>
              </a:rPr>
              <a:t>false.)</a:t>
            </a:r>
            <a:endParaRPr lang="en-US" dirty="0">
              <a:solidFill>
                <a:srgbClr val="FF0000"/>
              </a:solidFill>
            </a:endParaRPr>
          </a:p>
          <a:p>
            <a:r>
              <a:rPr lang="en-US" i="1" dirty="0">
                <a:solidFill>
                  <a:srgbClr val="FF0000"/>
                </a:solidFill>
              </a:rPr>
              <a:t>Pragmatic</a:t>
            </a:r>
            <a:r>
              <a:rPr lang="en-US" dirty="0">
                <a:solidFill>
                  <a:srgbClr val="FF0000"/>
                </a:solidFill>
              </a:rPr>
              <a:t> theory: ‘p’ is true </a:t>
            </a:r>
            <a:r>
              <a:rPr lang="en-US" i="1" dirty="0">
                <a:solidFill>
                  <a:srgbClr val="FF0000"/>
                </a:solidFill>
              </a:rPr>
              <a:t>iff</a:t>
            </a:r>
            <a:r>
              <a:rPr lang="en-US" dirty="0">
                <a:solidFill>
                  <a:srgbClr val="FF0000"/>
                </a:solidFill>
              </a:rPr>
              <a:t> p is </a:t>
            </a:r>
            <a:r>
              <a:rPr lang="en-US" i="1" dirty="0">
                <a:solidFill>
                  <a:srgbClr val="FF0000"/>
                </a:solidFill>
              </a:rPr>
              <a:t>useful</a:t>
            </a:r>
            <a:r>
              <a:rPr lang="en-US" dirty="0">
                <a:solidFill>
                  <a:srgbClr val="FF0000"/>
                </a:solidFill>
              </a:rPr>
              <a:t> to believe, and helps us achieve our practical ends.</a:t>
            </a:r>
          </a:p>
          <a:p>
            <a:r>
              <a:rPr lang="en-US" dirty="0">
                <a:solidFill>
                  <a:srgbClr val="FF0000"/>
                </a:solidFill>
              </a:rPr>
              <a:t>Problem: False beliefs are often useful. (Example: the sextant, which helps ships  determine their locations at sea, but depends upon the falsehood that the Earth is at the center of the solar system.)</a:t>
            </a:r>
          </a:p>
          <a:p>
            <a:r>
              <a:rPr lang="en-US" dirty="0">
                <a:solidFill>
                  <a:srgbClr val="FF0000"/>
                </a:solidFill>
              </a:rPr>
              <a:t>So: all three theories have problems; still widely debated. But the correspondence theory is the most intuitive, esp. when couched in modest metaphysical terms a la Goldman.</a:t>
            </a:r>
          </a:p>
        </p:txBody>
      </p:sp>
    </p:spTree>
    <p:extLst>
      <p:ext uri="{BB962C8B-B14F-4D97-AF65-F5344CB8AC3E}">
        <p14:creationId xmlns:p14="http://schemas.microsoft.com/office/powerpoint/2010/main" val="9193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4061"/>
          </a:xfrm>
        </p:spPr>
        <p:txBody>
          <a:bodyPr/>
          <a:lstStyle/>
          <a:p>
            <a:pPr algn="ctr"/>
            <a:r>
              <a:rPr lang="en-US" dirty="0">
                <a:solidFill>
                  <a:schemeClr val="accent1"/>
                </a:solidFill>
              </a:rPr>
              <a:t>What Ought We to Believe? The Ethics of Belief</a:t>
            </a:r>
          </a:p>
        </p:txBody>
      </p:sp>
      <p:sp>
        <p:nvSpPr>
          <p:cNvPr id="3" name="Content Placeholder 2"/>
          <p:cNvSpPr>
            <a:spLocks noGrp="1"/>
          </p:cNvSpPr>
          <p:nvPr>
            <p:ph idx="1"/>
          </p:nvPr>
        </p:nvSpPr>
        <p:spPr>
          <a:xfrm>
            <a:off x="0" y="844062"/>
            <a:ext cx="12192000" cy="6013938"/>
          </a:xfrm>
        </p:spPr>
        <p:txBody>
          <a:bodyPr>
            <a:noAutofit/>
          </a:bodyPr>
          <a:lstStyle/>
          <a:p>
            <a:r>
              <a:rPr lang="en-US" sz="2600" dirty="0">
                <a:solidFill>
                  <a:srgbClr val="FF0000"/>
                </a:solidFill>
              </a:rPr>
              <a:t>Clifford: “It is wrong always, everywhere, and for anyone, to believe anything upon insufficient evidence.”</a:t>
            </a:r>
          </a:p>
          <a:p>
            <a:r>
              <a:rPr lang="en-US" sz="2600" dirty="0">
                <a:solidFill>
                  <a:srgbClr val="FF0000"/>
                </a:solidFill>
              </a:rPr>
              <a:t>James: “Our passional nature not only lawfully may, but must, decide an option between propositions, whenever it is a genuine option [i.e., living, forced, and momentous] that cannot by its nature be decided on intellectual grounds; for to say, under such circumstances, ‘Do not decide, but leave the question open’ [which is what Clifford recommends] is itself a passional decision </a:t>
            </a:r>
            <a:r>
              <a:rPr lang="mr-IN" sz="2600" dirty="0">
                <a:solidFill>
                  <a:srgbClr val="FF0000"/>
                </a:solidFill>
              </a:rPr>
              <a:t>–</a:t>
            </a:r>
            <a:r>
              <a:rPr lang="en-US" sz="2600" dirty="0">
                <a:solidFill>
                  <a:srgbClr val="FF0000"/>
                </a:solidFill>
              </a:rPr>
              <a:t> just like deciding yes or no </a:t>
            </a:r>
            <a:r>
              <a:rPr lang="mr-IN" sz="2600" dirty="0">
                <a:solidFill>
                  <a:srgbClr val="FF0000"/>
                </a:solidFill>
              </a:rPr>
              <a:t>–</a:t>
            </a:r>
            <a:r>
              <a:rPr lang="en-US" sz="2600" dirty="0">
                <a:solidFill>
                  <a:srgbClr val="FF0000"/>
                </a:solidFill>
              </a:rPr>
              <a:t> and is attended with the same risk of losing the truth.”</a:t>
            </a:r>
          </a:p>
          <a:p>
            <a:r>
              <a:rPr lang="en-US" sz="2600" dirty="0">
                <a:solidFill>
                  <a:srgbClr val="FF0000"/>
                </a:solidFill>
              </a:rPr>
              <a:t>James’ idea: whatever </a:t>
            </a:r>
            <a:r>
              <a:rPr lang="en-US" sz="2600" i="1" dirty="0">
                <a:solidFill>
                  <a:srgbClr val="FF0000"/>
                </a:solidFill>
              </a:rPr>
              <a:t>belief policy</a:t>
            </a:r>
            <a:r>
              <a:rPr lang="en-US" sz="2600" dirty="0">
                <a:solidFill>
                  <a:srgbClr val="FF0000"/>
                </a:solidFill>
              </a:rPr>
              <a:t> one pursues (Believe only proven truths; Believe in accordance with the evidence; Believe everything; Believe nothing; Believe whatever makes you feel good; etc.), one runs a </a:t>
            </a:r>
            <a:r>
              <a:rPr lang="en-US" sz="2600" i="1" dirty="0">
                <a:solidFill>
                  <a:srgbClr val="FF0000"/>
                </a:solidFill>
              </a:rPr>
              <a:t>risk</a:t>
            </a:r>
            <a:r>
              <a:rPr lang="en-US" sz="2600" dirty="0">
                <a:solidFill>
                  <a:srgbClr val="FF0000"/>
                </a:solidFill>
              </a:rPr>
              <a:t>. Clifford runs the risk of missing truths, while James runs the risk of gaining falsehoods. James: Each person is </a:t>
            </a:r>
            <a:r>
              <a:rPr lang="en-US" sz="2600" i="1" dirty="0">
                <a:solidFill>
                  <a:srgbClr val="FF0000"/>
                </a:solidFill>
              </a:rPr>
              <a:t>entitled to choose his/her own form of risk</a:t>
            </a:r>
            <a:r>
              <a:rPr lang="en-US" sz="2600" dirty="0">
                <a:solidFill>
                  <a:srgbClr val="FF0000"/>
                </a:solidFill>
              </a:rPr>
              <a:t>. “Dupery for dupery</a:t>
            </a:r>
            <a:r>
              <a:rPr lang="mr-IN" sz="2600" dirty="0">
                <a:solidFill>
                  <a:srgbClr val="FF0000"/>
                </a:solidFill>
              </a:rPr>
              <a:t>…</a:t>
            </a:r>
            <a:r>
              <a:rPr lang="en-US" sz="2600" dirty="0">
                <a:solidFill>
                  <a:srgbClr val="FF0000"/>
                </a:solidFill>
              </a:rPr>
              <a:t>”</a:t>
            </a:r>
          </a:p>
          <a:p>
            <a:r>
              <a:rPr lang="en-US" sz="2600" dirty="0">
                <a:solidFill>
                  <a:srgbClr val="FF0000"/>
                </a:solidFill>
              </a:rPr>
              <a:t>The Philips reading discusses the Clifford/James debate.</a:t>
            </a:r>
          </a:p>
        </p:txBody>
      </p:sp>
    </p:spTree>
    <p:extLst>
      <p:ext uri="{BB962C8B-B14F-4D97-AF65-F5344CB8AC3E}">
        <p14:creationId xmlns:p14="http://schemas.microsoft.com/office/powerpoint/2010/main" val="170679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125414"/>
          </a:xfrm>
        </p:spPr>
        <p:txBody>
          <a:bodyPr/>
          <a:lstStyle/>
          <a:p>
            <a:pPr algn="ctr"/>
            <a:r>
              <a:rPr lang="en-US" dirty="0">
                <a:solidFill>
                  <a:schemeClr val="accent1"/>
                </a:solidFill>
              </a:rPr>
              <a:t>Philips (2)</a:t>
            </a:r>
          </a:p>
        </p:txBody>
      </p:sp>
      <p:sp>
        <p:nvSpPr>
          <p:cNvPr id="3" name="Content Placeholder 2"/>
          <p:cNvSpPr>
            <a:spLocks noGrp="1"/>
          </p:cNvSpPr>
          <p:nvPr>
            <p:ph idx="1"/>
          </p:nvPr>
        </p:nvSpPr>
        <p:spPr>
          <a:xfrm>
            <a:off x="0" y="1125416"/>
            <a:ext cx="12192000" cy="5732584"/>
          </a:xfrm>
        </p:spPr>
        <p:txBody>
          <a:bodyPr/>
          <a:lstStyle/>
          <a:p>
            <a:r>
              <a:rPr lang="en-US" dirty="0">
                <a:solidFill>
                  <a:srgbClr val="FF0000"/>
                </a:solidFill>
              </a:rPr>
              <a:t>“Faith-based belief is, by definition, belief without evidence.”</a:t>
            </a:r>
          </a:p>
          <a:p>
            <a:r>
              <a:rPr lang="en-US" dirty="0">
                <a:solidFill>
                  <a:srgbClr val="FF0000"/>
                </a:solidFill>
              </a:rPr>
              <a:t>“Since what we believe affects others, belief is an </a:t>
            </a:r>
            <a:r>
              <a:rPr lang="en-US" i="1" dirty="0">
                <a:solidFill>
                  <a:srgbClr val="FF0000"/>
                </a:solidFill>
              </a:rPr>
              <a:t>ethical</a:t>
            </a:r>
            <a:r>
              <a:rPr lang="en-US" dirty="0">
                <a:solidFill>
                  <a:srgbClr val="FF0000"/>
                </a:solidFill>
              </a:rPr>
              <a:t> matter.” (This is emphasized by Clifford too.) Hence the ‘ethics of belief’.</a:t>
            </a:r>
          </a:p>
          <a:p>
            <a:r>
              <a:rPr lang="en-US" dirty="0">
                <a:solidFill>
                  <a:srgbClr val="FF0000"/>
                </a:solidFill>
              </a:rPr>
              <a:t>“The more the lives and welfare of others depend on the accuracy of our beliefs, the higher our standards of evidence should be.”</a:t>
            </a:r>
          </a:p>
          <a:p>
            <a:r>
              <a:rPr lang="en-US" dirty="0">
                <a:solidFill>
                  <a:srgbClr val="FF0000"/>
                </a:solidFill>
              </a:rPr>
              <a:t>Philips’ conclusion: “We are entitled to believe without evidence</a:t>
            </a:r>
            <a:r>
              <a:rPr lang="mr-IN" dirty="0">
                <a:solidFill>
                  <a:srgbClr val="FF0000"/>
                </a:solidFill>
              </a:rPr>
              <a:t>…</a:t>
            </a:r>
            <a:r>
              <a:rPr lang="en-US" dirty="0">
                <a:solidFill>
                  <a:srgbClr val="FF0000"/>
                </a:solidFill>
              </a:rPr>
              <a:t>subject to two strict requirements: the issues must be ones we can’t decide on the basis of evidence and arguments</a:t>
            </a:r>
            <a:r>
              <a:rPr lang="mr-IN" dirty="0">
                <a:solidFill>
                  <a:srgbClr val="FF0000"/>
                </a:solidFill>
              </a:rPr>
              <a:t>…</a:t>
            </a:r>
            <a:r>
              <a:rPr lang="en-US" dirty="0">
                <a:solidFill>
                  <a:srgbClr val="FF0000"/>
                </a:solidFill>
              </a:rPr>
              <a:t> [and] our adopting the belief in question must present no significant risk or harm to others.” </a:t>
            </a:r>
          </a:p>
          <a:p>
            <a:r>
              <a:rPr lang="en-US" dirty="0">
                <a:solidFill>
                  <a:srgbClr val="FF0000"/>
                </a:solidFill>
              </a:rPr>
              <a:t>Is Philips right? In general? With respect to scientific hypotheses and beliefs?</a:t>
            </a:r>
          </a:p>
          <a:p>
            <a:endParaRPr lang="en-US" dirty="0"/>
          </a:p>
        </p:txBody>
      </p:sp>
    </p:spTree>
    <p:extLst>
      <p:ext uri="{BB962C8B-B14F-4D97-AF65-F5344CB8AC3E}">
        <p14:creationId xmlns:p14="http://schemas.microsoft.com/office/powerpoint/2010/main" val="7018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022C095-83F9-7B92-FBEC-5A2F7FA17B10}"/>
              </a:ext>
            </a:extLst>
          </p:cNvPr>
          <p:cNvSpPr>
            <a:spLocks noGrp="1" noChangeArrowheads="1"/>
          </p:cNvSpPr>
          <p:nvPr>
            <p:ph type="title"/>
          </p:nvPr>
        </p:nvSpPr>
        <p:spPr>
          <a:xfrm>
            <a:off x="0" y="1"/>
            <a:ext cx="12192000" cy="1099594"/>
          </a:xfrm>
        </p:spPr>
        <p:txBody>
          <a:bodyPr>
            <a:normAutofit/>
          </a:bodyPr>
          <a:lstStyle/>
          <a:p>
            <a:pPr algn="ctr" eaLnBrk="1" hangingPunct="1"/>
            <a:r>
              <a:rPr lang="en-US" altLang="en-US" sz="4000" dirty="0">
                <a:solidFill>
                  <a:schemeClr val="accent1"/>
                </a:solidFill>
              </a:rPr>
              <a:t>Relativism: What Is It?</a:t>
            </a:r>
          </a:p>
        </p:txBody>
      </p:sp>
      <p:sp>
        <p:nvSpPr>
          <p:cNvPr id="14338" name="Rectangle 3">
            <a:extLst>
              <a:ext uri="{FF2B5EF4-FFF2-40B4-BE49-F238E27FC236}">
                <a16:creationId xmlns:a16="http://schemas.microsoft.com/office/drawing/2014/main" id="{C5B467F5-0877-4444-37C6-88017EB3032E}"/>
              </a:ext>
            </a:extLst>
          </p:cNvPr>
          <p:cNvSpPr>
            <a:spLocks noGrp="1" noChangeArrowheads="1"/>
          </p:cNvSpPr>
          <p:nvPr>
            <p:ph type="body" idx="1"/>
          </p:nvPr>
        </p:nvSpPr>
        <p:spPr>
          <a:xfrm>
            <a:off x="0" y="1099596"/>
            <a:ext cx="12192000" cy="5758404"/>
          </a:xfrm>
        </p:spPr>
        <p:txBody>
          <a:bodyPr/>
          <a:lstStyle/>
          <a:p>
            <a:r>
              <a:rPr lang="en-US" altLang="en-US" sz="3600" dirty="0">
                <a:solidFill>
                  <a:srgbClr val="FF0000"/>
                </a:solidFill>
              </a:rPr>
              <a:t>Note: speaking only of </a:t>
            </a:r>
            <a:r>
              <a:rPr lang="en-US" altLang="en-US" sz="3600" i="1" dirty="0">
                <a:solidFill>
                  <a:srgbClr val="FF0000"/>
                </a:solidFill>
              </a:rPr>
              <a:t>epistemic</a:t>
            </a:r>
            <a:r>
              <a:rPr lang="en-US" altLang="en-US" sz="3600" dirty="0">
                <a:solidFill>
                  <a:srgbClr val="FF0000"/>
                </a:solidFill>
              </a:rPr>
              <a:t> relativism.</a:t>
            </a:r>
          </a:p>
          <a:p>
            <a:pPr eaLnBrk="1" hangingPunct="1"/>
            <a:r>
              <a:rPr lang="en-US" altLang="en-US" sz="3600" dirty="0">
                <a:solidFill>
                  <a:srgbClr val="FF0000"/>
                </a:solidFill>
              </a:rPr>
              <a:t>What is relativism, and what is the problem with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916B9687-5BE2-4793-36DA-7BBBF022130B}"/>
              </a:ext>
            </a:extLst>
          </p:cNvPr>
          <p:cNvSpPr>
            <a:spLocks noGrp="1" noChangeArrowheads="1"/>
          </p:cNvSpPr>
          <p:nvPr>
            <p:ph type="title"/>
          </p:nvPr>
        </p:nvSpPr>
        <p:spPr>
          <a:xfrm>
            <a:off x="0" y="0"/>
            <a:ext cx="12192000" cy="925976"/>
          </a:xfrm>
        </p:spPr>
        <p:txBody>
          <a:bodyPr/>
          <a:lstStyle/>
          <a:p>
            <a:pPr algn="ctr" eaLnBrk="1" hangingPunct="1"/>
            <a:r>
              <a:rPr lang="en-US" altLang="en-US" dirty="0">
                <a:solidFill>
                  <a:schemeClr val="accent1"/>
                </a:solidFill>
              </a:rPr>
              <a:t>Relativism: What Is It? (2)</a:t>
            </a:r>
          </a:p>
        </p:txBody>
      </p:sp>
      <p:sp>
        <p:nvSpPr>
          <p:cNvPr id="15362" name="Rectangle 3">
            <a:extLst>
              <a:ext uri="{FF2B5EF4-FFF2-40B4-BE49-F238E27FC236}">
                <a16:creationId xmlns:a16="http://schemas.microsoft.com/office/drawing/2014/main" id="{8C5E6DE6-4C83-E4B4-E31F-82A8AF8E7972}"/>
              </a:ext>
            </a:extLst>
          </p:cNvPr>
          <p:cNvSpPr>
            <a:spLocks noGrp="1" noChangeArrowheads="1"/>
          </p:cNvSpPr>
          <p:nvPr>
            <p:ph type="body" idx="1"/>
          </p:nvPr>
        </p:nvSpPr>
        <p:spPr>
          <a:xfrm>
            <a:off x="0" y="1018572"/>
            <a:ext cx="12192000" cy="5984112"/>
          </a:xfrm>
        </p:spPr>
        <p:txBody>
          <a:bodyPr>
            <a:normAutofit lnSpcReduction="10000"/>
          </a:bodyPr>
          <a:lstStyle/>
          <a:p>
            <a:pPr marL="0" indent="0" eaLnBrk="1" hangingPunct="1">
              <a:buNone/>
            </a:pPr>
            <a:endParaRPr lang="en-US" altLang="en-US" i="1" dirty="0"/>
          </a:p>
          <a:p>
            <a:pPr eaLnBrk="1" hangingPunct="1"/>
            <a:r>
              <a:rPr lang="en-US" altLang="en-US" sz="3200" i="1" dirty="0">
                <a:solidFill>
                  <a:srgbClr val="FF0000"/>
                </a:solidFill>
              </a:rPr>
              <a:t>ER</a:t>
            </a:r>
            <a:r>
              <a:rPr lang="en-US" altLang="en-US" sz="3200" dirty="0">
                <a:solidFill>
                  <a:srgbClr val="FF0000"/>
                </a:solidFill>
              </a:rPr>
              <a:t>: For any knowledge-claim </a:t>
            </a:r>
            <a:r>
              <a:rPr lang="en-US" altLang="en-US" sz="3200" i="1" dirty="0">
                <a:solidFill>
                  <a:srgbClr val="FF0000"/>
                </a:solidFill>
              </a:rPr>
              <a:t>p</a:t>
            </a:r>
            <a:r>
              <a:rPr lang="en-US" altLang="en-US" sz="3200" dirty="0">
                <a:solidFill>
                  <a:srgbClr val="FF0000"/>
                </a:solidFill>
              </a:rPr>
              <a:t>, </a:t>
            </a:r>
            <a:r>
              <a:rPr lang="en-US" altLang="en-US" sz="3200" i="1" dirty="0">
                <a:solidFill>
                  <a:srgbClr val="FF0000"/>
                </a:solidFill>
              </a:rPr>
              <a:t>p</a:t>
            </a:r>
            <a:r>
              <a:rPr lang="en-US" altLang="en-US" sz="3200" dirty="0">
                <a:solidFill>
                  <a:srgbClr val="FF0000"/>
                </a:solidFill>
              </a:rPr>
              <a:t> can be evaluated… only according to… one or another set of background principles and standards of evaluation </a:t>
            </a:r>
            <a:r>
              <a:rPr lang="en-US" altLang="en-US" sz="3200" i="1" dirty="0">
                <a:solidFill>
                  <a:srgbClr val="FF0000"/>
                </a:solidFill>
              </a:rPr>
              <a:t>s</a:t>
            </a:r>
            <a:r>
              <a:rPr lang="en-US" altLang="en-US" sz="3200" i="1" baseline="-25000" dirty="0">
                <a:solidFill>
                  <a:srgbClr val="FF0000"/>
                </a:solidFill>
              </a:rPr>
              <a:t>1</a:t>
            </a:r>
            <a:r>
              <a:rPr lang="en-US" altLang="en-US" sz="3200" dirty="0">
                <a:solidFill>
                  <a:srgbClr val="FF0000"/>
                </a:solidFill>
              </a:rPr>
              <a:t>,…</a:t>
            </a:r>
            <a:r>
              <a:rPr lang="en-US" altLang="en-US" sz="3200" i="1" dirty="0" err="1">
                <a:solidFill>
                  <a:srgbClr val="FF0000"/>
                </a:solidFill>
              </a:rPr>
              <a:t>s</a:t>
            </a:r>
            <a:r>
              <a:rPr lang="en-US" altLang="en-US" sz="3200" i="1" baseline="-25000" dirty="0" err="1">
                <a:solidFill>
                  <a:srgbClr val="FF0000"/>
                </a:solidFill>
              </a:rPr>
              <a:t>n</a:t>
            </a:r>
            <a:r>
              <a:rPr lang="en-US" altLang="en-US" sz="3200" dirty="0">
                <a:solidFill>
                  <a:srgbClr val="FF0000"/>
                </a:solidFill>
              </a:rPr>
              <a:t>; and, given a different set… of background principles and standards </a:t>
            </a:r>
            <a:r>
              <a:rPr lang="en-US" altLang="en-US" sz="3200" i="1" dirty="0">
                <a:solidFill>
                  <a:srgbClr val="FF0000"/>
                </a:solidFill>
              </a:rPr>
              <a:t>s</a:t>
            </a:r>
            <a:r>
              <a:rPr lang="en-US" altLang="en-US" sz="3200" i="1" dirty="0">
                <a:solidFill>
                  <a:srgbClr val="FF0000"/>
                </a:solidFill>
                <a:cs typeface="Arial" panose="020B0604020202020204" pitchFamily="34" charset="0"/>
              </a:rPr>
              <a:t>'</a:t>
            </a:r>
            <a:r>
              <a:rPr lang="en-US" altLang="en-US" sz="3200" i="1" baseline="-25000" dirty="0">
                <a:solidFill>
                  <a:srgbClr val="FF0000"/>
                </a:solidFill>
              </a:rPr>
              <a:t>1</a:t>
            </a:r>
            <a:r>
              <a:rPr lang="en-US" altLang="en-US" sz="3200" dirty="0">
                <a:solidFill>
                  <a:srgbClr val="FF0000"/>
                </a:solidFill>
              </a:rPr>
              <a:t>,…</a:t>
            </a:r>
            <a:r>
              <a:rPr lang="en-US" altLang="en-US" sz="3200" i="1" dirty="0" err="1">
                <a:solidFill>
                  <a:srgbClr val="FF0000"/>
                </a:solidFill>
              </a:rPr>
              <a:t>s</a:t>
            </a:r>
            <a:r>
              <a:rPr lang="en-US" altLang="en-US" sz="3200" i="1" dirty="0" err="1">
                <a:solidFill>
                  <a:srgbClr val="FF0000"/>
                </a:solidFill>
                <a:cs typeface="Arial" panose="020B0604020202020204" pitchFamily="34" charset="0"/>
              </a:rPr>
              <a:t>'</a:t>
            </a:r>
            <a:r>
              <a:rPr lang="en-US" altLang="en-US" sz="3200" i="1" baseline="-25000" dirty="0" err="1">
                <a:solidFill>
                  <a:srgbClr val="FF0000"/>
                </a:solidFill>
              </a:rPr>
              <a:t>n</a:t>
            </a:r>
            <a:r>
              <a:rPr lang="en-US" altLang="en-US" sz="3200" dirty="0">
                <a:solidFill>
                  <a:srgbClr val="FF0000"/>
                </a:solidFill>
              </a:rPr>
              <a:t>, there is no neutral… way of choosing between the alternative sets in evaluating </a:t>
            </a:r>
            <a:r>
              <a:rPr lang="en-US" altLang="en-US" sz="3200" i="1" dirty="0">
                <a:solidFill>
                  <a:srgbClr val="FF0000"/>
                </a:solidFill>
              </a:rPr>
              <a:t>p</a:t>
            </a:r>
            <a:r>
              <a:rPr lang="en-US" altLang="en-US" sz="3200" dirty="0">
                <a:solidFill>
                  <a:srgbClr val="FF0000"/>
                </a:solidFill>
              </a:rPr>
              <a:t> with respect to truth or rational justification. </a:t>
            </a:r>
            <a:r>
              <a:rPr lang="en-US" altLang="en-US" sz="3200" i="1" dirty="0">
                <a:solidFill>
                  <a:srgbClr val="FF0000"/>
                </a:solidFill>
              </a:rPr>
              <a:t>p</a:t>
            </a:r>
            <a:r>
              <a:rPr lang="en-US" altLang="en-US" sz="3200" dirty="0">
                <a:solidFill>
                  <a:srgbClr val="FF0000"/>
                </a:solidFill>
              </a:rPr>
              <a:t>’s truth and rational justifiability are relative to the standards used in evaluating </a:t>
            </a:r>
            <a:r>
              <a:rPr lang="en-US" altLang="en-US" sz="3200" i="1" dirty="0">
                <a:solidFill>
                  <a:srgbClr val="FF0000"/>
                </a:solidFill>
              </a:rPr>
              <a:t>p</a:t>
            </a:r>
            <a:r>
              <a:rPr lang="en-US" altLang="en-US" sz="3200" dirty="0">
                <a:solidFill>
                  <a:srgbClr val="FF0000"/>
                </a:solidFill>
              </a:rPr>
              <a:t>.  (Siegel 1987, p. 6)</a:t>
            </a:r>
          </a:p>
          <a:p>
            <a:r>
              <a:rPr lang="en-US" altLang="en-US" sz="3200" dirty="0">
                <a:solidFill>
                  <a:srgbClr val="FF0000"/>
                </a:solidFill>
              </a:rPr>
              <a:t>That is:</a:t>
            </a:r>
          </a:p>
          <a:p>
            <a:r>
              <a:rPr lang="en-US" altLang="en-US" sz="3200" dirty="0">
                <a:solidFill>
                  <a:srgbClr val="FF0000"/>
                </a:solidFill>
              </a:rPr>
              <a:t>1. Whether or not something counts as knowledge, or true, depends on the standards one uses to judge; and </a:t>
            </a:r>
          </a:p>
          <a:p>
            <a:r>
              <a:rPr lang="en-US" altLang="en-US" sz="3200" dirty="0">
                <a:solidFill>
                  <a:srgbClr val="FF0000"/>
                </a:solidFill>
              </a:rPr>
              <a:t>2. There is no way to evaluate, or rationally prefer, alternative standards.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21F8344-0EE3-550B-AE29-94921EF33EDA}"/>
              </a:ext>
            </a:extLst>
          </p:cNvPr>
          <p:cNvSpPr>
            <a:spLocks noGrp="1" noChangeArrowheads="1"/>
          </p:cNvSpPr>
          <p:nvPr>
            <p:ph type="title"/>
          </p:nvPr>
        </p:nvSpPr>
        <p:spPr>
          <a:xfrm>
            <a:off x="0" y="1"/>
            <a:ext cx="12192000" cy="1203766"/>
          </a:xfrm>
        </p:spPr>
        <p:txBody>
          <a:bodyPr/>
          <a:lstStyle/>
          <a:p>
            <a:pPr algn="ctr" eaLnBrk="1" hangingPunct="1"/>
            <a:r>
              <a:rPr lang="en-US" altLang="en-US" dirty="0">
                <a:solidFill>
                  <a:schemeClr val="accent1"/>
                </a:solidFill>
              </a:rPr>
              <a:t>The Problem with Relativism </a:t>
            </a:r>
          </a:p>
        </p:txBody>
      </p:sp>
      <p:sp>
        <p:nvSpPr>
          <p:cNvPr id="16386" name="Rectangle 3">
            <a:extLst>
              <a:ext uri="{FF2B5EF4-FFF2-40B4-BE49-F238E27FC236}">
                <a16:creationId xmlns:a16="http://schemas.microsoft.com/office/drawing/2014/main" id="{6388C8D2-8CD4-B0EB-1228-88EA54756AF2}"/>
              </a:ext>
            </a:extLst>
          </p:cNvPr>
          <p:cNvSpPr>
            <a:spLocks noGrp="1" noChangeArrowheads="1"/>
          </p:cNvSpPr>
          <p:nvPr>
            <p:ph type="body" idx="1"/>
          </p:nvPr>
        </p:nvSpPr>
        <p:spPr>
          <a:xfrm>
            <a:off x="0" y="1203766"/>
            <a:ext cx="12192000" cy="5654233"/>
          </a:xfrm>
        </p:spPr>
        <p:txBody>
          <a:bodyPr>
            <a:normAutofit/>
          </a:bodyPr>
          <a:lstStyle/>
          <a:p>
            <a:pPr eaLnBrk="1" hangingPunct="1"/>
            <a:r>
              <a:rPr lang="en-US" altLang="en-US" sz="3600" dirty="0">
                <a:solidFill>
                  <a:srgbClr val="FF0000"/>
                </a:solidFill>
              </a:rPr>
              <a:t>Problem: Relativism is </a:t>
            </a:r>
            <a:r>
              <a:rPr lang="en-US" altLang="en-US" sz="3600" i="1" dirty="0">
                <a:solidFill>
                  <a:srgbClr val="FF0000"/>
                </a:solidFill>
              </a:rPr>
              <a:t>self-referentially incoherent</a:t>
            </a:r>
            <a:r>
              <a:rPr lang="en-US" altLang="en-US" sz="3600" dirty="0">
                <a:solidFill>
                  <a:srgbClr val="FF0000"/>
                </a:solidFill>
              </a:rPr>
              <a:t> or </a:t>
            </a:r>
            <a:r>
              <a:rPr lang="en-US" altLang="en-US" sz="3600" i="1" dirty="0">
                <a:solidFill>
                  <a:srgbClr val="FF0000"/>
                </a:solidFill>
              </a:rPr>
              <a:t>self-refuting</a:t>
            </a:r>
            <a:r>
              <a:rPr lang="en-US" altLang="en-US" sz="3600" dirty="0">
                <a:solidFill>
                  <a:srgbClr val="FF0000"/>
                </a:solidFill>
              </a:rPr>
              <a:t>, in that </a:t>
            </a:r>
            <a:r>
              <a:rPr lang="en-US" altLang="en-US" sz="3600" i="1" dirty="0">
                <a:solidFill>
                  <a:srgbClr val="FF0000"/>
                </a:solidFill>
              </a:rPr>
              <a:t>defending</a:t>
            </a:r>
            <a:r>
              <a:rPr lang="en-US" altLang="en-US" sz="3600" dirty="0">
                <a:solidFill>
                  <a:srgbClr val="FF0000"/>
                </a:solidFill>
              </a:rPr>
              <a:t> the doctrine requires one to give it up.  Why?</a:t>
            </a:r>
          </a:p>
          <a:p>
            <a:pPr eaLnBrk="1" hangingPunct="1"/>
            <a:r>
              <a:rPr lang="en-US" altLang="en-US" sz="3600" i="1" dirty="0">
                <a:solidFill>
                  <a:srgbClr val="FF0000"/>
                </a:solidFill>
              </a:rPr>
              <a:t>Reflexivity</a:t>
            </a:r>
            <a:r>
              <a:rPr lang="en-US" altLang="en-US" sz="3600" dirty="0">
                <a:solidFill>
                  <a:srgbClr val="FF0000"/>
                </a:solidFill>
              </a:rPr>
              <a:t>: applying the doctrine to itself is the problem. One way to articulate the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232640FA-C347-FDB0-2757-BFBBBF7FB31B}"/>
              </a:ext>
            </a:extLst>
          </p:cNvPr>
          <p:cNvSpPr>
            <a:spLocks noGrp="1" noChangeArrowheads="1"/>
          </p:cNvSpPr>
          <p:nvPr>
            <p:ph type="title"/>
          </p:nvPr>
        </p:nvSpPr>
        <p:spPr>
          <a:xfrm>
            <a:off x="0" y="1"/>
            <a:ext cx="12192000" cy="1088019"/>
          </a:xfrm>
        </p:spPr>
        <p:txBody>
          <a:bodyPr/>
          <a:lstStyle/>
          <a:p>
            <a:pPr algn="ctr" eaLnBrk="1" hangingPunct="1"/>
            <a:r>
              <a:rPr lang="en-US" altLang="en-US" dirty="0">
                <a:solidFill>
                  <a:schemeClr val="accent1"/>
                </a:solidFill>
              </a:rPr>
              <a:t>The Problem with Relativism (2)</a:t>
            </a:r>
          </a:p>
        </p:txBody>
      </p:sp>
      <p:sp>
        <p:nvSpPr>
          <p:cNvPr id="17410" name="Rectangle 3">
            <a:extLst>
              <a:ext uri="{FF2B5EF4-FFF2-40B4-BE49-F238E27FC236}">
                <a16:creationId xmlns:a16="http://schemas.microsoft.com/office/drawing/2014/main" id="{14A6DE52-E928-D550-5963-0953A1C66243}"/>
              </a:ext>
            </a:extLst>
          </p:cNvPr>
          <p:cNvSpPr>
            <a:spLocks noGrp="1" noChangeArrowheads="1"/>
          </p:cNvSpPr>
          <p:nvPr>
            <p:ph type="body" idx="1"/>
          </p:nvPr>
        </p:nvSpPr>
        <p:spPr>
          <a:xfrm>
            <a:off x="0" y="1088020"/>
            <a:ext cx="12192000" cy="5769979"/>
          </a:xfrm>
        </p:spPr>
        <p:txBody>
          <a:bodyPr>
            <a:normAutofit/>
          </a:bodyPr>
          <a:lstStyle/>
          <a:p>
            <a:pPr eaLnBrk="1" hangingPunct="1"/>
            <a:r>
              <a:rPr lang="en-US" altLang="en-US" sz="3600" i="1" dirty="0">
                <a:solidFill>
                  <a:srgbClr val="FF0000"/>
                </a:solidFill>
              </a:rPr>
              <a:t>Instantiation</a:t>
            </a:r>
            <a:r>
              <a:rPr lang="en-US" altLang="en-US" sz="3600" dirty="0">
                <a:solidFill>
                  <a:srgbClr val="FF0000"/>
                </a:solidFill>
              </a:rPr>
              <a:t>: </a:t>
            </a:r>
            <a:r>
              <a:rPr lang="en-US" altLang="en-US" sz="3600" i="1" dirty="0">
                <a:solidFill>
                  <a:srgbClr val="FF0000"/>
                </a:solidFill>
              </a:rPr>
              <a:t>ER'</a:t>
            </a:r>
            <a:r>
              <a:rPr lang="en-US" altLang="en-US" sz="3600" dirty="0">
                <a:solidFill>
                  <a:srgbClr val="FF0000"/>
                </a:solidFill>
              </a:rPr>
              <a:t>: </a:t>
            </a:r>
            <a:r>
              <a:rPr lang="en-US" altLang="en-US" sz="3600" i="1" dirty="0">
                <a:solidFill>
                  <a:srgbClr val="FF0000"/>
                </a:solidFill>
              </a:rPr>
              <a:t>ER</a:t>
            </a:r>
            <a:r>
              <a:rPr lang="en-US" altLang="en-US" sz="3600" dirty="0">
                <a:solidFill>
                  <a:srgbClr val="FF0000"/>
                </a:solidFill>
              </a:rPr>
              <a:t> can be evaluated…only according to… one or another set of background principles and standards of evaluation </a:t>
            </a:r>
            <a:r>
              <a:rPr lang="en-US" altLang="en-US" sz="3600" i="1" dirty="0">
                <a:solidFill>
                  <a:srgbClr val="FF0000"/>
                </a:solidFill>
              </a:rPr>
              <a:t>s</a:t>
            </a:r>
            <a:r>
              <a:rPr lang="en-US" altLang="en-US" sz="3600" i="1" baseline="-25000" dirty="0">
                <a:solidFill>
                  <a:srgbClr val="FF0000"/>
                </a:solidFill>
              </a:rPr>
              <a:t>1</a:t>
            </a:r>
            <a:r>
              <a:rPr lang="en-US" altLang="en-US" sz="3600" dirty="0">
                <a:solidFill>
                  <a:srgbClr val="FF0000"/>
                </a:solidFill>
              </a:rPr>
              <a:t>,…</a:t>
            </a:r>
            <a:r>
              <a:rPr lang="en-US" altLang="en-US" sz="3600" i="1" dirty="0" err="1">
                <a:solidFill>
                  <a:srgbClr val="FF0000"/>
                </a:solidFill>
              </a:rPr>
              <a:t>s</a:t>
            </a:r>
            <a:r>
              <a:rPr lang="en-US" altLang="en-US" sz="3600" i="1" baseline="-25000" dirty="0" err="1">
                <a:solidFill>
                  <a:srgbClr val="FF0000"/>
                </a:solidFill>
              </a:rPr>
              <a:t>n</a:t>
            </a:r>
            <a:r>
              <a:rPr lang="en-US" altLang="en-US" sz="3600" dirty="0">
                <a:solidFill>
                  <a:srgbClr val="FF0000"/>
                </a:solidFill>
              </a:rPr>
              <a:t>; and, given a different set… of background principles and standards </a:t>
            </a:r>
            <a:r>
              <a:rPr lang="en-US" altLang="en-US" sz="3600" i="1" dirty="0">
                <a:solidFill>
                  <a:srgbClr val="FF0000"/>
                </a:solidFill>
              </a:rPr>
              <a:t>s'</a:t>
            </a:r>
            <a:r>
              <a:rPr lang="en-US" altLang="en-US" sz="3600" i="1" baseline="-25000" dirty="0">
                <a:solidFill>
                  <a:srgbClr val="FF0000"/>
                </a:solidFill>
              </a:rPr>
              <a:t>1</a:t>
            </a:r>
            <a:r>
              <a:rPr lang="en-US" altLang="en-US" sz="3600" dirty="0">
                <a:solidFill>
                  <a:srgbClr val="FF0000"/>
                </a:solidFill>
              </a:rPr>
              <a:t>,…</a:t>
            </a:r>
            <a:r>
              <a:rPr lang="en-US" altLang="en-US" sz="3600" i="1" dirty="0" err="1">
                <a:solidFill>
                  <a:srgbClr val="FF0000"/>
                </a:solidFill>
              </a:rPr>
              <a:t>s'</a:t>
            </a:r>
            <a:r>
              <a:rPr lang="en-US" altLang="en-US" sz="3600" i="1" baseline="-25000" dirty="0" err="1">
                <a:solidFill>
                  <a:srgbClr val="FF0000"/>
                </a:solidFill>
              </a:rPr>
              <a:t>n</a:t>
            </a:r>
            <a:r>
              <a:rPr lang="en-US" altLang="en-US" sz="3600" dirty="0">
                <a:solidFill>
                  <a:srgbClr val="FF0000"/>
                </a:solidFill>
              </a:rPr>
              <a:t>, there is no neutral… way of choosing between the two (or more) alternative sets in evaluating </a:t>
            </a:r>
            <a:r>
              <a:rPr lang="en-US" altLang="en-US" sz="3600" i="1" dirty="0">
                <a:solidFill>
                  <a:srgbClr val="FF0000"/>
                </a:solidFill>
              </a:rPr>
              <a:t>ER</a:t>
            </a:r>
            <a:r>
              <a:rPr lang="en-US" altLang="en-US" sz="3600" dirty="0">
                <a:solidFill>
                  <a:srgbClr val="FF0000"/>
                </a:solidFill>
              </a:rPr>
              <a:t> with respect to truth or rational justification. </a:t>
            </a:r>
            <a:r>
              <a:rPr lang="en-US" altLang="en-US" sz="3600" i="1" dirty="0">
                <a:solidFill>
                  <a:srgbClr val="FF0000"/>
                </a:solidFill>
              </a:rPr>
              <a:t>ER</a:t>
            </a:r>
            <a:r>
              <a:rPr lang="en-US" altLang="en-US" sz="3600" dirty="0">
                <a:solidFill>
                  <a:srgbClr val="FF0000"/>
                </a:solidFill>
              </a:rPr>
              <a:t>’s truth and rational justifiability are relative to the standards used in evaluating </a:t>
            </a:r>
            <a:r>
              <a:rPr lang="en-US" altLang="en-US" sz="3600" i="1" dirty="0">
                <a:solidFill>
                  <a:srgbClr val="FF0000"/>
                </a:solidFill>
              </a:rPr>
              <a:t>ER</a:t>
            </a:r>
            <a:r>
              <a:rPr lang="en-US" altLang="en-US" sz="36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4F99B855-BF2C-A93C-131C-DBC46CC49F8F}"/>
              </a:ext>
            </a:extLst>
          </p:cNvPr>
          <p:cNvSpPr>
            <a:spLocks noGrp="1" noChangeArrowheads="1"/>
          </p:cNvSpPr>
          <p:nvPr>
            <p:ph type="title"/>
          </p:nvPr>
        </p:nvSpPr>
        <p:spPr>
          <a:xfrm>
            <a:off x="0" y="1"/>
            <a:ext cx="12192000" cy="1053295"/>
          </a:xfrm>
        </p:spPr>
        <p:txBody>
          <a:bodyPr/>
          <a:lstStyle/>
          <a:p>
            <a:pPr algn="ctr" eaLnBrk="1" hangingPunct="1"/>
            <a:r>
              <a:rPr lang="en-US" altLang="en-US" dirty="0">
                <a:solidFill>
                  <a:schemeClr val="accent1"/>
                </a:solidFill>
              </a:rPr>
              <a:t>The Problem with Relativism (3)</a:t>
            </a:r>
          </a:p>
        </p:txBody>
      </p:sp>
      <p:sp>
        <p:nvSpPr>
          <p:cNvPr id="18434" name="Rectangle 3">
            <a:extLst>
              <a:ext uri="{FF2B5EF4-FFF2-40B4-BE49-F238E27FC236}">
                <a16:creationId xmlns:a16="http://schemas.microsoft.com/office/drawing/2014/main" id="{807A5E3E-187B-25E7-4DFC-888BA28CE505}"/>
              </a:ext>
            </a:extLst>
          </p:cNvPr>
          <p:cNvSpPr>
            <a:spLocks noGrp="1" noChangeArrowheads="1"/>
          </p:cNvSpPr>
          <p:nvPr>
            <p:ph type="body" idx="1"/>
          </p:nvPr>
        </p:nvSpPr>
        <p:spPr>
          <a:xfrm>
            <a:off x="0" y="1053296"/>
            <a:ext cx="10668000" cy="5804704"/>
          </a:xfrm>
        </p:spPr>
        <p:txBody>
          <a:bodyPr>
            <a:normAutofit/>
          </a:bodyPr>
          <a:lstStyle/>
          <a:p>
            <a:pPr eaLnBrk="1" hangingPunct="1">
              <a:lnSpc>
                <a:spcPct val="90000"/>
              </a:lnSpc>
            </a:pPr>
            <a:r>
              <a:rPr lang="en-US" altLang="en-US" sz="3600" dirty="0">
                <a:solidFill>
                  <a:srgbClr val="FF0000"/>
                </a:solidFill>
              </a:rPr>
              <a:t>Another way to articulate the problem: </a:t>
            </a:r>
          </a:p>
          <a:p>
            <a:pPr eaLnBrk="1" hangingPunct="1">
              <a:lnSpc>
                <a:spcPct val="90000"/>
              </a:lnSpc>
            </a:pPr>
            <a:r>
              <a:rPr lang="en-US" altLang="en-US" sz="3600" dirty="0">
                <a:solidFill>
                  <a:srgbClr val="FF0000"/>
                </a:solidFill>
              </a:rPr>
              <a:t>Insofar as she is taking issue with her non-relativist philosophical opponent, the relativist wants both </a:t>
            </a:r>
            <a:r>
              <a:rPr lang="en-US" altLang="en-US" sz="3600" u="sng" dirty="0">
                <a:solidFill>
                  <a:srgbClr val="FF0000"/>
                </a:solidFill>
              </a:rPr>
              <a:t>(a)</a:t>
            </a:r>
            <a:r>
              <a:rPr lang="en-US" altLang="en-US" sz="3600" dirty="0">
                <a:solidFill>
                  <a:srgbClr val="FF0000"/>
                </a:solidFill>
              </a:rPr>
              <a:t> to offer a general, non-relative view of knowledge (and/or truth or justification), and assert that that general view – i.e., that knowledge is relative – is epistemically superior and preferable to its rivals; </a:t>
            </a:r>
          </a:p>
          <a:p>
            <a:pPr eaLnBrk="1" hangingPunct="1">
              <a:lnSpc>
                <a:spcPct val="90000"/>
              </a:lnSpc>
            </a:pPr>
            <a:endParaRPr lang="en-US"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E1651BB-344E-25F1-CFA1-391CB9CD233F}"/>
              </a:ext>
            </a:extLst>
          </p:cNvPr>
          <p:cNvSpPr>
            <a:spLocks noGrp="1" noChangeArrowheads="1"/>
          </p:cNvSpPr>
          <p:nvPr>
            <p:ph type="title"/>
          </p:nvPr>
        </p:nvSpPr>
        <p:spPr>
          <a:xfrm>
            <a:off x="0" y="1"/>
            <a:ext cx="12192000" cy="1041721"/>
          </a:xfrm>
        </p:spPr>
        <p:txBody>
          <a:bodyPr/>
          <a:lstStyle/>
          <a:p>
            <a:pPr algn="ctr" eaLnBrk="1" hangingPunct="1"/>
            <a:r>
              <a:rPr lang="en-US" altLang="en-US" dirty="0">
                <a:solidFill>
                  <a:schemeClr val="accent1"/>
                </a:solidFill>
              </a:rPr>
              <a:t>The Problem with Relativism (4)</a:t>
            </a:r>
          </a:p>
        </p:txBody>
      </p:sp>
      <p:sp>
        <p:nvSpPr>
          <p:cNvPr id="19458" name="Rectangle 3">
            <a:extLst>
              <a:ext uri="{FF2B5EF4-FFF2-40B4-BE49-F238E27FC236}">
                <a16:creationId xmlns:a16="http://schemas.microsoft.com/office/drawing/2014/main" id="{80704C9C-97DB-5EF1-E1F1-AFCB492ACB37}"/>
              </a:ext>
            </a:extLst>
          </p:cNvPr>
          <p:cNvSpPr>
            <a:spLocks noGrp="1" noChangeArrowheads="1"/>
          </p:cNvSpPr>
          <p:nvPr>
            <p:ph type="body" idx="1"/>
          </p:nvPr>
        </p:nvSpPr>
        <p:spPr>
          <a:xfrm>
            <a:off x="0" y="1041722"/>
            <a:ext cx="12192000" cy="5671594"/>
          </a:xfrm>
        </p:spPr>
        <p:txBody>
          <a:bodyPr>
            <a:normAutofit/>
          </a:bodyPr>
          <a:lstStyle/>
          <a:p>
            <a:pPr eaLnBrk="1" hangingPunct="1"/>
            <a:r>
              <a:rPr lang="en-US" altLang="en-US" sz="3600" dirty="0">
                <a:solidFill>
                  <a:srgbClr val="FF0000"/>
                </a:solidFill>
              </a:rPr>
              <a:t>and also </a:t>
            </a:r>
            <a:r>
              <a:rPr lang="en-US" altLang="en-US" sz="3600" u="sng" dirty="0">
                <a:solidFill>
                  <a:srgbClr val="FF0000"/>
                </a:solidFill>
              </a:rPr>
              <a:t>(b)</a:t>
            </a:r>
            <a:r>
              <a:rPr lang="en-US" altLang="en-US" sz="3600" dirty="0">
                <a:solidFill>
                  <a:srgbClr val="FF0000"/>
                </a:solidFill>
              </a:rPr>
              <a:t> to deny that such a general, non-relative view is possible or defensible. </a:t>
            </a:r>
          </a:p>
          <a:p>
            <a:pPr eaLnBrk="1" hangingPunct="1"/>
            <a:r>
              <a:rPr lang="en-US" altLang="en-US" sz="3600" dirty="0">
                <a:solidFill>
                  <a:srgbClr val="FF0000"/>
                </a:solidFill>
              </a:rPr>
              <a:t>The relativist needs to embrace </a:t>
            </a:r>
            <a:r>
              <a:rPr lang="en-US" altLang="en-US" sz="3600" i="1" dirty="0">
                <a:solidFill>
                  <a:srgbClr val="FF0000"/>
                </a:solidFill>
              </a:rPr>
              <a:t>both</a:t>
            </a:r>
            <a:r>
              <a:rPr lang="en-US" altLang="en-US" sz="3600" dirty="0">
                <a:solidFill>
                  <a:srgbClr val="FF0000"/>
                </a:solidFill>
              </a:rPr>
              <a:t> </a:t>
            </a:r>
            <a:r>
              <a:rPr lang="en-US" altLang="en-US" sz="3600" u="sng" dirty="0">
                <a:solidFill>
                  <a:srgbClr val="FF0000"/>
                </a:solidFill>
              </a:rPr>
              <a:t>(a)</a:t>
            </a:r>
            <a:r>
              <a:rPr lang="en-US" altLang="en-US" sz="3600" dirty="0">
                <a:solidFill>
                  <a:srgbClr val="FF0000"/>
                </a:solidFill>
              </a:rPr>
              <a:t>, in order to see her position both as a rival to, and, further, as epistemically superior to, the position of her non-relativist opponent; and </a:t>
            </a:r>
            <a:r>
              <a:rPr lang="en-US" altLang="en-US" sz="3600" u="sng" dirty="0">
                <a:solidFill>
                  <a:srgbClr val="FF0000"/>
                </a:solidFill>
              </a:rPr>
              <a:t>(b)</a:t>
            </a:r>
            <a:r>
              <a:rPr lang="en-US" altLang="en-US" sz="3600" dirty="0">
                <a:solidFill>
                  <a:srgbClr val="FF0000"/>
                </a:solidFill>
              </a:rPr>
              <a:t>, in order to honor the fundamental requirements of relativism.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96815"/>
          </a:xfrm>
        </p:spPr>
        <p:txBody>
          <a:bodyPr>
            <a:normAutofit fontScale="90000"/>
          </a:bodyPr>
          <a:lstStyle/>
          <a:p>
            <a:pPr algn="ctr"/>
            <a:r>
              <a:rPr lang="en-US" sz="6000" dirty="0">
                <a:solidFill>
                  <a:schemeClr val="accent1"/>
                </a:solidFill>
              </a:rPr>
              <a:t>A Bit of Logic (2)</a:t>
            </a:r>
          </a:p>
        </p:txBody>
      </p:sp>
      <p:sp>
        <p:nvSpPr>
          <p:cNvPr id="3" name="Content Placeholder 2"/>
          <p:cNvSpPr>
            <a:spLocks noGrp="1"/>
          </p:cNvSpPr>
          <p:nvPr>
            <p:ph idx="1"/>
          </p:nvPr>
        </p:nvSpPr>
        <p:spPr>
          <a:xfrm>
            <a:off x="0" y="896815"/>
            <a:ext cx="12192000" cy="5961185"/>
          </a:xfrm>
        </p:spPr>
        <p:txBody>
          <a:bodyPr>
            <a:noAutofit/>
          </a:bodyPr>
          <a:lstStyle/>
          <a:p>
            <a:r>
              <a:rPr lang="en-US" sz="2700" i="1" dirty="0">
                <a:solidFill>
                  <a:srgbClr val="FF0000"/>
                </a:solidFill>
              </a:rPr>
              <a:t>A</a:t>
            </a:r>
            <a:r>
              <a:rPr lang="en-US" sz="2700" dirty="0">
                <a:solidFill>
                  <a:srgbClr val="FF0000"/>
                </a:solidFill>
              </a:rPr>
              <a:t> is a </a:t>
            </a:r>
            <a:r>
              <a:rPr lang="en-US" sz="2700" i="1" dirty="0">
                <a:solidFill>
                  <a:srgbClr val="FF0000"/>
                </a:solidFill>
              </a:rPr>
              <a:t>deductively valid</a:t>
            </a:r>
            <a:r>
              <a:rPr lang="en-US" sz="2700" dirty="0">
                <a:solidFill>
                  <a:srgbClr val="FF0000"/>
                </a:solidFill>
              </a:rPr>
              <a:t> argument form: If the </a:t>
            </a:r>
            <a:r>
              <a:rPr lang="en-US" sz="2700" i="1" dirty="0">
                <a:solidFill>
                  <a:srgbClr val="FF0000"/>
                </a:solidFill>
              </a:rPr>
              <a:t>premises</a:t>
            </a:r>
            <a:r>
              <a:rPr lang="en-US" sz="2700" dirty="0">
                <a:solidFill>
                  <a:srgbClr val="FF0000"/>
                </a:solidFill>
              </a:rPr>
              <a:t> are true, the </a:t>
            </a:r>
            <a:r>
              <a:rPr lang="en-US" sz="2700" i="1" dirty="0">
                <a:solidFill>
                  <a:srgbClr val="FF0000"/>
                </a:solidFill>
              </a:rPr>
              <a:t>conclusion</a:t>
            </a:r>
            <a:r>
              <a:rPr lang="en-US" sz="2700" dirty="0">
                <a:solidFill>
                  <a:srgbClr val="FF0000"/>
                </a:solidFill>
              </a:rPr>
              <a:t> must be true as well. The truth of the premises guarantees the truth of the conclusion.</a:t>
            </a:r>
          </a:p>
          <a:p>
            <a:r>
              <a:rPr lang="en-US" sz="2700" dirty="0">
                <a:solidFill>
                  <a:srgbClr val="FF0000"/>
                </a:solidFill>
              </a:rPr>
              <a:t>In </a:t>
            </a:r>
            <a:r>
              <a:rPr lang="en-US" sz="2700" i="1" dirty="0">
                <a:solidFill>
                  <a:srgbClr val="FF0000"/>
                </a:solidFill>
              </a:rPr>
              <a:t>A</a:t>
            </a:r>
            <a:r>
              <a:rPr lang="en-US" sz="2700" dirty="0">
                <a:solidFill>
                  <a:srgbClr val="FF0000"/>
                </a:solidFill>
              </a:rPr>
              <a:t>: If premises 1 and 2 are true, then conclusion 3 must be as well. (If 1. “If Oslo is in Norway, then Oslo is in Scandinavia”, and 2. “Oslo is in Norway” are both true, then Oslo must be in Scandinavia.) This form is called </a:t>
            </a:r>
            <a:r>
              <a:rPr lang="en-US" sz="2700" i="1" dirty="0">
                <a:solidFill>
                  <a:srgbClr val="FF0000"/>
                </a:solidFill>
              </a:rPr>
              <a:t>modus ponens</a:t>
            </a:r>
            <a:r>
              <a:rPr lang="en-US" sz="2700" dirty="0">
                <a:solidFill>
                  <a:srgbClr val="FF0000"/>
                </a:solidFill>
              </a:rPr>
              <a:t>.</a:t>
            </a:r>
            <a:endParaRPr lang="en-US" sz="2700" i="1" dirty="0">
              <a:solidFill>
                <a:srgbClr val="FF0000"/>
              </a:solidFill>
            </a:endParaRPr>
          </a:p>
          <a:p>
            <a:r>
              <a:rPr lang="en-US" sz="2700" i="1" dirty="0">
                <a:solidFill>
                  <a:srgbClr val="FF0000"/>
                </a:solidFill>
              </a:rPr>
              <a:t>B</a:t>
            </a:r>
            <a:r>
              <a:rPr lang="en-US" sz="2700" dirty="0">
                <a:solidFill>
                  <a:srgbClr val="FF0000"/>
                </a:solidFill>
              </a:rPr>
              <a:t>: 1. If p, then q</a:t>
            </a:r>
          </a:p>
          <a:p>
            <a:r>
              <a:rPr lang="en-US" sz="2700" dirty="0">
                <a:solidFill>
                  <a:srgbClr val="FF0000"/>
                </a:solidFill>
              </a:rPr>
              <a:t>     2. not-q (i.e., q is false)</a:t>
            </a:r>
          </a:p>
          <a:p>
            <a:r>
              <a:rPr lang="en-US" sz="2700" dirty="0">
                <a:solidFill>
                  <a:srgbClr val="FF0000"/>
                </a:solidFill>
              </a:rPr>
              <a:t>     3. Therefore, not-p</a:t>
            </a:r>
          </a:p>
          <a:p>
            <a:r>
              <a:rPr lang="en-US" sz="2700" i="1" dirty="0">
                <a:solidFill>
                  <a:srgbClr val="FF0000"/>
                </a:solidFill>
              </a:rPr>
              <a:t>B</a:t>
            </a:r>
            <a:r>
              <a:rPr lang="en-US" sz="2700" dirty="0">
                <a:solidFill>
                  <a:srgbClr val="FF0000"/>
                </a:solidFill>
              </a:rPr>
              <a:t> is also a valid form: If 1. is true, and if 2. Oslo is not in Scandinavia, then Oslo is not in Norway. This form is called </a:t>
            </a:r>
            <a:r>
              <a:rPr lang="en-US" sz="2700" i="1" dirty="0">
                <a:solidFill>
                  <a:srgbClr val="FF0000"/>
                </a:solidFill>
              </a:rPr>
              <a:t>modus tollens</a:t>
            </a:r>
            <a:r>
              <a:rPr lang="en-US" sz="2700" dirty="0">
                <a:solidFill>
                  <a:srgbClr val="FF0000"/>
                </a:solidFill>
              </a:rPr>
              <a:t>.</a:t>
            </a:r>
            <a:endParaRPr lang="en-US" sz="2700" i="1" dirty="0">
              <a:solidFill>
                <a:srgbClr val="FF0000"/>
              </a:solidFill>
            </a:endParaRPr>
          </a:p>
          <a:p>
            <a:r>
              <a:rPr lang="en-US" sz="2700" i="1" dirty="0">
                <a:solidFill>
                  <a:srgbClr val="FF0000"/>
                </a:solidFill>
              </a:rPr>
              <a:t>C</a:t>
            </a:r>
            <a:r>
              <a:rPr lang="en-US" sz="2700" dirty="0">
                <a:solidFill>
                  <a:srgbClr val="FF0000"/>
                </a:solidFill>
              </a:rPr>
              <a:t>: 1. If p, then q</a:t>
            </a:r>
          </a:p>
          <a:p>
            <a:r>
              <a:rPr lang="en-US" sz="2700" dirty="0">
                <a:solidFill>
                  <a:srgbClr val="FF0000"/>
                </a:solidFill>
              </a:rPr>
              <a:t>     2. q</a:t>
            </a:r>
          </a:p>
          <a:p>
            <a:r>
              <a:rPr lang="en-US" sz="2700" dirty="0">
                <a:solidFill>
                  <a:srgbClr val="FF0000"/>
                </a:solidFill>
              </a:rPr>
              <a:t>     3. Therefore, p</a:t>
            </a:r>
          </a:p>
        </p:txBody>
      </p:sp>
    </p:spTree>
    <p:extLst>
      <p:ext uri="{BB962C8B-B14F-4D97-AF65-F5344CB8AC3E}">
        <p14:creationId xmlns:p14="http://schemas.microsoft.com/office/powerpoint/2010/main" val="188856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8D1CBBC0-6CB8-537F-8FE7-36F95BC81D38}"/>
              </a:ext>
            </a:extLst>
          </p:cNvPr>
          <p:cNvSpPr>
            <a:spLocks noGrp="1" noChangeArrowheads="1"/>
          </p:cNvSpPr>
          <p:nvPr>
            <p:ph type="title"/>
          </p:nvPr>
        </p:nvSpPr>
        <p:spPr>
          <a:xfrm>
            <a:off x="0" y="0"/>
            <a:ext cx="12192000" cy="1169043"/>
          </a:xfrm>
        </p:spPr>
        <p:txBody>
          <a:bodyPr/>
          <a:lstStyle/>
          <a:p>
            <a:pPr algn="ctr" eaLnBrk="1" hangingPunct="1"/>
            <a:r>
              <a:rPr lang="en-US" altLang="en-US" dirty="0">
                <a:solidFill>
                  <a:schemeClr val="accent1"/>
                </a:solidFill>
              </a:rPr>
              <a:t>The Problem with Relativism (5)</a:t>
            </a:r>
          </a:p>
        </p:txBody>
      </p:sp>
      <p:sp>
        <p:nvSpPr>
          <p:cNvPr id="20482" name="Rectangle 3">
            <a:extLst>
              <a:ext uri="{FF2B5EF4-FFF2-40B4-BE49-F238E27FC236}">
                <a16:creationId xmlns:a16="http://schemas.microsoft.com/office/drawing/2014/main" id="{7301BE1C-45C9-3DBB-5BE1-FA0DF644B1B1}"/>
              </a:ext>
            </a:extLst>
          </p:cNvPr>
          <p:cNvSpPr>
            <a:spLocks noGrp="1" noChangeArrowheads="1"/>
          </p:cNvSpPr>
          <p:nvPr>
            <p:ph type="body" idx="1"/>
          </p:nvPr>
        </p:nvSpPr>
        <p:spPr>
          <a:xfrm>
            <a:off x="0" y="1169043"/>
            <a:ext cx="12192000" cy="5688957"/>
          </a:xfrm>
        </p:spPr>
        <p:txBody>
          <a:bodyPr/>
          <a:lstStyle/>
          <a:p>
            <a:pPr eaLnBrk="1" hangingPunct="1"/>
            <a:r>
              <a:rPr lang="en-US" altLang="en-US" sz="3600" dirty="0">
                <a:solidFill>
                  <a:srgbClr val="FF0000"/>
                </a:solidFill>
              </a:rPr>
              <a:t>But the mutual embrace of </a:t>
            </a:r>
            <a:r>
              <a:rPr lang="en-US" altLang="en-US" sz="3600" u="sng" dirty="0">
                <a:solidFill>
                  <a:srgbClr val="FF0000"/>
                </a:solidFill>
              </a:rPr>
              <a:t>(a)</a:t>
            </a:r>
            <a:r>
              <a:rPr lang="en-US" altLang="en-US" sz="3600" dirty="0">
                <a:solidFill>
                  <a:srgbClr val="FF0000"/>
                </a:solidFill>
              </a:rPr>
              <a:t> and </a:t>
            </a:r>
            <a:r>
              <a:rPr lang="en-US" altLang="en-US" sz="3600" u="sng" dirty="0">
                <a:solidFill>
                  <a:srgbClr val="FF0000"/>
                </a:solidFill>
              </a:rPr>
              <a:t>(b)</a:t>
            </a:r>
            <a:r>
              <a:rPr lang="en-US" altLang="en-US" sz="3600" dirty="0">
                <a:solidFill>
                  <a:srgbClr val="FF0000"/>
                </a:solidFill>
              </a:rPr>
              <a:t> is logically incoherent. For the embrace of </a:t>
            </a:r>
            <a:r>
              <a:rPr lang="en-US" altLang="en-US" sz="3600" u="sng" dirty="0">
                <a:solidFill>
                  <a:srgbClr val="FF0000"/>
                </a:solidFill>
              </a:rPr>
              <a:t>(a)</a:t>
            </a:r>
            <a:r>
              <a:rPr lang="en-US" altLang="en-US" sz="3600" dirty="0">
                <a:solidFill>
                  <a:srgbClr val="FF0000"/>
                </a:solidFill>
              </a:rPr>
              <a:t> forces the rejection of </a:t>
            </a:r>
            <a:r>
              <a:rPr lang="en-US" altLang="en-US" sz="3600" u="sng" dirty="0">
                <a:solidFill>
                  <a:srgbClr val="FF0000"/>
                </a:solidFill>
              </a:rPr>
              <a:t>(b)</a:t>
            </a:r>
            <a:r>
              <a:rPr lang="en-US" altLang="en-US" sz="3600" dirty="0">
                <a:solidFill>
                  <a:srgbClr val="FF0000"/>
                </a:solidFill>
              </a:rPr>
              <a:t>: </a:t>
            </a:r>
          </a:p>
          <a:p>
            <a:pPr eaLnBrk="1" hangingPunct="1"/>
            <a:r>
              <a:rPr lang="en-US" altLang="en-US" sz="3600" dirty="0">
                <a:solidFill>
                  <a:srgbClr val="FF0000"/>
                </a:solidFill>
              </a:rPr>
              <a:t>if relativism is the epistemically superior view of knowledge (i.e., </a:t>
            </a:r>
            <a:r>
              <a:rPr lang="en-US" altLang="en-US" sz="3600" u="sng" dirty="0">
                <a:solidFill>
                  <a:srgbClr val="FF0000"/>
                </a:solidFill>
              </a:rPr>
              <a:t>(a)</a:t>
            </a:r>
            <a:r>
              <a:rPr lang="en-US" altLang="en-US" sz="3600" dirty="0">
                <a:solidFill>
                  <a:srgbClr val="FF0000"/>
                </a:solidFill>
              </a:rPr>
              <a:t>), then one general view of knowledge is both possible and defensible as epistemically superior to its rivals (contrary to </a:t>
            </a:r>
            <a:r>
              <a:rPr lang="en-US" altLang="en-US" sz="3600" u="sng" dirty="0">
                <a:solidFill>
                  <a:srgbClr val="FF0000"/>
                </a:solidFill>
              </a:rPr>
              <a:t>(b)</a:t>
            </a:r>
            <a:r>
              <a:rPr lang="en-US" altLang="en-US" sz="3600" dirty="0">
                <a:solidFill>
                  <a:srgbClr val="FF0000"/>
                </a:solidFill>
              </a:rPr>
              <a:t>). </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CAC731C-ED23-D2C9-DF5F-4C8D1678705D}"/>
              </a:ext>
            </a:extLst>
          </p:cNvPr>
          <p:cNvSpPr>
            <a:spLocks noGrp="1" noChangeArrowheads="1"/>
          </p:cNvSpPr>
          <p:nvPr>
            <p:ph type="title"/>
          </p:nvPr>
        </p:nvSpPr>
        <p:spPr>
          <a:xfrm>
            <a:off x="0" y="1"/>
            <a:ext cx="12192000" cy="1169042"/>
          </a:xfrm>
        </p:spPr>
        <p:txBody>
          <a:bodyPr/>
          <a:lstStyle/>
          <a:p>
            <a:pPr algn="ctr" eaLnBrk="1" hangingPunct="1"/>
            <a:r>
              <a:rPr lang="en-US" altLang="en-US" dirty="0">
                <a:solidFill>
                  <a:schemeClr val="accent1"/>
                </a:solidFill>
              </a:rPr>
              <a:t>The Problem with Relativism (6)</a:t>
            </a:r>
          </a:p>
        </p:txBody>
      </p:sp>
      <p:sp>
        <p:nvSpPr>
          <p:cNvPr id="21506" name="Rectangle 3">
            <a:extLst>
              <a:ext uri="{FF2B5EF4-FFF2-40B4-BE49-F238E27FC236}">
                <a16:creationId xmlns:a16="http://schemas.microsoft.com/office/drawing/2014/main" id="{DD7AC0E1-BB20-339E-E458-DECB64AE3460}"/>
              </a:ext>
            </a:extLst>
          </p:cNvPr>
          <p:cNvSpPr>
            <a:spLocks noGrp="1" noChangeArrowheads="1"/>
          </p:cNvSpPr>
          <p:nvPr>
            <p:ph type="body" idx="1"/>
          </p:nvPr>
        </p:nvSpPr>
        <p:spPr>
          <a:xfrm>
            <a:off x="0" y="1169043"/>
            <a:ext cx="12192000" cy="5688957"/>
          </a:xfrm>
        </p:spPr>
        <p:txBody>
          <a:bodyPr>
            <a:normAutofit/>
          </a:bodyPr>
          <a:lstStyle/>
          <a:p>
            <a:pPr eaLnBrk="1" hangingPunct="1">
              <a:lnSpc>
                <a:spcPct val="90000"/>
              </a:lnSpc>
            </a:pPr>
            <a:r>
              <a:rPr lang="en-US" altLang="en-US" sz="3600" dirty="0">
                <a:solidFill>
                  <a:srgbClr val="FF0000"/>
                </a:solidFill>
              </a:rPr>
              <a:t>Similarly, the embrace of </a:t>
            </a:r>
            <a:r>
              <a:rPr lang="en-US" altLang="en-US" sz="3600" u="sng" dirty="0">
                <a:solidFill>
                  <a:srgbClr val="FF0000"/>
                </a:solidFill>
              </a:rPr>
              <a:t>(b)</a:t>
            </a:r>
            <a:r>
              <a:rPr lang="en-US" altLang="en-US" sz="3600" dirty="0">
                <a:solidFill>
                  <a:srgbClr val="FF0000"/>
                </a:solidFill>
              </a:rPr>
              <a:t> forces the rejection of </a:t>
            </a:r>
            <a:r>
              <a:rPr lang="en-US" altLang="en-US" sz="3600" u="sng" dirty="0">
                <a:solidFill>
                  <a:srgbClr val="FF0000"/>
                </a:solidFill>
              </a:rPr>
              <a:t>(a)</a:t>
            </a:r>
            <a:r>
              <a:rPr lang="en-US" altLang="en-US" sz="3600" dirty="0">
                <a:solidFill>
                  <a:srgbClr val="FF0000"/>
                </a:solidFill>
              </a:rPr>
              <a:t>: if no general, non-relative view of knowledge is possible or defensible (i.e., </a:t>
            </a:r>
            <a:r>
              <a:rPr lang="en-US" altLang="en-US" sz="3600" u="sng" dirty="0">
                <a:solidFill>
                  <a:srgbClr val="FF0000"/>
                </a:solidFill>
              </a:rPr>
              <a:t>(b)</a:t>
            </a:r>
            <a:r>
              <a:rPr lang="en-US" altLang="en-US" sz="3600" dirty="0">
                <a:solidFill>
                  <a:srgbClr val="FF0000"/>
                </a:solidFill>
              </a:rPr>
              <a:t>), then it cannot be that relativism is itself epistemically superior to its rivals (contrary to </a:t>
            </a:r>
            <a:r>
              <a:rPr lang="en-US" altLang="en-US" sz="3600" u="sng" dirty="0">
                <a:solidFill>
                  <a:srgbClr val="FF0000"/>
                </a:solidFill>
              </a:rPr>
              <a:t>(a)</a:t>
            </a:r>
            <a:r>
              <a:rPr lang="en-US" altLang="en-US" sz="3600" dirty="0">
                <a:solidFill>
                  <a:srgbClr val="FF0000"/>
                </a:solidFill>
              </a:rPr>
              <a:t>). </a:t>
            </a:r>
          </a:p>
          <a:p>
            <a:pPr eaLnBrk="1" hangingPunct="1">
              <a:lnSpc>
                <a:spcPct val="90000"/>
              </a:lnSpc>
            </a:pPr>
            <a:r>
              <a:rPr lang="en-US" altLang="en-US" sz="3600" dirty="0">
                <a:solidFill>
                  <a:srgbClr val="FF0000"/>
                </a:solidFill>
              </a:rPr>
              <a:t>This argument strongly suggests that the assertion and defense of relativism is incoherent.</a:t>
            </a:r>
          </a:p>
          <a:p>
            <a:pPr eaLnBrk="1" hangingPunct="1">
              <a:lnSpc>
                <a:spcPct val="90000"/>
              </a:lnSpc>
            </a:pPr>
            <a:r>
              <a:rPr lang="en-US" altLang="en-US" sz="3600" dirty="0">
                <a:solidFill>
                  <a:srgbClr val="FF0000"/>
                </a:solidFill>
              </a:rPr>
              <a:t>One more way to couch the problem: </a:t>
            </a:r>
            <a:r>
              <a:rPr lang="en-US" altLang="en-US" sz="3600" i="1" dirty="0">
                <a:solidFill>
                  <a:srgbClr val="FF0000"/>
                </a:solidFill>
              </a:rPr>
              <a:t>impotence</a:t>
            </a:r>
            <a:r>
              <a:rPr lang="en-US" altLang="en-US" sz="36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97CC262E-0C22-14DD-836A-AE53792B49B8}"/>
              </a:ext>
            </a:extLst>
          </p:cNvPr>
          <p:cNvSpPr>
            <a:spLocks noGrp="1" noChangeArrowheads="1"/>
          </p:cNvSpPr>
          <p:nvPr>
            <p:ph type="title"/>
          </p:nvPr>
        </p:nvSpPr>
        <p:spPr>
          <a:xfrm>
            <a:off x="0" y="0"/>
            <a:ext cx="12192000" cy="1006997"/>
          </a:xfrm>
        </p:spPr>
        <p:txBody>
          <a:bodyPr/>
          <a:lstStyle/>
          <a:p>
            <a:pPr algn="ctr"/>
            <a:r>
              <a:rPr lang="en-US" altLang="en-US" dirty="0">
                <a:solidFill>
                  <a:schemeClr val="accent1"/>
                </a:solidFill>
              </a:rPr>
              <a:t>Relativism and Impotence</a:t>
            </a:r>
          </a:p>
        </p:txBody>
      </p:sp>
      <p:sp>
        <p:nvSpPr>
          <p:cNvPr id="22530" name="Rectangle 3">
            <a:extLst>
              <a:ext uri="{FF2B5EF4-FFF2-40B4-BE49-F238E27FC236}">
                <a16:creationId xmlns:a16="http://schemas.microsoft.com/office/drawing/2014/main" id="{B03BC318-20E4-5A36-2ADF-B608414D1279}"/>
              </a:ext>
            </a:extLst>
          </p:cNvPr>
          <p:cNvSpPr>
            <a:spLocks noGrp="1" noChangeArrowheads="1"/>
          </p:cNvSpPr>
          <p:nvPr>
            <p:ph type="body" idx="1"/>
          </p:nvPr>
        </p:nvSpPr>
        <p:spPr>
          <a:xfrm>
            <a:off x="0" y="1134319"/>
            <a:ext cx="12327038" cy="5723681"/>
          </a:xfrm>
        </p:spPr>
        <p:txBody>
          <a:bodyPr>
            <a:normAutofit/>
          </a:bodyPr>
          <a:lstStyle/>
          <a:p>
            <a:pPr>
              <a:lnSpc>
                <a:spcPct val="80000"/>
              </a:lnSpc>
            </a:pPr>
            <a:r>
              <a:rPr lang="en-US" altLang="en-US" sz="3600" dirty="0">
                <a:solidFill>
                  <a:srgbClr val="FF0000"/>
                </a:solidFill>
              </a:rPr>
              <a:t>The </a:t>
            </a:r>
            <a:r>
              <a:rPr lang="en-US" altLang="en-US" sz="3600" i="1" dirty="0">
                <a:solidFill>
                  <a:srgbClr val="FF0000"/>
                </a:solidFill>
              </a:rPr>
              <a:t>assertion and defense</a:t>
            </a:r>
            <a:r>
              <a:rPr lang="en-US" altLang="en-US" sz="3600" dirty="0">
                <a:solidFill>
                  <a:srgbClr val="FF0000"/>
                </a:solidFill>
              </a:rPr>
              <a:t> of relativism requires one to presuppose neutral standards in accordance with which contentious claims and doctrines can be assessed.</a:t>
            </a:r>
          </a:p>
          <a:p>
            <a:pPr>
              <a:lnSpc>
                <a:spcPct val="80000"/>
              </a:lnSpc>
            </a:pPr>
            <a:r>
              <a:rPr lang="en-US" altLang="en-US" sz="3600" dirty="0">
                <a:solidFill>
                  <a:srgbClr val="FF0000"/>
                </a:solidFill>
              </a:rPr>
              <a:t>But relativism denies the possibility of evaluation in accordance with such neutral standards. </a:t>
            </a:r>
          </a:p>
          <a:p>
            <a:pPr>
              <a:lnSpc>
                <a:spcPct val="80000"/>
              </a:lnSpc>
            </a:pPr>
            <a:r>
              <a:rPr lang="en-US" altLang="en-US" sz="3600" dirty="0">
                <a:solidFill>
                  <a:srgbClr val="FF0000"/>
                </a:solidFill>
              </a:rPr>
              <a:t>Thus the doctrine of relativism cannot be coherently defended – it can be defended only by being given up. </a:t>
            </a:r>
          </a:p>
          <a:p>
            <a:pPr>
              <a:lnSpc>
                <a:spcPct val="80000"/>
              </a:lnSpc>
            </a:pPr>
            <a:r>
              <a:rPr lang="en-US" altLang="en-US" sz="3600" dirty="0">
                <a:solidFill>
                  <a:srgbClr val="FF0000"/>
                </a:solidFill>
              </a:rPr>
              <a:t>Relativism is thus </a:t>
            </a:r>
            <a:r>
              <a:rPr lang="en-US" altLang="en-US" sz="3600" i="1" dirty="0">
                <a:solidFill>
                  <a:srgbClr val="FF0000"/>
                </a:solidFill>
              </a:rPr>
              <a:t>impotent</a:t>
            </a:r>
            <a:r>
              <a:rPr lang="en-US" altLang="en-US" sz="3600" dirty="0">
                <a:solidFill>
                  <a:srgbClr val="FF0000"/>
                </a:solidFill>
              </a:rPr>
              <a:t> – incapable of defending itself – and falls to this fundamental reflexive difficulty: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11B0485-01D1-C4DA-BB85-DDF7AAF2813E}"/>
              </a:ext>
            </a:extLst>
          </p:cNvPr>
          <p:cNvSpPr>
            <a:spLocks noGrp="1" noChangeArrowheads="1"/>
          </p:cNvSpPr>
          <p:nvPr>
            <p:ph type="title"/>
          </p:nvPr>
        </p:nvSpPr>
        <p:spPr>
          <a:xfrm>
            <a:off x="0" y="1"/>
            <a:ext cx="12192000" cy="1203766"/>
          </a:xfrm>
        </p:spPr>
        <p:txBody>
          <a:bodyPr/>
          <a:lstStyle/>
          <a:p>
            <a:pPr algn="ctr"/>
            <a:r>
              <a:rPr lang="en-US" altLang="en-US">
                <a:solidFill>
                  <a:schemeClr val="accent1"/>
                </a:solidFill>
              </a:rPr>
              <a:t>Relativism and Impotence </a:t>
            </a:r>
            <a:r>
              <a:rPr lang="en-US" altLang="en-US" dirty="0">
                <a:solidFill>
                  <a:schemeClr val="accent1"/>
                </a:solidFill>
              </a:rPr>
              <a:t>(2)</a:t>
            </a:r>
          </a:p>
        </p:txBody>
      </p:sp>
      <p:sp>
        <p:nvSpPr>
          <p:cNvPr id="23554" name="Rectangle 3">
            <a:extLst>
              <a:ext uri="{FF2B5EF4-FFF2-40B4-BE49-F238E27FC236}">
                <a16:creationId xmlns:a16="http://schemas.microsoft.com/office/drawing/2014/main" id="{EB6B9787-710D-D49D-BBD2-6182E8919344}"/>
              </a:ext>
            </a:extLst>
          </p:cNvPr>
          <p:cNvSpPr>
            <a:spLocks noGrp="1" noChangeArrowheads="1"/>
          </p:cNvSpPr>
          <p:nvPr>
            <p:ph type="body" idx="1"/>
          </p:nvPr>
        </p:nvSpPr>
        <p:spPr>
          <a:xfrm>
            <a:off x="0" y="1203768"/>
            <a:ext cx="12192000" cy="5654232"/>
          </a:xfrm>
        </p:spPr>
        <p:txBody>
          <a:bodyPr>
            <a:normAutofit/>
          </a:bodyPr>
          <a:lstStyle/>
          <a:p>
            <a:r>
              <a:rPr lang="en-US" altLang="en-US" sz="3200" dirty="0">
                <a:solidFill>
                  <a:srgbClr val="FF0000"/>
                </a:solidFill>
              </a:rPr>
              <a:t>Defending relativism non-</a:t>
            </a:r>
            <a:r>
              <a:rPr lang="en-US" altLang="en-US" sz="3200" dirty="0" err="1">
                <a:solidFill>
                  <a:srgbClr val="FF0000"/>
                </a:solidFill>
              </a:rPr>
              <a:t>relativistically</a:t>
            </a:r>
            <a:r>
              <a:rPr lang="en-US" altLang="en-US" sz="3200" dirty="0">
                <a:solidFill>
                  <a:srgbClr val="FF0000"/>
                </a:solidFill>
              </a:rPr>
              <a:t> is logically impossible, in that any such defense must appeal to that to which the relativist cannot appeal except by giving up relativism; </a:t>
            </a:r>
          </a:p>
          <a:p>
            <a:r>
              <a:rPr lang="en-US" altLang="en-US" sz="3200" dirty="0">
                <a:solidFill>
                  <a:srgbClr val="FF0000"/>
                </a:solidFill>
              </a:rPr>
              <a:t>while ‘defending’ relativism </a:t>
            </a:r>
            <a:r>
              <a:rPr lang="en-US" altLang="en-US" sz="3200" dirty="0" err="1">
                <a:solidFill>
                  <a:srgbClr val="FF0000"/>
                </a:solidFill>
              </a:rPr>
              <a:t>relativistically</a:t>
            </a:r>
            <a:r>
              <a:rPr lang="en-US" altLang="en-US" sz="3200" dirty="0">
                <a:solidFill>
                  <a:srgbClr val="FF0000"/>
                </a:solidFill>
              </a:rPr>
              <a:t> is not </a:t>
            </a:r>
            <a:r>
              <a:rPr lang="en-US" altLang="en-US" sz="3200" i="1" dirty="0">
                <a:solidFill>
                  <a:srgbClr val="FF0000"/>
                </a:solidFill>
              </a:rPr>
              <a:t>defending</a:t>
            </a:r>
            <a:r>
              <a:rPr lang="en-US" altLang="en-US" sz="3200" dirty="0">
                <a:solidFill>
                  <a:srgbClr val="FF0000"/>
                </a:solidFill>
              </a:rPr>
              <a:t> it, i.e., providing any non-question-begging reason for thinking it to be in any way epistemically superior to non-relativism.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22480" cy="879231"/>
          </a:xfrm>
        </p:spPr>
        <p:txBody>
          <a:bodyPr/>
          <a:lstStyle/>
          <a:p>
            <a:pPr algn="ctr"/>
            <a:r>
              <a:rPr lang="en-US" dirty="0">
                <a:solidFill>
                  <a:schemeClr val="accent1"/>
                </a:solidFill>
              </a:rPr>
              <a:t>Dewey and Pragmatism</a:t>
            </a:r>
          </a:p>
        </p:txBody>
      </p:sp>
      <p:sp>
        <p:nvSpPr>
          <p:cNvPr id="3" name="Content Placeholder 2"/>
          <p:cNvSpPr>
            <a:spLocks noGrp="1"/>
          </p:cNvSpPr>
          <p:nvPr>
            <p:ph idx="1"/>
          </p:nvPr>
        </p:nvSpPr>
        <p:spPr>
          <a:xfrm>
            <a:off x="0" y="879231"/>
            <a:ext cx="12222480" cy="5978769"/>
          </a:xfrm>
        </p:spPr>
        <p:txBody>
          <a:bodyPr>
            <a:normAutofit fontScale="92500"/>
          </a:bodyPr>
          <a:lstStyle/>
          <a:p>
            <a:r>
              <a:rPr lang="en-US" dirty="0">
                <a:solidFill>
                  <a:srgbClr val="FF0000"/>
                </a:solidFill>
              </a:rPr>
              <a:t>Pragmatism: a philosophical movement encompassing pretty much the whole of philosophy, including metaphysics, epistemology, and most of the rest of the subject.</a:t>
            </a:r>
          </a:p>
          <a:p>
            <a:r>
              <a:rPr lang="en-US" dirty="0">
                <a:solidFill>
                  <a:srgbClr val="FF0000"/>
                </a:solidFill>
              </a:rPr>
              <a:t>Main theme: ideas, policies, proposals, beliefs, theories, etc., are </a:t>
            </a:r>
            <a:r>
              <a:rPr lang="en-US" i="1" dirty="0">
                <a:solidFill>
                  <a:srgbClr val="FF0000"/>
                </a:solidFill>
              </a:rPr>
              <a:t>good</a:t>
            </a:r>
            <a:r>
              <a:rPr lang="en-US" dirty="0">
                <a:solidFill>
                  <a:srgbClr val="FF0000"/>
                </a:solidFill>
              </a:rPr>
              <a:t> insofar as they’re </a:t>
            </a:r>
            <a:r>
              <a:rPr lang="en-US" i="1" dirty="0">
                <a:solidFill>
                  <a:srgbClr val="FF0000"/>
                </a:solidFill>
              </a:rPr>
              <a:t>useful, workable, and practical</a:t>
            </a:r>
            <a:r>
              <a:rPr lang="en-US" dirty="0">
                <a:solidFill>
                  <a:srgbClr val="FF0000"/>
                </a:solidFill>
              </a:rPr>
              <a:t>, when </a:t>
            </a:r>
            <a:r>
              <a:rPr lang="en-US" i="1" dirty="0">
                <a:solidFill>
                  <a:srgbClr val="FF0000"/>
                </a:solidFill>
              </a:rPr>
              <a:t>tested in experience by our actions and evaluated in terms of their consequences</a:t>
            </a:r>
            <a:r>
              <a:rPr lang="en-US" dirty="0">
                <a:solidFill>
                  <a:srgbClr val="FF0000"/>
                </a:solidFill>
              </a:rPr>
              <a:t>. </a:t>
            </a:r>
          </a:p>
          <a:p>
            <a:r>
              <a:rPr lang="en-US" dirty="0">
                <a:solidFill>
                  <a:srgbClr val="FF0000"/>
                </a:solidFill>
              </a:rPr>
              <a:t>For example, the quality of a scientific theory is not a matter of the usual </a:t>
            </a:r>
            <a:r>
              <a:rPr lang="en-US" i="1" dirty="0">
                <a:solidFill>
                  <a:srgbClr val="FF0000"/>
                </a:solidFill>
              </a:rPr>
              <a:t>theoretical virtues: evidential support, predictive power, fertility</a:t>
            </a:r>
            <a:r>
              <a:rPr lang="en-US" dirty="0">
                <a:solidFill>
                  <a:srgbClr val="FF0000"/>
                </a:solidFill>
              </a:rPr>
              <a:t>, etc. (Kuhn’s “good-making features”: accuracy, consistency, scope, simplicity, fruitfulness.)</a:t>
            </a:r>
          </a:p>
          <a:p>
            <a:r>
              <a:rPr lang="en-US" dirty="0">
                <a:solidFill>
                  <a:srgbClr val="FF0000"/>
                </a:solidFill>
              </a:rPr>
              <a:t> Rather, a theory or belief is good just insofar as it produces desirable consequences.</a:t>
            </a:r>
          </a:p>
          <a:p>
            <a:r>
              <a:rPr lang="en-US" dirty="0">
                <a:solidFill>
                  <a:srgbClr val="FF0000"/>
                </a:solidFill>
              </a:rPr>
              <a:t>Dewey made many important contributions to educational theory: his emphases on engaging the learner  by taking account of their interests; the development of critical (“reflective”) thinking and a “scientific attitude of mind” (Hitchcock </a:t>
            </a:r>
            <a:r>
              <a:rPr lang="en-US" i="1" dirty="0">
                <a:solidFill>
                  <a:srgbClr val="FF0000"/>
                </a:solidFill>
              </a:rPr>
              <a:t>SEP</a:t>
            </a:r>
            <a:r>
              <a:rPr lang="en-US" dirty="0">
                <a:solidFill>
                  <a:srgbClr val="FF0000"/>
                </a:solidFill>
              </a:rPr>
              <a:t>); the importance of student self-direction, activity and experimentation; etc. </a:t>
            </a:r>
          </a:p>
          <a:p>
            <a:r>
              <a:rPr lang="en-US" dirty="0">
                <a:solidFill>
                  <a:srgbClr val="FF0000"/>
                </a:solidFill>
              </a:rPr>
              <a:t>But here we’ll focus on the course reading.</a:t>
            </a:r>
          </a:p>
        </p:txBody>
      </p:sp>
    </p:spTree>
    <p:extLst>
      <p:ext uri="{BB962C8B-B14F-4D97-AF65-F5344CB8AC3E}">
        <p14:creationId xmlns:p14="http://schemas.microsoft.com/office/powerpoint/2010/main" val="1804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844060"/>
          </a:xfrm>
        </p:spPr>
        <p:txBody>
          <a:bodyPr/>
          <a:lstStyle/>
          <a:p>
            <a:pPr algn="ctr"/>
            <a:r>
              <a:rPr lang="en-US" dirty="0">
                <a:solidFill>
                  <a:schemeClr val="accent1"/>
                </a:solidFill>
              </a:rPr>
              <a:t>Dewey (2)</a:t>
            </a:r>
          </a:p>
        </p:txBody>
      </p:sp>
      <p:sp>
        <p:nvSpPr>
          <p:cNvPr id="3" name="Content Placeholder 2"/>
          <p:cNvSpPr>
            <a:spLocks noGrp="1"/>
          </p:cNvSpPr>
          <p:nvPr>
            <p:ph idx="1"/>
          </p:nvPr>
        </p:nvSpPr>
        <p:spPr>
          <a:xfrm>
            <a:off x="0" y="1055077"/>
            <a:ext cx="12192000" cy="5926015"/>
          </a:xfrm>
        </p:spPr>
        <p:txBody>
          <a:bodyPr>
            <a:noAutofit/>
          </a:bodyPr>
          <a:lstStyle/>
          <a:p>
            <a:r>
              <a:rPr lang="en-US" dirty="0">
                <a:solidFill>
                  <a:srgbClr val="FF0000"/>
                </a:solidFill>
              </a:rPr>
              <a:t>Dewey: criticizes the “quest for certainty” manifest in older philosophies of science in favor of “experimental empiricism”. </a:t>
            </a:r>
          </a:p>
          <a:p>
            <a:r>
              <a:rPr lang="en-US" dirty="0">
                <a:solidFill>
                  <a:srgbClr val="FF0000"/>
                </a:solidFill>
              </a:rPr>
              <a:t>Note: Every philosopher of science considered thus far similarly rejects certainty.</a:t>
            </a:r>
          </a:p>
          <a:p>
            <a:r>
              <a:rPr lang="en-US" dirty="0">
                <a:solidFill>
                  <a:srgbClr val="FF0000"/>
                </a:solidFill>
              </a:rPr>
              <a:t>Dewey equates </a:t>
            </a:r>
            <a:r>
              <a:rPr lang="en-US" i="1" dirty="0">
                <a:solidFill>
                  <a:srgbClr val="FF0000"/>
                </a:solidFill>
              </a:rPr>
              <a:t>uniformity</a:t>
            </a:r>
            <a:r>
              <a:rPr lang="en-US" dirty="0">
                <a:solidFill>
                  <a:srgbClr val="FF0000"/>
                </a:solidFill>
              </a:rPr>
              <a:t>, </a:t>
            </a:r>
            <a:r>
              <a:rPr lang="en-US" i="1" dirty="0">
                <a:solidFill>
                  <a:srgbClr val="FF0000"/>
                </a:solidFill>
              </a:rPr>
              <a:t>fixity</a:t>
            </a:r>
            <a:r>
              <a:rPr lang="en-US" dirty="0">
                <a:solidFill>
                  <a:srgbClr val="FF0000"/>
                </a:solidFill>
              </a:rPr>
              <a:t>, and </a:t>
            </a:r>
            <a:r>
              <a:rPr lang="en-US" i="1" dirty="0">
                <a:solidFill>
                  <a:srgbClr val="FF0000"/>
                </a:solidFill>
              </a:rPr>
              <a:t>certainty</a:t>
            </a:r>
            <a:r>
              <a:rPr lang="en-US" dirty="0">
                <a:solidFill>
                  <a:srgbClr val="FF0000"/>
                </a:solidFill>
              </a:rPr>
              <a:t>. These are not equivalent.</a:t>
            </a:r>
          </a:p>
          <a:p>
            <a:r>
              <a:rPr lang="en-US" dirty="0">
                <a:solidFill>
                  <a:srgbClr val="FF0000"/>
                </a:solidFill>
              </a:rPr>
              <a:t>In denying any “final certainty” (p. 118), he seems to be denying the Principle of Uniformity of Nature (PUN) discussed by Hume. Is he solving Hume’s problem or simply ignoring it? </a:t>
            </a:r>
          </a:p>
          <a:p>
            <a:r>
              <a:rPr lang="en-US" dirty="0">
                <a:solidFill>
                  <a:srgbClr val="FF0000"/>
                </a:solidFill>
              </a:rPr>
              <a:t>“The authority of thought depends upon what it leads us to through directing the performance of operations.” (137)</a:t>
            </a:r>
          </a:p>
          <a:p>
            <a:r>
              <a:rPr lang="en-US" dirty="0">
                <a:solidFill>
                  <a:srgbClr val="FF0000"/>
                </a:solidFill>
              </a:rPr>
              <a:t>“</a:t>
            </a:r>
            <a:r>
              <a:rPr lang="mr-IN" dirty="0">
                <a:solidFill>
                  <a:srgbClr val="FF0000"/>
                </a:solidFill>
              </a:rPr>
              <a:t>…</a:t>
            </a:r>
            <a:r>
              <a:rPr lang="en-US" dirty="0">
                <a:solidFill>
                  <a:srgbClr val="FF0000"/>
                </a:solidFill>
              </a:rPr>
              <a:t>ideas are worthless except as they pass into actions which rearrange and reconstruct in some way</a:t>
            </a:r>
            <a:r>
              <a:rPr lang="mr-IN" dirty="0">
                <a:solidFill>
                  <a:srgbClr val="FF0000"/>
                </a:solidFill>
              </a:rPr>
              <a:t>…</a:t>
            </a:r>
            <a:r>
              <a:rPr lang="en-US" dirty="0">
                <a:solidFill>
                  <a:srgbClr val="FF0000"/>
                </a:solidFill>
              </a:rPr>
              <a:t>the world in which we live.” (138) </a:t>
            </a:r>
          </a:p>
          <a:p>
            <a:r>
              <a:rPr lang="en-US" dirty="0">
                <a:solidFill>
                  <a:srgbClr val="FF0000"/>
                </a:solidFill>
              </a:rPr>
              <a:t>Dewey’s emphasis on ‘operations’ and experiments presupposes PUN.</a:t>
            </a:r>
          </a:p>
        </p:txBody>
      </p:sp>
    </p:spTree>
    <p:extLst>
      <p:ext uri="{BB962C8B-B14F-4D97-AF65-F5344CB8AC3E}">
        <p14:creationId xmlns:p14="http://schemas.microsoft.com/office/powerpoint/2010/main" val="208691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756136"/>
          </a:xfrm>
        </p:spPr>
        <p:txBody>
          <a:bodyPr/>
          <a:lstStyle/>
          <a:p>
            <a:pPr algn="ctr"/>
            <a:r>
              <a:rPr lang="en-US" dirty="0">
                <a:solidFill>
                  <a:schemeClr val="accent1"/>
                </a:solidFill>
              </a:rPr>
              <a:t>Dewey (3)</a:t>
            </a:r>
          </a:p>
        </p:txBody>
      </p:sp>
      <p:sp>
        <p:nvSpPr>
          <p:cNvPr id="3" name="Content Placeholder 2"/>
          <p:cNvSpPr>
            <a:spLocks noGrp="1"/>
          </p:cNvSpPr>
          <p:nvPr>
            <p:ph idx="1"/>
          </p:nvPr>
        </p:nvSpPr>
        <p:spPr>
          <a:xfrm>
            <a:off x="0" y="756139"/>
            <a:ext cx="12192000" cy="6101861"/>
          </a:xfrm>
        </p:spPr>
        <p:txBody>
          <a:bodyPr>
            <a:normAutofit lnSpcReduction="10000"/>
          </a:bodyPr>
          <a:lstStyle/>
          <a:p>
            <a:r>
              <a:rPr lang="en-US" dirty="0">
                <a:solidFill>
                  <a:srgbClr val="FF0000"/>
                </a:solidFill>
              </a:rPr>
              <a:t>PUN doesn’t require certainty, or necessity, but rather uniformity. These are not equivalent.</a:t>
            </a:r>
          </a:p>
          <a:p>
            <a:r>
              <a:rPr lang="en-US" dirty="0">
                <a:solidFill>
                  <a:srgbClr val="FF0000"/>
                </a:solidFill>
              </a:rPr>
              <a:t>He also </a:t>
            </a:r>
            <a:r>
              <a:rPr lang="en-US" i="1" dirty="0">
                <a:solidFill>
                  <a:srgbClr val="FF0000"/>
                </a:solidFill>
              </a:rPr>
              <a:t>psychologizes</a:t>
            </a:r>
            <a:r>
              <a:rPr lang="en-US" dirty="0">
                <a:solidFill>
                  <a:srgbClr val="FF0000"/>
                </a:solidFill>
              </a:rPr>
              <a:t> by criticizing theories (e.g. Newton’s) on the basis of the psychological needs (fear) of the theorist . This is a clear and elementary philosophical error, in effect saying that a belief is bad because of the psychological motivation of the believer.</a:t>
            </a:r>
          </a:p>
          <a:p>
            <a:r>
              <a:rPr lang="en-US" dirty="0">
                <a:solidFill>
                  <a:srgbClr val="FF0000"/>
                </a:solidFill>
              </a:rPr>
              <a:t>But why S believes that p is one thing; whether or not p enjoys evidential support and so is worthy of belief is quite another.</a:t>
            </a:r>
          </a:p>
          <a:p>
            <a:r>
              <a:rPr lang="en-US" dirty="0">
                <a:solidFill>
                  <a:srgbClr val="FF0000"/>
                </a:solidFill>
              </a:rPr>
              <a:t>(Note: the same mistake is often made concerning Descartes. Even if it’s true that Newton’s and Descartes’ theories were motivated by fear of lack of certainty, so what?) </a:t>
            </a:r>
          </a:p>
          <a:p>
            <a:r>
              <a:rPr lang="en-US" dirty="0">
                <a:solidFill>
                  <a:srgbClr val="FF0000"/>
                </a:solidFill>
              </a:rPr>
              <a:t>More importantly, it completely disregards science’s quests for </a:t>
            </a:r>
            <a:r>
              <a:rPr lang="en-US" i="1" dirty="0">
                <a:solidFill>
                  <a:srgbClr val="FF0000"/>
                </a:solidFill>
              </a:rPr>
              <a:t>explanation</a:t>
            </a:r>
            <a:r>
              <a:rPr lang="en-US" dirty="0">
                <a:solidFill>
                  <a:srgbClr val="FF0000"/>
                </a:solidFill>
              </a:rPr>
              <a:t> and </a:t>
            </a:r>
            <a:r>
              <a:rPr lang="en-US" i="1" dirty="0">
                <a:solidFill>
                  <a:srgbClr val="FF0000"/>
                </a:solidFill>
              </a:rPr>
              <a:t>understanding</a:t>
            </a:r>
            <a:r>
              <a:rPr lang="en-US" dirty="0">
                <a:solidFill>
                  <a:srgbClr val="FF0000"/>
                </a:solidFill>
              </a:rPr>
              <a:t>. Are these really “worthless” if they don’t yield positive consequences?</a:t>
            </a:r>
          </a:p>
          <a:p>
            <a:r>
              <a:rPr lang="en-US" dirty="0">
                <a:solidFill>
                  <a:srgbClr val="FF0000"/>
                </a:solidFill>
              </a:rPr>
              <a:t>Morris Cohen: Dewey “stressed the value rather than the dignity of thought.”</a:t>
            </a:r>
          </a:p>
        </p:txBody>
      </p:sp>
    </p:spTree>
    <p:extLst>
      <p:ext uri="{BB962C8B-B14F-4D97-AF65-F5344CB8AC3E}">
        <p14:creationId xmlns:p14="http://schemas.microsoft.com/office/powerpoint/2010/main" val="158150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84738"/>
          </a:xfrm>
        </p:spPr>
        <p:txBody>
          <a:bodyPr/>
          <a:lstStyle/>
          <a:p>
            <a:pPr algn="ctr"/>
            <a:r>
              <a:rPr lang="en-US" dirty="0">
                <a:solidFill>
                  <a:schemeClr val="accent1"/>
                </a:solidFill>
              </a:rPr>
              <a:t>A Bit of Logic (3)</a:t>
            </a:r>
          </a:p>
        </p:txBody>
      </p:sp>
      <p:sp>
        <p:nvSpPr>
          <p:cNvPr id="3" name="Content Placeholder 2"/>
          <p:cNvSpPr>
            <a:spLocks noGrp="1"/>
          </p:cNvSpPr>
          <p:nvPr>
            <p:ph idx="1"/>
          </p:nvPr>
        </p:nvSpPr>
        <p:spPr>
          <a:xfrm>
            <a:off x="0" y="984738"/>
            <a:ext cx="12192000" cy="5873262"/>
          </a:xfrm>
        </p:spPr>
        <p:txBody>
          <a:bodyPr>
            <a:normAutofit/>
          </a:bodyPr>
          <a:lstStyle/>
          <a:p>
            <a:r>
              <a:rPr lang="en-US" i="1" dirty="0">
                <a:solidFill>
                  <a:srgbClr val="FF0000"/>
                </a:solidFill>
              </a:rPr>
              <a:t>C</a:t>
            </a:r>
            <a:r>
              <a:rPr lang="en-US" dirty="0">
                <a:solidFill>
                  <a:srgbClr val="FF0000"/>
                </a:solidFill>
              </a:rPr>
              <a:t> is an </a:t>
            </a:r>
            <a:r>
              <a:rPr lang="en-US" i="1" dirty="0">
                <a:solidFill>
                  <a:srgbClr val="FF0000"/>
                </a:solidFill>
              </a:rPr>
              <a:t>invalid</a:t>
            </a:r>
            <a:r>
              <a:rPr lang="en-US" dirty="0">
                <a:solidFill>
                  <a:srgbClr val="FF0000"/>
                </a:solidFill>
              </a:rPr>
              <a:t> form: The truth of the premises does not guarantee the truth of the conclusion; the premises can be true yet the conclusion false. (Oslo might be elsewhere in Scandinavia.) This is the fallacy of </a:t>
            </a:r>
            <a:r>
              <a:rPr lang="en-US" i="1" dirty="0">
                <a:solidFill>
                  <a:srgbClr val="FF0000"/>
                </a:solidFill>
              </a:rPr>
              <a:t>affirming the consequent</a:t>
            </a:r>
            <a:r>
              <a:rPr lang="en-US" dirty="0">
                <a:solidFill>
                  <a:srgbClr val="FF0000"/>
                </a:solidFill>
              </a:rPr>
              <a:t>.</a:t>
            </a:r>
          </a:p>
          <a:p>
            <a:r>
              <a:rPr lang="en-US" i="1" dirty="0">
                <a:solidFill>
                  <a:srgbClr val="FF0000"/>
                </a:solidFill>
              </a:rPr>
              <a:t>D</a:t>
            </a:r>
            <a:r>
              <a:rPr lang="en-US" dirty="0">
                <a:solidFill>
                  <a:srgbClr val="FF0000"/>
                </a:solidFill>
              </a:rPr>
              <a:t>: 1. If p, then q</a:t>
            </a:r>
          </a:p>
          <a:p>
            <a:r>
              <a:rPr lang="en-US" dirty="0">
                <a:solidFill>
                  <a:srgbClr val="FF0000"/>
                </a:solidFill>
              </a:rPr>
              <a:t>     2. not-p</a:t>
            </a:r>
          </a:p>
          <a:p>
            <a:r>
              <a:rPr lang="en-US" dirty="0">
                <a:solidFill>
                  <a:srgbClr val="FF0000"/>
                </a:solidFill>
              </a:rPr>
              <a:t>     3. Therefore, not-q</a:t>
            </a:r>
          </a:p>
          <a:p>
            <a:r>
              <a:rPr lang="en-US" dirty="0">
                <a:solidFill>
                  <a:srgbClr val="FF0000"/>
                </a:solidFill>
              </a:rPr>
              <a:t>D is also an invalid form: Oslo might be in Sweden and so still in Scandinavia. This is the fallacy of </a:t>
            </a:r>
            <a:r>
              <a:rPr lang="en-US" i="1" dirty="0">
                <a:solidFill>
                  <a:srgbClr val="FF0000"/>
                </a:solidFill>
              </a:rPr>
              <a:t>denying the antecedent</a:t>
            </a:r>
            <a:r>
              <a:rPr lang="en-US" dirty="0">
                <a:solidFill>
                  <a:srgbClr val="FF0000"/>
                </a:solidFill>
              </a:rPr>
              <a:t>.</a:t>
            </a:r>
          </a:p>
          <a:p>
            <a:r>
              <a:rPr lang="en-US" dirty="0">
                <a:solidFill>
                  <a:srgbClr val="FF0000"/>
                </a:solidFill>
              </a:rPr>
              <a:t>Notice: </a:t>
            </a:r>
            <a:r>
              <a:rPr lang="en-US" i="1" dirty="0">
                <a:solidFill>
                  <a:srgbClr val="FF0000"/>
                </a:solidFill>
              </a:rPr>
              <a:t>validity independent of truth of premises</a:t>
            </a:r>
            <a:r>
              <a:rPr lang="en-US" dirty="0">
                <a:solidFill>
                  <a:srgbClr val="FF0000"/>
                </a:solidFill>
              </a:rPr>
              <a:t>. If “q” = “Oslo is in Asia”, forms </a:t>
            </a:r>
            <a:r>
              <a:rPr lang="en-US" i="1" dirty="0">
                <a:solidFill>
                  <a:srgbClr val="FF0000"/>
                </a:solidFill>
              </a:rPr>
              <a:t>A</a:t>
            </a:r>
            <a:r>
              <a:rPr lang="en-US" dirty="0">
                <a:solidFill>
                  <a:srgbClr val="FF0000"/>
                </a:solidFill>
              </a:rPr>
              <a:t> and </a:t>
            </a:r>
            <a:r>
              <a:rPr lang="en-US" i="1" dirty="0">
                <a:solidFill>
                  <a:srgbClr val="FF0000"/>
                </a:solidFill>
              </a:rPr>
              <a:t>B</a:t>
            </a:r>
            <a:r>
              <a:rPr lang="en-US" dirty="0">
                <a:solidFill>
                  <a:srgbClr val="FF0000"/>
                </a:solidFill>
              </a:rPr>
              <a:t> are still </a:t>
            </a:r>
            <a:r>
              <a:rPr lang="en-US" i="1" dirty="0">
                <a:solidFill>
                  <a:srgbClr val="FF0000"/>
                </a:solidFill>
              </a:rPr>
              <a:t>valid</a:t>
            </a:r>
            <a:r>
              <a:rPr lang="en-US" dirty="0">
                <a:solidFill>
                  <a:srgbClr val="FF0000"/>
                </a:solidFill>
              </a:rPr>
              <a:t>. If an argument is valid and its premises are true, it is </a:t>
            </a:r>
            <a:r>
              <a:rPr lang="en-US" i="1" dirty="0">
                <a:solidFill>
                  <a:srgbClr val="FF0000"/>
                </a:solidFill>
              </a:rPr>
              <a:t>sound</a:t>
            </a:r>
            <a:r>
              <a:rPr lang="en-US" dirty="0">
                <a:solidFill>
                  <a:srgbClr val="FF0000"/>
                </a:solidFill>
              </a:rPr>
              <a:t>.</a:t>
            </a:r>
          </a:p>
          <a:p>
            <a:r>
              <a:rPr lang="en-US" dirty="0">
                <a:solidFill>
                  <a:srgbClr val="FF0000"/>
                </a:solidFill>
              </a:rPr>
              <a:t>What has all this to do with scientific reasoning? </a:t>
            </a:r>
          </a:p>
          <a:p>
            <a:r>
              <a:rPr lang="en-US" dirty="0">
                <a:solidFill>
                  <a:srgbClr val="FF0000"/>
                </a:solidFill>
              </a:rPr>
              <a:t>Consider the case of Semmelweis.</a:t>
            </a:r>
          </a:p>
        </p:txBody>
      </p:sp>
    </p:spTree>
    <p:extLst>
      <p:ext uri="{BB962C8B-B14F-4D97-AF65-F5344CB8AC3E}">
        <p14:creationId xmlns:p14="http://schemas.microsoft.com/office/powerpoint/2010/main" val="1403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37492"/>
          </a:xfrm>
        </p:spPr>
        <p:txBody>
          <a:bodyPr/>
          <a:lstStyle/>
          <a:p>
            <a:pPr algn="ctr"/>
            <a:r>
              <a:rPr lang="en-US" dirty="0">
                <a:solidFill>
                  <a:schemeClr val="accent1"/>
                </a:solidFill>
              </a:rPr>
              <a:t>Semmelweis</a:t>
            </a:r>
          </a:p>
        </p:txBody>
      </p:sp>
      <p:sp>
        <p:nvSpPr>
          <p:cNvPr id="3" name="Content Placeholder 2"/>
          <p:cNvSpPr>
            <a:spLocks noGrp="1"/>
          </p:cNvSpPr>
          <p:nvPr>
            <p:ph idx="1"/>
          </p:nvPr>
        </p:nvSpPr>
        <p:spPr>
          <a:xfrm>
            <a:off x="0" y="1037492"/>
            <a:ext cx="12192000" cy="5820508"/>
          </a:xfrm>
        </p:spPr>
        <p:txBody>
          <a:bodyPr/>
          <a:lstStyle/>
          <a:p>
            <a:r>
              <a:rPr lang="en-US" dirty="0">
                <a:solidFill>
                  <a:srgbClr val="FF0000"/>
                </a:solidFill>
              </a:rPr>
              <a:t>Puerperal (childbed) fever in mid-19</a:t>
            </a:r>
            <a:r>
              <a:rPr lang="en-US" baseline="30000" dirty="0">
                <a:solidFill>
                  <a:srgbClr val="FF0000"/>
                </a:solidFill>
              </a:rPr>
              <a:t>th</a:t>
            </a:r>
            <a:r>
              <a:rPr lang="en-US" dirty="0">
                <a:solidFill>
                  <a:srgbClr val="FF0000"/>
                </a:solidFill>
              </a:rPr>
              <a:t> C at Vienna General Hospital: why were mothers dying at a greater rate in the First Division than the Second Division?</a:t>
            </a:r>
          </a:p>
          <a:p>
            <a:r>
              <a:rPr lang="en-US" i="1" dirty="0">
                <a:solidFill>
                  <a:srgbClr val="FF0000"/>
                </a:solidFill>
              </a:rPr>
              <a:t>Explanatory Hypotheses</a:t>
            </a:r>
            <a:r>
              <a:rPr lang="en-US" dirty="0">
                <a:solidFill>
                  <a:srgbClr val="FF0000"/>
                </a:solidFill>
              </a:rPr>
              <a:t>: epidemic influences; overcrowding; diet; general patient care; rough handling by medical students; scary priest with bell; position of delivery; cadaveric matter.</a:t>
            </a:r>
          </a:p>
          <a:p>
            <a:r>
              <a:rPr lang="en-US" dirty="0">
                <a:solidFill>
                  <a:srgbClr val="FF0000"/>
                </a:solidFill>
              </a:rPr>
              <a:t>The first 3 ‘born refuted’: both Divisions the same.</a:t>
            </a:r>
          </a:p>
          <a:p>
            <a:r>
              <a:rPr lang="en-US" dirty="0">
                <a:solidFill>
                  <a:srgbClr val="FF0000"/>
                </a:solidFill>
              </a:rPr>
              <a:t>Next 2 incompatible with the known facts of the cases.</a:t>
            </a:r>
          </a:p>
          <a:p>
            <a:r>
              <a:rPr lang="en-US" dirty="0">
                <a:solidFill>
                  <a:srgbClr val="FF0000"/>
                </a:solidFill>
              </a:rPr>
              <a:t>Next 2 </a:t>
            </a:r>
            <a:r>
              <a:rPr lang="en-US" i="1" dirty="0">
                <a:solidFill>
                  <a:srgbClr val="FF0000"/>
                </a:solidFill>
              </a:rPr>
              <a:t>disconfirmed</a:t>
            </a:r>
            <a:r>
              <a:rPr lang="en-US" dirty="0">
                <a:solidFill>
                  <a:srgbClr val="FF0000"/>
                </a:solidFill>
              </a:rPr>
              <a:t> by </a:t>
            </a:r>
            <a:r>
              <a:rPr lang="en-US" i="1" dirty="0">
                <a:solidFill>
                  <a:srgbClr val="FF0000"/>
                </a:solidFill>
              </a:rPr>
              <a:t>experimental test</a:t>
            </a:r>
            <a:r>
              <a:rPr lang="en-US" dirty="0">
                <a:solidFill>
                  <a:srgbClr val="FF0000"/>
                </a:solidFill>
              </a:rPr>
              <a:t>. </a:t>
            </a:r>
          </a:p>
          <a:p>
            <a:r>
              <a:rPr lang="en-US" dirty="0">
                <a:solidFill>
                  <a:srgbClr val="FF0000"/>
                </a:solidFill>
              </a:rPr>
              <a:t>Finally, the last </a:t>
            </a:r>
            <a:r>
              <a:rPr lang="en-US" i="1" dirty="0">
                <a:solidFill>
                  <a:srgbClr val="FF0000"/>
                </a:solidFill>
              </a:rPr>
              <a:t>confirmed</a:t>
            </a:r>
            <a:r>
              <a:rPr lang="en-US" dirty="0">
                <a:solidFill>
                  <a:srgbClr val="FF0000"/>
                </a:solidFill>
              </a:rPr>
              <a:t> by test: medical students washed their hands in bleach (chlorinated lime) solution, and the mortality rate in D1 went down. </a:t>
            </a:r>
          </a:p>
          <a:p>
            <a:r>
              <a:rPr lang="en-US" dirty="0">
                <a:solidFill>
                  <a:srgbClr val="FF0000"/>
                </a:solidFill>
              </a:rPr>
              <a:t>Consider the logic of such tests:</a:t>
            </a:r>
          </a:p>
        </p:txBody>
      </p:sp>
    </p:spTree>
    <p:extLst>
      <p:ext uri="{BB962C8B-B14F-4D97-AF65-F5344CB8AC3E}">
        <p14:creationId xmlns:p14="http://schemas.microsoft.com/office/powerpoint/2010/main" val="12466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931984"/>
          </a:xfrm>
        </p:spPr>
        <p:txBody>
          <a:bodyPr/>
          <a:lstStyle/>
          <a:p>
            <a:pPr algn="ctr"/>
            <a:r>
              <a:rPr lang="en-US" dirty="0">
                <a:solidFill>
                  <a:schemeClr val="accent1"/>
                </a:solidFill>
              </a:rPr>
              <a:t>Logic of Testing</a:t>
            </a:r>
          </a:p>
        </p:txBody>
      </p:sp>
      <p:sp>
        <p:nvSpPr>
          <p:cNvPr id="3" name="Content Placeholder 2"/>
          <p:cNvSpPr>
            <a:spLocks noGrp="1"/>
          </p:cNvSpPr>
          <p:nvPr>
            <p:ph idx="1"/>
          </p:nvPr>
        </p:nvSpPr>
        <p:spPr>
          <a:xfrm>
            <a:off x="0" y="931987"/>
            <a:ext cx="12192000" cy="5926014"/>
          </a:xfrm>
        </p:spPr>
        <p:txBody>
          <a:bodyPr>
            <a:noAutofit/>
          </a:bodyPr>
          <a:lstStyle/>
          <a:p>
            <a:r>
              <a:rPr lang="en-US" dirty="0">
                <a:solidFill>
                  <a:srgbClr val="FF0000"/>
                </a:solidFill>
              </a:rPr>
              <a:t>If H, then I: H = hypothesis; I = test implication. For example, consider H6:</a:t>
            </a:r>
          </a:p>
          <a:p>
            <a:r>
              <a:rPr lang="en-US" dirty="0">
                <a:solidFill>
                  <a:srgbClr val="FF0000"/>
                </a:solidFill>
              </a:rPr>
              <a:t>H=The higher rate of puerperal fever in D1 is caused by the priest, dressed in black, walking through the ward with a loud bell ringing, scaring the expectant mothers. </a:t>
            </a:r>
          </a:p>
          <a:p>
            <a:r>
              <a:rPr lang="en-US" dirty="0">
                <a:solidFill>
                  <a:srgbClr val="FF0000"/>
                </a:solidFill>
              </a:rPr>
              <a:t>Semmelweis reasoned: If H is true, then I: if the priest is removed, the rate of fever should decrease. (Note: I is itself a conditional.)</a:t>
            </a:r>
          </a:p>
          <a:p>
            <a:r>
              <a:rPr lang="en-US" dirty="0">
                <a:solidFill>
                  <a:srgbClr val="FF0000"/>
                </a:solidFill>
              </a:rPr>
              <a:t>1. If H, then I</a:t>
            </a:r>
          </a:p>
          <a:p>
            <a:r>
              <a:rPr lang="en-US" dirty="0">
                <a:solidFill>
                  <a:srgbClr val="FF0000"/>
                </a:solidFill>
              </a:rPr>
              <a:t>2. not-I</a:t>
            </a:r>
          </a:p>
          <a:p>
            <a:r>
              <a:rPr lang="en-US" dirty="0">
                <a:solidFill>
                  <a:srgbClr val="FF0000"/>
                </a:solidFill>
              </a:rPr>
              <a:t>3. Therefore, not-H</a:t>
            </a:r>
          </a:p>
          <a:p>
            <a:r>
              <a:rPr lang="en-US" dirty="0">
                <a:solidFill>
                  <a:srgbClr val="FF0000"/>
                </a:solidFill>
              </a:rPr>
              <a:t>This form is valid: </a:t>
            </a:r>
            <a:r>
              <a:rPr lang="en-US" i="1" dirty="0">
                <a:solidFill>
                  <a:srgbClr val="FF0000"/>
                </a:solidFill>
              </a:rPr>
              <a:t>modus tollens</a:t>
            </a:r>
            <a:r>
              <a:rPr lang="en-US" dirty="0">
                <a:solidFill>
                  <a:srgbClr val="FF0000"/>
                </a:solidFill>
              </a:rPr>
              <a:t>. (Remember: if Oslo is not in Scandinavia, it’s not in Norway) </a:t>
            </a:r>
          </a:p>
          <a:p>
            <a:r>
              <a:rPr lang="en-US" dirty="0">
                <a:solidFill>
                  <a:srgbClr val="FF0000"/>
                </a:solidFill>
              </a:rPr>
              <a:t>The test does not </a:t>
            </a:r>
            <a:r>
              <a:rPr lang="en-US" i="1" dirty="0">
                <a:solidFill>
                  <a:srgbClr val="FF0000"/>
                </a:solidFill>
              </a:rPr>
              <a:t>prove</a:t>
            </a:r>
            <a:r>
              <a:rPr lang="en-US" dirty="0">
                <a:solidFill>
                  <a:srgbClr val="FF0000"/>
                </a:solidFill>
              </a:rPr>
              <a:t>, but nevertheless provides good </a:t>
            </a:r>
            <a:r>
              <a:rPr lang="en-US" i="1" dirty="0">
                <a:solidFill>
                  <a:srgbClr val="FF0000"/>
                </a:solidFill>
              </a:rPr>
              <a:t>evidence,</a:t>
            </a:r>
            <a:r>
              <a:rPr lang="en-US" dirty="0">
                <a:solidFill>
                  <a:srgbClr val="FF0000"/>
                </a:solidFill>
              </a:rPr>
              <a:t> that H is false.</a:t>
            </a:r>
          </a:p>
        </p:txBody>
      </p:sp>
    </p:spTree>
    <p:extLst>
      <p:ext uri="{BB962C8B-B14F-4D97-AF65-F5344CB8AC3E}">
        <p14:creationId xmlns:p14="http://schemas.microsoft.com/office/powerpoint/2010/main" val="19441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019907"/>
          </a:xfrm>
        </p:spPr>
        <p:txBody>
          <a:bodyPr/>
          <a:lstStyle/>
          <a:p>
            <a:pPr algn="ctr"/>
            <a:r>
              <a:rPr lang="en-US" dirty="0">
                <a:solidFill>
                  <a:schemeClr val="accent1"/>
                </a:solidFill>
              </a:rPr>
              <a:t>Logic of Testing (2)</a:t>
            </a:r>
          </a:p>
        </p:txBody>
      </p:sp>
      <p:sp>
        <p:nvSpPr>
          <p:cNvPr id="3" name="Content Placeholder 2"/>
          <p:cNvSpPr>
            <a:spLocks noGrp="1"/>
          </p:cNvSpPr>
          <p:nvPr>
            <p:ph idx="1"/>
          </p:nvPr>
        </p:nvSpPr>
        <p:spPr>
          <a:xfrm>
            <a:off x="0" y="1019908"/>
            <a:ext cx="12192000" cy="5838091"/>
          </a:xfrm>
        </p:spPr>
        <p:txBody>
          <a:bodyPr>
            <a:normAutofit lnSpcReduction="10000"/>
          </a:bodyPr>
          <a:lstStyle/>
          <a:p>
            <a:r>
              <a:rPr lang="en-US" dirty="0">
                <a:solidFill>
                  <a:srgbClr val="FF0000"/>
                </a:solidFill>
              </a:rPr>
              <a:t>Same result for H7 re position of delivery.</a:t>
            </a:r>
          </a:p>
          <a:p>
            <a:r>
              <a:rPr lang="en-US" dirty="0">
                <a:solidFill>
                  <a:srgbClr val="FF0000"/>
                </a:solidFill>
              </a:rPr>
              <a:t>A lucky break for Semmelweis, though not for Kolletschka: stuck with a scalpel during an autopsy, K developed puerperal fever and died.</a:t>
            </a:r>
          </a:p>
          <a:p>
            <a:r>
              <a:rPr lang="en-US" dirty="0">
                <a:solidFill>
                  <a:srgbClr val="FF0000"/>
                </a:solidFill>
              </a:rPr>
              <a:t>This led Semmelweis to a new H: It is </a:t>
            </a:r>
            <a:r>
              <a:rPr lang="en-US" i="1" dirty="0">
                <a:solidFill>
                  <a:srgbClr val="FF0000"/>
                </a:solidFill>
              </a:rPr>
              <a:t>cadaveric matter</a:t>
            </a:r>
            <a:r>
              <a:rPr lang="en-US" dirty="0">
                <a:solidFill>
                  <a:srgbClr val="FF0000"/>
                </a:solidFill>
              </a:rPr>
              <a:t> (eventually broadened to </a:t>
            </a:r>
            <a:r>
              <a:rPr lang="en-US" i="1" dirty="0">
                <a:solidFill>
                  <a:srgbClr val="FF0000"/>
                </a:solidFill>
              </a:rPr>
              <a:t>putrid matter</a:t>
            </a:r>
            <a:r>
              <a:rPr lang="en-US" dirty="0">
                <a:solidFill>
                  <a:srgbClr val="FF0000"/>
                </a:solidFill>
              </a:rPr>
              <a:t> </a:t>
            </a:r>
            <a:r>
              <a:rPr lang="mr-IN" dirty="0">
                <a:solidFill>
                  <a:srgbClr val="FF0000"/>
                </a:solidFill>
              </a:rPr>
              <a:t>–</a:t>
            </a:r>
            <a:r>
              <a:rPr lang="en-US" dirty="0">
                <a:solidFill>
                  <a:srgbClr val="FF0000"/>
                </a:solidFill>
              </a:rPr>
              <a:t> this is before Pasteur and </a:t>
            </a:r>
            <a:r>
              <a:rPr lang="en-US" i="1" dirty="0">
                <a:solidFill>
                  <a:srgbClr val="FF0000"/>
                </a:solidFill>
              </a:rPr>
              <a:t>germ theory</a:t>
            </a:r>
            <a:r>
              <a:rPr lang="en-US" dirty="0">
                <a:solidFill>
                  <a:srgbClr val="FF0000"/>
                </a:solidFill>
              </a:rPr>
              <a:t>) that causes puerperal fever. </a:t>
            </a:r>
          </a:p>
          <a:p>
            <a:r>
              <a:rPr lang="en-US" dirty="0">
                <a:solidFill>
                  <a:srgbClr val="FF0000"/>
                </a:solidFill>
              </a:rPr>
              <a:t>He reasoned: If H (puerperal fever is caused by cadaveric matter), then I: If the medical students neutralize the cadaveric matter from their hands after autopsy by washing them in a bleach solution, the rate of death in D1 should go down. And that’s what happened:</a:t>
            </a:r>
          </a:p>
          <a:p>
            <a:r>
              <a:rPr lang="en-US" dirty="0">
                <a:solidFill>
                  <a:srgbClr val="FF0000"/>
                </a:solidFill>
              </a:rPr>
              <a:t>1. If H, then I</a:t>
            </a:r>
          </a:p>
          <a:p>
            <a:r>
              <a:rPr lang="en-US" dirty="0">
                <a:solidFill>
                  <a:srgbClr val="FF0000"/>
                </a:solidFill>
              </a:rPr>
              <a:t>2. I (the rate went down after hand washing)</a:t>
            </a:r>
          </a:p>
          <a:p>
            <a:r>
              <a:rPr lang="en-US" dirty="0">
                <a:solidFill>
                  <a:srgbClr val="FF0000"/>
                </a:solidFill>
              </a:rPr>
              <a:t>3. Therefore, H.</a:t>
            </a:r>
          </a:p>
        </p:txBody>
      </p:sp>
    </p:spTree>
    <p:extLst>
      <p:ext uri="{BB962C8B-B14F-4D97-AF65-F5344CB8AC3E}">
        <p14:creationId xmlns:p14="http://schemas.microsoft.com/office/powerpoint/2010/main" val="2641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6477"/>
          </a:xfrm>
        </p:spPr>
        <p:txBody>
          <a:bodyPr/>
          <a:lstStyle/>
          <a:p>
            <a:pPr algn="ctr"/>
            <a:r>
              <a:rPr lang="en-US" dirty="0">
                <a:solidFill>
                  <a:schemeClr val="accent1"/>
                </a:solidFill>
              </a:rPr>
              <a:t>Logic of Testing (3)</a:t>
            </a:r>
          </a:p>
        </p:txBody>
      </p:sp>
      <p:sp>
        <p:nvSpPr>
          <p:cNvPr id="3" name="Content Placeholder 2"/>
          <p:cNvSpPr>
            <a:spLocks noGrp="1"/>
          </p:cNvSpPr>
          <p:nvPr>
            <p:ph idx="1"/>
          </p:nvPr>
        </p:nvSpPr>
        <p:spPr>
          <a:xfrm>
            <a:off x="0" y="826478"/>
            <a:ext cx="12192000" cy="6031522"/>
          </a:xfrm>
        </p:spPr>
        <p:txBody>
          <a:bodyPr>
            <a:normAutofit/>
          </a:bodyPr>
          <a:lstStyle/>
          <a:p>
            <a:r>
              <a:rPr lang="en-US" dirty="0">
                <a:solidFill>
                  <a:srgbClr val="FF0000"/>
                </a:solidFill>
              </a:rPr>
              <a:t>Note: This is invalid: </a:t>
            </a:r>
            <a:r>
              <a:rPr lang="en-US" i="1" dirty="0">
                <a:solidFill>
                  <a:srgbClr val="FF0000"/>
                </a:solidFill>
              </a:rPr>
              <a:t>affirming the consequent</a:t>
            </a:r>
            <a:r>
              <a:rPr lang="en-US" dirty="0">
                <a:solidFill>
                  <a:srgbClr val="FF0000"/>
                </a:solidFill>
              </a:rPr>
              <a:t>. Nevertheless, it is a </a:t>
            </a:r>
            <a:r>
              <a:rPr lang="en-US" i="1" dirty="0">
                <a:solidFill>
                  <a:srgbClr val="FF0000"/>
                </a:solidFill>
              </a:rPr>
              <a:t>confirming instance</a:t>
            </a:r>
            <a:r>
              <a:rPr lang="en-US" dirty="0">
                <a:solidFill>
                  <a:srgbClr val="FF0000"/>
                </a:solidFill>
              </a:rPr>
              <a:t> of H: it </a:t>
            </a:r>
            <a:r>
              <a:rPr lang="en-US" i="1" dirty="0">
                <a:solidFill>
                  <a:srgbClr val="FF0000"/>
                </a:solidFill>
              </a:rPr>
              <a:t>supports</a:t>
            </a:r>
            <a:r>
              <a:rPr lang="en-US" dirty="0">
                <a:solidFill>
                  <a:srgbClr val="FF0000"/>
                </a:solidFill>
              </a:rPr>
              <a:t>, constitutes </a:t>
            </a:r>
            <a:r>
              <a:rPr lang="en-US" i="1" dirty="0">
                <a:solidFill>
                  <a:srgbClr val="FF0000"/>
                </a:solidFill>
              </a:rPr>
              <a:t>evidence</a:t>
            </a:r>
            <a:r>
              <a:rPr lang="en-US" dirty="0">
                <a:solidFill>
                  <a:srgbClr val="FF0000"/>
                </a:solidFill>
              </a:rPr>
              <a:t> for, H. </a:t>
            </a:r>
          </a:p>
          <a:p>
            <a:r>
              <a:rPr lang="en-US" dirty="0">
                <a:solidFill>
                  <a:srgbClr val="FF0000"/>
                </a:solidFill>
              </a:rPr>
              <a:t>H also explains: why death rate in D2 was lower (examined by midwives who didn’t do autopsies); why women who gave birth outside VGH had a low rate; etc.</a:t>
            </a:r>
          </a:p>
          <a:p>
            <a:r>
              <a:rPr lang="en-US" dirty="0">
                <a:solidFill>
                  <a:srgbClr val="FF0000"/>
                </a:solidFill>
              </a:rPr>
              <a:t>Even many such confirming instances do not </a:t>
            </a:r>
            <a:r>
              <a:rPr lang="en-US" i="1" dirty="0">
                <a:solidFill>
                  <a:srgbClr val="FF0000"/>
                </a:solidFill>
              </a:rPr>
              <a:t>prove</a:t>
            </a:r>
            <a:r>
              <a:rPr lang="en-US" dirty="0">
                <a:solidFill>
                  <a:srgbClr val="FF0000"/>
                </a:solidFill>
              </a:rPr>
              <a:t> H; they just </a:t>
            </a:r>
            <a:r>
              <a:rPr lang="en-US" i="1" dirty="0">
                <a:solidFill>
                  <a:srgbClr val="FF0000"/>
                </a:solidFill>
              </a:rPr>
              <a:t>increase support</a:t>
            </a:r>
            <a:r>
              <a:rPr lang="en-US" dirty="0">
                <a:solidFill>
                  <a:srgbClr val="FF0000"/>
                </a:solidFill>
              </a:rPr>
              <a:t> for H.</a:t>
            </a:r>
          </a:p>
          <a:p>
            <a:r>
              <a:rPr lang="en-US" dirty="0">
                <a:solidFill>
                  <a:srgbClr val="FF0000"/>
                </a:solidFill>
              </a:rPr>
              <a:t>1. If H, then I</a:t>
            </a:r>
            <a:r>
              <a:rPr lang="en-US" baseline="-25000" dirty="0">
                <a:solidFill>
                  <a:srgbClr val="FF0000"/>
                </a:solidFill>
              </a:rPr>
              <a:t>1</a:t>
            </a:r>
            <a:r>
              <a:rPr lang="en-US" dirty="0">
                <a:solidFill>
                  <a:srgbClr val="FF0000"/>
                </a:solidFill>
              </a:rPr>
              <a:t> +I</a:t>
            </a:r>
            <a:r>
              <a:rPr lang="en-US" baseline="-25000" dirty="0">
                <a:solidFill>
                  <a:srgbClr val="FF0000"/>
                </a:solidFill>
              </a:rPr>
              <a:t>2</a:t>
            </a:r>
            <a:r>
              <a:rPr lang="en-US" dirty="0">
                <a:solidFill>
                  <a:srgbClr val="FF0000"/>
                </a:solidFill>
              </a:rPr>
              <a:t>+</a:t>
            </a:r>
            <a:r>
              <a:rPr lang="mr-IN" dirty="0">
                <a:solidFill>
                  <a:srgbClr val="FF0000"/>
                </a:solidFill>
              </a:rPr>
              <a:t>…</a:t>
            </a:r>
            <a:r>
              <a:rPr lang="en-US" dirty="0">
                <a:solidFill>
                  <a:srgbClr val="FF0000"/>
                </a:solidFill>
              </a:rPr>
              <a:t>I</a:t>
            </a:r>
            <a:r>
              <a:rPr lang="en-US" baseline="-25000" dirty="0">
                <a:solidFill>
                  <a:srgbClr val="FF0000"/>
                </a:solidFill>
              </a:rPr>
              <a:t>n</a:t>
            </a:r>
          </a:p>
          <a:p>
            <a:r>
              <a:rPr lang="en-US" dirty="0">
                <a:solidFill>
                  <a:srgbClr val="FF0000"/>
                </a:solidFill>
              </a:rPr>
              <a:t>2. I</a:t>
            </a:r>
            <a:r>
              <a:rPr lang="en-US" baseline="-25000" dirty="0">
                <a:solidFill>
                  <a:srgbClr val="FF0000"/>
                </a:solidFill>
              </a:rPr>
              <a:t>1</a:t>
            </a:r>
            <a:r>
              <a:rPr lang="en-US" dirty="0">
                <a:solidFill>
                  <a:srgbClr val="FF0000"/>
                </a:solidFill>
              </a:rPr>
              <a:t>+I</a:t>
            </a:r>
            <a:r>
              <a:rPr lang="en-US" baseline="-25000" dirty="0">
                <a:solidFill>
                  <a:srgbClr val="FF0000"/>
                </a:solidFill>
              </a:rPr>
              <a:t>2</a:t>
            </a:r>
            <a:r>
              <a:rPr lang="en-US" dirty="0">
                <a:solidFill>
                  <a:srgbClr val="FF0000"/>
                </a:solidFill>
              </a:rPr>
              <a:t>+</a:t>
            </a:r>
            <a:r>
              <a:rPr lang="mr-IN" dirty="0">
                <a:solidFill>
                  <a:srgbClr val="FF0000"/>
                </a:solidFill>
              </a:rPr>
              <a:t>…</a:t>
            </a:r>
            <a:r>
              <a:rPr lang="en-US" dirty="0">
                <a:solidFill>
                  <a:srgbClr val="FF0000"/>
                </a:solidFill>
              </a:rPr>
              <a:t>I</a:t>
            </a:r>
            <a:r>
              <a:rPr lang="en-US" baseline="-25000" dirty="0">
                <a:solidFill>
                  <a:srgbClr val="FF0000"/>
                </a:solidFill>
              </a:rPr>
              <a:t>n</a:t>
            </a:r>
            <a:endParaRPr lang="en-US" dirty="0">
              <a:solidFill>
                <a:srgbClr val="FF0000"/>
              </a:solidFill>
            </a:endParaRPr>
          </a:p>
          <a:p>
            <a:r>
              <a:rPr lang="en-US" dirty="0">
                <a:solidFill>
                  <a:srgbClr val="FF0000"/>
                </a:solidFill>
              </a:rPr>
              <a:t>3. Therefore H</a:t>
            </a:r>
          </a:p>
          <a:p>
            <a:r>
              <a:rPr lang="en-US" dirty="0">
                <a:solidFill>
                  <a:srgbClr val="FF0000"/>
                </a:solidFill>
              </a:rPr>
              <a:t>is still an instance of </a:t>
            </a:r>
            <a:r>
              <a:rPr lang="en-US" i="1" dirty="0">
                <a:solidFill>
                  <a:srgbClr val="FF0000"/>
                </a:solidFill>
              </a:rPr>
              <a:t>affirming the consequent</a:t>
            </a:r>
            <a:r>
              <a:rPr lang="en-US" dirty="0">
                <a:solidFill>
                  <a:srgbClr val="FF0000"/>
                </a:solidFill>
              </a:rPr>
              <a:t>, so still invalid. I</a:t>
            </a:r>
            <a:r>
              <a:rPr lang="en-US" baseline="-25000" dirty="0">
                <a:solidFill>
                  <a:srgbClr val="FF0000"/>
                </a:solidFill>
              </a:rPr>
              <a:t>1</a:t>
            </a:r>
            <a:r>
              <a:rPr lang="en-US" dirty="0">
                <a:solidFill>
                  <a:srgbClr val="FF0000"/>
                </a:solidFill>
              </a:rPr>
              <a:t>+I</a:t>
            </a:r>
            <a:r>
              <a:rPr lang="en-US" baseline="-25000" dirty="0">
                <a:solidFill>
                  <a:srgbClr val="FF0000"/>
                </a:solidFill>
              </a:rPr>
              <a:t>2</a:t>
            </a:r>
            <a:r>
              <a:rPr lang="en-US" dirty="0">
                <a:solidFill>
                  <a:srgbClr val="FF0000"/>
                </a:solidFill>
              </a:rPr>
              <a:t>+</a:t>
            </a:r>
            <a:r>
              <a:rPr lang="mr-IN" dirty="0">
                <a:solidFill>
                  <a:srgbClr val="FF0000"/>
                </a:solidFill>
              </a:rPr>
              <a:t>…</a:t>
            </a:r>
            <a:r>
              <a:rPr lang="en-US" dirty="0">
                <a:solidFill>
                  <a:srgbClr val="FF0000"/>
                </a:solidFill>
              </a:rPr>
              <a:t>I</a:t>
            </a:r>
            <a:r>
              <a:rPr lang="en-US" baseline="-25000" dirty="0">
                <a:solidFill>
                  <a:srgbClr val="FF0000"/>
                </a:solidFill>
              </a:rPr>
              <a:t>n </a:t>
            </a:r>
            <a:r>
              <a:rPr lang="en-US" dirty="0">
                <a:solidFill>
                  <a:srgbClr val="FF0000"/>
                </a:solidFill>
              </a:rPr>
              <a:t> doesn’t </a:t>
            </a:r>
            <a:r>
              <a:rPr lang="en-US" i="1" dirty="0">
                <a:solidFill>
                  <a:srgbClr val="FF0000"/>
                </a:solidFill>
              </a:rPr>
              <a:t>prove</a:t>
            </a:r>
            <a:r>
              <a:rPr lang="en-US" dirty="0">
                <a:solidFill>
                  <a:srgbClr val="FF0000"/>
                </a:solidFill>
              </a:rPr>
              <a:t> H, but it provides </a:t>
            </a:r>
            <a:r>
              <a:rPr lang="en-US" i="1" dirty="0">
                <a:solidFill>
                  <a:srgbClr val="FF0000"/>
                </a:solidFill>
              </a:rPr>
              <a:t>supporting evidence</a:t>
            </a:r>
            <a:r>
              <a:rPr lang="en-US" dirty="0">
                <a:solidFill>
                  <a:srgbClr val="FF0000"/>
                </a:solidFill>
              </a:rPr>
              <a:t> for it. The support is </a:t>
            </a:r>
            <a:r>
              <a:rPr lang="en-US" i="1" dirty="0">
                <a:solidFill>
                  <a:srgbClr val="FF0000"/>
                </a:solidFill>
              </a:rPr>
              <a:t>in</a:t>
            </a:r>
            <a:r>
              <a:rPr lang="en-US" dirty="0">
                <a:solidFill>
                  <a:srgbClr val="FF0000"/>
                </a:solidFill>
              </a:rPr>
              <a:t>ductive rather than </a:t>
            </a:r>
            <a:r>
              <a:rPr lang="en-US" i="1" dirty="0">
                <a:solidFill>
                  <a:srgbClr val="FF0000"/>
                </a:solidFill>
              </a:rPr>
              <a:t>de</a:t>
            </a:r>
            <a:r>
              <a:rPr lang="en-US" dirty="0">
                <a:solidFill>
                  <a:srgbClr val="FF0000"/>
                </a:solidFill>
              </a:rPr>
              <a:t>ductive. (Long story to tell about “inductive logic”.)</a:t>
            </a:r>
          </a:p>
        </p:txBody>
      </p:sp>
    </p:spTree>
    <p:extLst>
      <p:ext uri="{BB962C8B-B14F-4D97-AF65-F5344CB8AC3E}">
        <p14:creationId xmlns:p14="http://schemas.microsoft.com/office/powerpoint/2010/main" val="123250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399"/>
          </a:xfrm>
        </p:spPr>
        <p:txBody>
          <a:bodyPr/>
          <a:lstStyle/>
          <a:p>
            <a:pPr algn="ctr"/>
            <a:r>
              <a:rPr lang="en-US" dirty="0">
                <a:solidFill>
                  <a:schemeClr val="accent1"/>
                </a:solidFill>
              </a:rPr>
              <a:t>More Hempel</a:t>
            </a:r>
          </a:p>
        </p:txBody>
      </p:sp>
      <p:sp>
        <p:nvSpPr>
          <p:cNvPr id="3" name="Content Placeholder 2"/>
          <p:cNvSpPr>
            <a:spLocks noGrp="1"/>
          </p:cNvSpPr>
          <p:nvPr>
            <p:ph idx="1"/>
          </p:nvPr>
        </p:nvSpPr>
        <p:spPr>
          <a:xfrm>
            <a:off x="0" y="914400"/>
            <a:ext cx="12192000" cy="5943600"/>
          </a:xfrm>
        </p:spPr>
        <p:txBody>
          <a:bodyPr>
            <a:normAutofit/>
          </a:bodyPr>
          <a:lstStyle/>
          <a:p>
            <a:r>
              <a:rPr lang="en-US" dirty="0">
                <a:solidFill>
                  <a:srgbClr val="FF0000"/>
                </a:solidFill>
              </a:rPr>
              <a:t>Another example: Torricelli, the “sea of air” H, and the barometer.</a:t>
            </a:r>
          </a:p>
          <a:p>
            <a:r>
              <a:rPr lang="en-US" dirty="0">
                <a:solidFill>
                  <a:srgbClr val="FF0000"/>
                </a:solidFill>
              </a:rPr>
              <a:t>Not “narrow induction”: Can’t “observe and record the facts” without a guiding H; can’t analyze and classify them pre-H either; can’t derive H’s from them. (What facts could Semmelweis collect without a guiding H? Could the “sea of air” H be derived from already collected facts?)</a:t>
            </a:r>
          </a:p>
          <a:p>
            <a:r>
              <a:rPr lang="en-US" dirty="0">
                <a:solidFill>
                  <a:srgbClr val="FF0000"/>
                </a:solidFill>
              </a:rPr>
              <a:t>Rather, scientists need guiding Hs to direct their inquiries. This requires </a:t>
            </a:r>
            <a:r>
              <a:rPr lang="en-US" i="1" dirty="0">
                <a:solidFill>
                  <a:srgbClr val="FF0000"/>
                </a:solidFill>
              </a:rPr>
              <a:t>imagination</a:t>
            </a:r>
            <a:r>
              <a:rPr lang="en-US" dirty="0">
                <a:solidFill>
                  <a:srgbClr val="FF0000"/>
                </a:solidFill>
              </a:rPr>
              <a:t>, </a:t>
            </a:r>
            <a:r>
              <a:rPr lang="en-US" i="1" dirty="0">
                <a:solidFill>
                  <a:srgbClr val="FF0000"/>
                </a:solidFill>
              </a:rPr>
              <a:t>creativity</a:t>
            </a:r>
            <a:r>
              <a:rPr lang="en-US" dirty="0">
                <a:solidFill>
                  <a:srgbClr val="FF0000"/>
                </a:solidFill>
              </a:rPr>
              <a:t>, and sometimes </a:t>
            </a:r>
            <a:r>
              <a:rPr lang="en-US" i="1" dirty="0">
                <a:solidFill>
                  <a:srgbClr val="FF0000"/>
                </a:solidFill>
              </a:rPr>
              <a:t>luck</a:t>
            </a:r>
            <a:r>
              <a:rPr lang="en-US" dirty="0">
                <a:solidFill>
                  <a:srgbClr val="FF0000"/>
                </a:solidFill>
              </a:rPr>
              <a:t>. (Would Semmelweis have come up with his “cadaveric matter” H without Kolletschka’s unfortunate infection? Could he have </a:t>
            </a:r>
            <a:r>
              <a:rPr lang="en-US" i="1" dirty="0">
                <a:solidFill>
                  <a:srgbClr val="FF0000"/>
                </a:solidFill>
              </a:rPr>
              <a:t>derived</a:t>
            </a:r>
            <a:r>
              <a:rPr lang="en-US" dirty="0">
                <a:solidFill>
                  <a:srgbClr val="FF0000"/>
                </a:solidFill>
              </a:rPr>
              <a:t> it from the data he had?) </a:t>
            </a:r>
            <a:r>
              <a:rPr lang="en-US" i="1" dirty="0">
                <a:solidFill>
                  <a:srgbClr val="FF0000"/>
                </a:solidFill>
              </a:rPr>
              <a:t>No inductive rules for deriving Hs</a:t>
            </a:r>
            <a:r>
              <a:rPr lang="en-US" dirty="0">
                <a:solidFill>
                  <a:srgbClr val="FF0000"/>
                </a:solidFill>
              </a:rPr>
              <a:t>.</a:t>
            </a:r>
          </a:p>
          <a:p>
            <a:r>
              <a:rPr lang="en-US" dirty="0">
                <a:solidFill>
                  <a:srgbClr val="FF0000"/>
                </a:solidFill>
              </a:rPr>
              <a:t>Another example: Kekule’s discovery of the structure of the benzene molecule (a hexagonal ring).</a:t>
            </a:r>
          </a:p>
        </p:txBody>
      </p:sp>
    </p:spTree>
    <p:extLst>
      <p:ext uri="{BB962C8B-B14F-4D97-AF65-F5344CB8AC3E}">
        <p14:creationId xmlns:p14="http://schemas.microsoft.com/office/powerpoint/2010/main" val="3644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1496</TotalTime>
  <Words>4952</Words>
  <Application>Microsoft Office PowerPoint</Application>
  <PresentationFormat>Widescreen</PresentationFormat>
  <Paragraphs>237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Philosophy of Science 1</vt:lpstr>
      <vt:lpstr>A Bit of Logic to Begin</vt:lpstr>
      <vt:lpstr>A Bit of Logic (2)</vt:lpstr>
      <vt:lpstr>A Bit of Logic (3)</vt:lpstr>
      <vt:lpstr>Semmelweis</vt:lpstr>
      <vt:lpstr>Logic of Testing</vt:lpstr>
      <vt:lpstr>Logic of Testing (2)</vt:lpstr>
      <vt:lpstr>Logic of Testing (3)</vt:lpstr>
      <vt:lpstr>More Hempel</vt:lpstr>
      <vt:lpstr>More on Hempel (2)</vt:lpstr>
      <vt:lpstr>More on Hempel (3)</vt:lpstr>
      <vt:lpstr>Induction and Hume’s Problem</vt:lpstr>
      <vt:lpstr>Hume’s Problem (2)</vt:lpstr>
      <vt:lpstr>Popper on Induction and Falsification</vt:lpstr>
      <vt:lpstr>Popper (2)</vt:lpstr>
      <vt:lpstr>Popper (3)</vt:lpstr>
      <vt:lpstr>Popper (4)</vt:lpstr>
      <vt:lpstr>Problems with Popper</vt:lpstr>
      <vt:lpstr>Knowledge: Justified True Belief?</vt:lpstr>
      <vt:lpstr>Truth</vt:lpstr>
      <vt:lpstr>Truth (2)</vt:lpstr>
      <vt:lpstr>What Ought We to Believe? The Ethics of Belief</vt:lpstr>
      <vt:lpstr>Philips (2)</vt:lpstr>
      <vt:lpstr>Relativism: What Is It?</vt:lpstr>
      <vt:lpstr>Relativism: What Is It? (2)</vt:lpstr>
      <vt:lpstr>The Problem with Relativism </vt:lpstr>
      <vt:lpstr>The Problem with Relativism (2)</vt:lpstr>
      <vt:lpstr>The Problem with Relativism (3)</vt:lpstr>
      <vt:lpstr>The Problem with Relativism (4)</vt:lpstr>
      <vt:lpstr>The Problem with Relativism (5)</vt:lpstr>
      <vt:lpstr>The Problem with Relativism (6)</vt:lpstr>
      <vt:lpstr>Relativism and Impotence</vt:lpstr>
      <vt:lpstr>Relativism and Impotence (2)</vt:lpstr>
      <vt:lpstr>Dewey and Pragmatism</vt:lpstr>
      <vt:lpstr>Dewey (2)</vt:lpstr>
      <vt:lpstr>Dewey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Science 1</dc:title>
  <dc:creator>Siegel, Harvey</dc:creator>
  <cp:lastModifiedBy>Tony Tan</cp:lastModifiedBy>
  <cp:revision>62</cp:revision>
  <cp:lastPrinted>2023-03-01T10:50:25Z</cp:lastPrinted>
  <dcterms:created xsi:type="dcterms:W3CDTF">2021-01-09T18:01:50Z</dcterms:created>
  <dcterms:modified xsi:type="dcterms:W3CDTF">2023-03-01T10:59:51Z</dcterms:modified>
</cp:coreProperties>
</file>