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 bookmarkIdSeed="5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2" r:id="rId2"/>
    <p:sldId id="291" r:id="rId3"/>
    <p:sldId id="290" r:id="rId4"/>
    <p:sldId id="285" r:id="rId5"/>
    <p:sldId id="289" r:id="rId6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361950" indent="9525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725488" indent="18891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087438" indent="28416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450975" indent="3778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672">
          <p15:clr>
            <a:srgbClr val="A4A3A4"/>
          </p15:clr>
        </p15:guide>
        <p15:guide id="3" pos="5472">
          <p15:clr>
            <a:srgbClr val="A4A3A4"/>
          </p15:clr>
        </p15:guide>
        <p15:guide id="4" pos="1008">
          <p15:clr>
            <a:srgbClr val="A4A3A4"/>
          </p15:clr>
        </p15:guide>
        <p15:guide id="5" pos="11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Tan" initials="TT" lastIdx="1" clrIdx="0">
    <p:extLst>
      <p:ext uri="{19B8F6BF-5375-455C-9EA6-DF929625EA0E}">
        <p15:presenceInfo xmlns:p15="http://schemas.microsoft.com/office/powerpoint/2012/main" userId="Tony 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6853" autoAdjust="0"/>
  </p:normalViewPr>
  <p:slideViewPr>
    <p:cSldViewPr>
      <p:cViewPr varScale="1">
        <p:scale>
          <a:sx n="181" d="100"/>
          <a:sy n="181" d="100"/>
        </p:scale>
        <p:origin x="1688" y="184"/>
      </p:cViewPr>
      <p:guideLst>
        <p:guide orient="horz" pos="1800"/>
        <p:guide pos="672"/>
        <p:guide pos="5472"/>
        <p:guide pos="1008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620FD31-6187-4D9B-A55E-8C3B74213D57}" type="datetime1">
              <a:rPr lang="nb-NO" altLang="nb-NO"/>
              <a:pPr>
                <a:defRPr/>
              </a:pPr>
              <a:t>17.04.2023</a:t>
            </a:fld>
            <a:endParaRPr lang="nb-NO" alt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B922565-776C-40F4-8514-40F385E6411D}" type="slidenum">
              <a:rPr lang="nb-NO" altLang="nb-NO"/>
              <a:pPr>
                <a:defRPr/>
              </a:pPr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3629777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C054C7B-6FC2-4923-AF6D-51288AE7A1B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64424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3619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725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0874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4509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1814627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7552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40478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3403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2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92618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3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06330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4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7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5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6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0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83155" y="1917128"/>
            <a:ext cx="7543800" cy="9525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3155" y="2857500"/>
            <a:ext cx="7543800" cy="14605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6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B906E-1DC6-4068-8668-6668E40DA1AF}" type="datetime1">
              <a:rPr lang="nb-NO" altLang="nb-NO"/>
              <a:pPr>
                <a:defRPr/>
              </a:pPr>
              <a:t>17.04.2023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EFC3C-9100-48A2-AC9C-ECA47A61F42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9705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1" y="698500"/>
            <a:ext cx="1924050" cy="4381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698500"/>
            <a:ext cx="5619750" cy="4381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40E70-5D86-4FD2-83E2-925597C7B147}" type="datetime1">
              <a:rPr lang="nb-NO" altLang="nb-NO"/>
              <a:pPr>
                <a:defRPr/>
              </a:pPr>
              <a:t>17.04.2023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897DA-7F37-4F51-BF02-125255D3481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71683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08F5-8568-4D37-A3A2-7BBC1377E4DB}" type="datetime1">
              <a:rPr lang="nb-NO" altLang="nb-NO"/>
              <a:pPr>
                <a:defRPr/>
              </a:pPr>
              <a:t>17.04.2023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9E308-4DBB-4E81-9602-43CC31FE70B3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1748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0" cy="1250155"/>
          </a:xfrm>
        </p:spPr>
        <p:txBody>
          <a:bodyPr anchor="b"/>
          <a:lstStyle>
            <a:lvl1pPr marL="0" indent="0">
              <a:buNone/>
              <a:defRPr sz="1600"/>
            </a:lvl1pPr>
            <a:lvl2pPr marL="362925" indent="0">
              <a:buNone/>
              <a:defRPr sz="1400"/>
            </a:lvl2pPr>
            <a:lvl3pPr marL="725851" indent="0">
              <a:buNone/>
              <a:defRPr sz="1300"/>
            </a:lvl3pPr>
            <a:lvl4pPr marL="1088776" indent="0">
              <a:buNone/>
              <a:defRPr sz="1100"/>
            </a:lvl4pPr>
            <a:lvl5pPr marL="1451701" indent="0">
              <a:buNone/>
              <a:defRPr sz="1100"/>
            </a:lvl5pPr>
            <a:lvl6pPr marL="1814627" indent="0">
              <a:buNone/>
              <a:defRPr sz="1100"/>
            </a:lvl6pPr>
            <a:lvl7pPr marL="2177552" indent="0">
              <a:buNone/>
              <a:defRPr sz="1100"/>
            </a:lvl7pPr>
            <a:lvl8pPr marL="2540478" indent="0">
              <a:buNone/>
              <a:defRPr sz="1100"/>
            </a:lvl8pPr>
            <a:lvl9pPr marL="290340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82F97-07F5-45C3-B39F-9D5C63F70005}" type="datetime1">
              <a:rPr lang="nb-NO" altLang="nb-NO"/>
              <a:pPr>
                <a:defRPr/>
              </a:pPr>
              <a:t>17.04.2023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738A7-D0A7-436A-8FE6-19C1EEE7FE38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60394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2803F-47C7-463C-8F80-5848E5005AAC}" type="datetime1">
              <a:rPr lang="nb-NO" altLang="nb-NO"/>
              <a:pPr>
                <a:defRPr/>
              </a:pPr>
              <a:t>17.04.2023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C0BE5-7974-4561-9BFB-82773343595F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55569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0"/>
            <a:ext cx="4040188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7"/>
            <a:ext cx="4040188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0"/>
            <a:ext cx="4041775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7"/>
            <a:ext cx="4041775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4A73E-A605-408E-893F-0E8B8E7C5E3E}" type="datetime1">
              <a:rPr lang="nb-NO" altLang="nb-NO"/>
              <a:pPr>
                <a:defRPr/>
              </a:pPr>
              <a:t>17.04.2023</a:t>
            </a:fld>
            <a:endParaRPr lang="nb-NO" altLang="nb-N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E92A-2FA7-4469-BAA4-835DB7573E7C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6174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3B29-A7E6-4B0B-AFCD-96F4BF7896DA}" type="datetime1">
              <a:rPr lang="nb-NO" altLang="nb-NO"/>
              <a:pPr>
                <a:defRPr/>
              </a:pPr>
              <a:t>17.04.2023</a:t>
            </a:fld>
            <a:endParaRPr lang="nb-NO" altLang="nb-N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C6953-3BE9-4464-8039-F929E9F102BD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390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45289-F57E-401B-BD2E-5AA9A7DB659C}" type="datetime1">
              <a:rPr lang="nb-NO" altLang="nb-NO"/>
              <a:pPr>
                <a:defRPr/>
              </a:pPr>
              <a:t>17.04.2023</a:t>
            </a:fld>
            <a:endParaRPr lang="nb-NO" altLang="nb-N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1C224-E748-4431-84DA-C1BC194EE228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47775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92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1C683-FE1E-410F-8E00-2932375C0E89}" type="datetime1">
              <a:rPr lang="nb-NO" altLang="nb-NO"/>
              <a:pPr>
                <a:defRPr/>
              </a:pPr>
              <a:t>17.04.2023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906F-CF70-44F6-AD4C-68804B6FF2B1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84944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000501"/>
            <a:ext cx="5486400" cy="47228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510646"/>
            <a:ext cx="5486400" cy="3429000"/>
          </a:xfrm>
        </p:spPr>
        <p:txBody>
          <a:bodyPr/>
          <a:lstStyle>
            <a:lvl1pPr marL="0" indent="0">
              <a:buNone/>
              <a:defRPr sz="2500"/>
            </a:lvl1pPr>
            <a:lvl2pPr marL="362925" indent="0">
              <a:buNone/>
              <a:defRPr sz="2200"/>
            </a:lvl2pPr>
            <a:lvl3pPr marL="725851" indent="0">
              <a:buNone/>
              <a:defRPr sz="1900"/>
            </a:lvl3pPr>
            <a:lvl4pPr marL="1088776" indent="0">
              <a:buNone/>
              <a:defRPr sz="1600"/>
            </a:lvl4pPr>
            <a:lvl5pPr marL="1451701" indent="0">
              <a:buNone/>
              <a:defRPr sz="1600"/>
            </a:lvl5pPr>
            <a:lvl6pPr marL="1814627" indent="0">
              <a:buNone/>
              <a:defRPr sz="1600"/>
            </a:lvl6pPr>
            <a:lvl7pPr marL="2177552" indent="0">
              <a:buNone/>
              <a:defRPr sz="1600"/>
            </a:lvl7pPr>
            <a:lvl8pPr marL="2540478" indent="0">
              <a:buNone/>
              <a:defRPr sz="1600"/>
            </a:lvl8pPr>
            <a:lvl9pPr marL="2903403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472782"/>
            <a:ext cx="5486400" cy="6707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CE159-57C4-4423-969A-D021B0702657}" type="datetime1">
              <a:rPr lang="nb-NO" altLang="nb-NO"/>
              <a:pPr>
                <a:defRPr/>
              </a:pPr>
              <a:t>17.04.2023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26465-68A4-4A5F-926D-B909A374F9C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97656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08025"/>
            <a:ext cx="7921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51000"/>
            <a:ext cx="7924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text styles</a:t>
            </a:r>
          </a:p>
          <a:p>
            <a:pPr lvl="1"/>
            <a:r>
              <a:rPr lang="en-US" altLang="nb-NO"/>
              <a:t>Second level</a:t>
            </a:r>
          </a:p>
          <a:p>
            <a:pPr lvl="2"/>
            <a:r>
              <a:rPr lang="en-US" altLang="nb-NO"/>
              <a:t>Third level</a:t>
            </a:r>
          </a:p>
          <a:p>
            <a:pPr lvl="3"/>
            <a:r>
              <a:rPr lang="en-US" altLang="nb-NO"/>
              <a:t>Fourth level</a:t>
            </a:r>
          </a:p>
          <a:p>
            <a:pPr lvl="4"/>
            <a:r>
              <a:rPr lang="en-US" altLang="nb-NO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5334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426D18D-44FB-4854-AEEC-D66D505CC487}" type="datetime1">
              <a:rPr lang="nb-NO" altLang="nb-NO"/>
              <a:pPr>
                <a:defRPr/>
              </a:pPr>
              <a:t>17.04.2023</a:t>
            </a:fld>
            <a:endParaRPr lang="nb-NO" altLang="nb-NO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8463" y="53340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7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38935BB-1EAA-4065-AF1B-A5CE33E14AC1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  <p:pic>
        <p:nvPicPr>
          <p:cNvPr id="1030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5250"/>
            <a:ext cx="48974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362925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72585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088776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45170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88963" indent="-225425" algn="l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  <a:cs typeface="+mn-cs"/>
        </a:defRPr>
      </a:lvl2pPr>
      <a:lvl3pPr marL="90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70000" indent="-1809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631950" indent="-180975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5pPr>
      <a:lvl6pPr marL="1996089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6pPr>
      <a:lvl7pPr marL="2359015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7pPr>
      <a:lvl8pPr marL="2721940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8pPr>
      <a:lvl9pPr marL="3084866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925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5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776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70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627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552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478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403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9F7C-0CAA-DD88-FC7E-449C5419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B0FC-A8B5-C3CE-553B-81C8BDC1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Grades important</a:t>
            </a:r>
          </a:p>
          <a:p>
            <a:pPr lvl="1"/>
            <a:r>
              <a:rPr lang="en-AU" dirty="0"/>
              <a:t>Decision-making</a:t>
            </a:r>
          </a:p>
          <a:p>
            <a:pPr lvl="1"/>
            <a:r>
              <a:rPr lang="en-AU" dirty="0"/>
              <a:t>Selection purposes</a:t>
            </a:r>
          </a:p>
          <a:p>
            <a:r>
              <a:rPr lang="en-AU" dirty="0"/>
              <a:t>UDIR statistics: subjects differ widely =&gt; fair?</a:t>
            </a:r>
          </a:p>
          <a:p>
            <a:r>
              <a:rPr lang="en-AU" dirty="0"/>
              <a:t>Grading</a:t>
            </a:r>
          </a:p>
          <a:p>
            <a:pPr lvl="1"/>
            <a:r>
              <a:rPr lang="en-AU" dirty="0"/>
              <a:t>A practice</a:t>
            </a:r>
          </a:p>
          <a:p>
            <a:pPr lvl="1"/>
            <a:r>
              <a:rPr lang="en-AU" dirty="0"/>
              <a:t>A tradition (grading culture)</a:t>
            </a:r>
          </a:p>
          <a:p>
            <a:r>
              <a:rPr lang="en-AU" dirty="0"/>
              <a:t>Advantage of Norwegian data</a:t>
            </a:r>
          </a:p>
        </p:txBody>
      </p:sp>
    </p:spTree>
    <p:extLst>
      <p:ext uri="{BB962C8B-B14F-4D97-AF65-F5344CB8AC3E}">
        <p14:creationId xmlns:p14="http://schemas.microsoft.com/office/powerpoint/2010/main" val="198200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AE05-6607-FB09-38C2-1322AE7C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Conceptual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A3C5-DFEE-1A6C-1933-78023E43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Norwegian education &amp; grading system</a:t>
            </a:r>
          </a:p>
          <a:p>
            <a:pPr lvl="1"/>
            <a:r>
              <a:rPr lang="en-AU" dirty="0"/>
              <a:t>Teacher-assigned vs exam grades</a:t>
            </a:r>
          </a:p>
          <a:p>
            <a:pPr lvl="1"/>
            <a:r>
              <a:rPr lang="en-AU" dirty="0"/>
              <a:t>Lottery system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GPA = average grades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common practice internationally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assumed to fit into “the ability” but is it (cognitive, physical, creativity)?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Reflective vs formative?</a:t>
            </a:r>
          </a:p>
          <a:p>
            <a:r>
              <a:rPr lang="en-AU" dirty="0">
                <a:solidFill>
                  <a:schemeClr val="bg1"/>
                </a:solidFill>
              </a:rPr>
              <a:t>Hypothesis: two types of subjects?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Cognition-dominant (</a:t>
            </a:r>
            <a:r>
              <a:rPr lang="en-AU" i="1" dirty="0" err="1">
                <a:solidFill>
                  <a:schemeClr val="bg1"/>
                </a:solidFill>
              </a:rPr>
              <a:t>mente</a:t>
            </a:r>
            <a:r>
              <a:rPr lang="en-A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Hand-on (</a:t>
            </a:r>
            <a:r>
              <a:rPr lang="en-AU" i="1" dirty="0" err="1">
                <a:solidFill>
                  <a:schemeClr val="bg1"/>
                </a:solidFill>
              </a:rPr>
              <a:t>manu</a:t>
            </a:r>
            <a:r>
              <a:rPr lang="en-AU" dirty="0">
                <a:solidFill>
                  <a:schemeClr val="bg1"/>
                </a:solidFill>
              </a:rPr>
              <a:t>)</a:t>
            </a:r>
          </a:p>
          <a:p>
            <a:r>
              <a:rPr lang="en-AU" dirty="0"/>
              <a:t>Current study</a:t>
            </a:r>
          </a:p>
        </p:txBody>
      </p:sp>
    </p:spTree>
    <p:extLst>
      <p:ext uri="{BB962C8B-B14F-4D97-AF65-F5344CB8AC3E}">
        <p14:creationId xmlns:p14="http://schemas.microsoft.com/office/powerpoint/2010/main" val="385053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6D670-7C6B-9A17-BC7B-55F1A6C2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Population and GPA subjects</a:t>
            </a:r>
          </a:p>
          <a:p>
            <a:pPr lvl="1"/>
            <a:r>
              <a:rPr lang="en-AU" i="1" dirty="0"/>
              <a:t>N</a:t>
            </a:r>
            <a:r>
              <a:rPr lang="en-AU" dirty="0"/>
              <a:t> = 60,618</a:t>
            </a:r>
          </a:p>
          <a:p>
            <a:pPr lvl="1"/>
            <a:r>
              <a:rPr lang="en-AU" dirty="0"/>
              <a:t>12 teacher-assigned, 3 written-, 3 oral-exams</a:t>
            </a:r>
          </a:p>
          <a:p>
            <a:r>
              <a:rPr lang="en-AU" dirty="0"/>
              <a:t>Planned missingness &amp; MCAR</a:t>
            </a:r>
          </a:p>
          <a:p>
            <a:r>
              <a:rPr lang="en-AU" dirty="0"/>
              <a:t>Rasch model &amp; PCM</a:t>
            </a:r>
          </a:p>
          <a:p>
            <a:r>
              <a:rPr lang="en-AU" dirty="0"/>
              <a:t>Multiple imputation &amp; estimation procedure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90BD71-77E0-EDD9-EB92-D6CA72B1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60500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96C72A5-373E-A8B2-7C0E-BCE74299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8F5A5-8D18-860A-1F88-65F732904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Subjects’ overall difficulties</a:t>
            </a:r>
          </a:p>
          <a:p>
            <a:pPr lvl="1"/>
            <a:r>
              <a:rPr lang="en-AU" dirty="0"/>
              <a:t>Descriptive vs inferential statistics</a:t>
            </a:r>
          </a:p>
          <a:p>
            <a:r>
              <a:rPr lang="en-AU" dirty="0"/>
              <a:t>Grade-level difficulties</a:t>
            </a:r>
          </a:p>
          <a:p>
            <a:r>
              <a:rPr lang="en-AU" dirty="0"/>
              <a:t>Model fit and information curves</a:t>
            </a:r>
          </a:p>
        </p:txBody>
      </p:sp>
    </p:spTree>
    <p:extLst>
      <p:ext uri="{BB962C8B-B14F-4D97-AF65-F5344CB8AC3E}">
        <p14:creationId xmlns:p14="http://schemas.microsoft.com/office/powerpoint/2010/main" val="263827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255B06-5590-4B9F-613B-E134C3A7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28BA1-E97D-EEAD-8971-7E6F77694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Grades differ due to</a:t>
            </a:r>
          </a:p>
          <a:p>
            <a:pPr lvl="1"/>
            <a:r>
              <a:rPr lang="en-AU" dirty="0"/>
              <a:t>Students?</a:t>
            </a:r>
          </a:p>
          <a:p>
            <a:pPr lvl="1"/>
            <a:r>
              <a:rPr lang="en-AU" dirty="0"/>
              <a:t>Teachers?</a:t>
            </a:r>
          </a:p>
          <a:p>
            <a:pPr lvl="1"/>
            <a:r>
              <a:rPr lang="en-AU" dirty="0"/>
              <a:t>Subjects?</a:t>
            </a:r>
          </a:p>
          <a:p>
            <a:r>
              <a:rPr lang="en-AU" dirty="0"/>
              <a:t>Signals to students: “not good at maths”? (didactics literature)</a:t>
            </a:r>
          </a:p>
          <a:p>
            <a:r>
              <a:rPr lang="en-AU" dirty="0"/>
              <a:t>Fairness and policy implication</a:t>
            </a:r>
          </a:p>
          <a:p>
            <a:pPr lvl="1"/>
            <a:r>
              <a:rPr lang="en-AU"/>
              <a:t>STEM </a:t>
            </a:r>
            <a:r>
              <a:rPr lang="en-AU" dirty="0"/>
              <a:t>subject: problem recruiting</a:t>
            </a:r>
          </a:p>
        </p:txBody>
      </p:sp>
    </p:spTree>
    <p:extLst>
      <p:ext uri="{BB962C8B-B14F-4D97-AF65-F5344CB8AC3E}">
        <p14:creationId xmlns:p14="http://schemas.microsoft.com/office/powerpoint/2010/main" val="21198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Informatikk_brevik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MO presentation register data_short.potx [Read-Only]" id="{F2285E2C-7D39-4AC3-917F-1F2DDF0A0926}" vid="{D92FA3F3-527A-4839-A16F-FD31824A7EB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171</Words>
  <Application>Microsoft Macintosh PowerPoint</Application>
  <PresentationFormat>On-screen Show (16:10)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FiraCode Nerd Font</vt:lpstr>
      <vt:lpstr>Informatikk_brevik</vt:lpstr>
      <vt:lpstr>Introduction</vt:lpstr>
      <vt:lpstr>Conceptual Framework</vt:lpstr>
      <vt:lpstr>Methods</vt:lpstr>
      <vt:lpstr>Results</vt:lpstr>
      <vt:lpstr>Discussions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Tan</dc:creator>
  <cp:lastModifiedBy>Microsoft Office User</cp:lastModifiedBy>
  <cp:revision>67</cp:revision>
  <dcterms:created xsi:type="dcterms:W3CDTF">2022-05-02T19:46:31Z</dcterms:created>
  <dcterms:modified xsi:type="dcterms:W3CDTF">2023-04-17T10:06:09Z</dcterms:modified>
</cp:coreProperties>
</file>