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 autoCompressPictures="0" bookmarkIdSeed="5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92" r:id="rId3"/>
    <p:sldId id="294" r:id="rId4"/>
    <p:sldId id="291" r:id="rId5"/>
    <p:sldId id="290" r:id="rId6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361950" indent="9525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725488" indent="18891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087438" indent="28416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450975" indent="377825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672">
          <p15:clr>
            <a:srgbClr val="A4A3A4"/>
          </p15:clr>
        </p15:guide>
        <p15:guide id="3" pos="5472">
          <p15:clr>
            <a:srgbClr val="A4A3A4"/>
          </p15:clr>
        </p15:guide>
        <p15:guide id="4" pos="1008">
          <p15:clr>
            <a:srgbClr val="A4A3A4"/>
          </p15:clr>
        </p15:guide>
        <p15:guide id="5" pos="11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Tan" initials="TT" lastIdx="1" clrIdx="0">
    <p:extLst>
      <p:ext uri="{19B8F6BF-5375-455C-9EA6-DF929625EA0E}">
        <p15:presenceInfo xmlns:p15="http://schemas.microsoft.com/office/powerpoint/2012/main" userId="Tony 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8477" autoAdjust="0"/>
  </p:normalViewPr>
  <p:slideViewPr>
    <p:cSldViewPr>
      <p:cViewPr varScale="1">
        <p:scale>
          <a:sx n="172" d="100"/>
          <a:sy n="172" d="100"/>
        </p:scale>
        <p:origin x="2454" y="132"/>
      </p:cViewPr>
      <p:guideLst>
        <p:guide orient="horz" pos="1800"/>
        <p:guide pos="672"/>
        <p:guide pos="5472"/>
        <p:guide pos="1008"/>
        <p:guide pos="1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620FD31-6187-4D9B-A55E-8C3B74213D57}" type="datetime1">
              <a:rPr lang="nb-NO" altLang="nb-NO"/>
              <a:pPr>
                <a:defRPr/>
              </a:pPr>
              <a:t>20.09.2022</a:t>
            </a:fld>
            <a:endParaRPr lang="nb-NO" alt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B922565-776C-40F4-8514-40F385E6411D}" type="slidenum">
              <a:rPr lang="nb-NO" altLang="nb-NO"/>
              <a:pPr>
                <a:defRPr/>
              </a:pPr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3629777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C054C7B-6FC2-4923-AF6D-51288AE7A1B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664424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3619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7254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08743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4509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1814627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77552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40478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03403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kern="1200" dirty="0">
              <a:solidFill>
                <a:schemeClr val="tx1"/>
              </a:solidFill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054C7B-6FC2-4923-AF6D-51288AE7A1B4}" type="slidenum">
              <a:rPr lang="en-US" altLang="nb-NO" smtClean="0"/>
              <a:pPr>
                <a:defRPr/>
              </a:pPr>
              <a:t>2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409255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054C7B-6FC2-4923-AF6D-51288AE7A1B4}" type="slidenum">
              <a:rPr lang="en-US" altLang="nb-NO" smtClean="0"/>
              <a:pPr>
                <a:defRPr/>
              </a:pPr>
              <a:t>3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92618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054C7B-6FC2-4923-AF6D-51288AE7A1B4}" type="slidenum">
              <a:rPr lang="en-US" altLang="nb-NO" smtClean="0"/>
              <a:pPr>
                <a:defRPr/>
              </a:pPr>
              <a:t>4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31610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054C7B-6FC2-4923-AF6D-51288AE7A1B4}" type="slidenum">
              <a:rPr lang="en-US" altLang="nb-NO" smtClean="0"/>
              <a:pPr>
                <a:defRPr/>
              </a:pPr>
              <a:t>5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4063301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1DFC7A55-10E7-4DC8-94C9-829C4F55AAF2}" type="slidenum">
              <a:rPr lang="en-US" altLang="nb-NO" sz="1200" smtClean="0"/>
              <a:pPr>
                <a:spcBef>
                  <a:spcPct val="0"/>
                </a:spcBef>
              </a:pPr>
              <a:t>6</a:t>
            </a:fld>
            <a:endParaRPr lang="en-US" altLang="nb-NO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7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83155" y="1917128"/>
            <a:ext cx="7543800" cy="9525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3155" y="2857500"/>
            <a:ext cx="7543800" cy="14605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76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B906E-1DC6-4068-8668-6668E40DA1AF}" type="datetime1">
              <a:rPr lang="nb-NO" altLang="nb-NO"/>
              <a:pPr>
                <a:defRPr/>
              </a:pPr>
              <a:t>20.09.2022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EFC3C-9100-48A2-AC9C-ECA47A61F42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9705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1" y="698500"/>
            <a:ext cx="1924050" cy="4381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698500"/>
            <a:ext cx="5619750" cy="4381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40E70-5D86-4FD2-83E2-925597C7B147}" type="datetime1">
              <a:rPr lang="nb-NO" altLang="nb-NO"/>
              <a:pPr>
                <a:defRPr/>
              </a:pPr>
              <a:t>20.09.2022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897DA-7F37-4F51-BF02-125255D3481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71683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08F5-8568-4D37-A3A2-7BBC1377E4DB}" type="datetime1">
              <a:rPr lang="nb-NO" altLang="nb-NO"/>
              <a:pPr>
                <a:defRPr/>
              </a:pPr>
              <a:t>20.09.2022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9E308-4DBB-4E81-9602-43CC31FE70B3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51748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2"/>
            <a:ext cx="7772400" cy="1250155"/>
          </a:xfrm>
        </p:spPr>
        <p:txBody>
          <a:bodyPr anchor="b"/>
          <a:lstStyle>
            <a:lvl1pPr marL="0" indent="0">
              <a:buNone/>
              <a:defRPr sz="1600"/>
            </a:lvl1pPr>
            <a:lvl2pPr marL="362925" indent="0">
              <a:buNone/>
              <a:defRPr sz="1400"/>
            </a:lvl2pPr>
            <a:lvl3pPr marL="725851" indent="0">
              <a:buNone/>
              <a:defRPr sz="1300"/>
            </a:lvl3pPr>
            <a:lvl4pPr marL="1088776" indent="0">
              <a:buNone/>
              <a:defRPr sz="1100"/>
            </a:lvl4pPr>
            <a:lvl5pPr marL="1451701" indent="0">
              <a:buNone/>
              <a:defRPr sz="1100"/>
            </a:lvl5pPr>
            <a:lvl6pPr marL="1814627" indent="0">
              <a:buNone/>
              <a:defRPr sz="1100"/>
            </a:lvl6pPr>
            <a:lvl7pPr marL="2177552" indent="0">
              <a:buNone/>
              <a:defRPr sz="1100"/>
            </a:lvl7pPr>
            <a:lvl8pPr marL="2540478" indent="0">
              <a:buNone/>
              <a:defRPr sz="1100"/>
            </a:lvl8pPr>
            <a:lvl9pPr marL="2903403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82F97-07F5-45C3-B39F-9D5C63F70005}" type="datetime1">
              <a:rPr lang="nb-NO" altLang="nb-NO"/>
              <a:pPr>
                <a:defRPr/>
              </a:pPr>
              <a:t>20.09.2022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738A7-D0A7-436A-8FE6-19C1EEE7FE38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60394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51000"/>
            <a:ext cx="3771900" cy="3429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651000"/>
            <a:ext cx="3771900" cy="3429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2803F-47C7-463C-8F80-5848E5005AAC}" type="datetime1">
              <a:rPr lang="nb-NO" altLang="nb-NO"/>
              <a:pPr>
                <a:defRPr/>
              </a:pPr>
              <a:t>20.09.2022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C0BE5-7974-4561-9BFB-82773343595F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55569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0"/>
            <a:ext cx="4040188" cy="53313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925" indent="0">
              <a:buNone/>
              <a:defRPr sz="1600" b="1"/>
            </a:lvl2pPr>
            <a:lvl3pPr marL="725851" indent="0">
              <a:buNone/>
              <a:defRPr sz="1400" b="1"/>
            </a:lvl3pPr>
            <a:lvl4pPr marL="1088776" indent="0">
              <a:buNone/>
              <a:defRPr sz="1300" b="1"/>
            </a:lvl4pPr>
            <a:lvl5pPr marL="1451701" indent="0">
              <a:buNone/>
              <a:defRPr sz="1300" b="1"/>
            </a:lvl5pPr>
            <a:lvl6pPr marL="1814627" indent="0">
              <a:buNone/>
              <a:defRPr sz="1300" b="1"/>
            </a:lvl6pPr>
            <a:lvl7pPr marL="2177552" indent="0">
              <a:buNone/>
              <a:defRPr sz="1300" b="1"/>
            </a:lvl7pPr>
            <a:lvl8pPr marL="2540478" indent="0">
              <a:buNone/>
              <a:defRPr sz="1300" b="1"/>
            </a:lvl8pPr>
            <a:lvl9pPr marL="2903403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7"/>
            <a:ext cx="4040188" cy="329274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0"/>
            <a:ext cx="4041775" cy="53313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925" indent="0">
              <a:buNone/>
              <a:defRPr sz="1600" b="1"/>
            </a:lvl2pPr>
            <a:lvl3pPr marL="725851" indent="0">
              <a:buNone/>
              <a:defRPr sz="1400" b="1"/>
            </a:lvl3pPr>
            <a:lvl4pPr marL="1088776" indent="0">
              <a:buNone/>
              <a:defRPr sz="1300" b="1"/>
            </a:lvl4pPr>
            <a:lvl5pPr marL="1451701" indent="0">
              <a:buNone/>
              <a:defRPr sz="1300" b="1"/>
            </a:lvl5pPr>
            <a:lvl6pPr marL="1814627" indent="0">
              <a:buNone/>
              <a:defRPr sz="1300" b="1"/>
            </a:lvl6pPr>
            <a:lvl7pPr marL="2177552" indent="0">
              <a:buNone/>
              <a:defRPr sz="1300" b="1"/>
            </a:lvl7pPr>
            <a:lvl8pPr marL="2540478" indent="0">
              <a:buNone/>
              <a:defRPr sz="1300" b="1"/>
            </a:lvl8pPr>
            <a:lvl9pPr marL="2903403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7"/>
            <a:ext cx="4041775" cy="329274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4A73E-A605-408E-893F-0E8B8E7C5E3E}" type="datetime1">
              <a:rPr lang="nb-NO" altLang="nb-NO"/>
              <a:pPr>
                <a:defRPr/>
              </a:pPr>
              <a:t>20.09.2022</a:t>
            </a:fld>
            <a:endParaRPr lang="nb-NO" altLang="nb-N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E92A-2FA7-4469-BAA4-835DB7573E7C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66174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53B29-A7E6-4B0B-AFCD-96F4BF7896DA}" type="datetime1">
              <a:rPr lang="nb-NO" altLang="nb-NO"/>
              <a:pPr>
                <a:defRPr/>
              </a:pPr>
              <a:t>20.09.2022</a:t>
            </a:fld>
            <a:endParaRPr lang="nb-NO" altLang="nb-N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C6953-3BE9-4464-8039-F929E9F102BD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53900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45289-F57E-401B-BD2E-5AA9A7DB659C}" type="datetime1">
              <a:rPr lang="nb-NO" altLang="nb-NO"/>
              <a:pPr>
                <a:defRPr/>
              </a:pPr>
              <a:t>20.09.2022</a:t>
            </a:fld>
            <a:endParaRPr lang="nb-NO" altLang="nb-N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1C224-E748-4431-84DA-C1BC194EE228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47775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7"/>
            <a:ext cx="3008313" cy="3909219"/>
          </a:xfrm>
        </p:spPr>
        <p:txBody>
          <a:bodyPr/>
          <a:lstStyle>
            <a:lvl1pPr marL="0" indent="0">
              <a:buNone/>
              <a:defRPr sz="1100"/>
            </a:lvl1pPr>
            <a:lvl2pPr marL="362925" indent="0">
              <a:buNone/>
              <a:defRPr sz="1000"/>
            </a:lvl2pPr>
            <a:lvl3pPr marL="725851" indent="0">
              <a:buNone/>
              <a:defRPr sz="800"/>
            </a:lvl3pPr>
            <a:lvl4pPr marL="1088776" indent="0">
              <a:buNone/>
              <a:defRPr sz="700"/>
            </a:lvl4pPr>
            <a:lvl5pPr marL="1451701" indent="0">
              <a:buNone/>
              <a:defRPr sz="700"/>
            </a:lvl5pPr>
            <a:lvl6pPr marL="1814627" indent="0">
              <a:buNone/>
              <a:defRPr sz="700"/>
            </a:lvl6pPr>
            <a:lvl7pPr marL="2177552" indent="0">
              <a:buNone/>
              <a:defRPr sz="700"/>
            </a:lvl7pPr>
            <a:lvl8pPr marL="2540478" indent="0">
              <a:buNone/>
              <a:defRPr sz="700"/>
            </a:lvl8pPr>
            <a:lvl9pPr marL="290340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1C683-FE1E-410F-8E00-2932375C0E89}" type="datetime1">
              <a:rPr lang="nb-NO" altLang="nb-NO"/>
              <a:pPr>
                <a:defRPr/>
              </a:pPr>
              <a:t>20.09.2022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8906F-CF70-44F6-AD4C-68804B6FF2B1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84944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000501"/>
            <a:ext cx="5486400" cy="47228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510646"/>
            <a:ext cx="5486400" cy="3429000"/>
          </a:xfrm>
        </p:spPr>
        <p:txBody>
          <a:bodyPr/>
          <a:lstStyle>
            <a:lvl1pPr marL="0" indent="0">
              <a:buNone/>
              <a:defRPr sz="2500"/>
            </a:lvl1pPr>
            <a:lvl2pPr marL="362925" indent="0">
              <a:buNone/>
              <a:defRPr sz="2200"/>
            </a:lvl2pPr>
            <a:lvl3pPr marL="725851" indent="0">
              <a:buNone/>
              <a:defRPr sz="1900"/>
            </a:lvl3pPr>
            <a:lvl4pPr marL="1088776" indent="0">
              <a:buNone/>
              <a:defRPr sz="1600"/>
            </a:lvl4pPr>
            <a:lvl5pPr marL="1451701" indent="0">
              <a:buNone/>
              <a:defRPr sz="1600"/>
            </a:lvl5pPr>
            <a:lvl6pPr marL="1814627" indent="0">
              <a:buNone/>
              <a:defRPr sz="1600"/>
            </a:lvl6pPr>
            <a:lvl7pPr marL="2177552" indent="0">
              <a:buNone/>
              <a:defRPr sz="1600"/>
            </a:lvl7pPr>
            <a:lvl8pPr marL="2540478" indent="0">
              <a:buNone/>
              <a:defRPr sz="1600"/>
            </a:lvl8pPr>
            <a:lvl9pPr marL="2903403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472782"/>
            <a:ext cx="5486400" cy="670719"/>
          </a:xfrm>
        </p:spPr>
        <p:txBody>
          <a:bodyPr/>
          <a:lstStyle>
            <a:lvl1pPr marL="0" indent="0">
              <a:buNone/>
              <a:defRPr sz="1100"/>
            </a:lvl1pPr>
            <a:lvl2pPr marL="362925" indent="0">
              <a:buNone/>
              <a:defRPr sz="1000"/>
            </a:lvl2pPr>
            <a:lvl3pPr marL="725851" indent="0">
              <a:buNone/>
              <a:defRPr sz="800"/>
            </a:lvl3pPr>
            <a:lvl4pPr marL="1088776" indent="0">
              <a:buNone/>
              <a:defRPr sz="700"/>
            </a:lvl4pPr>
            <a:lvl5pPr marL="1451701" indent="0">
              <a:buNone/>
              <a:defRPr sz="700"/>
            </a:lvl5pPr>
            <a:lvl6pPr marL="1814627" indent="0">
              <a:buNone/>
              <a:defRPr sz="700"/>
            </a:lvl6pPr>
            <a:lvl7pPr marL="2177552" indent="0">
              <a:buNone/>
              <a:defRPr sz="700"/>
            </a:lvl7pPr>
            <a:lvl8pPr marL="2540478" indent="0">
              <a:buNone/>
              <a:defRPr sz="700"/>
            </a:lvl8pPr>
            <a:lvl9pPr marL="290340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CE159-57C4-4423-969A-D021B0702657}" type="datetime1">
              <a:rPr lang="nb-NO" altLang="nb-NO"/>
              <a:pPr>
                <a:defRPr/>
              </a:pPr>
              <a:t>20.09.2022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26465-68A4-4A5F-926D-B909A374F9C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97656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08025"/>
            <a:ext cx="7921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585" tIns="36293" rIns="72585" bIns="362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51000"/>
            <a:ext cx="7924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text styles</a:t>
            </a:r>
          </a:p>
          <a:p>
            <a:pPr lvl="1"/>
            <a:r>
              <a:rPr lang="en-US" altLang="nb-NO"/>
              <a:t>Second level</a:t>
            </a:r>
          </a:p>
          <a:p>
            <a:pPr lvl="2"/>
            <a:r>
              <a:rPr lang="en-US" altLang="nb-NO"/>
              <a:t>Third level</a:t>
            </a:r>
          </a:p>
          <a:p>
            <a:pPr lvl="3"/>
            <a:r>
              <a:rPr lang="en-US" altLang="nb-NO"/>
              <a:t>Fourth level</a:t>
            </a:r>
          </a:p>
          <a:p>
            <a:pPr lvl="4"/>
            <a:r>
              <a:rPr lang="en-US" altLang="nb-NO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5334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426D18D-44FB-4854-AEEC-D66D505CC487}" type="datetime1">
              <a:rPr lang="nb-NO" altLang="nb-NO"/>
              <a:pPr>
                <a:defRPr/>
              </a:pPr>
              <a:t>20.09.2022</a:t>
            </a:fld>
            <a:endParaRPr lang="nb-NO" altLang="nb-NO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8463" y="53340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7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38935BB-1EAA-4065-AF1B-A5CE33E14AC1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  <p:pic>
        <p:nvPicPr>
          <p:cNvPr id="1030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5250"/>
            <a:ext cx="48974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362925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725851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088776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451701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88963" indent="-225425" algn="l" rtl="0" eaLnBrk="1" fontAlgn="base" hangingPunct="1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  <a:cs typeface="+mn-cs"/>
        </a:defRPr>
      </a:lvl2pPr>
      <a:lvl3pPr marL="9064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70000" indent="-1809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631950" indent="-180975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5pPr>
      <a:lvl6pPr marL="1996089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6pPr>
      <a:lvl7pPr marL="2359015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7pPr>
      <a:lvl8pPr marL="2721940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8pPr>
      <a:lvl9pPr marL="3084866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925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851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776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1701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627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7552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0478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3403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 altLang="nb-NO" sz="1800" b="0" i="1" dirty="0"/>
              <a:t>T. Fütterer</a:t>
            </a:r>
            <a:r>
              <a:rPr lang="en-AU" altLang="nb-NO" sz="1800" b="0" i="1" dirty="0"/>
              <a:t>, T. C. A. Tan, </a:t>
            </a:r>
            <a:r>
              <a:rPr lang="nb-NO" altLang="nb-NO" sz="1800" b="0" i="1" dirty="0"/>
              <a:t>A. M. J. Sandsør, R. V. Olsen</a:t>
            </a:r>
            <a:r>
              <a:rPr lang="en-AU" altLang="nb-NO" sz="1800" b="0" i="1" dirty="0"/>
              <a:t>, </a:t>
            </a:r>
            <a:r>
              <a:rPr lang="de-DE" altLang="nb-NO" sz="1800" b="0" i="1" dirty="0"/>
              <a:t>S. Blömeke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nb-NO" sz="2400" b="1" dirty="0"/>
              <a:t>Differential Effects of COVID-19 School Closures</a:t>
            </a:r>
            <a:br>
              <a:rPr lang="en-GB" altLang="nb-NO" sz="2400" b="1" dirty="0"/>
            </a:br>
            <a:r>
              <a:rPr lang="en-GB" altLang="nb-NO" sz="2400" b="1" dirty="0"/>
              <a:t>on Students’ Learning</a:t>
            </a:r>
            <a:endParaRPr lang="en-AU" altLang="nb-NO" sz="2400" b="1" dirty="0"/>
          </a:p>
        </p:txBody>
      </p:sp>
      <p:sp>
        <p:nvSpPr>
          <p:cNvPr id="3" name="Rektangel 2"/>
          <p:cNvSpPr/>
          <p:nvPr/>
        </p:nvSpPr>
        <p:spPr bwMode="auto">
          <a:xfrm>
            <a:off x="1422177" y="5449788"/>
            <a:ext cx="845567" cy="127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9F7C-0CAA-DD88-FC7E-449C5419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B0FC-A8B5-C3CE-553B-81C8BDC13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Speculation</a:t>
            </a:r>
          </a:p>
          <a:p>
            <a:pPr lvl="1"/>
            <a:r>
              <a:rPr lang="en-AU" dirty="0"/>
              <a:t>Sizeable learning loss</a:t>
            </a:r>
          </a:p>
          <a:p>
            <a:r>
              <a:rPr lang="en-AU" dirty="0"/>
              <a:t>Prior Studies</a:t>
            </a:r>
          </a:p>
          <a:p>
            <a:pPr lvl="1"/>
            <a:r>
              <a:rPr lang="en-AU" dirty="0"/>
              <a:t>Mixed results</a:t>
            </a:r>
          </a:p>
          <a:p>
            <a:pPr lvl="1"/>
            <a:r>
              <a:rPr lang="en-AU" dirty="0"/>
              <a:t>Data problem</a:t>
            </a:r>
          </a:p>
        </p:txBody>
      </p:sp>
    </p:spTree>
    <p:extLst>
      <p:ext uri="{BB962C8B-B14F-4D97-AF65-F5344CB8AC3E}">
        <p14:creationId xmlns:p14="http://schemas.microsoft.com/office/powerpoint/2010/main" val="198200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9F7C-0CAA-DD88-FC7E-449C5419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B0FC-A8B5-C3CE-553B-81C8BDC13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Overcome sampling problem</a:t>
            </a:r>
          </a:p>
          <a:p>
            <a:pPr lvl="1"/>
            <a:r>
              <a:rPr lang="en-AU" dirty="0"/>
              <a:t>Population data</a:t>
            </a:r>
          </a:p>
          <a:p>
            <a:r>
              <a:rPr lang="en-AU" dirty="0"/>
              <a:t>Research transparency</a:t>
            </a:r>
          </a:p>
          <a:p>
            <a:pPr lvl="1"/>
            <a:r>
              <a:rPr lang="en-AU" dirty="0"/>
              <a:t>Pre-registration</a:t>
            </a:r>
          </a:p>
          <a:p>
            <a:r>
              <a:rPr lang="en-AU" dirty="0"/>
              <a:t>IT environment</a:t>
            </a:r>
          </a:p>
          <a:p>
            <a:pPr lvl="1"/>
            <a:r>
              <a:rPr lang="en-AU" dirty="0"/>
              <a:t>TSD</a:t>
            </a:r>
          </a:p>
        </p:txBody>
      </p:sp>
    </p:spTree>
    <p:extLst>
      <p:ext uri="{BB962C8B-B14F-4D97-AF65-F5344CB8AC3E}">
        <p14:creationId xmlns:p14="http://schemas.microsoft.com/office/powerpoint/2010/main" val="100139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AE05-6607-FB09-38C2-1322AE7C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Norwegian National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A3C5-DFEE-1A6C-1933-78023E43B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Archival entries: </a:t>
            </a:r>
            <a:r>
              <a:rPr lang="en-AU" i="1" dirty="0"/>
              <a:t>N</a:t>
            </a:r>
            <a:r>
              <a:rPr lang="en-AU" dirty="0"/>
              <a:t> = 369,977</a:t>
            </a:r>
          </a:p>
          <a:p>
            <a:pPr lvl="1"/>
            <a:r>
              <a:rPr lang="en-AU" dirty="0"/>
              <a:t>Matching pairs: Year 8 and 9 (identical tests, O – X – O)</a:t>
            </a:r>
          </a:p>
          <a:p>
            <a:pPr lvl="1"/>
            <a:r>
              <a:rPr lang="en-AU" dirty="0"/>
              <a:t>Coverage: 2014 to 2020</a:t>
            </a:r>
          </a:p>
          <a:p>
            <a:r>
              <a:rPr lang="en-AU" dirty="0"/>
              <a:t>Key variables</a:t>
            </a:r>
          </a:p>
          <a:p>
            <a:pPr lvl="1"/>
            <a:r>
              <a:rPr lang="en-AU" dirty="0"/>
              <a:t>National tests</a:t>
            </a:r>
            <a:endParaRPr lang="en-AU" i="1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AU" dirty="0"/>
              <a:t>Maths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AU" dirty="0"/>
              <a:t>and reading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AU" dirty="0"/>
              <a:t>Kinship: students ~ parents</a:t>
            </a:r>
          </a:p>
          <a:p>
            <a:pPr lvl="1"/>
            <a:r>
              <a:rPr lang="en-AU" dirty="0"/>
              <a:t>SES</a:t>
            </a:r>
          </a:p>
          <a:p>
            <a:pPr lvl="2"/>
            <a:r>
              <a:rPr lang="en-AU" dirty="0"/>
              <a:t>Income: household income per consumption unit (EU-scale)</a:t>
            </a:r>
          </a:p>
          <a:p>
            <a:pPr lvl="2"/>
            <a:r>
              <a:rPr lang="en-AU" dirty="0"/>
              <a:t>Education: Parent’s education level, converted to years of education</a:t>
            </a:r>
          </a:p>
          <a:p>
            <a:pPr lvl="2"/>
            <a:r>
              <a:rPr lang="en-AU" dirty="0"/>
              <a:t>Immigration: 6 SSB categories, convert to 3 (native, 1</a:t>
            </a:r>
            <a:r>
              <a:rPr lang="en-AU" baseline="30000" dirty="0"/>
              <a:t>st</a:t>
            </a:r>
            <a:r>
              <a:rPr lang="en-AU" dirty="0"/>
              <a:t>, and 2</a:t>
            </a:r>
            <a:r>
              <a:rPr lang="en-AU" baseline="30000" dirty="0"/>
              <a:t>nd</a:t>
            </a:r>
            <a:r>
              <a:rPr lang="en-AU" dirty="0"/>
              <a:t> generation)</a:t>
            </a:r>
          </a:p>
        </p:txBody>
      </p:sp>
    </p:spTree>
    <p:extLst>
      <p:ext uri="{BB962C8B-B14F-4D97-AF65-F5344CB8AC3E}">
        <p14:creationId xmlns:p14="http://schemas.microsoft.com/office/powerpoint/2010/main" val="385053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F41ED6-C679-4802-D63A-7461D295D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82716" y="1513202"/>
            <a:ext cx="8300909" cy="395518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C90BD71-77E0-EDD9-EB92-D6CA72B1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1605007714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kk_brevik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MO presentation register data_short.potx [Read-Only]" id="{F2285E2C-7D39-4AC3-917F-1F2DDF0A0926}" vid="{D92FA3F3-527A-4839-A16F-FD31824A7EB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3992</TotalTime>
  <Words>154</Words>
  <Application>Microsoft Office PowerPoint</Application>
  <PresentationFormat>On-screen Show (16:10)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FiraCode Nerd Font</vt:lpstr>
      <vt:lpstr>Informatikk_brevik</vt:lpstr>
      <vt:lpstr>T. Fütterer, T. C. A. Tan, A. M. J. Sandsør, R. V. Olsen, S. Blömeke</vt:lpstr>
      <vt:lpstr>Motivation</vt:lpstr>
      <vt:lpstr>This Study</vt:lpstr>
      <vt:lpstr>Norwegian National Registers</vt:lpstr>
      <vt:lpstr>Data Overview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Tan</dc:creator>
  <cp:lastModifiedBy>Tony Tan</cp:lastModifiedBy>
  <cp:revision>66</cp:revision>
  <dcterms:created xsi:type="dcterms:W3CDTF">2022-05-02T19:46:31Z</dcterms:created>
  <dcterms:modified xsi:type="dcterms:W3CDTF">2022-09-20T19:13:14Z</dcterms:modified>
</cp:coreProperties>
</file>