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trictFirstAndLastChars="0" saveSubsetFonts="1" autoCompressPictures="0" bookmarkIdSeed="5">
  <p:sldMasterIdLst>
    <p:sldMasterId id="2147483648" r:id="rId1"/>
  </p:sldMasterIdLst>
  <p:notesMasterIdLst>
    <p:notesMasterId r:id="rId13"/>
  </p:notesMasterIdLst>
  <p:handoutMasterIdLst>
    <p:handoutMasterId r:id="rId14"/>
  </p:handoutMasterIdLst>
  <p:sldIdLst>
    <p:sldId id="256" r:id="rId2"/>
    <p:sldId id="276" r:id="rId3"/>
    <p:sldId id="299" r:id="rId4"/>
    <p:sldId id="291" r:id="rId5"/>
    <p:sldId id="297" r:id="rId6"/>
    <p:sldId id="298" r:id="rId7"/>
    <p:sldId id="292" r:id="rId8"/>
    <p:sldId id="295" r:id="rId9"/>
    <p:sldId id="296" r:id="rId10"/>
    <p:sldId id="294" r:id="rId11"/>
    <p:sldId id="293" r:id="rId12"/>
  </p:sldIdLst>
  <p:sldSz cx="9144000" cy="5715000" type="screen16x10"/>
  <p:notesSz cx="6858000" cy="9144000"/>
  <p:defaultTextStyle>
    <a:defPPr>
      <a:defRPr lang="en-US"/>
    </a:defPPr>
    <a:lvl1pPr algn="l" rtl="0" fontAlgn="base">
      <a:spcBef>
        <a:spcPct val="0"/>
      </a:spcBef>
      <a:spcAft>
        <a:spcPct val="0"/>
      </a:spcAft>
      <a:defRPr sz="1600" kern="1200">
        <a:solidFill>
          <a:schemeClr val="tx1"/>
        </a:solidFill>
        <a:latin typeface="Arial" charset="0"/>
        <a:ea typeface="ヒラギノ角ゴ Pro W3" charset="-128"/>
        <a:cs typeface="+mn-cs"/>
      </a:defRPr>
    </a:lvl1pPr>
    <a:lvl2pPr marL="361950" indent="95250" algn="l" rtl="0" fontAlgn="base">
      <a:spcBef>
        <a:spcPct val="0"/>
      </a:spcBef>
      <a:spcAft>
        <a:spcPct val="0"/>
      </a:spcAft>
      <a:defRPr sz="1600" kern="1200">
        <a:solidFill>
          <a:schemeClr val="tx1"/>
        </a:solidFill>
        <a:latin typeface="Arial" charset="0"/>
        <a:ea typeface="ヒラギノ角ゴ Pro W3" charset="-128"/>
        <a:cs typeface="+mn-cs"/>
      </a:defRPr>
    </a:lvl2pPr>
    <a:lvl3pPr marL="725488" indent="188913" algn="l" rtl="0" fontAlgn="base">
      <a:spcBef>
        <a:spcPct val="0"/>
      </a:spcBef>
      <a:spcAft>
        <a:spcPct val="0"/>
      </a:spcAft>
      <a:defRPr sz="1600" kern="1200">
        <a:solidFill>
          <a:schemeClr val="tx1"/>
        </a:solidFill>
        <a:latin typeface="Arial" charset="0"/>
        <a:ea typeface="ヒラギノ角ゴ Pro W3" charset="-128"/>
        <a:cs typeface="+mn-cs"/>
      </a:defRPr>
    </a:lvl3pPr>
    <a:lvl4pPr marL="1087438" indent="284163" algn="l" rtl="0" fontAlgn="base">
      <a:spcBef>
        <a:spcPct val="0"/>
      </a:spcBef>
      <a:spcAft>
        <a:spcPct val="0"/>
      </a:spcAft>
      <a:defRPr sz="1600" kern="1200">
        <a:solidFill>
          <a:schemeClr val="tx1"/>
        </a:solidFill>
        <a:latin typeface="Arial" charset="0"/>
        <a:ea typeface="ヒラギノ角ゴ Pro W3" charset="-128"/>
        <a:cs typeface="+mn-cs"/>
      </a:defRPr>
    </a:lvl4pPr>
    <a:lvl5pPr marL="1450975" indent="377825" algn="l" rtl="0" fontAlgn="base">
      <a:spcBef>
        <a:spcPct val="0"/>
      </a:spcBef>
      <a:spcAft>
        <a:spcPct val="0"/>
      </a:spcAft>
      <a:defRPr sz="1600" kern="1200">
        <a:solidFill>
          <a:schemeClr val="tx1"/>
        </a:solidFill>
        <a:latin typeface="Arial" charset="0"/>
        <a:ea typeface="ヒラギノ角ゴ Pro W3" charset="-128"/>
        <a:cs typeface="+mn-cs"/>
      </a:defRPr>
    </a:lvl5pPr>
    <a:lvl6pPr marL="2286000" algn="l" defTabSz="914400" rtl="0" eaLnBrk="1" latinLnBrk="0" hangingPunct="1">
      <a:defRPr sz="1600" kern="1200">
        <a:solidFill>
          <a:schemeClr val="tx1"/>
        </a:solidFill>
        <a:latin typeface="Arial" charset="0"/>
        <a:ea typeface="ヒラギノ角ゴ Pro W3" charset="-128"/>
        <a:cs typeface="+mn-cs"/>
      </a:defRPr>
    </a:lvl6pPr>
    <a:lvl7pPr marL="2743200" algn="l" defTabSz="914400" rtl="0" eaLnBrk="1" latinLnBrk="0" hangingPunct="1">
      <a:defRPr sz="1600" kern="1200">
        <a:solidFill>
          <a:schemeClr val="tx1"/>
        </a:solidFill>
        <a:latin typeface="Arial" charset="0"/>
        <a:ea typeface="ヒラギノ角ゴ Pro W3" charset="-128"/>
        <a:cs typeface="+mn-cs"/>
      </a:defRPr>
    </a:lvl7pPr>
    <a:lvl8pPr marL="3200400" algn="l" defTabSz="914400" rtl="0" eaLnBrk="1" latinLnBrk="0" hangingPunct="1">
      <a:defRPr sz="1600" kern="1200">
        <a:solidFill>
          <a:schemeClr val="tx1"/>
        </a:solidFill>
        <a:latin typeface="Arial" charset="0"/>
        <a:ea typeface="ヒラギノ角ゴ Pro W3" charset="-128"/>
        <a:cs typeface="+mn-cs"/>
      </a:defRPr>
    </a:lvl8pPr>
    <a:lvl9pPr marL="3657600" algn="l" defTabSz="914400" rtl="0" eaLnBrk="1" latinLnBrk="0" hangingPunct="1">
      <a:defRPr sz="1600" kern="1200">
        <a:solidFill>
          <a:schemeClr val="tx1"/>
        </a:solidFill>
        <a:latin typeface="Arial" charset="0"/>
        <a:ea typeface="ヒラギノ角ゴ Pro W3" charset="-128"/>
        <a:cs typeface="+mn-cs"/>
      </a:defRPr>
    </a:lvl9pPr>
  </p:defaultTextStyle>
  <p:extLst>
    <p:ext uri="{EFAFB233-063F-42B5-8137-9DF3F51BA10A}">
      <p15:sldGuideLst xmlns:p15="http://schemas.microsoft.com/office/powerpoint/2012/main">
        <p15:guide id="1" orient="horz" pos="1800">
          <p15:clr>
            <a:srgbClr val="A4A3A4"/>
          </p15:clr>
        </p15:guide>
        <p15:guide id="2" pos="672">
          <p15:clr>
            <a:srgbClr val="A4A3A4"/>
          </p15:clr>
        </p15:guide>
        <p15:guide id="3" pos="5472">
          <p15:clr>
            <a:srgbClr val="A4A3A4"/>
          </p15:clr>
        </p15:guide>
        <p15:guide id="4" pos="1008">
          <p15:clr>
            <a:srgbClr val="A4A3A4"/>
          </p15:clr>
        </p15:guide>
        <p15:guide id="5" pos="11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6E4BD2-E204-401E-A2A2-C204DBDBDEE2}" v="203" dt="2022-05-01T07:48:59.508"/>
    <p1510:client id="{50758CD2-CBD1-392C-EE9C-448DA5C5381E}" v="29" dt="2022-05-02T10:37:20.0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21" autoAdjust="0"/>
    <p:restoredTop sz="79775" autoAdjust="0"/>
  </p:normalViewPr>
  <p:slideViewPr>
    <p:cSldViewPr>
      <p:cViewPr varScale="1">
        <p:scale>
          <a:sx n="78" d="100"/>
          <a:sy n="78" d="100"/>
        </p:scale>
        <p:origin x="1843" y="67"/>
      </p:cViewPr>
      <p:guideLst>
        <p:guide orient="horz" pos="1800"/>
        <p:guide pos="672"/>
        <p:guide pos="5472"/>
        <p:guide pos="1008"/>
        <p:guide pos="11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nb-NO" altLang="nb-NO"/>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F620FD31-6187-4D9B-A55E-8C3B74213D57}" type="datetime1">
              <a:rPr lang="nb-NO" altLang="nb-NO"/>
              <a:pPr>
                <a:defRPr/>
              </a:pPr>
              <a:t>02.05.2022</a:t>
            </a:fld>
            <a:endParaRPr lang="nb-NO" altLang="nb-NO"/>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nb-NO" altLang="nb-NO"/>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EB922565-776C-40F4-8514-40F385E6411D}" type="slidenum">
              <a:rPr lang="nb-NO" altLang="nb-NO"/>
              <a:pPr>
                <a:defRPr/>
              </a:pPr>
              <a:t>‹#›</a:t>
            </a:fld>
            <a:endParaRPr lang="nb-NO" altLang="nb-NO"/>
          </a:p>
        </p:txBody>
      </p:sp>
    </p:spTree>
    <p:extLst>
      <p:ext uri="{BB962C8B-B14F-4D97-AF65-F5344CB8AC3E}">
        <p14:creationId xmlns:p14="http://schemas.microsoft.com/office/powerpoint/2010/main" val="36297778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nb-NO" altLang="nb-NO"/>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nb-NO" altLang="nb-NO"/>
          </a:p>
        </p:txBody>
      </p:sp>
      <p:sp>
        <p:nvSpPr>
          <p:cNvPr id="5124" name="Rectangle 4"/>
          <p:cNvSpPr>
            <a:spLocks noGrp="1" noRot="1" noChangeAspect="1" noChangeArrowheads="1" noTextEdit="1"/>
          </p:cNvSpPr>
          <p:nvPr>
            <p:ph type="sldImg" idx="2"/>
          </p:nvPr>
        </p:nvSpPr>
        <p:spPr bwMode="auto">
          <a:xfrm>
            <a:off x="685800" y="685800"/>
            <a:ext cx="54864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nb-NO" altLang="nb-NO"/>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FC054C7B-6FC2-4923-AF6D-51288AE7A1B4}" type="slidenum">
              <a:rPr lang="en-US" altLang="nb-NO"/>
              <a:pPr>
                <a:defRPr/>
              </a:pPr>
              <a:t>‹#›</a:t>
            </a:fld>
            <a:endParaRPr lang="en-US" altLang="nb-NO"/>
          </a:p>
        </p:txBody>
      </p:sp>
    </p:spTree>
    <p:extLst>
      <p:ext uri="{BB962C8B-B14F-4D97-AF65-F5344CB8AC3E}">
        <p14:creationId xmlns:p14="http://schemas.microsoft.com/office/powerpoint/2010/main" val="266442407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charset="0"/>
        <a:ea typeface="ヒラギノ角ゴ Pro W3" charset="-128"/>
        <a:cs typeface="ヒラギノ角ゴ Pro W3" charset="-128"/>
      </a:defRPr>
    </a:lvl1pPr>
    <a:lvl2pPr marL="361950" algn="l" rtl="0" eaLnBrk="0" fontAlgn="base" hangingPunct="0">
      <a:spcBef>
        <a:spcPct val="30000"/>
      </a:spcBef>
      <a:spcAft>
        <a:spcPct val="0"/>
      </a:spcAft>
      <a:defRPr sz="1000" kern="1200">
        <a:solidFill>
          <a:schemeClr val="tx1"/>
        </a:solidFill>
        <a:latin typeface="Arial" charset="0"/>
        <a:ea typeface="ヒラギノ角ゴ Pro W3" charset="-128"/>
        <a:cs typeface="ヒラギノ角ゴ Pro W3" charset="-128"/>
      </a:defRPr>
    </a:lvl2pPr>
    <a:lvl3pPr marL="725488" algn="l" rtl="0" eaLnBrk="0" fontAlgn="base" hangingPunct="0">
      <a:spcBef>
        <a:spcPct val="30000"/>
      </a:spcBef>
      <a:spcAft>
        <a:spcPct val="0"/>
      </a:spcAft>
      <a:defRPr sz="1000" kern="1200">
        <a:solidFill>
          <a:schemeClr val="tx1"/>
        </a:solidFill>
        <a:latin typeface="Arial" charset="0"/>
        <a:ea typeface="ヒラギノ角ゴ Pro W3" charset="-128"/>
        <a:cs typeface="ヒラギノ角ゴ Pro W3" charset="-128"/>
      </a:defRPr>
    </a:lvl3pPr>
    <a:lvl4pPr marL="1087438" algn="l" rtl="0" eaLnBrk="0" fontAlgn="base" hangingPunct="0">
      <a:spcBef>
        <a:spcPct val="30000"/>
      </a:spcBef>
      <a:spcAft>
        <a:spcPct val="0"/>
      </a:spcAft>
      <a:defRPr sz="1000" kern="1200">
        <a:solidFill>
          <a:schemeClr val="tx1"/>
        </a:solidFill>
        <a:latin typeface="Arial" charset="0"/>
        <a:ea typeface="ヒラギノ角ゴ Pro W3" charset="-128"/>
        <a:cs typeface="ヒラギノ角ゴ Pro W3" charset="-128"/>
      </a:defRPr>
    </a:lvl4pPr>
    <a:lvl5pPr marL="1450975" algn="l" rtl="0" eaLnBrk="0" fontAlgn="base" hangingPunct="0">
      <a:spcBef>
        <a:spcPct val="30000"/>
      </a:spcBef>
      <a:spcAft>
        <a:spcPct val="0"/>
      </a:spcAft>
      <a:defRPr sz="1000" kern="1200">
        <a:solidFill>
          <a:schemeClr val="tx1"/>
        </a:solidFill>
        <a:latin typeface="Arial" charset="0"/>
        <a:ea typeface="ヒラギノ角ゴ Pro W3" charset="-128"/>
        <a:cs typeface="ヒラギノ角ゴ Pro W3" charset="-128"/>
      </a:defRPr>
    </a:lvl5pPr>
    <a:lvl6pPr marL="1814627" algn="l" defTabSz="362925" rtl="0" eaLnBrk="1" latinLnBrk="0" hangingPunct="1">
      <a:defRPr sz="1000" kern="1200">
        <a:solidFill>
          <a:schemeClr val="tx1"/>
        </a:solidFill>
        <a:latin typeface="+mn-lt"/>
        <a:ea typeface="+mn-ea"/>
        <a:cs typeface="+mn-cs"/>
      </a:defRPr>
    </a:lvl6pPr>
    <a:lvl7pPr marL="2177552" algn="l" defTabSz="362925" rtl="0" eaLnBrk="1" latinLnBrk="0" hangingPunct="1">
      <a:defRPr sz="1000" kern="1200">
        <a:solidFill>
          <a:schemeClr val="tx1"/>
        </a:solidFill>
        <a:latin typeface="+mn-lt"/>
        <a:ea typeface="+mn-ea"/>
        <a:cs typeface="+mn-cs"/>
      </a:defRPr>
    </a:lvl7pPr>
    <a:lvl8pPr marL="2540478" algn="l" defTabSz="362925" rtl="0" eaLnBrk="1" latinLnBrk="0" hangingPunct="1">
      <a:defRPr sz="1000" kern="1200">
        <a:solidFill>
          <a:schemeClr val="tx1"/>
        </a:solidFill>
        <a:latin typeface="+mn-lt"/>
        <a:ea typeface="+mn-ea"/>
        <a:cs typeface="+mn-cs"/>
      </a:defRPr>
    </a:lvl8pPr>
    <a:lvl9pPr marL="2903403" algn="l" defTabSz="362925"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1DFC7A55-10E7-4DC8-94C9-829C4F55AAF2}" type="slidenum">
              <a:rPr lang="en-US" altLang="nb-NO" sz="1200" smtClean="0"/>
              <a:pPr>
                <a:spcBef>
                  <a:spcPct val="0"/>
                </a:spcBef>
              </a:pPr>
              <a:t>3</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b-NO" altLang="nb-NO"/>
          </a:p>
        </p:txBody>
      </p:sp>
    </p:spTree>
    <p:extLst>
      <p:ext uri="{BB962C8B-B14F-4D97-AF65-F5344CB8AC3E}">
        <p14:creationId xmlns:p14="http://schemas.microsoft.com/office/powerpoint/2010/main" val="2505848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1DFC7A55-10E7-4DC8-94C9-829C4F55AAF2}" type="slidenum">
              <a:rPr lang="en-US" altLang="nb-NO" sz="1200" smtClean="0"/>
              <a:pPr>
                <a:spcBef>
                  <a:spcPct val="0"/>
                </a:spcBef>
              </a:pPr>
              <a:t>12</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b-NO" altLang="nb-NO"/>
          </a:p>
        </p:txBody>
      </p:sp>
    </p:spTree>
    <p:extLst>
      <p:ext uri="{BB962C8B-B14F-4D97-AF65-F5344CB8AC3E}">
        <p14:creationId xmlns:p14="http://schemas.microsoft.com/office/powerpoint/2010/main" val="1729684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1DFC7A55-10E7-4DC8-94C9-829C4F55AAF2}" type="slidenum">
              <a:rPr lang="en-US" altLang="nb-NO" sz="1200" smtClean="0"/>
              <a:pPr>
                <a:spcBef>
                  <a:spcPct val="0"/>
                </a:spcBef>
              </a:pPr>
              <a:t>4</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b-NO" altLang="nb-NO"/>
          </a:p>
        </p:txBody>
      </p:sp>
    </p:spTree>
    <p:extLst>
      <p:ext uri="{BB962C8B-B14F-4D97-AF65-F5344CB8AC3E}">
        <p14:creationId xmlns:p14="http://schemas.microsoft.com/office/powerpoint/2010/main" val="2773138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1DFC7A55-10E7-4DC8-94C9-829C4F55AAF2}" type="slidenum">
              <a:rPr lang="en-US" altLang="nb-NO" sz="1200" smtClean="0"/>
              <a:pPr>
                <a:spcBef>
                  <a:spcPct val="0"/>
                </a:spcBef>
              </a:pPr>
              <a:t>5</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b-NO" altLang="nb-NO"/>
          </a:p>
        </p:txBody>
      </p:sp>
    </p:spTree>
    <p:extLst>
      <p:ext uri="{BB962C8B-B14F-4D97-AF65-F5344CB8AC3E}">
        <p14:creationId xmlns:p14="http://schemas.microsoft.com/office/powerpoint/2010/main" val="3115547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1DFC7A55-10E7-4DC8-94C9-829C4F55AAF2}" type="slidenum">
              <a:rPr lang="en-US" altLang="nb-NO" sz="1200" smtClean="0"/>
              <a:pPr>
                <a:spcBef>
                  <a:spcPct val="0"/>
                </a:spcBef>
              </a:pPr>
              <a:t>6</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b-NO" altLang="nb-NO"/>
          </a:p>
        </p:txBody>
      </p:sp>
    </p:spTree>
    <p:extLst>
      <p:ext uri="{BB962C8B-B14F-4D97-AF65-F5344CB8AC3E}">
        <p14:creationId xmlns:p14="http://schemas.microsoft.com/office/powerpoint/2010/main" val="9507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1DFC7A55-10E7-4DC8-94C9-829C4F55AAF2}" type="slidenum">
              <a:rPr lang="en-US" altLang="nb-NO" sz="1200" smtClean="0"/>
              <a:pPr>
                <a:spcBef>
                  <a:spcPct val="0"/>
                </a:spcBef>
              </a:pPr>
              <a:t>7</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50" b="0" i="0" u="none" strike="noStrike" dirty="0">
                <a:solidFill>
                  <a:srgbClr val="000000"/>
                </a:solidFill>
                <a:effectLst/>
                <a:latin typeface="Arial" panose="020B0604020202020204" pitchFamily="34" charset="0"/>
              </a:rPr>
              <a:t>We will use student attainment data (teacher-assigned grades, test scores) for the period between 2010 and 2019. This ten-year period would form a “baseline amount of learning” in the absence of school closure.</a:t>
            </a:r>
          </a:p>
          <a:p>
            <a:pPr eaLnBrk="1" hangingPunct="1"/>
            <a:endParaRPr lang="en-US" sz="1050" b="0" i="0" u="none" strike="noStrike" dirty="0">
              <a:solidFill>
                <a:srgbClr val="000000"/>
              </a:solidFill>
              <a:effectLst/>
              <a:latin typeface="Arial" panose="020B0604020202020204" pitchFamily="34" charset="0"/>
            </a:endParaRPr>
          </a:p>
          <a:p>
            <a:pPr eaLnBrk="1" hangingPunct="1"/>
            <a:r>
              <a:rPr lang="en-US" sz="1050" b="0" i="0" u="none" strike="noStrike" dirty="0">
                <a:solidFill>
                  <a:srgbClr val="000000"/>
                </a:solidFill>
                <a:effectLst/>
                <a:latin typeface="Arial" panose="020B0604020202020204" pitchFamily="34" charset="0"/>
              </a:rPr>
              <a:t>The 2006 Norwegian education reform introduced structural changes to curriculum and assessment practices. Small modifications were also introduced in 2009 in response to stakeholder feedback. Data sets from 2010 onwards, therefore, form a stable and comparable library conducive for statistical analyses.</a:t>
            </a:r>
          </a:p>
          <a:p>
            <a:pPr eaLnBrk="1" hangingPunct="1"/>
            <a:endParaRPr lang="en-US" sz="1050" b="0" i="0" u="none" strike="noStrike" dirty="0">
              <a:solidFill>
                <a:srgbClr val="000000"/>
              </a:solidFill>
              <a:effectLst/>
              <a:latin typeface="Arial" panose="020B0604020202020204" pitchFamily="34" charset="0"/>
            </a:endParaRPr>
          </a:p>
          <a:p>
            <a:pPr eaLnBrk="1" hangingPunct="1"/>
            <a:r>
              <a:rPr lang="en-US" sz="1050" b="0" i="0" u="none" strike="noStrike" dirty="0">
                <a:solidFill>
                  <a:srgbClr val="000000"/>
                </a:solidFill>
                <a:effectLst/>
                <a:latin typeface="Arial" panose="020B0604020202020204" pitchFamily="34" charset="0"/>
              </a:rPr>
              <a:t>We implicitly assume that curriculum designs, pedagogical practices and assessment strategies have remained comparable between 2010 and 2019. April 2020 witnessed the structural change due to COVID-induced shutdown.</a:t>
            </a:r>
            <a:endParaRPr lang="nb-NO" altLang="nb-NO" sz="500" dirty="0"/>
          </a:p>
        </p:txBody>
      </p:sp>
    </p:spTree>
    <p:extLst>
      <p:ext uri="{BB962C8B-B14F-4D97-AF65-F5344CB8AC3E}">
        <p14:creationId xmlns:p14="http://schemas.microsoft.com/office/powerpoint/2010/main" val="810419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1DFC7A55-10E7-4DC8-94C9-829C4F55AAF2}" type="slidenum">
              <a:rPr lang="en-US" altLang="nb-NO" sz="1200" smtClean="0"/>
              <a:pPr>
                <a:spcBef>
                  <a:spcPct val="0"/>
                </a:spcBef>
              </a:pPr>
              <a:t>8</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b-NO" altLang="nb-NO"/>
          </a:p>
        </p:txBody>
      </p:sp>
    </p:spTree>
    <p:extLst>
      <p:ext uri="{BB962C8B-B14F-4D97-AF65-F5344CB8AC3E}">
        <p14:creationId xmlns:p14="http://schemas.microsoft.com/office/powerpoint/2010/main" val="2932702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1DFC7A55-10E7-4DC8-94C9-829C4F55AAF2}" type="slidenum">
              <a:rPr lang="en-US" altLang="nb-NO" sz="1200" smtClean="0"/>
              <a:pPr>
                <a:spcBef>
                  <a:spcPct val="0"/>
                </a:spcBef>
              </a:pPr>
              <a:t>9</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anose="020B0604020202020204" pitchFamily="34" charset="0"/>
              <a:buChar char="•"/>
            </a:pPr>
            <a:r>
              <a:rPr lang="en-AU" noProof="0" dirty="0"/>
              <a:t>Preregistration</a:t>
            </a:r>
            <a:r>
              <a:rPr lang="en-US" dirty="0"/>
              <a:t> requires submission of research plan.</a:t>
            </a:r>
          </a:p>
          <a:p>
            <a:pPr marL="171450" indent="-171450" eaLnBrk="1" hangingPunct="1">
              <a:buFont typeface="Arial" panose="020B0604020202020204" pitchFamily="34" charset="0"/>
              <a:buChar char="•"/>
            </a:pPr>
            <a:r>
              <a:rPr lang="en-US" dirty="0"/>
              <a:t>Preregistration separates </a:t>
            </a:r>
            <a:r>
              <a:rPr lang="en-US" i="1" dirty="0"/>
              <a:t>hypothesis-generating</a:t>
            </a:r>
            <a:r>
              <a:rPr lang="en-US" dirty="0"/>
              <a:t>  (exploratory) from </a:t>
            </a:r>
            <a:r>
              <a:rPr lang="en-US" i="1" dirty="0"/>
              <a:t>hypothesis-testing </a:t>
            </a:r>
            <a:r>
              <a:rPr lang="en-US" dirty="0"/>
              <a:t>(confirmatory) research</a:t>
            </a:r>
            <a:endParaRPr lang="nb-NO" altLang="nb-NO" dirty="0"/>
          </a:p>
        </p:txBody>
      </p:sp>
    </p:spTree>
    <p:extLst>
      <p:ext uri="{BB962C8B-B14F-4D97-AF65-F5344CB8AC3E}">
        <p14:creationId xmlns:p14="http://schemas.microsoft.com/office/powerpoint/2010/main" val="2605761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1DFC7A55-10E7-4DC8-94C9-829C4F55AAF2}" type="slidenum">
              <a:rPr lang="en-US" altLang="nb-NO" sz="1200" smtClean="0"/>
              <a:pPr>
                <a:spcBef>
                  <a:spcPct val="0"/>
                </a:spcBef>
              </a:pPr>
              <a:t>10</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anose="020B0604020202020204" pitchFamily="34" charset="0"/>
              <a:buChar char="•"/>
            </a:pPr>
            <a:r>
              <a:rPr lang="en-US" dirty="0"/>
              <a:t>When you preregister your research, you're simply specifying your research plan in advance of your study and submitting it to a registry.</a:t>
            </a:r>
          </a:p>
          <a:p>
            <a:pPr marL="171450" indent="-171450" eaLnBrk="1" hangingPunct="1">
              <a:buFont typeface="Arial" panose="020B0604020202020204" pitchFamily="34" charset="0"/>
              <a:buChar char="•"/>
            </a:pPr>
            <a:r>
              <a:rPr lang="en-US" dirty="0"/>
              <a:t>Preregistration separates </a:t>
            </a:r>
            <a:r>
              <a:rPr lang="en-US" i="1" dirty="0"/>
              <a:t>hypothesis-generating</a:t>
            </a:r>
            <a:r>
              <a:rPr lang="en-US" dirty="0"/>
              <a:t>  (exploratory) from </a:t>
            </a:r>
            <a:r>
              <a:rPr lang="en-US" i="1" dirty="0"/>
              <a:t>hypothesis-testing </a:t>
            </a:r>
            <a:r>
              <a:rPr lang="en-US" dirty="0"/>
              <a:t>(confirmatory) research. </a:t>
            </a:r>
            <a:endParaRPr lang="nb-NO" altLang="nb-NO" dirty="0"/>
          </a:p>
        </p:txBody>
      </p:sp>
    </p:spTree>
    <p:extLst>
      <p:ext uri="{BB962C8B-B14F-4D97-AF65-F5344CB8AC3E}">
        <p14:creationId xmlns:p14="http://schemas.microsoft.com/office/powerpoint/2010/main" val="1070997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1DFC7A55-10E7-4DC8-94C9-829C4F55AAF2}" type="slidenum">
              <a:rPr lang="en-US" altLang="nb-NO" sz="1200" smtClean="0"/>
              <a:pPr>
                <a:spcBef>
                  <a:spcPct val="0"/>
                </a:spcBef>
              </a:pPr>
              <a:t>11</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nb-NO" altLang="nb-NO" dirty="0"/>
              <a:t>DOI: </a:t>
            </a:r>
            <a:r>
              <a:rPr lang="de-DE" dirty="0"/>
              <a:t>digital </a:t>
            </a:r>
            <a:r>
              <a:rPr lang="de-DE" dirty="0" err="1"/>
              <a:t>object</a:t>
            </a:r>
            <a:r>
              <a:rPr lang="de-DE" dirty="0"/>
              <a:t> </a:t>
            </a:r>
            <a:r>
              <a:rPr lang="de-DE" dirty="0" err="1"/>
              <a:t>identifier</a:t>
            </a:r>
            <a:r>
              <a:rPr lang="de-DE" dirty="0"/>
              <a:t> (https://support.datacite.org/docs/doi-basics)</a:t>
            </a:r>
            <a:endParaRPr lang="nb-NO" altLang="nb-NO" dirty="0"/>
          </a:p>
        </p:txBody>
      </p:sp>
    </p:spTree>
    <p:extLst>
      <p:ext uri="{BB962C8B-B14F-4D97-AF65-F5344CB8AC3E}">
        <p14:creationId xmlns:p14="http://schemas.microsoft.com/office/powerpoint/2010/main" val="15277608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a:xfrm>
            <a:off x="883155" y="1917128"/>
            <a:ext cx="7543800" cy="952500"/>
          </a:xfrm>
        </p:spPr>
        <p:txBody>
          <a:bodyPr anchor="b"/>
          <a:lstStyle>
            <a:lvl1pPr>
              <a:defRPr sz="1600"/>
            </a:lvl1pPr>
          </a:lstStyle>
          <a:p>
            <a:r>
              <a:rPr lang="de-DE"/>
              <a:t>Mastertitelformat bearbeiten</a:t>
            </a:r>
            <a:endParaRPr lang="en-US"/>
          </a:p>
        </p:txBody>
      </p:sp>
      <p:sp>
        <p:nvSpPr>
          <p:cNvPr id="3075" name="Rectangle 3"/>
          <p:cNvSpPr>
            <a:spLocks noGrp="1" noChangeArrowheads="1"/>
          </p:cNvSpPr>
          <p:nvPr>
            <p:ph type="subTitle" sz="quarter" idx="1"/>
          </p:nvPr>
        </p:nvSpPr>
        <p:spPr>
          <a:xfrm>
            <a:off x="883155" y="2857500"/>
            <a:ext cx="7543800" cy="1460500"/>
          </a:xfrm>
        </p:spPr>
        <p:txBody>
          <a:bodyPr/>
          <a:lstStyle>
            <a:lvl1pPr marL="0" indent="0">
              <a:buFontTx/>
              <a:buNone/>
              <a:defRPr/>
            </a:lvl1pPr>
          </a:lstStyle>
          <a:p>
            <a:r>
              <a:rPr lang="de-DE"/>
              <a:t>Master-Untertitelformat bearbeiten</a:t>
            </a:r>
            <a:endParaRPr lang="en-US"/>
          </a:p>
        </p:txBody>
      </p:sp>
    </p:spTree>
    <p:extLst>
      <p:ext uri="{BB962C8B-B14F-4D97-AF65-F5344CB8AC3E}">
        <p14:creationId xmlns:p14="http://schemas.microsoft.com/office/powerpoint/2010/main" val="11476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nb-NO"/>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nb-NO"/>
          </a:p>
        </p:txBody>
      </p:sp>
      <p:sp>
        <p:nvSpPr>
          <p:cNvPr id="4" name="Rectangle 10"/>
          <p:cNvSpPr>
            <a:spLocks noGrp="1" noChangeArrowheads="1"/>
          </p:cNvSpPr>
          <p:nvPr>
            <p:ph type="dt" sz="half" idx="10"/>
          </p:nvPr>
        </p:nvSpPr>
        <p:spPr>
          <a:ln/>
        </p:spPr>
        <p:txBody>
          <a:bodyPr/>
          <a:lstStyle>
            <a:lvl1pPr>
              <a:defRPr/>
            </a:lvl1pPr>
          </a:lstStyle>
          <a:p>
            <a:pPr>
              <a:defRPr/>
            </a:pPr>
            <a:fld id="{7D5B906E-1DC6-4068-8668-6668E40DA1AF}" type="datetime1">
              <a:rPr lang="nb-NO" altLang="nb-NO"/>
              <a:pPr>
                <a:defRPr/>
              </a:pPr>
              <a:t>02.05.2022</a:t>
            </a:fld>
            <a:endParaRPr lang="nb-NO" altLang="nb-NO"/>
          </a:p>
        </p:txBody>
      </p:sp>
      <p:sp>
        <p:nvSpPr>
          <p:cNvPr id="5" name="Rectangle 12"/>
          <p:cNvSpPr>
            <a:spLocks noGrp="1" noChangeArrowheads="1"/>
          </p:cNvSpPr>
          <p:nvPr>
            <p:ph type="sldNum" sz="quarter" idx="11"/>
          </p:nvPr>
        </p:nvSpPr>
        <p:spPr>
          <a:ln/>
        </p:spPr>
        <p:txBody>
          <a:bodyPr/>
          <a:lstStyle>
            <a:lvl1pPr>
              <a:defRPr/>
            </a:lvl1pPr>
          </a:lstStyle>
          <a:p>
            <a:pPr>
              <a:defRPr/>
            </a:pPr>
            <a:fld id="{EF5EFC3C-9100-48A2-AC9C-ECA47A61F424}" type="slidenum">
              <a:rPr lang="en-US" altLang="nb-NO"/>
              <a:pPr>
                <a:defRPr/>
              </a:pPr>
              <a:t>‹#›</a:t>
            </a:fld>
            <a:endParaRPr lang="en-US" altLang="nb-NO"/>
          </a:p>
        </p:txBody>
      </p:sp>
    </p:spTree>
    <p:extLst>
      <p:ext uri="{BB962C8B-B14F-4D97-AF65-F5344CB8AC3E}">
        <p14:creationId xmlns:p14="http://schemas.microsoft.com/office/powerpoint/2010/main" val="2970596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1" y="698500"/>
            <a:ext cx="1924050" cy="4381500"/>
          </a:xfrm>
        </p:spPr>
        <p:txBody>
          <a:bodyPr vert="eaVert"/>
          <a:lstStyle/>
          <a:p>
            <a:r>
              <a:rPr lang="de-DE"/>
              <a:t>Mastertitelformat bearbeiten</a:t>
            </a:r>
            <a:endParaRPr lang="nb-NO"/>
          </a:p>
        </p:txBody>
      </p:sp>
      <p:sp>
        <p:nvSpPr>
          <p:cNvPr id="3" name="Vertical Text Placeholder 2"/>
          <p:cNvSpPr>
            <a:spLocks noGrp="1"/>
          </p:cNvSpPr>
          <p:nvPr>
            <p:ph type="body" orient="vert" idx="1"/>
          </p:nvPr>
        </p:nvSpPr>
        <p:spPr>
          <a:xfrm>
            <a:off x="990601" y="698500"/>
            <a:ext cx="5619750" cy="438150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nb-NO"/>
          </a:p>
        </p:txBody>
      </p:sp>
      <p:sp>
        <p:nvSpPr>
          <p:cNvPr id="4" name="Rectangle 10"/>
          <p:cNvSpPr>
            <a:spLocks noGrp="1" noChangeArrowheads="1"/>
          </p:cNvSpPr>
          <p:nvPr>
            <p:ph type="dt" sz="half" idx="10"/>
          </p:nvPr>
        </p:nvSpPr>
        <p:spPr>
          <a:ln/>
        </p:spPr>
        <p:txBody>
          <a:bodyPr/>
          <a:lstStyle>
            <a:lvl1pPr>
              <a:defRPr/>
            </a:lvl1pPr>
          </a:lstStyle>
          <a:p>
            <a:pPr>
              <a:defRPr/>
            </a:pPr>
            <a:fld id="{43240E70-5D86-4FD2-83E2-925597C7B147}" type="datetime1">
              <a:rPr lang="nb-NO" altLang="nb-NO"/>
              <a:pPr>
                <a:defRPr/>
              </a:pPr>
              <a:t>02.05.2022</a:t>
            </a:fld>
            <a:endParaRPr lang="nb-NO" altLang="nb-NO"/>
          </a:p>
        </p:txBody>
      </p:sp>
      <p:sp>
        <p:nvSpPr>
          <p:cNvPr id="5" name="Rectangle 12"/>
          <p:cNvSpPr>
            <a:spLocks noGrp="1" noChangeArrowheads="1"/>
          </p:cNvSpPr>
          <p:nvPr>
            <p:ph type="sldNum" sz="quarter" idx="11"/>
          </p:nvPr>
        </p:nvSpPr>
        <p:spPr>
          <a:ln/>
        </p:spPr>
        <p:txBody>
          <a:bodyPr/>
          <a:lstStyle>
            <a:lvl1pPr>
              <a:defRPr/>
            </a:lvl1pPr>
          </a:lstStyle>
          <a:p>
            <a:pPr>
              <a:defRPr/>
            </a:pPr>
            <a:fld id="{D63897DA-7F37-4F51-BF02-125255D34814}" type="slidenum">
              <a:rPr lang="en-US" altLang="nb-NO"/>
              <a:pPr>
                <a:defRPr/>
              </a:pPr>
              <a:t>‹#›</a:t>
            </a:fld>
            <a:endParaRPr lang="en-US" altLang="nb-NO"/>
          </a:p>
        </p:txBody>
      </p:sp>
    </p:spTree>
    <p:extLst>
      <p:ext uri="{BB962C8B-B14F-4D97-AF65-F5344CB8AC3E}">
        <p14:creationId xmlns:p14="http://schemas.microsoft.com/office/powerpoint/2010/main" val="371683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Rectangle 12"/>
          <p:cNvSpPr>
            <a:spLocks noGrp="1" noChangeArrowheads="1"/>
          </p:cNvSpPr>
          <p:nvPr>
            <p:ph type="sldNum" sz="quarter" idx="11"/>
          </p:nvPr>
        </p:nvSpPr>
        <p:spPr>
          <a:xfrm>
            <a:off x="6084168" y="5334000"/>
            <a:ext cx="2620095" cy="259804"/>
          </a:xfrm>
          <a:ln/>
        </p:spPr>
        <p:txBody>
          <a:bodyPr/>
          <a:lstStyle>
            <a:lvl1pPr>
              <a:defRPr>
                <a:solidFill>
                  <a:schemeClr val="tx1"/>
                </a:solidFill>
              </a:defRPr>
            </a:lvl1pPr>
          </a:lstStyle>
          <a:p>
            <a:pPr>
              <a:defRPr/>
            </a:pPr>
            <a:r>
              <a:rPr lang="en-US" sz="800" dirty="0"/>
              <a:t>04.05.2022 | CEMO Spring/Summer seminar</a:t>
            </a:r>
            <a:r>
              <a:rPr lang="de-DE" sz="800" dirty="0"/>
              <a:t>         </a:t>
            </a:r>
            <a:fld id="{5CE9FD55-6AEF-4CC3-BD9A-437BB977599A}" type="slidenum">
              <a:rPr lang="en-US" altLang="nb-NO" smtClean="0"/>
              <a:pPr>
                <a:defRPr/>
              </a:pPr>
              <a:t>‹#›</a:t>
            </a:fld>
            <a:endParaRPr lang="en-US" altLang="nb-NO" dirty="0"/>
          </a:p>
        </p:txBody>
      </p:sp>
    </p:spTree>
    <p:extLst>
      <p:ext uri="{BB962C8B-B14F-4D97-AF65-F5344CB8AC3E}">
        <p14:creationId xmlns:p14="http://schemas.microsoft.com/office/powerpoint/2010/main" val="147775794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nb-NO"/>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nb-NO"/>
          </a:p>
        </p:txBody>
      </p:sp>
      <p:sp>
        <p:nvSpPr>
          <p:cNvPr id="4" name="Rectangle 10"/>
          <p:cNvSpPr>
            <a:spLocks noGrp="1" noChangeArrowheads="1"/>
          </p:cNvSpPr>
          <p:nvPr>
            <p:ph type="dt" sz="half" idx="10"/>
          </p:nvPr>
        </p:nvSpPr>
        <p:spPr>
          <a:ln/>
        </p:spPr>
        <p:txBody>
          <a:bodyPr/>
          <a:lstStyle>
            <a:lvl1pPr>
              <a:defRPr/>
            </a:lvl1pPr>
          </a:lstStyle>
          <a:p>
            <a:pPr>
              <a:defRPr/>
            </a:pPr>
            <a:fld id="{E1F108F5-8568-4D37-A3A2-7BBC1377E4DB}" type="datetime1">
              <a:rPr lang="nb-NO" altLang="nb-NO"/>
              <a:pPr>
                <a:defRPr/>
              </a:pPr>
              <a:t>02.05.2022</a:t>
            </a:fld>
            <a:endParaRPr lang="nb-NO" altLang="nb-NO"/>
          </a:p>
        </p:txBody>
      </p:sp>
      <p:sp>
        <p:nvSpPr>
          <p:cNvPr id="5" name="Rectangle 12"/>
          <p:cNvSpPr>
            <a:spLocks noGrp="1" noChangeArrowheads="1"/>
          </p:cNvSpPr>
          <p:nvPr>
            <p:ph type="sldNum" sz="quarter" idx="11"/>
          </p:nvPr>
        </p:nvSpPr>
        <p:spPr>
          <a:ln/>
        </p:spPr>
        <p:txBody>
          <a:bodyPr/>
          <a:lstStyle>
            <a:lvl1pPr>
              <a:defRPr/>
            </a:lvl1pPr>
          </a:lstStyle>
          <a:p>
            <a:pPr>
              <a:defRPr/>
            </a:pPr>
            <a:fld id="{8BC9E308-4DBB-4E81-9602-43CC31FE70B3}" type="slidenum">
              <a:rPr lang="en-US" altLang="nb-NO"/>
              <a:pPr>
                <a:defRPr/>
              </a:pPr>
              <a:t>‹#›</a:t>
            </a:fld>
            <a:endParaRPr lang="en-US" altLang="nb-NO"/>
          </a:p>
        </p:txBody>
      </p:sp>
    </p:spTree>
    <p:extLst>
      <p:ext uri="{BB962C8B-B14F-4D97-AF65-F5344CB8AC3E}">
        <p14:creationId xmlns:p14="http://schemas.microsoft.com/office/powerpoint/2010/main" val="517486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3"/>
          </a:xfrm>
        </p:spPr>
        <p:txBody>
          <a:bodyPr anchor="t"/>
          <a:lstStyle>
            <a:lvl1pPr algn="l">
              <a:defRPr sz="3200" b="1" cap="all"/>
            </a:lvl1pPr>
          </a:lstStyle>
          <a:p>
            <a:r>
              <a:rPr lang="de-DE"/>
              <a:t>Mastertitelformat bearbeiten</a:t>
            </a:r>
            <a:endParaRPr lang="nb-NO"/>
          </a:p>
        </p:txBody>
      </p:sp>
      <p:sp>
        <p:nvSpPr>
          <p:cNvPr id="3" name="Text Placeholder 2"/>
          <p:cNvSpPr>
            <a:spLocks noGrp="1"/>
          </p:cNvSpPr>
          <p:nvPr>
            <p:ph type="body" idx="1"/>
          </p:nvPr>
        </p:nvSpPr>
        <p:spPr>
          <a:xfrm>
            <a:off x="722313" y="2422262"/>
            <a:ext cx="7772400" cy="1250155"/>
          </a:xfrm>
        </p:spPr>
        <p:txBody>
          <a:bodyPr anchor="b"/>
          <a:lstStyle>
            <a:lvl1pPr marL="0" indent="0">
              <a:buNone/>
              <a:defRPr sz="1600"/>
            </a:lvl1pPr>
            <a:lvl2pPr marL="362925" indent="0">
              <a:buNone/>
              <a:defRPr sz="1400"/>
            </a:lvl2pPr>
            <a:lvl3pPr marL="725851" indent="0">
              <a:buNone/>
              <a:defRPr sz="1300"/>
            </a:lvl3pPr>
            <a:lvl4pPr marL="1088776" indent="0">
              <a:buNone/>
              <a:defRPr sz="1100"/>
            </a:lvl4pPr>
            <a:lvl5pPr marL="1451701" indent="0">
              <a:buNone/>
              <a:defRPr sz="1100"/>
            </a:lvl5pPr>
            <a:lvl6pPr marL="1814627" indent="0">
              <a:buNone/>
              <a:defRPr sz="1100"/>
            </a:lvl6pPr>
            <a:lvl7pPr marL="2177552" indent="0">
              <a:buNone/>
              <a:defRPr sz="1100"/>
            </a:lvl7pPr>
            <a:lvl8pPr marL="2540478" indent="0">
              <a:buNone/>
              <a:defRPr sz="1100"/>
            </a:lvl8pPr>
            <a:lvl9pPr marL="2903403" indent="0">
              <a:buNone/>
              <a:defRPr sz="1100"/>
            </a:lvl9pPr>
          </a:lstStyle>
          <a:p>
            <a:pPr lvl="0"/>
            <a:r>
              <a:rPr lang="de-DE"/>
              <a:t>Mastertextformat bearbeiten</a:t>
            </a:r>
          </a:p>
        </p:txBody>
      </p:sp>
      <p:sp>
        <p:nvSpPr>
          <p:cNvPr id="4" name="Rectangle 10"/>
          <p:cNvSpPr>
            <a:spLocks noGrp="1" noChangeArrowheads="1"/>
          </p:cNvSpPr>
          <p:nvPr>
            <p:ph type="dt" sz="half" idx="10"/>
          </p:nvPr>
        </p:nvSpPr>
        <p:spPr>
          <a:ln/>
        </p:spPr>
        <p:txBody>
          <a:bodyPr/>
          <a:lstStyle>
            <a:lvl1pPr>
              <a:defRPr/>
            </a:lvl1pPr>
          </a:lstStyle>
          <a:p>
            <a:pPr>
              <a:defRPr/>
            </a:pPr>
            <a:fld id="{0A982F97-07F5-45C3-B39F-9D5C63F70005}" type="datetime1">
              <a:rPr lang="nb-NO" altLang="nb-NO"/>
              <a:pPr>
                <a:defRPr/>
              </a:pPr>
              <a:t>02.05.2022</a:t>
            </a:fld>
            <a:endParaRPr lang="nb-NO" altLang="nb-NO"/>
          </a:p>
        </p:txBody>
      </p:sp>
      <p:sp>
        <p:nvSpPr>
          <p:cNvPr id="5" name="Rectangle 12"/>
          <p:cNvSpPr>
            <a:spLocks noGrp="1" noChangeArrowheads="1"/>
          </p:cNvSpPr>
          <p:nvPr>
            <p:ph type="sldNum" sz="quarter" idx="11"/>
          </p:nvPr>
        </p:nvSpPr>
        <p:spPr>
          <a:ln/>
        </p:spPr>
        <p:txBody>
          <a:bodyPr/>
          <a:lstStyle>
            <a:lvl1pPr>
              <a:defRPr/>
            </a:lvl1pPr>
          </a:lstStyle>
          <a:p>
            <a:pPr>
              <a:defRPr/>
            </a:pPr>
            <a:fld id="{82D738A7-D0A7-436A-8FE6-19C1EEE7FE38}" type="slidenum">
              <a:rPr lang="en-US" altLang="nb-NO"/>
              <a:pPr>
                <a:defRPr/>
              </a:pPr>
              <a:t>‹#›</a:t>
            </a:fld>
            <a:endParaRPr lang="en-US" altLang="nb-NO"/>
          </a:p>
        </p:txBody>
      </p:sp>
    </p:spTree>
    <p:extLst>
      <p:ext uri="{BB962C8B-B14F-4D97-AF65-F5344CB8AC3E}">
        <p14:creationId xmlns:p14="http://schemas.microsoft.com/office/powerpoint/2010/main" val="603943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nb-NO"/>
          </a:p>
        </p:txBody>
      </p:sp>
      <p:sp>
        <p:nvSpPr>
          <p:cNvPr id="3" name="Content Placeholder 2"/>
          <p:cNvSpPr>
            <a:spLocks noGrp="1"/>
          </p:cNvSpPr>
          <p:nvPr>
            <p:ph sz="half" idx="1"/>
          </p:nvPr>
        </p:nvSpPr>
        <p:spPr>
          <a:xfrm>
            <a:off x="990600" y="1651000"/>
            <a:ext cx="3771900" cy="3429000"/>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nb-NO"/>
          </a:p>
        </p:txBody>
      </p:sp>
      <p:sp>
        <p:nvSpPr>
          <p:cNvPr id="4" name="Content Placeholder 3"/>
          <p:cNvSpPr>
            <a:spLocks noGrp="1"/>
          </p:cNvSpPr>
          <p:nvPr>
            <p:ph sz="half" idx="2"/>
          </p:nvPr>
        </p:nvSpPr>
        <p:spPr>
          <a:xfrm>
            <a:off x="4914900" y="1651000"/>
            <a:ext cx="3771900" cy="3429000"/>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nb-NO"/>
          </a:p>
        </p:txBody>
      </p:sp>
      <p:sp>
        <p:nvSpPr>
          <p:cNvPr id="5" name="Rectangle 10"/>
          <p:cNvSpPr>
            <a:spLocks noGrp="1" noChangeArrowheads="1"/>
          </p:cNvSpPr>
          <p:nvPr>
            <p:ph type="dt" sz="half" idx="10"/>
          </p:nvPr>
        </p:nvSpPr>
        <p:spPr>
          <a:ln/>
        </p:spPr>
        <p:txBody>
          <a:bodyPr/>
          <a:lstStyle>
            <a:lvl1pPr>
              <a:defRPr/>
            </a:lvl1pPr>
          </a:lstStyle>
          <a:p>
            <a:pPr>
              <a:defRPr/>
            </a:pPr>
            <a:fld id="{0BF2803F-47C7-463C-8F80-5848E5005AAC}" type="datetime1">
              <a:rPr lang="nb-NO" altLang="nb-NO"/>
              <a:pPr>
                <a:defRPr/>
              </a:pPr>
              <a:t>02.05.2022</a:t>
            </a:fld>
            <a:endParaRPr lang="nb-NO" altLang="nb-NO"/>
          </a:p>
        </p:txBody>
      </p:sp>
      <p:sp>
        <p:nvSpPr>
          <p:cNvPr id="6" name="Rectangle 12"/>
          <p:cNvSpPr>
            <a:spLocks noGrp="1" noChangeArrowheads="1"/>
          </p:cNvSpPr>
          <p:nvPr>
            <p:ph type="sldNum" sz="quarter" idx="11"/>
          </p:nvPr>
        </p:nvSpPr>
        <p:spPr>
          <a:ln/>
        </p:spPr>
        <p:txBody>
          <a:bodyPr/>
          <a:lstStyle>
            <a:lvl1pPr>
              <a:defRPr/>
            </a:lvl1pPr>
          </a:lstStyle>
          <a:p>
            <a:pPr>
              <a:defRPr/>
            </a:pPr>
            <a:fld id="{67AC0BE5-7974-4561-9BFB-82773343595F}" type="slidenum">
              <a:rPr lang="en-US" altLang="nb-NO"/>
              <a:pPr>
                <a:defRPr/>
              </a:pPr>
              <a:t>‹#›</a:t>
            </a:fld>
            <a:endParaRPr lang="en-US" altLang="nb-NO"/>
          </a:p>
        </p:txBody>
      </p:sp>
    </p:spTree>
    <p:extLst>
      <p:ext uri="{BB962C8B-B14F-4D97-AF65-F5344CB8AC3E}">
        <p14:creationId xmlns:p14="http://schemas.microsoft.com/office/powerpoint/2010/main" val="355569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952500"/>
          </a:xfrm>
        </p:spPr>
        <p:txBody>
          <a:bodyPr/>
          <a:lstStyle>
            <a:lvl1pPr>
              <a:defRPr/>
            </a:lvl1pPr>
          </a:lstStyle>
          <a:p>
            <a:r>
              <a:rPr lang="de-DE"/>
              <a:t>Mastertitelformat bearbeiten</a:t>
            </a:r>
            <a:endParaRPr lang="nb-NO"/>
          </a:p>
        </p:txBody>
      </p:sp>
      <p:sp>
        <p:nvSpPr>
          <p:cNvPr id="3" name="Text Placeholder 2"/>
          <p:cNvSpPr>
            <a:spLocks noGrp="1"/>
          </p:cNvSpPr>
          <p:nvPr>
            <p:ph type="body" idx="1"/>
          </p:nvPr>
        </p:nvSpPr>
        <p:spPr>
          <a:xfrm>
            <a:off x="457201" y="1279260"/>
            <a:ext cx="4040188" cy="533135"/>
          </a:xfrm>
        </p:spPr>
        <p:txBody>
          <a:bodyPr anchor="b"/>
          <a:lstStyle>
            <a:lvl1pPr marL="0" indent="0">
              <a:buNone/>
              <a:defRPr sz="1900" b="1"/>
            </a:lvl1pPr>
            <a:lvl2pPr marL="362925" indent="0">
              <a:buNone/>
              <a:defRPr sz="1600" b="1"/>
            </a:lvl2pPr>
            <a:lvl3pPr marL="725851" indent="0">
              <a:buNone/>
              <a:defRPr sz="1400" b="1"/>
            </a:lvl3pPr>
            <a:lvl4pPr marL="1088776" indent="0">
              <a:buNone/>
              <a:defRPr sz="1300" b="1"/>
            </a:lvl4pPr>
            <a:lvl5pPr marL="1451701" indent="0">
              <a:buNone/>
              <a:defRPr sz="1300" b="1"/>
            </a:lvl5pPr>
            <a:lvl6pPr marL="1814627" indent="0">
              <a:buNone/>
              <a:defRPr sz="1300" b="1"/>
            </a:lvl6pPr>
            <a:lvl7pPr marL="2177552" indent="0">
              <a:buNone/>
              <a:defRPr sz="1300" b="1"/>
            </a:lvl7pPr>
            <a:lvl8pPr marL="2540478" indent="0">
              <a:buNone/>
              <a:defRPr sz="1300" b="1"/>
            </a:lvl8pPr>
            <a:lvl9pPr marL="2903403" indent="0">
              <a:buNone/>
              <a:defRPr sz="1300" b="1"/>
            </a:lvl9pPr>
          </a:lstStyle>
          <a:p>
            <a:pPr lvl="0"/>
            <a:r>
              <a:rPr lang="de-DE"/>
              <a:t>Mastertextformat bearbeiten</a:t>
            </a:r>
          </a:p>
        </p:txBody>
      </p:sp>
      <p:sp>
        <p:nvSpPr>
          <p:cNvPr id="4" name="Content Placeholder 3"/>
          <p:cNvSpPr>
            <a:spLocks noGrp="1"/>
          </p:cNvSpPr>
          <p:nvPr>
            <p:ph sz="half" idx="2"/>
          </p:nvPr>
        </p:nvSpPr>
        <p:spPr>
          <a:xfrm>
            <a:off x="457201" y="1812397"/>
            <a:ext cx="4040188" cy="3292740"/>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nb-NO"/>
          </a:p>
        </p:txBody>
      </p:sp>
      <p:sp>
        <p:nvSpPr>
          <p:cNvPr id="5" name="Text Placeholder 4"/>
          <p:cNvSpPr>
            <a:spLocks noGrp="1"/>
          </p:cNvSpPr>
          <p:nvPr>
            <p:ph type="body" sz="quarter" idx="3"/>
          </p:nvPr>
        </p:nvSpPr>
        <p:spPr>
          <a:xfrm>
            <a:off x="4645027" y="1279260"/>
            <a:ext cx="4041775" cy="533135"/>
          </a:xfrm>
        </p:spPr>
        <p:txBody>
          <a:bodyPr anchor="b"/>
          <a:lstStyle>
            <a:lvl1pPr marL="0" indent="0">
              <a:buNone/>
              <a:defRPr sz="1900" b="1"/>
            </a:lvl1pPr>
            <a:lvl2pPr marL="362925" indent="0">
              <a:buNone/>
              <a:defRPr sz="1600" b="1"/>
            </a:lvl2pPr>
            <a:lvl3pPr marL="725851" indent="0">
              <a:buNone/>
              <a:defRPr sz="1400" b="1"/>
            </a:lvl3pPr>
            <a:lvl4pPr marL="1088776" indent="0">
              <a:buNone/>
              <a:defRPr sz="1300" b="1"/>
            </a:lvl4pPr>
            <a:lvl5pPr marL="1451701" indent="0">
              <a:buNone/>
              <a:defRPr sz="1300" b="1"/>
            </a:lvl5pPr>
            <a:lvl6pPr marL="1814627" indent="0">
              <a:buNone/>
              <a:defRPr sz="1300" b="1"/>
            </a:lvl6pPr>
            <a:lvl7pPr marL="2177552" indent="0">
              <a:buNone/>
              <a:defRPr sz="1300" b="1"/>
            </a:lvl7pPr>
            <a:lvl8pPr marL="2540478" indent="0">
              <a:buNone/>
              <a:defRPr sz="1300" b="1"/>
            </a:lvl8pPr>
            <a:lvl9pPr marL="2903403" indent="0">
              <a:buNone/>
              <a:defRPr sz="1300" b="1"/>
            </a:lvl9pPr>
          </a:lstStyle>
          <a:p>
            <a:pPr lvl="0"/>
            <a:r>
              <a:rPr lang="de-DE"/>
              <a:t>Mastertextformat bearbeiten</a:t>
            </a:r>
          </a:p>
        </p:txBody>
      </p:sp>
      <p:sp>
        <p:nvSpPr>
          <p:cNvPr id="6" name="Content Placeholder 5"/>
          <p:cNvSpPr>
            <a:spLocks noGrp="1"/>
          </p:cNvSpPr>
          <p:nvPr>
            <p:ph sz="quarter" idx="4"/>
          </p:nvPr>
        </p:nvSpPr>
        <p:spPr>
          <a:xfrm>
            <a:off x="4645027" y="1812397"/>
            <a:ext cx="4041775" cy="3292740"/>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nb-NO"/>
          </a:p>
        </p:txBody>
      </p:sp>
      <p:sp>
        <p:nvSpPr>
          <p:cNvPr id="7" name="Rectangle 10"/>
          <p:cNvSpPr>
            <a:spLocks noGrp="1" noChangeArrowheads="1"/>
          </p:cNvSpPr>
          <p:nvPr>
            <p:ph type="dt" sz="half" idx="10"/>
          </p:nvPr>
        </p:nvSpPr>
        <p:spPr>
          <a:ln/>
        </p:spPr>
        <p:txBody>
          <a:bodyPr/>
          <a:lstStyle>
            <a:lvl1pPr>
              <a:defRPr/>
            </a:lvl1pPr>
          </a:lstStyle>
          <a:p>
            <a:pPr>
              <a:defRPr/>
            </a:pPr>
            <a:fld id="{83C4A73E-A605-408E-893F-0E8B8E7C5E3E}" type="datetime1">
              <a:rPr lang="nb-NO" altLang="nb-NO"/>
              <a:pPr>
                <a:defRPr/>
              </a:pPr>
              <a:t>02.05.2022</a:t>
            </a:fld>
            <a:endParaRPr lang="nb-NO" altLang="nb-NO"/>
          </a:p>
        </p:txBody>
      </p:sp>
      <p:sp>
        <p:nvSpPr>
          <p:cNvPr id="8" name="Rectangle 12"/>
          <p:cNvSpPr>
            <a:spLocks noGrp="1" noChangeArrowheads="1"/>
          </p:cNvSpPr>
          <p:nvPr>
            <p:ph type="sldNum" sz="quarter" idx="11"/>
          </p:nvPr>
        </p:nvSpPr>
        <p:spPr>
          <a:ln/>
        </p:spPr>
        <p:txBody>
          <a:bodyPr/>
          <a:lstStyle>
            <a:lvl1pPr>
              <a:defRPr/>
            </a:lvl1pPr>
          </a:lstStyle>
          <a:p>
            <a:pPr>
              <a:defRPr/>
            </a:pPr>
            <a:fld id="{3BFDE92A-2FA7-4469-BAA4-835DB7573E7C}" type="slidenum">
              <a:rPr lang="en-US" altLang="nb-NO"/>
              <a:pPr>
                <a:defRPr/>
              </a:pPr>
              <a:t>‹#›</a:t>
            </a:fld>
            <a:endParaRPr lang="en-US" altLang="nb-NO"/>
          </a:p>
        </p:txBody>
      </p:sp>
    </p:spTree>
    <p:extLst>
      <p:ext uri="{BB962C8B-B14F-4D97-AF65-F5344CB8AC3E}">
        <p14:creationId xmlns:p14="http://schemas.microsoft.com/office/powerpoint/2010/main" val="2661749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nb-NO"/>
          </a:p>
        </p:txBody>
      </p:sp>
      <p:sp>
        <p:nvSpPr>
          <p:cNvPr id="3" name="Rectangle 10"/>
          <p:cNvSpPr>
            <a:spLocks noGrp="1" noChangeArrowheads="1"/>
          </p:cNvSpPr>
          <p:nvPr>
            <p:ph type="dt" sz="half" idx="10"/>
          </p:nvPr>
        </p:nvSpPr>
        <p:spPr>
          <a:ln/>
        </p:spPr>
        <p:txBody>
          <a:bodyPr/>
          <a:lstStyle>
            <a:lvl1pPr>
              <a:defRPr/>
            </a:lvl1pPr>
          </a:lstStyle>
          <a:p>
            <a:pPr>
              <a:defRPr/>
            </a:pPr>
            <a:fld id="{E1953B29-A7E6-4B0B-AFCD-96F4BF7896DA}" type="datetime1">
              <a:rPr lang="nb-NO" altLang="nb-NO"/>
              <a:pPr>
                <a:defRPr/>
              </a:pPr>
              <a:t>02.05.2022</a:t>
            </a:fld>
            <a:endParaRPr lang="nb-NO" altLang="nb-NO"/>
          </a:p>
        </p:txBody>
      </p:sp>
      <p:sp>
        <p:nvSpPr>
          <p:cNvPr id="4" name="Rectangle 12"/>
          <p:cNvSpPr>
            <a:spLocks noGrp="1" noChangeArrowheads="1"/>
          </p:cNvSpPr>
          <p:nvPr>
            <p:ph type="sldNum" sz="quarter" idx="11"/>
          </p:nvPr>
        </p:nvSpPr>
        <p:spPr>
          <a:ln/>
        </p:spPr>
        <p:txBody>
          <a:bodyPr/>
          <a:lstStyle>
            <a:lvl1pPr>
              <a:defRPr/>
            </a:lvl1pPr>
          </a:lstStyle>
          <a:p>
            <a:pPr>
              <a:defRPr/>
            </a:pPr>
            <a:fld id="{0E0C6953-3BE9-4464-8039-F929E9F102BD}" type="slidenum">
              <a:rPr lang="en-US" altLang="nb-NO"/>
              <a:pPr>
                <a:defRPr/>
              </a:pPr>
              <a:t>‹#›</a:t>
            </a:fld>
            <a:endParaRPr lang="en-US" altLang="nb-NO"/>
          </a:p>
        </p:txBody>
      </p:sp>
    </p:spTree>
    <p:extLst>
      <p:ext uri="{BB962C8B-B14F-4D97-AF65-F5344CB8AC3E}">
        <p14:creationId xmlns:p14="http://schemas.microsoft.com/office/powerpoint/2010/main" val="539001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5"/>
          </a:xfrm>
        </p:spPr>
        <p:txBody>
          <a:bodyPr anchor="b"/>
          <a:lstStyle>
            <a:lvl1pPr algn="l">
              <a:defRPr sz="1600" b="1"/>
            </a:lvl1pPr>
          </a:lstStyle>
          <a:p>
            <a:r>
              <a:rPr lang="de-DE"/>
              <a:t>Mastertitelformat bearbeiten</a:t>
            </a:r>
            <a:endParaRPr lang="nb-NO"/>
          </a:p>
        </p:txBody>
      </p:sp>
      <p:sp>
        <p:nvSpPr>
          <p:cNvPr id="3" name="Content Placeholder 2"/>
          <p:cNvSpPr>
            <a:spLocks noGrp="1"/>
          </p:cNvSpPr>
          <p:nvPr>
            <p:ph idx="1"/>
          </p:nvPr>
        </p:nvSpPr>
        <p:spPr>
          <a:xfrm>
            <a:off x="3575050" y="227543"/>
            <a:ext cx="5111750" cy="4877595"/>
          </a:xfrm>
        </p:spPr>
        <p:txBody>
          <a:bodyPr/>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nb-NO"/>
          </a:p>
        </p:txBody>
      </p:sp>
      <p:sp>
        <p:nvSpPr>
          <p:cNvPr id="4" name="Text Placeholder 3"/>
          <p:cNvSpPr>
            <a:spLocks noGrp="1"/>
          </p:cNvSpPr>
          <p:nvPr>
            <p:ph type="body" sz="half" idx="2"/>
          </p:nvPr>
        </p:nvSpPr>
        <p:spPr>
          <a:xfrm>
            <a:off x="457202" y="1195917"/>
            <a:ext cx="3008313" cy="3909219"/>
          </a:xfrm>
        </p:spPr>
        <p:txBody>
          <a:bodyPr/>
          <a:lstStyle>
            <a:lvl1pPr marL="0" indent="0">
              <a:buNone/>
              <a:defRPr sz="1100"/>
            </a:lvl1pPr>
            <a:lvl2pPr marL="362925" indent="0">
              <a:buNone/>
              <a:defRPr sz="1000"/>
            </a:lvl2pPr>
            <a:lvl3pPr marL="725851" indent="0">
              <a:buNone/>
              <a:defRPr sz="800"/>
            </a:lvl3pPr>
            <a:lvl4pPr marL="1088776" indent="0">
              <a:buNone/>
              <a:defRPr sz="700"/>
            </a:lvl4pPr>
            <a:lvl5pPr marL="1451701" indent="0">
              <a:buNone/>
              <a:defRPr sz="700"/>
            </a:lvl5pPr>
            <a:lvl6pPr marL="1814627" indent="0">
              <a:buNone/>
              <a:defRPr sz="700"/>
            </a:lvl6pPr>
            <a:lvl7pPr marL="2177552" indent="0">
              <a:buNone/>
              <a:defRPr sz="700"/>
            </a:lvl7pPr>
            <a:lvl8pPr marL="2540478" indent="0">
              <a:buNone/>
              <a:defRPr sz="700"/>
            </a:lvl8pPr>
            <a:lvl9pPr marL="2903403" indent="0">
              <a:buNone/>
              <a:defRPr sz="700"/>
            </a:lvl9pPr>
          </a:lstStyle>
          <a:p>
            <a:pPr lvl="0"/>
            <a:r>
              <a:rPr lang="de-DE"/>
              <a:t>Mastertextformat bearbeiten</a:t>
            </a:r>
          </a:p>
        </p:txBody>
      </p:sp>
      <p:sp>
        <p:nvSpPr>
          <p:cNvPr id="5" name="Rectangle 10"/>
          <p:cNvSpPr>
            <a:spLocks noGrp="1" noChangeArrowheads="1"/>
          </p:cNvSpPr>
          <p:nvPr>
            <p:ph type="dt" sz="half" idx="10"/>
          </p:nvPr>
        </p:nvSpPr>
        <p:spPr>
          <a:ln/>
        </p:spPr>
        <p:txBody>
          <a:bodyPr/>
          <a:lstStyle>
            <a:lvl1pPr>
              <a:defRPr/>
            </a:lvl1pPr>
          </a:lstStyle>
          <a:p>
            <a:pPr>
              <a:defRPr/>
            </a:pPr>
            <a:fld id="{4C11C683-FE1E-410F-8E00-2932375C0E89}" type="datetime1">
              <a:rPr lang="nb-NO" altLang="nb-NO"/>
              <a:pPr>
                <a:defRPr/>
              </a:pPr>
              <a:t>02.05.2022</a:t>
            </a:fld>
            <a:endParaRPr lang="nb-NO" altLang="nb-NO"/>
          </a:p>
        </p:txBody>
      </p:sp>
      <p:sp>
        <p:nvSpPr>
          <p:cNvPr id="6" name="Rectangle 12"/>
          <p:cNvSpPr>
            <a:spLocks noGrp="1" noChangeArrowheads="1"/>
          </p:cNvSpPr>
          <p:nvPr>
            <p:ph type="sldNum" sz="quarter" idx="11"/>
          </p:nvPr>
        </p:nvSpPr>
        <p:spPr>
          <a:ln/>
        </p:spPr>
        <p:txBody>
          <a:bodyPr/>
          <a:lstStyle>
            <a:lvl1pPr>
              <a:defRPr/>
            </a:lvl1pPr>
          </a:lstStyle>
          <a:p>
            <a:pPr>
              <a:defRPr/>
            </a:pPr>
            <a:fld id="{FBB8906F-CF70-44F6-AD4C-68804B6FF2B1}" type="slidenum">
              <a:rPr lang="en-US" altLang="nb-NO"/>
              <a:pPr>
                <a:defRPr/>
              </a:pPr>
              <a:t>‹#›</a:t>
            </a:fld>
            <a:endParaRPr lang="en-US" altLang="nb-NO"/>
          </a:p>
        </p:txBody>
      </p:sp>
    </p:spTree>
    <p:extLst>
      <p:ext uri="{BB962C8B-B14F-4D97-AF65-F5344CB8AC3E}">
        <p14:creationId xmlns:p14="http://schemas.microsoft.com/office/powerpoint/2010/main" val="849449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92289" y="4000501"/>
            <a:ext cx="5486400" cy="472281"/>
          </a:xfrm>
        </p:spPr>
        <p:txBody>
          <a:bodyPr anchor="b"/>
          <a:lstStyle>
            <a:lvl1pPr algn="l">
              <a:defRPr sz="1600" b="1"/>
            </a:lvl1pPr>
          </a:lstStyle>
          <a:p>
            <a:r>
              <a:rPr lang="de-DE"/>
              <a:t>Mastertitelformat bearbeiten</a:t>
            </a:r>
            <a:endParaRPr lang="nb-NO"/>
          </a:p>
        </p:txBody>
      </p:sp>
      <p:sp>
        <p:nvSpPr>
          <p:cNvPr id="3" name="Picture Placeholder 2"/>
          <p:cNvSpPr>
            <a:spLocks noGrp="1"/>
          </p:cNvSpPr>
          <p:nvPr>
            <p:ph type="pic" idx="1"/>
          </p:nvPr>
        </p:nvSpPr>
        <p:spPr>
          <a:xfrm>
            <a:off x="1792289" y="510646"/>
            <a:ext cx="5486400" cy="3429000"/>
          </a:xfrm>
        </p:spPr>
        <p:txBody>
          <a:bodyPr/>
          <a:lstStyle>
            <a:lvl1pPr marL="0" indent="0">
              <a:buNone/>
              <a:defRPr sz="2500"/>
            </a:lvl1pPr>
            <a:lvl2pPr marL="362925" indent="0">
              <a:buNone/>
              <a:defRPr sz="2200"/>
            </a:lvl2pPr>
            <a:lvl3pPr marL="725851" indent="0">
              <a:buNone/>
              <a:defRPr sz="1900"/>
            </a:lvl3pPr>
            <a:lvl4pPr marL="1088776" indent="0">
              <a:buNone/>
              <a:defRPr sz="1600"/>
            </a:lvl4pPr>
            <a:lvl5pPr marL="1451701" indent="0">
              <a:buNone/>
              <a:defRPr sz="1600"/>
            </a:lvl5pPr>
            <a:lvl6pPr marL="1814627" indent="0">
              <a:buNone/>
              <a:defRPr sz="1600"/>
            </a:lvl6pPr>
            <a:lvl7pPr marL="2177552" indent="0">
              <a:buNone/>
              <a:defRPr sz="1600"/>
            </a:lvl7pPr>
            <a:lvl8pPr marL="2540478" indent="0">
              <a:buNone/>
              <a:defRPr sz="1600"/>
            </a:lvl8pPr>
            <a:lvl9pPr marL="2903403" indent="0">
              <a:buNone/>
              <a:defRPr sz="1600"/>
            </a:lvl9pPr>
          </a:lstStyle>
          <a:p>
            <a:pPr lvl="0"/>
            <a:r>
              <a:rPr lang="de-DE" noProof="0"/>
              <a:t>Bild durch Klicken auf Symbol hinzufügen</a:t>
            </a:r>
            <a:endParaRPr lang="nb-NO" noProof="0"/>
          </a:p>
        </p:txBody>
      </p:sp>
      <p:sp>
        <p:nvSpPr>
          <p:cNvPr id="4" name="Text Placeholder 3"/>
          <p:cNvSpPr>
            <a:spLocks noGrp="1"/>
          </p:cNvSpPr>
          <p:nvPr>
            <p:ph type="body" sz="half" idx="2"/>
          </p:nvPr>
        </p:nvSpPr>
        <p:spPr>
          <a:xfrm>
            <a:off x="1792289" y="4472782"/>
            <a:ext cx="5486400" cy="670719"/>
          </a:xfrm>
        </p:spPr>
        <p:txBody>
          <a:bodyPr/>
          <a:lstStyle>
            <a:lvl1pPr marL="0" indent="0">
              <a:buNone/>
              <a:defRPr sz="1100"/>
            </a:lvl1pPr>
            <a:lvl2pPr marL="362925" indent="0">
              <a:buNone/>
              <a:defRPr sz="1000"/>
            </a:lvl2pPr>
            <a:lvl3pPr marL="725851" indent="0">
              <a:buNone/>
              <a:defRPr sz="800"/>
            </a:lvl3pPr>
            <a:lvl4pPr marL="1088776" indent="0">
              <a:buNone/>
              <a:defRPr sz="700"/>
            </a:lvl4pPr>
            <a:lvl5pPr marL="1451701" indent="0">
              <a:buNone/>
              <a:defRPr sz="700"/>
            </a:lvl5pPr>
            <a:lvl6pPr marL="1814627" indent="0">
              <a:buNone/>
              <a:defRPr sz="700"/>
            </a:lvl6pPr>
            <a:lvl7pPr marL="2177552" indent="0">
              <a:buNone/>
              <a:defRPr sz="700"/>
            </a:lvl7pPr>
            <a:lvl8pPr marL="2540478" indent="0">
              <a:buNone/>
              <a:defRPr sz="700"/>
            </a:lvl8pPr>
            <a:lvl9pPr marL="2903403" indent="0">
              <a:buNone/>
              <a:defRPr sz="700"/>
            </a:lvl9pPr>
          </a:lstStyle>
          <a:p>
            <a:pPr lvl="0"/>
            <a:r>
              <a:rPr lang="de-DE"/>
              <a:t>Mastertextformat bearbeiten</a:t>
            </a:r>
          </a:p>
        </p:txBody>
      </p:sp>
      <p:sp>
        <p:nvSpPr>
          <p:cNvPr id="5" name="Rectangle 10"/>
          <p:cNvSpPr>
            <a:spLocks noGrp="1" noChangeArrowheads="1"/>
          </p:cNvSpPr>
          <p:nvPr>
            <p:ph type="dt" sz="half" idx="10"/>
          </p:nvPr>
        </p:nvSpPr>
        <p:spPr>
          <a:ln/>
        </p:spPr>
        <p:txBody>
          <a:bodyPr/>
          <a:lstStyle>
            <a:lvl1pPr>
              <a:defRPr/>
            </a:lvl1pPr>
          </a:lstStyle>
          <a:p>
            <a:pPr>
              <a:defRPr/>
            </a:pPr>
            <a:fld id="{F8ACE159-57C4-4423-969A-D021B0702657}" type="datetime1">
              <a:rPr lang="nb-NO" altLang="nb-NO"/>
              <a:pPr>
                <a:defRPr/>
              </a:pPr>
              <a:t>02.05.2022</a:t>
            </a:fld>
            <a:endParaRPr lang="nb-NO" altLang="nb-NO"/>
          </a:p>
        </p:txBody>
      </p:sp>
      <p:sp>
        <p:nvSpPr>
          <p:cNvPr id="6" name="Rectangle 12"/>
          <p:cNvSpPr>
            <a:spLocks noGrp="1" noChangeArrowheads="1"/>
          </p:cNvSpPr>
          <p:nvPr>
            <p:ph type="sldNum" sz="quarter" idx="11"/>
          </p:nvPr>
        </p:nvSpPr>
        <p:spPr>
          <a:ln/>
        </p:spPr>
        <p:txBody>
          <a:bodyPr/>
          <a:lstStyle>
            <a:lvl1pPr>
              <a:defRPr/>
            </a:lvl1pPr>
          </a:lstStyle>
          <a:p>
            <a:pPr>
              <a:defRPr/>
            </a:pPr>
            <a:fld id="{BB626465-68A4-4A5F-926D-B909A374F9C4}" type="slidenum">
              <a:rPr lang="en-US" altLang="nb-NO"/>
              <a:pPr>
                <a:defRPr/>
              </a:pPr>
              <a:t>‹#›</a:t>
            </a:fld>
            <a:endParaRPr lang="en-US" altLang="nb-NO"/>
          </a:p>
        </p:txBody>
      </p:sp>
    </p:spTree>
    <p:extLst>
      <p:ext uri="{BB962C8B-B14F-4D97-AF65-F5344CB8AC3E}">
        <p14:creationId xmlns:p14="http://schemas.microsoft.com/office/powerpoint/2010/main" val="1976566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7"/>
          <p:cNvSpPr>
            <a:spLocks noGrp="1" noChangeArrowheads="1"/>
          </p:cNvSpPr>
          <p:nvPr>
            <p:ph type="title"/>
          </p:nvPr>
        </p:nvSpPr>
        <p:spPr bwMode="auto">
          <a:xfrm>
            <a:off x="762000" y="708025"/>
            <a:ext cx="79216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585" tIns="36293" rIns="72585" bIns="36293" numCol="1" anchor="ctr" anchorCtr="0" compatLnSpc="1">
            <a:prstTxWarp prst="textNoShape">
              <a:avLst/>
            </a:prstTxWarp>
          </a:bodyPr>
          <a:lstStyle/>
          <a:p>
            <a:pPr lvl="0"/>
            <a:r>
              <a:rPr lang="de-DE" altLang="nb-NO"/>
              <a:t>Mastertitelformat bearbeiten</a:t>
            </a:r>
            <a:endParaRPr lang="en-US" altLang="nb-NO"/>
          </a:p>
        </p:txBody>
      </p:sp>
      <p:sp>
        <p:nvSpPr>
          <p:cNvPr id="1027" name="Rectangle 8"/>
          <p:cNvSpPr>
            <a:spLocks noGrp="1" noChangeArrowheads="1"/>
          </p:cNvSpPr>
          <p:nvPr>
            <p:ph type="body" idx="1"/>
          </p:nvPr>
        </p:nvSpPr>
        <p:spPr bwMode="auto">
          <a:xfrm>
            <a:off x="762000" y="1651000"/>
            <a:ext cx="79248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585" tIns="36293" rIns="72585" bIns="36293" numCol="1" anchor="t" anchorCtr="0" compatLnSpc="1">
            <a:prstTxWarp prst="textNoShape">
              <a:avLst/>
            </a:prstTxWarp>
          </a:bodyPr>
          <a:lstStyle/>
          <a:p>
            <a:pPr lvl="0"/>
            <a:r>
              <a:rPr lang="de-DE" altLang="nb-NO"/>
              <a:t>Mastertextformat bearbeiten</a:t>
            </a:r>
          </a:p>
          <a:p>
            <a:pPr lvl="1"/>
            <a:r>
              <a:rPr lang="de-DE" altLang="nb-NO"/>
              <a:t>Zweite Ebene</a:t>
            </a:r>
          </a:p>
          <a:p>
            <a:pPr lvl="2"/>
            <a:r>
              <a:rPr lang="de-DE" altLang="nb-NO"/>
              <a:t>Dritte Ebene</a:t>
            </a:r>
          </a:p>
          <a:p>
            <a:pPr lvl="3"/>
            <a:r>
              <a:rPr lang="de-DE" altLang="nb-NO"/>
              <a:t>Vierte Ebene</a:t>
            </a:r>
          </a:p>
          <a:p>
            <a:pPr lvl="4"/>
            <a:r>
              <a:rPr lang="de-DE" altLang="nb-NO"/>
              <a:t>Fünfte Ebene</a:t>
            </a:r>
            <a:endParaRPr lang="en-US" altLang="nb-NO"/>
          </a:p>
        </p:txBody>
      </p:sp>
      <p:sp>
        <p:nvSpPr>
          <p:cNvPr id="1034" name="Rectangle 10"/>
          <p:cNvSpPr>
            <a:spLocks noGrp="1" noChangeArrowheads="1"/>
          </p:cNvSpPr>
          <p:nvPr>
            <p:ph type="dt" sz="half" idx="2"/>
          </p:nvPr>
        </p:nvSpPr>
        <p:spPr bwMode="auto">
          <a:xfrm>
            <a:off x="762000" y="5334000"/>
            <a:ext cx="1905000" cy="381000"/>
          </a:xfrm>
          <a:prstGeom prst="rect">
            <a:avLst/>
          </a:prstGeom>
          <a:noFill/>
          <a:ln w="9525">
            <a:noFill/>
            <a:miter lim="800000"/>
            <a:headEnd/>
            <a:tailEnd/>
          </a:ln>
        </p:spPr>
        <p:txBody>
          <a:bodyPr vert="horz" wrap="square" lIns="72585" tIns="36293" rIns="72585" bIns="36293" numCol="1" anchor="t" anchorCtr="0" compatLnSpc="1">
            <a:prstTxWarp prst="textNoShape">
              <a:avLst/>
            </a:prstTxWarp>
          </a:bodyPr>
          <a:lstStyle>
            <a:lvl1pPr eaLnBrk="0" hangingPunct="0">
              <a:defRPr sz="700" smtClean="0">
                <a:solidFill>
                  <a:schemeClr val="bg2"/>
                </a:solidFill>
              </a:defRPr>
            </a:lvl1pPr>
          </a:lstStyle>
          <a:p>
            <a:pPr>
              <a:defRPr/>
            </a:pPr>
            <a:fld id="{2426D18D-44FB-4854-AEEC-D66D505CC487}" type="datetime1">
              <a:rPr lang="nb-NO" altLang="nb-NO"/>
              <a:pPr>
                <a:defRPr/>
              </a:pPr>
              <a:t>02.05.2022</a:t>
            </a:fld>
            <a:endParaRPr lang="nb-NO" altLang="nb-NO"/>
          </a:p>
        </p:txBody>
      </p:sp>
      <p:sp>
        <p:nvSpPr>
          <p:cNvPr id="1036" name="Rectangle 12"/>
          <p:cNvSpPr>
            <a:spLocks noGrp="1" noChangeArrowheads="1"/>
          </p:cNvSpPr>
          <p:nvPr>
            <p:ph type="sldNum" sz="quarter" idx="4"/>
          </p:nvPr>
        </p:nvSpPr>
        <p:spPr bwMode="auto">
          <a:xfrm>
            <a:off x="8018463" y="5334000"/>
            <a:ext cx="685800" cy="381000"/>
          </a:xfrm>
          <a:prstGeom prst="rect">
            <a:avLst/>
          </a:prstGeom>
          <a:noFill/>
          <a:ln w="9525">
            <a:noFill/>
            <a:miter lim="800000"/>
            <a:headEnd/>
            <a:tailEnd/>
          </a:ln>
        </p:spPr>
        <p:txBody>
          <a:bodyPr vert="horz" wrap="square" lIns="72585" tIns="36293" rIns="72585" bIns="36293" numCol="1" anchor="t" anchorCtr="0" compatLnSpc="1">
            <a:prstTxWarp prst="textNoShape">
              <a:avLst/>
            </a:prstTxWarp>
          </a:bodyPr>
          <a:lstStyle>
            <a:lvl1pPr algn="r" eaLnBrk="0" hangingPunct="0">
              <a:defRPr sz="700">
                <a:solidFill>
                  <a:schemeClr val="bg2"/>
                </a:solidFill>
              </a:defRPr>
            </a:lvl1pPr>
          </a:lstStyle>
          <a:p>
            <a:pPr>
              <a:defRPr/>
            </a:pPr>
            <a:fld id="{F38935BB-1EAA-4065-AF1B-A5CE33E14AC1}" type="slidenum">
              <a:rPr lang="en-US" altLang="nb-NO"/>
              <a:pPr>
                <a:defRPr/>
              </a:pPr>
              <a:t>‹#›</a:t>
            </a:fld>
            <a:endParaRPr lang="en-US" altLang="nb-NO"/>
          </a:p>
        </p:txBody>
      </p:sp>
      <p:pic>
        <p:nvPicPr>
          <p:cNvPr id="1030" name="Picture 1"/>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50825" y="95250"/>
            <a:ext cx="489743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1" r:id="rId1"/>
    <p:sldLayoutId id="2147483876" r:id="rId2"/>
    <p:sldLayoutId id="2147483871" r:id="rId3"/>
    <p:sldLayoutId id="2147483872" r:id="rId4"/>
    <p:sldLayoutId id="2147483873" r:id="rId5"/>
    <p:sldLayoutId id="2147483874" r:id="rId6"/>
    <p:sldLayoutId id="2147483875" r:id="rId7"/>
    <p:sldLayoutId id="2147483877" r:id="rId8"/>
    <p:sldLayoutId id="2147483878" r:id="rId9"/>
    <p:sldLayoutId id="2147483879" r:id="rId10"/>
    <p:sldLayoutId id="2147483880" r:id="rId11"/>
  </p:sldLayoutIdLst>
  <p:hf sldNum="0" hdr="0" ftr="0" dt="0"/>
  <p:txStyles>
    <p:titleStyle>
      <a:lvl1pPr algn="l" rtl="0" eaLnBrk="1" fontAlgn="base" hangingPunct="1">
        <a:spcBef>
          <a:spcPct val="0"/>
        </a:spcBef>
        <a:spcAft>
          <a:spcPct val="0"/>
        </a:spcAft>
        <a:defRPr sz="2500" b="1">
          <a:solidFill>
            <a:schemeClr val="tx2"/>
          </a:solidFill>
          <a:latin typeface="+mj-lt"/>
          <a:ea typeface="+mj-ea"/>
          <a:cs typeface="+mj-cs"/>
        </a:defRPr>
      </a:lvl1pPr>
      <a:lvl2pPr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2pPr>
      <a:lvl3pPr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3pPr>
      <a:lvl4pPr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4pPr>
      <a:lvl5pPr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5pPr>
      <a:lvl6pPr marL="362925"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6pPr>
      <a:lvl7pPr marL="725851"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7pPr>
      <a:lvl8pPr marL="1088776"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8pPr>
      <a:lvl9pPr marL="1451701"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9pPr>
    </p:titleStyle>
    <p:bodyStyle>
      <a:lvl1pPr marL="271463" indent="-271463" algn="l" rtl="0" eaLnBrk="1" fontAlgn="base" hangingPunct="1">
        <a:spcBef>
          <a:spcPct val="20000"/>
        </a:spcBef>
        <a:spcAft>
          <a:spcPct val="0"/>
        </a:spcAft>
        <a:buChar char="•"/>
        <a:defRPr sz="2200">
          <a:solidFill>
            <a:schemeClr val="tx1"/>
          </a:solidFill>
          <a:latin typeface="+mn-lt"/>
          <a:ea typeface="+mn-ea"/>
          <a:cs typeface="+mn-cs"/>
        </a:defRPr>
      </a:lvl1pPr>
      <a:lvl2pPr marL="588963" indent="-225425" algn="l" rtl="0" eaLnBrk="1" fontAlgn="base" hangingPunct="1">
        <a:spcBef>
          <a:spcPct val="20000"/>
        </a:spcBef>
        <a:spcAft>
          <a:spcPct val="0"/>
        </a:spcAft>
        <a:buChar char="–"/>
        <a:defRPr sz="1900">
          <a:solidFill>
            <a:schemeClr val="tx1"/>
          </a:solidFill>
          <a:latin typeface="+mn-lt"/>
          <a:ea typeface="+mn-ea"/>
          <a:cs typeface="+mn-cs"/>
        </a:defRPr>
      </a:lvl2pPr>
      <a:lvl3pPr marL="906463" indent="-180975" algn="l" rtl="0" eaLnBrk="1" fontAlgn="base" hangingPunct="1">
        <a:spcBef>
          <a:spcPct val="20000"/>
        </a:spcBef>
        <a:spcAft>
          <a:spcPct val="0"/>
        </a:spcAft>
        <a:buChar char="•"/>
        <a:defRPr sz="1600">
          <a:solidFill>
            <a:schemeClr val="tx1"/>
          </a:solidFill>
          <a:latin typeface="+mn-lt"/>
          <a:ea typeface="+mn-ea"/>
          <a:cs typeface="+mn-cs"/>
        </a:defRPr>
      </a:lvl3pPr>
      <a:lvl4pPr marL="1270000" indent="-180975" algn="l" rtl="0" eaLnBrk="1" fontAlgn="base" hangingPunct="1">
        <a:spcBef>
          <a:spcPct val="20000"/>
        </a:spcBef>
        <a:spcAft>
          <a:spcPct val="0"/>
        </a:spcAft>
        <a:buChar char="–"/>
        <a:defRPr>
          <a:solidFill>
            <a:schemeClr val="tx1"/>
          </a:solidFill>
          <a:latin typeface="+mn-lt"/>
          <a:ea typeface="+mn-ea"/>
          <a:cs typeface="+mn-cs"/>
        </a:defRPr>
      </a:lvl4pPr>
      <a:lvl5pPr marL="1631950" indent="-180975" algn="l" rtl="0" eaLnBrk="1" fontAlgn="base" hangingPunct="1">
        <a:spcBef>
          <a:spcPct val="20000"/>
        </a:spcBef>
        <a:spcAft>
          <a:spcPct val="0"/>
        </a:spcAft>
        <a:buChar char="»"/>
        <a:defRPr sz="1300">
          <a:solidFill>
            <a:schemeClr val="tx1"/>
          </a:solidFill>
          <a:latin typeface="+mn-lt"/>
          <a:ea typeface="+mn-ea"/>
          <a:cs typeface="+mn-cs"/>
        </a:defRPr>
      </a:lvl5pPr>
      <a:lvl6pPr marL="1996089" indent="-181463" algn="l" rtl="0" eaLnBrk="1" fontAlgn="base" hangingPunct="1">
        <a:spcBef>
          <a:spcPct val="20000"/>
        </a:spcBef>
        <a:spcAft>
          <a:spcPct val="0"/>
        </a:spcAft>
        <a:buChar char="»"/>
        <a:defRPr sz="1300">
          <a:solidFill>
            <a:schemeClr val="tx1"/>
          </a:solidFill>
          <a:latin typeface="+mn-lt"/>
          <a:ea typeface="+mn-ea"/>
          <a:cs typeface="+mn-cs"/>
        </a:defRPr>
      </a:lvl6pPr>
      <a:lvl7pPr marL="2359015" indent="-181463" algn="l" rtl="0" eaLnBrk="1" fontAlgn="base" hangingPunct="1">
        <a:spcBef>
          <a:spcPct val="20000"/>
        </a:spcBef>
        <a:spcAft>
          <a:spcPct val="0"/>
        </a:spcAft>
        <a:buChar char="»"/>
        <a:defRPr sz="1300">
          <a:solidFill>
            <a:schemeClr val="tx1"/>
          </a:solidFill>
          <a:latin typeface="+mn-lt"/>
          <a:ea typeface="+mn-ea"/>
          <a:cs typeface="+mn-cs"/>
        </a:defRPr>
      </a:lvl7pPr>
      <a:lvl8pPr marL="2721940" indent="-181463" algn="l" rtl="0" eaLnBrk="1" fontAlgn="base" hangingPunct="1">
        <a:spcBef>
          <a:spcPct val="20000"/>
        </a:spcBef>
        <a:spcAft>
          <a:spcPct val="0"/>
        </a:spcAft>
        <a:buChar char="»"/>
        <a:defRPr sz="1300">
          <a:solidFill>
            <a:schemeClr val="tx1"/>
          </a:solidFill>
          <a:latin typeface="+mn-lt"/>
          <a:ea typeface="+mn-ea"/>
          <a:cs typeface="+mn-cs"/>
        </a:defRPr>
      </a:lvl8pPr>
      <a:lvl9pPr marL="3084866" indent="-181463" algn="l" rtl="0" eaLnBrk="1" fontAlgn="base" hangingPunct="1">
        <a:spcBef>
          <a:spcPct val="20000"/>
        </a:spcBef>
        <a:spcAft>
          <a:spcPct val="0"/>
        </a:spcAft>
        <a:buChar char="»"/>
        <a:defRPr sz="1300">
          <a:solidFill>
            <a:schemeClr val="tx1"/>
          </a:solidFill>
          <a:latin typeface="+mn-lt"/>
          <a:ea typeface="+mn-ea"/>
          <a:cs typeface="+mn-cs"/>
        </a:defRPr>
      </a:lvl9pPr>
    </p:bodyStyle>
    <p:otherStyle>
      <a:defPPr>
        <a:defRPr lang="nb-NO"/>
      </a:defPPr>
      <a:lvl1pPr marL="0" algn="l" defTabSz="362925" rtl="0" eaLnBrk="1" latinLnBrk="0" hangingPunct="1">
        <a:defRPr sz="1400" kern="1200">
          <a:solidFill>
            <a:schemeClr val="tx1"/>
          </a:solidFill>
          <a:latin typeface="+mn-lt"/>
          <a:ea typeface="+mn-ea"/>
          <a:cs typeface="+mn-cs"/>
        </a:defRPr>
      </a:lvl1pPr>
      <a:lvl2pPr marL="362925" algn="l" defTabSz="362925" rtl="0" eaLnBrk="1" latinLnBrk="0" hangingPunct="1">
        <a:defRPr sz="1400" kern="1200">
          <a:solidFill>
            <a:schemeClr val="tx1"/>
          </a:solidFill>
          <a:latin typeface="+mn-lt"/>
          <a:ea typeface="+mn-ea"/>
          <a:cs typeface="+mn-cs"/>
        </a:defRPr>
      </a:lvl2pPr>
      <a:lvl3pPr marL="725851" algn="l" defTabSz="362925" rtl="0" eaLnBrk="1" latinLnBrk="0" hangingPunct="1">
        <a:defRPr sz="1400" kern="1200">
          <a:solidFill>
            <a:schemeClr val="tx1"/>
          </a:solidFill>
          <a:latin typeface="+mn-lt"/>
          <a:ea typeface="+mn-ea"/>
          <a:cs typeface="+mn-cs"/>
        </a:defRPr>
      </a:lvl3pPr>
      <a:lvl4pPr marL="1088776" algn="l" defTabSz="362925" rtl="0" eaLnBrk="1" latinLnBrk="0" hangingPunct="1">
        <a:defRPr sz="1400" kern="1200">
          <a:solidFill>
            <a:schemeClr val="tx1"/>
          </a:solidFill>
          <a:latin typeface="+mn-lt"/>
          <a:ea typeface="+mn-ea"/>
          <a:cs typeface="+mn-cs"/>
        </a:defRPr>
      </a:lvl4pPr>
      <a:lvl5pPr marL="1451701" algn="l" defTabSz="362925" rtl="0" eaLnBrk="1" latinLnBrk="0" hangingPunct="1">
        <a:defRPr sz="1400" kern="1200">
          <a:solidFill>
            <a:schemeClr val="tx1"/>
          </a:solidFill>
          <a:latin typeface="+mn-lt"/>
          <a:ea typeface="+mn-ea"/>
          <a:cs typeface="+mn-cs"/>
        </a:defRPr>
      </a:lvl5pPr>
      <a:lvl6pPr marL="1814627" algn="l" defTabSz="362925" rtl="0" eaLnBrk="1" latinLnBrk="0" hangingPunct="1">
        <a:defRPr sz="1400" kern="1200">
          <a:solidFill>
            <a:schemeClr val="tx1"/>
          </a:solidFill>
          <a:latin typeface="+mn-lt"/>
          <a:ea typeface="+mn-ea"/>
          <a:cs typeface="+mn-cs"/>
        </a:defRPr>
      </a:lvl6pPr>
      <a:lvl7pPr marL="2177552" algn="l" defTabSz="362925" rtl="0" eaLnBrk="1" latinLnBrk="0" hangingPunct="1">
        <a:defRPr sz="1400" kern="1200">
          <a:solidFill>
            <a:schemeClr val="tx1"/>
          </a:solidFill>
          <a:latin typeface="+mn-lt"/>
          <a:ea typeface="+mn-ea"/>
          <a:cs typeface="+mn-cs"/>
        </a:defRPr>
      </a:lvl7pPr>
      <a:lvl8pPr marL="2540478" algn="l" defTabSz="362925" rtl="0" eaLnBrk="1" latinLnBrk="0" hangingPunct="1">
        <a:defRPr sz="1400" kern="1200">
          <a:solidFill>
            <a:schemeClr val="tx1"/>
          </a:solidFill>
          <a:latin typeface="+mn-lt"/>
          <a:ea typeface="+mn-ea"/>
          <a:cs typeface="+mn-cs"/>
        </a:defRPr>
      </a:lvl8pPr>
      <a:lvl9pPr marL="2903403" algn="l" defTabSz="362925"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16053" y="3437982"/>
            <a:ext cx="7623283" cy="283614"/>
          </a:xfrm>
        </p:spPr>
        <p:txBody>
          <a:bodyPr anchor="ctr"/>
          <a:lstStyle/>
          <a:p>
            <a:pPr>
              <a:lnSpc>
                <a:spcPct val="120000"/>
              </a:lnSpc>
            </a:pPr>
            <a:r>
              <a:rPr lang="en-US" sz="1400" b="0" i="1" dirty="0"/>
              <a:t>Tim Fütterer, Tony Tan, Rolf Vegar Olsen, and Sigrid Blömeke</a:t>
            </a:r>
            <a:endParaRPr lang="nb-NO" altLang="nb-NO" sz="1400" b="0" dirty="0"/>
          </a:p>
        </p:txBody>
      </p:sp>
      <p:sp>
        <p:nvSpPr>
          <p:cNvPr id="3075" name="Rectangle 3"/>
          <p:cNvSpPr>
            <a:spLocks noGrp="1" noChangeArrowheads="1"/>
          </p:cNvSpPr>
          <p:nvPr>
            <p:ph type="subTitle" idx="1"/>
          </p:nvPr>
        </p:nvSpPr>
        <p:spPr>
          <a:xfrm>
            <a:off x="316053" y="2239319"/>
            <a:ext cx="8568952" cy="1122237"/>
          </a:xfrm>
        </p:spPr>
        <p:txBody>
          <a:bodyPr/>
          <a:lstStyle/>
          <a:p>
            <a:pPr eaLnBrk="1" hangingPunct="1">
              <a:lnSpc>
                <a:spcPct val="120000"/>
              </a:lnSpc>
            </a:pPr>
            <a:r>
              <a:rPr lang="en-US" sz="1800" dirty="0">
                <a:solidFill>
                  <a:srgbClr val="000000"/>
                </a:solidFill>
                <a:latin typeface="Arial" panose="020B0604020202020204" pitchFamily="34" charset="0"/>
              </a:rPr>
              <a:t>Pre-registration of the study</a:t>
            </a:r>
          </a:p>
          <a:p>
            <a:pPr eaLnBrk="1" hangingPunct="1">
              <a:lnSpc>
                <a:spcPct val="120000"/>
              </a:lnSpc>
            </a:pPr>
            <a:r>
              <a:rPr lang="en-US" sz="1800" b="1" i="0" u="none" strike="noStrike" dirty="0">
                <a:solidFill>
                  <a:srgbClr val="000000"/>
                </a:solidFill>
                <a:effectLst/>
                <a:latin typeface="Arial" panose="020B0604020202020204" pitchFamily="34" charset="0"/>
              </a:rPr>
              <a:t>Differential Effects of COVID-19-Related Lockdowns on Students’ Learning</a:t>
            </a:r>
            <a:endParaRPr lang="nb-NO" altLang="nb-NO" sz="2400" b="1" dirty="0"/>
          </a:p>
        </p:txBody>
      </p:sp>
      <p:sp>
        <p:nvSpPr>
          <p:cNvPr id="3" name="Rektangel 2"/>
          <p:cNvSpPr/>
          <p:nvPr/>
        </p:nvSpPr>
        <p:spPr bwMode="auto">
          <a:xfrm>
            <a:off x="1422177" y="5449788"/>
            <a:ext cx="845567" cy="127893"/>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b-NO" sz="20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6" name="Textfeld 5">
            <a:extLst>
              <a:ext uri="{FF2B5EF4-FFF2-40B4-BE49-F238E27FC236}">
                <a16:creationId xmlns:a16="http://schemas.microsoft.com/office/drawing/2014/main" id="{0101B19B-3125-42A0-8B22-8A3F072C3B72}"/>
              </a:ext>
            </a:extLst>
          </p:cNvPr>
          <p:cNvSpPr txBox="1"/>
          <p:nvPr/>
        </p:nvSpPr>
        <p:spPr>
          <a:xfrm>
            <a:off x="3707904" y="5017740"/>
            <a:ext cx="5249109" cy="261610"/>
          </a:xfrm>
          <a:prstGeom prst="rect">
            <a:avLst/>
          </a:prstGeom>
          <a:noFill/>
        </p:spPr>
        <p:txBody>
          <a:bodyPr wrap="square">
            <a:spAutoFit/>
          </a:bodyPr>
          <a:lstStyle/>
          <a:p>
            <a:r>
              <a:rPr lang="en-US" sz="1100" b="0" dirty="0"/>
              <a:t>04.05.2022 | CEMO Spring/Summer seminar | </a:t>
            </a:r>
            <a:r>
              <a:rPr lang="en-US" sz="1100" i="0" u="none" strike="noStrike" dirty="0">
                <a:solidFill>
                  <a:srgbClr val="000000"/>
                </a:solidFill>
                <a:effectLst/>
                <a:latin typeface="Arial" panose="020B0604020202020204" pitchFamily="34" charset="0"/>
              </a:rPr>
              <a:t>The Impact of Teaching in Schools </a:t>
            </a:r>
            <a:endParaRPr lang="de-DE"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Grafik 35">
            <a:extLst>
              <a:ext uri="{FF2B5EF4-FFF2-40B4-BE49-F238E27FC236}">
                <a16:creationId xmlns:a16="http://schemas.microsoft.com/office/drawing/2014/main" id="{65C2C670-AFCB-4D7D-B5B9-B66FF41621F9}"/>
              </a:ext>
            </a:extLst>
          </p:cNvPr>
          <p:cNvPicPr>
            <a:picLocks noChangeAspect="1"/>
          </p:cNvPicPr>
          <p:nvPr/>
        </p:nvPicPr>
        <p:blipFill rotWithShape="1">
          <a:blip r:embed="rId3"/>
          <a:srcRect l="-1" r="2200"/>
          <a:stretch/>
        </p:blipFill>
        <p:spPr>
          <a:xfrm>
            <a:off x="323529" y="697260"/>
            <a:ext cx="4464495" cy="5302624"/>
          </a:xfrm>
          <a:prstGeom prst="rect">
            <a:avLst/>
          </a:prstGeom>
        </p:spPr>
      </p:pic>
      <p:sp>
        <p:nvSpPr>
          <p:cNvPr id="4" name="Textfeld 3">
            <a:extLst>
              <a:ext uri="{FF2B5EF4-FFF2-40B4-BE49-F238E27FC236}">
                <a16:creationId xmlns:a16="http://schemas.microsoft.com/office/drawing/2014/main" id="{BF693D08-89F0-4AFA-BE68-8443471A06AC}"/>
              </a:ext>
            </a:extLst>
          </p:cNvPr>
          <p:cNvSpPr txBox="1"/>
          <p:nvPr/>
        </p:nvSpPr>
        <p:spPr>
          <a:xfrm>
            <a:off x="5724128" y="121196"/>
            <a:ext cx="3159968" cy="338554"/>
          </a:xfrm>
          <a:prstGeom prst="rect">
            <a:avLst/>
          </a:prstGeom>
          <a:noFill/>
        </p:spPr>
        <p:txBody>
          <a:bodyPr wrap="square" rtlCol="0">
            <a:spAutoFit/>
          </a:bodyPr>
          <a:lstStyle/>
          <a:p>
            <a:r>
              <a:rPr lang="en-US" b="1" dirty="0">
                <a:solidFill>
                  <a:srgbClr val="9E0000"/>
                </a:solidFill>
              </a:rPr>
              <a:t>Current Step: Pre-Registration</a:t>
            </a:r>
          </a:p>
        </p:txBody>
      </p:sp>
      <p:sp>
        <p:nvSpPr>
          <p:cNvPr id="13" name="Textfeld 12">
            <a:extLst>
              <a:ext uri="{FF2B5EF4-FFF2-40B4-BE49-F238E27FC236}">
                <a16:creationId xmlns:a16="http://schemas.microsoft.com/office/drawing/2014/main" id="{6E48787C-A917-4123-8D0E-D3EF28745736}"/>
              </a:ext>
            </a:extLst>
          </p:cNvPr>
          <p:cNvSpPr txBox="1"/>
          <p:nvPr/>
        </p:nvSpPr>
        <p:spPr>
          <a:xfrm>
            <a:off x="6444208" y="2785492"/>
            <a:ext cx="2016224" cy="338554"/>
          </a:xfrm>
          <a:prstGeom prst="rect">
            <a:avLst/>
          </a:prstGeom>
          <a:ln w="9525"/>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t>different templates</a:t>
            </a:r>
          </a:p>
        </p:txBody>
      </p:sp>
      <p:cxnSp>
        <p:nvCxnSpPr>
          <p:cNvPr id="15" name="Gerader Verbinder 14">
            <a:extLst>
              <a:ext uri="{FF2B5EF4-FFF2-40B4-BE49-F238E27FC236}">
                <a16:creationId xmlns:a16="http://schemas.microsoft.com/office/drawing/2014/main" id="{3376658E-7F1A-4DFF-8400-10D0998AB8F7}"/>
              </a:ext>
            </a:extLst>
          </p:cNvPr>
          <p:cNvCxnSpPr>
            <a:cxnSpLocks/>
            <a:stCxn id="13" idx="1"/>
          </p:cNvCxnSpPr>
          <p:nvPr/>
        </p:nvCxnSpPr>
        <p:spPr bwMode="auto">
          <a:xfrm flipH="1" flipV="1">
            <a:off x="3275856" y="2215527"/>
            <a:ext cx="3168352" cy="73924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0" name="Textfeld 19">
            <a:extLst>
              <a:ext uri="{FF2B5EF4-FFF2-40B4-BE49-F238E27FC236}">
                <a16:creationId xmlns:a16="http://schemas.microsoft.com/office/drawing/2014/main" id="{27222FA7-202C-497E-8BD3-C2FE9BC8974C}"/>
              </a:ext>
            </a:extLst>
          </p:cNvPr>
          <p:cNvSpPr txBox="1"/>
          <p:nvPr/>
        </p:nvSpPr>
        <p:spPr>
          <a:xfrm>
            <a:off x="6444208" y="3235878"/>
            <a:ext cx="2016224" cy="338554"/>
          </a:xfrm>
          <a:prstGeom prst="rect">
            <a:avLst/>
          </a:prstGeom>
          <a:ln w="9525"/>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t>files</a:t>
            </a:r>
          </a:p>
        </p:txBody>
      </p:sp>
      <p:cxnSp>
        <p:nvCxnSpPr>
          <p:cNvPr id="21" name="Gerader Verbinder 20">
            <a:extLst>
              <a:ext uri="{FF2B5EF4-FFF2-40B4-BE49-F238E27FC236}">
                <a16:creationId xmlns:a16="http://schemas.microsoft.com/office/drawing/2014/main" id="{AB641087-4345-463D-A899-324720627764}"/>
              </a:ext>
            </a:extLst>
          </p:cNvPr>
          <p:cNvCxnSpPr>
            <a:cxnSpLocks/>
            <a:stCxn id="20" idx="1"/>
          </p:cNvCxnSpPr>
          <p:nvPr/>
        </p:nvCxnSpPr>
        <p:spPr bwMode="auto">
          <a:xfrm flipH="1" flipV="1">
            <a:off x="827584" y="1849388"/>
            <a:ext cx="5616624" cy="155576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4" name="Textfeld 23">
            <a:extLst>
              <a:ext uri="{FF2B5EF4-FFF2-40B4-BE49-F238E27FC236}">
                <a16:creationId xmlns:a16="http://schemas.microsoft.com/office/drawing/2014/main" id="{FCAFB3B8-C862-44D0-B661-04CECD51098C}"/>
              </a:ext>
            </a:extLst>
          </p:cNvPr>
          <p:cNvSpPr txBox="1"/>
          <p:nvPr/>
        </p:nvSpPr>
        <p:spPr>
          <a:xfrm>
            <a:off x="6444208" y="3686264"/>
            <a:ext cx="2016224" cy="1077218"/>
          </a:xfrm>
          <a:prstGeom prst="rect">
            <a:avLst/>
          </a:prstGeom>
          <a:ln w="9525"/>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err="1"/>
              <a:t>doi</a:t>
            </a:r>
            <a:endParaRPr lang="en-US" dirty="0"/>
          </a:p>
          <a:p>
            <a:endParaRPr lang="de-DE" dirty="0"/>
          </a:p>
          <a:p>
            <a:endParaRPr lang="de-DE" dirty="0"/>
          </a:p>
          <a:p>
            <a:endParaRPr lang="de-DE" dirty="0"/>
          </a:p>
        </p:txBody>
      </p:sp>
      <p:cxnSp>
        <p:nvCxnSpPr>
          <p:cNvPr id="25" name="Gerader Verbinder 24">
            <a:extLst>
              <a:ext uri="{FF2B5EF4-FFF2-40B4-BE49-F238E27FC236}">
                <a16:creationId xmlns:a16="http://schemas.microsoft.com/office/drawing/2014/main" id="{4C3E0410-7699-4971-B9FA-B17B91AC240A}"/>
              </a:ext>
            </a:extLst>
          </p:cNvPr>
          <p:cNvCxnSpPr>
            <a:cxnSpLocks/>
            <a:stCxn id="24" idx="1"/>
          </p:cNvCxnSpPr>
          <p:nvPr/>
        </p:nvCxnSpPr>
        <p:spPr bwMode="auto">
          <a:xfrm flipH="1">
            <a:off x="4788024" y="4224873"/>
            <a:ext cx="1656184" cy="538609"/>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28" name="Grafik 27">
            <a:extLst>
              <a:ext uri="{FF2B5EF4-FFF2-40B4-BE49-F238E27FC236}">
                <a16:creationId xmlns:a16="http://schemas.microsoft.com/office/drawing/2014/main" id="{6EAFB216-4EB4-4162-8714-2FB405A2B80E}"/>
              </a:ext>
            </a:extLst>
          </p:cNvPr>
          <p:cNvPicPr>
            <a:picLocks noChangeAspect="1"/>
          </p:cNvPicPr>
          <p:nvPr/>
        </p:nvPicPr>
        <p:blipFill rotWithShape="1">
          <a:blip r:embed="rId4"/>
          <a:srcRect b="13781"/>
          <a:stretch/>
        </p:blipFill>
        <p:spPr>
          <a:xfrm>
            <a:off x="6489713" y="3984316"/>
            <a:ext cx="1941017" cy="673384"/>
          </a:xfrm>
          <a:prstGeom prst="rect">
            <a:avLst/>
          </a:prstGeom>
        </p:spPr>
      </p:pic>
      <p:sp>
        <p:nvSpPr>
          <p:cNvPr id="42" name="Textfeld 41">
            <a:extLst>
              <a:ext uri="{FF2B5EF4-FFF2-40B4-BE49-F238E27FC236}">
                <a16:creationId xmlns:a16="http://schemas.microsoft.com/office/drawing/2014/main" id="{A35375C1-9A2F-425A-8C0D-8AAF4F3C8E8A}"/>
              </a:ext>
            </a:extLst>
          </p:cNvPr>
          <p:cNvSpPr txBox="1"/>
          <p:nvPr/>
        </p:nvSpPr>
        <p:spPr>
          <a:xfrm>
            <a:off x="6444208" y="1648125"/>
            <a:ext cx="2016224" cy="338554"/>
          </a:xfrm>
          <a:prstGeom prst="rect">
            <a:avLst/>
          </a:prstGeom>
          <a:ln w="9525"/>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t>embargo</a:t>
            </a:r>
          </a:p>
        </p:txBody>
      </p:sp>
      <p:cxnSp>
        <p:nvCxnSpPr>
          <p:cNvPr id="43" name="Gerader Verbinder 42">
            <a:extLst>
              <a:ext uri="{FF2B5EF4-FFF2-40B4-BE49-F238E27FC236}">
                <a16:creationId xmlns:a16="http://schemas.microsoft.com/office/drawing/2014/main" id="{BBE2C607-458A-48B4-86E3-0D87F655638F}"/>
              </a:ext>
            </a:extLst>
          </p:cNvPr>
          <p:cNvCxnSpPr>
            <a:cxnSpLocks/>
            <a:stCxn id="42" idx="1"/>
          </p:cNvCxnSpPr>
          <p:nvPr/>
        </p:nvCxnSpPr>
        <p:spPr bwMode="auto">
          <a:xfrm flipH="1" flipV="1">
            <a:off x="1066800" y="1475470"/>
            <a:ext cx="5377408" cy="34193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8" name="Textfeld 47">
            <a:extLst>
              <a:ext uri="{FF2B5EF4-FFF2-40B4-BE49-F238E27FC236}">
                <a16:creationId xmlns:a16="http://schemas.microsoft.com/office/drawing/2014/main" id="{407F8FFE-4E53-472C-A8D1-999B1E6F36C8}"/>
              </a:ext>
            </a:extLst>
          </p:cNvPr>
          <p:cNvSpPr txBox="1"/>
          <p:nvPr/>
        </p:nvSpPr>
        <p:spPr>
          <a:xfrm>
            <a:off x="6516216" y="5320734"/>
            <a:ext cx="2367880" cy="200055"/>
          </a:xfrm>
          <a:prstGeom prst="rect">
            <a:avLst/>
          </a:prstGeom>
          <a:noFill/>
        </p:spPr>
        <p:txBody>
          <a:bodyPr wrap="square">
            <a:spAutoFit/>
          </a:bodyPr>
          <a:lstStyle/>
          <a:p>
            <a:r>
              <a:rPr lang="en-US" sz="700" b="0" dirty="0"/>
              <a:t>04.05.2022 | CEMO Spring/Summer seminar | </a:t>
            </a:r>
            <a:fld id="{69EF0B1B-AF87-4C6F-A8DF-D47233152BBB}" type="slidenum">
              <a:rPr lang="en-US" sz="700" b="0" smtClean="0"/>
              <a:t>11</a:t>
            </a:fld>
            <a:endParaRPr lang="de-DE" sz="700" dirty="0"/>
          </a:p>
        </p:txBody>
      </p:sp>
    </p:spTree>
    <p:extLst>
      <p:ext uri="{BB962C8B-B14F-4D97-AF65-F5344CB8AC3E}">
        <p14:creationId xmlns:p14="http://schemas.microsoft.com/office/powerpoint/2010/main" val="242322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F9703A5-ABFB-4A41-80E9-F854B90F2A97}"/>
              </a:ext>
            </a:extLst>
          </p:cNvPr>
          <p:cNvSpPr txBox="1"/>
          <p:nvPr/>
        </p:nvSpPr>
        <p:spPr>
          <a:xfrm>
            <a:off x="467544" y="1129308"/>
            <a:ext cx="8064896" cy="2862322"/>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sz="2000" dirty="0"/>
              <a:t>Until </a:t>
            </a:r>
            <a:r>
              <a:rPr lang="en-US" sz="2000" dirty="0">
                <a:solidFill>
                  <a:srgbClr val="9E0000"/>
                </a:solidFill>
              </a:rPr>
              <a:t>June/July</a:t>
            </a:r>
            <a:r>
              <a:rPr lang="en-US" sz="2000" dirty="0"/>
              <a:t>: Data preparation, </a:t>
            </a:r>
            <a:r>
              <a:rPr lang="en-AU" sz="2000" dirty="0"/>
              <a:t>finalise</a:t>
            </a:r>
            <a:r>
              <a:rPr lang="en-US" sz="2000" dirty="0"/>
              <a:t> pre-registration, literature review, paper preparation </a:t>
            </a:r>
          </a:p>
          <a:p>
            <a:pPr marL="342900" indent="-342900">
              <a:spcBef>
                <a:spcPts val="600"/>
              </a:spcBef>
              <a:spcAft>
                <a:spcPts val="600"/>
              </a:spcAft>
              <a:buFont typeface="Arial" panose="020B0604020202020204" pitchFamily="34" charset="0"/>
              <a:buChar char="•"/>
            </a:pPr>
            <a:r>
              <a:rPr lang="en-US" sz="2000" dirty="0">
                <a:solidFill>
                  <a:srgbClr val="9E0000"/>
                </a:solidFill>
              </a:rPr>
              <a:t>August to October</a:t>
            </a:r>
            <a:r>
              <a:rPr lang="en-US" sz="2000" dirty="0"/>
              <a:t>: Analyses</a:t>
            </a:r>
          </a:p>
          <a:p>
            <a:pPr marL="342900" indent="-342900">
              <a:spcBef>
                <a:spcPts val="600"/>
              </a:spcBef>
              <a:spcAft>
                <a:spcPts val="600"/>
              </a:spcAft>
              <a:buFont typeface="Arial" panose="020B0604020202020204" pitchFamily="34" charset="0"/>
              <a:buChar char="•"/>
            </a:pPr>
            <a:r>
              <a:rPr lang="en-US" sz="2000" dirty="0">
                <a:solidFill>
                  <a:srgbClr val="9E0000"/>
                </a:solidFill>
              </a:rPr>
              <a:t>November</a:t>
            </a:r>
            <a:r>
              <a:rPr lang="en-US" sz="2000" dirty="0"/>
              <a:t> onwards: Drafting</a:t>
            </a:r>
          </a:p>
          <a:p>
            <a:pPr marL="342900" indent="-342900">
              <a:spcBef>
                <a:spcPts val="600"/>
              </a:spcBef>
              <a:spcAft>
                <a:spcPts val="600"/>
              </a:spcAft>
              <a:buFont typeface="Arial" panose="020B0604020202020204" pitchFamily="34" charset="0"/>
              <a:buChar char="•"/>
            </a:pPr>
            <a:endParaRPr lang="en-US" sz="2000" dirty="0"/>
          </a:p>
          <a:p>
            <a:pPr marL="342900" indent="-342900">
              <a:spcBef>
                <a:spcPts val="600"/>
              </a:spcBef>
              <a:spcAft>
                <a:spcPts val="600"/>
              </a:spcAft>
              <a:buFont typeface="Arial" panose="020B0604020202020204" pitchFamily="34" charset="0"/>
              <a:buChar char="•"/>
            </a:pPr>
            <a:r>
              <a:rPr lang="en-US" sz="2000" dirty="0"/>
              <a:t>Expected findings? (i.e., sensitivity of instruments, treatment duration, variations in length of school closures)?</a:t>
            </a:r>
          </a:p>
        </p:txBody>
      </p:sp>
      <p:sp>
        <p:nvSpPr>
          <p:cNvPr id="4" name="Textfeld 3">
            <a:extLst>
              <a:ext uri="{FF2B5EF4-FFF2-40B4-BE49-F238E27FC236}">
                <a16:creationId xmlns:a16="http://schemas.microsoft.com/office/drawing/2014/main" id="{BF693D08-89F0-4AFA-BE68-8443471A06AC}"/>
              </a:ext>
            </a:extLst>
          </p:cNvPr>
          <p:cNvSpPr txBox="1"/>
          <p:nvPr/>
        </p:nvSpPr>
        <p:spPr>
          <a:xfrm>
            <a:off x="5868144" y="121196"/>
            <a:ext cx="3015952" cy="338554"/>
          </a:xfrm>
          <a:prstGeom prst="rect">
            <a:avLst/>
          </a:prstGeom>
          <a:noFill/>
        </p:spPr>
        <p:txBody>
          <a:bodyPr wrap="square" rtlCol="0">
            <a:spAutoFit/>
          </a:bodyPr>
          <a:lstStyle/>
          <a:p>
            <a:r>
              <a:rPr lang="en-US" b="1" dirty="0">
                <a:solidFill>
                  <a:srgbClr val="9E0000"/>
                </a:solidFill>
              </a:rPr>
              <a:t>Next Steps / Open Questions</a:t>
            </a:r>
          </a:p>
        </p:txBody>
      </p:sp>
      <p:sp>
        <p:nvSpPr>
          <p:cNvPr id="6" name="Textfeld 5">
            <a:extLst>
              <a:ext uri="{FF2B5EF4-FFF2-40B4-BE49-F238E27FC236}">
                <a16:creationId xmlns:a16="http://schemas.microsoft.com/office/drawing/2014/main" id="{3967FC4F-C9A0-4288-A1FA-FC6D97B6A7EA}"/>
              </a:ext>
            </a:extLst>
          </p:cNvPr>
          <p:cNvSpPr txBox="1"/>
          <p:nvPr/>
        </p:nvSpPr>
        <p:spPr>
          <a:xfrm>
            <a:off x="6516216" y="5320734"/>
            <a:ext cx="2367880" cy="200055"/>
          </a:xfrm>
          <a:prstGeom prst="rect">
            <a:avLst/>
          </a:prstGeom>
          <a:noFill/>
        </p:spPr>
        <p:txBody>
          <a:bodyPr wrap="square">
            <a:spAutoFit/>
          </a:bodyPr>
          <a:lstStyle/>
          <a:p>
            <a:r>
              <a:rPr lang="en-US" sz="700" b="0" dirty="0"/>
              <a:t>04.05.2022 | CEMO Spring/Summer seminar | </a:t>
            </a:r>
            <a:fld id="{69EF0B1B-AF87-4C6F-A8DF-D47233152BBB}" type="slidenum">
              <a:rPr lang="en-US" sz="700" b="0" smtClean="0"/>
              <a:t>12</a:t>
            </a:fld>
            <a:endParaRPr lang="de-DE" sz="700" dirty="0"/>
          </a:p>
        </p:txBody>
      </p:sp>
    </p:spTree>
    <p:extLst>
      <p:ext uri="{BB962C8B-B14F-4D97-AF65-F5344CB8AC3E}">
        <p14:creationId xmlns:p14="http://schemas.microsoft.com/office/powerpoint/2010/main" val="309799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F9703A5-ABFB-4A41-80E9-F854B90F2A97}"/>
              </a:ext>
            </a:extLst>
          </p:cNvPr>
          <p:cNvSpPr txBox="1"/>
          <p:nvPr/>
        </p:nvSpPr>
        <p:spPr>
          <a:xfrm>
            <a:off x="467544" y="1129308"/>
            <a:ext cx="8064896" cy="1631216"/>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de-DE" sz="1800" dirty="0">
                <a:solidFill>
                  <a:srgbClr val="9E0000"/>
                </a:solidFill>
              </a:rPr>
              <a:t>COVID-19</a:t>
            </a:r>
            <a:r>
              <a:rPr lang="de-DE" sz="1800" dirty="0"/>
              <a:t>: </a:t>
            </a:r>
            <a:r>
              <a:rPr lang="de-DE" sz="1800" b="0" i="0" u="none" strike="noStrike" dirty="0">
                <a:solidFill>
                  <a:srgbClr val="000000"/>
                </a:solidFill>
                <a:effectLst/>
                <a:latin typeface="Arial" panose="020B0604020202020204" pitchFamily="34" charset="0"/>
              </a:rPr>
              <a:t>Sudden </a:t>
            </a:r>
            <a:r>
              <a:rPr lang="en-US" sz="1800" b="0" i="0" u="none" strike="noStrike" dirty="0">
                <a:solidFill>
                  <a:srgbClr val="000000"/>
                </a:solidFill>
                <a:effectLst/>
                <a:latin typeface="Arial" panose="020B0604020202020204" pitchFamily="34" charset="0"/>
              </a:rPr>
              <a:t>disruption </a:t>
            </a:r>
            <a:r>
              <a:rPr lang="en-US" sz="1800" b="0" i="0" u="none" strike="noStrike" dirty="0">
                <a:effectLst/>
                <a:latin typeface="Arial" panose="020B0604020202020204" pitchFamily="34" charset="0"/>
              </a:rPr>
              <a:t>of e</a:t>
            </a:r>
            <a:r>
              <a:rPr lang="en-US" sz="1800" dirty="0"/>
              <a:t>ducation settings </a:t>
            </a:r>
            <a:r>
              <a:rPr lang="de-DE" sz="1800" dirty="0"/>
              <a:t>(</a:t>
            </a:r>
            <a:r>
              <a:rPr lang="en-US" sz="1800" dirty="0"/>
              <a:t>i.e., rapid </a:t>
            </a:r>
            <a:r>
              <a:rPr lang="en-US" sz="1800" dirty="0">
                <a:latin typeface="Arial" panose="020B0604020202020204" pitchFamily="34" charset="0"/>
              </a:rPr>
              <a:t>transition</a:t>
            </a:r>
            <a:r>
              <a:rPr lang="en-US" sz="1800" b="0" i="0" u="none" strike="noStrike" dirty="0">
                <a:effectLst/>
                <a:latin typeface="Arial" panose="020B0604020202020204" pitchFamily="34" charset="0"/>
              </a:rPr>
              <a:t> from </a:t>
            </a:r>
            <a:r>
              <a:rPr lang="en-US" sz="1800" dirty="0">
                <a:latin typeface="Arial" panose="020B0604020202020204" pitchFamily="34" charset="0"/>
              </a:rPr>
              <a:t>classrooms</a:t>
            </a:r>
            <a:r>
              <a:rPr lang="en-US" sz="1800" b="0" i="0" u="none" strike="noStrike" dirty="0">
                <a:effectLst/>
                <a:latin typeface="Arial" panose="020B0604020202020204" pitchFamily="34" charset="0"/>
              </a:rPr>
              <a:t> to homes;</a:t>
            </a:r>
            <a:r>
              <a:rPr lang="de-DE" sz="1800" dirty="0"/>
              <a:t> </a:t>
            </a:r>
            <a:r>
              <a:rPr lang="de-DE" sz="1200" b="0" i="0" u="none" strike="noStrike" dirty="0">
                <a:effectLst/>
                <a:latin typeface="Arial" panose="020B0604020202020204" pitchFamily="34" charset="0"/>
              </a:rPr>
              <a:t>Thorn &amp; Vincent-</a:t>
            </a:r>
            <a:r>
              <a:rPr lang="de-DE" sz="1200" b="0" i="0" u="none" strike="noStrike" dirty="0" err="1">
                <a:effectLst/>
                <a:latin typeface="Arial" panose="020B0604020202020204" pitchFamily="34" charset="0"/>
              </a:rPr>
              <a:t>Lancrin</a:t>
            </a:r>
            <a:r>
              <a:rPr lang="de-DE" sz="1200" b="0" i="0" u="none" strike="noStrike" dirty="0">
                <a:effectLst/>
                <a:latin typeface="Arial" panose="020B0604020202020204" pitchFamily="34" charset="0"/>
              </a:rPr>
              <a:t>, 2021</a:t>
            </a:r>
            <a:r>
              <a:rPr lang="de-DE" sz="1800" b="0" i="0" u="none" strike="noStrike" dirty="0">
                <a:effectLst/>
                <a:latin typeface="Arial" panose="020B0604020202020204" pitchFamily="34" charset="0"/>
              </a:rPr>
              <a:t>)</a:t>
            </a:r>
            <a:endParaRPr lang="de-DE" sz="1800" dirty="0"/>
          </a:p>
          <a:p>
            <a:pPr marL="342900" indent="-342900">
              <a:spcBef>
                <a:spcPts val="600"/>
              </a:spcBef>
              <a:spcAft>
                <a:spcPts val="6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Prior research: School closures had a </a:t>
            </a:r>
            <a:r>
              <a:rPr lang="en-US" sz="1800" b="0" i="0" u="none" strike="noStrike" dirty="0">
                <a:solidFill>
                  <a:srgbClr val="9E0000"/>
                </a:solidFill>
                <a:effectLst/>
                <a:latin typeface="Arial" panose="020B0604020202020204" pitchFamily="34" charset="0"/>
              </a:rPr>
              <a:t>negative effect </a:t>
            </a:r>
            <a:r>
              <a:rPr lang="en-US" sz="1800" b="0" i="0" u="none" strike="noStrike" dirty="0">
                <a:solidFill>
                  <a:srgbClr val="000000"/>
                </a:solidFill>
                <a:effectLst/>
                <a:latin typeface="Arial" panose="020B0604020202020204" pitchFamily="34" charset="0"/>
              </a:rPr>
              <a:t>on student achievement (</a:t>
            </a:r>
            <a:r>
              <a:rPr lang="en-US" sz="1800" b="0" i="1" u="none" strike="noStrike" dirty="0">
                <a:solidFill>
                  <a:srgbClr val="000000"/>
                </a:solidFill>
                <a:effectLst/>
                <a:latin typeface="Arial" panose="020B0604020202020204" pitchFamily="34" charset="0"/>
              </a:rPr>
              <a:t>d</a:t>
            </a:r>
            <a:r>
              <a:rPr lang="en-US" sz="1800" b="0" i="0" u="none" strike="noStrike" dirty="0">
                <a:solidFill>
                  <a:srgbClr val="000000"/>
                </a:solidFill>
                <a:effectLst/>
                <a:latin typeface="Arial" panose="020B0604020202020204" pitchFamily="34" charset="0"/>
              </a:rPr>
              <a:t> = −0.005 to −0.05 </a:t>
            </a:r>
            <a:r>
              <a:rPr lang="en-US" sz="1800" b="0" i="1" u="none" strike="noStrike" dirty="0">
                <a:solidFill>
                  <a:srgbClr val="000000"/>
                </a:solidFill>
                <a:effectLst/>
                <a:latin typeface="Arial" panose="020B0604020202020204" pitchFamily="34" charset="0"/>
              </a:rPr>
              <a:t>SD</a:t>
            </a:r>
            <a:r>
              <a:rPr lang="en-US" sz="1800" b="0" i="0" u="none" strike="noStrike" dirty="0">
                <a:solidFill>
                  <a:srgbClr val="000000"/>
                </a:solidFill>
                <a:effectLst/>
                <a:latin typeface="Arial" panose="020B0604020202020204" pitchFamily="34" charset="0"/>
              </a:rPr>
              <a:t> per week), especially for students with low socioeconomic status (SES; </a:t>
            </a:r>
            <a:r>
              <a:rPr lang="en-US" sz="1200" b="0" i="0" u="none" strike="noStrike" dirty="0">
                <a:solidFill>
                  <a:srgbClr val="000000"/>
                </a:solidFill>
                <a:effectLst/>
                <a:latin typeface="Arial" panose="020B0604020202020204" pitchFamily="34" charset="0"/>
              </a:rPr>
              <a:t>Hammerstein et al., 2021</a:t>
            </a:r>
            <a:r>
              <a:rPr lang="en-US" sz="1800" b="0" i="0" u="none" strike="noStrike" dirty="0">
                <a:solidFill>
                  <a:srgbClr val="000000"/>
                </a:solidFill>
                <a:effectLst/>
                <a:latin typeface="Arial" panose="020B0604020202020204" pitchFamily="34" charset="0"/>
              </a:rPr>
              <a:t>).</a:t>
            </a:r>
          </a:p>
        </p:txBody>
      </p:sp>
      <p:sp>
        <p:nvSpPr>
          <p:cNvPr id="4" name="Textfeld 3">
            <a:extLst>
              <a:ext uri="{FF2B5EF4-FFF2-40B4-BE49-F238E27FC236}">
                <a16:creationId xmlns:a16="http://schemas.microsoft.com/office/drawing/2014/main" id="{BF693D08-89F0-4AFA-BE68-8443471A06AC}"/>
              </a:ext>
            </a:extLst>
          </p:cNvPr>
          <p:cNvSpPr txBox="1"/>
          <p:nvPr/>
        </p:nvSpPr>
        <p:spPr>
          <a:xfrm>
            <a:off x="6300192" y="121196"/>
            <a:ext cx="2583904" cy="338554"/>
          </a:xfrm>
          <a:prstGeom prst="rect">
            <a:avLst/>
          </a:prstGeom>
          <a:noFill/>
        </p:spPr>
        <p:txBody>
          <a:bodyPr wrap="square" rtlCol="0">
            <a:spAutoFit/>
          </a:bodyPr>
          <a:lstStyle/>
          <a:p>
            <a:r>
              <a:rPr lang="de-DE" b="1" dirty="0">
                <a:solidFill>
                  <a:srgbClr val="9E0000"/>
                </a:solidFill>
              </a:rPr>
              <a:t>Background / Motivation</a:t>
            </a:r>
          </a:p>
        </p:txBody>
      </p:sp>
      <p:sp>
        <p:nvSpPr>
          <p:cNvPr id="11" name="Textfeld 10">
            <a:extLst>
              <a:ext uri="{FF2B5EF4-FFF2-40B4-BE49-F238E27FC236}">
                <a16:creationId xmlns:a16="http://schemas.microsoft.com/office/drawing/2014/main" id="{7ADB30EE-58B1-448D-B29F-518DC7F16F1B}"/>
              </a:ext>
            </a:extLst>
          </p:cNvPr>
          <p:cNvSpPr txBox="1"/>
          <p:nvPr/>
        </p:nvSpPr>
        <p:spPr>
          <a:xfrm>
            <a:off x="6516216" y="5320734"/>
            <a:ext cx="2367880" cy="200055"/>
          </a:xfrm>
          <a:prstGeom prst="rect">
            <a:avLst/>
          </a:prstGeom>
          <a:noFill/>
        </p:spPr>
        <p:txBody>
          <a:bodyPr wrap="square">
            <a:spAutoFit/>
          </a:bodyPr>
          <a:lstStyle/>
          <a:p>
            <a:r>
              <a:rPr lang="en-US" sz="700" b="0" dirty="0"/>
              <a:t>04.05.2022 | CEMO Spring/Summer seminar | </a:t>
            </a:r>
            <a:fld id="{69EF0B1B-AF87-4C6F-A8DF-D47233152BBB}" type="slidenum">
              <a:rPr lang="en-US" sz="700" b="0" smtClean="0"/>
              <a:t>3</a:t>
            </a:fld>
            <a:endParaRPr lang="de-DE" sz="700" dirty="0"/>
          </a:p>
        </p:txBody>
      </p:sp>
    </p:spTree>
    <p:extLst>
      <p:ext uri="{BB962C8B-B14F-4D97-AF65-F5344CB8AC3E}">
        <p14:creationId xmlns:p14="http://schemas.microsoft.com/office/powerpoint/2010/main" val="224715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feld 11">
            <a:extLst>
              <a:ext uri="{FF2B5EF4-FFF2-40B4-BE49-F238E27FC236}">
                <a16:creationId xmlns:a16="http://schemas.microsoft.com/office/drawing/2014/main" id="{AFB8F70F-EF93-433B-B354-7EB1896753DC}"/>
              </a:ext>
            </a:extLst>
          </p:cNvPr>
          <p:cNvSpPr txBox="1"/>
          <p:nvPr/>
        </p:nvSpPr>
        <p:spPr>
          <a:xfrm>
            <a:off x="6151206" y="1959139"/>
            <a:ext cx="2813282" cy="2308324"/>
          </a:xfrm>
          <a:prstGeom prst="rect">
            <a:avLst/>
          </a:prstGeom>
          <a:noFill/>
        </p:spPr>
        <p:txBody>
          <a:bodyPr wrap="square">
            <a:spAutoFit/>
          </a:bodyPr>
          <a:lstStyle/>
          <a:p>
            <a:pPr marL="285750" indent="-285750">
              <a:buFont typeface="Arial" panose="020B0604020202020204" pitchFamily="34" charset="0"/>
              <a:buChar char="•"/>
            </a:pPr>
            <a:r>
              <a:rPr lang="en-US" b="0" i="0" u="none" strike="noStrike" dirty="0">
                <a:solidFill>
                  <a:srgbClr val="000000"/>
                </a:solidFill>
                <a:effectLst/>
                <a:latin typeface="Arial" panose="020B0604020202020204" pitchFamily="34" charset="0"/>
              </a:rPr>
              <a:t>often convenience samples </a:t>
            </a:r>
            <a:r>
              <a:rPr lang="en-US" sz="1200" b="0" i="0" u="none" strike="noStrike" dirty="0">
                <a:solidFill>
                  <a:srgbClr val="000000"/>
                </a:solidFill>
                <a:effectLst/>
                <a:latin typeface="Arial" panose="020B0604020202020204" pitchFamily="34" charset="0"/>
              </a:rPr>
              <a:t>(e.g., Clark et al., 2021)</a:t>
            </a:r>
          </a:p>
          <a:p>
            <a:pPr marL="285750" indent="-285750">
              <a:buFont typeface="Arial" panose="020B0604020202020204" pitchFamily="34" charset="0"/>
              <a:buChar char="•"/>
            </a:pPr>
            <a:r>
              <a:rPr lang="en-US" b="0" i="0" u="none" strike="noStrike" dirty="0">
                <a:solidFill>
                  <a:srgbClr val="000000"/>
                </a:solidFill>
                <a:effectLst/>
                <a:latin typeface="Arial" panose="020B0604020202020204" pitchFamily="34" charset="0"/>
              </a:rPr>
              <a:t>not representative </a:t>
            </a:r>
            <a:r>
              <a:rPr lang="en-US" sz="1200" b="0" i="0" u="none" strike="noStrike" dirty="0">
                <a:solidFill>
                  <a:srgbClr val="000000"/>
                </a:solidFill>
                <a:effectLst/>
                <a:latin typeface="Arial" panose="020B0604020202020204" pitchFamily="34" charset="0"/>
              </a:rPr>
              <a:t>(</a:t>
            </a:r>
            <a:r>
              <a:rPr lang="en-US" sz="1200" b="0" i="0" u="none" strike="noStrike" dirty="0" err="1">
                <a:solidFill>
                  <a:srgbClr val="000000"/>
                </a:solidFill>
                <a:effectLst/>
                <a:latin typeface="Arial" panose="020B0604020202020204" pitchFamily="34" charset="0"/>
              </a:rPr>
              <a:t>Kuhfeld</a:t>
            </a:r>
            <a:r>
              <a:rPr lang="en-US" sz="1200" b="0" i="0" u="none" strike="noStrike" dirty="0">
                <a:solidFill>
                  <a:srgbClr val="000000"/>
                </a:solidFill>
                <a:effectLst/>
                <a:latin typeface="Arial" panose="020B0604020202020204" pitchFamily="34" charset="0"/>
              </a:rPr>
              <a:t> et al., 2020)</a:t>
            </a:r>
          </a:p>
          <a:p>
            <a:pPr marL="285750" indent="-285750">
              <a:buFont typeface="Arial" panose="020B0604020202020204" pitchFamily="34" charset="0"/>
              <a:buChar char="•"/>
            </a:pPr>
            <a:r>
              <a:rPr lang="en-US" b="0" i="0" u="none" strike="noStrike" dirty="0">
                <a:solidFill>
                  <a:srgbClr val="000000"/>
                </a:solidFill>
                <a:effectLst/>
                <a:latin typeface="Arial" panose="020B0604020202020204" pitchFamily="34" charset="0"/>
              </a:rPr>
              <a:t>reduced target population (e.g., web-based surveys) and low response rates </a:t>
            </a:r>
            <a:r>
              <a:rPr lang="en-US" sz="1200" b="0" i="0" u="none" strike="noStrike" dirty="0">
                <a:solidFill>
                  <a:srgbClr val="000000"/>
                </a:solidFill>
                <a:effectLst/>
                <a:latin typeface="Arial" panose="020B0604020202020204" pitchFamily="34" charset="0"/>
              </a:rPr>
              <a:t>(van der Velde et al., 2021; </a:t>
            </a:r>
            <a:r>
              <a:rPr lang="de-DE" sz="1200" dirty="0">
                <a:solidFill>
                  <a:srgbClr val="000000"/>
                </a:solidFill>
                <a:latin typeface="Arial" panose="020B0604020202020204" pitchFamily="34" charset="0"/>
              </a:rPr>
              <a:t>Thorn &amp; Vincent-</a:t>
            </a:r>
            <a:r>
              <a:rPr lang="de-DE" sz="1200" dirty="0" err="1">
                <a:solidFill>
                  <a:srgbClr val="000000"/>
                </a:solidFill>
                <a:latin typeface="Arial" panose="020B0604020202020204" pitchFamily="34" charset="0"/>
              </a:rPr>
              <a:t>Lancrin</a:t>
            </a:r>
            <a:r>
              <a:rPr lang="de-DE" sz="1200" dirty="0">
                <a:solidFill>
                  <a:srgbClr val="000000"/>
                </a:solidFill>
                <a:latin typeface="Arial" panose="020B0604020202020204" pitchFamily="34" charset="0"/>
              </a:rPr>
              <a:t>, 2021</a:t>
            </a:r>
            <a:r>
              <a:rPr lang="en-US" sz="1200" dirty="0"/>
              <a:t>)</a:t>
            </a:r>
            <a:endParaRPr lang="de-DE" dirty="0"/>
          </a:p>
        </p:txBody>
      </p:sp>
      <p:sp>
        <p:nvSpPr>
          <p:cNvPr id="4" name="Textfeld 3">
            <a:extLst>
              <a:ext uri="{FF2B5EF4-FFF2-40B4-BE49-F238E27FC236}">
                <a16:creationId xmlns:a16="http://schemas.microsoft.com/office/drawing/2014/main" id="{BF693D08-89F0-4AFA-BE68-8443471A06AC}"/>
              </a:ext>
            </a:extLst>
          </p:cNvPr>
          <p:cNvSpPr txBox="1"/>
          <p:nvPr/>
        </p:nvSpPr>
        <p:spPr>
          <a:xfrm>
            <a:off x="6300192" y="121196"/>
            <a:ext cx="2583904" cy="338554"/>
          </a:xfrm>
          <a:prstGeom prst="rect">
            <a:avLst/>
          </a:prstGeom>
          <a:noFill/>
        </p:spPr>
        <p:txBody>
          <a:bodyPr wrap="square" rtlCol="0">
            <a:spAutoFit/>
          </a:bodyPr>
          <a:lstStyle/>
          <a:p>
            <a:r>
              <a:rPr lang="de-DE" b="1" dirty="0">
                <a:solidFill>
                  <a:srgbClr val="9E0000"/>
                </a:solidFill>
              </a:rPr>
              <a:t>Background / Motivation</a:t>
            </a:r>
          </a:p>
        </p:txBody>
      </p:sp>
      <p:sp>
        <p:nvSpPr>
          <p:cNvPr id="5" name="Textfeld 4">
            <a:extLst>
              <a:ext uri="{FF2B5EF4-FFF2-40B4-BE49-F238E27FC236}">
                <a16:creationId xmlns:a16="http://schemas.microsoft.com/office/drawing/2014/main" id="{9AEC7C8F-8B4D-42F4-9BC6-91E4C7CB03ED}"/>
              </a:ext>
            </a:extLst>
          </p:cNvPr>
          <p:cNvSpPr txBox="1"/>
          <p:nvPr/>
        </p:nvSpPr>
        <p:spPr>
          <a:xfrm>
            <a:off x="6151206" y="4772343"/>
            <a:ext cx="1800200" cy="400110"/>
          </a:xfrm>
          <a:prstGeom prst="rect">
            <a:avLst/>
          </a:prstGeom>
          <a:noFill/>
          <a:ln w="12700">
            <a:solidFill>
              <a:schemeClr val="tx1"/>
            </a:solidFill>
          </a:ln>
        </p:spPr>
        <p:txBody>
          <a:bodyPr wrap="square" rtlCol="0">
            <a:spAutoFit/>
          </a:bodyPr>
          <a:lstStyle/>
          <a:p>
            <a:r>
              <a:rPr lang="de-DE" sz="2000" dirty="0"/>
              <a:t>Register Data</a:t>
            </a:r>
          </a:p>
        </p:txBody>
      </p:sp>
      <p:sp>
        <p:nvSpPr>
          <p:cNvPr id="11" name="Textfeld 10">
            <a:extLst>
              <a:ext uri="{FF2B5EF4-FFF2-40B4-BE49-F238E27FC236}">
                <a16:creationId xmlns:a16="http://schemas.microsoft.com/office/drawing/2014/main" id="{7ADB30EE-58B1-448D-B29F-518DC7F16F1B}"/>
              </a:ext>
            </a:extLst>
          </p:cNvPr>
          <p:cNvSpPr txBox="1"/>
          <p:nvPr/>
        </p:nvSpPr>
        <p:spPr>
          <a:xfrm>
            <a:off x="6516216" y="5320734"/>
            <a:ext cx="2367880" cy="200055"/>
          </a:xfrm>
          <a:prstGeom prst="rect">
            <a:avLst/>
          </a:prstGeom>
          <a:noFill/>
        </p:spPr>
        <p:txBody>
          <a:bodyPr wrap="square">
            <a:spAutoFit/>
          </a:bodyPr>
          <a:lstStyle/>
          <a:p>
            <a:r>
              <a:rPr lang="en-US" sz="700" b="0" dirty="0"/>
              <a:t>04.05.2022 | CEMO Spring/Summer seminar | </a:t>
            </a:r>
            <a:fld id="{69EF0B1B-AF87-4C6F-A8DF-D47233152BBB}" type="slidenum">
              <a:rPr lang="en-US" sz="700" b="0" smtClean="0"/>
              <a:t>4</a:t>
            </a:fld>
            <a:endParaRPr lang="de-DE" sz="700" dirty="0"/>
          </a:p>
        </p:txBody>
      </p:sp>
      <p:pic>
        <p:nvPicPr>
          <p:cNvPr id="6" name="Grafik 5">
            <a:extLst>
              <a:ext uri="{FF2B5EF4-FFF2-40B4-BE49-F238E27FC236}">
                <a16:creationId xmlns:a16="http://schemas.microsoft.com/office/drawing/2014/main" id="{BA864FC2-51DE-4B9C-993A-21BC5AD7DC4F}"/>
              </a:ext>
            </a:extLst>
          </p:cNvPr>
          <p:cNvPicPr>
            <a:picLocks noChangeAspect="1"/>
          </p:cNvPicPr>
          <p:nvPr/>
        </p:nvPicPr>
        <p:blipFill>
          <a:blip r:embed="rId3"/>
          <a:stretch>
            <a:fillRect/>
          </a:stretch>
        </p:blipFill>
        <p:spPr>
          <a:xfrm>
            <a:off x="432369" y="580942"/>
            <a:ext cx="4858949" cy="4939847"/>
          </a:xfrm>
          <a:prstGeom prst="rect">
            <a:avLst/>
          </a:prstGeom>
        </p:spPr>
      </p:pic>
      <p:pic>
        <p:nvPicPr>
          <p:cNvPr id="14" name="Grafik 13" descr="Marke folgen Silhouette">
            <a:extLst>
              <a:ext uri="{FF2B5EF4-FFF2-40B4-BE49-F238E27FC236}">
                <a16:creationId xmlns:a16="http://schemas.microsoft.com/office/drawing/2014/main" id="{45AF4472-2630-4F67-8B25-EEB05CB59B0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63837" y="915558"/>
            <a:ext cx="479859" cy="479859"/>
          </a:xfrm>
          <a:prstGeom prst="rect">
            <a:avLst/>
          </a:prstGeom>
        </p:spPr>
      </p:pic>
      <p:pic>
        <p:nvPicPr>
          <p:cNvPr id="16" name="Grafik 15" descr="Markee nicht mehr folgen Silhouette">
            <a:extLst>
              <a:ext uri="{FF2B5EF4-FFF2-40B4-BE49-F238E27FC236}">
                <a16:creationId xmlns:a16="http://schemas.microsoft.com/office/drawing/2014/main" id="{A1984C37-D2A3-4590-A285-C81EAF635E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63836" y="2894806"/>
            <a:ext cx="479859" cy="479859"/>
          </a:xfrm>
          <a:prstGeom prst="rect">
            <a:avLst/>
          </a:prstGeom>
        </p:spPr>
      </p:pic>
      <p:sp>
        <p:nvSpPr>
          <p:cNvPr id="17" name="Textfeld 16">
            <a:extLst>
              <a:ext uri="{FF2B5EF4-FFF2-40B4-BE49-F238E27FC236}">
                <a16:creationId xmlns:a16="http://schemas.microsoft.com/office/drawing/2014/main" id="{54505EF6-2230-4715-8BD6-1E6B15F45AD3}"/>
              </a:ext>
            </a:extLst>
          </p:cNvPr>
          <p:cNvSpPr txBox="1"/>
          <p:nvPr/>
        </p:nvSpPr>
        <p:spPr>
          <a:xfrm>
            <a:off x="6143695" y="818964"/>
            <a:ext cx="2676777" cy="107721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rPr>
              <a:t>causal inference approaches (e.g., </a:t>
            </a:r>
            <a:r>
              <a:rPr lang="en-US" dirty="0" err="1">
                <a:solidFill>
                  <a:srgbClr val="000000"/>
                </a:solidFill>
                <a:latin typeface="Arial" panose="020B0604020202020204" pitchFamily="34" charset="0"/>
              </a:rPr>
              <a:t>DiD</a:t>
            </a:r>
            <a:r>
              <a:rPr lang="en-US" dirty="0">
                <a:solidFill>
                  <a:srgbClr val="000000"/>
                </a:solidFill>
                <a:latin typeface="Arial" panose="020B0604020202020204" pitchFamily="34" charset="0"/>
              </a:rPr>
              <a:t>)</a:t>
            </a:r>
          </a:p>
          <a:p>
            <a:pPr marL="285750" indent="-285750">
              <a:buFont typeface="Arial" panose="020B0604020202020204" pitchFamily="34" charset="0"/>
              <a:buChar char="•"/>
            </a:pPr>
            <a:r>
              <a:rPr lang="en-US" dirty="0">
                <a:solidFill>
                  <a:srgbClr val="000000"/>
                </a:solidFill>
                <a:latin typeface="Arial" panose="020B0604020202020204" pitchFamily="34" charset="0"/>
              </a:rPr>
              <a:t>large samples</a:t>
            </a:r>
          </a:p>
          <a:p>
            <a:pPr marL="285750" indent="-285750">
              <a:buFont typeface="Arial" panose="020B0604020202020204" pitchFamily="34" charset="0"/>
              <a:buChar char="•"/>
            </a:pPr>
            <a:r>
              <a:rPr lang="en-US" dirty="0">
                <a:solidFill>
                  <a:srgbClr val="000000"/>
                </a:solidFill>
                <a:latin typeface="Arial" panose="020B0604020202020204" pitchFamily="34" charset="0"/>
              </a:rPr>
              <a:t>administrative data</a:t>
            </a:r>
            <a:endParaRPr lang="de-DE" dirty="0"/>
          </a:p>
        </p:txBody>
      </p:sp>
      <p:cxnSp>
        <p:nvCxnSpPr>
          <p:cNvPr id="19" name="Gerader Verbinder 18">
            <a:extLst>
              <a:ext uri="{FF2B5EF4-FFF2-40B4-BE49-F238E27FC236}">
                <a16:creationId xmlns:a16="http://schemas.microsoft.com/office/drawing/2014/main" id="{AAFBA4B5-B07D-4AEE-B801-39845DDCA33A}"/>
              </a:ext>
            </a:extLst>
          </p:cNvPr>
          <p:cNvCxnSpPr/>
          <p:nvPr/>
        </p:nvCxnSpPr>
        <p:spPr bwMode="auto">
          <a:xfrm>
            <a:off x="5663837" y="1921396"/>
            <a:ext cx="3156635" cy="0"/>
          </a:xfrm>
          <a:prstGeom prst="line">
            <a:avLst/>
          </a:prstGeom>
          <a:solidFill>
            <a:schemeClr val="accent1"/>
          </a:solidFill>
          <a:ln w="635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54633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animBg="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F9703A5-ABFB-4A41-80E9-F854B90F2A97}"/>
              </a:ext>
            </a:extLst>
          </p:cNvPr>
          <p:cNvSpPr txBox="1"/>
          <p:nvPr/>
        </p:nvSpPr>
        <p:spPr>
          <a:xfrm>
            <a:off x="467544" y="1129308"/>
            <a:ext cx="8064896" cy="2600712"/>
          </a:xfrm>
          <a:prstGeom prst="rect">
            <a:avLst/>
          </a:prstGeom>
          <a:noFill/>
        </p:spPr>
        <p:txBody>
          <a:bodyPr wrap="square" rtlCol="0">
            <a:spAutoFit/>
          </a:bodyPr>
          <a:lstStyle/>
          <a:p>
            <a:pPr algn="just" rtl="0">
              <a:spcBef>
                <a:spcPts val="0"/>
              </a:spcBef>
              <a:spcAft>
                <a:spcPts val="0"/>
              </a:spcAft>
            </a:pPr>
            <a:r>
              <a:rPr lang="en-US" sz="1800" b="1" i="0" u="none" strike="noStrike" dirty="0">
                <a:solidFill>
                  <a:srgbClr val="000000"/>
                </a:solidFill>
                <a:effectLst/>
                <a:latin typeface="Arial" panose="020B0604020202020204" pitchFamily="34" charset="0"/>
              </a:rPr>
              <a:t>How did COVID-19-related school closures affect students' learning?</a:t>
            </a:r>
          </a:p>
          <a:p>
            <a:pPr algn="just" rtl="0">
              <a:spcBef>
                <a:spcPts val="0"/>
              </a:spcBef>
              <a:spcAft>
                <a:spcPts val="0"/>
              </a:spcAft>
            </a:pPr>
            <a:endParaRPr lang="en-US" sz="2400" dirty="0">
              <a:effectLst/>
            </a:endParaRPr>
          </a:p>
          <a:p>
            <a:pPr rtl="0">
              <a:spcBef>
                <a:spcPts val="600"/>
              </a:spcBef>
              <a:spcAft>
                <a:spcPts val="600"/>
              </a:spcAft>
            </a:pPr>
            <a:r>
              <a:rPr lang="en-US" sz="1800" dirty="0">
                <a:solidFill>
                  <a:srgbClr val="000000"/>
                </a:solidFill>
                <a:latin typeface="Arial" panose="020B0604020202020204" pitchFamily="34" charset="0"/>
              </a:rPr>
              <a:t>[</a:t>
            </a:r>
            <a:r>
              <a:rPr lang="en-US" sz="1800" b="0" i="0" u="none" strike="noStrike" dirty="0">
                <a:solidFill>
                  <a:srgbClr val="000000"/>
                </a:solidFill>
                <a:effectLst/>
                <a:latin typeface="Arial" panose="020B0604020202020204" pitchFamily="34" charset="0"/>
              </a:rPr>
              <a:t>RQ1] Under what conditions did Norwegian students study at home during school closures?</a:t>
            </a:r>
            <a:endParaRPr lang="en-US" sz="2400" dirty="0">
              <a:effectLst/>
            </a:endParaRPr>
          </a:p>
          <a:p>
            <a:pPr rtl="0">
              <a:spcBef>
                <a:spcPts val="600"/>
              </a:spcBef>
              <a:spcAft>
                <a:spcPts val="600"/>
              </a:spcAft>
            </a:pPr>
            <a:r>
              <a:rPr lang="en-US" sz="1800" dirty="0">
                <a:solidFill>
                  <a:srgbClr val="000000"/>
                </a:solidFill>
                <a:latin typeface="Arial" panose="020B0604020202020204" pitchFamily="34" charset="0"/>
              </a:rPr>
              <a:t>[</a:t>
            </a:r>
            <a:r>
              <a:rPr lang="en-US" sz="1800" b="0" i="0" u="none" strike="noStrike" dirty="0">
                <a:solidFill>
                  <a:srgbClr val="000000"/>
                </a:solidFill>
                <a:effectLst/>
                <a:latin typeface="Arial" panose="020B0604020202020204" pitchFamily="34" charset="0"/>
              </a:rPr>
              <a:t>RQ2</a:t>
            </a:r>
            <a:r>
              <a:rPr lang="en-US" sz="1800" dirty="0">
                <a:solidFill>
                  <a:srgbClr val="000000"/>
                </a:solidFill>
                <a:latin typeface="Arial" panose="020B0604020202020204" pitchFamily="34" charset="0"/>
              </a:rPr>
              <a:t>]</a:t>
            </a:r>
            <a:r>
              <a:rPr lang="en-US" sz="1800" b="0" i="0" u="none" strike="noStrike" dirty="0">
                <a:solidFill>
                  <a:srgbClr val="000000"/>
                </a:solidFill>
                <a:effectLst/>
                <a:latin typeface="Arial" panose="020B0604020202020204" pitchFamily="34" charset="0"/>
              </a:rPr>
              <a:t> What impact has school closures had on </a:t>
            </a:r>
            <a:r>
              <a:rPr lang="en-US" sz="1800" b="0" i="0" u="none" strike="noStrike" dirty="0">
                <a:solidFill>
                  <a:srgbClr val="9E0000"/>
                </a:solidFill>
                <a:effectLst/>
                <a:latin typeface="Arial" panose="020B0604020202020204" pitchFamily="34" charset="0"/>
              </a:rPr>
              <a:t>students’ learning outcome</a:t>
            </a:r>
            <a:r>
              <a:rPr lang="en-US" sz="1800" b="0" i="0" u="none" strike="noStrike" dirty="0">
                <a:solidFill>
                  <a:srgbClr val="000000"/>
                </a:solidFill>
                <a:effectLst/>
                <a:latin typeface="Arial" panose="020B0604020202020204" pitchFamily="34" charset="0"/>
              </a:rPr>
              <a:t>?</a:t>
            </a:r>
            <a:endParaRPr lang="en-US" sz="2400" dirty="0">
              <a:effectLst/>
            </a:endParaRPr>
          </a:p>
          <a:p>
            <a:pPr>
              <a:spcBef>
                <a:spcPts val="600"/>
              </a:spcBef>
              <a:spcAft>
                <a:spcPts val="600"/>
              </a:spcAft>
            </a:pPr>
            <a:r>
              <a:rPr lang="en-US" sz="1800" dirty="0">
                <a:solidFill>
                  <a:srgbClr val="000000"/>
                </a:solidFill>
                <a:latin typeface="Arial" panose="020B0604020202020204" pitchFamily="34" charset="0"/>
              </a:rPr>
              <a:t>[</a:t>
            </a:r>
            <a:r>
              <a:rPr lang="en-US" sz="1800" b="0" i="0" u="none" strike="noStrike" dirty="0">
                <a:solidFill>
                  <a:srgbClr val="000000"/>
                </a:solidFill>
                <a:effectLst/>
                <a:latin typeface="Arial" panose="020B0604020202020204" pitchFamily="34" charset="0"/>
              </a:rPr>
              <a:t>RQ3] How were students’ learning outcome related to </a:t>
            </a:r>
            <a:r>
              <a:rPr lang="en-US" sz="1800" b="0" i="0" u="none" strike="noStrike" dirty="0">
                <a:solidFill>
                  <a:srgbClr val="9E0000"/>
                </a:solidFill>
                <a:effectLst/>
                <a:latin typeface="Arial" panose="020B0604020202020204" pitchFamily="34" charset="0"/>
              </a:rPr>
              <a:t>household and family environment</a:t>
            </a:r>
            <a:r>
              <a:rPr lang="en-US" sz="2400" dirty="0">
                <a:solidFill>
                  <a:srgbClr val="000000"/>
                </a:solidFill>
                <a:latin typeface="Arial" panose="020B0604020202020204" pitchFamily="34" charset="0"/>
              </a:rPr>
              <a:t> </a:t>
            </a:r>
            <a:r>
              <a:rPr lang="en-US" sz="1800" dirty="0">
                <a:solidFill>
                  <a:srgbClr val="000000"/>
                </a:solidFill>
                <a:latin typeface="Arial" panose="020B0604020202020204" pitchFamily="34" charset="0"/>
              </a:rPr>
              <a:t>characteristics?</a:t>
            </a:r>
          </a:p>
        </p:txBody>
      </p:sp>
      <p:sp>
        <p:nvSpPr>
          <p:cNvPr id="4" name="Textfeld 3">
            <a:extLst>
              <a:ext uri="{FF2B5EF4-FFF2-40B4-BE49-F238E27FC236}">
                <a16:creationId xmlns:a16="http://schemas.microsoft.com/office/drawing/2014/main" id="{BF693D08-89F0-4AFA-BE68-8443471A06AC}"/>
              </a:ext>
            </a:extLst>
          </p:cNvPr>
          <p:cNvSpPr txBox="1"/>
          <p:nvPr/>
        </p:nvSpPr>
        <p:spPr>
          <a:xfrm>
            <a:off x="6732240" y="121196"/>
            <a:ext cx="2151856" cy="338554"/>
          </a:xfrm>
          <a:prstGeom prst="rect">
            <a:avLst/>
          </a:prstGeom>
          <a:noFill/>
        </p:spPr>
        <p:txBody>
          <a:bodyPr wrap="square" rtlCol="0">
            <a:spAutoFit/>
          </a:bodyPr>
          <a:lstStyle/>
          <a:p>
            <a:r>
              <a:rPr lang="de-DE" b="1" dirty="0">
                <a:solidFill>
                  <a:srgbClr val="9E0000"/>
                </a:solidFill>
              </a:rPr>
              <a:t>Research Questions</a:t>
            </a:r>
          </a:p>
        </p:txBody>
      </p:sp>
      <p:sp>
        <p:nvSpPr>
          <p:cNvPr id="6" name="Textfeld 5">
            <a:extLst>
              <a:ext uri="{FF2B5EF4-FFF2-40B4-BE49-F238E27FC236}">
                <a16:creationId xmlns:a16="http://schemas.microsoft.com/office/drawing/2014/main" id="{D37C7A96-2B76-4B83-A764-B093E2D6AEED}"/>
              </a:ext>
            </a:extLst>
          </p:cNvPr>
          <p:cNvSpPr txBox="1"/>
          <p:nvPr/>
        </p:nvSpPr>
        <p:spPr>
          <a:xfrm>
            <a:off x="6516216" y="5320734"/>
            <a:ext cx="2367880" cy="200055"/>
          </a:xfrm>
          <a:prstGeom prst="rect">
            <a:avLst/>
          </a:prstGeom>
          <a:noFill/>
        </p:spPr>
        <p:txBody>
          <a:bodyPr wrap="square">
            <a:spAutoFit/>
          </a:bodyPr>
          <a:lstStyle/>
          <a:p>
            <a:r>
              <a:rPr lang="en-US" sz="700" b="0" dirty="0"/>
              <a:t>04.05.2022 | CEMO Spring/Summer seminar | </a:t>
            </a:r>
            <a:fld id="{69EF0B1B-AF87-4C6F-A8DF-D47233152BBB}" type="slidenum">
              <a:rPr lang="en-US" sz="700" b="0" smtClean="0"/>
              <a:t>5</a:t>
            </a:fld>
            <a:endParaRPr lang="de-DE" sz="700" dirty="0"/>
          </a:p>
        </p:txBody>
      </p:sp>
    </p:spTree>
    <p:extLst>
      <p:ext uri="{BB962C8B-B14F-4D97-AF65-F5344CB8AC3E}">
        <p14:creationId xmlns:p14="http://schemas.microsoft.com/office/powerpoint/2010/main" val="244790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F9703A5-ABFB-4A41-80E9-F854B90F2A97}"/>
              </a:ext>
            </a:extLst>
          </p:cNvPr>
          <p:cNvSpPr txBox="1"/>
          <p:nvPr/>
        </p:nvSpPr>
        <p:spPr>
          <a:xfrm>
            <a:off x="467544" y="1129308"/>
            <a:ext cx="5040560" cy="3816429"/>
          </a:xfrm>
          <a:prstGeom prst="rect">
            <a:avLst/>
          </a:prstGeom>
          <a:noFill/>
        </p:spPr>
        <p:txBody>
          <a:bodyPr wrap="square" lIns="91440" tIns="45720" rIns="91440" bIns="45720" rtlCol="0" anchor="t">
            <a:spAutoFit/>
          </a:bodyPr>
          <a:lstStyle/>
          <a:p>
            <a:pPr marL="285750" indent="-285750">
              <a:spcBef>
                <a:spcPts val="600"/>
              </a:spcBef>
              <a:spcAft>
                <a:spcPts val="600"/>
              </a:spcAft>
              <a:buFont typeface="Arial" panose="020B0604020202020204" pitchFamily="34" charset="0"/>
              <a:buChar char="•"/>
            </a:pPr>
            <a:r>
              <a:rPr lang="en-US" sz="1800" b="0" i="0" u="none" strike="noStrike" dirty="0">
                <a:solidFill>
                  <a:srgbClr val="000000"/>
                </a:solidFill>
                <a:effectLst/>
                <a:latin typeface="Arial"/>
                <a:ea typeface="ヒラギノ角ゴ Pro W3"/>
              </a:rPr>
              <a:t>Teacher-assigned grades                                     </a:t>
            </a:r>
            <a:r>
              <a:rPr lang="en-US" sz="1000" b="0" i="0" u="none" strike="noStrike" dirty="0">
                <a:solidFill>
                  <a:srgbClr val="000000"/>
                </a:solidFill>
                <a:effectLst/>
                <a:latin typeface="Arial"/>
                <a:ea typeface="ヒラギノ角ゴ Pro W3"/>
              </a:rPr>
              <a:t>(Norwegian, English, </a:t>
            </a:r>
            <a:r>
              <a:rPr lang="en-US" sz="1000" dirty="0">
                <a:latin typeface="Arial"/>
                <a:ea typeface="ヒラギノ角ゴ Pro W3"/>
                <a:cs typeface="Arial"/>
              </a:rPr>
              <a:t>Religion</a:t>
            </a:r>
            <a:r>
              <a:rPr lang="en-US" sz="1000" b="0" i="0" u="none" strike="noStrike" dirty="0">
                <a:solidFill>
                  <a:srgbClr val="000000"/>
                </a:solidFill>
                <a:effectLst/>
                <a:latin typeface="Arial"/>
                <a:ea typeface="ヒラギノ角ゴ Pro W3"/>
              </a:rPr>
              <a:t>, Social Sciences, Natural Sciences)</a:t>
            </a:r>
            <a:endParaRPr lang="en-US" sz="1800" b="0" i="0" u="none" strike="noStrike" dirty="0">
              <a:solidFill>
                <a:srgbClr val="000000"/>
              </a:solidFill>
              <a:effectLst/>
              <a:latin typeface="Arial"/>
              <a:ea typeface="ヒラギノ角ゴ Pro W3"/>
            </a:endParaRPr>
          </a:p>
          <a:p>
            <a:pPr marL="285750" indent="-285750">
              <a:spcBef>
                <a:spcPts val="600"/>
              </a:spcBef>
              <a:spcAft>
                <a:spcPts val="600"/>
              </a:spcAft>
              <a:buFont typeface="Arial" panose="020B0604020202020204" pitchFamily="34" charset="0"/>
              <a:buChar char="•"/>
            </a:pPr>
            <a:r>
              <a:rPr lang="en-US" sz="1800" dirty="0">
                <a:solidFill>
                  <a:srgbClr val="000000"/>
                </a:solidFill>
                <a:latin typeface="Arial"/>
                <a:ea typeface="ヒラギノ角ゴ Pro W3"/>
              </a:rPr>
              <a:t>Exam grades                                            </a:t>
            </a:r>
            <a:r>
              <a:rPr lang="en-US" sz="1000" dirty="0">
                <a:solidFill>
                  <a:srgbClr val="000000"/>
                </a:solidFill>
                <a:latin typeface="Arial"/>
                <a:ea typeface="ヒラギノ角ゴ Pro W3"/>
              </a:rPr>
              <a:t>(</a:t>
            </a:r>
            <a:r>
              <a:rPr lang="en-US" sz="1000" b="0" i="0" u="none" strike="noStrike" dirty="0">
                <a:solidFill>
                  <a:srgbClr val="000000"/>
                </a:solidFill>
                <a:effectLst/>
                <a:latin typeface="Arial"/>
                <a:ea typeface="ヒラギノ角ゴ Pro W3"/>
              </a:rPr>
              <a:t>Norwegian, English, </a:t>
            </a:r>
            <a:r>
              <a:rPr lang="en-US" sz="1000" dirty="0">
                <a:latin typeface="Arial"/>
                <a:cs typeface="Arial"/>
              </a:rPr>
              <a:t>Religion</a:t>
            </a:r>
            <a:r>
              <a:rPr lang="en-US" sz="1000" b="0" i="0" u="none" strike="noStrike" dirty="0">
                <a:solidFill>
                  <a:srgbClr val="000000"/>
                </a:solidFill>
                <a:effectLst/>
                <a:latin typeface="Arial"/>
                <a:ea typeface="ヒラギノ角ゴ Pro W3"/>
              </a:rPr>
              <a:t>, Social Sciences, Natural Sciences</a:t>
            </a:r>
            <a:r>
              <a:rPr lang="en-US" sz="1000" dirty="0">
                <a:solidFill>
                  <a:srgbClr val="000000"/>
                </a:solidFill>
                <a:latin typeface="Arial"/>
                <a:ea typeface="ヒラギノ角ゴ Pro W3"/>
              </a:rPr>
              <a:t>)</a:t>
            </a:r>
          </a:p>
          <a:p>
            <a:pPr marL="285750" indent="-285750" rtl="0">
              <a:spcBef>
                <a:spcPts val="600"/>
              </a:spcBef>
              <a:spcAft>
                <a:spcPts val="600"/>
              </a:spcAft>
              <a:buFont typeface="Arial" panose="020B0604020202020204" pitchFamily="34" charset="0"/>
              <a:buChar char="•"/>
            </a:pPr>
            <a:r>
              <a:rPr lang="en-US" sz="1800" dirty="0">
                <a:solidFill>
                  <a:srgbClr val="000000"/>
                </a:solidFill>
                <a:latin typeface="Arial" panose="020B0604020202020204" pitchFamily="34" charset="0"/>
              </a:rPr>
              <a:t>Duration of school closures</a:t>
            </a:r>
          </a:p>
          <a:p>
            <a:pPr marL="285750" indent="-285750" rtl="0">
              <a:spcBef>
                <a:spcPts val="600"/>
              </a:spcBef>
              <a:spcAft>
                <a:spcPts val="6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Socioeconomic status (SES; tax authority’s calculation of someone’s SES position)</a:t>
            </a:r>
          </a:p>
          <a:p>
            <a:pPr marL="285750" indent="-285750" rtl="0">
              <a:spcBef>
                <a:spcPts val="600"/>
              </a:spcBef>
              <a:spcAft>
                <a:spcPts val="600"/>
              </a:spcAft>
              <a:buFont typeface="Arial" panose="020B0604020202020204" pitchFamily="34" charset="0"/>
              <a:buChar char="•"/>
            </a:pPr>
            <a:r>
              <a:rPr lang="de-DE" sz="1800" b="0" i="0" u="none" strike="noStrike" dirty="0">
                <a:solidFill>
                  <a:srgbClr val="000000"/>
                </a:solidFill>
                <a:effectLst/>
                <a:latin typeface="Arial" panose="020B0604020202020204" pitchFamily="34" charset="0"/>
              </a:rPr>
              <a:t>Square </a:t>
            </a:r>
            <a:r>
              <a:rPr lang="en-US" sz="1800" b="0" i="0" u="none" strike="noStrike" dirty="0">
                <a:solidFill>
                  <a:srgbClr val="000000"/>
                </a:solidFill>
                <a:effectLst/>
                <a:latin typeface="Arial" panose="020B0604020202020204" pitchFamily="34" charset="0"/>
              </a:rPr>
              <a:t>meter of house / Members in household</a:t>
            </a:r>
          </a:p>
          <a:p>
            <a:pPr marL="285750" indent="-285750" rtl="0">
              <a:spcBef>
                <a:spcPts val="600"/>
              </a:spcBef>
              <a:spcAft>
                <a:spcPts val="600"/>
              </a:spcAft>
              <a:buFont typeface="Arial" panose="020B0604020202020204" pitchFamily="34" charset="0"/>
              <a:buChar char="•"/>
            </a:pPr>
            <a:r>
              <a:rPr lang="de-DE" sz="1800" b="0" i="0" u="none" strike="noStrike" dirty="0">
                <a:solidFill>
                  <a:srgbClr val="000000"/>
                </a:solidFill>
                <a:effectLst/>
                <a:latin typeface="Arial" panose="020B0604020202020204" pitchFamily="34" charset="0"/>
              </a:rPr>
              <a:t>Standard </a:t>
            </a:r>
            <a:r>
              <a:rPr lang="en-US" sz="1800" b="0" i="0" u="none" strike="noStrike" dirty="0">
                <a:solidFill>
                  <a:srgbClr val="000000"/>
                </a:solidFill>
                <a:effectLst/>
                <a:latin typeface="Arial" panose="020B0604020202020204" pitchFamily="34" charset="0"/>
              </a:rPr>
              <a:t>classification of occupation</a:t>
            </a:r>
          </a:p>
          <a:p>
            <a:pPr marL="285750" indent="-285750" rtl="0">
              <a:spcBef>
                <a:spcPts val="600"/>
              </a:spcBef>
              <a:spcAft>
                <a:spcPts val="600"/>
              </a:spcAft>
              <a:buFont typeface="Arial" panose="020B0604020202020204" pitchFamily="34" charset="0"/>
              <a:buChar char="•"/>
            </a:pPr>
            <a:r>
              <a:rPr lang="en-US" sz="1800" dirty="0">
                <a:solidFill>
                  <a:srgbClr val="000000"/>
                </a:solidFill>
                <a:latin typeface="Arial" panose="020B0604020202020204" pitchFamily="34" charset="0"/>
              </a:rPr>
              <a:t>Demographics (e.g., gender)</a:t>
            </a:r>
            <a:endParaRPr lang="en-US" sz="1800" b="0" i="0" u="none" strike="noStrike" dirty="0">
              <a:solidFill>
                <a:srgbClr val="000000"/>
              </a:solidFill>
              <a:effectLst/>
              <a:latin typeface="Arial" panose="020B0604020202020204" pitchFamily="34" charset="0"/>
            </a:endParaRPr>
          </a:p>
        </p:txBody>
      </p:sp>
      <p:sp>
        <p:nvSpPr>
          <p:cNvPr id="4" name="Textfeld 3">
            <a:extLst>
              <a:ext uri="{FF2B5EF4-FFF2-40B4-BE49-F238E27FC236}">
                <a16:creationId xmlns:a16="http://schemas.microsoft.com/office/drawing/2014/main" id="{BF693D08-89F0-4AFA-BE68-8443471A06AC}"/>
              </a:ext>
            </a:extLst>
          </p:cNvPr>
          <p:cNvSpPr txBox="1"/>
          <p:nvPr/>
        </p:nvSpPr>
        <p:spPr>
          <a:xfrm>
            <a:off x="6300192" y="121196"/>
            <a:ext cx="2583904" cy="338554"/>
          </a:xfrm>
          <a:prstGeom prst="rect">
            <a:avLst/>
          </a:prstGeom>
          <a:noFill/>
        </p:spPr>
        <p:txBody>
          <a:bodyPr wrap="square" rtlCol="0">
            <a:spAutoFit/>
          </a:bodyPr>
          <a:lstStyle/>
          <a:p>
            <a:r>
              <a:rPr lang="en-US" b="1" dirty="0">
                <a:solidFill>
                  <a:srgbClr val="9E0000"/>
                </a:solidFill>
              </a:rPr>
              <a:t>Instruments / Measures</a:t>
            </a:r>
          </a:p>
        </p:txBody>
      </p:sp>
      <p:sp>
        <p:nvSpPr>
          <p:cNvPr id="5" name="Textfeld 4">
            <a:extLst>
              <a:ext uri="{FF2B5EF4-FFF2-40B4-BE49-F238E27FC236}">
                <a16:creationId xmlns:a16="http://schemas.microsoft.com/office/drawing/2014/main" id="{F80B5D5F-0769-4819-B430-016546F1EBE1}"/>
              </a:ext>
            </a:extLst>
          </p:cNvPr>
          <p:cNvSpPr txBox="1"/>
          <p:nvPr/>
        </p:nvSpPr>
        <p:spPr>
          <a:xfrm>
            <a:off x="6516216" y="5320734"/>
            <a:ext cx="2367880" cy="200055"/>
          </a:xfrm>
          <a:prstGeom prst="rect">
            <a:avLst/>
          </a:prstGeom>
          <a:noFill/>
        </p:spPr>
        <p:txBody>
          <a:bodyPr wrap="square">
            <a:spAutoFit/>
          </a:bodyPr>
          <a:lstStyle/>
          <a:p>
            <a:r>
              <a:rPr lang="en-US" sz="700" b="0" dirty="0"/>
              <a:t>04.05.2022 | CEMO Spring/Summer seminar | </a:t>
            </a:r>
            <a:fld id="{69EF0B1B-AF87-4C6F-A8DF-D47233152BBB}" type="slidenum">
              <a:rPr lang="en-US" sz="700" b="0" smtClean="0"/>
              <a:t>6</a:t>
            </a:fld>
            <a:endParaRPr lang="de-DE" sz="700" dirty="0"/>
          </a:p>
        </p:txBody>
      </p:sp>
      <p:sp>
        <p:nvSpPr>
          <p:cNvPr id="3" name="Geschweifte Klammer rechts 2">
            <a:extLst>
              <a:ext uri="{FF2B5EF4-FFF2-40B4-BE49-F238E27FC236}">
                <a16:creationId xmlns:a16="http://schemas.microsoft.com/office/drawing/2014/main" id="{B4C93E62-F746-4331-A55C-2C165678F3DC}"/>
              </a:ext>
            </a:extLst>
          </p:cNvPr>
          <p:cNvSpPr/>
          <p:nvPr/>
        </p:nvSpPr>
        <p:spPr bwMode="auto">
          <a:xfrm>
            <a:off x="4860032" y="1158067"/>
            <a:ext cx="216024" cy="792088"/>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6" name="Textfeld 5">
            <a:extLst>
              <a:ext uri="{FF2B5EF4-FFF2-40B4-BE49-F238E27FC236}">
                <a16:creationId xmlns:a16="http://schemas.microsoft.com/office/drawing/2014/main" id="{1F2E90A0-C045-4FA1-9E27-08EA8ACA8E51}"/>
              </a:ext>
            </a:extLst>
          </p:cNvPr>
          <p:cNvSpPr txBox="1"/>
          <p:nvPr/>
        </p:nvSpPr>
        <p:spPr>
          <a:xfrm>
            <a:off x="5940152" y="3186201"/>
            <a:ext cx="1944216" cy="830997"/>
          </a:xfrm>
          <a:prstGeom prst="rect">
            <a:avLst/>
          </a:prstGeom>
          <a:ln w="9525"/>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0" i="0" u="none" strike="noStrike" dirty="0">
                <a:solidFill>
                  <a:schemeClr val="tx1"/>
                </a:solidFill>
                <a:effectLst/>
                <a:latin typeface="Arial" panose="020B0604020202020204" pitchFamily="34" charset="0"/>
              </a:rPr>
              <a:t>Moderators</a:t>
            </a:r>
          </a:p>
          <a:p>
            <a:r>
              <a:rPr lang="en-US" sz="1600" b="0" i="0" u="none" strike="noStrike" dirty="0">
                <a:solidFill>
                  <a:srgbClr val="9E0000"/>
                </a:solidFill>
                <a:effectLst/>
                <a:latin typeface="Arial" panose="020B0604020202020204" pitchFamily="34" charset="0"/>
              </a:rPr>
              <a:t>household and family environment</a:t>
            </a:r>
            <a:endParaRPr lang="en-US" dirty="0"/>
          </a:p>
        </p:txBody>
      </p:sp>
      <p:sp>
        <p:nvSpPr>
          <p:cNvPr id="9" name="Geschweifte Klammer rechts 8">
            <a:extLst>
              <a:ext uri="{FF2B5EF4-FFF2-40B4-BE49-F238E27FC236}">
                <a16:creationId xmlns:a16="http://schemas.microsoft.com/office/drawing/2014/main" id="{F271500A-8B1D-4EB4-A723-C29A940E02CA}"/>
              </a:ext>
            </a:extLst>
          </p:cNvPr>
          <p:cNvSpPr/>
          <p:nvPr/>
        </p:nvSpPr>
        <p:spPr bwMode="auto">
          <a:xfrm>
            <a:off x="5335736" y="2857499"/>
            <a:ext cx="216024" cy="1488403"/>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10" name="Textfeld 9">
            <a:extLst>
              <a:ext uri="{FF2B5EF4-FFF2-40B4-BE49-F238E27FC236}">
                <a16:creationId xmlns:a16="http://schemas.microsoft.com/office/drawing/2014/main" id="{67CA568B-AF2D-40BD-A056-51DD378E8B12}"/>
              </a:ext>
            </a:extLst>
          </p:cNvPr>
          <p:cNvSpPr txBox="1"/>
          <p:nvPr/>
        </p:nvSpPr>
        <p:spPr>
          <a:xfrm>
            <a:off x="5148064" y="1369097"/>
            <a:ext cx="3736032" cy="338554"/>
          </a:xfrm>
          <a:prstGeom prst="rect">
            <a:avLst/>
          </a:prstGeom>
          <a:ln w="9525"/>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solidFill>
                  <a:schemeClr val="tx1"/>
                </a:solidFill>
              </a:rPr>
              <a:t>Dependent Variable </a:t>
            </a:r>
            <a:r>
              <a:rPr lang="en-US" dirty="0">
                <a:solidFill>
                  <a:srgbClr val="9E0000"/>
                </a:solidFill>
              </a:rPr>
              <a:t>Students‘ learning</a:t>
            </a:r>
          </a:p>
        </p:txBody>
      </p:sp>
      <p:sp>
        <p:nvSpPr>
          <p:cNvPr id="11" name="Textfeld 10">
            <a:extLst>
              <a:ext uri="{FF2B5EF4-FFF2-40B4-BE49-F238E27FC236}">
                <a16:creationId xmlns:a16="http://schemas.microsoft.com/office/drawing/2014/main" id="{7AA65E1A-96CE-453C-A6BD-4474256B5742}"/>
              </a:ext>
            </a:extLst>
          </p:cNvPr>
          <p:cNvSpPr txBox="1"/>
          <p:nvPr/>
        </p:nvSpPr>
        <p:spPr>
          <a:xfrm>
            <a:off x="5148064" y="2290563"/>
            <a:ext cx="3744416" cy="338554"/>
          </a:xfrm>
          <a:prstGeom prst="rect">
            <a:avLst/>
          </a:prstGeom>
          <a:ln w="9525"/>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solidFill>
                  <a:schemeClr val="tx1"/>
                </a:solidFill>
              </a:rPr>
              <a:t>Independent Variable </a:t>
            </a:r>
            <a:r>
              <a:rPr lang="en-US" dirty="0">
                <a:solidFill>
                  <a:srgbClr val="9E0000"/>
                </a:solidFill>
              </a:rPr>
              <a:t>School closures</a:t>
            </a:r>
          </a:p>
        </p:txBody>
      </p:sp>
      <p:sp>
        <p:nvSpPr>
          <p:cNvPr id="12" name="Geschweifte Klammer rechts 11">
            <a:extLst>
              <a:ext uri="{FF2B5EF4-FFF2-40B4-BE49-F238E27FC236}">
                <a16:creationId xmlns:a16="http://schemas.microsoft.com/office/drawing/2014/main" id="{F5BC9660-E450-4E02-8E7A-B7955AC0F48B}"/>
              </a:ext>
            </a:extLst>
          </p:cNvPr>
          <p:cNvSpPr/>
          <p:nvPr/>
        </p:nvSpPr>
        <p:spPr bwMode="auto">
          <a:xfrm>
            <a:off x="4860032" y="2313411"/>
            <a:ext cx="216024" cy="338554"/>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13" name="Textfeld 12">
            <a:extLst>
              <a:ext uri="{FF2B5EF4-FFF2-40B4-BE49-F238E27FC236}">
                <a16:creationId xmlns:a16="http://schemas.microsoft.com/office/drawing/2014/main" id="{EFF76238-FAB5-427D-916B-1CF99A715406}"/>
              </a:ext>
            </a:extLst>
          </p:cNvPr>
          <p:cNvSpPr txBox="1"/>
          <p:nvPr/>
        </p:nvSpPr>
        <p:spPr>
          <a:xfrm>
            <a:off x="5148064" y="4580334"/>
            <a:ext cx="3744416" cy="338554"/>
          </a:xfrm>
          <a:prstGeom prst="rect">
            <a:avLst/>
          </a:prstGeom>
          <a:ln w="9525"/>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solidFill>
                  <a:schemeClr val="tx1"/>
                </a:solidFill>
              </a:rPr>
              <a:t>Control Variables / Covariates</a:t>
            </a:r>
            <a:endParaRPr lang="en-US" dirty="0">
              <a:solidFill>
                <a:srgbClr val="9E0000"/>
              </a:solidFill>
            </a:endParaRPr>
          </a:p>
        </p:txBody>
      </p:sp>
      <p:sp>
        <p:nvSpPr>
          <p:cNvPr id="14" name="Geschweifte Klammer rechts 13">
            <a:extLst>
              <a:ext uri="{FF2B5EF4-FFF2-40B4-BE49-F238E27FC236}">
                <a16:creationId xmlns:a16="http://schemas.microsoft.com/office/drawing/2014/main" id="{A1CA5310-9395-45BB-9A2F-D167AC4F364C}"/>
              </a:ext>
            </a:extLst>
          </p:cNvPr>
          <p:cNvSpPr/>
          <p:nvPr/>
        </p:nvSpPr>
        <p:spPr bwMode="auto">
          <a:xfrm>
            <a:off x="4855964" y="4606723"/>
            <a:ext cx="216024" cy="285776"/>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Tree>
    <p:extLst>
      <p:ext uri="{BB962C8B-B14F-4D97-AF65-F5344CB8AC3E}">
        <p14:creationId xmlns:p14="http://schemas.microsoft.com/office/powerpoint/2010/main" val="2456639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F9703A5-ABFB-4A41-80E9-F854B90F2A97}"/>
              </a:ext>
            </a:extLst>
          </p:cNvPr>
          <p:cNvSpPr txBox="1"/>
          <p:nvPr/>
        </p:nvSpPr>
        <p:spPr>
          <a:xfrm>
            <a:off x="467544" y="1129308"/>
            <a:ext cx="8064896" cy="2031325"/>
          </a:xfrm>
          <a:prstGeom prst="rect">
            <a:avLst/>
          </a:prstGeom>
          <a:noFill/>
        </p:spPr>
        <p:txBody>
          <a:bodyPr wrap="square" rtlCol="0">
            <a:spAutoFit/>
          </a:bodyPr>
          <a:lstStyle/>
          <a:p>
            <a:pPr algn="just" rtl="0">
              <a:spcBef>
                <a:spcPts val="600"/>
              </a:spcBef>
              <a:spcAft>
                <a:spcPts val="600"/>
              </a:spcAft>
            </a:pPr>
            <a:r>
              <a:rPr lang="en-AU" sz="1800" dirty="0">
                <a:solidFill>
                  <a:srgbClr val="000000"/>
                </a:solidFill>
                <a:latin typeface="Arial" panose="020B0604020202020204" pitchFamily="34" charset="0"/>
              </a:rPr>
              <a:t>Education attainment data for</a:t>
            </a:r>
            <a:r>
              <a:rPr lang="de-DE" sz="1800" dirty="0">
                <a:solidFill>
                  <a:srgbClr val="000000"/>
                </a:solidFill>
                <a:latin typeface="Arial" panose="020B0604020202020204" pitchFamily="34" charset="0"/>
              </a:rPr>
              <a:t> </a:t>
            </a:r>
            <a:r>
              <a:rPr lang="en-US" sz="1800" b="0" i="0" u="none" strike="noStrike" dirty="0">
                <a:solidFill>
                  <a:srgbClr val="9E0000"/>
                </a:solidFill>
                <a:effectLst/>
                <a:latin typeface="Arial" panose="020B0604020202020204" pitchFamily="34" charset="0"/>
              </a:rPr>
              <a:t>Year 10 </a:t>
            </a:r>
            <a:r>
              <a:rPr lang="en-US" sz="1800" dirty="0">
                <a:solidFill>
                  <a:srgbClr val="000000"/>
                </a:solidFill>
                <a:latin typeface="Arial" panose="020B0604020202020204" pitchFamily="34" charset="0"/>
              </a:rPr>
              <a:t>students</a:t>
            </a:r>
            <a:endParaRPr lang="en-US" sz="1800" b="0" i="0" u="none" strike="noStrike" dirty="0">
              <a:solidFill>
                <a:srgbClr val="000000"/>
              </a:solidFill>
              <a:effectLst/>
              <a:latin typeface="Arial" panose="020B0604020202020204" pitchFamily="34" charset="0"/>
            </a:endParaRPr>
          </a:p>
          <a:p>
            <a:pPr marL="342900" indent="-342900" algn="just" rtl="0">
              <a:spcBef>
                <a:spcPts val="600"/>
              </a:spcBef>
              <a:spcAft>
                <a:spcPts val="600"/>
              </a:spcAft>
              <a:buFont typeface="Arial" panose="020B0604020202020204" pitchFamily="34" charset="0"/>
              <a:buChar char="•"/>
            </a:pPr>
            <a:r>
              <a:rPr lang="en-US" sz="1800" dirty="0">
                <a:solidFill>
                  <a:srgbClr val="000000"/>
                </a:solidFill>
                <a:latin typeface="Arial" panose="020B0604020202020204" pitchFamily="34" charset="0"/>
              </a:rPr>
              <a:t>Baseline amount of learning</a:t>
            </a:r>
            <a:r>
              <a:rPr lang="en-US" sz="1800" b="0" i="0" u="none" strike="noStrike" dirty="0">
                <a:solidFill>
                  <a:srgbClr val="000000"/>
                </a:solidFill>
                <a:effectLst/>
                <a:latin typeface="Arial" panose="020B0604020202020204" pitchFamily="34" charset="0"/>
              </a:rPr>
              <a:t>: </a:t>
            </a:r>
            <a:r>
              <a:rPr lang="en-US" sz="1800" dirty="0">
                <a:solidFill>
                  <a:srgbClr val="000000"/>
                </a:solidFill>
                <a:latin typeface="Arial" panose="020B0604020202020204" pitchFamily="34" charset="0"/>
              </a:rPr>
              <a:t>Ten-</a:t>
            </a:r>
            <a:r>
              <a:rPr lang="en-US" sz="1800" b="0" i="0" u="none" strike="noStrike" dirty="0">
                <a:solidFill>
                  <a:srgbClr val="000000"/>
                </a:solidFill>
                <a:effectLst/>
                <a:latin typeface="Arial" panose="020B0604020202020204" pitchFamily="34" charset="0"/>
              </a:rPr>
              <a:t>year period (2010 to 2019) before school closures</a:t>
            </a:r>
          </a:p>
          <a:p>
            <a:pPr marL="342900" indent="-342900" algn="just" rtl="0">
              <a:spcBef>
                <a:spcPts val="600"/>
              </a:spcBef>
              <a:spcAft>
                <a:spcPts val="600"/>
              </a:spcAft>
              <a:buFont typeface="Arial" panose="020B0604020202020204" pitchFamily="34" charset="0"/>
              <a:buChar char="•"/>
            </a:pPr>
            <a:r>
              <a:rPr lang="en-US" sz="1800" dirty="0">
                <a:solidFill>
                  <a:srgbClr val="000000"/>
                </a:solidFill>
                <a:latin typeface="Arial" panose="020B0604020202020204" pitchFamily="34" charset="0"/>
              </a:rPr>
              <a:t>2020: COVID-19 affected year</a:t>
            </a:r>
            <a:endParaRPr lang="en-US" sz="1800" b="0" i="0" u="none" strike="noStrike" dirty="0">
              <a:solidFill>
                <a:srgbClr val="000000"/>
              </a:solidFill>
              <a:effectLst/>
              <a:latin typeface="Arial" panose="020B0604020202020204" pitchFamily="34" charset="0"/>
            </a:endParaRPr>
          </a:p>
          <a:p>
            <a:pPr marL="342900" indent="-342900" algn="just" rtl="0">
              <a:spcBef>
                <a:spcPts val="600"/>
              </a:spcBef>
              <a:spcAft>
                <a:spcPts val="600"/>
              </a:spcAft>
              <a:buFont typeface="Arial" panose="020B0604020202020204" pitchFamily="34" charset="0"/>
              <a:buChar char="•"/>
            </a:pPr>
            <a:endParaRPr lang="en-US" sz="2400" dirty="0">
              <a:effectLst/>
            </a:endParaRPr>
          </a:p>
        </p:txBody>
      </p:sp>
      <p:sp>
        <p:nvSpPr>
          <p:cNvPr id="4" name="Textfeld 3">
            <a:extLst>
              <a:ext uri="{FF2B5EF4-FFF2-40B4-BE49-F238E27FC236}">
                <a16:creationId xmlns:a16="http://schemas.microsoft.com/office/drawing/2014/main" id="{BF693D08-89F0-4AFA-BE68-8443471A06AC}"/>
              </a:ext>
            </a:extLst>
          </p:cNvPr>
          <p:cNvSpPr txBox="1"/>
          <p:nvPr/>
        </p:nvSpPr>
        <p:spPr>
          <a:xfrm>
            <a:off x="7956376" y="121196"/>
            <a:ext cx="927720" cy="338554"/>
          </a:xfrm>
          <a:prstGeom prst="rect">
            <a:avLst/>
          </a:prstGeom>
          <a:noFill/>
        </p:spPr>
        <p:txBody>
          <a:bodyPr wrap="square" rtlCol="0">
            <a:spAutoFit/>
          </a:bodyPr>
          <a:lstStyle/>
          <a:p>
            <a:r>
              <a:rPr lang="de-DE" b="1" dirty="0">
                <a:solidFill>
                  <a:srgbClr val="9E0000"/>
                </a:solidFill>
              </a:rPr>
              <a:t>Sample</a:t>
            </a:r>
          </a:p>
        </p:txBody>
      </p:sp>
      <p:sp>
        <p:nvSpPr>
          <p:cNvPr id="5" name="Textfeld 4">
            <a:extLst>
              <a:ext uri="{FF2B5EF4-FFF2-40B4-BE49-F238E27FC236}">
                <a16:creationId xmlns:a16="http://schemas.microsoft.com/office/drawing/2014/main" id="{6314DEDF-7E8B-4DC9-A031-AE64BBC5C984}"/>
              </a:ext>
            </a:extLst>
          </p:cNvPr>
          <p:cNvSpPr txBox="1"/>
          <p:nvPr/>
        </p:nvSpPr>
        <p:spPr>
          <a:xfrm>
            <a:off x="6516216" y="5320734"/>
            <a:ext cx="2367880" cy="200055"/>
          </a:xfrm>
          <a:prstGeom prst="rect">
            <a:avLst/>
          </a:prstGeom>
          <a:noFill/>
        </p:spPr>
        <p:txBody>
          <a:bodyPr wrap="square">
            <a:spAutoFit/>
          </a:bodyPr>
          <a:lstStyle/>
          <a:p>
            <a:r>
              <a:rPr lang="en-US" sz="700" b="0" dirty="0"/>
              <a:t>04.05.2022 | CEMO Spring/Summer seminar | </a:t>
            </a:r>
            <a:fld id="{69EF0B1B-AF87-4C6F-A8DF-D47233152BBB}" type="slidenum">
              <a:rPr lang="en-US" sz="700" b="0" smtClean="0"/>
              <a:t>7</a:t>
            </a:fld>
            <a:endParaRPr lang="de-DE" sz="700" dirty="0"/>
          </a:p>
        </p:txBody>
      </p:sp>
    </p:spTree>
    <p:extLst>
      <p:ext uri="{BB962C8B-B14F-4D97-AF65-F5344CB8AC3E}">
        <p14:creationId xmlns:p14="http://schemas.microsoft.com/office/powerpoint/2010/main" val="257341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F9703A5-ABFB-4A41-80E9-F854B90F2A97}"/>
              </a:ext>
            </a:extLst>
          </p:cNvPr>
          <p:cNvSpPr txBox="1"/>
          <p:nvPr/>
        </p:nvSpPr>
        <p:spPr>
          <a:xfrm>
            <a:off x="467544" y="1129308"/>
            <a:ext cx="8064896" cy="3693319"/>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AU" sz="2000" dirty="0"/>
              <a:t>Familiarise</a:t>
            </a:r>
            <a:r>
              <a:rPr lang="en-US" sz="2000" dirty="0"/>
              <a:t> with Norway’s school system </a:t>
            </a:r>
            <a:r>
              <a:rPr lang="en-US" sz="2000" i="1" dirty="0"/>
              <a:t>(</a:t>
            </a:r>
            <a:r>
              <a:rPr lang="en-US" sz="2000" i="1" dirty="0" err="1"/>
              <a:t>grunnskole</a:t>
            </a:r>
            <a:r>
              <a:rPr lang="en-US" sz="2000" i="1" dirty="0"/>
              <a:t>, VGS)</a:t>
            </a:r>
          </a:p>
          <a:p>
            <a:pPr marL="342900" indent="-342900">
              <a:spcBef>
                <a:spcPts val="600"/>
              </a:spcBef>
              <a:spcAft>
                <a:spcPts val="600"/>
              </a:spcAft>
              <a:buFont typeface="Arial" panose="020B0604020202020204" pitchFamily="34" charset="0"/>
              <a:buChar char="•"/>
            </a:pPr>
            <a:r>
              <a:rPr lang="en-AU" sz="2000" dirty="0"/>
              <a:t>Learn about </a:t>
            </a:r>
            <a:r>
              <a:rPr lang="en-US" sz="2000" dirty="0"/>
              <a:t>the registry data structure (merging, reshaping)</a:t>
            </a:r>
          </a:p>
          <a:p>
            <a:pPr marL="342900" indent="-342900">
              <a:spcBef>
                <a:spcPts val="600"/>
              </a:spcBef>
              <a:spcAft>
                <a:spcPts val="600"/>
              </a:spcAft>
              <a:buFont typeface="Arial" panose="020B0604020202020204" pitchFamily="34" charset="0"/>
              <a:buChar char="•"/>
            </a:pPr>
            <a:r>
              <a:rPr lang="en-US" sz="2000" dirty="0"/>
              <a:t>Select</a:t>
            </a:r>
            <a:r>
              <a:rPr lang="de-DE" sz="2000" dirty="0"/>
              <a:t> </a:t>
            </a:r>
            <a:r>
              <a:rPr lang="en-AU" sz="2000" dirty="0"/>
              <a:t>variables (require variable descriptions)</a:t>
            </a:r>
          </a:p>
          <a:p>
            <a:pPr marL="342900" indent="-342900">
              <a:spcBef>
                <a:spcPts val="600"/>
              </a:spcBef>
              <a:spcAft>
                <a:spcPts val="600"/>
              </a:spcAft>
              <a:buFont typeface="Arial" panose="020B0604020202020204" pitchFamily="34" charset="0"/>
              <a:buChar char="•"/>
            </a:pPr>
            <a:r>
              <a:rPr lang="en-US" sz="2000" dirty="0"/>
              <a:t>Methodology design to address research questions</a:t>
            </a:r>
          </a:p>
          <a:p>
            <a:pPr marL="704850" lvl="1" indent="-342900">
              <a:spcBef>
                <a:spcPts val="600"/>
              </a:spcBef>
              <a:spcAft>
                <a:spcPts val="600"/>
              </a:spcAft>
              <a:buFont typeface="Arial" panose="020B0604020202020204" pitchFamily="34" charset="0"/>
              <a:buChar char="•"/>
            </a:pPr>
            <a:r>
              <a:rPr lang="en-AU" dirty="0"/>
              <a:t>Operationalise</a:t>
            </a:r>
            <a:r>
              <a:rPr lang="en-US" dirty="0"/>
              <a:t> “students’ learning outcome” (i.e., teacher-assigned grades </a:t>
            </a:r>
            <a:r>
              <a:rPr lang="en-US" i="1" dirty="0"/>
              <a:t>only</a:t>
            </a:r>
            <a:r>
              <a:rPr lang="en-US" dirty="0"/>
              <a:t>)?</a:t>
            </a:r>
          </a:p>
          <a:p>
            <a:pPr marL="704850" lvl="1" indent="-342900">
              <a:spcBef>
                <a:spcPts val="600"/>
              </a:spcBef>
              <a:spcAft>
                <a:spcPts val="600"/>
              </a:spcAft>
              <a:buFont typeface="Arial" panose="020B0604020202020204" pitchFamily="34" charset="0"/>
              <a:buChar char="•"/>
            </a:pPr>
            <a:r>
              <a:rPr lang="en-US" dirty="0"/>
              <a:t>Consider nesting structure?</a:t>
            </a:r>
          </a:p>
          <a:p>
            <a:pPr marL="704850" lvl="1" indent="-342900">
              <a:spcBef>
                <a:spcPts val="600"/>
              </a:spcBef>
              <a:spcAft>
                <a:spcPts val="600"/>
              </a:spcAft>
              <a:buFont typeface="Arial" panose="020B0604020202020204" pitchFamily="34" charset="0"/>
              <a:buChar char="•"/>
            </a:pPr>
            <a:r>
              <a:rPr lang="en-US" dirty="0"/>
              <a:t>Most appropriate method for causal inference?</a:t>
            </a:r>
          </a:p>
          <a:p>
            <a:pPr marL="342900" indent="-342900">
              <a:spcBef>
                <a:spcPts val="600"/>
              </a:spcBef>
              <a:spcAft>
                <a:spcPts val="600"/>
              </a:spcAft>
              <a:buFont typeface="Arial" panose="020B0604020202020204" pitchFamily="34" charset="0"/>
              <a:buChar char="•"/>
            </a:pPr>
            <a:r>
              <a:rPr lang="en-US" sz="2000" dirty="0"/>
              <a:t>Complete </a:t>
            </a:r>
            <a:r>
              <a:rPr lang="en-US" sz="2000" dirty="0">
                <a:solidFill>
                  <a:srgbClr val="9E0000"/>
                </a:solidFill>
              </a:rPr>
              <a:t>pre-registration</a:t>
            </a:r>
          </a:p>
        </p:txBody>
      </p:sp>
      <p:sp>
        <p:nvSpPr>
          <p:cNvPr id="4" name="Textfeld 3">
            <a:extLst>
              <a:ext uri="{FF2B5EF4-FFF2-40B4-BE49-F238E27FC236}">
                <a16:creationId xmlns:a16="http://schemas.microsoft.com/office/drawing/2014/main" id="{BF693D08-89F0-4AFA-BE68-8443471A06AC}"/>
              </a:ext>
            </a:extLst>
          </p:cNvPr>
          <p:cNvSpPr txBox="1"/>
          <p:nvPr/>
        </p:nvSpPr>
        <p:spPr>
          <a:xfrm>
            <a:off x="7236296" y="121196"/>
            <a:ext cx="1647800" cy="338554"/>
          </a:xfrm>
          <a:prstGeom prst="rect">
            <a:avLst/>
          </a:prstGeom>
          <a:noFill/>
        </p:spPr>
        <p:txBody>
          <a:bodyPr wrap="square" rtlCol="0">
            <a:spAutoFit/>
          </a:bodyPr>
          <a:lstStyle/>
          <a:p>
            <a:r>
              <a:rPr lang="en-US" b="1" dirty="0">
                <a:solidFill>
                  <a:srgbClr val="9E0000"/>
                </a:solidFill>
              </a:rPr>
              <a:t>Current</a:t>
            </a:r>
            <a:r>
              <a:rPr lang="de-DE" b="1" dirty="0">
                <a:solidFill>
                  <a:srgbClr val="9E0000"/>
                </a:solidFill>
              </a:rPr>
              <a:t> Work</a:t>
            </a:r>
          </a:p>
        </p:txBody>
      </p:sp>
      <p:sp>
        <p:nvSpPr>
          <p:cNvPr id="6" name="Textfeld 5">
            <a:extLst>
              <a:ext uri="{FF2B5EF4-FFF2-40B4-BE49-F238E27FC236}">
                <a16:creationId xmlns:a16="http://schemas.microsoft.com/office/drawing/2014/main" id="{9C10DFC0-682E-4F1A-AB90-6A7E4A5C7895}"/>
              </a:ext>
            </a:extLst>
          </p:cNvPr>
          <p:cNvSpPr txBox="1"/>
          <p:nvPr/>
        </p:nvSpPr>
        <p:spPr>
          <a:xfrm>
            <a:off x="6516216" y="5320734"/>
            <a:ext cx="2367880" cy="200055"/>
          </a:xfrm>
          <a:prstGeom prst="rect">
            <a:avLst/>
          </a:prstGeom>
          <a:noFill/>
        </p:spPr>
        <p:txBody>
          <a:bodyPr wrap="square">
            <a:spAutoFit/>
          </a:bodyPr>
          <a:lstStyle/>
          <a:p>
            <a:r>
              <a:rPr lang="en-US" sz="700" b="0" dirty="0"/>
              <a:t>04.05.2022 | CEMO Spring/Summer seminar | </a:t>
            </a:r>
            <a:fld id="{69EF0B1B-AF87-4C6F-A8DF-D47233152BBB}" type="slidenum">
              <a:rPr lang="en-US" sz="700" b="0" smtClean="0"/>
              <a:t>8</a:t>
            </a:fld>
            <a:endParaRPr lang="de-DE" sz="700" dirty="0"/>
          </a:p>
        </p:txBody>
      </p:sp>
    </p:spTree>
    <p:extLst>
      <p:ext uri="{BB962C8B-B14F-4D97-AF65-F5344CB8AC3E}">
        <p14:creationId xmlns:p14="http://schemas.microsoft.com/office/powerpoint/2010/main" val="2949645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BF693D08-89F0-4AFA-BE68-8443471A06AC}"/>
              </a:ext>
            </a:extLst>
          </p:cNvPr>
          <p:cNvSpPr txBox="1"/>
          <p:nvPr/>
        </p:nvSpPr>
        <p:spPr>
          <a:xfrm>
            <a:off x="5724128" y="121196"/>
            <a:ext cx="3159968" cy="338554"/>
          </a:xfrm>
          <a:prstGeom prst="rect">
            <a:avLst/>
          </a:prstGeom>
          <a:noFill/>
        </p:spPr>
        <p:txBody>
          <a:bodyPr wrap="square" rtlCol="0">
            <a:spAutoFit/>
          </a:bodyPr>
          <a:lstStyle/>
          <a:p>
            <a:r>
              <a:rPr lang="en-US" b="1" dirty="0">
                <a:solidFill>
                  <a:srgbClr val="9E0000"/>
                </a:solidFill>
              </a:rPr>
              <a:t>Current Step: Pre-Registration</a:t>
            </a:r>
          </a:p>
        </p:txBody>
      </p:sp>
      <p:pic>
        <p:nvPicPr>
          <p:cNvPr id="8" name="Grafik 7">
            <a:extLst>
              <a:ext uri="{FF2B5EF4-FFF2-40B4-BE49-F238E27FC236}">
                <a16:creationId xmlns:a16="http://schemas.microsoft.com/office/drawing/2014/main" id="{8DD84797-5866-4869-8A92-CEDED3F48B81}"/>
              </a:ext>
            </a:extLst>
          </p:cNvPr>
          <p:cNvPicPr>
            <a:picLocks noChangeAspect="1"/>
          </p:cNvPicPr>
          <p:nvPr/>
        </p:nvPicPr>
        <p:blipFill>
          <a:blip r:embed="rId3"/>
          <a:stretch>
            <a:fillRect/>
          </a:stretch>
        </p:blipFill>
        <p:spPr>
          <a:xfrm>
            <a:off x="323528" y="841276"/>
            <a:ext cx="5661005" cy="4352230"/>
          </a:xfrm>
          <a:prstGeom prst="rect">
            <a:avLst/>
          </a:prstGeom>
        </p:spPr>
      </p:pic>
      <p:sp>
        <p:nvSpPr>
          <p:cNvPr id="10" name="Textfeld 9">
            <a:extLst>
              <a:ext uri="{FF2B5EF4-FFF2-40B4-BE49-F238E27FC236}">
                <a16:creationId xmlns:a16="http://schemas.microsoft.com/office/drawing/2014/main" id="{F13DB350-62C3-47B5-BF59-516063320FB4}"/>
              </a:ext>
            </a:extLst>
          </p:cNvPr>
          <p:cNvSpPr txBox="1"/>
          <p:nvPr/>
        </p:nvSpPr>
        <p:spPr>
          <a:xfrm>
            <a:off x="6759116" y="1921396"/>
            <a:ext cx="1368152" cy="338554"/>
          </a:xfrm>
          <a:prstGeom prst="rect">
            <a:avLst/>
          </a:prstGeom>
          <a:ln w="9525"/>
        </p:spPr>
        <p:style>
          <a:lnRef idx="2">
            <a:schemeClr val="accent4"/>
          </a:lnRef>
          <a:fillRef idx="1">
            <a:schemeClr val="lt1"/>
          </a:fillRef>
          <a:effectRef idx="0">
            <a:schemeClr val="accent4"/>
          </a:effectRef>
          <a:fontRef idx="minor">
            <a:schemeClr val="dk1"/>
          </a:fontRef>
        </p:style>
        <p:txBody>
          <a:bodyPr wrap="square">
            <a:spAutoFit/>
          </a:bodyPr>
          <a:lstStyle/>
          <a:p>
            <a:r>
              <a:rPr lang="de-DE" dirty="0"/>
              <a:t>https://osf.io/</a:t>
            </a:r>
          </a:p>
        </p:txBody>
      </p:sp>
      <p:pic>
        <p:nvPicPr>
          <p:cNvPr id="3" name="Grafik 2">
            <a:extLst>
              <a:ext uri="{FF2B5EF4-FFF2-40B4-BE49-F238E27FC236}">
                <a16:creationId xmlns:a16="http://schemas.microsoft.com/office/drawing/2014/main" id="{60172590-330A-4554-B666-65CC884C0BC0}"/>
              </a:ext>
            </a:extLst>
          </p:cNvPr>
          <p:cNvPicPr>
            <a:picLocks noChangeAspect="1"/>
          </p:cNvPicPr>
          <p:nvPr/>
        </p:nvPicPr>
        <p:blipFill>
          <a:blip r:embed="rId4"/>
          <a:stretch>
            <a:fillRect/>
          </a:stretch>
        </p:blipFill>
        <p:spPr>
          <a:xfrm>
            <a:off x="6372200" y="3289548"/>
            <a:ext cx="2141984" cy="1584176"/>
          </a:xfrm>
          <a:prstGeom prst="rect">
            <a:avLst/>
          </a:prstGeom>
        </p:spPr>
      </p:pic>
      <p:sp>
        <p:nvSpPr>
          <p:cNvPr id="7" name="Textfeld 6">
            <a:extLst>
              <a:ext uri="{FF2B5EF4-FFF2-40B4-BE49-F238E27FC236}">
                <a16:creationId xmlns:a16="http://schemas.microsoft.com/office/drawing/2014/main" id="{0A3758D6-627A-4A92-9AE0-AA779CD74A50}"/>
              </a:ext>
            </a:extLst>
          </p:cNvPr>
          <p:cNvSpPr txBox="1"/>
          <p:nvPr/>
        </p:nvSpPr>
        <p:spPr>
          <a:xfrm>
            <a:off x="6516216" y="5320734"/>
            <a:ext cx="2367880" cy="200055"/>
          </a:xfrm>
          <a:prstGeom prst="rect">
            <a:avLst/>
          </a:prstGeom>
          <a:noFill/>
        </p:spPr>
        <p:txBody>
          <a:bodyPr wrap="square">
            <a:spAutoFit/>
          </a:bodyPr>
          <a:lstStyle/>
          <a:p>
            <a:r>
              <a:rPr lang="en-US" sz="700" b="0" dirty="0"/>
              <a:t>04.05.2022 | CEMO Spring/Summer seminar | </a:t>
            </a:r>
            <a:fld id="{69EF0B1B-AF87-4C6F-A8DF-D47233152BBB}" type="slidenum">
              <a:rPr lang="en-US" sz="700" b="0" smtClean="0"/>
              <a:t>9</a:t>
            </a:fld>
            <a:endParaRPr lang="de-DE" sz="700" dirty="0"/>
          </a:p>
        </p:txBody>
      </p:sp>
    </p:spTree>
    <p:extLst>
      <p:ext uri="{BB962C8B-B14F-4D97-AF65-F5344CB8AC3E}">
        <p14:creationId xmlns:p14="http://schemas.microsoft.com/office/powerpoint/2010/main" val="1950807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BF693D08-89F0-4AFA-BE68-8443471A06AC}"/>
              </a:ext>
            </a:extLst>
          </p:cNvPr>
          <p:cNvSpPr txBox="1"/>
          <p:nvPr/>
        </p:nvSpPr>
        <p:spPr>
          <a:xfrm>
            <a:off x="5724128" y="121196"/>
            <a:ext cx="3159968" cy="338554"/>
          </a:xfrm>
          <a:prstGeom prst="rect">
            <a:avLst/>
          </a:prstGeom>
          <a:noFill/>
        </p:spPr>
        <p:txBody>
          <a:bodyPr wrap="square" rtlCol="0">
            <a:spAutoFit/>
          </a:bodyPr>
          <a:lstStyle/>
          <a:p>
            <a:r>
              <a:rPr lang="en-US" b="1" dirty="0">
                <a:solidFill>
                  <a:srgbClr val="9E0000"/>
                </a:solidFill>
              </a:rPr>
              <a:t>Current Step: Pre-Registration</a:t>
            </a:r>
          </a:p>
        </p:txBody>
      </p:sp>
      <p:sp>
        <p:nvSpPr>
          <p:cNvPr id="10" name="Textfeld 9">
            <a:extLst>
              <a:ext uri="{FF2B5EF4-FFF2-40B4-BE49-F238E27FC236}">
                <a16:creationId xmlns:a16="http://schemas.microsoft.com/office/drawing/2014/main" id="{F13DB350-62C3-47B5-BF59-516063320FB4}"/>
              </a:ext>
            </a:extLst>
          </p:cNvPr>
          <p:cNvSpPr txBox="1"/>
          <p:nvPr/>
        </p:nvSpPr>
        <p:spPr>
          <a:xfrm>
            <a:off x="6660232" y="1273324"/>
            <a:ext cx="1944208" cy="338554"/>
          </a:xfrm>
          <a:prstGeom prst="rect">
            <a:avLst/>
          </a:prstGeom>
          <a:ln w="9525"/>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t>private / public</a:t>
            </a:r>
          </a:p>
        </p:txBody>
      </p:sp>
      <p:pic>
        <p:nvPicPr>
          <p:cNvPr id="7" name="Grafik 6">
            <a:extLst>
              <a:ext uri="{FF2B5EF4-FFF2-40B4-BE49-F238E27FC236}">
                <a16:creationId xmlns:a16="http://schemas.microsoft.com/office/drawing/2014/main" id="{E00A2378-8A6B-464C-A1AE-B8ECF86E9126}"/>
              </a:ext>
            </a:extLst>
          </p:cNvPr>
          <p:cNvPicPr>
            <a:picLocks noChangeAspect="1"/>
          </p:cNvPicPr>
          <p:nvPr/>
        </p:nvPicPr>
        <p:blipFill>
          <a:blip r:embed="rId3"/>
          <a:stretch>
            <a:fillRect/>
          </a:stretch>
        </p:blipFill>
        <p:spPr>
          <a:xfrm>
            <a:off x="483886" y="697259"/>
            <a:ext cx="4520162" cy="5004633"/>
          </a:xfrm>
          <a:prstGeom prst="rect">
            <a:avLst/>
          </a:prstGeom>
        </p:spPr>
      </p:pic>
      <p:cxnSp>
        <p:nvCxnSpPr>
          <p:cNvPr id="11" name="Gerader Verbinder 10">
            <a:extLst>
              <a:ext uri="{FF2B5EF4-FFF2-40B4-BE49-F238E27FC236}">
                <a16:creationId xmlns:a16="http://schemas.microsoft.com/office/drawing/2014/main" id="{63DC771F-C967-4690-84B3-4EC08CA78256}"/>
              </a:ext>
            </a:extLst>
          </p:cNvPr>
          <p:cNvCxnSpPr>
            <a:cxnSpLocks/>
            <a:stCxn id="10" idx="1"/>
          </p:cNvCxnSpPr>
          <p:nvPr/>
        </p:nvCxnSpPr>
        <p:spPr bwMode="auto">
          <a:xfrm flipH="1" flipV="1">
            <a:off x="4283968" y="1129308"/>
            <a:ext cx="2376264" cy="313293"/>
          </a:xfrm>
          <a:prstGeom prst="line">
            <a:avLst/>
          </a:prstGeom>
          <a:solidFill>
            <a:schemeClr val="accent1"/>
          </a:solidFill>
          <a:ln w="6350" cap="flat" cmpd="sng" algn="ctr">
            <a:solidFill>
              <a:schemeClr val="tx1"/>
            </a:solidFill>
            <a:prstDash val="solid"/>
            <a:round/>
            <a:headEnd type="none" w="med" len="med"/>
            <a:tailEnd type="none" w="med" len="med"/>
          </a:ln>
          <a:effectLst/>
        </p:spPr>
      </p:cxnSp>
      <p:sp>
        <p:nvSpPr>
          <p:cNvPr id="12" name="Textfeld 11">
            <a:extLst>
              <a:ext uri="{FF2B5EF4-FFF2-40B4-BE49-F238E27FC236}">
                <a16:creationId xmlns:a16="http://schemas.microsoft.com/office/drawing/2014/main" id="{80D4A6D4-06D7-47F9-A571-FD09532B3560}"/>
              </a:ext>
            </a:extLst>
          </p:cNvPr>
          <p:cNvSpPr txBox="1"/>
          <p:nvPr/>
        </p:nvSpPr>
        <p:spPr>
          <a:xfrm>
            <a:off x="6660232" y="1755894"/>
            <a:ext cx="1944208" cy="338554"/>
          </a:xfrm>
          <a:prstGeom prst="rect">
            <a:avLst/>
          </a:prstGeom>
          <a:ln w="9525"/>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t>description</a:t>
            </a:r>
          </a:p>
        </p:txBody>
      </p:sp>
      <p:cxnSp>
        <p:nvCxnSpPr>
          <p:cNvPr id="13" name="Gerader Verbinder 12">
            <a:extLst>
              <a:ext uri="{FF2B5EF4-FFF2-40B4-BE49-F238E27FC236}">
                <a16:creationId xmlns:a16="http://schemas.microsoft.com/office/drawing/2014/main" id="{9881EA70-E4AA-4579-87B8-426B22F99FCF}"/>
              </a:ext>
            </a:extLst>
          </p:cNvPr>
          <p:cNvCxnSpPr>
            <a:cxnSpLocks/>
            <a:stCxn id="12" idx="1"/>
          </p:cNvCxnSpPr>
          <p:nvPr/>
        </p:nvCxnSpPr>
        <p:spPr bwMode="auto">
          <a:xfrm flipH="1">
            <a:off x="5004048" y="1925171"/>
            <a:ext cx="1656184" cy="17711"/>
          </a:xfrm>
          <a:prstGeom prst="line">
            <a:avLst/>
          </a:prstGeom>
          <a:solidFill>
            <a:schemeClr val="accent1"/>
          </a:solidFill>
          <a:ln w="6350" cap="flat" cmpd="sng" algn="ctr">
            <a:solidFill>
              <a:schemeClr val="tx1"/>
            </a:solidFill>
            <a:prstDash val="solid"/>
            <a:round/>
            <a:headEnd type="none" w="med" len="med"/>
            <a:tailEnd type="none" w="med" len="med"/>
          </a:ln>
          <a:effectLst/>
        </p:spPr>
      </p:cxnSp>
      <p:sp>
        <p:nvSpPr>
          <p:cNvPr id="16" name="Textfeld 15">
            <a:extLst>
              <a:ext uri="{FF2B5EF4-FFF2-40B4-BE49-F238E27FC236}">
                <a16:creationId xmlns:a16="http://schemas.microsoft.com/office/drawing/2014/main" id="{D86950C3-8D66-43F4-9B96-52C057F17B57}"/>
              </a:ext>
            </a:extLst>
          </p:cNvPr>
          <p:cNvSpPr txBox="1"/>
          <p:nvPr/>
        </p:nvSpPr>
        <p:spPr>
          <a:xfrm>
            <a:off x="6660240" y="2256175"/>
            <a:ext cx="1944208" cy="338554"/>
          </a:xfrm>
          <a:prstGeom prst="rect">
            <a:avLst/>
          </a:prstGeom>
          <a:ln w="9525"/>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t>changes tracked</a:t>
            </a:r>
          </a:p>
        </p:txBody>
      </p:sp>
      <p:cxnSp>
        <p:nvCxnSpPr>
          <p:cNvPr id="17" name="Gerader Verbinder 16">
            <a:extLst>
              <a:ext uri="{FF2B5EF4-FFF2-40B4-BE49-F238E27FC236}">
                <a16:creationId xmlns:a16="http://schemas.microsoft.com/office/drawing/2014/main" id="{C7D2DA66-5FF6-45C0-9633-889626321D77}"/>
              </a:ext>
            </a:extLst>
          </p:cNvPr>
          <p:cNvCxnSpPr>
            <a:cxnSpLocks/>
            <a:stCxn id="16" idx="1"/>
          </p:cNvCxnSpPr>
          <p:nvPr/>
        </p:nvCxnSpPr>
        <p:spPr bwMode="auto">
          <a:xfrm flipH="1">
            <a:off x="4860032" y="2425452"/>
            <a:ext cx="1800208" cy="1475582"/>
          </a:xfrm>
          <a:prstGeom prst="line">
            <a:avLst/>
          </a:prstGeom>
          <a:solidFill>
            <a:schemeClr val="accent1"/>
          </a:solidFill>
          <a:ln w="6350" cap="flat" cmpd="sng" algn="ctr">
            <a:solidFill>
              <a:schemeClr val="tx1"/>
            </a:solidFill>
            <a:prstDash val="solid"/>
            <a:round/>
            <a:headEnd type="none" w="med" len="med"/>
            <a:tailEnd type="none" w="med" len="med"/>
          </a:ln>
          <a:effectLst/>
        </p:spPr>
      </p:cxnSp>
      <p:sp>
        <p:nvSpPr>
          <p:cNvPr id="23" name="Textfeld 22">
            <a:extLst>
              <a:ext uri="{FF2B5EF4-FFF2-40B4-BE49-F238E27FC236}">
                <a16:creationId xmlns:a16="http://schemas.microsoft.com/office/drawing/2014/main" id="{5B775F6C-1B44-49F5-94E8-A07222C97672}"/>
              </a:ext>
            </a:extLst>
          </p:cNvPr>
          <p:cNvSpPr txBox="1"/>
          <p:nvPr/>
        </p:nvSpPr>
        <p:spPr>
          <a:xfrm>
            <a:off x="6660232" y="4105534"/>
            <a:ext cx="1944208" cy="338554"/>
          </a:xfrm>
          <a:prstGeom prst="rect">
            <a:avLst/>
          </a:prstGeom>
          <a:ln w="9525"/>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t>git hub connection</a:t>
            </a:r>
          </a:p>
        </p:txBody>
      </p:sp>
      <p:cxnSp>
        <p:nvCxnSpPr>
          <p:cNvPr id="24" name="Gerader Verbinder 23">
            <a:extLst>
              <a:ext uri="{FF2B5EF4-FFF2-40B4-BE49-F238E27FC236}">
                <a16:creationId xmlns:a16="http://schemas.microsoft.com/office/drawing/2014/main" id="{17D05A73-3619-469F-A2D3-3820330770E2}"/>
              </a:ext>
            </a:extLst>
          </p:cNvPr>
          <p:cNvCxnSpPr>
            <a:cxnSpLocks/>
            <a:stCxn id="23" idx="1"/>
          </p:cNvCxnSpPr>
          <p:nvPr/>
        </p:nvCxnSpPr>
        <p:spPr bwMode="auto">
          <a:xfrm flipH="1" flipV="1">
            <a:off x="2195736" y="3793604"/>
            <a:ext cx="4464496" cy="481207"/>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31" name="Gerader Verbinder 30">
            <a:extLst>
              <a:ext uri="{FF2B5EF4-FFF2-40B4-BE49-F238E27FC236}">
                <a16:creationId xmlns:a16="http://schemas.microsoft.com/office/drawing/2014/main" id="{960F07BD-4B5C-43CA-A318-9AD7DA8A88FF}"/>
              </a:ext>
            </a:extLst>
          </p:cNvPr>
          <p:cNvCxnSpPr>
            <a:cxnSpLocks/>
            <a:stCxn id="34" idx="1"/>
          </p:cNvCxnSpPr>
          <p:nvPr/>
        </p:nvCxnSpPr>
        <p:spPr bwMode="auto">
          <a:xfrm flipH="1">
            <a:off x="2699792" y="4776455"/>
            <a:ext cx="3960440" cy="601325"/>
          </a:xfrm>
          <a:prstGeom prst="line">
            <a:avLst/>
          </a:prstGeom>
          <a:solidFill>
            <a:schemeClr val="accent1"/>
          </a:solidFill>
          <a:ln w="6350" cap="flat" cmpd="sng" algn="ctr">
            <a:solidFill>
              <a:schemeClr val="tx1"/>
            </a:solidFill>
            <a:prstDash val="solid"/>
            <a:round/>
            <a:headEnd type="none" w="med" len="med"/>
            <a:tailEnd type="none" w="med" len="med"/>
          </a:ln>
          <a:effectLst/>
        </p:spPr>
      </p:cxnSp>
      <p:sp>
        <p:nvSpPr>
          <p:cNvPr id="34" name="Textfeld 33">
            <a:extLst>
              <a:ext uri="{FF2B5EF4-FFF2-40B4-BE49-F238E27FC236}">
                <a16:creationId xmlns:a16="http://schemas.microsoft.com/office/drawing/2014/main" id="{C60DF436-3D00-48DC-8338-F8B7A32022CD}"/>
              </a:ext>
            </a:extLst>
          </p:cNvPr>
          <p:cNvSpPr txBox="1"/>
          <p:nvPr/>
        </p:nvSpPr>
        <p:spPr>
          <a:xfrm>
            <a:off x="6660232" y="4607178"/>
            <a:ext cx="1944208" cy="338554"/>
          </a:xfrm>
          <a:prstGeom prst="rect">
            <a:avLst/>
          </a:prstGeom>
          <a:ln w="9525"/>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t>Zotero connection</a:t>
            </a:r>
          </a:p>
        </p:txBody>
      </p:sp>
      <p:sp>
        <p:nvSpPr>
          <p:cNvPr id="36" name="Textfeld 35">
            <a:extLst>
              <a:ext uri="{FF2B5EF4-FFF2-40B4-BE49-F238E27FC236}">
                <a16:creationId xmlns:a16="http://schemas.microsoft.com/office/drawing/2014/main" id="{9CE71A9D-A047-4053-83B3-0A418DFDBF11}"/>
              </a:ext>
            </a:extLst>
          </p:cNvPr>
          <p:cNvSpPr txBox="1"/>
          <p:nvPr/>
        </p:nvSpPr>
        <p:spPr>
          <a:xfrm>
            <a:off x="6516216" y="5320734"/>
            <a:ext cx="2367880" cy="200055"/>
          </a:xfrm>
          <a:prstGeom prst="rect">
            <a:avLst/>
          </a:prstGeom>
          <a:noFill/>
        </p:spPr>
        <p:txBody>
          <a:bodyPr wrap="square">
            <a:spAutoFit/>
          </a:bodyPr>
          <a:lstStyle/>
          <a:p>
            <a:r>
              <a:rPr lang="en-US" sz="700" b="0" dirty="0"/>
              <a:t>04.05.2022 | CEMO Spring/Summer seminar | </a:t>
            </a:r>
            <a:fld id="{69EF0B1B-AF87-4C6F-A8DF-D47233152BBB}" type="slidenum">
              <a:rPr lang="en-US" sz="700" b="0" smtClean="0"/>
              <a:t>10</a:t>
            </a:fld>
            <a:endParaRPr lang="de-DE" sz="700" dirty="0"/>
          </a:p>
        </p:txBody>
      </p:sp>
    </p:spTree>
    <p:extLst>
      <p:ext uri="{BB962C8B-B14F-4D97-AF65-F5344CB8AC3E}">
        <p14:creationId xmlns:p14="http://schemas.microsoft.com/office/powerpoint/2010/main" val="2841834515"/>
      </p:ext>
    </p:extLst>
  </p:cSld>
  <p:clrMapOvr>
    <a:masterClrMapping/>
  </p:clrMapOvr>
</p:sld>
</file>

<file path=ppt/theme/theme1.xml><?xml version="1.0" encoding="utf-8"?>
<a:theme xmlns:a="http://schemas.openxmlformats.org/drawingml/2006/main" name="Informatikk_brevik">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ヒラギノ角ゴ Pro W3"/>
        <a:cs typeface="ヒラギノ角ゴ Pro W3"/>
      </a:majorFont>
      <a:minorFont>
        <a:latin typeface="Arial"/>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MO presentation idea research questions" id="{E91BA00B-E01A-41A8-A69C-2C58C2CE9436}" vid="{2E5E4E2B-B887-405C-A7B0-7C7E7A2E342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CEMO presentation idea research questions</Template>
  <TotalTime>93</TotalTime>
  <Words>798</Words>
  <Application>Microsoft Office PowerPoint</Application>
  <PresentationFormat>On-screen Show (16:10)</PresentationFormat>
  <Paragraphs>97</Paragraphs>
  <Slides>11</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Informatikk_brevik</vt:lpstr>
      <vt:lpstr>Tim Fütterer, Tony Tan, Rolf Vegar Olsen, and Sigrid Blömeke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Sigrid Blömeke</dc:title>
  <dc:creator>Tim Hagen Fütterer</dc:creator>
  <cp:lastModifiedBy>Tony Tan</cp:lastModifiedBy>
  <cp:revision>17</cp:revision>
  <dcterms:created xsi:type="dcterms:W3CDTF">2022-04-12T18:23:11Z</dcterms:created>
  <dcterms:modified xsi:type="dcterms:W3CDTF">2022-05-02T12:17:00Z</dcterms:modified>
</cp:coreProperties>
</file>