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howSpecialPlsOnTitleSld="0" strictFirstAndLastChars="0" saveSubsetFonts="1" autoCompressPictures="0" bookmarkIdSeed="5">
  <p:sldMasterIdLst>
    <p:sldMasterId id="2147483648" r:id="rId1"/>
  </p:sldMasterIdLst>
  <p:notesMasterIdLst>
    <p:notesMasterId r:id="rId9"/>
  </p:notesMasterIdLst>
  <p:handoutMasterIdLst>
    <p:handoutMasterId r:id="rId10"/>
  </p:handoutMasterIdLst>
  <p:sldIdLst>
    <p:sldId id="256" r:id="rId2"/>
    <p:sldId id="292" r:id="rId3"/>
    <p:sldId id="291" r:id="rId4"/>
    <p:sldId id="290" r:id="rId5"/>
    <p:sldId id="285" r:id="rId6"/>
    <p:sldId id="289" r:id="rId7"/>
    <p:sldId id="293" r:id="rId8"/>
  </p:sldIdLst>
  <p:sldSz cx="9144000" cy="5715000" type="screen16x10"/>
  <p:notesSz cx="6858000" cy="9144000"/>
  <p:defaultTextStyle>
    <a:defPPr>
      <a:defRPr lang="en-US"/>
    </a:defPPr>
    <a:lvl1pPr algn="l" rtl="0" fontAlgn="base">
      <a:spcBef>
        <a:spcPct val="0"/>
      </a:spcBef>
      <a:spcAft>
        <a:spcPct val="0"/>
      </a:spcAft>
      <a:defRPr sz="1600" kern="1200">
        <a:solidFill>
          <a:schemeClr val="tx1"/>
        </a:solidFill>
        <a:latin typeface="Arial" charset="0"/>
        <a:ea typeface="ヒラギノ角ゴ Pro W3" charset="-128"/>
        <a:cs typeface="+mn-cs"/>
      </a:defRPr>
    </a:lvl1pPr>
    <a:lvl2pPr marL="361950" indent="95250" algn="l" rtl="0" fontAlgn="base">
      <a:spcBef>
        <a:spcPct val="0"/>
      </a:spcBef>
      <a:spcAft>
        <a:spcPct val="0"/>
      </a:spcAft>
      <a:defRPr sz="1600" kern="1200">
        <a:solidFill>
          <a:schemeClr val="tx1"/>
        </a:solidFill>
        <a:latin typeface="Arial" charset="0"/>
        <a:ea typeface="ヒラギノ角ゴ Pro W3" charset="-128"/>
        <a:cs typeface="+mn-cs"/>
      </a:defRPr>
    </a:lvl2pPr>
    <a:lvl3pPr marL="725488" indent="188913" algn="l" rtl="0" fontAlgn="base">
      <a:spcBef>
        <a:spcPct val="0"/>
      </a:spcBef>
      <a:spcAft>
        <a:spcPct val="0"/>
      </a:spcAft>
      <a:defRPr sz="1600" kern="1200">
        <a:solidFill>
          <a:schemeClr val="tx1"/>
        </a:solidFill>
        <a:latin typeface="Arial" charset="0"/>
        <a:ea typeface="ヒラギノ角ゴ Pro W3" charset="-128"/>
        <a:cs typeface="+mn-cs"/>
      </a:defRPr>
    </a:lvl3pPr>
    <a:lvl4pPr marL="1087438" indent="284163" algn="l" rtl="0" fontAlgn="base">
      <a:spcBef>
        <a:spcPct val="0"/>
      </a:spcBef>
      <a:spcAft>
        <a:spcPct val="0"/>
      </a:spcAft>
      <a:defRPr sz="1600" kern="1200">
        <a:solidFill>
          <a:schemeClr val="tx1"/>
        </a:solidFill>
        <a:latin typeface="Arial" charset="0"/>
        <a:ea typeface="ヒラギノ角ゴ Pro W3" charset="-128"/>
        <a:cs typeface="+mn-cs"/>
      </a:defRPr>
    </a:lvl4pPr>
    <a:lvl5pPr marL="1450975" indent="377825" algn="l" rtl="0" fontAlgn="base">
      <a:spcBef>
        <a:spcPct val="0"/>
      </a:spcBef>
      <a:spcAft>
        <a:spcPct val="0"/>
      </a:spcAft>
      <a:defRPr sz="1600" kern="1200">
        <a:solidFill>
          <a:schemeClr val="tx1"/>
        </a:solidFill>
        <a:latin typeface="Arial" charset="0"/>
        <a:ea typeface="ヒラギノ角ゴ Pro W3" charset="-128"/>
        <a:cs typeface="+mn-cs"/>
      </a:defRPr>
    </a:lvl5pPr>
    <a:lvl6pPr marL="2286000" algn="l" defTabSz="914400" rtl="0" eaLnBrk="1" latinLnBrk="0" hangingPunct="1">
      <a:defRPr sz="1600" kern="1200">
        <a:solidFill>
          <a:schemeClr val="tx1"/>
        </a:solidFill>
        <a:latin typeface="Arial" charset="0"/>
        <a:ea typeface="ヒラギノ角ゴ Pro W3" charset="-128"/>
        <a:cs typeface="+mn-cs"/>
      </a:defRPr>
    </a:lvl6pPr>
    <a:lvl7pPr marL="2743200" algn="l" defTabSz="914400" rtl="0" eaLnBrk="1" latinLnBrk="0" hangingPunct="1">
      <a:defRPr sz="1600" kern="1200">
        <a:solidFill>
          <a:schemeClr val="tx1"/>
        </a:solidFill>
        <a:latin typeface="Arial" charset="0"/>
        <a:ea typeface="ヒラギノ角ゴ Pro W3" charset="-128"/>
        <a:cs typeface="+mn-cs"/>
      </a:defRPr>
    </a:lvl7pPr>
    <a:lvl8pPr marL="3200400" algn="l" defTabSz="914400" rtl="0" eaLnBrk="1" latinLnBrk="0" hangingPunct="1">
      <a:defRPr sz="1600" kern="1200">
        <a:solidFill>
          <a:schemeClr val="tx1"/>
        </a:solidFill>
        <a:latin typeface="Arial" charset="0"/>
        <a:ea typeface="ヒラギノ角ゴ Pro W3" charset="-128"/>
        <a:cs typeface="+mn-cs"/>
      </a:defRPr>
    </a:lvl8pPr>
    <a:lvl9pPr marL="3657600" algn="l" defTabSz="914400" rtl="0" eaLnBrk="1" latinLnBrk="0" hangingPunct="1">
      <a:defRPr sz="1600" kern="1200">
        <a:solidFill>
          <a:schemeClr val="tx1"/>
        </a:solidFill>
        <a:latin typeface="Arial" charset="0"/>
        <a:ea typeface="ヒラギノ角ゴ Pro W3" charset="-128"/>
        <a:cs typeface="+mn-cs"/>
      </a:defRPr>
    </a:lvl9pPr>
  </p:defaultTextStyle>
  <p:extLst>
    <p:ext uri="{EFAFB233-063F-42B5-8137-9DF3F51BA10A}">
      <p15:sldGuideLst xmlns:p15="http://schemas.microsoft.com/office/powerpoint/2012/main">
        <p15:guide id="1" orient="horz" pos="1800">
          <p15:clr>
            <a:srgbClr val="A4A3A4"/>
          </p15:clr>
        </p15:guide>
        <p15:guide id="2" pos="672">
          <p15:clr>
            <a:srgbClr val="A4A3A4"/>
          </p15:clr>
        </p15:guide>
        <p15:guide id="3" pos="5472">
          <p15:clr>
            <a:srgbClr val="A4A3A4"/>
          </p15:clr>
        </p15:guide>
        <p15:guide id="4" pos="1008">
          <p15:clr>
            <a:srgbClr val="A4A3A4"/>
          </p15:clr>
        </p15:guide>
        <p15:guide id="5" pos="115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ny Tan" initials="TT" lastIdx="1" clrIdx="0">
    <p:extLst>
      <p:ext uri="{19B8F6BF-5375-455C-9EA6-DF929625EA0E}">
        <p15:presenceInfo xmlns:p15="http://schemas.microsoft.com/office/powerpoint/2012/main" userId="Tony T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54" autoAdjust="0"/>
    <p:restoredTop sz="69218" autoAdjust="0"/>
  </p:normalViewPr>
  <p:slideViewPr>
    <p:cSldViewPr>
      <p:cViewPr varScale="1">
        <p:scale>
          <a:sx n="130" d="100"/>
          <a:sy n="130" d="100"/>
        </p:scale>
        <p:origin x="2514" y="120"/>
      </p:cViewPr>
      <p:guideLst>
        <p:guide orient="horz" pos="1800"/>
        <p:guide pos="672"/>
        <p:guide pos="5472"/>
        <p:guide pos="1008"/>
        <p:guide pos="11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nb-NO" altLang="nb-NO"/>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F620FD31-6187-4D9B-A55E-8C3B74213D57}" type="datetime1">
              <a:rPr lang="nb-NO" altLang="nb-NO"/>
              <a:pPr>
                <a:defRPr/>
              </a:pPr>
              <a:t>29.05.2022</a:t>
            </a:fld>
            <a:endParaRPr lang="nb-NO" altLang="nb-NO"/>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nb-NO" altLang="nb-NO"/>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EB922565-776C-40F4-8514-40F385E6411D}" type="slidenum">
              <a:rPr lang="nb-NO" altLang="nb-NO"/>
              <a:pPr>
                <a:defRPr/>
              </a:pPr>
              <a:t>‹#›</a:t>
            </a:fld>
            <a:endParaRPr lang="nb-NO" altLang="nb-NO"/>
          </a:p>
        </p:txBody>
      </p:sp>
    </p:spTree>
    <p:extLst>
      <p:ext uri="{BB962C8B-B14F-4D97-AF65-F5344CB8AC3E}">
        <p14:creationId xmlns:p14="http://schemas.microsoft.com/office/powerpoint/2010/main" val="36297778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nb-NO" altLang="nb-NO"/>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nb-NO" altLang="nb-NO"/>
          </a:p>
        </p:txBody>
      </p:sp>
      <p:sp>
        <p:nvSpPr>
          <p:cNvPr id="5124" name="Rectangle 4"/>
          <p:cNvSpPr>
            <a:spLocks noGrp="1" noRot="1" noChangeAspect="1" noChangeArrowheads="1" noTextEdit="1"/>
          </p:cNvSpPr>
          <p:nvPr>
            <p:ph type="sldImg" idx="2"/>
          </p:nvPr>
        </p:nvSpPr>
        <p:spPr bwMode="auto">
          <a:xfrm>
            <a:off x="685800" y="685800"/>
            <a:ext cx="54864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nb-NO" altLang="nb-NO"/>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FC054C7B-6FC2-4923-AF6D-51288AE7A1B4}" type="slidenum">
              <a:rPr lang="en-US" altLang="nb-NO"/>
              <a:pPr>
                <a:defRPr/>
              </a:pPr>
              <a:t>‹#›</a:t>
            </a:fld>
            <a:endParaRPr lang="en-US" altLang="nb-NO"/>
          </a:p>
        </p:txBody>
      </p:sp>
    </p:spTree>
    <p:extLst>
      <p:ext uri="{BB962C8B-B14F-4D97-AF65-F5344CB8AC3E}">
        <p14:creationId xmlns:p14="http://schemas.microsoft.com/office/powerpoint/2010/main" val="266442407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charset="0"/>
        <a:ea typeface="ヒラギノ角ゴ Pro W3" charset="-128"/>
        <a:cs typeface="ヒラギノ角ゴ Pro W3" charset="-128"/>
      </a:defRPr>
    </a:lvl1pPr>
    <a:lvl2pPr marL="361950" algn="l" rtl="0" eaLnBrk="0" fontAlgn="base" hangingPunct="0">
      <a:spcBef>
        <a:spcPct val="30000"/>
      </a:spcBef>
      <a:spcAft>
        <a:spcPct val="0"/>
      </a:spcAft>
      <a:defRPr sz="1000" kern="1200">
        <a:solidFill>
          <a:schemeClr val="tx1"/>
        </a:solidFill>
        <a:latin typeface="Arial" charset="0"/>
        <a:ea typeface="ヒラギノ角ゴ Pro W3" charset="-128"/>
        <a:cs typeface="ヒラギノ角ゴ Pro W3" charset="-128"/>
      </a:defRPr>
    </a:lvl2pPr>
    <a:lvl3pPr marL="725488" algn="l" rtl="0" eaLnBrk="0" fontAlgn="base" hangingPunct="0">
      <a:spcBef>
        <a:spcPct val="30000"/>
      </a:spcBef>
      <a:spcAft>
        <a:spcPct val="0"/>
      </a:spcAft>
      <a:defRPr sz="1000" kern="1200">
        <a:solidFill>
          <a:schemeClr val="tx1"/>
        </a:solidFill>
        <a:latin typeface="Arial" charset="0"/>
        <a:ea typeface="ヒラギノ角ゴ Pro W3" charset="-128"/>
        <a:cs typeface="ヒラギノ角ゴ Pro W3" charset="-128"/>
      </a:defRPr>
    </a:lvl3pPr>
    <a:lvl4pPr marL="1087438" algn="l" rtl="0" eaLnBrk="0" fontAlgn="base" hangingPunct="0">
      <a:spcBef>
        <a:spcPct val="30000"/>
      </a:spcBef>
      <a:spcAft>
        <a:spcPct val="0"/>
      </a:spcAft>
      <a:defRPr sz="1000" kern="1200">
        <a:solidFill>
          <a:schemeClr val="tx1"/>
        </a:solidFill>
        <a:latin typeface="Arial" charset="0"/>
        <a:ea typeface="ヒラギノ角ゴ Pro W3" charset="-128"/>
        <a:cs typeface="ヒラギノ角ゴ Pro W3" charset="-128"/>
      </a:defRPr>
    </a:lvl4pPr>
    <a:lvl5pPr marL="1450975" algn="l" rtl="0" eaLnBrk="0" fontAlgn="base" hangingPunct="0">
      <a:spcBef>
        <a:spcPct val="30000"/>
      </a:spcBef>
      <a:spcAft>
        <a:spcPct val="0"/>
      </a:spcAft>
      <a:defRPr sz="1000" kern="1200">
        <a:solidFill>
          <a:schemeClr val="tx1"/>
        </a:solidFill>
        <a:latin typeface="Arial" charset="0"/>
        <a:ea typeface="ヒラギノ角ゴ Pro W3" charset="-128"/>
        <a:cs typeface="ヒラギノ角ゴ Pro W3" charset="-128"/>
      </a:defRPr>
    </a:lvl5pPr>
    <a:lvl6pPr marL="1814627" algn="l" defTabSz="362925" rtl="0" eaLnBrk="1" latinLnBrk="0" hangingPunct="1">
      <a:defRPr sz="1000" kern="1200">
        <a:solidFill>
          <a:schemeClr val="tx1"/>
        </a:solidFill>
        <a:latin typeface="+mn-lt"/>
        <a:ea typeface="+mn-ea"/>
        <a:cs typeface="+mn-cs"/>
      </a:defRPr>
    </a:lvl6pPr>
    <a:lvl7pPr marL="2177552" algn="l" defTabSz="362925" rtl="0" eaLnBrk="1" latinLnBrk="0" hangingPunct="1">
      <a:defRPr sz="1000" kern="1200">
        <a:solidFill>
          <a:schemeClr val="tx1"/>
        </a:solidFill>
        <a:latin typeface="+mn-lt"/>
        <a:ea typeface="+mn-ea"/>
        <a:cs typeface="+mn-cs"/>
      </a:defRPr>
    </a:lvl7pPr>
    <a:lvl8pPr marL="2540478" algn="l" defTabSz="362925" rtl="0" eaLnBrk="1" latinLnBrk="0" hangingPunct="1">
      <a:defRPr sz="1000" kern="1200">
        <a:solidFill>
          <a:schemeClr val="tx1"/>
        </a:solidFill>
        <a:latin typeface="+mn-lt"/>
        <a:ea typeface="+mn-ea"/>
        <a:cs typeface="+mn-cs"/>
      </a:defRPr>
    </a:lvl8pPr>
    <a:lvl9pPr marL="2903403" algn="l" defTabSz="362925"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a:solidFill>
                  <a:schemeClr val="tx1"/>
                </a:solidFill>
                <a:latin typeface="FiraCode Nerd Font" panose="020B0809050000020004" pitchFamily="49" charset="0"/>
                <a:ea typeface="FiraCode Nerd Font" panose="020B0809050000020004" pitchFamily="49" charset="0"/>
              </a:rPr>
              <a:t>Good afternoon.</a:t>
            </a:r>
          </a:p>
          <a:p>
            <a:r>
              <a:rPr lang="en-AU" sz="1200" kern="1200" dirty="0">
                <a:solidFill>
                  <a:schemeClr val="tx1"/>
                </a:solidFill>
                <a:latin typeface="FiraCode Nerd Font" panose="020B0809050000020004" pitchFamily="49" charset="0"/>
                <a:ea typeface="FiraCode Nerd Font" panose="020B0809050000020004" pitchFamily="49" charset="0"/>
              </a:rPr>
              <a:t>My name is Tony. I am a first-year PhD candidate under Rolf and Astrid’s supervision.</a:t>
            </a:r>
          </a:p>
          <a:p>
            <a:endParaRPr lang="en-AU" sz="1200" kern="1200" dirty="0">
              <a:solidFill>
                <a:schemeClr val="tx1"/>
              </a:solidFill>
              <a:latin typeface="FiraCode Nerd Font" panose="020B0809050000020004" pitchFamily="49" charset="0"/>
              <a:ea typeface="FiraCode Nerd Font" panose="020B0809050000020004" pitchFamily="49" charset="0"/>
            </a:endParaRPr>
          </a:p>
          <a:p>
            <a:r>
              <a:rPr lang="en-AU" sz="1200" kern="1200" dirty="0">
                <a:solidFill>
                  <a:schemeClr val="tx1"/>
                </a:solidFill>
                <a:latin typeface="FiraCode Nerd Font" panose="020B0809050000020004" pitchFamily="49" charset="0"/>
                <a:ea typeface="FiraCode Nerd Font" panose="020B0809050000020004" pitchFamily="49" charset="0"/>
              </a:rPr>
              <a:t>I wish to contribute to today’s session with some preliminary results from my first PhD project that asks whether GPA subjects differ in their difficulties.</a:t>
            </a:r>
          </a:p>
        </p:txBody>
      </p:sp>
      <p:sp>
        <p:nvSpPr>
          <p:cNvPr id="4" name="Slide Number Placeholder 3"/>
          <p:cNvSpPr>
            <a:spLocks noGrp="1"/>
          </p:cNvSpPr>
          <p:nvPr>
            <p:ph type="sldNum" sz="quarter" idx="5"/>
          </p:nvPr>
        </p:nvSpPr>
        <p:spPr/>
        <p:txBody>
          <a:bodyPr/>
          <a:lstStyle/>
          <a:p>
            <a:pPr>
              <a:defRPr/>
            </a:pPr>
            <a:fld id="{FC054C7B-6FC2-4923-AF6D-51288AE7A1B4}" type="slidenum">
              <a:rPr lang="en-US" altLang="nb-NO" smtClean="0"/>
              <a:pPr>
                <a:defRPr/>
              </a:pPr>
              <a:t>2</a:t>
            </a:fld>
            <a:endParaRPr lang="en-US" altLang="nb-NO"/>
          </a:p>
        </p:txBody>
      </p:sp>
    </p:spTree>
    <p:extLst>
      <p:ext uri="{BB962C8B-B14F-4D97-AF65-F5344CB8AC3E}">
        <p14:creationId xmlns:p14="http://schemas.microsoft.com/office/powerpoint/2010/main" val="4092555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AU" altLang="nb-NO" sz="1000" noProof="0" dirty="0">
                <a:latin typeface="FiraCode Nerd Font" panose="020B0809050000020004" pitchFamily="49" charset="0"/>
                <a:ea typeface="FiraCode Nerd Font" panose="020B0809050000020004" pitchFamily="49" charset="0"/>
              </a:rPr>
              <a:t>This question is important because assessment practices have significant impact on students’ lives, particularly when learners approach the end of their </a:t>
            </a:r>
            <a:r>
              <a:rPr lang="en-AU" altLang="nb-NO" sz="1000" noProof="0" dirty="0" err="1">
                <a:latin typeface="FiraCode Nerd Font" panose="020B0809050000020004" pitchFamily="49" charset="0"/>
                <a:ea typeface="FiraCode Nerd Font" panose="020B0809050000020004" pitchFamily="49" charset="0"/>
              </a:rPr>
              <a:t>grunnskole</a:t>
            </a:r>
            <a:r>
              <a:rPr lang="en-AU" altLang="nb-NO" sz="1000" noProof="0" dirty="0">
                <a:latin typeface="FiraCode Nerd Font" panose="020B0809050000020004" pitchFamily="49" charset="0"/>
                <a:ea typeface="FiraCode Nerd Font" panose="020B0809050000020004" pitchFamily="49" charset="0"/>
              </a:rPr>
              <a:t> (Year 10), where decisions must be made over vocational or academic trajectories.</a:t>
            </a:r>
          </a:p>
          <a:p>
            <a:pPr eaLnBrk="1" hangingPunct="1"/>
            <a:endParaRPr lang="en-AU" altLang="nb-NO" sz="1000" noProof="0" dirty="0">
              <a:latin typeface="FiraCode Nerd Font" panose="020B0809050000020004" pitchFamily="49" charset="0"/>
              <a:ea typeface="FiraCode Nerd Font" panose="020B0809050000020004" pitchFamily="49" charset="0"/>
            </a:endParaRPr>
          </a:p>
          <a:p>
            <a:pPr eaLnBrk="1" hangingPunct="1"/>
            <a:r>
              <a:rPr lang="en-AU" altLang="nb-NO" sz="1000" noProof="0" dirty="0">
                <a:latin typeface="FiraCode Nerd Font" panose="020B0809050000020004" pitchFamily="49" charset="0"/>
                <a:ea typeface="FiraCode Nerd Font" panose="020B0809050000020004" pitchFamily="49" charset="0"/>
              </a:rPr>
              <a:t>In Norway and most Nordic countries, such high-stake decisions are made almost exclusively based on a single criterion: </a:t>
            </a:r>
            <a:r>
              <a:rPr lang="en-AU" altLang="nb-NO" sz="1000" noProof="0" dirty="0" err="1">
                <a:latin typeface="FiraCode Nerd Font" panose="020B0809050000020004" pitchFamily="49" charset="0"/>
                <a:ea typeface="FiraCode Nerd Font" panose="020B0809050000020004" pitchFamily="49" charset="0"/>
              </a:rPr>
              <a:t>grunnskolepoeng</a:t>
            </a:r>
            <a:r>
              <a:rPr lang="en-AU" altLang="nb-NO" sz="1000" noProof="0" dirty="0">
                <a:latin typeface="FiraCode Nerd Font" panose="020B0809050000020004" pitchFamily="49" charset="0"/>
                <a:ea typeface="FiraCode Nerd Font" panose="020B0809050000020004" pitchFamily="49" charset="0"/>
              </a:rPr>
              <a:t>, a Norwegian term equivalent to grade point averages (GPA) in English.</a:t>
            </a:r>
          </a:p>
          <a:p>
            <a:pPr eaLnBrk="1" hangingPunct="1"/>
            <a:endParaRPr lang="en-AU" altLang="nb-NO" sz="1000" noProof="0" dirty="0">
              <a:latin typeface="FiraCode Nerd Font" panose="020B0809050000020004" pitchFamily="49" charset="0"/>
              <a:ea typeface="FiraCode Nerd Font" panose="020B0809050000020004" pitchFamily="49" charset="0"/>
            </a:endParaRPr>
          </a:p>
          <a:p>
            <a:pPr eaLnBrk="1" hangingPunct="1"/>
            <a:r>
              <a:rPr lang="en-AU" altLang="nb-NO" sz="1000" noProof="0" dirty="0">
                <a:latin typeface="FiraCode Nerd Font" panose="020B0809050000020004" pitchFamily="49" charset="0"/>
                <a:ea typeface="FiraCode Nerd Font" panose="020B0809050000020004" pitchFamily="49" charset="0"/>
              </a:rPr>
              <a:t>Although details vary across jurisdictions, GPA is largely a sum-score measure.</a:t>
            </a:r>
          </a:p>
          <a:p>
            <a:pPr eaLnBrk="1" hangingPunct="1"/>
            <a:r>
              <a:rPr lang="en-AU" altLang="nb-NO" sz="1000" noProof="0" dirty="0">
                <a:latin typeface="FiraCode Nerd Font" panose="020B0809050000020004" pitchFamily="49" charset="0"/>
                <a:ea typeface="FiraCode Nerd Font" panose="020B0809050000020004" pitchFamily="49" charset="0"/>
              </a:rPr>
              <a:t>Understanding whether and how subject difficulties vary by student background or across different settings is important for both fairness and validity purposes.</a:t>
            </a:r>
          </a:p>
          <a:p>
            <a:pPr eaLnBrk="1" hangingPunct="1"/>
            <a:endParaRPr lang="en-AU" altLang="nb-NO" sz="1000" noProof="0" dirty="0">
              <a:latin typeface="FiraCode Nerd Font" panose="020B0809050000020004" pitchFamily="49" charset="0"/>
              <a:ea typeface="FiraCode Nerd Font" panose="020B0809050000020004" pitchFamily="49" charset="0"/>
            </a:endParaRPr>
          </a:p>
          <a:p>
            <a:pPr eaLnBrk="1" hangingPunct="1"/>
            <a:r>
              <a:rPr lang="en-AU" altLang="nb-NO" sz="1000" noProof="0" dirty="0">
                <a:latin typeface="FiraCode Nerd Font" panose="020B0809050000020004" pitchFamily="49" charset="0"/>
                <a:ea typeface="FiraCode Nerd Font" panose="020B0809050000020004" pitchFamily="49" charset="0"/>
              </a:rPr>
              <a:t>Surprisingly few studies, however, have tried to answer this fundamental question in the Nordic context.</a:t>
            </a:r>
          </a:p>
          <a:p>
            <a:pPr eaLnBrk="1" hangingPunct="1"/>
            <a:endParaRPr lang="en-AU" altLang="nb-NO" sz="1000" noProof="0" dirty="0">
              <a:latin typeface="FiraCode Nerd Font" panose="020B0809050000020004" pitchFamily="49" charset="0"/>
              <a:ea typeface="FiraCode Nerd Font" panose="020B0809050000020004" pitchFamily="49" charset="0"/>
            </a:endParaRPr>
          </a:p>
          <a:p>
            <a:pPr eaLnBrk="1" hangingPunct="1"/>
            <a:r>
              <a:rPr lang="en-AU" altLang="nb-NO" sz="1000" noProof="0" dirty="0">
                <a:latin typeface="FiraCode Nerd Font" panose="020B0809050000020004" pitchFamily="49" charset="0"/>
                <a:ea typeface="FiraCode Nerd Font" panose="020B0809050000020004" pitchFamily="49" charset="0"/>
              </a:rPr>
              <a:t>Studies that have looked into this questions in different countries, such as the UK and the Netherlands, find evidence challenge the assumption that subject have equal difficulty.</a:t>
            </a:r>
          </a:p>
          <a:p>
            <a:pPr eaLnBrk="1" hangingPunct="1"/>
            <a:endParaRPr lang="en-AU" altLang="nb-NO" sz="1000" noProof="0" dirty="0">
              <a:latin typeface="FiraCode Nerd Font" panose="020B0809050000020004" pitchFamily="49" charset="0"/>
              <a:ea typeface="FiraCode Nerd Font" panose="020B0809050000020004" pitchFamily="49" charset="0"/>
            </a:endParaRPr>
          </a:p>
          <a:p>
            <a:pPr eaLnBrk="1" hangingPunct="1"/>
            <a:r>
              <a:rPr lang="en-AU" altLang="nb-NO" sz="1000" noProof="0" dirty="0">
                <a:latin typeface="FiraCode Nerd Font" panose="020B0809050000020004" pitchFamily="49" charset="0"/>
                <a:ea typeface="FiraCode Nerd Font" panose="020B0809050000020004" pitchFamily="49" charset="0"/>
              </a:rPr>
              <a:t>This study therefore wishes to contribute to the academic and policy debates by examining the inter-subject difficulties in Norway’s GPA computation.</a:t>
            </a:r>
          </a:p>
          <a:p>
            <a:endParaRPr lang="en-AU" dirty="0"/>
          </a:p>
        </p:txBody>
      </p:sp>
      <p:sp>
        <p:nvSpPr>
          <p:cNvPr id="4" name="Slide Number Placeholder 3"/>
          <p:cNvSpPr>
            <a:spLocks noGrp="1"/>
          </p:cNvSpPr>
          <p:nvPr>
            <p:ph type="sldNum" sz="quarter" idx="5"/>
          </p:nvPr>
        </p:nvSpPr>
        <p:spPr/>
        <p:txBody>
          <a:bodyPr/>
          <a:lstStyle/>
          <a:p>
            <a:pPr>
              <a:defRPr/>
            </a:pPr>
            <a:fld id="{FC054C7B-6FC2-4923-AF6D-51288AE7A1B4}" type="slidenum">
              <a:rPr lang="en-US" altLang="nb-NO" smtClean="0"/>
              <a:pPr>
                <a:defRPr/>
              </a:pPr>
              <a:t>3</a:t>
            </a:fld>
            <a:endParaRPr lang="en-US" altLang="nb-NO"/>
          </a:p>
        </p:txBody>
      </p:sp>
    </p:spTree>
    <p:extLst>
      <p:ext uri="{BB962C8B-B14F-4D97-AF65-F5344CB8AC3E}">
        <p14:creationId xmlns:p14="http://schemas.microsoft.com/office/powerpoint/2010/main" val="1926189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AU" altLang="nb-NO" sz="1000" noProof="0" dirty="0">
                <a:latin typeface="FiraCode Nerd Font" panose="020B0809050000020004" pitchFamily="49" charset="0"/>
                <a:ea typeface="FiraCode Nerd Font" panose="020B0809050000020004" pitchFamily="49" charset="0"/>
              </a:rPr>
              <a:t>Under the Norwegian system, both teacher-assigned grades (</a:t>
            </a:r>
            <a:r>
              <a:rPr lang="en-AU" altLang="nb-NO" sz="1000" noProof="0" dirty="0" err="1">
                <a:latin typeface="FiraCode Nerd Font" panose="020B0809050000020004" pitchFamily="49" charset="0"/>
                <a:ea typeface="FiraCode Nerd Font" panose="020B0809050000020004" pitchFamily="49" charset="0"/>
              </a:rPr>
              <a:t>standpunkt</a:t>
            </a:r>
            <a:r>
              <a:rPr lang="en-AU" altLang="nb-NO" sz="1000" noProof="0" dirty="0">
                <a:latin typeface="FiraCode Nerd Font" panose="020B0809050000020004" pitchFamily="49" charset="0"/>
                <a:ea typeface="FiraCode Nerd Font" panose="020B0809050000020004" pitchFamily="49" charset="0"/>
              </a:rPr>
              <a:t>) and exam grades are included in the GPA calculation.</a:t>
            </a:r>
          </a:p>
          <a:p>
            <a:pPr eaLnBrk="1" hangingPunct="1"/>
            <a:r>
              <a:rPr lang="en-AU" altLang="nb-NO" sz="1000" noProof="0" dirty="0">
                <a:latin typeface="FiraCode Nerd Font" panose="020B0809050000020004" pitchFamily="49" charset="0"/>
                <a:ea typeface="FiraCode Nerd Font" panose="020B0809050000020004" pitchFamily="49" charset="0"/>
              </a:rPr>
              <a:t>Both teacher-assigned and exam grades are integers between 1 and 6, with 6 being the top grade.</a:t>
            </a:r>
          </a:p>
          <a:p>
            <a:pPr eaLnBrk="1" hangingPunct="1"/>
            <a:endParaRPr lang="en-AU" altLang="nb-NO" sz="1000" noProof="0" dirty="0">
              <a:latin typeface="FiraCode Nerd Font" panose="020B0809050000020004" pitchFamily="49" charset="0"/>
              <a:ea typeface="FiraCode Nerd Font" panose="020B0809050000020004" pitchFamily="49" charset="0"/>
            </a:endParaRPr>
          </a:p>
          <a:p>
            <a:pPr eaLnBrk="1" hangingPunct="1"/>
            <a:r>
              <a:rPr lang="en-AU" altLang="nb-NO" sz="1000" noProof="0" dirty="0">
                <a:latin typeface="FiraCode Nerd Font" panose="020B0809050000020004" pitchFamily="49" charset="0"/>
                <a:ea typeface="FiraCode Nerd Font" panose="020B0809050000020004" pitchFamily="49" charset="0"/>
              </a:rPr>
              <a:t>Students receive grades from their teachers on 13 compulsory subjects, such as Norwegian, English, mathematics, natural sciences and social sciences, etc, as well as one grade from electives.</a:t>
            </a:r>
          </a:p>
          <a:p>
            <a:pPr eaLnBrk="1" hangingPunct="1"/>
            <a:r>
              <a:rPr lang="en-AU" altLang="nb-NO" sz="1000" noProof="0" dirty="0">
                <a:latin typeface="FiraCode Nerd Font" panose="020B0809050000020004" pitchFamily="49" charset="0"/>
                <a:ea typeface="FiraCode Nerd Font" panose="020B0809050000020004" pitchFamily="49" charset="0"/>
              </a:rPr>
              <a:t>Exams consist of both written and oral forms.</a:t>
            </a:r>
          </a:p>
          <a:p>
            <a:pPr eaLnBrk="1" hangingPunct="1"/>
            <a:r>
              <a:rPr lang="en-AU" altLang="nb-NO" sz="1000" noProof="0" dirty="0">
                <a:latin typeface="FiraCode Nerd Font" panose="020B0809050000020004" pitchFamily="49" charset="0"/>
                <a:ea typeface="FiraCode Nerd Font" panose="020B0809050000020004" pitchFamily="49" charset="0"/>
              </a:rPr>
              <a:t>	The written form covers Mathematics, Norwegian and English, and,</a:t>
            </a:r>
          </a:p>
          <a:p>
            <a:pPr eaLnBrk="1" hangingPunct="1"/>
            <a:r>
              <a:rPr lang="en-AU" altLang="nb-NO" sz="1000" noProof="0" dirty="0">
                <a:latin typeface="FiraCode Nerd Font" panose="020B0809050000020004" pitchFamily="49" charset="0"/>
                <a:ea typeface="FiraCode Nerd Font" panose="020B0809050000020004" pitchFamily="49" charset="0"/>
              </a:rPr>
              <a:t>	the oral form covers the same subjects as written, as well as other subjects.</a:t>
            </a:r>
          </a:p>
          <a:p>
            <a:pPr eaLnBrk="1" hangingPunct="1"/>
            <a:endParaRPr lang="en-AU" altLang="nb-NO" sz="1000" noProof="0" dirty="0">
              <a:latin typeface="FiraCode Nerd Font" panose="020B0809050000020004" pitchFamily="49" charset="0"/>
              <a:ea typeface="FiraCode Nerd Font" panose="020B0809050000020004" pitchFamily="49" charset="0"/>
            </a:endParaRPr>
          </a:p>
          <a:p>
            <a:pPr eaLnBrk="1" hangingPunct="1"/>
            <a:r>
              <a:rPr lang="en-AU" altLang="nb-NO" sz="1000" noProof="0" dirty="0">
                <a:latin typeface="FiraCode Nerd Font" panose="020B0809050000020004" pitchFamily="49" charset="0"/>
                <a:ea typeface="FiraCode Nerd Font" panose="020B0809050000020004" pitchFamily="49" charset="0"/>
              </a:rPr>
              <a:t>At the end of Year 10, students are drawn to take one written and one oral exam.</a:t>
            </a:r>
          </a:p>
          <a:p>
            <a:pPr eaLnBrk="1" hangingPunct="1"/>
            <a:endParaRPr lang="en-AU" altLang="nb-NO" sz="1000" noProof="0" dirty="0">
              <a:latin typeface="FiraCode Nerd Font" panose="020B0809050000020004" pitchFamily="49" charset="0"/>
              <a:ea typeface="FiraCode Nerd Font" panose="020B0809050000020004" pitchFamily="49" charset="0"/>
            </a:endParaRPr>
          </a:p>
          <a:p>
            <a:pPr eaLnBrk="1" hangingPunct="1"/>
            <a:r>
              <a:rPr lang="en-AU" altLang="nb-NO" sz="1000" noProof="0" dirty="0">
                <a:latin typeface="FiraCode Nerd Font" panose="020B0809050000020004" pitchFamily="49" charset="0"/>
                <a:ea typeface="FiraCode Nerd Font" panose="020B0809050000020004" pitchFamily="49" charset="0"/>
              </a:rPr>
              <a:t>Although 2/3 of the written exam grades are missing for each exam subject, this can be safely modelled under the missing completely at random (MCAR) assumptions due to random assignment. This is a particularly attractive feature of Rasch models</a:t>
            </a:r>
          </a:p>
          <a:p>
            <a:pPr eaLnBrk="1" hangingPunct="1"/>
            <a:endParaRPr lang="en-AU" altLang="nb-NO" sz="1000" noProof="0" dirty="0">
              <a:latin typeface="FiraCode Nerd Font" panose="020B0809050000020004" pitchFamily="49" charset="0"/>
              <a:ea typeface="FiraCode Nerd Font" panose="020B0809050000020004" pitchFamily="49" charset="0"/>
            </a:endParaRPr>
          </a:p>
          <a:p>
            <a:pPr eaLnBrk="1" hangingPunct="1"/>
            <a:r>
              <a:rPr lang="en-AU" altLang="nb-NO" sz="1000" noProof="0" dirty="0">
                <a:latin typeface="FiraCode Nerd Font" panose="020B0809050000020004" pitchFamily="49" charset="0"/>
                <a:ea typeface="FiraCode Nerd Font" panose="020B0809050000020004" pitchFamily="49" charset="0"/>
              </a:rPr>
              <a:t>GPA is then computed as the unweighted sum divided by the number of subjects (</a:t>
            </a:r>
            <a:r>
              <a:rPr lang="en-AU" altLang="nb-NO" sz="1000" noProof="0" dirty="0" err="1">
                <a:latin typeface="FiraCode Nerd Font" panose="020B0809050000020004" pitchFamily="49" charset="0"/>
                <a:ea typeface="FiraCode Nerd Font" panose="020B0809050000020004" pitchFamily="49" charset="0"/>
              </a:rPr>
              <a:t>ie</a:t>
            </a:r>
            <a:r>
              <a:rPr lang="en-AU" altLang="nb-NO" sz="1000" noProof="0" dirty="0">
                <a:latin typeface="FiraCode Nerd Font" panose="020B0809050000020004" pitchFamily="49" charset="0"/>
                <a:ea typeface="FiraCode Nerd Font" panose="020B0809050000020004" pitchFamily="49" charset="0"/>
              </a:rPr>
              <a:t>, a simple average), multiplied by 10, then rounded to two decimal points.</a:t>
            </a:r>
          </a:p>
          <a:p>
            <a:endParaRPr lang="en-AU" dirty="0"/>
          </a:p>
        </p:txBody>
      </p:sp>
      <p:sp>
        <p:nvSpPr>
          <p:cNvPr id="4" name="Slide Number Placeholder 3"/>
          <p:cNvSpPr>
            <a:spLocks noGrp="1"/>
          </p:cNvSpPr>
          <p:nvPr>
            <p:ph type="sldNum" sz="quarter" idx="5"/>
          </p:nvPr>
        </p:nvSpPr>
        <p:spPr/>
        <p:txBody>
          <a:bodyPr/>
          <a:lstStyle/>
          <a:p>
            <a:pPr>
              <a:defRPr/>
            </a:pPr>
            <a:fld id="{FC054C7B-6FC2-4923-AF6D-51288AE7A1B4}" type="slidenum">
              <a:rPr lang="en-US" altLang="nb-NO" smtClean="0"/>
              <a:pPr>
                <a:defRPr/>
              </a:pPr>
              <a:t>4</a:t>
            </a:fld>
            <a:endParaRPr lang="en-US" altLang="nb-NO"/>
          </a:p>
        </p:txBody>
      </p:sp>
    </p:spTree>
    <p:extLst>
      <p:ext uri="{BB962C8B-B14F-4D97-AF65-F5344CB8AC3E}">
        <p14:creationId xmlns:p14="http://schemas.microsoft.com/office/powerpoint/2010/main" val="4063301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charset="0"/>
                <a:ea typeface="ヒラギノ角ゴ Pro W3" charset="-128"/>
              </a:defRPr>
            </a:lvl1pPr>
            <a:lvl2pPr marL="37931725" indent="-37474525" eaLnBrk="0" hangingPunct="0">
              <a:spcBef>
                <a:spcPct val="30000"/>
              </a:spcBef>
              <a:defRPr sz="1000">
                <a:solidFill>
                  <a:schemeClr val="tx1"/>
                </a:solidFill>
                <a:latin typeface="Arial" charset="0"/>
                <a:ea typeface="ヒラギノ角ゴ Pro W3" charset="-128"/>
              </a:defRPr>
            </a:lvl2pPr>
            <a:lvl3pPr marL="1143000" indent="-228600" eaLnBrk="0" hangingPunct="0">
              <a:spcBef>
                <a:spcPct val="30000"/>
              </a:spcBef>
              <a:defRPr sz="1000">
                <a:solidFill>
                  <a:schemeClr val="tx1"/>
                </a:solidFill>
                <a:latin typeface="Arial" charset="0"/>
                <a:ea typeface="ヒラギノ角ゴ Pro W3" charset="-128"/>
              </a:defRPr>
            </a:lvl3pPr>
            <a:lvl4pPr marL="1600200" indent="-228600" eaLnBrk="0" hangingPunct="0">
              <a:spcBef>
                <a:spcPct val="30000"/>
              </a:spcBef>
              <a:defRPr sz="1000">
                <a:solidFill>
                  <a:schemeClr val="tx1"/>
                </a:solidFill>
                <a:latin typeface="Arial" charset="0"/>
                <a:ea typeface="ヒラギノ角ゴ Pro W3" charset="-128"/>
              </a:defRPr>
            </a:lvl4pPr>
            <a:lvl5pPr marL="2057400" indent="-228600" eaLnBrk="0" hangingPunct="0">
              <a:spcBef>
                <a:spcPct val="30000"/>
              </a:spcBef>
              <a:defRPr sz="1000">
                <a:solidFill>
                  <a:schemeClr val="tx1"/>
                </a:solidFill>
                <a:latin typeface="Arial" charset="0"/>
                <a:ea typeface="ヒラギノ角ゴ Pro W3" charset="-128"/>
              </a:defRPr>
            </a:lvl5pPr>
            <a:lvl6pPr marL="2514600" indent="-228600" eaLnBrk="0" fontAlgn="base" hangingPunct="0">
              <a:spcBef>
                <a:spcPct val="3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3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3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30000"/>
              </a:spcBef>
              <a:spcAft>
                <a:spcPct val="0"/>
              </a:spcAft>
              <a:defRPr sz="1000">
                <a:solidFill>
                  <a:schemeClr val="tx1"/>
                </a:solidFill>
                <a:latin typeface="Arial" charset="0"/>
                <a:ea typeface="ヒラギノ角ゴ Pro W3" charset="-128"/>
              </a:defRPr>
            </a:lvl9pPr>
          </a:lstStyle>
          <a:p>
            <a:pPr>
              <a:spcBef>
                <a:spcPct val="0"/>
              </a:spcBef>
            </a:pPr>
            <a:fld id="{1DFC7A55-10E7-4DC8-94C9-829C4F55AAF2}" type="slidenum">
              <a:rPr lang="en-US" altLang="nb-NO" sz="1200" smtClean="0"/>
              <a:pPr>
                <a:spcBef>
                  <a:spcPct val="0"/>
                </a:spcBef>
              </a:pPr>
              <a:t>5</a:t>
            </a:fld>
            <a:endParaRPr lang="en-US" altLang="nb-NO" sz="120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nb-NO" sz="1200" noProof="0" dirty="0">
                <a:latin typeface="FiraCode Nerd Font" panose="020B0809050000020004" pitchFamily="49" charset="0"/>
                <a:ea typeface="FiraCode Nerd Font" panose="020B0809050000020004" pitchFamily="49" charset="0"/>
              </a:rPr>
              <a:t>With such background in mind, I may now describe the current study.</a:t>
            </a:r>
          </a:p>
          <a:p>
            <a:pPr eaLnBrk="1" hangingPunct="1"/>
            <a:endParaRPr lang="en-AU" altLang="nb-NO" sz="1200" noProof="0" dirty="0">
              <a:latin typeface="FiraCode Nerd Font" panose="020B0809050000020004" pitchFamily="49" charset="0"/>
              <a:ea typeface="FiraCode Nerd Font" panose="020B0809050000020004" pitchFamily="49" charset="0"/>
            </a:endParaRPr>
          </a:p>
          <a:p>
            <a:pPr eaLnBrk="1" hangingPunct="1"/>
            <a:r>
              <a:rPr lang="en-AU" altLang="nb-NO" sz="1200" noProof="0" dirty="0">
                <a:latin typeface="FiraCode Nerd Font" panose="020B0809050000020004" pitchFamily="49" charset="0"/>
                <a:ea typeface="FiraCode Nerd Font" panose="020B0809050000020004" pitchFamily="49" charset="0"/>
              </a:rPr>
              <a:t>This study draws its data from Norway’s national register.</a:t>
            </a:r>
          </a:p>
          <a:p>
            <a:pPr eaLnBrk="1" hangingPunct="1"/>
            <a:r>
              <a:rPr lang="en-AU" altLang="nb-NO" sz="1200" noProof="0" dirty="0">
                <a:latin typeface="FiraCode Nerd Font" panose="020B0809050000020004" pitchFamily="49" charset="0"/>
                <a:ea typeface="FiraCode Nerd Font" panose="020B0809050000020004" pitchFamily="49" charset="0"/>
              </a:rPr>
              <a:t>This data source is unique such that it is the population, not samples, that is the subject of analyses.</a:t>
            </a:r>
          </a:p>
          <a:p>
            <a:pPr eaLnBrk="1" hangingPunct="1"/>
            <a:endParaRPr lang="en-AU" altLang="nb-NO" sz="1200" noProof="0" dirty="0">
              <a:latin typeface="FiraCode Nerd Font" panose="020B0809050000020004" pitchFamily="49" charset="0"/>
              <a:ea typeface="FiraCode Nerd Font" panose="020B0809050000020004" pitchFamily="49" charset="0"/>
            </a:endParaRPr>
          </a:p>
          <a:p>
            <a:pPr eaLnBrk="1" hangingPunct="1"/>
            <a:r>
              <a:rPr lang="en-AU" altLang="nb-NO" sz="1200" noProof="0" dirty="0">
                <a:latin typeface="FiraCode Nerd Font" panose="020B0809050000020004" pitchFamily="49" charset="0"/>
                <a:ea typeface="FiraCode Nerd Font" panose="020B0809050000020004" pitchFamily="49" charset="0"/>
              </a:rPr>
              <a:t>The targeted population is the Year 10 cohort in the administrative year 2019, whose academic records reached the government database in June 2019.</a:t>
            </a:r>
          </a:p>
          <a:p>
            <a:pPr eaLnBrk="1" hangingPunct="1"/>
            <a:endParaRPr lang="en-AU" altLang="nb-NO" sz="1200" noProof="0" dirty="0">
              <a:latin typeface="FiraCode Nerd Font" panose="020B0809050000020004" pitchFamily="49" charset="0"/>
              <a:ea typeface="FiraCode Nerd Font" panose="020B0809050000020004" pitchFamily="49" charset="0"/>
            </a:endParaRPr>
          </a:p>
          <a:p>
            <a:pPr eaLnBrk="1" hangingPunct="1"/>
            <a:r>
              <a:rPr lang="en-AU" altLang="nb-NO" sz="1200" noProof="0" dirty="0">
                <a:latin typeface="FiraCode Nerd Font" panose="020B0809050000020004" pitchFamily="49" charset="0"/>
                <a:ea typeface="FiraCode Nerd Font" panose="020B0809050000020004" pitchFamily="49" charset="0"/>
              </a:rPr>
              <a:t>I excluded students without valid GPAs, and the subject “Norwegian as a Second Language” from my analyses, leading to a dataset of 60,618 observations and 12 teacher-assigned grades, 3 written- and 2 oral-exam grades.</a:t>
            </a:r>
          </a:p>
          <a:p>
            <a:pPr eaLnBrk="1" hangingPunct="1"/>
            <a:endParaRPr lang="en-AU" altLang="nb-NO" sz="1200" noProof="0" dirty="0">
              <a:latin typeface="FiraCode Nerd Font" panose="020B0809050000020004" pitchFamily="49" charset="0"/>
              <a:ea typeface="FiraCode Nerd Font" panose="020B0809050000020004" pitchFamily="49" charset="0"/>
            </a:endParaRPr>
          </a:p>
          <a:p>
            <a:pPr eaLnBrk="1" hangingPunct="1"/>
            <a:r>
              <a:rPr lang="en-AU" altLang="nb-NO" sz="1200" noProof="0" dirty="0">
                <a:latin typeface="FiraCode Nerd Font" panose="020B0809050000020004" pitchFamily="49" charset="0"/>
                <a:ea typeface="FiraCode Nerd Font" panose="020B0809050000020004" pitchFamily="49" charset="0"/>
              </a:rPr>
              <a:t>I employed partial credit models (PCMs) for my analyses. PCMs are the polytomous analogous of Rasch models.</a:t>
            </a:r>
          </a:p>
          <a:p>
            <a:pPr eaLnBrk="1" hangingPunct="1"/>
            <a:r>
              <a:rPr lang="en-AU" altLang="nb-NO" sz="1200" noProof="0" dirty="0">
                <a:latin typeface="FiraCode Nerd Font" panose="020B0809050000020004" pitchFamily="49" charset="0"/>
                <a:ea typeface="FiraCode Nerd Font" panose="020B0809050000020004" pitchFamily="49" charset="0"/>
              </a:rPr>
              <a:t>It is particularly suited for the current study because GPAs are constructed as unweighted sums, therefore requiring the same discrimination parameters.</a:t>
            </a:r>
          </a:p>
          <a:p>
            <a:pPr eaLnBrk="1" hangingPunct="1"/>
            <a:endParaRPr lang="en-AU" altLang="nb-NO" sz="1200" noProof="0" dirty="0">
              <a:latin typeface="FiraCode Nerd Font" panose="020B0809050000020004" pitchFamily="49" charset="0"/>
              <a:ea typeface="FiraCode Nerd Font" panose="020B0809050000020004" pitchFamily="49" charset="0"/>
            </a:endParaRPr>
          </a:p>
          <a:p>
            <a:pPr eaLnBrk="1" hangingPunct="1"/>
            <a:r>
              <a:rPr lang="en-AU" altLang="nb-NO" sz="1200" noProof="0" dirty="0">
                <a:latin typeface="FiraCode Nerd Font" panose="020B0809050000020004" pitchFamily="49" charset="0"/>
                <a:ea typeface="FiraCode Nerd Font" panose="020B0809050000020004" pitchFamily="49" charset="0"/>
              </a:rPr>
              <a:t>A PCM generates a series of probability curves, as shown in this diagram.</a:t>
            </a:r>
          </a:p>
          <a:p>
            <a:pPr eaLnBrk="1" hangingPunct="1"/>
            <a:r>
              <a:rPr lang="en-AU" altLang="nb-NO" sz="1200" noProof="0" dirty="0">
                <a:latin typeface="FiraCode Nerd Font" panose="020B0809050000020004" pitchFamily="49" charset="0"/>
                <a:ea typeface="FiraCode Nerd Font" panose="020B0809050000020004" pitchFamily="49" charset="0"/>
              </a:rPr>
              <a:t>The horizontal axis represents students’ competency (usually represented by the Greek letter </a:t>
            </a:r>
            <a:r>
              <a:rPr lang="el-GR" altLang="nb-NO" sz="1200" noProof="0" dirty="0">
                <a:latin typeface="CMU Serif" panose="02000603000000000000" pitchFamily="2" charset="0"/>
                <a:ea typeface="CMU Serif" panose="02000603000000000000" pitchFamily="2" charset="0"/>
                <a:cs typeface="CMU Serif" panose="02000603000000000000" pitchFamily="2" charset="0"/>
              </a:rPr>
              <a:t>θ</a:t>
            </a:r>
            <a:r>
              <a:rPr lang="en-AU" altLang="nb-NO" sz="1200" noProof="0" dirty="0">
                <a:latin typeface="FiraCode Nerd Font" panose="020B0809050000020004" pitchFamily="49" charset="0"/>
                <a:ea typeface="FiraCode Nerd Font" panose="020B0809050000020004" pitchFamily="49" charset="0"/>
              </a:rPr>
              <a:t>), with low competency on the left and high on the right.</a:t>
            </a:r>
          </a:p>
          <a:p>
            <a:pPr eaLnBrk="1" hangingPunct="1"/>
            <a:r>
              <a:rPr lang="en-AU" altLang="nb-NO" sz="1200" noProof="0" dirty="0">
                <a:latin typeface="FiraCode Nerd Font" panose="020B0809050000020004" pitchFamily="49" charset="0"/>
                <a:ea typeface="FiraCode Nerd Font" panose="020B0809050000020004" pitchFamily="49" charset="0"/>
              </a:rPr>
              <a:t>The vertical axis represents probabilities, ranging from 0 to 1.</a:t>
            </a:r>
          </a:p>
          <a:p>
            <a:pPr eaLnBrk="1" hangingPunct="1"/>
            <a:endParaRPr lang="en-AU" altLang="nb-NO" sz="1200" noProof="0" dirty="0">
              <a:latin typeface="FiraCode Nerd Font" panose="020B0809050000020004" pitchFamily="49" charset="0"/>
              <a:ea typeface="FiraCode Nerd Font" panose="020B0809050000020004" pitchFamily="49" charset="0"/>
            </a:endParaRPr>
          </a:p>
          <a:p>
            <a:pPr eaLnBrk="1" hangingPunct="1"/>
            <a:r>
              <a:rPr lang="en-AU" altLang="nb-NO" sz="1200" noProof="0" dirty="0">
                <a:latin typeface="FiraCode Nerd Font" panose="020B0809050000020004" pitchFamily="49" charset="0"/>
                <a:ea typeface="FiraCode Nerd Font" panose="020B0809050000020004" pitchFamily="49" charset="0"/>
              </a:rPr>
              <a:t>Taking the red curve “P4” as an example:</a:t>
            </a:r>
          </a:p>
          <a:p>
            <a:pPr eaLnBrk="1" hangingPunct="1"/>
            <a:r>
              <a:rPr lang="en-AU" altLang="nb-NO" sz="1200" noProof="0" dirty="0">
                <a:latin typeface="FiraCode Nerd Font" panose="020B0809050000020004" pitchFamily="49" charset="0"/>
                <a:ea typeface="FiraCode Nerd Font" panose="020B0809050000020004" pitchFamily="49" charset="0"/>
              </a:rPr>
              <a:t>Students with average competencies (</a:t>
            </a:r>
            <a:r>
              <a:rPr lang="el-GR" altLang="nb-NO" sz="1200" noProof="0" dirty="0">
                <a:latin typeface="CMU Serif" panose="02000603000000000000" pitchFamily="2" charset="0"/>
                <a:ea typeface="CMU Serif" panose="02000603000000000000" pitchFamily="2" charset="0"/>
                <a:cs typeface="CMU Serif" panose="02000603000000000000" pitchFamily="2" charset="0"/>
              </a:rPr>
              <a:t>θ</a:t>
            </a:r>
            <a:r>
              <a:rPr lang="en-AU" altLang="nb-NO" sz="1200" noProof="0" dirty="0">
                <a:latin typeface="CMU Serif" panose="02000603000000000000" pitchFamily="2" charset="0"/>
                <a:ea typeface="CMU Serif" panose="02000603000000000000" pitchFamily="2" charset="0"/>
                <a:cs typeface="CMU Serif" panose="02000603000000000000" pitchFamily="2" charset="0"/>
              </a:rPr>
              <a:t> = </a:t>
            </a:r>
            <a:r>
              <a:rPr lang="en-AU" altLang="nb-NO" sz="1200" noProof="0" dirty="0">
                <a:latin typeface="FiraCode Nerd Font" panose="020B0809050000020004" pitchFamily="49" charset="0"/>
                <a:ea typeface="FiraCode Nerd Font" panose="020B0809050000020004" pitchFamily="49" charset="0"/>
                <a:cs typeface="CMU Serif" panose="02000603000000000000" pitchFamily="2" charset="0"/>
              </a:rPr>
              <a:t>0</a:t>
            </a:r>
            <a:r>
              <a:rPr lang="en-AU" altLang="nb-NO" sz="1200" noProof="0" dirty="0">
                <a:latin typeface="FiraCode Nerd Font" panose="020B0809050000020004" pitchFamily="49" charset="0"/>
                <a:ea typeface="FiraCode Nerd Font" panose="020B0809050000020004" pitchFamily="49" charset="0"/>
              </a:rPr>
              <a:t>) are most likely to receive a grade of 4 in Written Norwegian.</a:t>
            </a:r>
          </a:p>
          <a:p>
            <a:pPr eaLnBrk="1" hangingPunct="1"/>
            <a:r>
              <a:rPr lang="en-AU" altLang="nb-NO" sz="1200" noProof="0" dirty="0">
                <a:latin typeface="FiraCode Nerd Font" panose="020B0809050000020004" pitchFamily="49" charset="0"/>
                <a:ea typeface="FiraCode Nerd Font" panose="020B0809050000020004" pitchFamily="49" charset="0"/>
              </a:rPr>
              <a:t>As the competency increases to, say </a:t>
            </a:r>
            <a:r>
              <a:rPr lang="el-GR" altLang="nb-NO" sz="1200" noProof="0" dirty="0">
                <a:latin typeface="CMU Serif" panose="02000603000000000000" pitchFamily="2" charset="0"/>
                <a:ea typeface="CMU Serif" panose="02000603000000000000" pitchFamily="2" charset="0"/>
                <a:cs typeface="CMU Serif" panose="02000603000000000000" pitchFamily="2" charset="0"/>
              </a:rPr>
              <a:t>θ</a:t>
            </a:r>
            <a:r>
              <a:rPr lang="en-AU" altLang="nb-NO" sz="1200" noProof="0" dirty="0">
                <a:latin typeface="CMU Serif" panose="02000603000000000000" pitchFamily="2" charset="0"/>
                <a:ea typeface="CMU Serif" panose="02000603000000000000" pitchFamily="2" charset="0"/>
                <a:cs typeface="CMU Serif" panose="02000603000000000000" pitchFamily="2" charset="0"/>
              </a:rPr>
              <a:t> = </a:t>
            </a:r>
            <a:r>
              <a:rPr lang="en-AU" altLang="nb-NO" sz="1200" noProof="0" dirty="0">
                <a:latin typeface="FiraCode Nerd Font" panose="020B0809050000020004" pitchFamily="49" charset="0"/>
                <a:ea typeface="FiraCode Nerd Font" panose="020B0809050000020004" pitchFamily="49" charset="0"/>
              </a:rPr>
              <a:t>3, the probability of receiving 4 in Written Norwegian drops, while the probability of receiving a grade of 5 increases.</a:t>
            </a:r>
          </a:p>
          <a:p>
            <a:pPr eaLnBrk="1" hangingPunct="1"/>
            <a:endParaRPr lang="en-AU" altLang="nb-NO" sz="1200" noProof="0" dirty="0">
              <a:latin typeface="FiraCode Nerd Font" panose="020B0809050000020004" pitchFamily="49" charset="0"/>
              <a:ea typeface="FiraCode Nerd Font" panose="020B0809050000020004" pitchFamily="49" charset="0"/>
            </a:endParaRPr>
          </a:p>
          <a:p>
            <a:pPr eaLnBrk="1" hangingPunct="1"/>
            <a:r>
              <a:rPr lang="en-AU" altLang="nb-NO" sz="1200" noProof="0" dirty="0">
                <a:latin typeface="FiraCode Nerd Font" panose="020B0809050000020004" pitchFamily="49" charset="0"/>
                <a:ea typeface="FiraCode Nerd Font" panose="020B0809050000020004" pitchFamily="49" charset="0"/>
              </a:rPr>
              <a:t>At certain point, the red curve “P4” crosses the yellow curve “P5”, signalling that students at this point is switching from being “more likely to be a 4” to “more likely to be a 5”. This switching point is marked as “b_4” in this study.</a:t>
            </a:r>
          </a:p>
        </p:txBody>
      </p:sp>
    </p:spTree>
    <p:extLst>
      <p:ext uri="{BB962C8B-B14F-4D97-AF65-F5344CB8AC3E}">
        <p14:creationId xmlns:p14="http://schemas.microsoft.com/office/powerpoint/2010/main" val="688779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charset="0"/>
                <a:ea typeface="ヒラギノ角ゴ Pro W3" charset="-128"/>
              </a:defRPr>
            </a:lvl1pPr>
            <a:lvl2pPr marL="37931725" indent="-37474525" eaLnBrk="0" hangingPunct="0">
              <a:spcBef>
                <a:spcPct val="30000"/>
              </a:spcBef>
              <a:defRPr sz="1000">
                <a:solidFill>
                  <a:schemeClr val="tx1"/>
                </a:solidFill>
                <a:latin typeface="Arial" charset="0"/>
                <a:ea typeface="ヒラギノ角ゴ Pro W3" charset="-128"/>
              </a:defRPr>
            </a:lvl2pPr>
            <a:lvl3pPr marL="1143000" indent="-228600" eaLnBrk="0" hangingPunct="0">
              <a:spcBef>
                <a:spcPct val="30000"/>
              </a:spcBef>
              <a:defRPr sz="1000">
                <a:solidFill>
                  <a:schemeClr val="tx1"/>
                </a:solidFill>
                <a:latin typeface="Arial" charset="0"/>
                <a:ea typeface="ヒラギノ角ゴ Pro W3" charset="-128"/>
              </a:defRPr>
            </a:lvl3pPr>
            <a:lvl4pPr marL="1600200" indent="-228600" eaLnBrk="0" hangingPunct="0">
              <a:spcBef>
                <a:spcPct val="30000"/>
              </a:spcBef>
              <a:defRPr sz="1000">
                <a:solidFill>
                  <a:schemeClr val="tx1"/>
                </a:solidFill>
                <a:latin typeface="Arial" charset="0"/>
                <a:ea typeface="ヒラギノ角ゴ Pro W3" charset="-128"/>
              </a:defRPr>
            </a:lvl4pPr>
            <a:lvl5pPr marL="2057400" indent="-228600" eaLnBrk="0" hangingPunct="0">
              <a:spcBef>
                <a:spcPct val="30000"/>
              </a:spcBef>
              <a:defRPr sz="1000">
                <a:solidFill>
                  <a:schemeClr val="tx1"/>
                </a:solidFill>
                <a:latin typeface="Arial" charset="0"/>
                <a:ea typeface="ヒラギノ角ゴ Pro W3" charset="-128"/>
              </a:defRPr>
            </a:lvl5pPr>
            <a:lvl6pPr marL="2514600" indent="-228600" eaLnBrk="0" fontAlgn="base" hangingPunct="0">
              <a:spcBef>
                <a:spcPct val="3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3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3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30000"/>
              </a:spcBef>
              <a:spcAft>
                <a:spcPct val="0"/>
              </a:spcAft>
              <a:defRPr sz="1000">
                <a:solidFill>
                  <a:schemeClr val="tx1"/>
                </a:solidFill>
                <a:latin typeface="Arial" charset="0"/>
                <a:ea typeface="ヒラギノ角ゴ Pro W3" charset="-128"/>
              </a:defRPr>
            </a:lvl9pPr>
          </a:lstStyle>
          <a:p>
            <a:pPr>
              <a:spcBef>
                <a:spcPct val="0"/>
              </a:spcBef>
            </a:pPr>
            <a:fld id="{1DFC7A55-10E7-4DC8-94C9-829C4F55AAF2}" type="slidenum">
              <a:rPr lang="en-US" altLang="nb-NO" sz="1200" smtClean="0"/>
              <a:pPr>
                <a:spcBef>
                  <a:spcPct val="0"/>
                </a:spcBef>
              </a:pPr>
              <a:t>6</a:t>
            </a:fld>
            <a:endParaRPr lang="en-US" altLang="nb-NO" sz="120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nb-NO" sz="1200" noProof="0" dirty="0">
                <a:latin typeface="FiraCode Nerd Font" panose="020B0809050000020004" pitchFamily="49" charset="0"/>
                <a:ea typeface="FiraCode Nerd Font" panose="020B0809050000020004" pitchFamily="49" charset="0"/>
              </a:rPr>
              <a:t>This following two slides present visual summaries of the “b” parameters derived from PCMs.</a:t>
            </a:r>
          </a:p>
          <a:p>
            <a:pPr eaLnBrk="1" hangingPunct="1"/>
            <a:endParaRPr lang="en-AU" altLang="nb-NO" sz="1200" noProof="0" dirty="0">
              <a:latin typeface="FiraCode Nerd Font" panose="020B0809050000020004" pitchFamily="49" charset="0"/>
              <a:ea typeface="FiraCode Nerd Font" panose="020B0809050000020004" pitchFamily="49" charset="0"/>
            </a:endParaRPr>
          </a:p>
          <a:p>
            <a:pPr eaLnBrk="1" hangingPunct="1"/>
            <a:r>
              <a:rPr lang="en-AU" altLang="nb-NO" sz="1200" noProof="0" dirty="0">
                <a:latin typeface="FiraCode Nerd Font" panose="020B0809050000020004" pitchFamily="49" charset="0"/>
                <a:ea typeface="FiraCode Nerd Font" panose="020B0809050000020004" pitchFamily="49" charset="0"/>
              </a:rPr>
              <a:t>Difficulty parameters of the 12 compulsory subjects (</a:t>
            </a:r>
            <a:r>
              <a:rPr lang="en-AU" altLang="nb-NO" sz="1200" noProof="0" dirty="0" err="1">
                <a:latin typeface="FiraCode Nerd Font" panose="020B0809050000020004" pitchFamily="49" charset="0"/>
                <a:ea typeface="FiraCode Nerd Font" panose="020B0809050000020004" pitchFamily="49" charset="0"/>
              </a:rPr>
              <a:t>ie</a:t>
            </a:r>
            <a:r>
              <a:rPr lang="en-AU" altLang="nb-NO" sz="1200" noProof="0" dirty="0">
                <a:latin typeface="FiraCode Nerd Font" panose="020B0809050000020004" pitchFamily="49" charset="0"/>
                <a:ea typeface="FiraCode Nerd Font" panose="020B0809050000020004" pitchFamily="49" charset="0"/>
              </a:rPr>
              <a:t>, teacher-assigned grades) are presented first.</a:t>
            </a:r>
          </a:p>
          <a:p>
            <a:pPr eaLnBrk="1" hangingPunct="1"/>
            <a:endParaRPr lang="en-AU" altLang="nb-NO" sz="1200" noProof="0" dirty="0">
              <a:latin typeface="FiraCode Nerd Font" panose="020B0809050000020004" pitchFamily="49" charset="0"/>
              <a:ea typeface="FiraCode Nerd Font" panose="020B0809050000020004" pitchFamily="49" charset="0"/>
            </a:endParaRPr>
          </a:p>
          <a:p>
            <a:pPr eaLnBrk="1" hangingPunct="1"/>
            <a:r>
              <a:rPr lang="en-AU" altLang="nb-NO" sz="1200" noProof="0" dirty="0">
                <a:latin typeface="FiraCode Nerd Font" panose="020B0809050000020004" pitchFamily="49" charset="0"/>
                <a:ea typeface="FiraCode Nerd Font" panose="020B0809050000020004" pitchFamily="49" charset="0"/>
              </a:rPr>
              <a:t>With the exception of Written Norwegian, the b_5 line on the top is relative flat, while the b_4, b_3, down to b_1 lines are increasingly downward-sloping.</a:t>
            </a:r>
          </a:p>
          <a:p>
            <a:pPr eaLnBrk="1" hangingPunct="1"/>
            <a:endParaRPr lang="en-AU" altLang="nb-NO" sz="1200" noProof="0" dirty="0">
              <a:latin typeface="FiraCode Nerd Font" panose="020B0809050000020004" pitchFamily="49" charset="0"/>
              <a:ea typeface="FiraCode Nerd Font" panose="020B0809050000020004" pitchFamily="49" charset="0"/>
            </a:endParaRPr>
          </a:p>
          <a:p>
            <a:pPr eaLnBrk="1" hangingPunct="1"/>
            <a:r>
              <a:rPr lang="en-AU" altLang="nb-NO" sz="1200" noProof="0" dirty="0">
                <a:latin typeface="FiraCode Nerd Font" panose="020B0809050000020004" pitchFamily="49" charset="0"/>
                <a:ea typeface="FiraCode Nerd Font" panose="020B0809050000020004" pitchFamily="49" charset="0"/>
              </a:rPr>
              <a:t>This “fanning out“ effect suggests a partial answer to the research question:</a:t>
            </a:r>
          </a:p>
          <a:p>
            <a:pPr eaLnBrk="1" hangingPunct="1"/>
            <a:r>
              <a:rPr lang="en-AU" altLang="nb-NO" sz="1200" noProof="0" dirty="0">
                <a:latin typeface="FiraCode Nerd Font" panose="020B0809050000020004" pitchFamily="49" charset="0"/>
                <a:ea typeface="FiraCode Nerd Font" panose="020B0809050000020004" pitchFamily="49" charset="0"/>
              </a:rPr>
              <a:t>	“Yes, subjects difficulties did differ—more so for the lower grades.”</a:t>
            </a:r>
          </a:p>
          <a:p>
            <a:pPr eaLnBrk="1" hangingPunct="1"/>
            <a:endParaRPr lang="en-AU" altLang="nb-NO" sz="1200" noProof="0" dirty="0">
              <a:latin typeface="FiraCode Nerd Font" panose="020B0809050000020004" pitchFamily="49" charset="0"/>
              <a:ea typeface="FiraCode Nerd Font" panose="020B0809050000020004" pitchFamily="49" charset="0"/>
            </a:endParaRPr>
          </a:p>
          <a:p>
            <a:pPr eaLnBrk="1" hangingPunct="1"/>
            <a:r>
              <a:rPr lang="en-AU" altLang="nb-NO" sz="1200" noProof="0" dirty="0">
                <a:latin typeface="FiraCode Nerd Font" panose="020B0809050000020004" pitchFamily="49" charset="0"/>
                <a:ea typeface="FiraCode Nerd Font" panose="020B0809050000020004" pitchFamily="49" charset="0"/>
              </a:rPr>
              <a:t>In fact, a Grade 2 in the easiest subject (Food and Health) shared similar “b” parameter with a Grade 1 in the hardest subject (Mathematics).</a:t>
            </a:r>
          </a:p>
          <a:p>
            <a:pPr eaLnBrk="1" hangingPunct="1"/>
            <a:endParaRPr lang="en-AU" altLang="nb-NO" sz="1200" noProof="0" dirty="0">
              <a:latin typeface="FiraCode Nerd Font" panose="020B0809050000020004" pitchFamily="49" charset="0"/>
              <a:ea typeface="FiraCode Nerd Font" panose="020B0809050000020004" pitchFamily="49" charset="0"/>
            </a:endParaRPr>
          </a:p>
        </p:txBody>
      </p:sp>
    </p:spTree>
    <p:extLst>
      <p:ext uri="{BB962C8B-B14F-4D97-AF65-F5344CB8AC3E}">
        <p14:creationId xmlns:p14="http://schemas.microsoft.com/office/powerpoint/2010/main" val="41959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charset="0"/>
                <a:ea typeface="ヒラギノ角ゴ Pro W3" charset="-128"/>
              </a:defRPr>
            </a:lvl1pPr>
            <a:lvl2pPr marL="37931725" indent="-37474525" eaLnBrk="0" hangingPunct="0">
              <a:spcBef>
                <a:spcPct val="30000"/>
              </a:spcBef>
              <a:defRPr sz="1000">
                <a:solidFill>
                  <a:schemeClr val="tx1"/>
                </a:solidFill>
                <a:latin typeface="Arial" charset="0"/>
                <a:ea typeface="ヒラギノ角ゴ Pro W3" charset="-128"/>
              </a:defRPr>
            </a:lvl2pPr>
            <a:lvl3pPr marL="1143000" indent="-228600" eaLnBrk="0" hangingPunct="0">
              <a:spcBef>
                <a:spcPct val="30000"/>
              </a:spcBef>
              <a:defRPr sz="1000">
                <a:solidFill>
                  <a:schemeClr val="tx1"/>
                </a:solidFill>
                <a:latin typeface="Arial" charset="0"/>
                <a:ea typeface="ヒラギノ角ゴ Pro W3" charset="-128"/>
              </a:defRPr>
            </a:lvl3pPr>
            <a:lvl4pPr marL="1600200" indent="-228600" eaLnBrk="0" hangingPunct="0">
              <a:spcBef>
                <a:spcPct val="30000"/>
              </a:spcBef>
              <a:defRPr sz="1000">
                <a:solidFill>
                  <a:schemeClr val="tx1"/>
                </a:solidFill>
                <a:latin typeface="Arial" charset="0"/>
                <a:ea typeface="ヒラギノ角ゴ Pro W3" charset="-128"/>
              </a:defRPr>
            </a:lvl4pPr>
            <a:lvl5pPr marL="2057400" indent="-228600" eaLnBrk="0" hangingPunct="0">
              <a:spcBef>
                <a:spcPct val="30000"/>
              </a:spcBef>
              <a:defRPr sz="1000">
                <a:solidFill>
                  <a:schemeClr val="tx1"/>
                </a:solidFill>
                <a:latin typeface="Arial" charset="0"/>
                <a:ea typeface="ヒラギノ角ゴ Pro W3" charset="-128"/>
              </a:defRPr>
            </a:lvl5pPr>
            <a:lvl6pPr marL="2514600" indent="-228600" eaLnBrk="0" fontAlgn="base" hangingPunct="0">
              <a:spcBef>
                <a:spcPct val="3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3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3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30000"/>
              </a:spcBef>
              <a:spcAft>
                <a:spcPct val="0"/>
              </a:spcAft>
              <a:defRPr sz="1000">
                <a:solidFill>
                  <a:schemeClr val="tx1"/>
                </a:solidFill>
                <a:latin typeface="Arial" charset="0"/>
                <a:ea typeface="ヒラギノ角ゴ Pro W3" charset="-128"/>
              </a:defRPr>
            </a:lvl9pPr>
          </a:lstStyle>
          <a:p>
            <a:pPr>
              <a:spcBef>
                <a:spcPct val="0"/>
              </a:spcBef>
            </a:pPr>
            <a:fld id="{1DFC7A55-10E7-4DC8-94C9-829C4F55AAF2}" type="slidenum">
              <a:rPr lang="en-US" altLang="nb-NO" sz="1200" smtClean="0"/>
              <a:pPr>
                <a:spcBef>
                  <a:spcPct val="0"/>
                </a:spcBef>
              </a:pPr>
              <a:t>7</a:t>
            </a:fld>
            <a:endParaRPr lang="en-US" altLang="nb-NO" sz="120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AU" altLang="nb-NO" sz="1200" noProof="0" dirty="0">
                <a:latin typeface="FiraCode Nerd Font" panose="020B0809050000020004" pitchFamily="49" charset="0"/>
                <a:ea typeface="FiraCode Nerd Font" panose="020B0809050000020004" pitchFamily="49" charset="0"/>
              </a:rPr>
              <a:t>Now to exam grades.</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AU" altLang="nb-NO" sz="1200" noProof="0" dirty="0">
              <a:latin typeface="FiraCode Nerd Font" panose="020B0809050000020004" pitchFamily="49" charset="0"/>
              <a:ea typeface="FiraCode Nerd Font" panose="020B0809050000020004" pitchFamily="49"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AU" altLang="nb-NO" sz="1200" noProof="0" dirty="0">
                <a:latin typeface="FiraCode Nerd Font" panose="020B0809050000020004" pitchFamily="49" charset="0"/>
                <a:ea typeface="FiraCode Nerd Font" panose="020B0809050000020004" pitchFamily="49" charset="0"/>
              </a:rPr>
              <a:t>All three written exams (mathematics, English, and Norwegian) were included in this study.</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AU" altLang="nb-NO" sz="1200" noProof="0" dirty="0">
                <a:latin typeface="FiraCode Nerd Font" panose="020B0809050000020004" pitchFamily="49" charset="0"/>
                <a:ea typeface="FiraCode Nerd Font" panose="020B0809050000020004" pitchFamily="49" charset="0"/>
              </a:rPr>
              <a:t>In order to match teacher-assigned grades, oral English and oral Norwegian were also included in this analysis.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AU" altLang="nb-NO" sz="1200" noProof="0" dirty="0">
                <a:latin typeface="FiraCode Nerd Font" panose="020B0809050000020004" pitchFamily="49" charset="0"/>
                <a:ea typeface="FiraCode Nerd Font" panose="020B0809050000020004" pitchFamily="49" charset="0"/>
              </a:rPr>
              <a:t>	Since oral exams have substantially less observations than teacher-assigned grades due to “planned missingness”, the 95% Cis for oral parameters are wider.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AU" altLang="nb-NO" sz="1200" noProof="0" dirty="0">
              <a:latin typeface="FiraCode Nerd Font" panose="020B0809050000020004" pitchFamily="49" charset="0"/>
              <a:ea typeface="FiraCode Nerd Font" panose="020B0809050000020004" pitchFamily="49"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AU" altLang="nb-NO" sz="1200" noProof="0" dirty="0">
                <a:latin typeface="FiraCode Nerd Font" panose="020B0809050000020004" pitchFamily="49" charset="0"/>
                <a:ea typeface="FiraCode Nerd Font" panose="020B0809050000020004" pitchFamily="49" charset="0"/>
              </a:rPr>
              <a:t>In this diagram, we re-produced teacher-assigned grades (left) to pair with exam grades (right) for comparison.</a:t>
            </a:r>
          </a:p>
          <a:p>
            <a:pPr eaLnBrk="1" hangingPunct="1"/>
            <a:endParaRPr lang="en-AU" altLang="nb-NO" sz="1200" noProof="0" dirty="0">
              <a:latin typeface="FiraCode Nerd Font" panose="020B0809050000020004" pitchFamily="49" charset="0"/>
              <a:ea typeface="FiraCode Nerd Font" panose="020B0809050000020004" pitchFamily="49" charset="0"/>
            </a:endParaRPr>
          </a:p>
          <a:p>
            <a:pPr eaLnBrk="1" hangingPunct="1"/>
            <a:r>
              <a:rPr lang="en-AU" altLang="nb-NO" sz="1200" noProof="0" dirty="0">
                <a:latin typeface="FiraCode Nerd Font" panose="020B0809050000020004" pitchFamily="49" charset="0"/>
                <a:ea typeface="FiraCode Nerd Font" panose="020B0809050000020004" pitchFamily="49" charset="0"/>
              </a:rPr>
              <a:t>It is first of all noticeable that written exams all had upward-sloping curves, while oral exams had downward-sloping ones.</a:t>
            </a:r>
          </a:p>
          <a:p>
            <a:pPr eaLnBrk="1" hangingPunct="1"/>
            <a:r>
              <a:rPr lang="en-AU" altLang="nb-NO" sz="1200" noProof="0" dirty="0">
                <a:latin typeface="FiraCode Nerd Font" panose="020B0809050000020004" pitchFamily="49" charset="0"/>
                <a:ea typeface="FiraCode Nerd Font" panose="020B0809050000020004" pitchFamily="49" charset="0"/>
              </a:rPr>
              <a:t>On the surface, this pattern suggests that examiners were stricter than teachers in marking written tests, but more lenient in oral exams.</a:t>
            </a:r>
          </a:p>
          <a:p>
            <a:pPr eaLnBrk="1" hangingPunct="1"/>
            <a:endParaRPr lang="en-AU" altLang="nb-NO" sz="1200" noProof="0" dirty="0">
              <a:latin typeface="FiraCode Nerd Font" panose="020B0809050000020004" pitchFamily="49" charset="0"/>
              <a:ea typeface="FiraCode Nerd Font" panose="020B0809050000020004" pitchFamily="49" charset="0"/>
            </a:endParaRPr>
          </a:p>
          <a:p>
            <a:pPr eaLnBrk="1" hangingPunct="1"/>
            <a:r>
              <a:rPr lang="en-AU" altLang="nb-NO" sz="1200" noProof="0" dirty="0">
                <a:latin typeface="FiraCode Nerd Font" panose="020B0809050000020004" pitchFamily="49" charset="0"/>
                <a:ea typeface="FiraCode Nerd Font" panose="020B0809050000020004" pitchFamily="49" charset="0"/>
              </a:rPr>
              <a:t>The second strand of the answer to the research question therefore can be:</a:t>
            </a:r>
          </a:p>
          <a:p>
            <a:pPr eaLnBrk="1" hangingPunct="1"/>
            <a:r>
              <a:rPr lang="en-AU" altLang="nb-NO" sz="1200" noProof="0" dirty="0">
                <a:latin typeface="FiraCode Nerd Font" panose="020B0809050000020004" pitchFamily="49" charset="0"/>
                <a:ea typeface="FiraCode Nerd Font" panose="020B0809050000020004" pitchFamily="49" charset="0"/>
              </a:rPr>
              <a:t>	“Yes, exam grades differ from teacher-assigned grades, depending on the form of examination.”</a:t>
            </a:r>
          </a:p>
          <a:p>
            <a:pPr eaLnBrk="1" hangingPunct="1"/>
            <a:r>
              <a:rPr lang="en-AU" altLang="nb-NO" sz="1200" noProof="0" dirty="0">
                <a:latin typeface="FiraCode Nerd Font" panose="020B0809050000020004" pitchFamily="49" charset="0"/>
                <a:ea typeface="FiraCode Nerd Font" panose="020B0809050000020004" pitchFamily="49" charset="0"/>
              </a:rPr>
              <a:t>Contrary to the previous observation form the left panel, slopes in the right panel were the steepest on the top end, suggesting larger disagreement between teachers and examiners for awarding grade 5s and 6s while disagreement remained minimum for lower grades.</a:t>
            </a:r>
          </a:p>
          <a:p>
            <a:pPr eaLnBrk="1" hangingPunct="1"/>
            <a:endParaRPr lang="en-AU" altLang="nb-NO" sz="1200" noProof="0" dirty="0">
              <a:latin typeface="FiraCode Nerd Font" panose="020B0809050000020004" pitchFamily="49" charset="0"/>
              <a:ea typeface="FiraCode Nerd Font" panose="020B0809050000020004" pitchFamily="49" charset="0"/>
            </a:endParaRPr>
          </a:p>
          <a:p>
            <a:pPr eaLnBrk="1" hangingPunct="1"/>
            <a:r>
              <a:rPr lang="en-AU" altLang="nb-NO" sz="1200" noProof="0" dirty="0">
                <a:latin typeface="FiraCode Nerd Font" panose="020B0809050000020004" pitchFamily="49" charset="0"/>
                <a:ea typeface="FiraCode Nerd Font" panose="020B0809050000020004" pitchFamily="49" charset="0"/>
              </a:rPr>
              <a:t>Amongst the 5 exams, Written Norwegian stood out as the subject with the largest teacher-examiner disagreement.</a:t>
            </a:r>
          </a:p>
        </p:txBody>
      </p:sp>
    </p:spTree>
    <p:extLst>
      <p:ext uri="{BB962C8B-B14F-4D97-AF65-F5344CB8AC3E}">
        <p14:creationId xmlns:p14="http://schemas.microsoft.com/office/powerpoint/2010/main" val="4181002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AU" altLang="nb-NO" sz="1000" noProof="0" dirty="0">
                <a:latin typeface="FiraCode Nerd Font" panose="020B0809050000020004" pitchFamily="49" charset="0"/>
                <a:ea typeface="FiraCode Nerd Font" panose="020B0809050000020004" pitchFamily="49" charset="0"/>
              </a:rPr>
              <a:t>These preliminary results suggest great nuance among the GPA debates.</a:t>
            </a:r>
          </a:p>
          <a:p>
            <a:pPr eaLnBrk="1" hangingPunct="1"/>
            <a:endParaRPr lang="en-AU" altLang="nb-NO" sz="1000" noProof="0" dirty="0">
              <a:latin typeface="FiraCode Nerd Font" panose="020B0809050000020004" pitchFamily="49" charset="0"/>
              <a:ea typeface="FiraCode Nerd Font" panose="020B0809050000020004" pitchFamily="49" charset="0"/>
            </a:endParaRPr>
          </a:p>
          <a:p>
            <a:pPr eaLnBrk="1" hangingPunct="1"/>
            <a:r>
              <a:rPr lang="en-AU" altLang="nb-NO" sz="1000" noProof="0" dirty="0">
                <a:latin typeface="FiraCode Nerd Font" panose="020B0809050000020004" pitchFamily="49" charset="0"/>
                <a:ea typeface="FiraCode Nerd Font" panose="020B0809050000020004" pitchFamily="49" charset="0"/>
              </a:rPr>
              <a:t>If divergence in grade difficulties signals potential unfairness or threats to measurement validity, it is the lower end in teacher-assigned grades, and higher end in exam grades, that are highlighted by this study for consideration.</a:t>
            </a:r>
          </a:p>
          <a:p>
            <a:pPr eaLnBrk="1" hangingPunct="1"/>
            <a:endParaRPr lang="en-AU" altLang="nb-NO" sz="1000" noProof="0" dirty="0">
              <a:latin typeface="FiraCode Nerd Font" panose="020B0809050000020004" pitchFamily="49" charset="0"/>
              <a:ea typeface="FiraCode Nerd Font" panose="020B0809050000020004" pitchFamily="49" charset="0"/>
            </a:endParaRPr>
          </a:p>
          <a:p>
            <a:pPr eaLnBrk="1" hangingPunct="1"/>
            <a:r>
              <a:rPr lang="en-AU" altLang="nb-NO" sz="1000" noProof="0" dirty="0">
                <a:latin typeface="FiraCode Nerd Font" panose="020B0809050000020004" pitchFamily="49" charset="0"/>
                <a:ea typeface="FiraCode Nerd Font" panose="020B0809050000020004" pitchFamily="49" charset="0"/>
              </a:rPr>
              <a:t>The causes and practical implications of difficulty parameters remain open to interpretation:</a:t>
            </a:r>
          </a:p>
          <a:p>
            <a:pPr eaLnBrk="1" hangingPunct="1"/>
            <a:r>
              <a:rPr lang="en-AU" altLang="nb-NO" sz="1000" noProof="0" dirty="0">
                <a:latin typeface="FiraCode Nerd Font" panose="020B0809050000020004" pitchFamily="49" charset="0"/>
                <a:ea typeface="FiraCode Nerd Font" panose="020B0809050000020004" pitchFamily="49" charset="0"/>
              </a:rPr>
              <a:t>	If mathematics carries higher difficulty parameters, does it suggest</a:t>
            </a:r>
          </a:p>
          <a:p>
            <a:pPr eaLnBrk="1" hangingPunct="1"/>
            <a:r>
              <a:rPr lang="en-AU" altLang="nb-NO" sz="1000" noProof="0" dirty="0">
                <a:latin typeface="FiraCode Nerd Font" panose="020B0809050000020004" pitchFamily="49" charset="0"/>
                <a:ea typeface="FiraCode Nerd Font" panose="020B0809050000020004" pitchFamily="49" charset="0"/>
              </a:rPr>
              <a:t>		learners are inherently less capable in this subject, or</a:t>
            </a:r>
          </a:p>
          <a:p>
            <a:pPr eaLnBrk="1" hangingPunct="1"/>
            <a:r>
              <a:rPr lang="en-AU" altLang="nb-NO" sz="1000" noProof="0" dirty="0">
                <a:latin typeface="FiraCode Nerd Font" panose="020B0809050000020004" pitchFamily="49" charset="0"/>
                <a:ea typeface="FiraCode Nerd Font" panose="020B0809050000020004" pitchFamily="49" charset="0"/>
              </a:rPr>
              <a:t>		the measurement device for mathematics is less sensitive than that of other subjects?</a:t>
            </a:r>
          </a:p>
          <a:p>
            <a:pPr eaLnBrk="1" hangingPunct="1"/>
            <a:endParaRPr lang="en-AU" altLang="nb-NO" sz="1000" noProof="0" dirty="0">
              <a:latin typeface="FiraCode Nerd Font" panose="020B0809050000020004" pitchFamily="49" charset="0"/>
              <a:ea typeface="FiraCode Nerd Font" panose="020B0809050000020004" pitchFamily="49" charset="0"/>
            </a:endParaRPr>
          </a:p>
          <a:p>
            <a:pPr eaLnBrk="1" hangingPunct="1"/>
            <a:r>
              <a:rPr lang="en-AU" altLang="nb-NO" sz="1000" noProof="0" dirty="0">
                <a:latin typeface="FiraCode Nerd Font" panose="020B0809050000020004" pitchFamily="49" charset="0"/>
                <a:ea typeface="FiraCode Nerd Font" panose="020B0809050000020004" pitchFamily="49" charset="0"/>
              </a:rPr>
              <a:t>It would be fruitful to dissect these results to see whether grade difficulties diverge more severely for, say rural schools, females and the left tails of the SES distribution.</a:t>
            </a:r>
          </a:p>
        </p:txBody>
      </p:sp>
      <p:sp>
        <p:nvSpPr>
          <p:cNvPr id="4" name="Slide Number Placeholder 3"/>
          <p:cNvSpPr>
            <a:spLocks noGrp="1"/>
          </p:cNvSpPr>
          <p:nvPr>
            <p:ph type="sldNum" sz="quarter" idx="5"/>
          </p:nvPr>
        </p:nvSpPr>
        <p:spPr/>
        <p:txBody>
          <a:bodyPr/>
          <a:lstStyle/>
          <a:p>
            <a:pPr>
              <a:defRPr/>
            </a:pPr>
            <a:fld id="{FC054C7B-6FC2-4923-AF6D-51288AE7A1B4}" type="slidenum">
              <a:rPr lang="en-US" altLang="nb-NO" smtClean="0"/>
              <a:pPr>
                <a:defRPr/>
              </a:pPr>
              <a:t>8</a:t>
            </a:fld>
            <a:endParaRPr lang="en-US" altLang="nb-NO"/>
          </a:p>
        </p:txBody>
      </p:sp>
    </p:spTree>
    <p:extLst>
      <p:ext uri="{BB962C8B-B14F-4D97-AF65-F5344CB8AC3E}">
        <p14:creationId xmlns:p14="http://schemas.microsoft.com/office/powerpoint/2010/main" val="28238331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sz="quarter"/>
          </p:nvPr>
        </p:nvSpPr>
        <p:spPr>
          <a:xfrm>
            <a:off x="883155" y="1917128"/>
            <a:ext cx="7543800" cy="952500"/>
          </a:xfrm>
        </p:spPr>
        <p:txBody>
          <a:bodyPr anchor="b"/>
          <a:lstStyle>
            <a:lvl1pPr>
              <a:defRPr sz="1600"/>
            </a:lvl1pPr>
          </a:lstStyle>
          <a:p>
            <a:r>
              <a:rPr lang="en-US"/>
              <a:t>Click to edit Master title style</a:t>
            </a:r>
          </a:p>
        </p:txBody>
      </p:sp>
      <p:sp>
        <p:nvSpPr>
          <p:cNvPr id="3075" name="Rectangle 3"/>
          <p:cNvSpPr>
            <a:spLocks noGrp="1" noChangeArrowheads="1"/>
          </p:cNvSpPr>
          <p:nvPr>
            <p:ph type="subTitle" sz="quarter" idx="1"/>
          </p:nvPr>
        </p:nvSpPr>
        <p:spPr>
          <a:xfrm>
            <a:off x="883155" y="2857500"/>
            <a:ext cx="7543800" cy="1460500"/>
          </a:xfrm>
        </p:spPr>
        <p:txBody>
          <a:bodyPr/>
          <a:lstStyle>
            <a:lvl1pPr marL="0" indent="0">
              <a:buFontTx/>
              <a:buNone/>
              <a:defRPr/>
            </a:lvl1pPr>
          </a:lstStyle>
          <a:p>
            <a:r>
              <a:rPr lang="en-US"/>
              <a:t>Click to edit Master subtitle style</a:t>
            </a:r>
          </a:p>
        </p:txBody>
      </p:sp>
    </p:spTree>
    <p:extLst>
      <p:ext uri="{BB962C8B-B14F-4D97-AF65-F5344CB8AC3E}">
        <p14:creationId xmlns:p14="http://schemas.microsoft.com/office/powerpoint/2010/main" val="114769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b-NO"/>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Rectangle 10"/>
          <p:cNvSpPr>
            <a:spLocks noGrp="1" noChangeArrowheads="1"/>
          </p:cNvSpPr>
          <p:nvPr>
            <p:ph type="dt" sz="half" idx="10"/>
          </p:nvPr>
        </p:nvSpPr>
        <p:spPr>
          <a:ln/>
        </p:spPr>
        <p:txBody>
          <a:bodyPr/>
          <a:lstStyle>
            <a:lvl1pPr>
              <a:defRPr/>
            </a:lvl1pPr>
          </a:lstStyle>
          <a:p>
            <a:pPr>
              <a:defRPr/>
            </a:pPr>
            <a:fld id="{7D5B906E-1DC6-4068-8668-6668E40DA1AF}" type="datetime1">
              <a:rPr lang="nb-NO" altLang="nb-NO"/>
              <a:pPr>
                <a:defRPr/>
              </a:pPr>
              <a:t>29.05.2022</a:t>
            </a:fld>
            <a:endParaRPr lang="nb-NO" altLang="nb-NO"/>
          </a:p>
        </p:txBody>
      </p:sp>
      <p:sp>
        <p:nvSpPr>
          <p:cNvPr id="5" name="Rectangle 12"/>
          <p:cNvSpPr>
            <a:spLocks noGrp="1" noChangeArrowheads="1"/>
          </p:cNvSpPr>
          <p:nvPr>
            <p:ph type="sldNum" sz="quarter" idx="11"/>
          </p:nvPr>
        </p:nvSpPr>
        <p:spPr>
          <a:ln/>
        </p:spPr>
        <p:txBody>
          <a:bodyPr/>
          <a:lstStyle>
            <a:lvl1pPr>
              <a:defRPr/>
            </a:lvl1pPr>
          </a:lstStyle>
          <a:p>
            <a:pPr>
              <a:defRPr/>
            </a:pPr>
            <a:fld id="{EF5EFC3C-9100-48A2-AC9C-ECA47A61F424}" type="slidenum">
              <a:rPr lang="en-US" altLang="nb-NO"/>
              <a:pPr>
                <a:defRPr/>
              </a:pPr>
              <a:t>‹#›</a:t>
            </a:fld>
            <a:endParaRPr lang="en-US" altLang="nb-NO"/>
          </a:p>
        </p:txBody>
      </p:sp>
    </p:spTree>
    <p:extLst>
      <p:ext uri="{BB962C8B-B14F-4D97-AF65-F5344CB8AC3E}">
        <p14:creationId xmlns:p14="http://schemas.microsoft.com/office/powerpoint/2010/main" val="2970596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1" y="698500"/>
            <a:ext cx="1924050" cy="4381500"/>
          </a:xfrm>
        </p:spPr>
        <p:txBody>
          <a:bodyPr vert="eaVert"/>
          <a:lstStyle/>
          <a:p>
            <a:r>
              <a:rPr lang="en-US"/>
              <a:t>Click to edit Master title style</a:t>
            </a:r>
            <a:endParaRPr lang="nb-NO"/>
          </a:p>
        </p:txBody>
      </p:sp>
      <p:sp>
        <p:nvSpPr>
          <p:cNvPr id="3" name="Vertical Text Placeholder 2"/>
          <p:cNvSpPr>
            <a:spLocks noGrp="1"/>
          </p:cNvSpPr>
          <p:nvPr>
            <p:ph type="body" orient="vert" idx="1"/>
          </p:nvPr>
        </p:nvSpPr>
        <p:spPr>
          <a:xfrm>
            <a:off x="990601" y="698500"/>
            <a:ext cx="5619750" cy="43815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Rectangle 10"/>
          <p:cNvSpPr>
            <a:spLocks noGrp="1" noChangeArrowheads="1"/>
          </p:cNvSpPr>
          <p:nvPr>
            <p:ph type="dt" sz="half" idx="10"/>
          </p:nvPr>
        </p:nvSpPr>
        <p:spPr>
          <a:ln/>
        </p:spPr>
        <p:txBody>
          <a:bodyPr/>
          <a:lstStyle>
            <a:lvl1pPr>
              <a:defRPr/>
            </a:lvl1pPr>
          </a:lstStyle>
          <a:p>
            <a:pPr>
              <a:defRPr/>
            </a:pPr>
            <a:fld id="{43240E70-5D86-4FD2-83E2-925597C7B147}" type="datetime1">
              <a:rPr lang="nb-NO" altLang="nb-NO"/>
              <a:pPr>
                <a:defRPr/>
              </a:pPr>
              <a:t>29.05.2022</a:t>
            </a:fld>
            <a:endParaRPr lang="nb-NO" altLang="nb-NO"/>
          </a:p>
        </p:txBody>
      </p:sp>
      <p:sp>
        <p:nvSpPr>
          <p:cNvPr id="5" name="Rectangle 12"/>
          <p:cNvSpPr>
            <a:spLocks noGrp="1" noChangeArrowheads="1"/>
          </p:cNvSpPr>
          <p:nvPr>
            <p:ph type="sldNum" sz="quarter" idx="11"/>
          </p:nvPr>
        </p:nvSpPr>
        <p:spPr>
          <a:ln/>
        </p:spPr>
        <p:txBody>
          <a:bodyPr/>
          <a:lstStyle>
            <a:lvl1pPr>
              <a:defRPr/>
            </a:lvl1pPr>
          </a:lstStyle>
          <a:p>
            <a:pPr>
              <a:defRPr/>
            </a:pPr>
            <a:fld id="{D63897DA-7F37-4F51-BF02-125255D34814}" type="slidenum">
              <a:rPr lang="en-US" altLang="nb-NO"/>
              <a:pPr>
                <a:defRPr/>
              </a:pPr>
              <a:t>‹#›</a:t>
            </a:fld>
            <a:endParaRPr lang="en-US" altLang="nb-NO"/>
          </a:p>
        </p:txBody>
      </p:sp>
    </p:spTree>
    <p:extLst>
      <p:ext uri="{BB962C8B-B14F-4D97-AF65-F5344CB8AC3E}">
        <p14:creationId xmlns:p14="http://schemas.microsoft.com/office/powerpoint/2010/main" val="3716831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b-NO"/>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Rectangle 10"/>
          <p:cNvSpPr>
            <a:spLocks noGrp="1" noChangeArrowheads="1"/>
          </p:cNvSpPr>
          <p:nvPr>
            <p:ph type="dt" sz="half" idx="10"/>
          </p:nvPr>
        </p:nvSpPr>
        <p:spPr>
          <a:ln/>
        </p:spPr>
        <p:txBody>
          <a:bodyPr/>
          <a:lstStyle>
            <a:lvl1pPr>
              <a:defRPr/>
            </a:lvl1pPr>
          </a:lstStyle>
          <a:p>
            <a:pPr>
              <a:defRPr/>
            </a:pPr>
            <a:fld id="{E1F108F5-8568-4D37-A3A2-7BBC1377E4DB}" type="datetime1">
              <a:rPr lang="nb-NO" altLang="nb-NO"/>
              <a:pPr>
                <a:defRPr/>
              </a:pPr>
              <a:t>29.05.2022</a:t>
            </a:fld>
            <a:endParaRPr lang="nb-NO" altLang="nb-NO"/>
          </a:p>
        </p:txBody>
      </p:sp>
      <p:sp>
        <p:nvSpPr>
          <p:cNvPr id="5" name="Rectangle 12"/>
          <p:cNvSpPr>
            <a:spLocks noGrp="1" noChangeArrowheads="1"/>
          </p:cNvSpPr>
          <p:nvPr>
            <p:ph type="sldNum" sz="quarter" idx="11"/>
          </p:nvPr>
        </p:nvSpPr>
        <p:spPr>
          <a:ln/>
        </p:spPr>
        <p:txBody>
          <a:bodyPr/>
          <a:lstStyle>
            <a:lvl1pPr>
              <a:defRPr/>
            </a:lvl1pPr>
          </a:lstStyle>
          <a:p>
            <a:pPr>
              <a:defRPr/>
            </a:pPr>
            <a:fld id="{8BC9E308-4DBB-4E81-9602-43CC31FE70B3}" type="slidenum">
              <a:rPr lang="en-US" altLang="nb-NO"/>
              <a:pPr>
                <a:defRPr/>
              </a:pPr>
              <a:t>‹#›</a:t>
            </a:fld>
            <a:endParaRPr lang="en-US" altLang="nb-NO"/>
          </a:p>
        </p:txBody>
      </p:sp>
    </p:spTree>
    <p:extLst>
      <p:ext uri="{BB962C8B-B14F-4D97-AF65-F5344CB8AC3E}">
        <p14:creationId xmlns:p14="http://schemas.microsoft.com/office/powerpoint/2010/main" val="517486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8"/>
            <a:ext cx="7772400" cy="1135063"/>
          </a:xfrm>
        </p:spPr>
        <p:txBody>
          <a:bodyPr anchor="t"/>
          <a:lstStyle>
            <a:lvl1pPr algn="l">
              <a:defRPr sz="3200" b="1" cap="all"/>
            </a:lvl1pPr>
          </a:lstStyle>
          <a:p>
            <a:r>
              <a:rPr lang="en-US"/>
              <a:t>Click to edit Master title style</a:t>
            </a:r>
            <a:endParaRPr lang="nb-NO"/>
          </a:p>
        </p:txBody>
      </p:sp>
      <p:sp>
        <p:nvSpPr>
          <p:cNvPr id="3" name="Text Placeholder 2"/>
          <p:cNvSpPr>
            <a:spLocks noGrp="1"/>
          </p:cNvSpPr>
          <p:nvPr>
            <p:ph type="body" idx="1"/>
          </p:nvPr>
        </p:nvSpPr>
        <p:spPr>
          <a:xfrm>
            <a:off x="722313" y="2422262"/>
            <a:ext cx="7772400" cy="1250155"/>
          </a:xfrm>
        </p:spPr>
        <p:txBody>
          <a:bodyPr anchor="b"/>
          <a:lstStyle>
            <a:lvl1pPr marL="0" indent="0">
              <a:buNone/>
              <a:defRPr sz="1600"/>
            </a:lvl1pPr>
            <a:lvl2pPr marL="362925" indent="0">
              <a:buNone/>
              <a:defRPr sz="1400"/>
            </a:lvl2pPr>
            <a:lvl3pPr marL="725851" indent="0">
              <a:buNone/>
              <a:defRPr sz="1300"/>
            </a:lvl3pPr>
            <a:lvl4pPr marL="1088776" indent="0">
              <a:buNone/>
              <a:defRPr sz="1100"/>
            </a:lvl4pPr>
            <a:lvl5pPr marL="1451701" indent="0">
              <a:buNone/>
              <a:defRPr sz="1100"/>
            </a:lvl5pPr>
            <a:lvl6pPr marL="1814627" indent="0">
              <a:buNone/>
              <a:defRPr sz="1100"/>
            </a:lvl6pPr>
            <a:lvl7pPr marL="2177552" indent="0">
              <a:buNone/>
              <a:defRPr sz="1100"/>
            </a:lvl7pPr>
            <a:lvl8pPr marL="2540478" indent="0">
              <a:buNone/>
              <a:defRPr sz="1100"/>
            </a:lvl8pPr>
            <a:lvl9pPr marL="2903403" indent="0">
              <a:buNone/>
              <a:defRPr sz="1100"/>
            </a:lvl9pPr>
          </a:lstStyle>
          <a:p>
            <a:pPr lvl="0"/>
            <a:r>
              <a:rPr lang="en-US"/>
              <a:t>Click to edit Master text styles</a:t>
            </a:r>
          </a:p>
        </p:txBody>
      </p:sp>
      <p:sp>
        <p:nvSpPr>
          <p:cNvPr id="4" name="Rectangle 10"/>
          <p:cNvSpPr>
            <a:spLocks noGrp="1" noChangeArrowheads="1"/>
          </p:cNvSpPr>
          <p:nvPr>
            <p:ph type="dt" sz="half" idx="10"/>
          </p:nvPr>
        </p:nvSpPr>
        <p:spPr>
          <a:ln/>
        </p:spPr>
        <p:txBody>
          <a:bodyPr/>
          <a:lstStyle>
            <a:lvl1pPr>
              <a:defRPr/>
            </a:lvl1pPr>
          </a:lstStyle>
          <a:p>
            <a:pPr>
              <a:defRPr/>
            </a:pPr>
            <a:fld id="{0A982F97-07F5-45C3-B39F-9D5C63F70005}" type="datetime1">
              <a:rPr lang="nb-NO" altLang="nb-NO"/>
              <a:pPr>
                <a:defRPr/>
              </a:pPr>
              <a:t>29.05.2022</a:t>
            </a:fld>
            <a:endParaRPr lang="nb-NO" altLang="nb-NO"/>
          </a:p>
        </p:txBody>
      </p:sp>
      <p:sp>
        <p:nvSpPr>
          <p:cNvPr id="5" name="Rectangle 12"/>
          <p:cNvSpPr>
            <a:spLocks noGrp="1" noChangeArrowheads="1"/>
          </p:cNvSpPr>
          <p:nvPr>
            <p:ph type="sldNum" sz="quarter" idx="11"/>
          </p:nvPr>
        </p:nvSpPr>
        <p:spPr>
          <a:ln/>
        </p:spPr>
        <p:txBody>
          <a:bodyPr/>
          <a:lstStyle>
            <a:lvl1pPr>
              <a:defRPr/>
            </a:lvl1pPr>
          </a:lstStyle>
          <a:p>
            <a:pPr>
              <a:defRPr/>
            </a:pPr>
            <a:fld id="{82D738A7-D0A7-436A-8FE6-19C1EEE7FE38}" type="slidenum">
              <a:rPr lang="en-US" altLang="nb-NO"/>
              <a:pPr>
                <a:defRPr/>
              </a:pPr>
              <a:t>‹#›</a:t>
            </a:fld>
            <a:endParaRPr lang="en-US" altLang="nb-NO"/>
          </a:p>
        </p:txBody>
      </p:sp>
    </p:spTree>
    <p:extLst>
      <p:ext uri="{BB962C8B-B14F-4D97-AF65-F5344CB8AC3E}">
        <p14:creationId xmlns:p14="http://schemas.microsoft.com/office/powerpoint/2010/main" val="603943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b-NO"/>
          </a:p>
        </p:txBody>
      </p:sp>
      <p:sp>
        <p:nvSpPr>
          <p:cNvPr id="3" name="Content Placeholder 2"/>
          <p:cNvSpPr>
            <a:spLocks noGrp="1"/>
          </p:cNvSpPr>
          <p:nvPr>
            <p:ph sz="half" idx="1"/>
          </p:nvPr>
        </p:nvSpPr>
        <p:spPr>
          <a:xfrm>
            <a:off x="990600" y="1651000"/>
            <a:ext cx="3771900" cy="3429000"/>
          </a:xfrm>
        </p:spPr>
        <p:txBody>
          <a:bodyPr/>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p:cNvSpPr>
            <a:spLocks noGrp="1"/>
          </p:cNvSpPr>
          <p:nvPr>
            <p:ph sz="half" idx="2"/>
          </p:nvPr>
        </p:nvSpPr>
        <p:spPr>
          <a:xfrm>
            <a:off x="4914900" y="1651000"/>
            <a:ext cx="3771900" cy="3429000"/>
          </a:xfrm>
        </p:spPr>
        <p:txBody>
          <a:bodyPr/>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Rectangle 10"/>
          <p:cNvSpPr>
            <a:spLocks noGrp="1" noChangeArrowheads="1"/>
          </p:cNvSpPr>
          <p:nvPr>
            <p:ph type="dt" sz="half" idx="10"/>
          </p:nvPr>
        </p:nvSpPr>
        <p:spPr>
          <a:ln/>
        </p:spPr>
        <p:txBody>
          <a:bodyPr/>
          <a:lstStyle>
            <a:lvl1pPr>
              <a:defRPr/>
            </a:lvl1pPr>
          </a:lstStyle>
          <a:p>
            <a:pPr>
              <a:defRPr/>
            </a:pPr>
            <a:fld id="{0BF2803F-47C7-463C-8F80-5848E5005AAC}" type="datetime1">
              <a:rPr lang="nb-NO" altLang="nb-NO"/>
              <a:pPr>
                <a:defRPr/>
              </a:pPr>
              <a:t>29.05.2022</a:t>
            </a:fld>
            <a:endParaRPr lang="nb-NO" altLang="nb-NO"/>
          </a:p>
        </p:txBody>
      </p:sp>
      <p:sp>
        <p:nvSpPr>
          <p:cNvPr id="6" name="Rectangle 12"/>
          <p:cNvSpPr>
            <a:spLocks noGrp="1" noChangeArrowheads="1"/>
          </p:cNvSpPr>
          <p:nvPr>
            <p:ph type="sldNum" sz="quarter" idx="11"/>
          </p:nvPr>
        </p:nvSpPr>
        <p:spPr>
          <a:ln/>
        </p:spPr>
        <p:txBody>
          <a:bodyPr/>
          <a:lstStyle>
            <a:lvl1pPr>
              <a:defRPr/>
            </a:lvl1pPr>
          </a:lstStyle>
          <a:p>
            <a:pPr>
              <a:defRPr/>
            </a:pPr>
            <a:fld id="{67AC0BE5-7974-4561-9BFB-82773343595F}" type="slidenum">
              <a:rPr lang="en-US" altLang="nb-NO"/>
              <a:pPr>
                <a:defRPr/>
              </a:pPr>
              <a:t>‹#›</a:t>
            </a:fld>
            <a:endParaRPr lang="en-US" altLang="nb-NO"/>
          </a:p>
        </p:txBody>
      </p:sp>
    </p:spTree>
    <p:extLst>
      <p:ext uri="{BB962C8B-B14F-4D97-AF65-F5344CB8AC3E}">
        <p14:creationId xmlns:p14="http://schemas.microsoft.com/office/powerpoint/2010/main" val="3555699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6"/>
            <a:ext cx="8229600" cy="952500"/>
          </a:xfrm>
        </p:spPr>
        <p:txBody>
          <a:bodyPr/>
          <a:lstStyle>
            <a:lvl1pPr>
              <a:defRPr/>
            </a:lvl1pPr>
          </a:lstStyle>
          <a:p>
            <a:r>
              <a:rPr lang="en-US"/>
              <a:t>Click to edit Master title style</a:t>
            </a:r>
            <a:endParaRPr lang="nb-NO"/>
          </a:p>
        </p:txBody>
      </p:sp>
      <p:sp>
        <p:nvSpPr>
          <p:cNvPr id="3" name="Text Placeholder 2"/>
          <p:cNvSpPr>
            <a:spLocks noGrp="1"/>
          </p:cNvSpPr>
          <p:nvPr>
            <p:ph type="body" idx="1"/>
          </p:nvPr>
        </p:nvSpPr>
        <p:spPr>
          <a:xfrm>
            <a:off x="457201" y="1279260"/>
            <a:ext cx="4040188" cy="533135"/>
          </a:xfrm>
        </p:spPr>
        <p:txBody>
          <a:bodyPr anchor="b"/>
          <a:lstStyle>
            <a:lvl1pPr marL="0" indent="0">
              <a:buNone/>
              <a:defRPr sz="1900" b="1"/>
            </a:lvl1pPr>
            <a:lvl2pPr marL="362925" indent="0">
              <a:buNone/>
              <a:defRPr sz="1600" b="1"/>
            </a:lvl2pPr>
            <a:lvl3pPr marL="725851" indent="0">
              <a:buNone/>
              <a:defRPr sz="1400" b="1"/>
            </a:lvl3pPr>
            <a:lvl4pPr marL="1088776" indent="0">
              <a:buNone/>
              <a:defRPr sz="1300" b="1"/>
            </a:lvl4pPr>
            <a:lvl5pPr marL="1451701" indent="0">
              <a:buNone/>
              <a:defRPr sz="1300" b="1"/>
            </a:lvl5pPr>
            <a:lvl6pPr marL="1814627" indent="0">
              <a:buNone/>
              <a:defRPr sz="1300" b="1"/>
            </a:lvl6pPr>
            <a:lvl7pPr marL="2177552" indent="0">
              <a:buNone/>
              <a:defRPr sz="1300" b="1"/>
            </a:lvl7pPr>
            <a:lvl8pPr marL="2540478" indent="0">
              <a:buNone/>
              <a:defRPr sz="1300" b="1"/>
            </a:lvl8pPr>
            <a:lvl9pPr marL="2903403" indent="0">
              <a:buNone/>
              <a:defRPr sz="1300" b="1"/>
            </a:lvl9pPr>
          </a:lstStyle>
          <a:p>
            <a:pPr lvl="0"/>
            <a:r>
              <a:rPr lang="en-US"/>
              <a:t>Click to edit Master text styles</a:t>
            </a:r>
          </a:p>
        </p:txBody>
      </p:sp>
      <p:sp>
        <p:nvSpPr>
          <p:cNvPr id="4" name="Content Placeholder 3"/>
          <p:cNvSpPr>
            <a:spLocks noGrp="1"/>
          </p:cNvSpPr>
          <p:nvPr>
            <p:ph sz="half" idx="2"/>
          </p:nvPr>
        </p:nvSpPr>
        <p:spPr>
          <a:xfrm>
            <a:off x="457201" y="1812397"/>
            <a:ext cx="4040188" cy="3292740"/>
          </a:xfrm>
        </p:spPr>
        <p:txBody>
          <a:bodyPr/>
          <a:lstStyle>
            <a:lvl1pPr>
              <a:defRPr sz="1900"/>
            </a:lvl1pPr>
            <a:lvl2pPr>
              <a:defRPr sz="16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Text Placeholder 4"/>
          <p:cNvSpPr>
            <a:spLocks noGrp="1"/>
          </p:cNvSpPr>
          <p:nvPr>
            <p:ph type="body" sz="quarter" idx="3"/>
          </p:nvPr>
        </p:nvSpPr>
        <p:spPr>
          <a:xfrm>
            <a:off x="4645027" y="1279260"/>
            <a:ext cx="4041775" cy="533135"/>
          </a:xfrm>
        </p:spPr>
        <p:txBody>
          <a:bodyPr anchor="b"/>
          <a:lstStyle>
            <a:lvl1pPr marL="0" indent="0">
              <a:buNone/>
              <a:defRPr sz="1900" b="1"/>
            </a:lvl1pPr>
            <a:lvl2pPr marL="362925" indent="0">
              <a:buNone/>
              <a:defRPr sz="1600" b="1"/>
            </a:lvl2pPr>
            <a:lvl3pPr marL="725851" indent="0">
              <a:buNone/>
              <a:defRPr sz="1400" b="1"/>
            </a:lvl3pPr>
            <a:lvl4pPr marL="1088776" indent="0">
              <a:buNone/>
              <a:defRPr sz="1300" b="1"/>
            </a:lvl4pPr>
            <a:lvl5pPr marL="1451701" indent="0">
              <a:buNone/>
              <a:defRPr sz="1300" b="1"/>
            </a:lvl5pPr>
            <a:lvl6pPr marL="1814627" indent="0">
              <a:buNone/>
              <a:defRPr sz="1300" b="1"/>
            </a:lvl6pPr>
            <a:lvl7pPr marL="2177552" indent="0">
              <a:buNone/>
              <a:defRPr sz="1300" b="1"/>
            </a:lvl7pPr>
            <a:lvl8pPr marL="2540478" indent="0">
              <a:buNone/>
              <a:defRPr sz="1300" b="1"/>
            </a:lvl8pPr>
            <a:lvl9pPr marL="2903403" indent="0">
              <a:buNone/>
              <a:defRPr sz="1300" b="1"/>
            </a:lvl9pPr>
          </a:lstStyle>
          <a:p>
            <a:pPr lvl="0"/>
            <a:r>
              <a:rPr lang="en-US"/>
              <a:t>Click to edit Master text styles</a:t>
            </a:r>
          </a:p>
        </p:txBody>
      </p:sp>
      <p:sp>
        <p:nvSpPr>
          <p:cNvPr id="6" name="Content Placeholder 5"/>
          <p:cNvSpPr>
            <a:spLocks noGrp="1"/>
          </p:cNvSpPr>
          <p:nvPr>
            <p:ph sz="quarter" idx="4"/>
          </p:nvPr>
        </p:nvSpPr>
        <p:spPr>
          <a:xfrm>
            <a:off x="4645027" y="1812397"/>
            <a:ext cx="4041775" cy="3292740"/>
          </a:xfrm>
        </p:spPr>
        <p:txBody>
          <a:bodyPr/>
          <a:lstStyle>
            <a:lvl1pPr>
              <a:defRPr sz="1900"/>
            </a:lvl1pPr>
            <a:lvl2pPr>
              <a:defRPr sz="16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7" name="Rectangle 10"/>
          <p:cNvSpPr>
            <a:spLocks noGrp="1" noChangeArrowheads="1"/>
          </p:cNvSpPr>
          <p:nvPr>
            <p:ph type="dt" sz="half" idx="10"/>
          </p:nvPr>
        </p:nvSpPr>
        <p:spPr>
          <a:ln/>
        </p:spPr>
        <p:txBody>
          <a:bodyPr/>
          <a:lstStyle>
            <a:lvl1pPr>
              <a:defRPr/>
            </a:lvl1pPr>
          </a:lstStyle>
          <a:p>
            <a:pPr>
              <a:defRPr/>
            </a:pPr>
            <a:fld id="{83C4A73E-A605-408E-893F-0E8B8E7C5E3E}" type="datetime1">
              <a:rPr lang="nb-NO" altLang="nb-NO"/>
              <a:pPr>
                <a:defRPr/>
              </a:pPr>
              <a:t>29.05.2022</a:t>
            </a:fld>
            <a:endParaRPr lang="nb-NO" altLang="nb-NO"/>
          </a:p>
        </p:txBody>
      </p:sp>
      <p:sp>
        <p:nvSpPr>
          <p:cNvPr id="8" name="Rectangle 12"/>
          <p:cNvSpPr>
            <a:spLocks noGrp="1" noChangeArrowheads="1"/>
          </p:cNvSpPr>
          <p:nvPr>
            <p:ph type="sldNum" sz="quarter" idx="11"/>
          </p:nvPr>
        </p:nvSpPr>
        <p:spPr>
          <a:ln/>
        </p:spPr>
        <p:txBody>
          <a:bodyPr/>
          <a:lstStyle>
            <a:lvl1pPr>
              <a:defRPr/>
            </a:lvl1pPr>
          </a:lstStyle>
          <a:p>
            <a:pPr>
              <a:defRPr/>
            </a:pPr>
            <a:fld id="{3BFDE92A-2FA7-4469-BAA4-835DB7573E7C}" type="slidenum">
              <a:rPr lang="en-US" altLang="nb-NO"/>
              <a:pPr>
                <a:defRPr/>
              </a:pPr>
              <a:t>‹#›</a:t>
            </a:fld>
            <a:endParaRPr lang="en-US" altLang="nb-NO"/>
          </a:p>
        </p:txBody>
      </p:sp>
    </p:spTree>
    <p:extLst>
      <p:ext uri="{BB962C8B-B14F-4D97-AF65-F5344CB8AC3E}">
        <p14:creationId xmlns:p14="http://schemas.microsoft.com/office/powerpoint/2010/main" val="2661749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b-NO"/>
          </a:p>
        </p:txBody>
      </p:sp>
      <p:sp>
        <p:nvSpPr>
          <p:cNvPr id="3" name="Rectangle 10"/>
          <p:cNvSpPr>
            <a:spLocks noGrp="1" noChangeArrowheads="1"/>
          </p:cNvSpPr>
          <p:nvPr>
            <p:ph type="dt" sz="half" idx="10"/>
          </p:nvPr>
        </p:nvSpPr>
        <p:spPr>
          <a:ln/>
        </p:spPr>
        <p:txBody>
          <a:bodyPr/>
          <a:lstStyle>
            <a:lvl1pPr>
              <a:defRPr/>
            </a:lvl1pPr>
          </a:lstStyle>
          <a:p>
            <a:pPr>
              <a:defRPr/>
            </a:pPr>
            <a:fld id="{E1953B29-A7E6-4B0B-AFCD-96F4BF7896DA}" type="datetime1">
              <a:rPr lang="nb-NO" altLang="nb-NO"/>
              <a:pPr>
                <a:defRPr/>
              </a:pPr>
              <a:t>29.05.2022</a:t>
            </a:fld>
            <a:endParaRPr lang="nb-NO" altLang="nb-NO"/>
          </a:p>
        </p:txBody>
      </p:sp>
      <p:sp>
        <p:nvSpPr>
          <p:cNvPr id="4" name="Rectangle 12"/>
          <p:cNvSpPr>
            <a:spLocks noGrp="1" noChangeArrowheads="1"/>
          </p:cNvSpPr>
          <p:nvPr>
            <p:ph type="sldNum" sz="quarter" idx="11"/>
          </p:nvPr>
        </p:nvSpPr>
        <p:spPr>
          <a:ln/>
        </p:spPr>
        <p:txBody>
          <a:bodyPr/>
          <a:lstStyle>
            <a:lvl1pPr>
              <a:defRPr/>
            </a:lvl1pPr>
          </a:lstStyle>
          <a:p>
            <a:pPr>
              <a:defRPr/>
            </a:pPr>
            <a:fld id="{0E0C6953-3BE9-4464-8039-F929E9F102BD}" type="slidenum">
              <a:rPr lang="en-US" altLang="nb-NO"/>
              <a:pPr>
                <a:defRPr/>
              </a:pPr>
              <a:t>‹#›</a:t>
            </a:fld>
            <a:endParaRPr lang="en-US" altLang="nb-NO"/>
          </a:p>
        </p:txBody>
      </p:sp>
    </p:spTree>
    <p:extLst>
      <p:ext uri="{BB962C8B-B14F-4D97-AF65-F5344CB8AC3E}">
        <p14:creationId xmlns:p14="http://schemas.microsoft.com/office/powerpoint/2010/main" val="539001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pPr>
              <a:defRPr/>
            </a:pPr>
            <a:fld id="{E3C45289-F57E-401B-BD2E-5AA9A7DB659C}" type="datetime1">
              <a:rPr lang="nb-NO" altLang="nb-NO"/>
              <a:pPr>
                <a:defRPr/>
              </a:pPr>
              <a:t>29.05.2022</a:t>
            </a:fld>
            <a:endParaRPr lang="nb-NO" altLang="nb-NO"/>
          </a:p>
        </p:txBody>
      </p:sp>
      <p:sp>
        <p:nvSpPr>
          <p:cNvPr id="3" name="Rectangle 12"/>
          <p:cNvSpPr>
            <a:spLocks noGrp="1" noChangeArrowheads="1"/>
          </p:cNvSpPr>
          <p:nvPr>
            <p:ph type="sldNum" sz="quarter" idx="11"/>
          </p:nvPr>
        </p:nvSpPr>
        <p:spPr>
          <a:ln/>
        </p:spPr>
        <p:txBody>
          <a:bodyPr/>
          <a:lstStyle>
            <a:lvl1pPr>
              <a:defRPr/>
            </a:lvl1pPr>
          </a:lstStyle>
          <a:p>
            <a:pPr>
              <a:defRPr/>
            </a:pPr>
            <a:fld id="{5801C224-E748-4431-84DA-C1BC194EE228}" type="slidenum">
              <a:rPr lang="en-US" altLang="nb-NO"/>
              <a:pPr>
                <a:defRPr/>
              </a:pPr>
              <a:t>‹#›</a:t>
            </a:fld>
            <a:endParaRPr lang="en-US" altLang="nb-NO"/>
          </a:p>
        </p:txBody>
      </p:sp>
    </p:spTree>
    <p:extLst>
      <p:ext uri="{BB962C8B-B14F-4D97-AF65-F5344CB8AC3E}">
        <p14:creationId xmlns:p14="http://schemas.microsoft.com/office/powerpoint/2010/main" val="1477757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27541"/>
            <a:ext cx="3008313" cy="968375"/>
          </a:xfrm>
        </p:spPr>
        <p:txBody>
          <a:bodyPr anchor="b"/>
          <a:lstStyle>
            <a:lvl1pPr algn="l">
              <a:defRPr sz="1600" b="1"/>
            </a:lvl1pPr>
          </a:lstStyle>
          <a:p>
            <a:r>
              <a:rPr lang="en-US"/>
              <a:t>Click to edit Master title style</a:t>
            </a:r>
            <a:endParaRPr lang="nb-NO"/>
          </a:p>
        </p:txBody>
      </p:sp>
      <p:sp>
        <p:nvSpPr>
          <p:cNvPr id="3" name="Content Placeholder 2"/>
          <p:cNvSpPr>
            <a:spLocks noGrp="1"/>
          </p:cNvSpPr>
          <p:nvPr>
            <p:ph idx="1"/>
          </p:nvPr>
        </p:nvSpPr>
        <p:spPr>
          <a:xfrm>
            <a:off x="3575050" y="227543"/>
            <a:ext cx="5111750" cy="4877595"/>
          </a:xfrm>
        </p:spPr>
        <p:txBody>
          <a:bodyPr/>
          <a:lstStyle>
            <a:lvl1pPr>
              <a:defRPr sz="2500"/>
            </a:lvl1pPr>
            <a:lvl2pPr>
              <a:defRPr sz="22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Text Placeholder 3"/>
          <p:cNvSpPr>
            <a:spLocks noGrp="1"/>
          </p:cNvSpPr>
          <p:nvPr>
            <p:ph type="body" sz="half" idx="2"/>
          </p:nvPr>
        </p:nvSpPr>
        <p:spPr>
          <a:xfrm>
            <a:off x="457202" y="1195917"/>
            <a:ext cx="3008313" cy="3909219"/>
          </a:xfrm>
        </p:spPr>
        <p:txBody>
          <a:bodyPr/>
          <a:lstStyle>
            <a:lvl1pPr marL="0" indent="0">
              <a:buNone/>
              <a:defRPr sz="1100"/>
            </a:lvl1pPr>
            <a:lvl2pPr marL="362925" indent="0">
              <a:buNone/>
              <a:defRPr sz="1000"/>
            </a:lvl2pPr>
            <a:lvl3pPr marL="725851" indent="0">
              <a:buNone/>
              <a:defRPr sz="800"/>
            </a:lvl3pPr>
            <a:lvl4pPr marL="1088776" indent="0">
              <a:buNone/>
              <a:defRPr sz="700"/>
            </a:lvl4pPr>
            <a:lvl5pPr marL="1451701" indent="0">
              <a:buNone/>
              <a:defRPr sz="700"/>
            </a:lvl5pPr>
            <a:lvl6pPr marL="1814627" indent="0">
              <a:buNone/>
              <a:defRPr sz="700"/>
            </a:lvl6pPr>
            <a:lvl7pPr marL="2177552" indent="0">
              <a:buNone/>
              <a:defRPr sz="700"/>
            </a:lvl7pPr>
            <a:lvl8pPr marL="2540478" indent="0">
              <a:buNone/>
              <a:defRPr sz="700"/>
            </a:lvl8pPr>
            <a:lvl9pPr marL="2903403" indent="0">
              <a:buNone/>
              <a:defRPr sz="700"/>
            </a:lvl9pPr>
          </a:lstStyle>
          <a:p>
            <a:pPr lvl="0"/>
            <a:r>
              <a:rPr lang="en-US"/>
              <a:t>Click to edit Master text styles</a:t>
            </a:r>
          </a:p>
        </p:txBody>
      </p:sp>
      <p:sp>
        <p:nvSpPr>
          <p:cNvPr id="5" name="Rectangle 10"/>
          <p:cNvSpPr>
            <a:spLocks noGrp="1" noChangeArrowheads="1"/>
          </p:cNvSpPr>
          <p:nvPr>
            <p:ph type="dt" sz="half" idx="10"/>
          </p:nvPr>
        </p:nvSpPr>
        <p:spPr>
          <a:ln/>
        </p:spPr>
        <p:txBody>
          <a:bodyPr/>
          <a:lstStyle>
            <a:lvl1pPr>
              <a:defRPr/>
            </a:lvl1pPr>
          </a:lstStyle>
          <a:p>
            <a:pPr>
              <a:defRPr/>
            </a:pPr>
            <a:fld id="{4C11C683-FE1E-410F-8E00-2932375C0E89}" type="datetime1">
              <a:rPr lang="nb-NO" altLang="nb-NO"/>
              <a:pPr>
                <a:defRPr/>
              </a:pPr>
              <a:t>29.05.2022</a:t>
            </a:fld>
            <a:endParaRPr lang="nb-NO" altLang="nb-NO"/>
          </a:p>
        </p:txBody>
      </p:sp>
      <p:sp>
        <p:nvSpPr>
          <p:cNvPr id="6" name="Rectangle 12"/>
          <p:cNvSpPr>
            <a:spLocks noGrp="1" noChangeArrowheads="1"/>
          </p:cNvSpPr>
          <p:nvPr>
            <p:ph type="sldNum" sz="quarter" idx="11"/>
          </p:nvPr>
        </p:nvSpPr>
        <p:spPr>
          <a:ln/>
        </p:spPr>
        <p:txBody>
          <a:bodyPr/>
          <a:lstStyle>
            <a:lvl1pPr>
              <a:defRPr/>
            </a:lvl1pPr>
          </a:lstStyle>
          <a:p>
            <a:pPr>
              <a:defRPr/>
            </a:pPr>
            <a:fld id="{FBB8906F-CF70-44F6-AD4C-68804B6FF2B1}" type="slidenum">
              <a:rPr lang="en-US" altLang="nb-NO"/>
              <a:pPr>
                <a:defRPr/>
              </a:pPr>
              <a:t>‹#›</a:t>
            </a:fld>
            <a:endParaRPr lang="en-US" altLang="nb-NO"/>
          </a:p>
        </p:txBody>
      </p:sp>
    </p:spTree>
    <p:extLst>
      <p:ext uri="{BB962C8B-B14F-4D97-AF65-F5344CB8AC3E}">
        <p14:creationId xmlns:p14="http://schemas.microsoft.com/office/powerpoint/2010/main" val="849449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000501"/>
            <a:ext cx="5486400" cy="472281"/>
          </a:xfrm>
        </p:spPr>
        <p:txBody>
          <a:bodyPr anchor="b"/>
          <a:lstStyle>
            <a:lvl1pPr algn="l">
              <a:defRPr sz="1600" b="1"/>
            </a:lvl1pPr>
          </a:lstStyle>
          <a:p>
            <a:r>
              <a:rPr lang="en-US"/>
              <a:t>Click to edit Master title style</a:t>
            </a:r>
            <a:endParaRPr lang="nb-NO"/>
          </a:p>
        </p:txBody>
      </p:sp>
      <p:sp>
        <p:nvSpPr>
          <p:cNvPr id="3" name="Picture Placeholder 2"/>
          <p:cNvSpPr>
            <a:spLocks noGrp="1"/>
          </p:cNvSpPr>
          <p:nvPr>
            <p:ph type="pic" idx="1"/>
          </p:nvPr>
        </p:nvSpPr>
        <p:spPr>
          <a:xfrm>
            <a:off x="1792289" y="510646"/>
            <a:ext cx="5486400" cy="3429000"/>
          </a:xfrm>
        </p:spPr>
        <p:txBody>
          <a:bodyPr/>
          <a:lstStyle>
            <a:lvl1pPr marL="0" indent="0">
              <a:buNone/>
              <a:defRPr sz="2500"/>
            </a:lvl1pPr>
            <a:lvl2pPr marL="362925" indent="0">
              <a:buNone/>
              <a:defRPr sz="2200"/>
            </a:lvl2pPr>
            <a:lvl3pPr marL="725851" indent="0">
              <a:buNone/>
              <a:defRPr sz="1900"/>
            </a:lvl3pPr>
            <a:lvl4pPr marL="1088776" indent="0">
              <a:buNone/>
              <a:defRPr sz="1600"/>
            </a:lvl4pPr>
            <a:lvl5pPr marL="1451701" indent="0">
              <a:buNone/>
              <a:defRPr sz="1600"/>
            </a:lvl5pPr>
            <a:lvl6pPr marL="1814627" indent="0">
              <a:buNone/>
              <a:defRPr sz="1600"/>
            </a:lvl6pPr>
            <a:lvl7pPr marL="2177552" indent="0">
              <a:buNone/>
              <a:defRPr sz="1600"/>
            </a:lvl7pPr>
            <a:lvl8pPr marL="2540478" indent="0">
              <a:buNone/>
              <a:defRPr sz="1600"/>
            </a:lvl8pPr>
            <a:lvl9pPr marL="2903403" indent="0">
              <a:buNone/>
              <a:defRPr sz="1600"/>
            </a:lvl9pPr>
          </a:lstStyle>
          <a:p>
            <a:pPr lvl="0"/>
            <a:r>
              <a:rPr lang="en-US" noProof="0"/>
              <a:t>Click icon to add picture</a:t>
            </a:r>
            <a:endParaRPr lang="nb-NO" noProof="0"/>
          </a:p>
        </p:txBody>
      </p:sp>
      <p:sp>
        <p:nvSpPr>
          <p:cNvPr id="4" name="Text Placeholder 3"/>
          <p:cNvSpPr>
            <a:spLocks noGrp="1"/>
          </p:cNvSpPr>
          <p:nvPr>
            <p:ph type="body" sz="half" idx="2"/>
          </p:nvPr>
        </p:nvSpPr>
        <p:spPr>
          <a:xfrm>
            <a:off x="1792289" y="4472782"/>
            <a:ext cx="5486400" cy="670719"/>
          </a:xfrm>
        </p:spPr>
        <p:txBody>
          <a:bodyPr/>
          <a:lstStyle>
            <a:lvl1pPr marL="0" indent="0">
              <a:buNone/>
              <a:defRPr sz="1100"/>
            </a:lvl1pPr>
            <a:lvl2pPr marL="362925" indent="0">
              <a:buNone/>
              <a:defRPr sz="1000"/>
            </a:lvl2pPr>
            <a:lvl3pPr marL="725851" indent="0">
              <a:buNone/>
              <a:defRPr sz="800"/>
            </a:lvl3pPr>
            <a:lvl4pPr marL="1088776" indent="0">
              <a:buNone/>
              <a:defRPr sz="700"/>
            </a:lvl4pPr>
            <a:lvl5pPr marL="1451701" indent="0">
              <a:buNone/>
              <a:defRPr sz="700"/>
            </a:lvl5pPr>
            <a:lvl6pPr marL="1814627" indent="0">
              <a:buNone/>
              <a:defRPr sz="700"/>
            </a:lvl6pPr>
            <a:lvl7pPr marL="2177552" indent="0">
              <a:buNone/>
              <a:defRPr sz="700"/>
            </a:lvl7pPr>
            <a:lvl8pPr marL="2540478" indent="0">
              <a:buNone/>
              <a:defRPr sz="700"/>
            </a:lvl8pPr>
            <a:lvl9pPr marL="2903403" indent="0">
              <a:buNone/>
              <a:defRPr sz="700"/>
            </a:lvl9pPr>
          </a:lstStyle>
          <a:p>
            <a:pPr lvl="0"/>
            <a:r>
              <a:rPr lang="en-US"/>
              <a:t>Click to edit Master text styles</a:t>
            </a:r>
          </a:p>
        </p:txBody>
      </p:sp>
      <p:sp>
        <p:nvSpPr>
          <p:cNvPr id="5" name="Rectangle 10"/>
          <p:cNvSpPr>
            <a:spLocks noGrp="1" noChangeArrowheads="1"/>
          </p:cNvSpPr>
          <p:nvPr>
            <p:ph type="dt" sz="half" idx="10"/>
          </p:nvPr>
        </p:nvSpPr>
        <p:spPr>
          <a:ln/>
        </p:spPr>
        <p:txBody>
          <a:bodyPr/>
          <a:lstStyle>
            <a:lvl1pPr>
              <a:defRPr/>
            </a:lvl1pPr>
          </a:lstStyle>
          <a:p>
            <a:pPr>
              <a:defRPr/>
            </a:pPr>
            <a:fld id="{F8ACE159-57C4-4423-969A-D021B0702657}" type="datetime1">
              <a:rPr lang="nb-NO" altLang="nb-NO"/>
              <a:pPr>
                <a:defRPr/>
              </a:pPr>
              <a:t>29.05.2022</a:t>
            </a:fld>
            <a:endParaRPr lang="nb-NO" altLang="nb-NO"/>
          </a:p>
        </p:txBody>
      </p:sp>
      <p:sp>
        <p:nvSpPr>
          <p:cNvPr id="6" name="Rectangle 12"/>
          <p:cNvSpPr>
            <a:spLocks noGrp="1" noChangeArrowheads="1"/>
          </p:cNvSpPr>
          <p:nvPr>
            <p:ph type="sldNum" sz="quarter" idx="11"/>
          </p:nvPr>
        </p:nvSpPr>
        <p:spPr>
          <a:ln/>
        </p:spPr>
        <p:txBody>
          <a:bodyPr/>
          <a:lstStyle>
            <a:lvl1pPr>
              <a:defRPr/>
            </a:lvl1pPr>
          </a:lstStyle>
          <a:p>
            <a:pPr>
              <a:defRPr/>
            </a:pPr>
            <a:fld id="{BB626465-68A4-4A5F-926D-B909A374F9C4}" type="slidenum">
              <a:rPr lang="en-US" altLang="nb-NO"/>
              <a:pPr>
                <a:defRPr/>
              </a:pPr>
              <a:t>‹#›</a:t>
            </a:fld>
            <a:endParaRPr lang="en-US" altLang="nb-NO"/>
          </a:p>
        </p:txBody>
      </p:sp>
    </p:spTree>
    <p:extLst>
      <p:ext uri="{BB962C8B-B14F-4D97-AF65-F5344CB8AC3E}">
        <p14:creationId xmlns:p14="http://schemas.microsoft.com/office/powerpoint/2010/main" val="1976566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7"/>
          <p:cNvSpPr>
            <a:spLocks noGrp="1" noChangeArrowheads="1"/>
          </p:cNvSpPr>
          <p:nvPr>
            <p:ph type="title"/>
          </p:nvPr>
        </p:nvSpPr>
        <p:spPr bwMode="auto">
          <a:xfrm>
            <a:off x="762000" y="708025"/>
            <a:ext cx="79216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585" tIns="36293" rIns="72585" bIns="36293" numCol="1" anchor="ctr" anchorCtr="0" compatLnSpc="1">
            <a:prstTxWarp prst="textNoShape">
              <a:avLst/>
            </a:prstTxWarp>
          </a:bodyPr>
          <a:lstStyle/>
          <a:p>
            <a:pPr lvl="0"/>
            <a:r>
              <a:rPr lang="en-US" altLang="nb-NO"/>
              <a:t>Click to edit Master title style</a:t>
            </a:r>
          </a:p>
        </p:txBody>
      </p:sp>
      <p:sp>
        <p:nvSpPr>
          <p:cNvPr id="1027" name="Rectangle 8"/>
          <p:cNvSpPr>
            <a:spLocks noGrp="1" noChangeArrowheads="1"/>
          </p:cNvSpPr>
          <p:nvPr>
            <p:ph type="body" idx="1"/>
          </p:nvPr>
        </p:nvSpPr>
        <p:spPr bwMode="auto">
          <a:xfrm>
            <a:off x="762000" y="1651000"/>
            <a:ext cx="79248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585" tIns="36293" rIns="72585" bIns="36293" numCol="1" anchor="t" anchorCtr="0" compatLnSpc="1">
            <a:prstTxWarp prst="textNoShape">
              <a:avLst/>
            </a:prstTxWarp>
          </a:bodyPr>
          <a:lstStyle/>
          <a:p>
            <a:pPr lvl="0"/>
            <a:r>
              <a:rPr lang="en-US" altLang="nb-NO"/>
              <a:t>Click to edit Master text styles</a:t>
            </a:r>
          </a:p>
          <a:p>
            <a:pPr lvl="1"/>
            <a:r>
              <a:rPr lang="en-US" altLang="nb-NO"/>
              <a:t>Second level</a:t>
            </a:r>
          </a:p>
          <a:p>
            <a:pPr lvl="2"/>
            <a:r>
              <a:rPr lang="en-US" altLang="nb-NO"/>
              <a:t>Third level</a:t>
            </a:r>
          </a:p>
          <a:p>
            <a:pPr lvl="3"/>
            <a:r>
              <a:rPr lang="en-US" altLang="nb-NO"/>
              <a:t>Fourth level</a:t>
            </a:r>
          </a:p>
          <a:p>
            <a:pPr lvl="4"/>
            <a:r>
              <a:rPr lang="en-US" altLang="nb-NO"/>
              <a:t>Fifth level</a:t>
            </a:r>
          </a:p>
        </p:txBody>
      </p:sp>
      <p:sp>
        <p:nvSpPr>
          <p:cNvPr id="1034" name="Rectangle 10"/>
          <p:cNvSpPr>
            <a:spLocks noGrp="1" noChangeArrowheads="1"/>
          </p:cNvSpPr>
          <p:nvPr>
            <p:ph type="dt" sz="half" idx="2"/>
          </p:nvPr>
        </p:nvSpPr>
        <p:spPr bwMode="auto">
          <a:xfrm>
            <a:off x="762000" y="5334000"/>
            <a:ext cx="1905000" cy="381000"/>
          </a:xfrm>
          <a:prstGeom prst="rect">
            <a:avLst/>
          </a:prstGeom>
          <a:noFill/>
          <a:ln w="9525">
            <a:noFill/>
            <a:miter lim="800000"/>
            <a:headEnd/>
            <a:tailEnd/>
          </a:ln>
        </p:spPr>
        <p:txBody>
          <a:bodyPr vert="horz" wrap="square" lIns="72585" tIns="36293" rIns="72585" bIns="36293" numCol="1" anchor="t" anchorCtr="0" compatLnSpc="1">
            <a:prstTxWarp prst="textNoShape">
              <a:avLst/>
            </a:prstTxWarp>
          </a:bodyPr>
          <a:lstStyle>
            <a:lvl1pPr eaLnBrk="0" hangingPunct="0">
              <a:defRPr sz="700" smtClean="0">
                <a:solidFill>
                  <a:schemeClr val="bg2"/>
                </a:solidFill>
              </a:defRPr>
            </a:lvl1pPr>
          </a:lstStyle>
          <a:p>
            <a:pPr>
              <a:defRPr/>
            </a:pPr>
            <a:fld id="{2426D18D-44FB-4854-AEEC-D66D505CC487}" type="datetime1">
              <a:rPr lang="nb-NO" altLang="nb-NO"/>
              <a:pPr>
                <a:defRPr/>
              </a:pPr>
              <a:t>29.05.2022</a:t>
            </a:fld>
            <a:endParaRPr lang="nb-NO" altLang="nb-NO"/>
          </a:p>
        </p:txBody>
      </p:sp>
      <p:sp>
        <p:nvSpPr>
          <p:cNvPr id="1036" name="Rectangle 12"/>
          <p:cNvSpPr>
            <a:spLocks noGrp="1" noChangeArrowheads="1"/>
          </p:cNvSpPr>
          <p:nvPr>
            <p:ph type="sldNum" sz="quarter" idx="4"/>
          </p:nvPr>
        </p:nvSpPr>
        <p:spPr bwMode="auto">
          <a:xfrm>
            <a:off x="8018463" y="5334000"/>
            <a:ext cx="685800" cy="381000"/>
          </a:xfrm>
          <a:prstGeom prst="rect">
            <a:avLst/>
          </a:prstGeom>
          <a:noFill/>
          <a:ln w="9525">
            <a:noFill/>
            <a:miter lim="800000"/>
            <a:headEnd/>
            <a:tailEnd/>
          </a:ln>
        </p:spPr>
        <p:txBody>
          <a:bodyPr vert="horz" wrap="square" lIns="72585" tIns="36293" rIns="72585" bIns="36293" numCol="1" anchor="t" anchorCtr="0" compatLnSpc="1">
            <a:prstTxWarp prst="textNoShape">
              <a:avLst/>
            </a:prstTxWarp>
          </a:bodyPr>
          <a:lstStyle>
            <a:lvl1pPr algn="r" eaLnBrk="0" hangingPunct="0">
              <a:defRPr sz="700">
                <a:solidFill>
                  <a:schemeClr val="bg2"/>
                </a:solidFill>
              </a:defRPr>
            </a:lvl1pPr>
          </a:lstStyle>
          <a:p>
            <a:pPr>
              <a:defRPr/>
            </a:pPr>
            <a:fld id="{F38935BB-1EAA-4065-AF1B-A5CE33E14AC1}" type="slidenum">
              <a:rPr lang="en-US" altLang="nb-NO"/>
              <a:pPr>
                <a:defRPr/>
              </a:pPr>
              <a:t>‹#›</a:t>
            </a:fld>
            <a:endParaRPr lang="en-US" altLang="nb-NO"/>
          </a:p>
        </p:txBody>
      </p:sp>
      <p:pic>
        <p:nvPicPr>
          <p:cNvPr id="1030" name="Picture 1"/>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250825" y="95250"/>
            <a:ext cx="4897438"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81"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Lst>
  <p:hf sldNum="0" hdr="0" ftr="0" dt="0"/>
  <p:txStyles>
    <p:titleStyle>
      <a:lvl1pPr algn="l" rtl="0" eaLnBrk="1" fontAlgn="base" hangingPunct="1">
        <a:spcBef>
          <a:spcPct val="0"/>
        </a:spcBef>
        <a:spcAft>
          <a:spcPct val="0"/>
        </a:spcAft>
        <a:defRPr sz="2500" b="1">
          <a:solidFill>
            <a:schemeClr val="tx2"/>
          </a:solidFill>
          <a:latin typeface="+mj-lt"/>
          <a:ea typeface="+mj-ea"/>
          <a:cs typeface="+mj-cs"/>
        </a:defRPr>
      </a:lvl1pPr>
      <a:lvl2pPr algn="l" rtl="0" eaLnBrk="1" fontAlgn="base" hangingPunct="1">
        <a:spcBef>
          <a:spcPct val="0"/>
        </a:spcBef>
        <a:spcAft>
          <a:spcPct val="0"/>
        </a:spcAft>
        <a:defRPr sz="2500" b="1">
          <a:solidFill>
            <a:schemeClr val="tx2"/>
          </a:solidFill>
          <a:latin typeface="Arial" charset="0"/>
          <a:ea typeface="ヒラギノ角ゴ Pro W3" charset="-128"/>
          <a:cs typeface="ヒラギノ角ゴ Pro W3" charset="-128"/>
        </a:defRPr>
      </a:lvl2pPr>
      <a:lvl3pPr algn="l" rtl="0" eaLnBrk="1" fontAlgn="base" hangingPunct="1">
        <a:spcBef>
          <a:spcPct val="0"/>
        </a:spcBef>
        <a:spcAft>
          <a:spcPct val="0"/>
        </a:spcAft>
        <a:defRPr sz="2500" b="1">
          <a:solidFill>
            <a:schemeClr val="tx2"/>
          </a:solidFill>
          <a:latin typeface="Arial" charset="0"/>
          <a:ea typeface="ヒラギノ角ゴ Pro W3" charset="-128"/>
          <a:cs typeface="ヒラギノ角ゴ Pro W3" charset="-128"/>
        </a:defRPr>
      </a:lvl3pPr>
      <a:lvl4pPr algn="l" rtl="0" eaLnBrk="1" fontAlgn="base" hangingPunct="1">
        <a:spcBef>
          <a:spcPct val="0"/>
        </a:spcBef>
        <a:spcAft>
          <a:spcPct val="0"/>
        </a:spcAft>
        <a:defRPr sz="2500" b="1">
          <a:solidFill>
            <a:schemeClr val="tx2"/>
          </a:solidFill>
          <a:latin typeface="Arial" charset="0"/>
          <a:ea typeface="ヒラギノ角ゴ Pro W3" charset="-128"/>
          <a:cs typeface="ヒラギノ角ゴ Pro W3" charset="-128"/>
        </a:defRPr>
      </a:lvl4pPr>
      <a:lvl5pPr algn="l" rtl="0" eaLnBrk="1" fontAlgn="base" hangingPunct="1">
        <a:spcBef>
          <a:spcPct val="0"/>
        </a:spcBef>
        <a:spcAft>
          <a:spcPct val="0"/>
        </a:spcAft>
        <a:defRPr sz="2500" b="1">
          <a:solidFill>
            <a:schemeClr val="tx2"/>
          </a:solidFill>
          <a:latin typeface="Arial" charset="0"/>
          <a:ea typeface="ヒラギノ角ゴ Pro W3" charset="-128"/>
          <a:cs typeface="ヒラギノ角ゴ Pro W3" charset="-128"/>
        </a:defRPr>
      </a:lvl5pPr>
      <a:lvl6pPr marL="362925" algn="l" rtl="0" eaLnBrk="1" fontAlgn="base" hangingPunct="1">
        <a:spcBef>
          <a:spcPct val="0"/>
        </a:spcBef>
        <a:spcAft>
          <a:spcPct val="0"/>
        </a:spcAft>
        <a:defRPr sz="2500" b="1">
          <a:solidFill>
            <a:schemeClr val="tx2"/>
          </a:solidFill>
          <a:latin typeface="Arial" charset="0"/>
          <a:ea typeface="ヒラギノ角ゴ Pro W3" charset="-128"/>
          <a:cs typeface="ヒラギノ角ゴ Pro W3" charset="-128"/>
        </a:defRPr>
      </a:lvl6pPr>
      <a:lvl7pPr marL="725851" algn="l" rtl="0" eaLnBrk="1" fontAlgn="base" hangingPunct="1">
        <a:spcBef>
          <a:spcPct val="0"/>
        </a:spcBef>
        <a:spcAft>
          <a:spcPct val="0"/>
        </a:spcAft>
        <a:defRPr sz="2500" b="1">
          <a:solidFill>
            <a:schemeClr val="tx2"/>
          </a:solidFill>
          <a:latin typeface="Arial" charset="0"/>
          <a:ea typeface="ヒラギノ角ゴ Pro W3" charset="-128"/>
          <a:cs typeface="ヒラギノ角ゴ Pro W3" charset="-128"/>
        </a:defRPr>
      </a:lvl7pPr>
      <a:lvl8pPr marL="1088776" algn="l" rtl="0" eaLnBrk="1" fontAlgn="base" hangingPunct="1">
        <a:spcBef>
          <a:spcPct val="0"/>
        </a:spcBef>
        <a:spcAft>
          <a:spcPct val="0"/>
        </a:spcAft>
        <a:defRPr sz="2500" b="1">
          <a:solidFill>
            <a:schemeClr val="tx2"/>
          </a:solidFill>
          <a:latin typeface="Arial" charset="0"/>
          <a:ea typeface="ヒラギノ角ゴ Pro W3" charset="-128"/>
          <a:cs typeface="ヒラギノ角ゴ Pro W3" charset="-128"/>
        </a:defRPr>
      </a:lvl8pPr>
      <a:lvl9pPr marL="1451701" algn="l" rtl="0" eaLnBrk="1" fontAlgn="base" hangingPunct="1">
        <a:spcBef>
          <a:spcPct val="0"/>
        </a:spcBef>
        <a:spcAft>
          <a:spcPct val="0"/>
        </a:spcAft>
        <a:defRPr sz="2500" b="1">
          <a:solidFill>
            <a:schemeClr val="tx2"/>
          </a:solidFill>
          <a:latin typeface="Arial" charset="0"/>
          <a:ea typeface="ヒラギノ角ゴ Pro W3" charset="-128"/>
          <a:cs typeface="ヒラギノ角ゴ Pro W3" charset="-128"/>
        </a:defRPr>
      </a:lvl9pPr>
    </p:titleStyle>
    <p:bodyStyle>
      <a:lvl1pPr marL="271463" indent="-271463" algn="l" rtl="0" eaLnBrk="1" fontAlgn="base" hangingPunct="1">
        <a:spcBef>
          <a:spcPct val="20000"/>
        </a:spcBef>
        <a:spcAft>
          <a:spcPct val="0"/>
        </a:spcAft>
        <a:buChar char="•"/>
        <a:defRPr sz="2200">
          <a:solidFill>
            <a:schemeClr val="tx1"/>
          </a:solidFill>
          <a:latin typeface="+mn-lt"/>
          <a:ea typeface="+mn-ea"/>
          <a:cs typeface="+mn-cs"/>
        </a:defRPr>
      </a:lvl1pPr>
      <a:lvl2pPr marL="588963" indent="-225425" algn="l" rtl="0" eaLnBrk="1" fontAlgn="base" hangingPunct="1">
        <a:spcBef>
          <a:spcPct val="20000"/>
        </a:spcBef>
        <a:spcAft>
          <a:spcPct val="0"/>
        </a:spcAft>
        <a:buChar char="–"/>
        <a:defRPr sz="1900">
          <a:solidFill>
            <a:schemeClr val="tx1"/>
          </a:solidFill>
          <a:latin typeface="+mn-lt"/>
          <a:ea typeface="+mn-ea"/>
          <a:cs typeface="+mn-cs"/>
        </a:defRPr>
      </a:lvl2pPr>
      <a:lvl3pPr marL="906463" indent="-180975" algn="l" rtl="0" eaLnBrk="1" fontAlgn="base" hangingPunct="1">
        <a:spcBef>
          <a:spcPct val="20000"/>
        </a:spcBef>
        <a:spcAft>
          <a:spcPct val="0"/>
        </a:spcAft>
        <a:buChar char="•"/>
        <a:defRPr sz="1600">
          <a:solidFill>
            <a:schemeClr val="tx1"/>
          </a:solidFill>
          <a:latin typeface="+mn-lt"/>
          <a:ea typeface="+mn-ea"/>
          <a:cs typeface="+mn-cs"/>
        </a:defRPr>
      </a:lvl3pPr>
      <a:lvl4pPr marL="1270000" indent="-180975" algn="l" rtl="0" eaLnBrk="1" fontAlgn="base" hangingPunct="1">
        <a:spcBef>
          <a:spcPct val="20000"/>
        </a:spcBef>
        <a:spcAft>
          <a:spcPct val="0"/>
        </a:spcAft>
        <a:buChar char="–"/>
        <a:defRPr>
          <a:solidFill>
            <a:schemeClr val="tx1"/>
          </a:solidFill>
          <a:latin typeface="+mn-lt"/>
          <a:ea typeface="+mn-ea"/>
          <a:cs typeface="+mn-cs"/>
        </a:defRPr>
      </a:lvl4pPr>
      <a:lvl5pPr marL="1631950" indent="-180975" algn="l" rtl="0" eaLnBrk="1" fontAlgn="base" hangingPunct="1">
        <a:spcBef>
          <a:spcPct val="20000"/>
        </a:spcBef>
        <a:spcAft>
          <a:spcPct val="0"/>
        </a:spcAft>
        <a:buChar char="»"/>
        <a:defRPr sz="1300">
          <a:solidFill>
            <a:schemeClr val="tx1"/>
          </a:solidFill>
          <a:latin typeface="+mn-lt"/>
          <a:ea typeface="+mn-ea"/>
          <a:cs typeface="+mn-cs"/>
        </a:defRPr>
      </a:lvl5pPr>
      <a:lvl6pPr marL="1996089" indent="-181463" algn="l" rtl="0" eaLnBrk="1" fontAlgn="base" hangingPunct="1">
        <a:spcBef>
          <a:spcPct val="20000"/>
        </a:spcBef>
        <a:spcAft>
          <a:spcPct val="0"/>
        </a:spcAft>
        <a:buChar char="»"/>
        <a:defRPr sz="1300">
          <a:solidFill>
            <a:schemeClr val="tx1"/>
          </a:solidFill>
          <a:latin typeface="+mn-lt"/>
          <a:ea typeface="+mn-ea"/>
          <a:cs typeface="+mn-cs"/>
        </a:defRPr>
      </a:lvl6pPr>
      <a:lvl7pPr marL="2359015" indent="-181463" algn="l" rtl="0" eaLnBrk="1" fontAlgn="base" hangingPunct="1">
        <a:spcBef>
          <a:spcPct val="20000"/>
        </a:spcBef>
        <a:spcAft>
          <a:spcPct val="0"/>
        </a:spcAft>
        <a:buChar char="»"/>
        <a:defRPr sz="1300">
          <a:solidFill>
            <a:schemeClr val="tx1"/>
          </a:solidFill>
          <a:latin typeface="+mn-lt"/>
          <a:ea typeface="+mn-ea"/>
          <a:cs typeface="+mn-cs"/>
        </a:defRPr>
      </a:lvl7pPr>
      <a:lvl8pPr marL="2721940" indent="-181463" algn="l" rtl="0" eaLnBrk="1" fontAlgn="base" hangingPunct="1">
        <a:spcBef>
          <a:spcPct val="20000"/>
        </a:spcBef>
        <a:spcAft>
          <a:spcPct val="0"/>
        </a:spcAft>
        <a:buChar char="»"/>
        <a:defRPr sz="1300">
          <a:solidFill>
            <a:schemeClr val="tx1"/>
          </a:solidFill>
          <a:latin typeface="+mn-lt"/>
          <a:ea typeface="+mn-ea"/>
          <a:cs typeface="+mn-cs"/>
        </a:defRPr>
      </a:lvl8pPr>
      <a:lvl9pPr marL="3084866" indent="-181463" algn="l" rtl="0" eaLnBrk="1" fontAlgn="base" hangingPunct="1">
        <a:spcBef>
          <a:spcPct val="20000"/>
        </a:spcBef>
        <a:spcAft>
          <a:spcPct val="0"/>
        </a:spcAft>
        <a:buChar char="»"/>
        <a:defRPr sz="1300">
          <a:solidFill>
            <a:schemeClr val="tx1"/>
          </a:solidFill>
          <a:latin typeface="+mn-lt"/>
          <a:ea typeface="+mn-ea"/>
          <a:cs typeface="+mn-cs"/>
        </a:defRPr>
      </a:lvl9pPr>
    </p:bodyStyle>
    <p:otherStyle>
      <a:defPPr>
        <a:defRPr lang="nb-NO"/>
      </a:defPPr>
      <a:lvl1pPr marL="0" algn="l" defTabSz="362925" rtl="0" eaLnBrk="1" latinLnBrk="0" hangingPunct="1">
        <a:defRPr sz="1400" kern="1200">
          <a:solidFill>
            <a:schemeClr val="tx1"/>
          </a:solidFill>
          <a:latin typeface="+mn-lt"/>
          <a:ea typeface="+mn-ea"/>
          <a:cs typeface="+mn-cs"/>
        </a:defRPr>
      </a:lvl1pPr>
      <a:lvl2pPr marL="362925" algn="l" defTabSz="362925" rtl="0" eaLnBrk="1" latinLnBrk="0" hangingPunct="1">
        <a:defRPr sz="1400" kern="1200">
          <a:solidFill>
            <a:schemeClr val="tx1"/>
          </a:solidFill>
          <a:latin typeface="+mn-lt"/>
          <a:ea typeface="+mn-ea"/>
          <a:cs typeface="+mn-cs"/>
        </a:defRPr>
      </a:lvl2pPr>
      <a:lvl3pPr marL="725851" algn="l" defTabSz="362925" rtl="0" eaLnBrk="1" latinLnBrk="0" hangingPunct="1">
        <a:defRPr sz="1400" kern="1200">
          <a:solidFill>
            <a:schemeClr val="tx1"/>
          </a:solidFill>
          <a:latin typeface="+mn-lt"/>
          <a:ea typeface="+mn-ea"/>
          <a:cs typeface="+mn-cs"/>
        </a:defRPr>
      </a:lvl3pPr>
      <a:lvl4pPr marL="1088776" algn="l" defTabSz="362925" rtl="0" eaLnBrk="1" latinLnBrk="0" hangingPunct="1">
        <a:defRPr sz="1400" kern="1200">
          <a:solidFill>
            <a:schemeClr val="tx1"/>
          </a:solidFill>
          <a:latin typeface="+mn-lt"/>
          <a:ea typeface="+mn-ea"/>
          <a:cs typeface="+mn-cs"/>
        </a:defRPr>
      </a:lvl4pPr>
      <a:lvl5pPr marL="1451701" algn="l" defTabSz="362925" rtl="0" eaLnBrk="1" latinLnBrk="0" hangingPunct="1">
        <a:defRPr sz="1400" kern="1200">
          <a:solidFill>
            <a:schemeClr val="tx1"/>
          </a:solidFill>
          <a:latin typeface="+mn-lt"/>
          <a:ea typeface="+mn-ea"/>
          <a:cs typeface="+mn-cs"/>
        </a:defRPr>
      </a:lvl5pPr>
      <a:lvl6pPr marL="1814627" algn="l" defTabSz="362925" rtl="0" eaLnBrk="1" latinLnBrk="0" hangingPunct="1">
        <a:defRPr sz="1400" kern="1200">
          <a:solidFill>
            <a:schemeClr val="tx1"/>
          </a:solidFill>
          <a:latin typeface="+mn-lt"/>
          <a:ea typeface="+mn-ea"/>
          <a:cs typeface="+mn-cs"/>
        </a:defRPr>
      </a:lvl6pPr>
      <a:lvl7pPr marL="2177552" algn="l" defTabSz="362925" rtl="0" eaLnBrk="1" latinLnBrk="0" hangingPunct="1">
        <a:defRPr sz="1400" kern="1200">
          <a:solidFill>
            <a:schemeClr val="tx1"/>
          </a:solidFill>
          <a:latin typeface="+mn-lt"/>
          <a:ea typeface="+mn-ea"/>
          <a:cs typeface="+mn-cs"/>
        </a:defRPr>
      </a:lvl7pPr>
      <a:lvl8pPr marL="2540478" algn="l" defTabSz="362925" rtl="0" eaLnBrk="1" latinLnBrk="0" hangingPunct="1">
        <a:defRPr sz="1400" kern="1200">
          <a:solidFill>
            <a:schemeClr val="tx1"/>
          </a:solidFill>
          <a:latin typeface="+mn-lt"/>
          <a:ea typeface="+mn-ea"/>
          <a:cs typeface="+mn-cs"/>
        </a:defRPr>
      </a:lvl8pPr>
      <a:lvl9pPr marL="2903403" algn="l" defTabSz="362925"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sz="quarter"/>
          </p:nvPr>
        </p:nvSpPr>
        <p:spPr/>
        <p:txBody>
          <a:bodyPr/>
          <a:lstStyle/>
          <a:p>
            <a:pPr>
              <a:lnSpc>
                <a:spcPct val="120000"/>
              </a:lnSpc>
            </a:pPr>
            <a:r>
              <a:rPr lang="en-AU" altLang="nb-NO" sz="2000" b="0" i="1" dirty="0"/>
              <a:t>Rolf Olsen, Astrid Sands</a:t>
            </a:r>
            <a:r>
              <a:rPr lang="nb-NO" altLang="nb-NO" sz="2000" b="0" i="1" dirty="0"/>
              <a:t>ør, </a:t>
            </a:r>
            <a:r>
              <a:rPr lang="en-AU" altLang="nb-NO" sz="2000" b="0" i="1" dirty="0"/>
              <a:t>Tony Tan</a:t>
            </a:r>
          </a:p>
        </p:txBody>
      </p:sp>
      <p:sp>
        <p:nvSpPr>
          <p:cNvPr id="3075" name="Rectangle 3"/>
          <p:cNvSpPr>
            <a:spLocks noGrp="1" noChangeArrowheads="1"/>
          </p:cNvSpPr>
          <p:nvPr>
            <p:ph type="subTitle" sz="quarter" idx="1"/>
          </p:nvPr>
        </p:nvSpPr>
        <p:spPr/>
        <p:txBody>
          <a:bodyPr/>
          <a:lstStyle/>
          <a:p>
            <a:pPr eaLnBrk="1" hangingPunct="1">
              <a:lnSpc>
                <a:spcPct val="120000"/>
              </a:lnSpc>
            </a:pPr>
            <a:r>
              <a:rPr lang="en-GB" altLang="nb-NO" sz="2400" b="1" dirty="0"/>
              <a:t>Fairness in Grading Across Subjects:</a:t>
            </a:r>
          </a:p>
          <a:p>
            <a:pPr eaLnBrk="1" hangingPunct="1">
              <a:lnSpc>
                <a:spcPct val="120000"/>
              </a:lnSpc>
            </a:pPr>
            <a:r>
              <a:rPr lang="en-GB" altLang="nb-NO" sz="2400" b="1" dirty="0"/>
              <a:t>	Do GPA Subjects Differ in Difficulties?</a:t>
            </a:r>
            <a:endParaRPr lang="en-AU" altLang="nb-NO" sz="2400" b="1" dirty="0"/>
          </a:p>
        </p:txBody>
      </p:sp>
      <p:sp>
        <p:nvSpPr>
          <p:cNvPr id="3" name="Rektangel 2"/>
          <p:cNvSpPr/>
          <p:nvPr/>
        </p:nvSpPr>
        <p:spPr bwMode="auto">
          <a:xfrm>
            <a:off x="1422177" y="5449788"/>
            <a:ext cx="845567" cy="127893"/>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b-NO" sz="2000" b="0" i="0" u="none" strike="noStrike" cap="none" normalizeH="0" baseline="0">
              <a:ln>
                <a:noFill/>
              </a:ln>
              <a:solidFill>
                <a:schemeClr val="tx1"/>
              </a:solidFill>
              <a:effectLst/>
              <a:latin typeface="Arial" charset="0"/>
              <a:ea typeface="ヒラギノ角ゴ Pro W3" charset="-128"/>
              <a:cs typeface="ヒラギノ角ゴ Pro W3"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B9F7C-0CAA-DD88-FC7E-449C54190A06}"/>
              </a:ext>
            </a:extLst>
          </p:cNvPr>
          <p:cNvSpPr>
            <a:spLocks noGrp="1"/>
          </p:cNvSpPr>
          <p:nvPr>
            <p:ph type="title"/>
          </p:nvPr>
        </p:nvSpPr>
        <p:spPr/>
        <p:txBody>
          <a:bodyPr/>
          <a:lstStyle/>
          <a:p>
            <a:r>
              <a:rPr lang="en-AU" dirty="0"/>
              <a:t>Motivation</a:t>
            </a:r>
          </a:p>
        </p:txBody>
      </p:sp>
      <p:sp>
        <p:nvSpPr>
          <p:cNvPr id="3" name="Content Placeholder 2">
            <a:extLst>
              <a:ext uri="{FF2B5EF4-FFF2-40B4-BE49-F238E27FC236}">
                <a16:creationId xmlns:a16="http://schemas.microsoft.com/office/drawing/2014/main" id="{F431B0FC-A8B5-C3CE-553B-81C8BDC134D4}"/>
              </a:ext>
            </a:extLst>
          </p:cNvPr>
          <p:cNvSpPr>
            <a:spLocks noGrp="1"/>
          </p:cNvSpPr>
          <p:nvPr>
            <p:ph idx="1"/>
          </p:nvPr>
        </p:nvSpPr>
        <p:spPr/>
        <p:txBody>
          <a:bodyPr/>
          <a:lstStyle/>
          <a:p>
            <a:r>
              <a:rPr lang="en-AU" dirty="0"/>
              <a:t>Completing </a:t>
            </a:r>
            <a:r>
              <a:rPr lang="en-AU" i="1" dirty="0" err="1"/>
              <a:t>grunnskole</a:t>
            </a:r>
            <a:r>
              <a:rPr lang="en-AU" dirty="0"/>
              <a:t>: High-stake</a:t>
            </a:r>
          </a:p>
          <a:p>
            <a:r>
              <a:rPr lang="en-AU" dirty="0"/>
              <a:t>Inter-subject difficulty in </a:t>
            </a:r>
            <a:r>
              <a:rPr lang="en-AU" i="1" dirty="0" err="1"/>
              <a:t>grunnskolepoeng</a:t>
            </a:r>
            <a:r>
              <a:rPr lang="en-AU" dirty="0"/>
              <a:t> (GPA):</a:t>
            </a:r>
          </a:p>
          <a:p>
            <a:pPr lvl="1"/>
            <a:r>
              <a:rPr lang="en-AU" dirty="0"/>
              <a:t>Fairness</a:t>
            </a:r>
          </a:p>
          <a:p>
            <a:pPr lvl="1"/>
            <a:r>
              <a:rPr lang="en-AU" dirty="0"/>
              <a:t>Validity</a:t>
            </a:r>
          </a:p>
          <a:p>
            <a:r>
              <a:rPr lang="en-AU" dirty="0"/>
              <a:t>Prior studies</a:t>
            </a:r>
          </a:p>
        </p:txBody>
      </p:sp>
    </p:spTree>
    <p:extLst>
      <p:ext uri="{BB962C8B-B14F-4D97-AF65-F5344CB8AC3E}">
        <p14:creationId xmlns:p14="http://schemas.microsoft.com/office/powerpoint/2010/main" val="1982006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4AE05-6607-FB09-38C2-1322AE7CF1F0}"/>
              </a:ext>
            </a:extLst>
          </p:cNvPr>
          <p:cNvSpPr>
            <a:spLocks noGrp="1"/>
          </p:cNvSpPr>
          <p:nvPr>
            <p:ph type="title"/>
          </p:nvPr>
        </p:nvSpPr>
        <p:spPr/>
        <p:txBody>
          <a:bodyPr/>
          <a:lstStyle/>
          <a:p>
            <a:r>
              <a:rPr lang="en-AU" dirty="0"/>
              <a:t>GPA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FEDA3C5-DFEE-1A6C-1933-78023E43BF0E}"/>
                  </a:ext>
                </a:extLst>
              </p:cNvPr>
              <p:cNvSpPr>
                <a:spLocks noGrp="1"/>
              </p:cNvSpPr>
              <p:nvPr>
                <p:ph idx="1"/>
              </p:nvPr>
            </p:nvSpPr>
            <p:spPr/>
            <p:txBody>
              <a:bodyPr/>
              <a:lstStyle/>
              <a:p>
                <a:r>
                  <a:rPr lang="en-AU" dirty="0"/>
                  <a:t>Components</a:t>
                </a:r>
              </a:p>
              <a:p>
                <a:pPr lvl="1"/>
                <a:r>
                  <a:rPr lang="en-AU" dirty="0"/>
                  <a:t>Teacher-assigned grades (</a:t>
                </a:r>
                <a:r>
                  <a:rPr lang="en-AU" i="1" dirty="0" err="1"/>
                  <a:t>standpunktkarakter</a:t>
                </a:r>
                <a:r>
                  <a:rPr lang="en-AU" dirty="0"/>
                  <a:t>, </a:t>
                </a:r>
                <a:r>
                  <a:rPr lang="en-AU" i="1" dirty="0"/>
                  <a:t>STP</a:t>
                </a:r>
                <a:r>
                  <a:rPr lang="en-AU" dirty="0"/>
                  <a:t>):</a:t>
                </a:r>
              </a:p>
              <a:p>
                <a:pPr lvl="2"/>
                <a:r>
                  <a:rPr lang="en-AU" dirty="0"/>
                  <a:t>13 compulsory subjects + electives</a:t>
                </a:r>
              </a:p>
              <a:p>
                <a:pPr lvl="1"/>
                <a:r>
                  <a:rPr lang="en-AU" dirty="0"/>
                  <a:t>Exam grades:</a:t>
                </a:r>
              </a:p>
              <a:p>
                <a:pPr lvl="2"/>
                <a:r>
                  <a:rPr lang="en-AU" dirty="0"/>
                  <a:t>written (</a:t>
                </a:r>
                <a:r>
                  <a:rPr lang="en-AU" i="1" dirty="0"/>
                  <a:t>SKR</a:t>
                </a:r>
                <a:r>
                  <a:rPr lang="en-AU" dirty="0"/>
                  <a:t>): Mathematics, Norwegian, English</a:t>
                </a:r>
              </a:p>
              <a:p>
                <a:pPr lvl="2"/>
                <a:r>
                  <a:rPr lang="en-AU" dirty="0"/>
                  <a:t>oral (</a:t>
                </a:r>
                <a:r>
                  <a:rPr lang="en-AU" i="1" dirty="0"/>
                  <a:t>MUN</a:t>
                </a:r>
                <a:r>
                  <a:rPr lang="en-AU" dirty="0"/>
                  <a:t>): </a:t>
                </a:r>
                <a:r>
                  <a:rPr lang="en-AU" dirty="0">
                    <a:solidFill>
                      <a:schemeClr val="bg1">
                        <a:lumMod val="65000"/>
                      </a:schemeClr>
                    </a:solidFill>
                  </a:rPr>
                  <a:t>Mathematics,</a:t>
                </a:r>
                <a:r>
                  <a:rPr lang="en-AU" dirty="0"/>
                  <a:t> Norwegian, English</a:t>
                </a:r>
                <a:r>
                  <a:rPr lang="en-AU" dirty="0">
                    <a:solidFill>
                      <a:schemeClr val="bg1">
                        <a:lumMod val="65000"/>
                      </a:schemeClr>
                    </a:solidFill>
                  </a:rPr>
                  <a:t>, and others</a:t>
                </a:r>
              </a:p>
              <a:p>
                <a14:m>
                  <m:oMath xmlns:m="http://schemas.openxmlformats.org/officeDocument/2006/math">
                    <m:r>
                      <m:rPr>
                        <m:nor/>
                      </m:rPr>
                      <a:rPr lang="en-AU" sz="1900" b="0" i="0" smtClean="0">
                        <a:ea typeface="Calibri" panose="020F0502020204030204" pitchFamily="34" charset="0"/>
                      </a:rPr>
                      <m:t>GPA</m:t>
                    </m:r>
                    <m:r>
                      <a:rPr lang="en-AU" sz="1900" b="0" i="0" smtClean="0">
                        <a:latin typeface="Cambria Math" panose="02040503050406030204" pitchFamily="18" charset="0"/>
                        <a:ea typeface="Calibri" panose="020F0502020204030204" pitchFamily="34" charset="0"/>
                      </a:rPr>
                      <m:t>=</m:t>
                    </m:r>
                    <m:f>
                      <m:fPr>
                        <m:ctrlPr>
                          <a:rPr lang="pt-BR" sz="1900" i="1" smtClean="0">
                            <a:latin typeface="Cambria Math" panose="02040503050406030204" pitchFamily="18" charset="0"/>
                            <a:ea typeface="Calibri" panose="020F0502020204030204" pitchFamily="34" charset="0"/>
                          </a:rPr>
                        </m:ctrlPr>
                      </m:fPr>
                      <m:num>
                        <m:r>
                          <m:rPr>
                            <m:nor/>
                          </m:rPr>
                          <a:rPr lang="en-AU" sz="1900" b="0" i="0" smtClean="0">
                            <a:ea typeface="Calibri" panose="020F0502020204030204" pitchFamily="34" charset="0"/>
                          </a:rPr>
                          <m:t>unweighted</m:t>
                        </m:r>
                        <m:r>
                          <m:rPr>
                            <m:nor/>
                          </m:rPr>
                          <a:rPr lang="en-AU" sz="1900" b="0" i="0" smtClean="0">
                            <a:ea typeface="Calibri" panose="020F0502020204030204" pitchFamily="34" charset="0"/>
                          </a:rPr>
                          <m:t> </m:t>
                        </m:r>
                        <m:r>
                          <m:rPr>
                            <m:nor/>
                          </m:rPr>
                          <a:rPr lang="en-AU" sz="1900" b="0" i="0" smtClean="0">
                            <a:ea typeface="Calibri" panose="020F0502020204030204" pitchFamily="34" charset="0"/>
                          </a:rPr>
                          <m:t>sum</m:t>
                        </m:r>
                      </m:num>
                      <m:den>
                        <m:r>
                          <m:rPr>
                            <m:nor/>
                          </m:rPr>
                          <a:rPr lang="en-AU" sz="1900" b="0" i="0" smtClean="0">
                            <a:ea typeface="Calibri" panose="020F0502020204030204" pitchFamily="34" charset="0"/>
                          </a:rPr>
                          <m:t>number</m:t>
                        </m:r>
                        <m:r>
                          <m:rPr>
                            <m:nor/>
                          </m:rPr>
                          <a:rPr lang="en-AU" sz="1900" b="0" i="0" smtClean="0">
                            <a:ea typeface="Calibri" panose="020F0502020204030204" pitchFamily="34" charset="0"/>
                          </a:rPr>
                          <m:t> </m:t>
                        </m:r>
                        <m:r>
                          <m:rPr>
                            <m:nor/>
                          </m:rPr>
                          <a:rPr lang="en-AU" sz="1900" b="0" i="0" smtClean="0">
                            <a:ea typeface="Calibri" panose="020F0502020204030204" pitchFamily="34" charset="0"/>
                          </a:rPr>
                          <m:t>of</m:t>
                        </m:r>
                        <m:r>
                          <m:rPr>
                            <m:nor/>
                          </m:rPr>
                          <a:rPr lang="en-AU" sz="1900" b="0" i="0" smtClean="0">
                            <a:ea typeface="Calibri" panose="020F0502020204030204" pitchFamily="34" charset="0"/>
                          </a:rPr>
                          <m:t> </m:t>
                        </m:r>
                        <m:r>
                          <m:rPr>
                            <m:nor/>
                          </m:rPr>
                          <a:rPr lang="en-AU" sz="1900" b="0" i="0" smtClean="0">
                            <a:ea typeface="Calibri" panose="020F0502020204030204" pitchFamily="34" charset="0"/>
                          </a:rPr>
                          <m:t>subjects</m:t>
                        </m:r>
                      </m:den>
                    </m:f>
                    <m:r>
                      <a:rPr lang="pt-BR" sz="1900" i="1" smtClean="0">
                        <a:latin typeface="Cambria Math" panose="02040503050406030204" pitchFamily="18" charset="0"/>
                        <a:ea typeface="Cambria Math" panose="02040503050406030204" pitchFamily="18" charset="0"/>
                      </a:rPr>
                      <m:t>×</m:t>
                    </m:r>
                    <m:r>
                      <m:rPr>
                        <m:nor/>
                      </m:rPr>
                      <a:rPr lang="en-AU" sz="1900" b="0" i="0" smtClean="0">
                        <a:ea typeface="Cambria Math" panose="02040503050406030204" pitchFamily="18" charset="0"/>
                      </a:rPr>
                      <m:t>10</m:t>
                    </m:r>
                  </m:oMath>
                </a14:m>
                <a:r>
                  <a:rPr lang="en-US" sz="1900" dirty="0"/>
                  <a:t> </a:t>
                </a:r>
                <a:r>
                  <a:rPr lang="en-AU" sz="1900" dirty="0"/>
                  <a:t>(rounded to 2 decimals)</a:t>
                </a:r>
              </a:p>
            </p:txBody>
          </p:sp>
        </mc:Choice>
        <mc:Fallback>
          <p:sp>
            <p:nvSpPr>
              <p:cNvPr id="3" name="Content Placeholder 2">
                <a:extLst>
                  <a:ext uri="{FF2B5EF4-FFF2-40B4-BE49-F238E27FC236}">
                    <a16:creationId xmlns:a16="http://schemas.microsoft.com/office/drawing/2014/main" id="{EFEDA3C5-DFEE-1A6C-1933-78023E43BF0E}"/>
                  </a:ext>
                </a:extLst>
              </p:cNvPr>
              <p:cNvSpPr>
                <a:spLocks noGrp="1" noRot="1" noChangeAspect="1" noMove="1" noResize="1" noEditPoints="1" noAdjustHandles="1" noChangeArrowheads="1" noChangeShapeType="1" noTextEdit="1"/>
              </p:cNvSpPr>
              <p:nvPr>
                <p:ph idx="1"/>
              </p:nvPr>
            </p:nvSpPr>
            <p:spPr>
              <a:blipFill>
                <a:blip r:embed="rId3"/>
                <a:stretch>
                  <a:fillRect l="-1154" t="-1246"/>
                </a:stretch>
              </a:blipFill>
            </p:spPr>
            <p:txBody>
              <a:bodyPr/>
              <a:lstStyle/>
              <a:p>
                <a:r>
                  <a:rPr lang="en-AU">
                    <a:noFill/>
                  </a:rPr>
                  <a:t> </a:t>
                </a:r>
              </a:p>
            </p:txBody>
          </p:sp>
        </mc:Fallback>
      </mc:AlternateContent>
    </p:spTree>
    <p:extLst>
      <p:ext uri="{BB962C8B-B14F-4D97-AF65-F5344CB8AC3E}">
        <p14:creationId xmlns:p14="http://schemas.microsoft.com/office/powerpoint/2010/main" val="3850539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DC6C4F-8ECE-DBE4-7421-DA25936B3CF7}"/>
              </a:ext>
            </a:extLst>
          </p:cNvPr>
          <p:cNvPicPr>
            <a:picLocks noChangeAspect="1"/>
          </p:cNvPicPr>
          <p:nvPr/>
        </p:nvPicPr>
        <p:blipFill>
          <a:blip r:embed="rId3"/>
          <a:srcRect/>
          <a:stretch/>
        </p:blipFill>
        <p:spPr>
          <a:xfrm>
            <a:off x="5535488" y="2281436"/>
            <a:ext cx="3429000" cy="3429000"/>
          </a:xfrm>
          <a:prstGeom prst="rect">
            <a:avLst/>
          </a:prstGeom>
        </p:spPr>
      </p:pic>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A506D670-7C6B-9A17-BC7B-55F1A6C2190C}"/>
                  </a:ext>
                </a:extLst>
              </p:cNvPr>
              <p:cNvSpPr>
                <a:spLocks noGrp="1"/>
              </p:cNvSpPr>
              <p:nvPr>
                <p:ph idx="1"/>
              </p:nvPr>
            </p:nvSpPr>
            <p:spPr/>
            <p:txBody>
              <a:bodyPr/>
              <a:lstStyle/>
              <a:p>
                <a:r>
                  <a:rPr lang="en-AU" dirty="0"/>
                  <a:t>Population</a:t>
                </a:r>
              </a:p>
              <a:p>
                <a:pPr lvl="1"/>
                <a:r>
                  <a:rPr lang="en-AU" dirty="0"/>
                  <a:t>Norwegian register: Entire Year 10 cohort</a:t>
                </a:r>
              </a:p>
              <a:p>
                <a:pPr lvl="1"/>
                <a:r>
                  <a:rPr lang="en-AU" dirty="0"/>
                  <a:t>Graduation 2019</a:t>
                </a:r>
              </a:p>
              <a:p>
                <a:r>
                  <a:rPr lang="en-AU" dirty="0"/>
                  <a:t>Inclusion/Exclusion</a:t>
                </a:r>
              </a:p>
              <a:p>
                <a:pPr lvl="1"/>
                <a:r>
                  <a:rPr lang="en-AU" dirty="0"/>
                  <a:t>Retain if valid GPA (</a:t>
                </a:r>
                <a14:m>
                  <m:oMath xmlns:m="http://schemas.openxmlformats.org/officeDocument/2006/math">
                    <m:r>
                      <a:rPr lang="en-AU" b="0" i="1" smtClean="0">
                        <a:latin typeface="Cambria Math" panose="02040503050406030204" pitchFamily="18" charset="0"/>
                        <a:ea typeface="Cambria Math" panose="02040503050406030204" pitchFamily="18" charset="0"/>
                      </a:rPr>
                      <m:t>𝑁</m:t>
                    </m:r>
                    <m:r>
                      <a:rPr lang="en-AU" b="0" i="1" smtClean="0">
                        <a:latin typeface="Cambria Math" panose="02040503050406030204" pitchFamily="18" charset="0"/>
                        <a:ea typeface="Cambria Math" panose="02040503050406030204" pitchFamily="18" charset="0"/>
                      </a:rPr>
                      <m:t>=60,618</m:t>
                    </m:r>
                  </m:oMath>
                </a14:m>
                <a:r>
                  <a:rPr lang="en-AU" dirty="0"/>
                  <a:t>)</a:t>
                </a:r>
              </a:p>
              <a:p>
                <a:pPr lvl="1"/>
                <a:r>
                  <a:rPr lang="en-AU" dirty="0"/>
                  <a:t>Exclude “</a:t>
                </a:r>
                <a:r>
                  <a:rPr lang="nb-NO" dirty="0"/>
                  <a:t>Sidemål</a:t>
                </a:r>
                <a:r>
                  <a:rPr lang="en-AU" dirty="0"/>
                  <a:t>”:</a:t>
                </a:r>
              </a:p>
              <a:p>
                <a:pPr lvl="2"/>
                <a:r>
                  <a:rPr lang="en-AU" i="1" dirty="0"/>
                  <a:t>STP</a:t>
                </a:r>
                <a:r>
                  <a:rPr lang="en-AU" dirty="0"/>
                  <a:t> = 12, </a:t>
                </a:r>
                <a:r>
                  <a:rPr lang="en-AU" i="1" dirty="0"/>
                  <a:t>SKR</a:t>
                </a:r>
                <a:r>
                  <a:rPr lang="en-AU" dirty="0"/>
                  <a:t> = 3, </a:t>
                </a:r>
                <a:r>
                  <a:rPr lang="en-AU" i="1" dirty="0"/>
                  <a:t>MUN</a:t>
                </a:r>
                <a:r>
                  <a:rPr lang="en-AU" dirty="0"/>
                  <a:t> = 2</a:t>
                </a:r>
              </a:p>
              <a:p>
                <a:r>
                  <a:rPr lang="en-AU" dirty="0"/>
                  <a:t>Partial Credit Model (PCM)</a:t>
                </a:r>
              </a:p>
              <a:p>
                <a:pPr lvl="1"/>
                <a:r>
                  <a:rPr lang="en-AU" dirty="0"/>
                  <a:t>Difficulty parameter (</a:t>
                </a:r>
                <a14:m>
                  <m:oMath xmlns:m="http://schemas.openxmlformats.org/officeDocument/2006/math">
                    <m:sSub>
                      <m:sSubPr>
                        <m:ctrlPr>
                          <a:rPr lang="en-AU" i="1" smtClean="0">
                            <a:latin typeface="Cambria Math" panose="02040503050406030204" pitchFamily="18" charset="0"/>
                            <a:ea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𝑏</m:t>
                        </m:r>
                      </m:e>
                      <m:sub>
                        <m:r>
                          <a:rPr lang="en-AU" b="0" i="1" smtClean="0">
                            <a:latin typeface="Cambria Math" panose="02040503050406030204" pitchFamily="18" charset="0"/>
                            <a:ea typeface="Cambria Math" panose="02040503050406030204" pitchFamily="18" charset="0"/>
                          </a:rPr>
                          <m:t>1</m:t>
                        </m:r>
                      </m:sub>
                    </m:sSub>
                  </m:oMath>
                </a14:m>
                <a:r>
                  <a:rPr lang="en-AU" dirty="0"/>
                  <a:t> to </a:t>
                </a:r>
                <a14:m>
                  <m:oMath xmlns:m="http://schemas.openxmlformats.org/officeDocument/2006/math">
                    <m:sSub>
                      <m:sSubPr>
                        <m:ctrlPr>
                          <a:rPr lang="en-AU" i="1">
                            <a:latin typeface="Cambria Math" panose="02040503050406030204" pitchFamily="18" charset="0"/>
                          </a:rPr>
                        </m:ctrlPr>
                      </m:sSubPr>
                      <m:e>
                        <m:r>
                          <a:rPr lang="en-AU" i="1">
                            <a:latin typeface="Cambria Math" panose="02040503050406030204" pitchFamily="18" charset="0"/>
                          </a:rPr>
                          <m:t>𝑏</m:t>
                        </m:r>
                      </m:e>
                      <m:sub>
                        <m:r>
                          <a:rPr lang="en-AU" b="0" i="1" smtClean="0">
                            <a:latin typeface="Cambria Math" panose="02040503050406030204" pitchFamily="18" charset="0"/>
                          </a:rPr>
                          <m:t>5</m:t>
                        </m:r>
                      </m:sub>
                    </m:sSub>
                  </m:oMath>
                </a14:m>
                <a:r>
                  <a:rPr lang="en-AU" dirty="0"/>
                  <a:t>)</a:t>
                </a:r>
              </a:p>
            </p:txBody>
          </p:sp>
        </mc:Choice>
        <mc:Fallback>
          <p:sp>
            <p:nvSpPr>
              <p:cNvPr id="4" name="Content Placeholder 3">
                <a:extLst>
                  <a:ext uri="{FF2B5EF4-FFF2-40B4-BE49-F238E27FC236}">
                    <a16:creationId xmlns:a16="http://schemas.microsoft.com/office/drawing/2014/main" id="{A506D670-7C6B-9A17-BC7B-55F1A6C2190C}"/>
                  </a:ext>
                </a:extLst>
              </p:cNvPr>
              <p:cNvSpPr>
                <a:spLocks noGrp="1" noRot="1" noChangeAspect="1" noMove="1" noResize="1" noEditPoints="1" noAdjustHandles="1" noChangeArrowheads="1" noChangeShapeType="1" noTextEdit="1"/>
              </p:cNvSpPr>
              <p:nvPr>
                <p:ph idx="1"/>
              </p:nvPr>
            </p:nvSpPr>
            <p:spPr>
              <a:blipFill>
                <a:blip r:embed="rId4"/>
                <a:stretch>
                  <a:fillRect l="-1154" t="-1246"/>
                </a:stretch>
              </a:blipFill>
            </p:spPr>
            <p:txBody>
              <a:bodyPr/>
              <a:lstStyle/>
              <a:p>
                <a:r>
                  <a:rPr lang="en-AU">
                    <a:noFill/>
                  </a:rPr>
                  <a:t> </a:t>
                </a:r>
              </a:p>
            </p:txBody>
          </p:sp>
        </mc:Fallback>
      </mc:AlternateContent>
      <p:sp>
        <p:nvSpPr>
          <p:cNvPr id="5" name="Title 4">
            <a:extLst>
              <a:ext uri="{FF2B5EF4-FFF2-40B4-BE49-F238E27FC236}">
                <a16:creationId xmlns:a16="http://schemas.microsoft.com/office/drawing/2014/main" id="{CC90BD71-77E0-EDD9-EB92-D6CA72B11082}"/>
              </a:ext>
            </a:extLst>
          </p:cNvPr>
          <p:cNvSpPr>
            <a:spLocks noGrp="1"/>
          </p:cNvSpPr>
          <p:nvPr>
            <p:ph type="title"/>
          </p:nvPr>
        </p:nvSpPr>
        <p:spPr/>
        <p:txBody>
          <a:bodyPr/>
          <a:lstStyle/>
          <a:p>
            <a:r>
              <a:rPr lang="en-AU" dirty="0"/>
              <a:t>Current Study</a:t>
            </a:r>
          </a:p>
        </p:txBody>
      </p:sp>
    </p:spTree>
    <p:extLst>
      <p:ext uri="{BB962C8B-B14F-4D97-AF65-F5344CB8AC3E}">
        <p14:creationId xmlns:p14="http://schemas.microsoft.com/office/powerpoint/2010/main" val="1605007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1D3A632-9B1C-6C27-558E-676DF45ABD53}"/>
              </a:ext>
            </a:extLst>
          </p:cNvPr>
          <p:cNvPicPr>
            <a:picLocks noGrp="1" noChangeAspect="1"/>
          </p:cNvPicPr>
          <p:nvPr>
            <p:ph sz="half" idx="2"/>
          </p:nvPr>
        </p:nvPicPr>
        <p:blipFill>
          <a:blip r:embed="rId3"/>
          <a:srcRect/>
          <a:stretch/>
        </p:blipFill>
        <p:spPr>
          <a:xfrm>
            <a:off x="4572001" y="1345877"/>
            <a:ext cx="4248472" cy="4248472"/>
          </a:xfrm>
        </p:spPr>
      </p:pic>
      <p:sp>
        <p:nvSpPr>
          <p:cNvPr id="13" name="Title 12">
            <a:extLst>
              <a:ext uri="{FF2B5EF4-FFF2-40B4-BE49-F238E27FC236}">
                <a16:creationId xmlns:a16="http://schemas.microsoft.com/office/drawing/2014/main" id="{596C72A5-373E-A8B2-7C0E-BCE742994136}"/>
              </a:ext>
            </a:extLst>
          </p:cNvPr>
          <p:cNvSpPr>
            <a:spLocks noGrp="1"/>
          </p:cNvSpPr>
          <p:nvPr>
            <p:ph type="title"/>
          </p:nvPr>
        </p:nvSpPr>
        <p:spPr/>
        <p:txBody>
          <a:bodyPr/>
          <a:lstStyle/>
          <a:p>
            <a:r>
              <a:rPr lang="en-AU" dirty="0"/>
              <a:t>Preliminary Results 1</a:t>
            </a:r>
          </a:p>
        </p:txBody>
      </p:sp>
      <p:sp>
        <p:nvSpPr>
          <p:cNvPr id="14" name="Content Placeholder 13">
            <a:extLst>
              <a:ext uri="{FF2B5EF4-FFF2-40B4-BE49-F238E27FC236}">
                <a16:creationId xmlns:a16="http://schemas.microsoft.com/office/drawing/2014/main" id="{AFD6D16A-4E57-A938-0084-A783EA8DCFFE}"/>
              </a:ext>
            </a:extLst>
          </p:cNvPr>
          <p:cNvSpPr>
            <a:spLocks noGrp="1"/>
          </p:cNvSpPr>
          <p:nvPr>
            <p:ph sz="half" idx="1"/>
          </p:nvPr>
        </p:nvSpPr>
        <p:spPr/>
        <p:txBody>
          <a:bodyPr/>
          <a:lstStyle/>
          <a:p>
            <a:r>
              <a:rPr lang="en-AU" dirty="0"/>
              <a:t>Visual Patten</a:t>
            </a:r>
          </a:p>
          <a:p>
            <a:pPr lvl="1"/>
            <a:r>
              <a:rPr lang="en-AU" dirty="0"/>
              <a:t>Top grade: relatively flat</a:t>
            </a:r>
            <a:r>
              <a:rPr lang="en-AU" dirty="0">
                <a:solidFill>
                  <a:schemeClr val="bg1">
                    <a:lumMod val="65000"/>
                  </a:schemeClr>
                </a:solidFill>
              </a:rPr>
              <a:t>*</a:t>
            </a:r>
          </a:p>
          <a:p>
            <a:pPr lvl="1"/>
            <a:r>
              <a:rPr lang="en-AU" dirty="0"/>
              <a:t>Lower grades: increasingly downward-sloping</a:t>
            </a:r>
          </a:p>
          <a:p>
            <a:r>
              <a:rPr lang="en-AU" dirty="0"/>
              <a:t>“Fanning out”</a:t>
            </a:r>
          </a:p>
          <a:p>
            <a:r>
              <a:rPr lang="en-AU" dirty="0"/>
              <a:t>Easiest vs Hardest</a:t>
            </a:r>
          </a:p>
          <a:p>
            <a:pPr lvl="1"/>
            <a:r>
              <a:rPr lang="en-AU" dirty="0"/>
              <a:t>Differ by 1 grade lower end</a:t>
            </a:r>
          </a:p>
          <a:p>
            <a:pPr marL="363538" lvl="1" indent="0">
              <a:buNone/>
            </a:pPr>
            <a:endParaRPr lang="en-AU" sz="2200" dirty="0"/>
          </a:p>
          <a:p>
            <a:pPr marL="176213" indent="-176213">
              <a:buNone/>
            </a:pPr>
            <a:r>
              <a:rPr lang="en-AU" sz="1900" dirty="0">
                <a:solidFill>
                  <a:schemeClr val="bg1">
                    <a:lumMod val="65000"/>
                  </a:schemeClr>
                </a:solidFill>
              </a:rPr>
              <a:t>* Written Norwegian noticeably harder at top ends</a:t>
            </a:r>
          </a:p>
        </p:txBody>
      </p:sp>
    </p:spTree>
    <p:extLst>
      <p:ext uri="{BB962C8B-B14F-4D97-AF65-F5344CB8AC3E}">
        <p14:creationId xmlns:p14="http://schemas.microsoft.com/office/powerpoint/2010/main" val="2638273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0255B06-5590-4B9F-613B-E134C3A75773}"/>
              </a:ext>
            </a:extLst>
          </p:cNvPr>
          <p:cNvSpPr>
            <a:spLocks noGrp="1"/>
          </p:cNvSpPr>
          <p:nvPr>
            <p:ph type="title"/>
          </p:nvPr>
        </p:nvSpPr>
        <p:spPr/>
        <p:txBody>
          <a:bodyPr/>
          <a:lstStyle/>
          <a:p>
            <a:r>
              <a:rPr lang="en-AU" dirty="0"/>
              <a:t>Preliminary Results 2</a:t>
            </a:r>
          </a:p>
        </p:txBody>
      </p:sp>
      <p:pic>
        <p:nvPicPr>
          <p:cNvPr id="13" name="Content Placeholder 12">
            <a:extLst>
              <a:ext uri="{FF2B5EF4-FFF2-40B4-BE49-F238E27FC236}">
                <a16:creationId xmlns:a16="http://schemas.microsoft.com/office/drawing/2014/main" id="{6ED86689-E400-A73C-AA17-17E92F6F1C9C}"/>
              </a:ext>
            </a:extLst>
          </p:cNvPr>
          <p:cNvPicPr>
            <a:picLocks noGrp="1" noChangeAspect="1"/>
          </p:cNvPicPr>
          <p:nvPr>
            <p:ph sz="half" idx="2"/>
          </p:nvPr>
        </p:nvPicPr>
        <p:blipFill>
          <a:blip r:embed="rId3"/>
          <a:srcRect/>
          <a:stretch/>
        </p:blipFill>
        <p:spPr>
          <a:xfrm>
            <a:off x="4572000" y="1345332"/>
            <a:ext cx="4258385" cy="4258385"/>
          </a:xfrm>
        </p:spPr>
      </p:pic>
      <p:sp>
        <p:nvSpPr>
          <p:cNvPr id="14" name="Content Placeholder 13">
            <a:extLst>
              <a:ext uri="{FF2B5EF4-FFF2-40B4-BE49-F238E27FC236}">
                <a16:creationId xmlns:a16="http://schemas.microsoft.com/office/drawing/2014/main" id="{D0A56B8D-631C-A3A9-60A0-9D47EE00067A}"/>
              </a:ext>
            </a:extLst>
          </p:cNvPr>
          <p:cNvSpPr>
            <a:spLocks noGrp="1"/>
          </p:cNvSpPr>
          <p:nvPr>
            <p:ph sz="half" idx="1"/>
          </p:nvPr>
        </p:nvSpPr>
        <p:spPr/>
        <p:txBody>
          <a:bodyPr/>
          <a:lstStyle/>
          <a:p>
            <a:r>
              <a:rPr lang="en-AU" dirty="0"/>
              <a:t>Inclusion</a:t>
            </a:r>
          </a:p>
          <a:p>
            <a:pPr lvl="1"/>
            <a:r>
              <a:rPr lang="en-AU" dirty="0"/>
              <a:t>Written: MATH, ENG, NOR</a:t>
            </a:r>
          </a:p>
          <a:p>
            <a:pPr lvl="1"/>
            <a:r>
              <a:rPr lang="en-AU" dirty="0"/>
              <a:t>Oral: ENG, NOR</a:t>
            </a:r>
          </a:p>
          <a:p>
            <a:r>
              <a:rPr lang="en-AU" dirty="0"/>
              <a:t>Visual pattern</a:t>
            </a:r>
          </a:p>
          <a:p>
            <a:pPr lvl="1"/>
            <a:r>
              <a:rPr lang="en-AU" dirty="0"/>
              <a:t>Written: upward-sloping</a:t>
            </a:r>
          </a:p>
          <a:p>
            <a:pPr lvl="1"/>
            <a:r>
              <a:rPr lang="en-AU" dirty="0"/>
              <a:t>Oral: downward-sloping</a:t>
            </a:r>
          </a:p>
          <a:p>
            <a:r>
              <a:rPr lang="en-AU" dirty="0"/>
              <a:t>Strict vs lenient</a:t>
            </a:r>
          </a:p>
          <a:p>
            <a:r>
              <a:rPr lang="en-AU" dirty="0"/>
              <a:t>Written Norwegian</a:t>
            </a:r>
          </a:p>
          <a:p>
            <a:pPr lvl="1"/>
            <a:r>
              <a:rPr lang="en-AU" dirty="0"/>
              <a:t>Largest teacher-examiner disagreement</a:t>
            </a:r>
          </a:p>
        </p:txBody>
      </p:sp>
    </p:spTree>
    <p:extLst>
      <p:ext uri="{BB962C8B-B14F-4D97-AF65-F5344CB8AC3E}">
        <p14:creationId xmlns:p14="http://schemas.microsoft.com/office/powerpoint/2010/main" val="2119848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DBFC944-97E6-44A7-BEEC-D30304AD5363}"/>
              </a:ext>
            </a:extLst>
          </p:cNvPr>
          <p:cNvSpPr>
            <a:spLocks noGrp="1"/>
          </p:cNvSpPr>
          <p:nvPr>
            <p:ph type="title"/>
          </p:nvPr>
        </p:nvSpPr>
        <p:spPr/>
        <p:txBody>
          <a:bodyPr/>
          <a:lstStyle/>
          <a:p>
            <a:r>
              <a:rPr lang="en-AU" dirty="0"/>
              <a:t>Looking Forward</a:t>
            </a:r>
          </a:p>
        </p:txBody>
      </p:sp>
      <p:sp>
        <p:nvSpPr>
          <p:cNvPr id="6" name="Content Placeholder 5">
            <a:extLst>
              <a:ext uri="{FF2B5EF4-FFF2-40B4-BE49-F238E27FC236}">
                <a16:creationId xmlns:a16="http://schemas.microsoft.com/office/drawing/2014/main" id="{1EEF9192-6302-15A2-11A1-83498910B73A}"/>
              </a:ext>
            </a:extLst>
          </p:cNvPr>
          <p:cNvSpPr>
            <a:spLocks noGrp="1"/>
          </p:cNvSpPr>
          <p:nvPr>
            <p:ph idx="1"/>
          </p:nvPr>
        </p:nvSpPr>
        <p:spPr/>
        <p:txBody>
          <a:bodyPr/>
          <a:lstStyle/>
          <a:p>
            <a:r>
              <a:rPr lang="en-GB" dirty="0"/>
              <a:t>Research Question:</a:t>
            </a:r>
          </a:p>
          <a:p>
            <a:pPr lvl="1"/>
            <a:r>
              <a:rPr lang="en-GB" dirty="0"/>
              <a:t>“Do GPA subjects differ in difficulties?”</a:t>
            </a:r>
          </a:p>
          <a:p>
            <a:r>
              <a:rPr lang="en-GB" dirty="0"/>
              <a:t>Preliminary Answer:</a:t>
            </a:r>
          </a:p>
          <a:p>
            <a:pPr lvl="1"/>
            <a:r>
              <a:rPr lang="en-GB" dirty="0"/>
              <a:t>“Yes, but it depends.”</a:t>
            </a:r>
          </a:p>
          <a:p>
            <a:r>
              <a:rPr lang="en-GB" dirty="0"/>
              <a:t>Possible extensions:</a:t>
            </a:r>
          </a:p>
          <a:p>
            <a:pPr lvl="1"/>
            <a:r>
              <a:rPr lang="en-GB" dirty="0"/>
              <a:t>Do these patterns remain consistent across</a:t>
            </a:r>
          </a:p>
          <a:p>
            <a:pPr lvl="2"/>
            <a:r>
              <a:rPr lang="en-GB" dirty="0"/>
              <a:t>School locations (urban vs rural)</a:t>
            </a:r>
          </a:p>
          <a:p>
            <a:pPr lvl="2"/>
            <a:r>
              <a:rPr lang="en-GB" dirty="0"/>
              <a:t>Students’ sexes</a:t>
            </a:r>
          </a:p>
          <a:p>
            <a:pPr lvl="2"/>
            <a:r>
              <a:rPr lang="en-GB" dirty="0"/>
              <a:t>Parental socio-economic status</a:t>
            </a:r>
          </a:p>
          <a:p>
            <a:r>
              <a:rPr lang="en-GB" dirty="0"/>
              <a:t>“Who carry the heaviest burden of grade difficulty differentials?”</a:t>
            </a:r>
          </a:p>
        </p:txBody>
      </p:sp>
    </p:spTree>
    <p:extLst>
      <p:ext uri="{BB962C8B-B14F-4D97-AF65-F5344CB8AC3E}">
        <p14:creationId xmlns:p14="http://schemas.microsoft.com/office/powerpoint/2010/main" val="3346587038"/>
      </p:ext>
    </p:extLst>
  </p:cSld>
  <p:clrMapOvr>
    <a:masterClrMapping/>
  </p:clrMapOvr>
</p:sld>
</file>

<file path=ppt/theme/theme1.xml><?xml version="1.0" encoding="utf-8"?>
<a:theme xmlns:a="http://schemas.openxmlformats.org/drawingml/2006/main" name="Informatikk_brevik">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ヒラギノ角ゴ Pro W3"/>
        <a:cs typeface="ヒラギノ角ゴ Pro W3"/>
      </a:majorFont>
      <a:minorFont>
        <a:latin typeface="Arial"/>
        <a:ea typeface="ヒラギノ角ゴ Pro W3"/>
        <a:cs typeface="ヒラギノ角ゴ Pro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a:ln>
              <a:noFill/>
            </a:ln>
            <a:solidFill>
              <a:schemeClr val="tx1"/>
            </a:solidFill>
            <a:effectLst/>
            <a:latin typeface="Arial" charset="0"/>
            <a:ea typeface="ヒラギノ角ゴ Pro W3" charset="-128"/>
            <a:cs typeface="ヒラギノ角ゴ Pro W3"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a:ln>
              <a:noFill/>
            </a:ln>
            <a:solidFill>
              <a:schemeClr val="tx1"/>
            </a:solidFill>
            <a:effectLst/>
            <a:latin typeface="Arial" charset="0"/>
            <a:ea typeface="ヒラギノ角ゴ Pro W3" charset="-128"/>
            <a:cs typeface="ヒラギノ角ゴ Pro W3"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MO presentation register data_short.potx [Read-Only]" id="{F2285E2C-7D39-4AC3-917F-1F2DDF0A0926}" vid="{D92FA3F3-527A-4839-A16F-FD31824A7EB8}"/>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CEMO</Template>
  <TotalTime>3286</TotalTime>
  <Words>1542</Words>
  <Application>Microsoft Office PowerPoint</Application>
  <PresentationFormat>On-screen Show (16:10)</PresentationFormat>
  <Paragraphs>150</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Cambria Math</vt:lpstr>
      <vt:lpstr>CMU Serif</vt:lpstr>
      <vt:lpstr>FiraCode Nerd Font</vt:lpstr>
      <vt:lpstr>Informatikk_brevik</vt:lpstr>
      <vt:lpstr>Rolf Olsen, Astrid Sandsør, Tony Tan</vt:lpstr>
      <vt:lpstr>Motivation</vt:lpstr>
      <vt:lpstr>GPA</vt:lpstr>
      <vt:lpstr>Current Study</vt:lpstr>
      <vt:lpstr>Preliminary Results 1</vt:lpstr>
      <vt:lpstr>Preliminary Results 2</vt:lpstr>
      <vt:lpstr>Looking Forward</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Tony Tan</dc:creator>
  <cp:lastModifiedBy>Tony Tan</cp:lastModifiedBy>
  <cp:revision>51</cp:revision>
  <dcterms:created xsi:type="dcterms:W3CDTF">2022-05-02T19:46:31Z</dcterms:created>
  <dcterms:modified xsi:type="dcterms:W3CDTF">2022-05-29T22:07:54Z</dcterms:modified>
</cp:coreProperties>
</file>