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99" r:id="rId3"/>
    <p:sldId id="273" r:id="rId4"/>
    <p:sldId id="272" r:id="rId5"/>
    <p:sldId id="271" r:id="rId6"/>
    <p:sldId id="278" r:id="rId7"/>
    <p:sldId id="265" r:id="rId8"/>
    <p:sldId id="266" r:id="rId9"/>
    <p:sldId id="267" r:id="rId10"/>
    <p:sldId id="279" r:id="rId11"/>
    <p:sldId id="268" r:id="rId12"/>
    <p:sldId id="269" r:id="rId13"/>
    <p:sldId id="270" r:id="rId14"/>
    <p:sldId id="277" r:id="rId15"/>
    <p:sldId id="276" r:id="rId16"/>
    <p:sldId id="285" r:id="rId17"/>
    <p:sldId id="281" r:id="rId18"/>
    <p:sldId id="282" r:id="rId19"/>
    <p:sldId id="293" r:id="rId20"/>
    <p:sldId id="283" r:id="rId21"/>
    <p:sldId id="286" r:id="rId22"/>
    <p:sldId id="287" r:id="rId23"/>
    <p:sldId id="292" r:id="rId24"/>
    <p:sldId id="288" r:id="rId25"/>
    <p:sldId id="289" r:id="rId26"/>
    <p:sldId id="291" r:id="rId27"/>
    <p:sldId id="294" r:id="rId28"/>
    <p:sldId id="295" r:id="rId29"/>
    <p:sldId id="296" r:id="rId30"/>
    <p:sldId id="297" r:id="rId31"/>
    <p:sldId id="298" r:id="rId32"/>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20" autoAdjust="0"/>
  </p:normalViewPr>
  <p:slideViewPr>
    <p:cSldViewPr snapToGrid="0">
      <p:cViewPr varScale="1">
        <p:scale>
          <a:sx n="78" d="100"/>
          <a:sy n="78" d="100"/>
        </p:scale>
        <p:origin x="102" y="540"/>
      </p:cViewPr>
      <p:guideLst/>
    </p:cSldViewPr>
  </p:slideViewPr>
  <p:outlineViewPr>
    <p:cViewPr>
      <p:scale>
        <a:sx n="33" d="100"/>
        <a:sy n="33" d="100"/>
      </p:scale>
      <p:origin x="0" y="-928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57183736-2DCA-40A5-9115-7752E54B4152}" type="datetimeFigureOut">
              <a:rPr lang="en-US" smtClean="0"/>
              <a:t>12/8/2021</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3B83B277-4A8D-42A9-868A-3491BB2A70E5}" type="slidenum">
              <a:rPr lang="en-US" smtClean="0"/>
              <a:t>‹#›</a:t>
            </a:fld>
            <a:endParaRPr lang="en-US" dirty="0"/>
          </a:p>
        </p:txBody>
      </p:sp>
    </p:spTree>
    <p:extLst>
      <p:ext uri="{BB962C8B-B14F-4D97-AF65-F5344CB8AC3E}">
        <p14:creationId xmlns:p14="http://schemas.microsoft.com/office/powerpoint/2010/main" val="896338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nb-NO" dirty="0"/>
          </a:p>
        </p:txBody>
      </p:sp>
      <p:sp>
        <p:nvSpPr>
          <p:cNvPr id="4" name="Plassholder for lysbildenummer 3"/>
          <p:cNvSpPr>
            <a:spLocks noGrp="1"/>
          </p:cNvSpPr>
          <p:nvPr>
            <p:ph type="sldNum" sz="quarter" idx="10"/>
          </p:nvPr>
        </p:nvSpPr>
        <p:spPr/>
        <p:txBody>
          <a:bodyPr/>
          <a:lstStyle/>
          <a:p>
            <a:fld id="{92EE84B5-011A-47E8-8638-AFE3D179DA08}" type="slidenum">
              <a:rPr lang="nb-NO" smtClean="0"/>
              <a:pPr/>
              <a:t>7</a:t>
            </a:fld>
            <a:endParaRPr lang="nb-NO" dirty="0"/>
          </a:p>
        </p:txBody>
      </p:sp>
    </p:spTree>
    <p:extLst>
      <p:ext uri="{BB962C8B-B14F-4D97-AF65-F5344CB8AC3E}">
        <p14:creationId xmlns:p14="http://schemas.microsoft.com/office/powerpoint/2010/main" val="2479830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nb-NO" dirty="0"/>
          </a:p>
        </p:txBody>
      </p:sp>
      <p:sp>
        <p:nvSpPr>
          <p:cNvPr id="4" name="Plassholder for lysbildenummer 3"/>
          <p:cNvSpPr>
            <a:spLocks noGrp="1"/>
          </p:cNvSpPr>
          <p:nvPr>
            <p:ph type="sldNum" sz="quarter" idx="10"/>
          </p:nvPr>
        </p:nvSpPr>
        <p:spPr/>
        <p:txBody>
          <a:bodyPr/>
          <a:lstStyle/>
          <a:p>
            <a:fld id="{92EE84B5-011A-47E8-8638-AFE3D179DA08}" type="slidenum">
              <a:rPr lang="nb-NO" smtClean="0"/>
              <a:pPr/>
              <a:t>8</a:t>
            </a:fld>
            <a:endParaRPr lang="nb-NO" dirty="0"/>
          </a:p>
        </p:txBody>
      </p:sp>
    </p:spTree>
    <p:extLst>
      <p:ext uri="{BB962C8B-B14F-4D97-AF65-F5344CB8AC3E}">
        <p14:creationId xmlns:p14="http://schemas.microsoft.com/office/powerpoint/2010/main" val="73530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nb-NO" dirty="0"/>
          </a:p>
        </p:txBody>
      </p:sp>
      <p:sp>
        <p:nvSpPr>
          <p:cNvPr id="4" name="Plassholder for lysbildenummer 3"/>
          <p:cNvSpPr>
            <a:spLocks noGrp="1"/>
          </p:cNvSpPr>
          <p:nvPr>
            <p:ph type="sldNum" sz="quarter" idx="10"/>
          </p:nvPr>
        </p:nvSpPr>
        <p:spPr/>
        <p:txBody>
          <a:bodyPr/>
          <a:lstStyle/>
          <a:p>
            <a:fld id="{92EE84B5-011A-47E8-8638-AFE3D179DA08}" type="slidenum">
              <a:rPr lang="nb-NO" smtClean="0"/>
              <a:pPr/>
              <a:t>9</a:t>
            </a:fld>
            <a:endParaRPr lang="nb-NO" dirty="0"/>
          </a:p>
        </p:txBody>
      </p:sp>
    </p:spTree>
    <p:extLst>
      <p:ext uri="{BB962C8B-B14F-4D97-AF65-F5344CB8AC3E}">
        <p14:creationId xmlns:p14="http://schemas.microsoft.com/office/powerpoint/2010/main" val="35518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nb-NO" dirty="0"/>
          </a:p>
        </p:txBody>
      </p:sp>
      <p:sp>
        <p:nvSpPr>
          <p:cNvPr id="4" name="Plassholder for lysbildenummer 3"/>
          <p:cNvSpPr>
            <a:spLocks noGrp="1"/>
          </p:cNvSpPr>
          <p:nvPr>
            <p:ph type="sldNum" sz="quarter" idx="10"/>
          </p:nvPr>
        </p:nvSpPr>
        <p:spPr/>
        <p:txBody>
          <a:bodyPr/>
          <a:lstStyle/>
          <a:p>
            <a:fld id="{92EE84B5-011A-47E8-8638-AFE3D179DA08}" type="slidenum">
              <a:rPr lang="nb-NO" smtClean="0"/>
              <a:pPr/>
              <a:t>10</a:t>
            </a:fld>
            <a:endParaRPr lang="nb-NO" dirty="0"/>
          </a:p>
        </p:txBody>
      </p:sp>
    </p:spTree>
    <p:extLst>
      <p:ext uri="{BB962C8B-B14F-4D97-AF65-F5344CB8AC3E}">
        <p14:creationId xmlns:p14="http://schemas.microsoft.com/office/powerpoint/2010/main" val="3723806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nb-NO" dirty="0"/>
          </a:p>
        </p:txBody>
      </p:sp>
      <p:sp>
        <p:nvSpPr>
          <p:cNvPr id="4" name="Plassholder for lysbildenummer 3"/>
          <p:cNvSpPr>
            <a:spLocks noGrp="1"/>
          </p:cNvSpPr>
          <p:nvPr>
            <p:ph type="sldNum" sz="quarter" idx="10"/>
          </p:nvPr>
        </p:nvSpPr>
        <p:spPr/>
        <p:txBody>
          <a:bodyPr/>
          <a:lstStyle/>
          <a:p>
            <a:fld id="{92EE84B5-011A-47E8-8638-AFE3D179DA08}" type="slidenum">
              <a:rPr lang="nb-NO" smtClean="0"/>
              <a:pPr/>
              <a:t>11</a:t>
            </a:fld>
            <a:endParaRPr lang="nb-NO" dirty="0"/>
          </a:p>
        </p:txBody>
      </p:sp>
    </p:spTree>
    <p:extLst>
      <p:ext uri="{BB962C8B-B14F-4D97-AF65-F5344CB8AC3E}">
        <p14:creationId xmlns:p14="http://schemas.microsoft.com/office/powerpoint/2010/main" val="2630315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nb-NO" dirty="0"/>
          </a:p>
        </p:txBody>
      </p:sp>
      <p:sp>
        <p:nvSpPr>
          <p:cNvPr id="4" name="Plassholder for lysbildenummer 3"/>
          <p:cNvSpPr>
            <a:spLocks noGrp="1"/>
          </p:cNvSpPr>
          <p:nvPr>
            <p:ph type="sldNum" sz="quarter" idx="10"/>
          </p:nvPr>
        </p:nvSpPr>
        <p:spPr/>
        <p:txBody>
          <a:bodyPr/>
          <a:lstStyle/>
          <a:p>
            <a:fld id="{92EE84B5-011A-47E8-8638-AFE3D179DA08}" type="slidenum">
              <a:rPr lang="nb-NO" smtClean="0"/>
              <a:pPr/>
              <a:t>12</a:t>
            </a:fld>
            <a:endParaRPr lang="nb-NO" dirty="0"/>
          </a:p>
        </p:txBody>
      </p:sp>
    </p:spTree>
    <p:extLst>
      <p:ext uri="{BB962C8B-B14F-4D97-AF65-F5344CB8AC3E}">
        <p14:creationId xmlns:p14="http://schemas.microsoft.com/office/powerpoint/2010/main" val="1023087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nb-NO" dirty="0"/>
          </a:p>
        </p:txBody>
      </p:sp>
      <p:sp>
        <p:nvSpPr>
          <p:cNvPr id="4" name="Plassholder for lysbildenummer 3"/>
          <p:cNvSpPr>
            <a:spLocks noGrp="1"/>
          </p:cNvSpPr>
          <p:nvPr>
            <p:ph type="sldNum" sz="quarter" idx="10"/>
          </p:nvPr>
        </p:nvSpPr>
        <p:spPr/>
        <p:txBody>
          <a:bodyPr/>
          <a:lstStyle/>
          <a:p>
            <a:fld id="{92EE84B5-011A-47E8-8638-AFE3D179DA08}" type="slidenum">
              <a:rPr lang="nb-NO" smtClean="0"/>
              <a:pPr/>
              <a:t>13</a:t>
            </a:fld>
            <a:endParaRPr lang="nb-NO" dirty="0"/>
          </a:p>
        </p:txBody>
      </p:sp>
    </p:spTree>
    <p:extLst>
      <p:ext uri="{BB962C8B-B14F-4D97-AF65-F5344CB8AC3E}">
        <p14:creationId xmlns:p14="http://schemas.microsoft.com/office/powerpoint/2010/main" val="1079506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3B83B277-4A8D-42A9-868A-3491BB2A70E5}" type="slidenum">
              <a:rPr lang="en-US" smtClean="0"/>
              <a:t>22</a:t>
            </a:fld>
            <a:endParaRPr lang="en-US" dirty="0"/>
          </a:p>
        </p:txBody>
      </p:sp>
    </p:spTree>
    <p:extLst>
      <p:ext uri="{BB962C8B-B14F-4D97-AF65-F5344CB8AC3E}">
        <p14:creationId xmlns:p14="http://schemas.microsoft.com/office/powerpoint/2010/main" val="930531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867F-CF44-4C17-9365-E4E4CC6850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40810C-A7F6-4750-8239-4578EB0F56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B881DC-DED6-4ED3-80BE-98FAA24C8895}"/>
              </a:ext>
            </a:extLst>
          </p:cNvPr>
          <p:cNvSpPr>
            <a:spLocks noGrp="1"/>
          </p:cNvSpPr>
          <p:nvPr>
            <p:ph type="dt" sz="half" idx="10"/>
          </p:nvPr>
        </p:nvSpPr>
        <p:spPr/>
        <p:txBody>
          <a:bodyPr/>
          <a:lstStyle/>
          <a:p>
            <a:fld id="{95C02D1B-24CD-41AF-A686-4C9F527907ED}" type="datetime1">
              <a:rPr lang="en-US" smtClean="0"/>
              <a:t>12/8/2021</a:t>
            </a:fld>
            <a:endParaRPr lang="en-US" dirty="0"/>
          </a:p>
        </p:txBody>
      </p:sp>
      <p:sp>
        <p:nvSpPr>
          <p:cNvPr id="5" name="Footer Placeholder 4">
            <a:extLst>
              <a:ext uri="{FF2B5EF4-FFF2-40B4-BE49-F238E27FC236}">
                <a16:creationId xmlns:a16="http://schemas.microsoft.com/office/drawing/2014/main" id="{96EEE0DF-79C5-48E4-8D72-7F7574DDEE67}"/>
              </a:ext>
            </a:extLst>
          </p:cNvPr>
          <p:cNvSpPr>
            <a:spLocks noGrp="1"/>
          </p:cNvSpPr>
          <p:nvPr>
            <p:ph type="ftr" sz="quarter" idx="11"/>
          </p:nvPr>
        </p:nvSpPr>
        <p:spPr/>
        <p:txBody>
          <a:bodyPr/>
          <a:lstStyle/>
          <a:p>
            <a:r>
              <a:rPr lang="en-US" dirty="0"/>
              <a:t>Astrid Marie Jorde Sandsør</a:t>
            </a:r>
          </a:p>
        </p:txBody>
      </p:sp>
      <p:sp>
        <p:nvSpPr>
          <p:cNvPr id="6" name="Slide Number Placeholder 5">
            <a:extLst>
              <a:ext uri="{FF2B5EF4-FFF2-40B4-BE49-F238E27FC236}">
                <a16:creationId xmlns:a16="http://schemas.microsoft.com/office/drawing/2014/main" id="{8A9B367D-155A-43A1-A397-574876891C0B}"/>
              </a:ext>
            </a:extLst>
          </p:cNvPr>
          <p:cNvSpPr>
            <a:spLocks noGrp="1"/>
          </p:cNvSpPr>
          <p:nvPr>
            <p:ph type="sldNum" sz="quarter" idx="12"/>
          </p:nvPr>
        </p:nvSpPr>
        <p:spPr/>
        <p:txBody>
          <a:bodyPr/>
          <a:lstStyle/>
          <a:p>
            <a:fld id="{97A05797-D180-4B04-A2C3-36F86D2E64A5}" type="slidenum">
              <a:rPr lang="en-US" smtClean="0"/>
              <a:t>‹#›</a:t>
            </a:fld>
            <a:endParaRPr lang="en-US" dirty="0"/>
          </a:p>
        </p:txBody>
      </p:sp>
      <p:pic>
        <p:nvPicPr>
          <p:cNvPr id="10" name="Picture 9">
            <a:extLst>
              <a:ext uri="{FF2B5EF4-FFF2-40B4-BE49-F238E27FC236}">
                <a16:creationId xmlns:a16="http://schemas.microsoft.com/office/drawing/2014/main" id="{24B8913F-3FDB-4415-8393-D1CC04F714A2}"/>
              </a:ext>
            </a:extLst>
          </p:cNvPr>
          <p:cNvPicPr>
            <a:picLocks noChangeAspect="1"/>
          </p:cNvPicPr>
          <p:nvPr userDrawn="1"/>
        </p:nvPicPr>
        <p:blipFill>
          <a:blip r:embed="rId2"/>
          <a:stretch>
            <a:fillRect/>
          </a:stretch>
        </p:blipFill>
        <p:spPr>
          <a:xfrm>
            <a:off x="1524000" y="0"/>
            <a:ext cx="9061704" cy="1710255"/>
          </a:xfrm>
          <a:prstGeom prst="rect">
            <a:avLst/>
          </a:prstGeom>
        </p:spPr>
      </p:pic>
      <p:pic>
        <p:nvPicPr>
          <p:cNvPr id="14" name="Picture 13" descr="Logo&#10;&#10;Description automatically generated">
            <a:extLst>
              <a:ext uri="{FF2B5EF4-FFF2-40B4-BE49-F238E27FC236}">
                <a16:creationId xmlns:a16="http://schemas.microsoft.com/office/drawing/2014/main" id="{CFEB9A8B-E6E8-4019-B209-282EFE7179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19784" y="5269817"/>
            <a:ext cx="1083535" cy="1083535"/>
          </a:xfrm>
          <a:prstGeom prst="rect">
            <a:avLst/>
          </a:prstGeom>
        </p:spPr>
      </p:pic>
      <p:pic>
        <p:nvPicPr>
          <p:cNvPr id="11" name="Picture 10">
            <a:extLst>
              <a:ext uri="{FF2B5EF4-FFF2-40B4-BE49-F238E27FC236}">
                <a16:creationId xmlns:a16="http://schemas.microsoft.com/office/drawing/2014/main" id="{4D72EE17-3C8F-4806-968F-747BA7F3DF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84960" y="1722272"/>
            <a:ext cx="5946988" cy="638271"/>
          </a:xfrm>
          <a:prstGeom prst="rect">
            <a:avLst/>
          </a:prstGeom>
        </p:spPr>
      </p:pic>
    </p:spTree>
    <p:extLst>
      <p:ext uri="{BB962C8B-B14F-4D97-AF65-F5344CB8AC3E}">
        <p14:creationId xmlns:p14="http://schemas.microsoft.com/office/powerpoint/2010/main" val="17656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5502-6532-492C-8AF8-1C905B73D1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28E295-2924-47B3-B128-A5FF214BC6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85DBD-3A60-4056-A1C9-052FD0A99E0B}"/>
              </a:ext>
            </a:extLst>
          </p:cNvPr>
          <p:cNvSpPr>
            <a:spLocks noGrp="1"/>
          </p:cNvSpPr>
          <p:nvPr>
            <p:ph type="dt" sz="half" idx="10"/>
          </p:nvPr>
        </p:nvSpPr>
        <p:spPr/>
        <p:txBody>
          <a:bodyPr/>
          <a:lstStyle/>
          <a:p>
            <a:fld id="{4FBA573C-D8BF-46B2-9331-DFDEFE0F8CC0}" type="datetime1">
              <a:rPr lang="en-US" smtClean="0"/>
              <a:t>12/8/2021</a:t>
            </a:fld>
            <a:endParaRPr lang="en-US" dirty="0"/>
          </a:p>
        </p:txBody>
      </p:sp>
      <p:sp>
        <p:nvSpPr>
          <p:cNvPr id="5" name="Footer Placeholder 4">
            <a:extLst>
              <a:ext uri="{FF2B5EF4-FFF2-40B4-BE49-F238E27FC236}">
                <a16:creationId xmlns:a16="http://schemas.microsoft.com/office/drawing/2014/main" id="{528DC9AF-472E-4A46-AB1F-643CC32A15CF}"/>
              </a:ext>
            </a:extLst>
          </p:cNvPr>
          <p:cNvSpPr>
            <a:spLocks noGrp="1"/>
          </p:cNvSpPr>
          <p:nvPr>
            <p:ph type="ftr" sz="quarter" idx="11"/>
          </p:nvPr>
        </p:nvSpPr>
        <p:spPr/>
        <p:txBody>
          <a:bodyPr/>
          <a:lstStyle/>
          <a:p>
            <a:r>
              <a:rPr lang="en-US" dirty="0"/>
              <a:t>Astrid Marie Jorde Sandsør</a:t>
            </a:r>
          </a:p>
        </p:txBody>
      </p:sp>
      <p:sp>
        <p:nvSpPr>
          <p:cNvPr id="6" name="Slide Number Placeholder 5">
            <a:extLst>
              <a:ext uri="{FF2B5EF4-FFF2-40B4-BE49-F238E27FC236}">
                <a16:creationId xmlns:a16="http://schemas.microsoft.com/office/drawing/2014/main" id="{E8F1D97F-F75C-4495-9C18-F4465AC56BF5}"/>
              </a:ext>
            </a:extLst>
          </p:cNvPr>
          <p:cNvSpPr>
            <a:spLocks noGrp="1"/>
          </p:cNvSpPr>
          <p:nvPr>
            <p:ph type="sldNum" sz="quarter" idx="12"/>
          </p:nvPr>
        </p:nvSpPr>
        <p:spPr/>
        <p:txBody>
          <a:bodyPr/>
          <a:lstStyle/>
          <a:p>
            <a:fld id="{97A05797-D180-4B04-A2C3-36F86D2E64A5}" type="slidenum">
              <a:rPr lang="en-US" smtClean="0"/>
              <a:t>‹#›</a:t>
            </a:fld>
            <a:endParaRPr lang="en-US" dirty="0"/>
          </a:p>
        </p:txBody>
      </p:sp>
    </p:spTree>
    <p:extLst>
      <p:ext uri="{BB962C8B-B14F-4D97-AF65-F5344CB8AC3E}">
        <p14:creationId xmlns:p14="http://schemas.microsoft.com/office/powerpoint/2010/main" val="359052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3D9EF8-99F3-415A-8D08-294FEF3674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9EDC73-74ED-435B-B940-E493CC4FB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65CD0-3DBE-419F-82EC-F4BC3BBF99B0}"/>
              </a:ext>
            </a:extLst>
          </p:cNvPr>
          <p:cNvSpPr>
            <a:spLocks noGrp="1"/>
          </p:cNvSpPr>
          <p:nvPr>
            <p:ph type="dt" sz="half" idx="10"/>
          </p:nvPr>
        </p:nvSpPr>
        <p:spPr/>
        <p:txBody>
          <a:bodyPr/>
          <a:lstStyle/>
          <a:p>
            <a:fld id="{E9727955-8F78-4BEB-9C38-F6745B950EED}" type="datetime1">
              <a:rPr lang="en-US" smtClean="0"/>
              <a:t>12/8/2021</a:t>
            </a:fld>
            <a:endParaRPr lang="en-US" dirty="0"/>
          </a:p>
        </p:txBody>
      </p:sp>
      <p:sp>
        <p:nvSpPr>
          <p:cNvPr id="5" name="Footer Placeholder 4">
            <a:extLst>
              <a:ext uri="{FF2B5EF4-FFF2-40B4-BE49-F238E27FC236}">
                <a16:creationId xmlns:a16="http://schemas.microsoft.com/office/drawing/2014/main" id="{173D5808-C66B-42FF-A678-96C351A31DF1}"/>
              </a:ext>
            </a:extLst>
          </p:cNvPr>
          <p:cNvSpPr>
            <a:spLocks noGrp="1"/>
          </p:cNvSpPr>
          <p:nvPr>
            <p:ph type="ftr" sz="quarter" idx="11"/>
          </p:nvPr>
        </p:nvSpPr>
        <p:spPr/>
        <p:txBody>
          <a:bodyPr/>
          <a:lstStyle/>
          <a:p>
            <a:r>
              <a:rPr lang="en-US" dirty="0"/>
              <a:t>Astrid Marie Jorde Sandsør</a:t>
            </a:r>
          </a:p>
        </p:txBody>
      </p:sp>
      <p:sp>
        <p:nvSpPr>
          <p:cNvPr id="6" name="Slide Number Placeholder 5">
            <a:extLst>
              <a:ext uri="{FF2B5EF4-FFF2-40B4-BE49-F238E27FC236}">
                <a16:creationId xmlns:a16="http://schemas.microsoft.com/office/drawing/2014/main" id="{FE101D23-4604-4444-803B-5AF61140442B}"/>
              </a:ext>
            </a:extLst>
          </p:cNvPr>
          <p:cNvSpPr>
            <a:spLocks noGrp="1"/>
          </p:cNvSpPr>
          <p:nvPr>
            <p:ph type="sldNum" sz="quarter" idx="12"/>
          </p:nvPr>
        </p:nvSpPr>
        <p:spPr/>
        <p:txBody>
          <a:bodyPr/>
          <a:lstStyle/>
          <a:p>
            <a:fld id="{97A05797-D180-4B04-A2C3-36F86D2E64A5}" type="slidenum">
              <a:rPr lang="en-US" smtClean="0"/>
              <a:t>‹#›</a:t>
            </a:fld>
            <a:endParaRPr lang="en-US" dirty="0"/>
          </a:p>
        </p:txBody>
      </p:sp>
    </p:spTree>
    <p:extLst>
      <p:ext uri="{BB962C8B-B14F-4D97-AF65-F5344CB8AC3E}">
        <p14:creationId xmlns:p14="http://schemas.microsoft.com/office/powerpoint/2010/main" val="168578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1DB7-CDC1-496D-B74F-44E7E6881B70}"/>
              </a:ext>
            </a:extLst>
          </p:cNvPr>
          <p:cNvSpPr>
            <a:spLocks noGrp="1"/>
          </p:cNvSpPr>
          <p:nvPr>
            <p:ph type="title"/>
          </p:nvPr>
        </p:nvSpPr>
        <p:spPr>
          <a:xfrm>
            <a:off x="838200" y="573024"/>
            <a:ext cx="10515600" cy="111766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4353988-2C36-43EF-B0A6-BE0274FE8F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736CC-18A2-4417-A5B1-F157FE8F798B}"/>
              </a:ext>
            </a:extLst>
          </p:cNvPr>
          <p:cNvSpPr>
            <a:spLocks noGrp="1"/>
          </p:cNvSpPr>
          <p:nvPr>
            <p:ph type="dt" sz="half" idx="10"/>
          </p:nvPr>
        </p:nvSpPr>
        <p:spPr/>
        <p:txBody>
          <a:bodyPr/>
          <a:lstStyle/>
          <a:p>
            <a:fld id="{C10BE5A6-841A-46B6-B5A6-01DBDAC03E16}" type="datetime1">
              <a:rPr lang="en-US" smtClean="0"/>
              <a:t>12/8/2021</a:t>
            </a:fld>
            <a:endParaRPr lang="en-US" dirty="0"/>
          </a:p>
        </p:txBody>
      </p:sp>
      <p:sp>
        <p:nvSpPr>
          <p:cNvPr id="5" name="Footer Placeholder 4">
            <a:extLst>
              <a:ext uri="{FF2B5EF4-FFF2-40B4-BE49-F238E27FC236}">
                <a16:creationId xmlns:a16="http://schemas.microsoft.com/office/drawing/2014/main" id="{E076B724-BE57-4B3D-B8BD-B17965943698}"/>
              </a:ext>
            </a:extLst>
          </p:cNvPr>
          <p:cNvSpPr>
            <a:spLocks noGrp="1"/>
          </p:cNvSpPr>
          <p:nvPr>
            <p:ph type="ftr" sz="quarter" idx="11"/>
          </p:nvPr>
        </p:nvSpPr>
        <p:spPr/>
        <p:txBody>
          <a:bodyPr/>
          <a:lstStyle/>
          <a:p>
            <a:r>
              <a:rPr lang="en-US" dirty="0"/>
              <a:t>Astrid Marie Jorde Sandsør</a:t>
            </a:r>
          </a:p>
        </p:txBody>
      </p:sp>
      <p:sp>
        <p:nvSpPr>
          <p:cNvPr id="6" name="Slide Number Placeholder 5">
            <a:extLst>
              <a:ext uri="{FF2B5EF4-FFF2-40B4-BE49-F238E27FC236}">
                <a16:creationId xmlns:a16="http://schemas.microsoft.com/office/drawing/2014/main" id="{59A85F24-EA19-460E-A989-7A894F958A24}"/>
              </a:ext>
            </a:extLst>
          </p:cNvPr>
          <p:cNvSpPr>
            <a:spLocks noGrp="1"/>
          </p:cNvSpPr>
          <p:nvPr>
            <p:ph type="sldNum" sz="quarter" idx="12"/>
          </p:nvPr>
        </p:nvSpPr>
        <p:spPr/>
        <p:txBody>
          <a:bodyPr/>
          <a:lstStyle/>
          <a:p>
            <a:fld id="{97A05797-D180-4B04-A2C3-36F86D2E64A5}" type="slidenum">
              <a:rPr lang="en-US" smtClean="0"/>
              <a:t>‹#›</a:t>
            </a:fld>
            <a:endParaRPr lang="en-US" dirty="0"/>
          </a:p>
        </p:txBody>
      </p:sp>
      <p:pic>
        <p:nvPicPr>
          <p:cNvPr id="8" name="Picture 7">
            <a:extLst>
              <a:ext uri="{FF2B5EF4-FFF2-40B4-BE49-F238E27FC236}">
                <a16:creationId xmlns:a16="http://schemas.microsoft.com/office/drawing/2014/main" id="{C76AB059-4298-4581-BAD4-947FCFB5B0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6105" y="6284976"/>
            <a:ext cx="4067016" cy="436499"/>
          </a:xfrm>
          <a:prstGeom prst="rect">
            <a:avLst/>
          </a:prstGeom>
        </p:spPr>
      </p:pic>
    </p:spTree>
    <p:extLst>
      <p:ext uri="{BB962C8B-B14F-4D97-AF65-F5344CB8AC3E}">
        <p14:creationId xmlns:p14="http://schemas.microsoft.com/office/powerpoint/2010/main" val="375019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1CCA-0D28-4DBD-822E-B79E62295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53B13D-DBA7-47F9-980C-E5BE37A08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D67284-6C86-480B-AF98-6FE5761383DC}"/>
              </a:ext>
            </a:extLst>
          </p:cNvPr>
          <p:cNvSpPr>
            <a:spLocks noGrp="1"/>
          </p:cNvSpPr>
          <p:nvPr>
            <p:ph type="dt" sz="half" idx="10"/>
          </p:nvPr>
        </p:nvSpPr>
        <p:spPr/>
        <p:txBody>
          <a:bodyPr/>
          <a:lstStyle/>
          <a:p>
            <a:fld id="{23D40993-E9CB-4BB6-A035-D2F4D6920948}" type="datetime1">
              <a:rPr lang="en-US" smtClean="0"/>
              <a:t>12/8/2021</a:t>
            </a:fld>
            <a:endParaRPr lang="en-US" dirty="0"/>
          </a:p>
        </p:txBody>
      </p:sp>
      <p:sp>
        <p:nvSpPr>
          <p:cNvPr id="5" name="Footer Placeholder 4">
            <a:extLst>
              <a:ext uri="{FF2B5EF4-FFF2-40B4-BE49-F238E27FC236}">
                <a16:creationId xmlns:a16="http://schemas.microsoft.com/office/drawing/2014/main" id="{06B03B3D-DCBA-4F0F-A042-350406A15090}"/>
              </a:ext>
            </a:extLst>
          </p:cNvPr>
          <p:cNvSpPr>
            <a:spLocks noGrp="1"/>
          </p:cNvSpPr>
          <p:nvPr>
            <p:ph type="ftr" sz="quarter" idx="11"/>
          </p:nvPr>
        </p:nvSpPr>
        <p:spPr/>
        <p:txBody>
          <a:bodyPr/>
          <a:lstStyle/>
          <a:p>
            <a:r>
              <a:rPr lang="en-US" dirty="0"/>
              <a:t>Astrid Marie Jorde Sandsør</a:t>
            </a:r>
          </a:p>
        </p:txBody>
      </p:sp>
      <p:sp>
        <p:nvSpPr>
          <p:cNvPr id="6" name="Slide Number Placeholder 5">
            <a:extLst>
              <a:ext uri="{FF2B5EF4-FFF2-40B4-BE49-F238E27FC236}">
                <a16:creationId xmlns:a16="http://schemas.microsoft.com/office/drawing/2014/main" id="{9825B2CD-250E-4D26-8D39-DC0FE037756B}"/>
              </a:ext>
            </a:extLst>
          </p:cNvPr>
          <p:cNvSpPr>
            <a:spLocks noGrp="1"/>
          </p:cNvSpPr>
          <p:nvPr>
            <p:ph type="sldNum" sz="quarter" idx="12"/>
          </p:nvPr>
        </p:nvSpPr>
        <p:spPr/>
        <p:txBody>
          <a:bodyPr/>
          <a:lstStyle/>
          <a:p>
            <a:fld id="{97A05797-D180-4B04-A2C3-36F86D2E64A5}" type="slidenum">
              <a:rPr lang="en-US" smtClean="0"/>
              <a:t>‹#›</a:t>
            </a:fld>
            <a:endParaRPr lang="en-US" dirty="0"/>
          </a:p>
        </p:txBody>
      </p:sp>
    </p:spTree>
    <p:extLst>
      <p:ext uri="{BB962C8B-B14F-4D97-AF65-F5344CB8AC3E}">
        <p14:creationId xmlns:p14="http://schemas.microsoft.com/office/powerpoint/2010/main" val="75990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1D72-6C8F-4FFF-98E2-C452A54E3A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B1DD5B-8801-40F0-BA8D-71517484EF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BB9A80-13BE-443A-AACE-421CE5D026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E14C03-6ECD-4DB6-8F3E-1EFE215553FD}"/>
              </a:ext>
            </a:extLst>
          </p:cNvPr>
          <p:cNvSpPr>
            <a:spLocks noGrp="1"/>
          </p:cNvSpPr>
          <p:nvPr>
            <p:ph type="dt" sz="half" idx="10"/>
          </p:nvPr>
        </p:nvSpPr>
        <p:spPr/>
        <p:txBody>
          <a:bodyPr/>
          <a:lstStyle/>
          <a:p>
            <a:fld id="{EA1FF184-E460-4745-9F72-9677E8819EC2}" type="datetime1">
              <a:rPr lang="en-US" smtClean="0"/>
              <a:t>12/8/2021</a:t>
            </a:fld>
            <a:endParaRPr lang="en-US" dirty="0"/>
          </a:p>
        </p:txBody>
      </p:sp>
      <p:sp>
        <p:nvSpPr>
          <p:cNvPr id="6" name="Footer Placeholder 5">
            <a:extLst>
              <a:ext uri="{FF2B5EF4-FFF2-40B4-BE49-F238E27FC236}">
                <a16:creationId xmlns:a16="http://schemas.microsoft.com/office/drawing/2014/main" id="{A282FDE4-EBB2-409F-B199-3F1188929D32}"/>
              </a:ext>
            </a:extLst>
          </p:cNvPr>
          <p:cNvSpPr>
            <a:spLocks noGrp="1"/>
          </p:cNvSpPr>
          <p:nvPr>
            <p:ph type="ftr" sz="quarter" idx="11"/>
          </p:nvPr>
        </p:nvSpPr>
        <p:spPr/>
        <p:txBody>
          <a:bodyPr/>
          <a:lstStyle/>
          <a:p>
            <a:r>
              <a:rPr lang="en-US" dirty="0"/>
              <a:t>Astrid Marie Jorde Sandsør</a:t>
            </a:r>
          </a:p>
        </p:txBody>
      </p:sp>
      <p:sp>
        <p:nvSpPr>
          <p:cNvPr id="7" name="Slide Number Placeholder 6">
            <a:extLst>
              <a:ext uri="{FF2B5EF4-FFF2-40B4-BE49-F238E27FC236}">
                <a16:creationId xmlns:a16="http://schemas.microsoft.com/office/drawing/2014/main" id="{4A5899AF-166E-4747-B058-45C2349B78CC}"/>
              </a:ext>
            </a:extLst>
          </p:cNvPr>
          <p:cNvSpPr>
            <a:spLocks noGrp="1"/>
          </p:cNvSpPr>
          <p:nvPr>
            <p:ph type="sldNum" sz="quarter" idx="12"/>
          </p:nvPr>
        </p:nvSpPr>
        <p:spPr/>
        <p:txBody>
          <a:bodyPr/>
          <a:lstStyle/>
          <a:p>
            <a:fld id="{97A05797-D180-4B04-A2C3-36F86D2E64A5}" type="slidenum">
              <a:rPr lang="en-US" smtClean="0"/>
              <a:t>‹#›</a:t>
            </a:fld>
            <a:endParaRPr lang="en-US" dirty="0"/>
          </a:p>
        </p:txBody>
      </p:sp>
    </p:spTree>
    <p:extLst>
      <p:ext uri="{BB962C8B-B14F-4D97-AF65-F5344CB8AC3E}">
        <p14:creationId xmlns:p14="http://schemas.microsoft.com/office/powerpoint/2010/main" val="48040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1DE0-6933-45E8-8456-BF7C776FC6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3CFF36-2828-4C42-9408-B2035729F2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A31D16-1E88-4F5D-9425-A17DCC7DB1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1AE265-DE89-4E2D-9CFA-E9AF5D17B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4ADA5D-5C94-4C91-AC88-681CCE2E8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6C9012-FF02-43CE-A9FC-E16C80F3E0F5}"/>
              </a:ext>
            </a:extLst>
          </p:cNvPr>
          <p:cNvSpPr>
            <a:spLocks noGrp="1"/>
          </p:cNvSpPr>
          <p:nvPr>
            <p:ph type="dt" sz="half" idx="10"/>
          </p:nvPr>
        </p:nvSpPr>
        <p:spPr/>
        <p:txBody>
          <a:bodyPr/>
          <a:lstStyle/>
          <a:p>
            <a:fld id="{CCBE01CF-6956-4937-B4BD-9F186D49EF7E}" type="datetime1">
              <a:rPr lang="en-US" smtClean="0"/>
              <a:t>12/8/2021</a:t>
            </a:fld>
            <a:endParaRPr lang="en-US" dirty="0"/>
          </a:p>
        </p:txBody>
      </p:sp>
      <p:sp>
        <p:nvSpPr>
          <p:cNvPr id="8" name="Footer Placeholder 7">
            <a:extLst>
              <a:ext uri="{FF2B5EF4-FFF2-40B4-BE49-F238E27FC236}">
                <a16:creationId xmlns:a16="http://schemas.microsoft.com/office/drawing/2014/main" id="{69CADFC5-44AB-41DE-9475-D41EC5B9DFE7}"/>
              </a:ext>
            </a:extLst>
          </p:cNvPr>
          <p:cNvSpPr>
            <a:spLocks noGrp="1"/>
          </p:cNvSpPr>
          <p:nvPr>
            <p:ph type="ftr" sz="quarter" idx="11"/>
          </p:nvPr>
        </p:nvSpPr>
        <p:spPr/>
        <p:txBody>
          <a:bodyPr/>
          <a:lstStyle/>
          <a:p>
            <a:r>
              <a:rPr lang="en-US" dirty="0"/>
              <a:t>Astrid Marie Jorde Sandsør</a:t>
            </a:r>
          </a:p>
        </p:txBody>
      </p:sp>
      <p:sp>
        <p:nvSpPr>
          <p:cNvPr id="9" name="Slide Number Placeholder 8">
            <a:extLst>
              <a:ext uri="{FF2B5EF4-FFF2-40B4-BE49-F238E27FC236}">
                <a16:creationId xmlns:a16="http://schemas.microsoft.com/office/drawing/2014/main" id="{0CE11C40-1938-4243-879B-93BFC6C1ED80}"/>
              </a:ext>
            </a:extLst>
          </p:cNvPr>
          <p:cNvSpPr>
            <a:spLocks noGrp="1"/>
          </p:cNvSpPr>
          <p:nvPr>
            <p:ph type="sldNum" sz="quarter" idx="12"/>
          </p:nvPr>
        </p:nvSpPr>
        <p:spPr/>
        <p:txBody>
          <a:bodyPr/>
          <a:lstStyle/>
          <a:p>
            <a:fld id="{97A05797-D180-4B04-A2C3-36F86D2E64A5}" type="slidenum">
              <a:rPr lang="en-US" smtClean="0"/>
              <a:t>‹#›</a:t>
            </a:fld>
            <a:endParaRPr lang="en-US" dirty="0"/>
          </a:p>
        </p:txBody>
      </p:sp>
    </p:spTree>
    <p:extLst>
      <p:ext uri="{BB962C8B-B14F-4D97-AF65-F5344CB8AC3E}">
        <p14:creationId xmlns:p14="http://schemas.microsoft.com/office/powerpoint/2010/main" val="271515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8F13-4A05-41C7-90CE-9C9B17CDFC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10A429-D6A6-4752-A5AC-65A2572D45FE}"/>
              </a:ext>
            </a:extLst>
          </p:cNvPr>
          <p:cNvSpPr>
            <a:spLocks noGrp="1"/>
          </p:cNvSpPr>
          <p:nvPr>
            <p:ph type="dt" sz="half" idx="10"/>
          </p:nvPr>
        </p:nvSpPr>
        <p:spPr/>
        <p:txBody>
          <a:bodyPr/>
          <a:lstStyle/>
          <a:p>
            <a:fld id="{78DDB19E-E2A2-439F-AE50-94587ED83049}" type="datetime1">
              <a:rPr lang="en-US" smtClean="0"/>
              <a:t>12/8/2021</a:t>
            </a:fld>
            <a:endParaRPr lang="en-US" dirty="0"/>
          </a:p>
        </p:txBody>
      </p:sp>
      <p:sp>
        <p:nvSpPr>
          <p:cNvPr id="4" name="Footer Placeholder 3">
            <a:extLst>
              <a:ext uri="{FF2B5EF4-FFF2-40B4-BE49-F238E27FC236}">
                <a16:creationId xmlns:a16="http://schemas.microsoft.com/office/drawing/2014/main" id="{A4B7C100-8A4A-4F59-AE18-F52837250275}"/>
              </a:ext>
            </a:extLst>
          </p:cNvPr>
          <p:cNvSpPr>
            <a:spLocks noGrp="1"/>
          </p:cNvSpPr>
          <p:nvPr>
            <p:ph type="ftr" sz="quarter" idx="11"/>
          </p:nvPr>
        </p:nvSpPr>
        <p:spPr/>
        <p:txBody>
          <a:bodyPr/>
          <a:lstStyle/>
          <a:p>
            <a:r>
              <a:rPr lang="en-US" dirty="0"/>
              <a:t>Astrid Marie Jorde Sandsør</a:t>
            </a:r>
          </a:p>
        </p:txBody>
      </p:sp>
      <p:sp>
        <p:nvSpPr>
          <p:cNvPr id="5" name="Slide Number Placeholder 4">
            <a:extLst>
              <a:ext uri="{FF2B5EF4-FFF2-40B4-BE49-F238E27FC236}">
                <a16:creationId xmlns:a16="http://schemas.microsoft.com/office/drawing/2014/main" id="{52F8F35F-4011-482B-A128-8D70191F9120}"/>
              </a:ext>
            </a:extLst>
          </p:cNvPr>
          <p:cNvSpPr>
            <a:spLocks noGrp="1"/>
          </p:cNvSpPr>
          <p:nvPr>
            <p:ph type="sldNum" sz="quarter" idx="12"/>
          </p:nvPr>
        </p:nvSpPr>
        <p:spPr/>
        <p:txBody>
          <a:bodyPr/>
          <a:lstStyle/>
          <a:p>
            <a:fld id="{97A05797-D180-4B04-A2C3-36F86D2E64A5}" type="slidenum">
              <a:rPr lang="en-US" smtClean="0"/>
              <a:t>‹#›</a:t>
            </a:fld>
            <a:endParaRPr lang="en-US" dirty="0"/>
          </a:p>
        </p:txBody>
      </p:sp>
    </p:spTree>
    <p:extLst>
      <p:ext uri="{BB962C8B-B14F-4D97-AF65-F5344CB8AC3E}">
        <p14:creationId xmlns:p14="http://schemas.microsoft.com/office/powerpoint/2010/main" val="308384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963AE-DD4B-4049-BE48-2C3B3905748F}"/>
              </a:ext>
            </a:extLst>
          </p:cNvPr>
          <p:cNvSpPr>
            <a:spLocks noGrp="1"/>
          </p:cNvSpPr>
          <p:nvPr>
            <p:ph type="dt" sz="half" idx="10"/>
          </p:nvPr>
        </p:nvSpPr>
        <p:spPr/>
        <p:txBody>
          <a:bodyPr/>
          <a:lstStyle/>
          <a:p>
            <a:fld id="{A6ADDDEF-76EC-427E-97D9-6A7124414E37}" type="datetime1">
              <a:rPr lang="en-US" smtClean="0"/>
              <a:t>12/8/2021</a:t>
            </a:fld>
            <a:endParaRPr lang="en-US" dirty="0"/>
          </a:p>
        </p:txBody>
      </p:sp>
      <p:sp>
        <p:nvSpPr>
          <p:cNvPr id="3" name="Footer Placeholder 2">
            <a:extLst>
              <a:ext uri="{FF2B5EF4-FFF2-40B4-BE49-F238E27FC236}">
                <a16:creationId xmlns:a16="http://schemas.microsoft.com/office/drawing/2014/main" id="{DA536035-E9D1-4C31-99EF-547678E640E3}"/>
              </a:ext>
            </a:extLst>
          </p:cNvPr>
          <p:cNvSpPr>
            <a:spLocks noGrp="1"/>
          </p:cNvSpPr>
          <p:nvPr>
            <p:ph type="ftr" sz="quarter" idx="11"/>
          </p:nvPr>
        </p:nvSpPr>
        <p:spPr/>
        <p:txBody>
          <a:bodyPr/>
          <a:lstStyle/>
          <a:p>
            <a:r>
              <a:rPr lang="en-US" dirty="0"/>
              <a:t>Astrid Marie Jorde Sandsør</a:t>
            </a:r>
          </a:p>
        </p:txBody>
      </p:sp>
      <p:sp>
        <p:nvSpPr>
          <p:cNvPr id="4" name="Slide Number Placeholder 3">
            <a:extLst>
              <a:ext uri="{FF2B5EF4-FFF2-40B4-BE49-F238E27FC236}">
                <a16:creationId xmlns:a16="http://schemas.microsoft.com/office/drawing/2014/main" id="{8B3FC318-F626-4219-9B41-E066EB4CCDFC}"/>
              </a:ext>
            </a:extLst>
          </p:cNvPr>
          <p:cNvSpPr>
            <a:spLocks noGrp="1"/>
          </p:cNvSpPr>
          <p:nvPr>
            <p:ph type="sldNum" sz="quarter" idx="12"/>
          </p:nvPr>
        </p:nvSpPr>
        <p:spPr/>
        <p:txBody>
          <a:bodyPr/>
          <a:lstStyle/>
          <a:p>
            <a:fld id="{97A05797-D180-4B04-A2C3-36F86D2E64A5}" type="slidenum">
              <a:rPr lang="en-US" smtClean="0"/>
              <a:t>‹#›</a:t>
            </a:fld>
            <a:endParaRPr lang="en-US" dirty="0"/>
          </a:p>
        </p:txBody>
      </p:sp>
    </p:spTree>
    <p:extLst>
      <p:ext uri="{BB962C8B-B14F-4D97-AF65-F5344CB8AC3E}">
        <p14:creationId xmlns:p14="http://schemas.microsoft.com/office/powerpoint/2010/main" val="284101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B56D3-6E66-487D-9905-735947A3A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1D43D1-4396-4040-9F5F-42B8D8D436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34B3DA-0C5F-40EA-B5B1-0ACD14833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D705A-EE5F-4F14-ABAE-71A6236928C7}"/>
              </a:ext>
            </a:extLst>
          </p:cNvPr>
          <p:cNvSpPr>
            <a:spLocks noGrp="1"/>
          </p:cNvSpPr>
          <p:nvPr>
            <p:ph type="dt" sz="half" idx="10"/>
          </p:nvPr>
        </p:nvSpPr>
        <p:spPr/>
        <p:txBody>
          <a:bodyPr/>
          <a:lstStyle/>
          <a:p>
            <a:fld id="{FBCE3D44-02D9-4267-984B-40E7D17802F4}" type="datetime1">
              <a:rPr lang="en-US" smtClean="0"/>
              <a:t>12/8/2021</a:t>
            </a:fld>
            <a:endParaRPr lang="en-US" dirty="0"/>
          </a:p>
        </p:txBody>
      </p:sp>
      <p:sp>
        <p:nvSpPr>
          <p:cNvPr id="6" name="Footer Placeholder 5">
            <a:extLst>
              <a:ext uri="{FF2B5EF4-FFF2-40B4-BE49-F238E27FC236}">
                <a16:creationId xmlns:a16="http://schemas.microsoft.com/office/drawing/2014/main" id="{7176570F-75C9-41DE-A667-8D09E21919E6}"/>
              </a:ext>
            </a:extLst>
          </p:cNvPr>
          <p:cNvSpPr>
            <a:spLocks noGrp="1"/>
          </p:cNvSpPr>
          <p:nvPr>
            <p:ph type="ftr" sz="quarter" idx="11"/>
          </p:nvPr>
        </p:nvSpPr>
        <p:spPr/>
        <p:txBody>
          <a:bodyPr/>
          <a:lstStyle/>
          <a:p>
            <a:r>
              <a:rPr lang="en-US" dirty="0"/>
              <a:t>Astrid Marie Jorde Sandsør</a:t>
            </a:r>
          </a:p>
        </p:txBody>
      </p:sp>
      <p:sp>
        <p:nvSpPr>
          <p:cNvPr id="7" name="Slide Number Placeholder 6">
            <a:extLst>
              <a:ext uri="{FF2B5EF4-FFF2-40B4-BE49-F238E27FC236}">
                <a16:creationId xmlns:a16="http://schemas.microsoft.com/office/drawing/2014/main" id="{10E1F36C-3E1D-44FE-B61A-68F0EE0E62F5}"/>
              </a:ext>
            </a:extLst>
          </p:cNvPr>
          <p:cNvSpPr>
            <a:spLocks noGrp="1"/>
          </p:cNvSpPr>
          <p:nvPr>
            <p:ph type="sldNum" sz="quarter" idx="12"/>
          </p:nvPr>
        </p:nvSpPr>
        <p:spPr/>
        <p:txBody>
          <a:bodyPr/>
          <a:lstStyle/>
          <a:p>
            <a:fld id="{97A05797-D180-4B04-A2C3-36F86D2E64A5}" type="slidenum">
              <a:rPr lang="en-US" smtClean="0"/>
              <a:t>‹#›</a:t>
            </a:fld>
            <a:endParaRPr lang="en-US" dirty="0"/>
          </a:p>
        </p:txBody>
      </p:sp>
    </p:spTree>
    <p:extLst>
      <p:ext uri="{BB962C8B-B14F-4D97-AF65-F5344CB8AC3E}">
        <p14:creationId xmlns:p14="http://schemas.microsoft.com/office/powerpoint/2010/main" val="251716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A150-D856-4173-8702-4798F7411F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2E0D2B-6F32-4CA9-8614-744B01948C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A2D4528-CB36-4364-AF58-01D6BA2B0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F51D2-5169-42BD-A7FB-3E35071A724A}"/>
              </a:ext>
            </a:extLst>
          </p:cNvPr>
          <p:cNvSpPr>
            <a:spLocks noGrp="1"/>
          </p:cNvSpPr>
          <p:nvPr>
            <p:ph type="dt" sz="half" idx="10"/>
          </p:nvPr>
        </p:nvSpPr>
        <p:spPr/>
        <p:txBody>
          <a:bodyPr/>
          <a:lstStyle/>
          <a:p>
            <a:fld id="{E2B835AE-4A2F-4A5E-AA4A-0C20C537B4DD}" type="datetime1">
              <a:rPr lang="en-US" smtClean="0"/>
              <a:t>12/8/2021</a:t>
            </a:fld>
            <a:endParaRPr lang="en-US" dirty="0"/>
          </a:p>
        </p:txBody>
      </p:sp>
      <p:sp>
        <p:nvSpPr>
          <p:cNvPr id="6" name="Footer Placeholder 5">
            <a:extLst>
              <a:ext uri="{FF2B5EF4-FFF2-40B4-BE49-F238E27FC236}">
                <a16:creationId xmlns:a16="http://schemas.microsoft.com/office/drawing/2014/main" id="{BFC379EB-0368-4D2F-8129-26E6FA885DFB}"/>
              </a:ext>
            </a:extLst>
          </p:cNvPr>
          <p:cNvSpPr>
            <a:spLocks noGrp="1"/>
          </p:cNvSpPr>
          <p:nvPr>
            <p:ph type="ftr" sz="quarter" idx="11"/>
          </p:nvPr>
        </p:nvSpPr>
        <p:spPr/>
        <p:txBody>
          <a:bodyPr/>
          <a:lstStyle/>
          <a:p>
            <a:r>
              <a:rPr lang="en-US" dirty="0"/>
              <a:t>Astrid Marie Jorde Sandsør</a:t>
            </a:r>
          </a:p>
        </p:txBody>
      </p:sp>
      <p:sp>
        <p:nvSpPr>
          <p:cNvPr id="7" name="Slide Number Placeholder 6">
            <a:extLst>
              <a:ext uri="{FF2B5EF4-FFF2-40B4-BE49-F238E27FC236}">
                <a16:creationId xmlns:a16="http://schemas.microsoft.com/office/drawing/2014/main" id="{B2452F39-4EF6-4BA6-8676-E641E7C92B3B}"/>
              </a:ext>
            </a:extLst>
          </p:cNvPr>
          <p:cNvSpPr>
            <a:spLocks noGrp="1"/>
          </p:cNvSpPr>
          <p:nvPr>
            <p:ph type="sldNum" sz="quarter" idx="12"/>
          </p:nvPr>
        </p:nvSpPr>
        <p:spPr/>
        <p:txBody>
          <a:bodyPr/>
          <a:lstStyle/>
          <a:p>
            <a:fld id="{97A05797-D180-4B04-A2C3-36F86D2E64A5}" type="slidenum">
              <a:rPr lang="en-US" smtClean="0"/>
              <a:t>‹#›</a:t>
            </a:fld>
            <a:endParaRPr lang="en-US" dirty="0"/>
          </a:p>
        </p:txBody>
      </p:sp>
    </p:spTree>
    <p:extLst>
      <p:ext uri="{BB962C8B-B14F-4D97-AF65-F5344CB8AC3E}">
        <p14:creationId xmlns:p14="http://schemas.microsoft.com/office/powerpoint/2010/main" val="2481481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65E894-935A-42F9-9ABD-6141DD20B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C23C0E-34DD-4F2A-93BB-39304F438B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6F42A-6A37-4070-9BC8-10377460F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94C8E-5266-41DD-B0D3-3504C5552C91}" type="datetime1">
              <a:rPr lang="en-US" smtClean="0"/>
              <a:t>12/8/2021</a:t>
            </a:fld>
            <a:endParaRPr lang="en-US" dirty="0"/>
          </a:p>
        </p:txBody>
      </p:sp>
      <p:sp>
        <p:nvSpPr>
          <p:cNvPr id="5" name="Footer Placeholder 4">
            <a:extLst>
              <a:ext uri="{FF2B5EF4-FFF2-40B4-BE49-F238E27FC236}">
                <a16:creationId xmlns:a16="http://schemas.microsoft.com/office/drawing/2014/main" id="{983F3370-938D-40C8-BAC5-42411855B0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Astrid Marie Jorde Sandsør</a:t>
            </a:r>
          </a:p>
        </p:txBody>
      </p:sp>
      <p:sp>
        <p:nvSpPr>
          <p:cNvPr id="6" name="Slide Number Placeholder 5">
            <a:extLst>
              <a:ext uri="{FF2B5EF4-FFF2-40B4-BE49-F238E27FC236}">
                <a16:creationId xmlns:a16="http://schemas.microsoft.com/office/drawing/2014/main" id="{4A9839E8-B95D-4628-BD51-7D4951B17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05797-D180-4B04-A2C3-36F86D2E64A5}" type="slidenum">
              <a:rPr lang="en-US" smtClean="0"/>
              <a:t>‹#›</a:t>
            </a:fld>
            <a:endParaRPr lang="en-US" dirty="0"/>
          </a:p>
        </p:txBody>
      </p:sp>
    </p:spTree>
    <p:extLst>
      <p:ext uri="{BB962C8B-B14F-4D97-AF65-F5344CB8AC3E}">
        <p14:creationId xmlns:p14="http://schemas.microsoft.com/office/powerpoint/2010/main" val="304814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unning.com/cunningham_mixtape.pdf" TargetMode="External"/><Relationship Id="rId2" Type="http://schemas.openxmlformats.org/officeDocument/2006/relationships/hyperlink" Target="https://www.researchgate.net/publication/51992844_Mostly_Harmless_Econometrics_An_Empiricist's_Compan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doi.org/10.1086/649603"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s://doi.org/10.3982/ECTA10266" TargetMode="Externa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2307/2937954"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scunning.com/cunningham_mixtape.pdf" TargetMode="External"/><Relationship Id="rId13" Type="http://schemas.openxmlformats.org/officeDocument/2006/relationships/hyperlink" Target="https://doi.org/10.1086/649603" TargetMode="External"/><Relationship Id="rId3" Type="http://schemas.openxmlformats.org/officeDocument/2006/relationships/hyperlink" Target="https://doi.org/10.3982/ECTA10266" TargetMode="External"/><Relationship Id="rId7" Type="http://schemas.openxmlformats.org/officeDocument/2006/relationships/hyperlink" Target="https://www.researchgate.net/publication/51992844_Mostly_Harmless_Econometrics_An_Empiricist's_Companion" TargetMode="External"/><Relationship Id="rId12" Type="http://schemas.openxmlformats.org/officeDocument/2006/relationships/hyperlink" Target="https://doi.org/10.1111/j.1467-9442.2008.00556.x"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doi.org/10.1162/003355399556061" TargetMode="External"/><Relationship Id="rId11" Type="http://schemas.openxmlformats.org/officeDocument/2006/relationships/hyperlink" Target="https://doi.org/10.3368/jhr.55.2.0217.8574R2" TargetMode="External"/><Relationship Id="rId5" Type="http://schemas.openxmlformats.org/officeDocument/2006/relationships/hyperlink" Target="https://doi.org/10.1257/aeri.20180120" TargetMode="External"/><Relationship Id="rId10" Type="http://schemas.openxmlformats.org/officeDocument/2006/relationships/hyperlink" Target="https://doi.org/10.1111/obes.12161" TargetMode="External"/><Relationship Id="rId4" Type="http://schemas.openxmlformats.org/officeDocument/2006/relationships/hyperlink" Target="https://doi.org/10.2307/2937954" TargetMode="External"/><Relationship Id="rId9" Type="http://schemas.openxmlformats.org/officeDocument/2006/relationships/hyperlink" Target="https://doi.org/10.1016/j.econedurev.2016.04.002"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5AFD-2D77-49B0-BC44-067E6326892C}"/>
              </a:ext>
            </a:extLst>
          </p:cNvPr>
          <p:cNvSpPr>
            <a:spLocks noGrp="1"/>
          </p:cNvSpPr>
          <p:nvPr>
            <p:ph type="ctrTitle"/>
          </p:nvPr>
        </p:nvSpPr>
        <p:spPr>
          <a:xfrm>
            <a:off x="347472" y="2560320"/>
            <a:ext cx="11679936" cy="1438656"/>
          </a:xfrm>
        </p:spPr>
        <p:txBody>
          <a:bodyPr>
            <a:normAutofit fontScale="90000"/>
          </a:bodyPr>
          <a:lstStyle/>
          <a:p>
            <a:r>
              <a:rPr lang="en-US" noProof="0" dirty="0"/>
              <a:t>Economics of education and </a:t>
            </a:r>
            <a:br>
              <a:rPr lang="en-US" noProof="0" dirty="0"/>
            </a:br>
            <a:r>
              <a:rPr lang="en-US" noProof="0" dirty="0"/>
              <a:t>quasi-experimental methods</a:t>
            </a:r>
          </a:p>
        </p:txBody>
      </p:sp>
      <p:sp>
        <p:nvSpPr>
          <p:cNvPr id="3" name="Subtitle 2">
            <a:extLst>
              <a:ext uri="{FF2B5EF4-FFF2-40B4-BE49-F238E27FC236}">
                <a16:creationId xmlns:a16="http://schemas.microsoft.com/office/drawing/2014/main" id="{20009D14-1075-4CCE-92AF-04C9BA4E5E80}"/>
              </a:ext>
            </a:extLst>
          </p:cNvPr>
          <p:cNvSpPr>
            <a:spLocks noGrp="1"/>
          </p:cNvSpPr>
          <p:nvPr>
            <p:ph type="subTitle" idx="1"/>
          </p:nvPr>
        </p:nvSpPr>
        <p:spPr>
          <a:xfrm>
            <a:off x="1524000" y="4297680"/>
            <a:ext cx="9144000" cy="960120"/>
          </a:xfrm>
        </p:spPr>
        <p:txBody>
          <a:bodyPr/>
          <a:lstStyle/>
          <a:p>
            <a:r>
              <a:rPr lang="en-US" noProof="0" dirty="0"/>
              <a:t>Astrid Marie Jorde Sandsør</a:t>
            </a:r>
          </a:p>
        </p:txBody>
      </p:sp>
    </p:spTree>
    <p:extLst>
      <p:ext uri="{BB962C8B-B14F-4D97-AF65-F5344CB8AC3E}">
        <p14:creationId xmlns:p14="http://schemas.microsoft.com/office/powerpoint/2010/main" val="330934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1337" y="1118760"/>
            <a:ext cx="4320000" cy="2681280"/>
          </a:xfrm>
          <a:prstGeom prst="rect">
            <a:avLst/>
          </a:prstGeom>
        </p:spPr>
      </p:pic>
      <p:pic>
        <p:nvPicPr>
          <p:cNvPr id="7" name="Picture 6">
            <a:extLst>
              <a:ext uri="{FF2B5EF4-FFF2-40B4-BE49-F238E27FC236}">
                <a16:creationId xmlns:a16="http://schemas.microsoft.com/office/drawing/2014/main" id="{CDA67BA4-062A-4CFA-991A-E2A113E297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0091" y="2733585"/>
            <a:ext cx="4320000" cy="3263040"/>
          </a:xfrm>
          <a:prstGeom prst="rect">
            <a:avLst/>
          </a:prstGeom>
        </p:spPr>
      </p:pic>
      <p:sp>
        <p:nvSpPr>
          <p:cNvPr id="13" name="TextBox 12">
            <a:extLst>
              <a:ext uri="{FF2B5EF4-FFF2-40B4-BE49-F238E27FC236}">
                <a16:creationId xmlns:a16="http://schemas.microsoft.com/office/drawing/2014/main" id="{EE352EDC-F5DE-484E-BD53-9FFD9FEC80DD}"/>
              </a:ext>
            </a:extLst>
          </p:cNvPr>
          <p:cNvSpPr txBox="1"/>
          <p:nvPr/>
        </p:nvSpPr>
        <p:spPr>
          <a:xfrm>
            <a:off x="3940015" y="3765542"/>
            <a:ext cx="2433288" cy="246221"/>
          </a:xfrm>
          <a:prstGeom prst="rect">
            <a:avLst/>
          </a:prstGeom>
          <a:noFill/>
        </p:spPr>
        <p:txBody>
          <a:bodyPr wrap="square" rtlCol="0">
            <a:spAutoFit/>
          </a:bodyPr>
          <a:lstStyle/>
          <a:p>
            <a:r>
              <a:rPr lang="en-US" sz="1000" dirty="0"/>
              <a:t>Bradford Timeline, Flickr; nifu.no </a:t>
            </a:r>
          </a:p>
        </p:txBody>
      </p:sp>
      <p:sp>
        <p:nvSpPr>
          <p:cNvPr id="14" name="TextBox 13">
            <a:extLst>
              <a:ext uri="{FF2B5EF4-FFF2-40B4-BE49-F238E27FC236}">
                <a16:creationId xmlns:a16="http://schemas.microsoft.com/office/drawing/2014/main" id="{B3B46AFB-4B8E-4C5A-8480-1CC8BE861A00}"/>
              </a:ext>
            </a:extLst>
          </p:cNvPr>
          <p:cNvSpPr txBox="1"/>
          <p:nvPr/>
        </p:nvSpPr>
        <p:spPr>
          <a:xfrm>
            <a:off x="8551764" y="6003405"/>
            <a:ext cx="2433288" cy="246221"/>
          </a:xfrm>
          <a:prstGeom prst="rect">
            <a:avLst/>
          </a:prstGeom>
          <a:noFill/>
        </p:spPr>
        <p:txBody>
          <a:bodyPr wrap="square" rtlCol="0">
            <a:spAutoFit/>
          </a:bodyPr>
          <a:lstStyle/>
          <a:p>
            <a:r>
              <a:rPr lang="en-US" sz="1000" dirty="0"/>
              <a:t>Boston Public Library , Flickr; nifu.no </a:t>
            </a:r>
          </a:p>
        </p:txBody>
      </p:sp>
      <p:sp>
        <p:nvSpPr>
          <p:cNvPr id="9" name="Rectangle 2">
            <a:extLst>
              <a:ext uri="{FF2B5EF4-FFF2-40B4-BE49-F238E27FC236}">
                <a16:creationId xmlns:a16="http://schemas.microsoft.com/office/drawing/2014/main" id="{BA0BB7D7-192B-45C2-940B-B9B59B560065}"/>
              </a:ext>
            </a:extLst>
          </p:cNvPr>
          <p:cNvSpPr txBox="1">
            <a:spLocks noChangeArrowheads="1"/>
          </p:cNvSpPr>
          <p:nvPr/>
        </p:nvSpPr>
        <p:spPr>
          <a:xfrm>
            <a:off x="7115181" y="1548526"/>
            <a:ext cx="7739741"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r>
              <a:rPr lang="en-US" dirty="0">
                <a:solidFill>
                  <a:schemeClr val="tx1"/>
                </a:solidFill>
              </a:rPr>
              <a:t>The main problem…</a:t>
            </a:r>
            <a:endParaRPr lang="nb-NO" dirty="0">
              <a:solidFill>
                <a:schemeClr val="tx1"/>
              </a:solidFill>
            </a:endParaRPr>
          </a:p>
        </p:txBody>
      </p:sp>
      <p:sp>
        <p:nvSpPr>
          <p:cNvPr id="10" name="TextBox 9">
            <a:extLst>
              <a:ext uri="{FF2B5EF4-FFF2-40B4-BE49-F238E27FC236}">
                <a16:creationId xmlns:a16="http://schemas.microsoft.com/office/drawing/2014/main" id="{D07FB8DC-ACBA-4067-9A47-16B0AF741988}"/>
              </a:ext>
            </a:extLst>
          </p:cNvPr>
          <p:cNvSpPr txBox="1"/>
          <p:nvPr/>
        </p:nvSpPr>
        <p:spPr>
          <a:xfrm>
            <a:off x="2423592" y="4221088"/>
            <a:ext cx="3024336" cy="2031325"/>
          </a:xfrm>
          <a:prstGeom prst="rect">
            <a:avLst/>
          </a:prstGeom>
          <a:noFill/>
        </p:spPr>
        <p:txBody>
          <a:bodyPr wrap="square" rtlCol="0">
            <a:spAutoFit/>
          </a:bodyPr>
          <a:lstStyle/>
          <a:p>
            <a:r>
              <a:rPr lang="en-US" dirty="0"/>
              <a:t>Selection bias:</a:t>
            </a:r>
          </a:p>
          <a:p>
            <a:pPr marL="285750" indent="-285750">
              <a:buFont typeface="Arial" panose="020B0604020202020204" pitchFamily="34" charset="0"/>
              <a:buChar char="•"/>
            </a:pPr>
            <a:r>
              <a:rPr lang="en-US" dirty="0"/>
              <a:t>What will a comparison of people in small and large classes capture?</a:t>
            </a:r>
          </a:p>
          <a:p>
            <a:pPr marL="285750" indent="-285750">
              <a:buFont typeface="Arial" panose="020B0604020202020204" pitchFamily="34" charset="0"/>
              <a:buChar char="•"/>
            </a:pPr>
            <a:r>
              <a:rPr lang="en-US" dirty="0"/>
              <a:t>Who is more likely to be in a larger class?</a:t>
            </a:r>
          </a:p>
          <a:p>
            <a:endParaRPr lang="en-US" dirty="0"/>
          </a:p>
        </p:txBody>
      </p:sp>
      <p:sp>
        <p:nvSpPr>
          <p:cNvPr id="11" name="TextBox 10">
            <a:extLst>
              <a:ext uri="{FF2B5EF4-FFF2-40B4-BE49-F238E27FC236}">
                <a16:creationId xmlns:a16="http://schemas.microsoft.com/office/drawing/2014/main" id="{03E277A5-8FCB-4B5F-ABE7-4E7F23B1A05F}"/>
              </a:ext>
            </a:extLst>
          </p:cNvPr>
          <p:cNvSpPr txBox="1"/>
          <p:nvPr/>
        </p:nvSpPr>
        <p:spPr>
          <a:xfrm>
            <a:off x="1531337" y="337001"/>
            <a:ext cx="6647739" cy="523220"/>
          </a:xfrm>
          <a:prstGeom prst="rect">
            <a:avLst/>
          </a:prstGeom>
          <a:noFill/>
        </p:spPr>
        <p:txBody>
          <a:bodyPr wrap="square" rtlCol="0">
            <a:spAutoFit/>
          </a:bodyPr>
          <a:lstStyle/>
          <a:p>
            <a:r>
              <a:rPr lang="en-US" sz="2800" dirty="0"/>
              <a:t>Do smaller classes increase test scores?</a:t>
            </a:r>
          </a:p>
        </p:txBody>
      </p:sp>
      <p:sp>
        <p:nvSpPr>
          <p:cNvPr id="2" name="Footer Placeholder 1">
            <a:extLst>
              <a:ext uri="{FF2B5EF4-FFF2-40B4-BE49-F238E27FC236}">
                <a16:creationId xmlns:a16="http://schemas.microsoft.com/office/drawing/2014/main" id="{0171350E-9048-45F4-99AF-93EC9FA20E01}"/>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319151192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Rectangle 2"/>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r>
              <a:rPr lang="en-US" dirty="0">
                <a:solidFill>
                  <a:schemeClr val="tx1"/>
                </a:solidFill>
                <a:latin typeface="+mn-lt"/>
              </a:rPr>
              <a:t>The next best thing: a Randomized Controlled Trial</a:t>
            </a:r>
            <a:endParaRPr lang="nb-NO" dirty="0">
              <a:solidFill>
                <a:schemeClr val="tx1"/>
              </a:solidFill>
              <a:latin typeface="+mn-lt"/>
            </a:endParaRPr>
          </a:p>
        </p:txBody>
      </p:sp>
      <p:sp>
        <p:nvSpPr>
          <p:cNvPr id="11" name="TextBox 10"/>
          <p:cNvSpPr txBox="1"/>
          <p:nvPr/>
        </p:nvSpPr>
        <p:spPr>
          <a:xfrm>
            <a:off x="6600056" y="1556792"/>
            <a:ext cx="3544560" cy="369332"/>
          </a:xfrm>
          <a:prstGeom prst="rect">
            <a:avLst/>
          </a:prstGeom>
          <a:noFill/>
        </p:spPr>
        <p:txBody>
          <a:bodyPr wrap="none" rtlCol="0">
            <a:spAutoFit/>
          </a:bodyPr>
          <a:lstStyle/>
          <a:p>
            <a:r>
              <a:rPr lang="en-US" dirty="0">
                <a:solidFill>
                  <a:srgbClr val="FF0000"/>
                </a:solidFill>
              </a:rPr>
              <a:t>Causal impact of smaller classes</a:t>
            </a:r>
          </a:p>
        </p:txBody>
      </p:sp>
      <p:pic>
        <p:nvPicPr>
          <p:cNvPr id="1032" name="Picture 8" descr="Image result for class stud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1052736"/>
            <a:ext cx="1656184" cy="8280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class stud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780" y="1075164"/>
            <a:ext cx="1656184" cy="8280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Image result for class stud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2" y="1873575"/>
            <a:ext cx="1656184" cy="8280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Image result for class stud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780" y="1890962"/>
            <a:ext cx="1656184" cy="82809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Image result for class stud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059" y="3343307"/>
            <a:ext cx="1656184" cy="82809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Image result for class stud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059" y="4171399"/>
            <a:ext cx="1656184" cy="82809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Image result for class stud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3352716"/>
            <a:ext cx="1656184" cy="82809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class stud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4180808"/>
            <a:ext cx="1656184" cy="8280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16059" y="3343307"/>
            <a:ext cx="1656184" cy="16561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4431311" y="3343307"/>
            <a:ext cx="1656184" cy="16561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2064884" y="5108405"/>
            <a:ext cx="2023697" cy="646331"/>
          </a:xfrm>
          <a:prstGeom prst="rect">
            <a:avLst/>
          </a:prstGeom>
          <a:noFill/>
        </p:spPr>
        <p:txBody>
          <a:bodyPr wrap="square" rtlCol="0">
            <a:spAutoFit/>
          </a:bodyPr>
          <a:lstStyle/>
          <a:p>
            <a:r>
              <a:rPr lang="en-US" dirty="0"/>
              <a:t>Treatment group</a:t>
            </a:r>
          </a:p>
          <a:p>
            <a:endParaRPr lang="en-US" dirty="0"/>
          </a:p>
        </p:txBody>
      </p:sp>
      <p:sp>
        <p:nvSpPr>
          <p:cNvPr id="8" name="TextBox 7"/>
          <p:cNvSpPr txBox="1"/>
          <p:nvPr/>
        </p:nvSpPr>
        <p:spPr>
          <a:xfrm>
            <a:off x="4431312" y="5113108"/>
            <a:ext cx="2082621" cy="369332"/>
          </a:xfrm>
          <a:prstGeom prst="rect">
            <a:avLst/>
          </a:prstGeom>
          <a:noFill/>
        </p:spPr>
        <p:txBody>
          <a:bodyPr wrap="none" rtlCol="0">
            <a:spAutoFit/>
          </a:bodyPr>
          <a:lstStyle/>
          <a:p>
            <a:r>
              <a:rPr lang="en-US" dirty="0"/>
              <a:t>Comparison group</a:t>
            </a:r>
          </a:p>
        </p:txBody>
      </p:sp>
      <p:sp>
        <p:nvSpPr>
          <p:cNvPr id="13" name="TextBox 12"/>
          <p:cNvSpPr txBox="1"/>
          <p:nvPr/>
        </p:nvSpPr>
        <p:spPr>
          <a:xfrm>
            <a:off x="3071664" y="2719054"/>
            <a:ext cx="2592288" cy="369332"/>
          </a:xfrm>
          <a:prstGeom prst="rect">
            <a:avLst/>
          </a:prstGeom>
          <a:noFill/>
        </p:spPr>
        <p:txBody>
          <a:bodyPr wrap="square" rtlCol="0">
            <a:spAutoFit/>
          </a:bodyPr>
          <a:lstStyle/>
          <a:p>
            <a:r>
              <a:rPr lang="en-US" dirty="0"/>
              <a:t>Random assignment</a:t>
            </a:r>
          </a:p>
        </p:txBody>
      </p:sp>
      <p:cxnSp>
        <p:nvCxnSpPr>
          <p:cNvPr id="24" name="Straight Arrow Connector 23"/>
          <p:cNvCxnSpPr/>
          <p:nvPr/>
        </p:nvCxnSpPr>
        <p:spPr>
          <a:xfrm flipH="1">
            <a:off x="2567608" y="2701668"/>
            <a:ext cx="504056" cy="51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321914" y="2701668"/>
            <a:ext cx="504056" cy="51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AutoShape 18" descr="Image result for teache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46" name="Picture 22" descr="Image result for teach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5147" y="3486640"/>
            <a:ext cx="382759" cy="54142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2" descr="Image result for teach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6167" y="4365105"/>
            <a:ext cx="382759" cy="54142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2" descr="Image result for teach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1978" y="3910095"/>
            <a:ext cx="382759" cy="54142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5472621" y="5897807"/>
            <a:ext cx="2433288" cy="246221"/>
          </a:xfrm>
          <a:prstGeom prst="rect">
            <a:avLst/>
          </a:prstGeom>
          <a:noFill/>
        </p:spPr>
        <p:txBody>
          <a:bodyPr wrap="square" rtlCol="0">
            <a:spAutoFit/>
          </a:bodyPr>
          <a:lstStyle/>
          <a:p>
            <a:r>
              <a:rPr lang="en-US" sz="1000" dirty="0"/>
              <a:t>Pixabay.com</a:t>
            </a:r>
          </a:p>
        </p:txBody>
      </p:sp>
      <p:sp>
        <p:nvSpPr>
          <p:cNvPr id="2" name="Footer Placeholder 1">
            <a:extLst>
              <a:ext uri="{FF2B5EF4-FFF2-40B4-BE49-F238E27FC236}">
                <a16:creationId xmlns:a16="http://schemas.microsoft.com/office/drawing/2014/main" id="{27282C5B-71B1-4AE7-B65B-2E4734013017}"/>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17622406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Rectangle 2"/>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r>
              <a:rPr lang="en-US" dirty="0">
                <a:solidFill>
                  <a:schemeClr val="tx1"/>
                </a:solidFill>
                <a:latin typeface="+mn-lt"/>
              </a:rPr>
              <a:t>The next best thing: a Randomized Controlled Trial</a:t>
            </a:r>
            <a:endParaRPr lang="nb-NO" dirty="0">
              <a:solidFill>
                <a:schemeClr val="tx1"/>
              </a:solidFill>
              <a:latin typeface="+mn-lt"/>
            </a:endParaRPr>
          </a:p>
        </p:txBody>
      </p:sp>
      <p:sp>
        <p:nvSpPr>
          <p:cNvPr id="11" name="TextBox 10"/>
          <p:cNvSpPr txBox="1"/>
          <p:nvPr/>
        </p:nvSpPr>
        <p:spPr>
          <a:xfrm>
            <a:off x="6600056" y="1556792"/>
            <a:ext cx="3544560" cy="369332"/>
          </a:xfrm>
          <a:prstGeom prst="rect">
            <a:avLst/>
          </a:prstGeom>
          <a:noFill/>
        </p:spPr>
        <p:txBody>
          <a:bodyPr wrap="none" rtlCol="0">
            <a:spAutoFit/>
          </a:bodyPr>
          <a:lstStyle/>
          <a:p>
            <a:r>
              <a:rPr lang="en-US" dirty="0">
                <a:solidFill>
                  <a:srgbClr val="FF0000"/>
                </a:solidFill>
              </a:rPr>
              <a:t>Causal impact of smaller classes</a:t>
            </a:r>
          </a:p>
        </p:txBody>
      </p:sp>
      <p:pic>
        <p:nvPicPr>
          <p:cNvPr id="17" name="Picture 8" descr="Image result for class stud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5514" y="1254558"/>
            <a:ext cx="1208936" cy="60446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Image result for class stud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1741" y="1957915"/>
            <a:ext cx="1266675" cy="63333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Image result for class stud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458" y="1254559"/>
            <a:ext cx="1332502" cy="66625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class stud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5535" y="1914544"/>
            <a:ext cx="1440160" cy="7200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095391" y="1092402"/>
            <a:ext cx="1656184" cy="16561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4125827" y="1098032"/>
            <a:ext cx="1656184" cy="16561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2028230" y="2762525"/>
            <a:ext cx="2023697" cy="646331"/>
          </a:xfrm>
          <a:prstGeom prst="rect">
            <a:avLst/>
          </a:prstGeom>
          <a:noFill/>
        </p:spPr>
        <p:txBody>
          <a:bodyPr wrap="square" rtlCol="0">
            <a:spAutoFit/>
          </a:bodyPr>
          <a:lstStyle/>
          <a:p>
            <a:r>
              <a:rPr lang="en-US" dirty="0"/>
              <a:t>Treatment group</a:t>
            </a:r>
          </a:p>
          <a:p>
            <a:endParaRPr lang="en-US" dirty="0"/>
          </a:p>
        </p:txBody>
      </p:sp>
      <p:sp>
        <p:nvSpPr>
          <p:cNvPr id="8" name="TextBox 7"/>
          <p:cNvSpPr txBox="1"/>
          <p:nvPr/>
        </p:nvSpPr>
        <p:spPr>
          <a:xfrm>
            <a:off x="4125828" y="2777209"/>
            <a:ext cx="2082621" cy="369332"/>
          </a:xfrm>
          <a:prstGeom prst="rect">
            <a:avLst/>
          </a:prstGeom>
          <a:noFill/>
        </p:spPr>
        <p:txBody>
          <a:bodyPr wrap="none" rtlCol="0">
            <a:spAutoFit/>
          </a:bodyPr>
          <a:lstStyle/>
          <a:p>
            <a:r>
              <a:rPr lang="en-US" dirty="0"/>
              <a:t>Comparison group</a:t>
            </a:r>
          </a:p>
        </p:txBody>
      </p:sp>
      <p:sp>
        <p:nvSpPr>
          <p:cNvPr id="27" name="AutoShape 18" descr="Image result for teache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46" name="Picture 22" descr="Image result for teach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1424" y="1286079"/>
            <a:ext cx="382759" cy="54142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2" descr="Image result for teach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471" y="2047564"/>
            <a:ext cx="382759" cy="54142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2" descr="Image result for teach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93262" y="1604786"/>
            <a:ext cx="382759" cy="54142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school exa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0652" y="3130794"/>
            <a:ext cx="372505" cy="269678"/>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Arrow Connector 43"/>
          <p:cNvCxnSpPr/>
          <p:nvPr/>
        </p:nvCxnSpPr>
        <p:spPr>
          <a:xfrm>
            <a:off x="2822017" y="3066369"/>
            <a:ext cx="0" cy="356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52" name="Picture 28" descr="Image result for lightbul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5580" y="3630053"/>
            <a:ext cx="216024" cy="18248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Image result for class stud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1740" y="3798875"/>
            <a:ext cx="1276484" cy="63824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Image result for class stud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576" y="4506296"/>
            <a:ext cx="1260140" cy="63007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4187788" y="3596613"/>
            <a:ext cx="1656184" cy="16561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119952" y="3583662"/>
            <a:ext cx="1656184" cy="16561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8" descr="Image result for lightbul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2341" y="4363143"/>
            <a:ext cx="216024" cy="18248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8" descr="Image result for lightbul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8961" y="4382873"/>
            <a:ext cx="216024" cy="18248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8" descr="Image result for lightbul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7433" y="3673044"/>
            <a:ext cx="216024" cy="18248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8" descr="Image result for class stud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797" y="3803875"/>
            <a:ext cx="1276484" cy="63824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Image result for class stud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3141" y="4545627"/>
            <a:ext cx="1260140" cy="63007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8" descr="Image result for lightbul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69425" y="3642411"/>
            <a:ext cx="216024" cy="18248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8" descr="Image result for lightbul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68983" y="4382873"/>
            <a:ext cx="216024" cy="18248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8" descr="Image result for lightbul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54817" y="4358312"/>
            <a:ext cx="216024" cy="182484"/>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Straight Arrow Connector 49"/>
          <p:cNvCxnSpPr/>
          <p:nvPr/>
        </p:nvCxnSpPr>
        <p:spPr>
          <a:xfrm>
            <a:off x="4953919" y="3066369"/>
            <a:ext cx="0" cy="356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26" descr="Image result for school exa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6255" y="3131500"/>
            <a:ext cx="372505" cy="26967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5472621" y="5897807"/>
            <a:ext cx="2433288" cy="246221"/>
          </a:xfrm>
          <a:prstGeom prst="rect">
            <a:avLst/>
          </a:prstGeom>
          <a:noFill/>
        </p:spPr>
        <p:txBody>
          <a:bodyPr wrap="square" rtlCol="0">
            <a:spAutoFit/>
          </a:bodyPr>
          <a:lstStyle/>
          <a:p>
            <a:r>
              <a:rPr lang="en-US" sz="1000" dirty="0"/>
              <a:t>Pixabay.com</a:t>
            </a:r>
          </a:p>
        </p:txBody>
      </p:sp>
      <p:sp>
        <p:nvSpPr>
          <p:cNvPr id="2" name="Footer Placeholder 1">
            <a:extLst>
              <a:ext uri="{FF2B5EF4-FFF2-40B4-BE49-F238E27FC236}">
                <a16:creationId xmlns:a16="http://schemas.microsoft.com/office/drawing/2014/main" id="{35981026-7C41-4749-84C1-E7D014471BA4}"/>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8090814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343472" y="641600"/>
            <a:ext cx="10319655" cy="369332"/>
          </a:xfrm>
        </p:spPr>
        <p:txBody>
          <a:bodyPr>
            <a:normAutofit fontScale="90000"/>
          </a:bodyPr>
          <a:lstStyle/>
          <a:p>
            <a:r>
              <a:rPr lang="en-US" noProof="0" dirty="0"/>
              <a:t>Randomized Controlled Trial</a:t>
            </a:r>
          </a:p>
        </p:txBody>
      </p:sp>
      <p:sp>
        <p:nvSpPr>
          <p:cNvPr id="6" name="Rectangle 3">
            <a:extLst>
              <a:ext uri="{FF2B5EF4-FFF2-40B4-BE49-F238E27FC236}">
                <a16:creationId xmlns:a16="http://schemas.microsoft.com/office/drawing/2014/main" id="{F9AD2D3A-0BA4-4831-B8D1-FC62F68A0F78}"/>
              </a:ext>
            </a:extLst>
          </p:cNvPr>
          <p:cNvSpPr txBox="1">
            <a:spLocks noChangeArrowheads="1"/>
          </p:cNvSpPr>
          <p:nvPr/>
        </p:nvSpPr>
        <p:spPr>
          <a:xfrm>
            <a:off x="1004805" y="1352539"/>
            <a:ext cx="10188127" cy="4536504"/>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3"/>
              </a:buBlip>
              <a:defRPr sz="1800" kern="1200">
                <a:solidFill>
                  <a:schemeClr val="tx2"/>
                </a:solidFill>
                <a:latin typeface="+mn-lt"/>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400" kern="1200">
                <a:solidFill>
                  <a:schemeClr val="tx2"/>
                </a:solidFill>
                <a:latin typeface="+mn-lt"/>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400" kern="1200">
                <a:solidFill>
                  <a:schemeClr val="tx2"/>
                </a:solidFill>
                <a:latin typeface="+mn-lt"/>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400" kern="1200">
                <a:solidFill>
                  <a:schemeClr val="tx2"/>
                </a:solidFill>
                <a:latin typeface="+mn-lt"/>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4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r>
              <a:rPr kumimoji="0" lang="en-GB" sz="1800" b="0" i="0" u="none" strike="noStrike" kern="1200" cap="none" spc="0" normalizeH="0" baseline="0" noProof="0" dirty="0">
                <a:ln>
                  <a:noFill/>
                </a:ln>
                <a:solidFill>
                  <a:sysClr val="windowText" lastClr="000000"/>
                </a:solidFill>
                <a:effectLst/>
                <a:uLnTx/>
                <a:uFillTx/>
                <a:latin typeface="Arial"/>
                <a:ea typeface="+mn-ea"/>
                <a:cs typeface="+mn-cs"/>
              </a:rPr>
              <a:t>People who have access to the program are selected randomly into treatment</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endParaRPr kumimoji="0" lang="en-GB" sz="1800" b="0" i="0" u="none" strike="noStrike" kern="1200" cap="none" spc="0" normalizeH="0" baseline="0" noProof="0" dirty="0">
              <a:ln>
                <a:noFill/>
              </a:ln>
              <a:solidFill>
                <a:sysClr val="windowText" lastClr="000000"/>
              </a:solidFill>
              <a:effectLst/>
              <a:uLnTx/>
              <a:uFillTx/>
              <a:latin typeface="Arial"/>
              <a:ea typeface="+mn-ea"/>
              <a:cs typeface="+mn-cs"/>
            </a:endParaRP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r>
              <a:rPr kumimoji="0" lang="en-GB" sz="1800" b="0" i="0" u="none" strike="noStrike" kern="1200" cap="none" spc="0" normalizeH="0" baseline="0" noProof="0" dirty="0">
                <a:ln>
                  <a:noFill/>
                </a:ln>
                <a:solidFill>
                  <a:sysClr val="windowText" lastClr="000000"/>
                </a:solidFill>
                <a:effectLst/>
                <a:uLnTx/>
                <a:uFillTx/>
                <a:latin typeface="Arial"/>
                <a:ea typeface="+mn-ea"/>
                <a:cs typeface="+mn-cs"/>
              </a:rPr>
              <a:t>Ensures that there are no systematic differences between those who receive program (treatment group) and those who serve as comparison group</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endParaRPr kumimoji="0" lang="en-GB" sz="1800" b="0" i="0" u="none" strike="noStrike" kern="1200" cap="none" spc="0" normalizeH="0" baseline="0" noProof="0" dirty="0">
              <a:ln>
                <a:noFill/>
              </a:ln>
              <a:solidFill>
                <a:sysClr val="windowText" lastClr="000000"/>
              </a:solidFill>
              <a:effectLst/>
              <a:uLnTx/>
              <a:uFillTx/>
              <a:latin typeface="Arial"/>
              <a:ea typeface="+mn-ea"/>
              <a:cs typeface="+mn-cs"/>
            </a:endParaRP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r>
              <a:rPr kumimoji="0" lang="en-GB" sz="1800" b="0" i="0" u="none" strike="noStrike" kern="1200" cap="none" spc="0" normalizeH="0" baseline="0" noProof="0" dirty="0">
                <a:ln>
                  <a:noFill/>
                </a:ln>
                <a:solidFill>
                  <a:sysClr val="windowText" lastClr="000000"/>
                </a:solidFill>
                <a:effectLst/>
                <a:uLnTx/>
                <a:uFillTx/>
                <a:latin typeface="Arial"/>
                <a:ea typeface="+mn-ea"/>
                <a:cs typeface="+mn-cs"/>
              </a:rPr>
              <a:t>Observable characteristics (e.g. family background) are balanced across groups</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endParaRPr kumimoji="0" lang="en-GB" sz="1800" b="0" i="0" u="none" strike="noStrike" kern="1200" cap="none" spc="0" normalizeH="0" baseline="0" noProof="0" dirty="0">
              <a:ln>
                <a:noFill/>
              </a:ln>
              <a:solidFill>
                <a:sysClr val="windowText" lastClr="000000"/>
              </a:solidFill>
              <a:effectLst/>
              <a:uLnTx/>
              <a:uFillTx/>
              <a:latin typeface="Arial"/>
              <a:ea typeface="+mn-ea"/>
              <a:cs typeface="+mn-cs"/>
            </a:endParaRP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r>
              <a:rPr kumimoji="0" lang="en-GB" sz="1800" b="0" i="0" u="none" strike="noStrike" kern="1200" cap="none" spc="0" normalizeH="0" baseline="0" noProof="0" dirty="0">
                <a:ln>
                  <a:noFill/>
                </a:ln>
                <a:solidFill>
                  <a:sysClr val="windowText" lastClr="000000"/>
                </a:solidFill>
                <a:effectLst/>
                <a:uLnTx/>
                <a:uFillTx/>
                <a:latin typeface="Arial"/>
                <a:ea typeface="+mn-ea"/>
                <a:cs typeface="+mn-cs"/>
              </a:rPr>
              <a:t>Unobservable characteristics (e.g. motivation, talent) are also balanced across groups</a:t>
            </a: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GB" sz="1800" b="0" i="0" u="none" strike="noStrike" kern="1200" cap="none" spc="0" normalizeH="0" baseline="0" noProof="0" dirty="0">
              <a:ln>
                <a:noFill/>
              </a:ln>
              <a:solidFill>
                <a:sysClr val="windowText" lastClr="000000"/>
              </a:solidFill>
              <a:effectLst/>
              <a:uLnTx/>
              <a:uFillTx/>
              <a:latin typeface="Arial"/>
              <a:ea typeface="+mn-ea"/>
              <a:cs typeface="+mn-cs"/>
            </a:endParaRP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r>
              <a:rPr kumimoji="0" lang="en-GB" sz="1800" b="0" i="0" u="none" strike="noStrike" kern="1200" cap="none" spc="0" normalizeH="0" baseline="0" noProof="0" dirty="0">
                <a:ln>
                  <a:noFill/>
                </a:ln>
                <a:solidFill>
                  <a:sysClr val="windowText" lastClr="000000"/>
                </a:solidFill>
                <a:effectLst/>
                <a:uLnTx/>
                <a:uFillTx/>
                <a:latin typeface="Arial"/>
                <a:ea typeface="+mn-ea"/>
                <a:cs typeface="+mn-cs"/>
              </a:rPr>
              <a:t>On average, treatment and comparison groups are comparable when program starts, and would have followed the same development in the absence of a program</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endParaRPr kumimoji="0" lang="en-GB" sz="1800" b="0" i="0" u="none" strike="noStrike" kern="1200" cap="none" spc="0" normalizeH="0" baseline="0" noProof="0" dirty="0">
              <a:ln>
                <a:noFill/>
              </a:ln>
              <a:solidFill>
                <a:sysClr val="windowText" lastClr="000000"/>
              </a:solidFill>
              <a:effectLst/>
              <a:uLnTx/>
              <a:uFillTx/>
              <a:latin typeface="Arial"/>
              <a:ea typeface="+mn-ea"/>
              <a:cs typeface="+mn-cs"/>
            </a:endParaRP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r>
              <a:rPr kumimoji="0" lang="en-GB" sz="1800" b="0" i="0" u="none" strike="noStrike" kern="1200" cap="none" spc="0" normalizeH="0" baseline="0" noProof="0" dirty="0">
                <a:ln>
                  <a:noFill/>
                </a:ln>
                <a:solidFill>
                  <a:sysClr val="windowText" lastClr="000000"/>
                </a:solidFill>
                <a:effectLst/>
                <a:uLnTx/>
                <a:uFillTx/>
                <a:latin typeface="Arial"/>
                <a:ea typeface="+mn-ea"/>
                <a:cs typeface="+mn-cs"/>
              </a:rPr>
              <a:t>Comparing the outcomes of the two groups gives us the causal effect of treatment</a:t>
            </a:r>
          </a:p>
        </p:txBody>
      </p:sp>
      <p:sp>
        <p:nvSpPr>
          <p:cNvPr id="2" name="Footer Placeholder 1">
            <a:extLst>
              <a:ext uri="{FF2B5EF4-FFF2-40B4-BE49-F238E27FC236}">
                <a16:creationId xmlns:a16="http://schemas.microsoft.com/office/drawing/2014/main" id="{11839A21-BA06-491B-AA60-CF4DBC89A845}"/>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41504605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noProof="0" dirty="0"/>
              <a:t>The next-next best thing: a quasi-experiment</a:t>
            </a:r>
            <a:br>
              <a:rPr lang="en-US" noProof="0" dirty="0"/>
            </a:br>
            <a:endParaRPr lang="en-US" noProof="0" dirty="0"/>
          </a:p>
        </p:txBody>
      </p:sp>
      <p:sp>
        <p:nvSpPr>
          <p:cNvPr id="3" name="Content Placeholder 2">
            <a:extLst>
              <a:ext uri="{FF2B5EF4-FFF2-40B4-BE49-F238E27FC236}">
                <a16:creationId xmlns:a16="http://schemas.microsoft.com/office/drawing/2014/main" id="{5F1DFE11-588E-4B22-9B0F-993CF78B006D}"/>
              </a:ext>
            </a:extLst>
          </p:cNvPr>
          <p:cNvSpPr>
            <a:spLocks noGrp="1"/>
          </p:cNvSpPr>
          <p:nvPr>
            <p:ph idx="1"/>
          </p:nvPr>
        </p:nvSpPr>
        <p:spPr>
          <a:xfrm>
            <a:off x="838200" y="1422400"/>
            <a:ext cx="10515600" cy="4754563"/>
          </a:xfrm>
        </p:spPr>
        <p:txBody>
          <a:bodyPr>
            <a:normAutofit fontScale="85000" lnSpcReduction="20000"/>
          </a:bodyPr>
          <a:lstStyle/>
          <a:p>
            <a:pPr marL="0" indent="0">
              <a:buNone/>
            </a:pPr>
            <a:r>
              <a:rPr lang="en-US" dirty="0"/>
              <a:t>Similarities between true and quasi-experiments:</a:t>
            </a:r>
          </a:p>
          <a:p>
            <a:r>
              <a:rPr lang="en-US" dirty="0"/>
              <a:t>Aim to estimate effects free of confoundedness, reverse causality or simultaneous causality</a:t>
            </a:r>
          </a:p>
          <a:p>
            <a:r>
              <a:rPr lang="en-US" dirty="0"/>
              <a:t>Study participants are subjected to some type of treatment or condition</a:t>
            </a:r>
          </a:p>
          <a:p>
            <a:r>
              <a:rPr lang="en-US" dirty="0"/>
              <a:t>Some outcome of interest is measured</a:t>
            </a:r>
          </a:p>
          <a:p>
            <a:r>
              <a:rPr lang="en-US" dirty="0"/>
              <a:t>The researchers test whether differences in this outcome are related to the treatment</a:t>
            </a:r>
          </a:p>
          <a:p>
            <a:endParaRPr lang="en-US" dirty="0"/>
          </a:p>
          <a:p>
            <a:pPr marL="0" indent="0">
              <a:buNone/>
            </a:pPr>
            <a:r>
              <a:rPr lang="en-US" dirty="0"/>
              <a:t>But since treatment is no longer randomized quasi-experiments exploit existing circumstances in which treatment assignment has </a:t>
            </a:r>
            <a:r>
              <a:rPr lang="en-US" dirty="0">
                <a:solidFill>
                  <a:srgbClr val="FF0000"/>
                </a:solidFill>
              </a:rPr>
              <a:t>a sufficient element of randomness</a:t>
            </a:r>
          </a:p>
          <a:p>
            <a:pPr marL="0" indent="0">
              <a:buNone/>
            </a:pPr>
            <a:endParaRPr lang="en-US" dirty="0">
              <a:solidFill>
                <a:srgbClr val="FF0000"/>
              </a:solidFill>
            </a:endParaRPr>
          </a:p>
          <a:p>
            <a:pPr marL="0" indent="0">
              <a:buNone/>
            </a:pPr>
            <a:r>
              <a:rPr lang="en-US" dirty="0"/>
              <a:t>Also called natural experiments because of using «natural» random variation</a:t>
            </a:r>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sp>
        <p:nvSpPr>
          <p:cNvPr id="5" name="Footer Placeholder 4">
            <a:extLst>
              <a:ext uri="{FF2B5EF4-FFF2-40B4-BE49-F238E27FC236}">
                <a16:creationId xmlns:a16="http://schemas.microsoft.com/office/drawing/2014/main" id="{D1A9F1C0-7AC7-461F-84A8-6DC2F66837DA}"/>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2817518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noProof="0" dirty="0"/>
              <a:t>The next-next best thing: a quasi-experiment</a:t>
            </a:r>
            <a:br>
              <a:rPr lang="en-US" noProof="0" dirty="0"/>
            </a:br>
            <a:endParaRPr lang="en-US" noProof="0" dirty="0"/>
          </a:p>
        </p:txBody>
      </p:sp>
      <p:sp>
        <p:nvSpPr>
          <p:cNvPr id="3" name="Content Placeholder 2">
            <a:extLst>
              <a:ext uri="{FF2B5EF4-FFF2-40B4-BE49-F238E27FC236}">
                <a16:creationId xmlns:a16="http://schemas.microsoft.com/office/drawing/2014/main" id="{5F1DFE11-588E-4B22-9B0F-993CF78B006D}"/>
              </a:ext>
            </a:extLst>
          </p:cNvPr>
          <p:cNvSpPr>
            <a:spLocks noGrp="1"/>
          </p:cNvSpPr>
          <p:nvPr>
            <p:ph idx="1"/>
          </p:nvPr>
        </p:nvSpPr>
        <p:spPr>
          <a:xfrm>
            <a:off x="838200" y="1422400"/>
            <a:ext cx="10515600" cy="4754563"/>
          </a:xfrm>
        </p:spPr>
        <p:txBody>
          <a:bodyPr/>
          <a:lstStyle/>
          <a:p>
            <a:r>
              <a:rPr lang="en-US" dirty="0"/>
              <a:t>Difference-in-differences (DD)</a:t>
            </a:r>
          </a:p>
          <a:p>
            <a:r>
              <a:rPr lang="en-US" dirty="0"/>
              <a:t>Regression discontinuity (RD)</a:t>
            </a:r>
          </a:p>
          <a:p>
            <a:r>
              <a:rPr lang="en-US" dirty="0"/>
              <a:t>Instrumental variables (IV)</a:t>
            </a:r>
          </a:p>
          <a:p>
            <a:endParaRPr lang="en-US" dirty="0"/>
          </a:p>
          <a:p>
            <a:r>
              <a:rPr lang="en-US" sz="2000" dirty="0"/>
              <a:t>Angrist, J. D., &amp; Pischke, J. S. (2008). </a:t>
            </a:r>
            <a:r>
              <a:rPr lang="en-US" sz="2000" i="1" dirty="0"/>
              <a:t>Mostly harmless econometrics: An empiricist's companion</a:t>
            </a:r>
            <a:r>
              <a:rPr lang="en-US" sz="2000" dirty="0"/>
              <a:t>. Princeton university press. </a:t>
            </a:r>
            <a:r>
              <a:rPr lang="en-US" sz="2000" dirty="0">
                <a:hlinkClick r:id="rId2"/>
              </a:rPr>
              <a:t>https://www.researchgate.net/publication/51992844_Mostly_Harmless_Econometrics_An_Empiricist's_Companion</a:t>
            </a:r>
            <a:r>
              <a:rPr lang="en-US" sz="2000" dirty="0"/>
              <a:t> </a:t>
            </a:r>
          </a:p>
          <a:p>
            <a:r>
              <a:rPr lang="en-US" sz="2000" dirty="0"/>
              <a:t>Angrist, J. D., &amp; Pischke, J. S. (2014). </a:t>
            </a:r>
            <a:r>
              <a:rPr lang="en-US" sz="2000" i="1" dirty="0"/>
              <a:t>Mastering 'metrics: The path from cause to effect</a:t>
            </a:r>
            <a:r>
              <a:rPr lang="en-US" sz="2000" dirty="0"/>
              <a:t>. Princeton University Press.</a:t>
            </a:r>
          </a:p>
          <a:p>
            <a:r>
              <a:rPr lang="en-US" sz="2000" dirty="0"/>
              <a:t>Cunningham, S. </a:t>
            </a:r>
            <a:r>
              <a:rPr lang="en-US" sz="2000" i="1" dirty="0"/>
              <a:t>Causal inference: The Mixtape</a:t>
            </a:r>
            <a:r>
              <a:rPr lang="en-US" sz="2000" dirty="0"/>
              <a:t>. YALE University Press. </a:t>
            </a:r>
            <a:r>
              <a:rPr lang="en-US" sz="2000" dirty="0">
                <a:hlinkClick r:id="rId3"/>
              </a:rPr>
              <a:t>https://scunning.com/cunningham_mixtape.pdf</a:t>
            </a:r>
            <a:r>
              <a:rPr lang="en-US" sz="2000" dirty="0"/>
              <a:t> </a:t>
            </a:r>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sp>
        <p:nvSpPr>
          <p:cNvPr id="5" name="Footer Placeholder 4">
            <a:extLst>
              <a:ext uri="{FF2B5EF4-FFF2-40B4-BE49-F238E27FC236}">
                <a16:creationId xmlns:a16="http://schemas.microsoft.com/office/drawing/2014/main" id="{BE52E89C-3AEB-41BB-9148-1FC19B2D6067}"/>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2992012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dirty="0"/>
              <a:t>Difference-in-differences (DD)</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pic>
        <p:nvPicPr>
          <p:cNvPr id="5" name="Content Placeholder 4">
            <a:extLst>
              <a:ext uri="{FF2B5EF4-FFF2-40B4-BE49-F238E27FC236}">
                <a16:creationId xmlns:a16="http://schemas.microsoft.com/office/drawing/2014/main" id="{70D69427-3FF9-40D1-9A9C-6291337E0739}"/>
              </a:ext>
            </a:extLst>
          </p:cNvPr>
          <p:cNvPicPr>
            <a:picLocks noChangeAspect="1"/>
          </p:cNvPicPr>
          <p:nvPr/>
        </p:nvPicPr>
        <p:blipFill>
          <a:blip r:embed="rId2"/>
          <a:stretch>
            <a:fillRect/>
          </a:stretch>
        </p:blipFill>
        <p:spPr>
          <a:xfrm>
            <a:off x="1736976" y="2177492"/>
            <a:ext cx="7071170" cy="3992744"/>
          </a:xfrm>
          <a:prstGeom prst="rect">
            <a:avLst/>
          </a:prstGeom>
        </p:spPr>
      </p:pic>
      <p:sp>
        <p:nvSpPr>
          <p:cNvPr id="6" name="Rectangle 3">
            <a:extLst>
              <a:ext uri="{FF2B5EF4-FFF2-40B4-BE49-F238E27FC236}">
                <a16:creationId xmlns:a16="http://schemas.microsoft.com/office/drawing/2014/main" id="{A9B839FB-2E01-472F-902C-B569C7BC0FC6}"/>
              </a:ext>
            </a:extLst>
          </p:cNvPr>
          <p:cNvSpPr txBox="1">
            <a:spLocks noChangeArrowheads="1"/>
          </p:cNvSpPr>
          <p:nvPr/>
        </p:nvSpPr>
        <p:spPr>
          <a:xfrm>
            <a:off x="740616" y="1131856"/>
            <a:ext cx="10417799" cy="4680520"/>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3"/>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000" dirty="0">
                <a:solidFill>
                  <a:sysClr val="windowText" lastClr="000000"/>
                </a:solidFill>
              </a:rPr>
              <a:t>Compare average change between treatment and control group (first difference) over time (second difference)</a:t>
            </a:r>
          </a:p>
          <a:p>
            <a:pPr lvl="0"/>
            <a:r>
              <a:rPr lang="en-US" sz="2000" dirty="0">
                <a:solidFill>
                  <a:sysClr val="windowText" lastClr="000000"/>
                </a:solidFill>
              </a:rPr>
              <a:t>Common trends assumption</a:t>
            </a:r>
          </a:p>
          <a:p>
            <a:pPr marL="0" lvl="0" indent="0">
              <a:buNone/>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38138" marR="0" lvl="1" indent="0" algn="l" defTabSz="896938" rtl="0" eaLnBrk="1" fontAlgn="auto" latinLnBrk="0" hangingPunct="1">
              <a:lnSpc>
                <a:spcPct val="100000"/>
              </a:lnSpc>
              <a:spcBef>
                <a:spcPct val="20000"/>
              </a:spcBef>
              <a:spcAft>
                <a:spcPts val="0"/>
              </a:spcAft>
              <a:buClr>
                <a:srgbClr val="F15160"/>
              </a:buClr>
              <a:buSzTx/>
              <a:buFont typeface="Arial" pitchFamily="34" charset="0"/>
              <a:buNone/>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sp>
        <p:nvSpPr>
          <p:cNvPr id="3" name="Footer Placeholder 2">
            <a:extLst>
              <a:ext uri="{FF2B5EF4-FFF2-40B4-BE49-F238E27FC236}">
                <a16:creationId xmlns:a16="http://schemas.microsoft.com/office/drawing/2014/main" id="{FD992572-6DB5-4865-8889-D116876F863C}"/>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3699376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dirty="0"/>
              <a:t>Difference-in-differences (DD)</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pic>
        <p:nvPicPr>
          <p:cNvPr id="3" name="Picture 2">
            <a:extLst>
              <a:ext uri="{FF2B5EF4-FFF2-40B4-BE49-F238E27FC236}">
                <a16:creationId xmlns:a16="http://schemas.microsoft.com/office/drawing/2014/main" id="{2F181E8D-A8E2-4B14-8FD8-3ECAFCE03618}"/>
              </a:ext>
            </a:extLst>
          </p:cNvPr>
          <p:cNvPicPr>
            <a:picLocks noChangeAspect="1"/>
          </p:cNvPicPr>
          <p:nvPr/>
        </p:nvPicPr>
        <p:blipFill>
          <a:blip r:embed="rId2"/>
          <a:stretch>
            <a:fillRect/>
          </a:stretch>
        </p:blipFill>
        <p:spPr>
          <a:xfrm>
            <a:off x="7096368" y="2794958"/>
            <a:ext cx="4956069" cy="4063042"/>
          </a:xfrm>
          <a:prstGeom prst="rect">
            <a:avLst/>
          </a:prstGeom>
        </p:spPr>
      </p:pic>
      <p:sp>
        <p:nvSpPr>
          <p:cNvPr id="7" name="Rectangle 3">
            <a:extLst>
              <a:ext uri="{FF2B5EF4-FFF2-40B4-BE49-F238E27FC236}">
                <a16:creationId xmlns:a16="http://schemas.microsoft.com/office/drawing/2014/main" id="{83047CA6-3656-4331-98E4-6CE3A462DB38}"/>
              </a:ext>
            </a:extLst>
          </p:cNvPr>
          <p:cNvSpPr txBox="1">
            <a:spLocks noChangeArrowheads="1"/>
          </p:cNvSpPr>
          <p:nvPr/>
        </p:nvSpPr>
        <p:spPr>
          <a:xfrm>
            <a:off x="936001" y="1268760"/>
            <a:ext cx="9624495" cy="4680520"/>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3"/>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400" dirty="0">
                <a:solidFill>
                  <a:sysClr val="windowText" lastClr="000000"/>
                </a:solidFill>
              </a:rPr>
              <a:t>Example: Lending vs. credit rationing during a recession </a:t>
            </a:r>
          </a:p>
          <a:p>
            <a:pPr lvl="0"/>
            <a:r>
              <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First difference: </a:t>
            </a: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r>
              <a:rPr lang="en-US" dirty="0">
                <a:solidFill>
                  <a:sysClr val="windowText" lastClr="000000"/>
                </a:solidFill>
              </a:rPr>
              <a:t>6</a:t>
            </a:r>
            <a:r>
              <a:rPr lang="en-US" baseline="30000" dirty="0">
                <a:solidFill>
                  <a:sysClr val="windowText" lastClr="000000"/>
                </a:solidFill>
              </a:rPr>
              <a:t>th</a:t>
            </a:r>
            <a:r>
              <a:rPr lang="en-US" dirty="0">
                <a:solidFill>
                  <a:sysClr val="windowText" lastClr="000000"/>
                </a:solidFill>
              </a:rPr>
              <a:t> district favored lending </a:t>
            </a:r>
            <a:r>
              <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(treat)</a:t>
            </a: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8</a:t>
            </a:r>
            <a:r>
              <a:rPr kumimoji="0" lang="en-US" sz="1800" b="0" i="0" u="none" strike="noStrike" kern="1200" cap="none" spc="0" normalizeH="0" baseline="30000" noProof="0" dirty="0">
                <a:ln>
                  <a:noFill/>
                </a:ln>
                <a:solidFill>
                  <a:sysClr val="windowText" lastClr="000000"/>
                </a:solidFill>
                <a:effectLst/>
                <a:uLnTx/>
                <a:uFillTx/>
                <a:latin typeface="Cambria" panose="02040503050406030204" pitchFamily="18" charset="0"/>
                <a:ea typeface="+mn-ea"/>
                <a:cs typeface="+mn-cs"/>
              </a:rPr>
              <a:t>th</a:t>
            </a:r>
            <a:r>
              <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 district favored restricting credit (non-treat)</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r>
              <a:rPr lang="en-US" sz="2400" dirty="0">
                <a:solidFill>
                  <a:sysClr val="windowText" lastClr="000000"/>
                </a:solidFill>
              </a:rPr>
              <a:t>Second</a:t>
            </a:r>
            <a:r>
              <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 difference:</a:t>
            </a: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r>
              <a:rPr lang="en-US" dirty="0">
                <a:solidFill>
                  <a:sysClr val="windowText" lastClr="000000"/>
                </a:solidFill>
              </a:rPr>
              <a:t>Before crisis </a:t>
            </a:r>
            <a:r>
              <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(pre)</a:t>
            </a: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r>
              <a:rPr lang="en-US" dirty="0">
                <a:solidFill>
                  <a:sysClr val="windowText" lastClr="000000"/>
                </a:solidFill>
              </a:rPr>
              <a:t>After crisis </a:t>
            </a:r>
            <a:r>
              <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(post)</a:t>
            </a: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r>
              <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More lending caused fewer bank closures…</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r>
              <a:rPr lang="en-US" sz="2400" dirty="0">
                <a:solidFill>
                  <a:sysClr val="windowText" lastClr="000000"/>
                </a:solidFill>
              </a:rPr>
              <a:t>… and fewer firm bankruptcies</a:t>
            </a:r>
            <a:endPar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38138" marR="0" lvl="1" indent="0" algn="l" defTabSz="896938" rtl="0" eaLnBrk="1" fontAlgn="auto" latinLnBrk="0" hangingPunct="1">
              <a:lnSpc>
                <a:spcPct val="100000"/>
              </a:lnSpc>
              <a:spcBef>
                <a:spcPct val="20000"/>
              </a:spcBef>
              <a:spcAft>
                <a:spcPts val="0"/>
              </a:spcAft>
              <a:buClr>
                <a:srgbClr val="F15160"/>
              </a:buClr>
              <a:buSzTx/>
              <a:buFont typeface="Arial" pitchFamily="34" charset="0"/>
              <a:buNone/>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sp>
        <p:nvSpPr>
          <p:cNvPr id="8" name="Right Brace 7">
            <a:extLst>
              <a:ext uri="{FF2B5EF4-FFF2-40B4-BE49-F238E27FC236}">
                <a16:creationId xmlns:a16="http://schemas.microsoft.com/office/drawing/2014/main" id="{94EE4690-35BA-4DC8-825B-AD9F37901CEF}"/>
              </a:ext>
            </a:extLst>
          </p:cNvPr>
          <p:cNvSpPr/>
          <p:nvPr/>
        </p:nvSpPr>
        <p:spPr>
          <a:xfrm>
            <a:off x="6652727" y="2248678"/>
            <a:ext cx="149289" cy="63448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dirty="0"/>
          </a:p>
        </p:txBody>
      </p:sp>
      <p:sp>
        <p:nvSpPr>
          <p:cNvPr id="9" name="TextBox 8">
            <a:extLst>
              <a:ext uri="{FF2B5EF4-FFF2-40B4-BE49-F238E27FC236}">
                <a16:creationId xmlns:a16="http://schemas.microsoft.com/office/drawing/2014/main" id="{754A70D9-28F0-47E9-833F-E2B96C7299FE}"/>
              </a:ext>
            </a:extLst>
          </p:cNvPr>
          <p:cNvSpPr txBox="1"/>
          <p:nvPr/>
        </p:nvSpPr>
        <p:spPr>
          <a:xfrm>
            <a:off x="7037754" y="2170825"/>
            <a:ext cx="5154246" cy="923330"/>
          </a:xfrm>
          <a:prstGeom prst="rect">
            <a:avLst/>
          </a:prstGeom>
          <a:noFill/>
        </p:spPr>
        <p:txBody>
          <a:bodyPr wrap="square" rtlCol="0">
            <a:spAutoFit/>
          </a:bodyPr>
          <a:lstStyle/>
          <a:p>
            <a:r>
              <a:rPr lang="nb-NO" dirty="0"/>
              <a:t>Border between 6th and 8th district ran smack through middle of Mississippi</a:t>
            </a:r>
          </a:p>
          <a:p>
            <a:endParaRPr lang="nb-NO" dirty="0"/>
          </a:p>
        </p:txBody>
      </p:sp>
      <p:sp>
        <p:nvSpPr>
          <p:cNvPr id="10" name="Rectangle 9">
            <a:extLst>
              <a:ext uri="{FF2B5EF4-FFF2-40B4-BE49-F238E27FC236}">
                <a16:creationId xmlns:a16="http://schemas.microsoft.com/office/drawing/2014/main" id="{F5051EAC-09C9-440D-93CC-EEBA5AE6D0DC}"/>
              </a:ext>
            </a:extLst>
          </p:cNvPr>
          <p:cNvSpPr/>
          <p:nvPr/>
        </p:nvSpPr>
        <p:spPr>
          <a:xfrm>
            <a:off x="220512" y="5589240"/>
            <a:ext cx="6817242" cy="646331"/>
          </a:xfrm>
          <a:prstGeom prst="rect">
            <a:avLst/>
          </a:prstGeom>
        </p:spPr>
        <p:txBody>
          <a:bodyPr wrap="square">
            <a:spAutoFit/>
          </a:bodyPr>
          <a:lstStyle/>
          <a:p>
            <a:r>
              <a:rPr lang="en-US" sz="1200" dirty="0">
                <a:solidFill>
                  <a:srgbClr val="222222"/>
                </a:solidFill>
                <a:latin typeface="Arial" panose="020B0604020202020204" pitchFamily="34" charset="0"/>
              </a:rPr>
              <a:t>Richardson, G., &amp; Troost, W. (2009). Monetary intervention mitigated banking panics during the great depression: quasi-experimental evidence from a federal reserve district border, 1929–1933. </a:t>
            </a:r>
            <a:r>
              <a:rPr lang="en-US" sz="1200" i="1" dirty="0">
                <a:solidFill>
                  <a:srgbClr val="222222"/>
                </a:solidFill>
                <a:latin typeface="Arial" panose="020B0604020202020204" pitchFamily="34" charset="0"/>
              </a:rPr>
              <a:t>Journal of Political Economy</a:t>
            </a:r>
            <a:r>
              <a:rPr lang="en-US" sz="1200" dirty="0">
                <a:solidFill>
                  <a:srgbClr val="222222"/>
                </a:solidFill>
                <a:latin typeface="Arial" panose="020B0604020202020204" pitchFamily="34" charset="0"/>
              </a:rPr>
              <a:t>, </a:t>
            </a:r>
            <a:r>
              <a:rPr lang="en-US" sz="1200" i="1" dirty="0">
                <a:solidFill>
                  <a:srgbClr val="222222"/>
                </a:solidFill>
                <a:latin typeface="Arial" panose="020B0604020202020204" pitchFamily="34" charset="0"/>
              </a:rPr>
              <a:t>117</a:t>
            </a:r>
            <a:r>
              <a:rPr lang="en-US" sz="1200" dirty="0">
                <a:solidFill>
                  <a:srgbClr val="222222"/>
                </a:solidFill>
                <a:latin typeface="Arial" panose="020B0604020202020204" pitchFamily="34" charset="0"/>
              </a:rPr>
              <a:t>(6), 1031-1073. </a:t>
            </a:r>
            <a:r>
              <a:rPr lang="en-US" sz="1200" dirty="0">
                <a:solidFill>
                  <a:srgbClr val="222222"/>
                </a:solidFill>
                <a:latin typeface="Arial" panose="020B0604020202020204" pitchFamily="34" charset="0"/>
                <a:hlinkClick r:id="rId4"/>
              </a:rPr>
              <a:t>https://doi.org/10.1086/649603</a:t>
            </a:r>
            <a:r>
              <a:rPr lang="en-US" sz="1200" dirty="0">
                <a:solidFill>
                  <a:srgbClr val="222222"/>
                </a:solidFill>
                <a:latin typeface="Arial" panose="020B0604020202020204" pitchFamily="34" charset="0"/>
              </a:rPr>
              <a:t> </a:t>
            </a:r>
            <a:endParaRPr lang="nb-NO" sz="1200" dirty="0"/>
          </a:p>
        </p:txBody>
      </p:sp>
      <p:sp>
        <p:nvSpPr>
          <p:cNvPr id="5" name="Footer Placeholder 4">
            <a:extLst>
              <a:ext uri="{FF2B5EF4-FFF2-40B4-BE49-F238E27FC236}">
                <a16:creationId xmlns:a16="http://schemas.microsoft.com/office/drawing/2014/main" id="{1B1E0003-D1E8-4A71-BF4C-E8AE27226AC2}"/>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113477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dirty="0"/>
              <a:t>Difference-in-differences (DD)</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sp>
        <p:nvSpPr>
          <p:cNvPr id="7" name="Rectangle 3">
            <a:extLst>
              <a:ext uri="{FF2B5EF4-FFF2-40B4-BE49-F238E27FC236}">
                <a16:creationId xmlns:a16="http://schemas.microsoft.com/office/drawing/2014/main" id="{766C8A01-CEE2-4441-AF49-B9A90EBCFAFD}"/>
              </a:ext>
            </a:extLst>
          </p:cNvPr>
          <p:cNvSpPr txBox="1">
            <a:spLocks noChangeArrowheads="1"/>
          </p:cNvSpPr>
          <p:nvPr/>
        </p:nvSpPr>
        <p:spPr>
          <a:xfrm>
            <a:off x="936001" y="1268760"/>
            <a:ext cx="9624495" cy="4680520"/>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Example: Effect of Reform 97 (Drange, Havnes &amp; Sandsør, 2016)</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First difference: </a:t>
            </a: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r>
              <a:rPr lang="en-US" dirty="0">
                <a:solidFill>
                  <a:sysClr val="windowText" lastClr="000000"/>
                </a:solidFill>
              </a:rPr>
              <a:t>Children who otherwise would have had informal care </a:t>
            </a:r>
            <a:r>
              <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(treat)</a:t>
            </a: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Children who otherwise would have been in pre-school (non-treat)</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lang="en-US" sz="2400" dirty="0">
                <a:solidFill>
                  <a:sysClr val="windowText" lastClr="000000"/>
                </a:solidFill>
              </a:rPr>
              <a:t>Second</a:t>
            </a:r>
            <a:r>
              <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 difference:</a:t>
            </a: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r>
              <a:rPr lang="en-US" dirty="0">
                <a:solidFill>
                  <a:sysClr val="windowText" lastClr="000000"/>
                </a:solidFill>
              </a:rPr>
              <a:t>Before reform </a:t>
            </a:r>
            <a:r>
              <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(pre)</a:t>
            </a: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r>
              <a:rPr lang="en-US" dirty="0">
                <a:solidFill>
                  <a:sysClr val="windowText" lastClr="000000"/>
                </a:solidFill>
              </a:rPr>
              <a:t>After reform </a:t>
            </a:r>
            <a:r>
              <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(post)</a:t>
            </a: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No effect on grades of Reform 97</a:t>
            </a: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38138" marR="0" lvl="1" indent="0" algn="l" defTabSz="896938" rtl="0" eaLnBrk="1" fontAlgn="auto" latinLnBrk="0" hangingPunct="1">
              <a:lnSpc>
                <a:spcPct val="100000"/>
              </a:lnSpc>
              <a:spcBef>
                <a:spcPct val="20000"/>
              </a:spcBef>
              <a:spcAft>
                <a:spcPts val="0"/>
              </a:spcAft>
              <a:buClr>
                <a:srgbClr val="F15160"/>
              </a:buClr>
              <a:buSzTx/>
              <a:buFont typeface="Arial" pitchFamily="34" charset="0"/>
              <a:buNone/>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pic>
        <p:nvPicPr>
          <p:cNvPr id="8" name="Picture 7">
            <a:extLst>
              <a:ext uri="{FF2B5EF4-FFF2-40B4-BE49-F238E27FC236}">
                <a16:creationId xmlns:a16="http://schemas.microsoft.com/office/drawing/2014/main" id="{8923B1B4-8A8F-47BE-AC60-45762333F2C0}"/>
              </a:ext>
            </a:extLst>
          </p:cNvPr>
          <p:cNvPicPr>
            <a:picLocks noChangeAspect="1"/>
          </p:cNvPicPr>
          <p:nvPr/>
        </p:nvPicPr>
        <p:blipFill>
          <a:blip r:embed="rId3"/>
          <a:stretch>
            <a:fillRect/>
          </a:stretch>
        </p:blipFill>
        <p:spPr>
          <a:xfrm>
            <a:off x="7002585" y="2723594"/>
            <a:ext cx="4509477" cy="4179344"/>
          </a:xfrm>
          <a:prstGeom prst="rect">
            <a:avLst/>
          </a:prstGeom>
        </p:spPr>
      </p:pic>
      <p:sp>
        <p:nvSpPr>
          <p:cNvPr id="3" name="Footer Placeholder 2">
            <a:extLst>
              <a:ext uri="{FF2B5EF4-FFF2-40B4-BE49-F238E27FC236}">
                <a16:creationId xmlns:a16="http://schemas.microsoft.com/office/drawing/2014/main" id="{F80FE7EA-E0AE-4AF6-8ADB-0B451B7E06AB}"/>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307833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dirty="0"/>
              <a:t>Difference-in-differences (DD)</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sp>
        <p:nvSpPr>
          <p:cNvPr id="7" name="Rectangle 3">
            <a:extLst>
              <a:ext uri="{FF2B5EF4-FFF2-40B4-BE49-F238E27FC236}">
                <a16:creationId xmlns:a16="http://schemas.microsoft.com/office/drawing/2014/main" id="{CEAEC3EF-8CB4-41BF-AAA6-C2AAE0665E4D}"/>
              </a:ext>
            </a:extLst>
          </p:cNvPr>
          <p:cNvSpPr txBox="1">
            <a:spLocks noChangeArrowheads="1"/>
          </p:cNvSpPr>
          <p:nvPr/>
        </p:nvSpPr>
        <p:spPr>
          <a:xfrm>
            <a:off x="1033802" y="1782164"/>
            <a:ext cx="10417799" cy="1646836"/>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solidFill>
                <a:schemeClr val="tx1"/>
              </a:solidFill>
            </a:endParaRPr>
          </a:p>
          <a:p>
            <a:r>
              <a:rPr lang="en-US" sz="2400" dirty="0">
                <a:solidFill>
                  <a:schemeClr val="tx1"/>
                </a:solidFill>
              </a:rPr>
              <a:t>Is the common trends assumption valid?</a:t>
            </a:r>
          </a:p>
          <a:p>
            <a:r>
              <a:rPr kumimoji="0" lang="en-US" sz="2400" b="0" i="0" u="none" strike="noStrike" kern="1200" cap="none" spc="0" normalizeH="0" baseline="0" noProof="0" dirty="0">
                <a:ln>
                  <a:noFill/>
                </a:ln>
                <a:solidFill>
                  <a:schemeClr val="tx1"/>
                </a:solidFill>
                <a:effectLst/>
                <a:uLnTx/>
                <a:uFillTx/>
              </a:rPr>
              <a:t>Are there compositional changes?</a:t>
            </a:r>
            <a:endParaRPr kumimoji="0" lang="en-US" sz="2400" b="0" i="0" u="none" strike="noStrike" kern="1200" cap="none" spc="0" normalizeH="0" baseline="0" noProof="0" dirty="0">
              <a:ln>
                <a:noFill/>
              </a:ln>
              <a:solidFill>
                <a:sysClr val="windowText" lastClr="000000"/>
              </a:solidFill>
              <a:effectLst/>
              <a:uLnTx/>
              <a:uFillTx/>
            </a:endParaRP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38138" marR="0" lvl="1" indent="0" algn="l" defTabSz="896938" rtl="0" eaLnBrk="1" fontAlgn="auto" latinLnBrk="0" hangingPunct="1">
              <a:lnSpc>
                <a:spcPct val="100000"/>
              </a:lnSpc>
              <a:spcBef>
                <a:spcPct val="20000"/>
              </a:spcBef>
              <a:spcAft>
                <a:spcPts val="0"/>
              </a:spcAft>
              <a:buClr>
                <a:srgbClr val="F15160"/>
              </a:buClr>
              <a:buSzTx/>
              <a:buFont typeface="Arial" pitchFamily="34" charset="0"/>
              <a:buNone/>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sp>
        <p:nvSpPr>
          <p:cNvPr id="8" name="Rectangle 3">
            <a:extLst>
              <a:ext uri="{FF2B5EF4-FFF2-40B4-BE49-F238E27FC236}">
                <a16:creationId xmlns:a16="http://schemas.microsoft.com/office/drawing/2014/main" id="{950B863B-1DA2-4129-AF0B-80192450A9BB}"/>
              </a:ext>
            </a:extLst>
          </p:cNvPr>
          <p:cNvSpPr txBox="1">
            <a:spLocks noChangeArrowheads="1"/>
          </p:cNvSpPr>
          <p:nvPr/>
        </p:nvSpPr>
        <p:spPr>
          <a:xfrm>
            <a:off x="936001" y="1511166"/>
            <a:ext cx="10417799" cy="4438114"/>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2000" dirty="0">
                <a:solidFill>
                  <a:sysClr val="windowText" lastClr="000000"/>
                </a:solidFill>
              </a:rPr>
              <a:t>CRITICAL QUESTIONS: </a:t>
            </a:r>
          </a:p>
          <a:p>
            <a:pPr marL="0" marR="0" lvl="0" indent="0" algn="l" defTabSz="914400" rtl="0" eaLnBrk="1" fontAlgn="auto" latinLnBrk="0" hangingPunct="1">
              <a:lnSpc>
                <a:spcPct val="100000"/>
              </a:lnSpc>
              <a:spcBef>
                <a:spcPct val="20000"/>
              </a:spcBef>
              <a:spcAft>
                <a:spcPts val="0"/>
              </a:spcAft>
              <a:buClr>
                <a:srgbClr val="F15160"/>
              </a:buClr>
              <a:buSzPct val="100000"/>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38138" marR="0" lvl="1" indent="0" algn="l" defTabSz="896938" rtl="0" eaLnBrk="1" fontAlgn="auto" latinLnBrk="0" hangingPunct="1">
              <a:lnSpc>
                <a:spcPct val="100000"/>
              </a:lnSpc>
              <a:spcBef>
                <a:spcPct val="20000"/>
              </a:spcBef>
              <a:spcAft>
                <a:spcPts val="0"/>
              </a:spcAft>
              <a:buClr>
                <a:srgbClr val="F15160"/>
              </a:buClr>
              <a:buSzTx/>
              <a:buFont typeface="Arial" pitchFamily="34" charset="0"/>
              <a:buNone/>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sp>
        <p:nvSpPr>
          <p:cNvPr id="3" name="Footer Placeholder 2">
            <a:extLst>
              <a:ext uri="{FF2B5EF4-FFF2-40B4-BE49-F238E27FC236}">
                <a16:creationId xmlns:a16="http://schemas.microsoft.com/office/drawing/2014/main" id="{F6B790E8-FB8F-4DED-8872-F6B76D135933}"/>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200182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E3FC-2CB1-464B-B8B1-A6500E9379C3}"/>
              </a:ext>
            </a:extLst>
          </p:cNvPr>
          <p:cNvSpPr>
            <a:spLocks noGrp="1"/>
          </p:cNvSpPr>
          <p:nvPr>
            <p:ph type="title"/>
          </p:nvPr>
        </p:nvSpPr>
        <p:spPr/>
        <p:txBody>
          <a:bodyPr/>
          <a:lstStyle/>
          <a:p>
            <a:r>
              <a:rPr lang="nb-NO" dirty="0"/>
              <a:t>Endre til neste år	</a:t>
            </a:r>
            <a:endParaRPr lang="en-US" dirty="0"/>
          </a:p>
        </p:txBody>
      </p:sp>
      <p:sp>
        <p:nvSpPr>
          <p:cNvPr id="3" name="Content Placeholder 2">
            <a:extLst>
              <a:ext uri="{FF2B5EF4-FFF2-40B4-BE49-F238E27FC236}">
                <a16:creationId xmlns:a16="http://schemas.microsoft.com/office/drawing/2014/main" id="{EF9C3DB3-E0D8-4B9A-962E-7F8A2F9E0A1A}"/>
              </a:ext>
            </a:extLst>
          </p:cNvPr>
          <p:cNvSpPr>
            <a:spLocks noGrp="1"/>
          </p:cNvSpPr>
          <p:nvPr>
            <p:ph idx="1"/>
          </p:nvPr>
        </p:nvSpPr>
        <p:spPr/>
        <p:txBody>
          <a:bodyPr/>
          <a:lstStyle/>
          <a:p>
            <a:r>
              <a:rPr lang="nb-NO" dirty="0"/>
              <a:t>Andre eksempler på RD/IV/DD (sjekke SPED4010 slides, muligens bruke AKS som eksempel på DD)</a:t>
            </a:r>
          </a:p>
          <a:p>
            <a:r>
              <a:rPr lang="nb-NO" dirty="0"/>
              <a:t>Bygge opp eksemplene fra spørsmålene, ikke fra metoden</a:t>
            </a:r>
          </a:p>
          <a:p>
            <a:r>
              <a:rPr lang="nb-NO" dirty="0"/>
              <a:t>Ta vekk siste slide</a:t>
            </a:r>
          </a:p>
          <a:p>
            <a:r>
              <a:rPr lang="en-US" dirty="0" err="1"/>
              <a:t>Relatere</a:t>
            </a:r>
            <a:r>
              <a:rPr lang="en-US" dirty="0"/>
              <a:t> </a:t>
            </a:r>
            <a:r>
              <a:rPr lang="en-US" dirty="0" err="1"/>
              <a:t>mer</a:t>
            </a:r>
            <a:r>
              <a:rPr lang="en-US" dirty="0"/>
              <a:t> </a:t>
            </a:r>
            <a:r>
              <a:rPr lang="en-US" dirty="0" err="1"/>
              <a:t>til</a:t>
            </a:r>
            <a:r>
              <a:rPr lang="en-US" dirty="0"/>
              <a:t> </a:t>
            </a:r>
            <a:r>
              <a:rPr lang="en-US" dirty="0" err="1"/>
              <a:t>hva</a:t>
            </a:r>
            <a:r>
              <a:rPr lang="en-US" dirty="0"/>
              <a:t> de holder </a:t>
            </a:r>
            <a:r>
              <a:rPr lang="en-US" dirty="0" err="1"/>
              <a:t>på</a:t>
            </a:r>
            <a:r>
              <a:rPr lang="en-US" dirty="0"/>
              <a:t> med</a:t>
            </a:r>
          </a:p>
        </p:txBody>
      </p:sp>
      <p:sp>
        <p:nvSpPr>
          <p:cNvPr id="4" name="Footer Placeholder 3">
            <a:extLst>
              <a:ext uri="{FF2B5EF4-FFF2-40B4-BE49-F238E27FC236}">
                <a16:creationId xmlns:a16="http://schemas.microsoft.com/office/drawing/2014/main" id="{1E2210D8-4237-4072-AFAD-52CC0C7F9EFC}"/>
              </a:ext>
            </a:extLst>
          </p:cNvPr>
          <p:cNvSpPr>
            <a:spLocks noGrp="1"/>
          </p:cNvSpPr>
          <p:nvPr>
            <p:ph type="ftr" sz="quarter" idx="11"/>
          </p:nvPr>
        </p:nvSpPr>
        <p:spPr/>
        <p:txBody>
          <a:bodyPr/>
          <a:lstStyle/>
          <a:p>
            <a:r>
              <a:rPr lang="en-US"/>
              <a:t>Astrid Marie Jorde Sandsør</a:t>
            </a:r>
            <a:endParaRPr lang="en-US" dirty="0"/>
          </a:p>
        </p:txBody>
      </p:sp>
    </p:spTree>
    <p:extLst>
      <p:ext uri="{BB962C8B-B14F-4D97-AF65-F5344CB8AC3E}">
        <p14:creationId xmlns:p14="http://schemas.microsoft.com/office/powerpoint/2010/main" val="2871424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noProof="0" dirty="0"/>
              <a:t>Regression discontinuity </a:t>
            </a:r>
            <a:r>
              <a:rPr lang="en-US" dirty="0"/>
              <a:t>(RD)</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pic>
        <p:nvPicPr>
          <p:cNvPr id="6" name="Picture 2">
            <a:extLst>
              <a:ext uri="{FF2B5EF4-FFF2-40B4-BE49-F238E27FC236}">
                <a16:creationId xmlns:a16="http://schemas.microsoft.com/office/drawing/2014/main" id="{6FDFBB4A-165B-45DC-81FA-FB4644D86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39401"/>
            <a:ext cx="9250540" cy="360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CEAEC3EF-8CB4-41BF-AAA6-C2AAE0665E4D}"/>
              </a:ext>
            </a:extLst>
          </p:cNvPr>
          <p:cNvSpPr txBox="1">
            <a:spLocks noChangeArrowheads="1"/>
          </p:cNvSpPr>
          <p:nvPr/>
        </p:nvSpPr>
        <p:spPr>
          <a:xfrm>
            <a:off x="936001" y="1268760"/>
            <a:ext cx="10417799" cy="4680520"/>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3"/>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000" dirty="0">
                <a:solidFill>
                  <a:sysClr val="windowText" lastClr="000000"/>
                </a:solidFill>
              </a:rPr>
              <a:t>Decision rule assigns treatment</a:t>
            </a:r>
          </a:p>
          <a:p>
            <a:pPr lvl="0"/>
            <a:r>
              <a:rPr lang="en-US" sz="2000" dirty="0">
                <a:solidFill>
                  <a:sysClr val="windowText" lastClr="000000"/>
                </a:solidFill>
              </a:rPr>
              <a:t>Comparing outcomes for students just above and below cut-off gives causal effect of treatment</a:t>
            </a:r>
          </a:p>
          <a:p>
            <a:pPr marL="0" marR="0" lvl="0" indent="0" algn="l" defTabSz="914400" rtl="0" eaLnBrk="1" fontAlgn="auto" latinLnBrk="0" hangingPunct="1">
              <a:lnSpc>
                <a:spcPct val="100000"/>
              </a:lnSpc>
              <a:spcBef>
                <a:spcPct val="20000"/>
              </a:spcBef>
              <a:spcAft>
                <a:spcPts val="0"/>
              </a:spcAft>
              <a:buClr>
                <a:srgbClr val="F15160"/>
              </a:buClr>
              <a:buSzPct val="100000"/>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38138" marR="0" lvl="1" indent="0" algn="l" defTabSz="896938" rtl="0" eaLnBrk="1" fontAlgn="auto" latinLnBrk="0" hangingPunct="1">
              <a:lnSpc>
                <a:spcPct val="100000"/>
              </a:lnSpc>
              <a:spcBef>
                <a:spcPct val="20000"/>
              </a:spcBef>
              <a:spcAft>
                <a:spcPts val="0"/>
              </a:spcAft>
              <a:buClr>
                <a:srgbClr val="F15160"/>
              </a:buClr>
              <a:buSzTx/>
              <a:buFont typeface="Arial" pitchFamily="34" charset="0"/>
              <a:buNone/>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sp>
        <p:nvSpPr>
          <p:cNvPr id="3" name="Footer Placeholder 2">
            <a:extLst>
              <a:ext uri="{FF2B5EF4-FFF2-40B4-BE49-F238E27FC236}">
                <a16:creationId xmlns:a16="http://schemas.microsoft.com/office/drawing/2014/main" id="{7E186800-344E-4DF3-B38F-2964011CB6F1}"/>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2527534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noProof="0" dirty="0"/>
              <a:t>Regression discontinuity </a:t>
            </a:r>
            <a:r>
              <a:rPr lang="en-US" dirty="0"/>
              <a:t>(RD)</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pic>
        <p:nvPicPr>
          <p:cNvPr id="3" name="Picture 2">
            <a:extLst>
              <a:ext uri="{FF2B5EF4-FFF2-40B4-BE49-F238E27FC236}">
                <a16:creationId xmlns:a16="http://schemas.microsoft.com/office/drawing/2014/main" id="{9BE46B5E-B9D6-4011-B99E-7FD45BF468B6}"/>
              </a:ext>
            </a:extLst>
          </p:cNvPr>
          <p:cNvPicPr>
            <a:picLocks noChangeAspect="1"/>
          </p:cNvPicPr>
          <p:nvPr/>
        </p:nvPicPr>
        <p:blipFill>
          <a:blip r:embed="rId2"/>
          <a:stretch>
            <a:fillRect/>
          </a:stretch>
        </p:blipFill>
        <p:spPr>
          <a:xfrm>
            <a:off x="473505" y="1131856"/>
            <a:ext cx="3622634" cy="2932774"/>
          </a:xfrm>
          <a:prstGeom prst="rect">
            <a:avLst/>
          </a:prstGeom>
        </p:spPr>
      </p:pic>
      <p:pic>
        <p:nvPicPr>
          <p:cNvPr id="5" name="Picture 4">
            <a:extLst>
              <a:ext uri="{FF2B5EF4-FFF2-40B4-BE49-F238E27FC236}">
                <a16:creationId xmlns:a16="http://schemas.microsoft.com/office/drawing/2014/main" id="{6D345AB3-C899-4BD8-A15E-42D33D691F84}"/>
              </a:ext>
            </a:extLst>
          </p:cNvPr>
          <p:cNvPicPr>
            <a:picLocks noChangeAspect="1"/>
          </p:cNvPicPr>
          <p:nvPr/>
        </p:nvPicPr>
        <p:blipFill>
          <a:blip r:embed="rId3"/>
          <a:stretch>
            <a:fillRect/>
          </a:stretch>
        </p:blipFill>
        <p:spPr>
          <a:xfrm>
            <a:off x="4096139" y="1859048"/>
            <a:ext cx="3872204" cy="3080409"/>
          </a:xfrm>
          <a:prstGeom prst="rect">
            <a:avLst/>
          </a:prstGeom>
        </p:spPr>
      </p:pic>
      <p:pic>
        <p:nvPicPr>
          <p:cNvPr id="6" name="Picture 5">
            <a:extLst>
              <a:ext uri="{FF2B5EF4-FFF2-40B4-BE49-F238E27FC236}">
                <a16:creationId xmlns:a16="http://schemas.microsoft.com/office/drawing/2014/main" id="{481C928A-E6CD-471E-B9A1-B0BC35459BBE}"/>
              </a:ext>
            </a:extLst>
          </p:cNvPr>
          <p:cNvPicPr>
            <a:picLocks noChangeAspect="1"/>
          </p:cNvPicPr>
          <p:nvPr/>
        </p:nvPicPr>
        <p:blipFill>
          <a:blip r:embed="rId4"/>
          <a:stretch>
            <a:fillRect/>
          </a:stretch>
        </p:blipFill>
        <p:spPr>
          <a:xfrm>
            <a:off x="7875037" y="3203171"/>
            <a:ext cx="4186334" cy="3250165"/>
          </a:xfrm>
          <a:prstGeom prst="rect">
            <a:avLst/>
          </a:prstGeom>
        </p:spPr>
      </p:pic>
      <p:sp>
        <p:nvSpPr>
          <p:cNvPr id="7" name="TextBox 6">
            <a:extLst>
              <a:ext uri="{FF2B5EF4-FFF2-40B4-BE49-F238E27FC236}">
                <a16:creationId xmlns:a16="http://schemas.microsoft.com/office/drawing/2014/main" id="{644F871F-FEE1-42DF-864C-53296F04415B}"/>
              </a:ext>
            </a:extLst>
          </p:cNvPr>
          <p:cNvSpPr txBox="1"/>
          <p:nvPr/>
        </p:nvSpPr>
        <p:spPr>
          <a:xfrm>
            <a:off x="7141946" y="1189607"/>
            <a:ext cx="4919426" cy="369332"/>
          </a:xfrm>
          <a:prstGeom prst="rect">
            <a:avLst/>
          </a:prstGeom>
          <a:noFill/>
        </p:spPr>
        <p:txBody>
          <a:bodyPr wrap="square" rtlCol="0">
            <a:spAutoFit/>
          </a:bodyPr>
          <a:lstStyle/>
          <a:p>
            <a:r>
              <a:rPr lang="nb-NO" dirty="0"/>
              <a:t>Boston Latin School (BLS) exam cut-off scores</a:t>
            </a:r>
          </a:p>
        </p:txBody>
      </p:sp>
      <p:sp>
        <p:nvSpPr>
          <p:cNvPr id="8" name="Rectangle 7">
            <a:extLst>
              <a:ext uri="{FF2B5EF4-FFF2-40B4-BE49-F238E27FC236}">
                <a16:creationId xmlns:a16="http://schemas.microsoft.com/office/drawing/2014/main" id="{3B17C4C2-BF49-4217-BAE6-40EBB1176D58}"/>
              </a:ext>
            </a:extLst>
          </p:cNvPr>
          <p:cNvSpPr/>
          <p:nvPr/>
        </p:nvSpPr>
        <p:spPr>
          <a:xfrm>
            <a:off x="300250" y="5264479"/>
            <a:ext cx="7401532" cy="461665"/>
          </a:xfrm>
          <a:prstGeom prst="rect">
            <a:avLst/>
          </a:prstGeom>
        </p:spPr>
        <p:txBody>
          <a:bodyPr wrap="square">
            <a:spAutoFit/>
          </a:bodyPr>
          <a:lstStyle/>
          <a:p>
            <a:r>
              <a:rPr lang="en-US" sz="1200" dirty="0">
                <a:solidFill>
                  <a:srgbClr val="1C1D1E"/>
                </a:solidFill>
                <a:latin typeface="Open Sans"/>
              </a:rPr>
              <a:t>Abdulkadiroğlu, A., Angrist, J. and Pathak, P. (2014), The Elite Illusion: Achievement Effects at Boston and New York Exam Schools. Econometrica, 82: 137-196. </a:t>
            </a:r>
            <a:r>
              <a:rPr lang="en-US" sz="1200" dirty="0">
                <a:solidFill>
                  <a:srgbClr val="005274"/>
                </a:solidFill>
                <a:latin typeface="Open Sans"/>
                <a:hlinkClick r:id="rId5"/>
              </a:rPr>
              <a:t>https://doi.org/10.3982/ECTA10266</a:t>
            </a:r>
            <a:endParaRPr lang="nb-NO" sz="1200" dirty="0"/>
          </a:p>
        </p:txBody>
      </p:sp>
      <p:sp>
        <p:nvSpPr>
          <p:cNvPr id="9" name="Footer Placeholder 8">
            <a:extLst>
              <a:ext uri="{FF2B5EF4-FFF2-40B4-BE49-F238E27FC236}">
                <a16:creationId xmlns:a16="http://schemas.microsoft.com/office/drawing/2014/main" id="{A6BDA7F9-15DD-4A90-901B-775B8687C26E}"/>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30506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noProof="0" dirty="0"/>
              <a:t>Regression discontinuity </a:t>
            </a:r>
            <a:r>
              <a:rPr lang="en-US" dirty="0"/>
              <a:t>(RD)</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sp>
        <p:nvSpPr>
          <p:cNvPr id="9" name="Rectangle 3">
            <a:extLst>
              <a:ext uri="{FF2B5EF4-FFF2-40B4-BE49-F238E27FC236}">
                <a16:creationId xmlns:a16="http://schemas.microsoft.com/office/drawing/2014/main" id="{350201B2-AE2A-4E97-88F2-A515634840BC}"/>
              </a:ext>
            </a:extLst>
          </p:cNvPr>
          <p:cNvSpPr txBox="1">
            <a:spLocks noChangeArrowheads="1"/>
          </p:cNvSpPr>
          <p:nvPr/>
        </p:nvSpPr>
        <p:spPr>
          <a:xfrm>
            <a:off x="6169794" y="1268760"/>
            <a:ext cx="5470150" cy="1763198"/>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3"/>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r>
              <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Effect of class size, Norway</a:t>
            </a:r>
          </a:p>
          <a:p>
            <a:pPr lvl="1" indent="-322263" defTabSz="914400">
              <a:buSzPct val="100000"/>
              <a:buBlip>
                <a:blip r:embed="rId3"/>
              </a:buBlip>
            </a:pPr>
            <a:r>
              <a:rPr kumimoji="0" lang="en-US"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Leuven, Oosterbeek &amp; Rønning (2008): Grades</a:t>
            </a:r>
          </a:p>
          <a:p>
            <a:pPr lvl="1" indent="-322263" defTabSz="914400">
              <a:buSzPct val="100000"/>
              <a:buBlip>
                <a:blip r:embed="rId3"/>
              </a:buBlip>
            </a:pPr>
            <a:r>
              <a:rPr kumimoji="0" lang="en-US"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Falch, Sandsør &amp; Strøm (2017) </a:t>
            </a:r>
            <a:r>
              <a:rPr kumimoji="0" lang="en-US"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and Leuven &amp; Løkken (2018): Income and years of education</a:t>
            </a:r>
          </a:p>
          <a:p>
            <a:r>
              <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Class size cut-off: 30</a:t>
            </a: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pic>
        <p:nvPicPr>
          <p:cNvPr id="10" name="Picture 9">
            <a:extLst>
              <a:ext uri="{FF2B5EF4-FFF2-40B4-BE49-F238E27FC236}">
                <a16:creationId xmlns:a16="http://schemas.microsoft.com/office/drawing/2014/main" id="{EFC6DA1A-482F-44CB-A444-DB4023AFA488}"/>
              </a:ext>
            </a:extLst>
          </p:cNvPr>
          <p:cNvPicPr>
            <a:picLocks noChangeAspect="1"/>
          </p:cNvPicPr>
          <p:nvPr/>
        </p:nvPicPr>
        <p:blipFill rotWithShape="1">
          <a:blip r:embed="rId4"/>
          <a:srcRect t="16402" b="-3445"/>
          <a:stretch/>
        </p:blipFill>
        <p:spPr>
          <a:xfrm>
            <a:off x="6354526" y="3193846"/>
            <a:ext cx="4999274" cy="2956313"/>
          </a:xfrm>
          <a:prstGeom prst="rect">
            <a:avLst/>
          </a:prstGeom>
        </p:spPr>
      </p:pic>
      <p:pic>
        <p:nvPicPr>
          <p:cNvPr id="2050" name="Picture 2" descr="Figure 6.2.1: The fuzzy-RD rst-stage for regression-discontinuity estimates of the eect of class size on pupils test scores (from Angrist and Lavy, 1999)">
            <a:extLst>
              <a:ext uri="{FF2B5EF4-FFF2-40B4-BE49-F238E27FC236}">
                <a16:creationId xmlns:a16="http://schemas.microsoft.com/office/drawing/2014/main" id="{65B144FE-F6C1-49B0-BBDD-E29ED02F7B5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8458"/>
          <a:stretch/>
        </p:blipFill>
        <p:spPr bwMode="auto">
          <a:xfrm>
            <a:off x="838200" y="3193846"/>
            <a:ext cx="4043278" cy="277866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a:extLst>
              <a:ext uri="{FF2B5EF4-FFF2-40B4-BE49-F238E27FC236}">
                <a16:creationId xmlns:a16="http://schemas.microsoft.com/office/drawing/2014/main" id="{3D9D1120-1B76-4CCB-8C41-E43E08B7A19A}"/>
              </a:ext>
            </a:extLst>
          </p:cNvPr>
          <p:cNvSpPr txBox="1">
            <a:spLocks noChangeArrowheads="1"/>
          </p:cNvSpPr>
          <p:nvPr/>
        </p:nvSpPr>
        <p:spPr>
          <a:xfrm>
            <a:off x="768922" y="1268760"/>
            <a:ext cx="5470150" cy="1763198"/>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3"/>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r>
              <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Effect of class size, Israel</a:t>
            </a:r>
          </a:p>
          <a:p>
            <a:pPr lvl="1" indent="-322263" defTabSz="914400">
              <a:buSzPct val="100000"/>
              <a:buBlip>
                <a:blip r:embed="rId3"/>
              </a:buBlip>
            </a:pPr>
            <a:r>
              <a:rPr kumimoji="0" lang="en-US"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Angrist Lavy (1999)</a:t>
            </a:r>
          </a:p>
          <a:p>
            <a:pPr lvl="1" indent="-322263" defTabSz="914400">
              <a:buSzPct val="100000"/>
              <a:buBlip>
                <a:blip r:embed="rId3"/>
              </a:buBlip>
            </a:pPr>
            <a:r>
              <a:rPr lang="nb-NO" dirty="0">
                <a:solidFill>
                  <a:sysClr val="windowText" lastClr="000000"/>
                </a:solidFill>
              </a:rPr>
              <a:t>Angrist, J. D., Lavy, V., Leder-Luis, J., &amp; Shany, A. (2019)</a:t>
            </a:r>
            <a:endParaRPr kumimoji="0" lang="en-US"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3"/>
              </a:buBlip>
              <a:tabLst/>
              <a:defRPr/>
            </a:pPr>
            <a:r>
              <a:rPr kumimoji="0" lang="en-US" sz="24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rPr>
              <a:t>Class size cut-off: 40</a:t>
            </a: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sp>
        <p:nvSpPr>
          <p:cNvPr id="13" name="Rectangle 12">
            <a:extLst>
              <a:ext uri="{FF2B5EF4-FFF2-40B4-BE49-F238E27FC236}">
                <a16:creationId xmlns:a16="http://schemas.microsoft.com/office/drawing/2014/main" id="{0AB46CA1-BEA9-4CF2-B8EC-27D7AF53369D}"/>
              </a:ext>
            </a:extLst>
          </p:cNvPr>
          <p:cNvSpPr/>
          <p:nvPr/>
        </p:nvSpPr>
        <p:spPr>
          <a:xfrm>
            <a:off x="7142283" y="6053265"/>
            <a:ext cx="3423760" cy="276999"/>
          </a:xfrm>
          <a:prstGeom prst="rect">
            <a:avLst/>
          </a:prstGeom>
        </p:spPr>
        <p:txBody>
          <a:bodyPr wrap="square">
            <a:spAutoFit/>
          </a:bodyPr>
          <a:lstStyle/>
          <a:p>
            <a:r>
              <a:rPr lang="en-US" sz="1200" dirty="0">
                <a:latin typeface="Cambria" panose="02040503050406030204" pitchFamily="18" charset="0"/>
              </a:rPr>
              <a:t>Falch, Sandsør &amp; Strøm (2017) </a:t>
            </a:r>
            <a:endParaRPr lang="nb-NO" sz="1200" dirty="0"/>
          </a:p>
        </p:txBody>
      </p:sp>
      <p:sp>
        <p:nvSpPr>
          <p:cNvPr id="16" name="Rectangle 15">
            <a:extLst>
              <a:ext uri="{FF2B5EF4-FFF2-40B4-BE49-F238E27FC236}">
                <a16:creationId xmlns:a16="http://schemas.microsoft.com/office/drawing/2014/main" id="{241911B2-41C5-4E77-B76F-3AAF6819708F}"/>
              </a:ext>
            </a:extLst>
          </p:cNvPr>
          <p:cNvSpPr/>
          <p:nvPr/>
        </p:nvSpPr>
        <p:spPr>
          <a:xfrm>
            <a:off x="1865535" y="5972510"/>
            <a:ext cx="1638462" cy="276999"/>
          </a:xfrm>
          <a:prstGeom prst="rect">
            <a:avLst/>
          </a:prstGeom>
        </p:spPr>
        <p:txBody>
          <a:bodyPr wrap="none">
            <a:spAutoFit/>
          </a:bodyPr>
          <a:lstStyle/>
          <a:p>
            <a:pPr marL="134937" lvl="1">
              <a:buSzPct val="100000"/>
            </a:pPr>
            <a:r>
              <a:rPr lang="en-US" sz="1200" dirty="0">
                <a:latin typeface="Cambria" panose="02040503050406030204" pitchFamily="18" charset="0"/>
              </a:rPr>
              <a:t>Angrist Lavy (1999)</a:t>
            </a:r>
          </a:p>
        </p:txBody>
      </p:sp>
      <p:sp>
        <p:nvSpPr>
          <p:cNvPr id="3" name="Footer Placeholder 2">
            <a:extLst>
              <a:ext uri="{FF2B5EF4-FFF2-40B4-BE49-F238E27FC236}">
                <a16:creationId xmlns:a16="http://schemas.microsoft.com/office/drawing/2014/main" id="{AAAD0832-4859-492A-81AB-54A7E43FC903}"/>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270650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dirty="0"/>
              <a:t>Regression discontinuity (RD)</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sp>
        <p:nvSpPr>
          <p:cNvPr id="7" name="Rectangle 3">
            <a:extLst>
              <a:ext uri="{FF2B5EF4-FFF2-40B4-BE49-F238E27FC236}">
                <a16:creationId xmlns:a16="http://schemas.microsoft.com/office/drawing/2014/main" id="{CEAEC3EF-8CB4-41BF-AAA6-C2AAE0665E4D}"/>
              </a:ext>
            </a:extLst>
          </p:cNvPr>
          <p:cNvSpPr txBox="1">
            <a:spLocks noChangeArrowheads="1"/>
          </p:cNvSpPr>
          <p:nvPr/>
        </p:nvSpPr>
        <p:spPr>
          <a:xfrm>
            <a:off x="1033802" y="1782164"/>
            <a:ext cx="10417799" cy="1646836"/>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solidFill>
                <a:schemeClr val="tx1"/>
              </a:solidFill>
            </a:endParaRPr>
          </a:p>
          <a:p>
            <a:r>
              <a:rPr lang="en-US" sz="2400" dirty="0">
                <a:solidFill>
                  <a:schemeClr val="tx1"/>
                </a:solidFill>
              </a:rPr>
              <a:t>Is there manipulation around the cutoff?</a:t>
            </a:r>
          </a:p>
          <a:p>
            <a:r>
              <a:rPr lang="en-US" sz="2400" dirty="0">
                <a:solidFill>
                  <a:schemeClr val="tx1"/>
                </a:solidFill>
              </a:rPr>
              <a:t>What is the counterfactual? </a:t>
            </a:r>
            <a:endParaRPr kumimoji="0" lang="en-US" sz="2400" b="0" i="0" u="none" strike="noStrike" kern="1200" cap="none" spc="0" normalizeH="0" baseline="0" noProof="0" dirty="0">
              <a:ln>
                <a:noFill/>
              </a:ln>
              <a:solidFill>
                <a:sysClr val="windowText" lastClr="000000"/>
              </a:solidFill>
              <a:effectLst/>
              <a:uLnTx/>
              <a:uFillTx/>
            </a:endParaRP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38138" marR="0" lvl="1" indent="0" algn="l" defTabSz="896938" rtl="0" eaLnBrk="1" fontAlgn="auto" latinLnBrk="0" hangingPunct="1">
              <a:lnSpc>
                <a:spcPct val="100000"/>
              </a:lnSpc>
              <a:spcBef>
                <a:spcPct val="20000"/>
              </a:spcBef>
              <a:spcAft>
                <a:spcPts val="0"/>
              </a:spcAft>
              <a:buClr>
                <a:srgbClr val="F15160"/>
              </a:buClr>
              <a:buSzTx/>
              <a:buFont typeface="Arial" pitchFamily="34" charset="0"/>
              <a:buNone/>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sp>
        <p:nvSpPr>
          <p:cNvPr id="8" name="Rectangle 3">
            <a:extLst>
              <a:ext uri="{FF2B5EF4-FFF2-40B4-BE49-F238E27FC236}">
                <a16:creationId xmlns:a16="http://schemas.microsoft.com/office/drawing/2014/main" id="{950B863B-1DA2-4129-AF0B-80192450A9BB}"/>
              </a:ext>
            </a:extLst>
          </p:cNvPr>
          <p:cNvSpPr txBox="1">
            <a:spLocks noChangeArrowheads="1"/>
          </p:cNvSpPr>
          <p:nvPr/>
        </p:nvSpPr>
        <p:spPr>
          <a:xfrm>
            <a:off x="936001" y="1511166"/>
            <a:ext cx="10417799" cy="4438114"/>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2000" dirty="0">
                <a:solidFill>
                  <a:sysClr val="windowText" lastClr="000000"/>
                </a:solidFill>
              </a:rPr>
              <a:t>CRITICAL QUESTIONS: </a:t>
            </a:r>
          </a:p>
          <a:p>
            <a:pPr marL="0" marR="0" lvl="0" indent="0" algn="l" defTabSz="914400" rtl="0" eaLnBrk="1" fontAlgn="auto" latinLnBrk="0" hangingPunct="1">
              <a:lnSpc>
                <a:spcPct val="100000"/>
              </a:lnSpc>
              <a:spcBef>
                <a:spcPct val="20000"/>
              </a:spcBef>
              <a:spcAft>
                <a:spcPts val="0"/>
              </a:spcAft>
              <a:buClr>
                <a:srgbClr val="F15160"/>
              </a:buClr>
              <a:buSzPct val="100000"/>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38138" marR="0" lvl="1" indent="0" algn="l" defTabSz="896938" rtl="0" eaLnBrk="1" fontAlgn="auto" latinLnBrk="0" hangingPunct="1">
              <a:lnSpc>
                <a:spcPct val="100000"/>
              </a:lnSpc>
              <a:spcBef>
                <a:spcPct val="20000"/>
              </a:spcBef>
              <a:spcAft>
                <a:spcPts val="0"/>
              </a:spcAft>
              <a:buClr>
                <a:srgbClr val="F15160"/>
              </a:buClr>
              <a:buSzTx/>
              <a:buFont typeface="Arial" pitchFamily="34" charset="0"/>
              <a:buNone/>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sp>
        <p:nvSpPr>
          <p:cNvPr id="3" name="Footer Placeholder 2">
            <a:extLst>
              <a:ext uri="{FF2B5EF4-FFF2-40B4-BE49-F238E27FC236}">
                <a16:creationId xmlns:a16="http://schemas.microsoft.com/office/drawing/2014/main" id="{3C6AAACE-4C2A-47DA-B9FA-362681BE607C}"/>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1112629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noProof="0" dirty="0"/>
              <a:t>Instrumental variables </a:t>
            </a:r>
            <a:r>
              <a:rPr lang="en-US" dirty="0"/>
              <a:t>(IV)</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sp>
        <p:nvSpPr>
          <p:cNvPr id="7" name="Rectangle 3">
            <a:extLst>
              <a:ext uri="{FF2B5EF4-FFF2-40B4-BE49-F238E27FC236}">
                <a16:creationId xmlns:a16="http://schemas.microsoft.com/office/drawing/2014/main" id="{CEAEC3EF-8CB4-41BF-AAA6-C2AAE0665E4D}"/>
              </a:ext>
            </a:extLst>
          </p:cNvPr>
          <p:cNvSpPr txBox="1">
            <a:spLocks noChangeArrowheads="1"/>
          </p:cNvSpPr>
          <p:nvPr/>
        </p:nvSpPr>
        <p:spPr>
          <a:xfrm>
            <a:off x="936001" y="1268760"/>
            <a:ext cx="10417799" cy="4680520"/>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000" dirty="0">
                <a:solidFill>
                  <a:sysClr val="windowText" lastClr="000000"/>
                </a:solidFill>
              </a:rPr>
              <a:t>Variable that is correlated with the causal variable and not correlated with other variables that might affect the outcome variable</a:t>
            </a:r>
          </a:p>
          <a:p>
            <a:pPr lvl="0"/>
            <a:r>
              <a:rPr lang="en-US" sz="2000" dirty="0">
                <a:solidFill>
                  <a:sysClr val="windowText" lastClr="000000"/>
                </a:solidFill>
              </a:rPr>
              <a:t>Instrumental variable should not have an effect on outcome variable though any other channel than through the causal variable</a:t>
            </a:r>
          </a:p>
          <a:p>
            <a:pPr marL="0" marR="0" lvl="0" indent="0" algn="l" defTabSz="914400" rtl="0" eaLnBrk="1" fontAlgn="auto" latinLnBrk="0" hangingPunct="1">
              <a:lnSpc>
                <a:spcPct val="100000"/>
              </a:lnSpc>
              <a:spcBef>
                <a:spcPct val="20000"/>
              </a:spcBef>
              <a:spcAft>
                <a:spcPts val="0"/>
              </a:spcAft>
              <a:buClr>
                <a:srgbClr val="F15160"/>
              </a:buClr>
              <a:buSzPct val="100000"/>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38138" marR="0" lvl="1" indent="0" algn="l" defTabSz="896938" rtl="0" eaLnBrk="1" fontAlgn="auto" latinLnBrk="0" hangingPunct="1">
              <a:lnSpc>
                <a:spcPct val="100000"/>
              </a:lnSpc>
              <a:spcBef>
                <a:spcPct val="20000"/>
              </a:spcBef>
              <a:spcAft>
                <a:spcPts val="0"/>
              </a:spcAft>
              <a:buClr>
                <a:srgbClr val="F15160"/>
              </a:buClr>
              <a:buSzTx/>
              <a:buFont typeface="Arial" pitchFamily="34" charset="0"/>
              <a:buNone/>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pic>
        <p:nvPicPr>
          <p:cNvPr id="3" name="Picture 2">
            <a:extLst>
              <a:ext uri="{FF2B5EF4-FFF2-40B4-BE49-F238E27FC236}">
                <a16:creationId xmlns:a16="http://schemas.microsoft.com/office/drawing/2014/main" id="{999EA450-1537-4B51-BA2F-B6BE4700F8CF}"/>
              </a:ext>
            </a:extLst>
          </p:cNvPr>
          <p:cNvPicPr>
            <a:picLocks noChangeAspect="1"/>
          </p:cNvPicPr>
          <p:nvPr/>
        </p:nvPicPr>
        <p:blipFill>
          <a:blip r:embed="rId3"/>
          <a:stretch>
            <a:fillRect/>
          </a:stretch>
        </p:blipFill>
        <p:spPr>
          <a:xfrm>
            <a:off x="2635718" y="2736965"/>
            <a:ext cx="5658853" cy="3548011"/>
          </a:xfrm>
          <a:prstGeom prst="rect">
            <a:avLst/>
          </a:prstGeom>
        </p:spPr>
      </p:pic>
      <p:sp>
        <p:nvSpPr>
          <p:cNvPr id="5" name="Footer Placeholder 4">
            <a:extLst>
              <a:ext uri="{FF2B5EF4-FFF2-40B4-BE49-F238E27FC236}">
                <a16:creationId xmlns:a16="http://schemas.microsoft.com/office/drawing/2014/main" id="{48EF48BD-ECA1-4F23-AC90-40DD48FD59B9}"/>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1732911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noProof="0" dirty="0"/>
              <a:t>Instrumental variables </a:t>
            </a:r>
            <a:r>
              <a:rPr lang="en-US" dirty="0"/>
              <a:t>(IV)</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sp>
        <p:nvSpPr>
          <p:cNvPr id="7" name="Rectangle 3">
            <a:extLst>
              <a:ext uri="{FF2B5EF4-FFF2-40B4-BE49-F238E27FC236}">
                <a16:creationId xmlns:a16="http://schemas.microsoft.com/office/drawing/2014/main" id="{CEAEC3EF-8CB4-41BF-AAA6-C2AAE0665E4D}"/>
              </a:ext>
            </a:extLst>
          </p:cNvPr>
          <p:cNvSpPr txBox="1">
            <a:spLocks noChangeArrowheads="1"/>
          </p:cNvSpPr>
          <p:nvPr/>
        </p:nvSpPr>
        <p:spPr>
          <a:xfrm>
            <a:off x="936001" y="1268760"/>
            <a:ext cx="10417799" cy="4680520"/>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000" dirty="0">
                <a:solidFill>
                  <a:schemeClr val="tx1"/>
                </a:solidFill>
              </a:rPr>
              <a:t>Effect of years of education on income using school laws </a:t>
            </a:r>
          </a:p>
          <a:p>
            <a:pPr lvl="0"/>
            <a:r>
              <a:rPr lang="en-US" sz="2000" dirty="0">
                <a:solidFill>
                  <a:schemeClr val="tx1"/>
                </a:solidFill>
              </a:rPr>
              <a:t>Quarter of birth as an instrument for years of education</a:t>
            </a:r>
          </a:p>
          <a:p>
            <a:pPr marL="0" marR="0" lvl="0" indent="0" algn="l" defTabSz="914400" rtl="0" eaLnBrk="1" fontAlgn="auto" latinLnBrk="0" hangingPunct="1">
              <a:lnSpc>
                <a:spcPct val="100000"/>
              </a:lnSpc>
              <a:spcBef>
                <a:spcPct val="20000"/>
              </a:spcBef>
              <a:spcAft>
                <a:spcPts val="0"/>
              </a:spcAft>
              <a:buClr>
                <a:srgbClr val="F15160"/>
              </a:buClr>
              <a:buSzPct val="100000"/>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38138" marR="0" lvl="1" indent="0" algn="l" defTabSz="896938" rtl="0" eaLnBrk="1" fontAlgn="auto" latinLnBrk="0" hangingPunct="1">
              <a:lnSpc>
                <a:spcPct val="100000"/>
              </a:lnSpc>
              <a:spcBef>
                <a:spcPct val="20000"/>
              </a:spcBef>
              <a:spcAft>
                <a:spcPts val="0"/>
              </a:spcAft>
              <a:buClr>
                <a:srgbClr val="F15160"/>
              </a:buClr>
              <a:buSzTx/>
              <a:buFont typeface="Arial" pitchFamily="34" charset="0"/>
              <a:buNone/>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sp>
        <p:nvSpPr>
          <p:cNvPr id="5" name="Rectangle 4">
            <a:extLst>
              <a:ext uri="{FF2B5EF4-FFF2-40B4-BE49-F238E27FC236}">
                <a16:creationId xmlns:a16="http://schemas.microsoft.com/office/drawing/2014/main" id="{E73A5F1D-CAEE-4B8B-9CDD-85EDF526B8FD}"/>
              </a:ext>
            </a:extLst>
          </p:cNvPr>
          <p:cNvSpPr/>
          <p:nvPr/>
        </p:nvSpPr>
        <p:spPr>
          <a:xfrm>
            <a:off x="516904" y="5589240"/>
            <a:ext cx="4969496" cy="646331"/>
          </a:xfrm>
          <a:prstGeom prst="rect">
            <a:avLst/>
          </a:prstGeom>
        </p:spPr>
        <p:txBody>
          <a:bodyPr wrap="square">
            <a:spAutoFit/>
          </a:bodyPr>
          <a:lstStyle/>
          <a:p>
            <a:r>
              <a:rPr lang="en-US" sz="1200" dirty="0">
                <a:solidFill>
                  <a:srgbClr val="222222"/>
                </a:solidFill>
                <a:latin typeface="Arial" panose="020B0604020202020204" pitchFamily="34" charset="0"/>
              </a:rPr>
              <a:t>Angrist, J. D., &amp; Keueger, A. B. (1991). Does compulsory school attendance affect schooling and earnings?. </a:t>
            </a:r>
            <a:r>
              <a:rPr lang="en-US" sz="1200" i="1" dirty="0">
                <a:solidFill>
                  <a:srgbClr val="222222"/>
                </a:solidFill>
                <a:latin typeface="Arial" panose="020B0604020202020204" pitchFamily="34" charset="0"/>
              </a:rPr>
              <a:t>The Quarterly Journal of Economics</a:t>
            </a:r>
            <a:r>
              <a:rPr lang="en-US" sz="1200" dirty="0">
                <a:solidFill>
                  <a:srgbClr val="222222"/>
                </a:solidFill>
                <a:latin typeface="Arial" panose="020B0604020202020204" pitchFamily="34" charset="0"/>
              </a:rPr>
              <a:t>, </a:t>
            </a:r>
            <a:r>
              <a:rPr lang="en-US" sz="1200" i="1" dirty="0">
                <a:solidFill>
                  <a:srgbClr val="222222"/>
                </a:solidFill>
                <a:latin typeface="Arial" panose="020B0604020202020204" pitchFamily="34" charset="0"/>
              </a:rPr>
              <a:t>106</a:t>
            </a:r>
            <a:r>
              <a:rPr lang="en-US" sz="1200" dirty="0">
                <a:solidFill>
                  <a:srgbClr val="222222"/>
                </a:solidFill>
                <a:latin typeface="Arial" panose="020B0604020202020204" pitchFamily="34" charset="0"/>
              </a:rPr>
              <a:t>(4), 979-1014. </a:t>
            </a:r>
            <a:r>
              <a:rPr lang="nb-NO" sz="1200" dirty="0">
                <a:hlinkClick r:id="rId3"/>
              </a:rPr>
              <a:t>https://doi.org/10.2307/2937954</a:t>
            </a:r>
            <a:endParaRPr lang="nb-NO" sz="1200" dirty="0"/>
          </a:p>
        </p:txBody>
      </p:sp>
      <p:pic>
        <p:nvPicPr>
          <p:cNvPr id="10" name="Picture 9">
            <a:extLst>
              <a:ext uri="{FF2B5EF4-FFF2-40B4-BE49-F238E27FC236}">
                <a16:creationId xmlns:a16="http://schemas.microsoft.com/office/drawing/2014/main" id="{BA862519-BB38-4190-AF2F-9E4C72A37315}"/>
              </a:ext>
            </a:extLst>
          </p:cNvPr>
          <p:cNvPicPr>
            <a:picLocks noChangeAspect="1"/>
          </p:cNvPicPr>
          <p:nvPr/>
        </p:nvPicPr>
        <p:blipFill>
          <a:blip r:embed="rId4"/>
          <a:stretch>
            <a:fillRect/>
          </a:stretch>
        </p:blipFill>
        <p:spPr>
          <a:xfrm>
            <a:off x="533401" y="2070008"/>
            <a:ext cx="6621378" cy="3139912"/>
          </a:xfrm>
          <a:prstGeom prst="rect">
            <a:avLst/>
          </a:prstGeom>
        </p:spPr>
      </p:pic>
      <p:pic>
        <p:nvPicPr>
          <p:cNvPr id="14" name="Picture 2">
            <a:extLst>
              <a:ext uri="{FF2B5EF4-FFF2-40B4-BE49-F238E27FC236}">
                <a16:creationId xmlns:a16="http://schemas.microsoft.com/office/drawing/2014/main" id="{FEAAFE05-B7C6-4689-B5AD-F9E0014CAE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7410" y="844267"/>
            <a:ext cx="4417344" cy="29105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473B3375-8A3C-4DE7-89A6-2AC9737A3D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3205" y="3800088"/>
            <a:ext cx="4441549" cy="291053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59E8C7EF-ABBB-4646-8B9B-58FB34100D77}"/>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239391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noProof="0" dirty="0"/>
              <a:t>Instrumental variables </a:t>
            </a:r>
            <a:r>
              <a:rPr lang="en-US" dirty="0"/>
              <a:t>(IV)</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sp>
        <p:nvSpPr>
          <p:cNvPr id="7" name="Rectangle 3">
            <a:extLst>
              <a:ext uri="{FF2B5EF4-FFF2-40B4-BE49-F238E27FC236}">
                <a16:creationId xmlns:a16="http://schemas.microsoft.com/office/drawing/2014/main" id="{CEAEC3EF-8CB4-41BF-AAA6-C2AAE0665E4D}"/>
              </a:ext>
            </a:extLst>
          </p:cNvPr>
          <p:cNvSpPr txBox="1">
            <a:spLocks noChangeArrowheads="1"/>
          </p:cNvSpPr>
          <p:nvPr/>
        </p:nvSpPr>
        <p:spPr>
          <a:xfrm>
            <a:off x="936001" y="3470322"/>
            <a:ext cx="10883822" cy="2983014"/>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i="1" dirty="0">
                <a:solidFill>
                  <a:schemeClr val="tx1"/>
                </a:solidFill>
              </a:rPr>
              <a:t>“Because an individual’s date of birth is probably unrelated to his or her innate ability, motivation or family connections, it seems credible to assert that the only reason for the up-and-down pattern in earnings is the up-and-down quarter-of-birth pattern in schooling” </a:t>
            </a:r>
            <a:r>
              <a:rPr lang="nb-NO" sz="2000" i="1" dirty="0">
                <a:solidFill>
                  <a:schemeClr val="tx1"/>
                </a:solidFill>
              </a:rPr>
              <a:t>(Angrist and Krueger, 1991, p. 119).</a:t>
            </a:r>
          </a:p>
          <a:p>
            <a:pPr marL="0" indent="0">
              <a:buNone/>
            </a:pPr>
            <a:endParaRPr lang="en-US" sz="2000" dirty="0">
              <a:solidFill>
                <a:schemeClr val="tx1"/>
              </a:solidFill>
            </a:endParaRPr>
          </a:p>
          <a:p>
            <a:r>
              <a:rPr lang="en-US" sz="2400" dirty="0">
                <a:solidFill>
                  <a:schemeClr val="tx1"/>
                </a:solidFill>
              </a:rPr>
              <a:t>Are birthdays random?</a:t>
            </a:r>
          </a:p>
          <a:p>
            <a:r>
              <a:rPr lang="en-US" sz="2400" dirty="0">
                <a:solidFill>
                  <a:schemeClr val="tx1"/>
                </a:solidFill>
              </a:rPr>
              <a:t>Do birthdays affect income in any another way than through years of education?</a:t>
            </a:r>
            <a:endParaRPr kumimoji="0" lang="en-US" sz="2400" b="0" i="0" u="none" strike="noStrike" kern="1200" cap="none" spc="0" normalizeH="0" baseline="0" noProof="0" dirty="0">
              <a:ln>
                <a:noFill/>
              </a:ln>
              <a:solidFill>
                <a:sysClr val="windowText" lastClr="000000"/>
              </a:solidFill>
              <a:effectLst/>
              <a:uLnTx/>
              <a:uFillTx/>
            </a:endParaRP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38138" marR="0" lvl="1" indent="0" algn="l" defTabSz="896938" rtl="0" eaLnBrk="1" fontAlgn="auto" latinLnBrk="0" hangingPunct="1">
              <a:lnSpc>
                <a:spcPct val="100000"/>
              </a:lnSpc>
              <a:spcBef>
                <a:spcPct val="20000"/>
              </a:spcBef>
              <a:spcAft>
                <a:spcPts val="0"/>
              </a:spcAft>
              <a:buClr>
                <a:srgbClr val="F15160"/>
              </a:buClr>
              <a:buSzTx/>
              <a:buFont typeface="Arial" pitchFamily="34" charset="0"/>
              <a:buNone/>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sp>
        <p:nvSpPr>
          <p:cNvPr id="8" name="Rectangle 3">
            <a:extLst>
              <a:ext uri="{FF2B5EF4-FFF2-40B4-BE49-F238E27FC236}">
                <a16:creationId xmlns:a16="http://schemas.microsoft.com/office/drawing/2014/main" id="{950B863B-1DA2-4129-AF0B-80192450A9BB}"/>
              </a:ext>
            </a:extLst>
          </p:cNvPr>
          <p:cNvSpPr txBox="1">
            <a:spLocks noChangeArrowheads="1"/>
          </p:cNvSpPr>
          <p:nvPr/>
        </p:nvSpPr>
        <p:spPr>
          <a:xfrm>
            <a:off x="936001" y="1501540"/>
            <a:ext cx="10417799" cy="4447739"/>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2000" dirty="0">
                <a:solidFill>
                  <a:sysClr val="windowText" lastClr="000000"/>
                </a:solidFill>
              </a:rPr>
              <a:t>CRITICAL QUESTIONS: </a:t>
            </a:r>
          </a:p>
          <a:p>
            <a:pPr marL="0" marR="0" lvl="0" indent="0" algn="l" defTabSz="914400" rtl="0" eaLnBrk="1" fontAlgn="auto" latinLnBrk="0" hangingPunct="1">
              <a:lnSpc>
                <a:spcPct val="100000"/>
              </a:lnSpc>
              <a:spcBef>
                <a:spcPct val="20000"/>
              </a:spcBef>
              <a:spcAft>
                <a:spcPts val="0"/>
              </a:spcAft>
              <a:buClr>
                <a:srgbClr val="F15160"/>
              </a:buClr>
              <a:buSzPct val="100000"/>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38138" marR="0" lvl="1" indent="0" algn="l" defTabSz="896938" rtl="0" eaLnBrk="1" fontAlgn="auto" latinLnBrk="0" hangingPunct="1">
              <a:lnSpc>
                <a:spcPct val="100000"/>
              </a:lnSpc>
              <a:spcBef>
                <a:spcPct val="20000"/>
              </a:spcBef>
              <a:spcAft>
                <a:spcPts val="0"/>
              </a:spcAft>
              <a:buClr>
                <a:srgbClr val="F15160"/>
              </a:buClr>
              <a:buSzTx/>
              <a:buFont typeface="Arial" pitchFamily="34" charset="0"/>
              <a:buNone/>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sp>
        <p:nvSpPr>
          <p:cNvPr id="9" name="Rectangle 3">
            <a:extLst>
              <a:ext uri="{FF2B5EF4-FFF2-40B4-BE49-F238E27FC236}">
                <a16:creationId xmlns:a16="http://schemas.microsoft.com/office/drawing/2014/main" id="{1D4634A8-6EF0-49B4-BA0A-1FF84DFB01E9}"/>
              </a:ext>
            </a:extLst>
          </p:cNvPr>
          <p:cNvSpPr txBox="1">
            <a:spLocks noChangeArrowheads="1"/>
          </p:cNvSpPr>
          <p:nvPr/>
        </p:nvSpPr>
        <p:spPr>
          <a:xfrm>
            <a:off x="702989" y="1937493"/>
            <a:ext cx="10883822" cy="2983014"/>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tx1"/>
                </a:solidFill>
              </a:rPr>
              <a:t>Is the IV variable predictive enough? (correlation between IV and causal variable)</a:t>
            </a:r>
          </a:p>
          <a:p>
            <a:r>
              <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Are there any other ways in which the IV variable affects the outcome variable than through the causal variable?</a:t>
            </a: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338138" marR="0" lvl="1" indent="0" algn="l" defTabSz="896938" rtl="0" eaLnBrk="1" fontAlgn="auto" latinLnBrk="0" hangingPunct="1">
              <a:lnSpc>
                <a:spcPct val="100000"/>
              </a:lnSpc>
              <a:spcBef>
                <a:spcPct val="20000"/>
              </a:spcBef>
              <a:spcAft>
                <a:spcPts val="0"/>
              </a:spcAft>
              <a:buClr>
                <a:srgbClr val="F15160"/>
              </a:buClr>
              <a:buSzTx/>
              <a:buFont typeface="Arial" pitchFamily="34" charset="0"/>
              <a:buNone/>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a:p>
            <a:pPr marL="623888" marR="0" lvl="1" indent="-285750" algn="l" defTabSz="896938" rtl="0" eaLnBrk="1" fontAlgn="auto" latinLnBrk="0" hangingPunct="1">
              <a:lnSpc>
                <a:spcPct val="100000"/>
              </a:lnSpc>
              <a:spcBef>
                <a:spcPct val="20000"/>
              </a:spcBef>
              <a:spcAft>
                <a:spcPts val="0"/>
              </a:spcAft>
              <a:buClr>
                <a:srgbClr val="F15160"/>
              </a:buClr>
              <a:buSzTx/>
              <a:buFont typeface="Arial" pitchFamily="34" charset="0"/>
              <a:buChar char="–"/>
              <a:tabLst/>
              <a:defRPr/>
            </a:pPr>
            <a:endParaRPr kumimoji="0" lang="en-US" sz="1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sp>
        <p:nvSpPr>
          <p:cNvPr id="3" name="Footer Placeholder 2">
            <a:extLst>
              <a:ext uri="{FF2B5EF4-FFF2-40B4-BE49-F238E27FC236}">
                <a16:creationId xmlns:a16="http://schemas.microsoft.com/office/drawing/2014/main" id="{E79AD956-E5A7-4591-A74D-4E03862ED29E}"/>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170649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noProof="0" dirty="0"/>
              <a:t>Back to class size (or teacher density)…</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sp>
        <p:nvSpPr>
          <p:cNvPr id="10" name="Rectangle 3">
            <a:extLst>
              <a:ext uri="{FF2B5EF4-FFF2-40B4-BE49-F238E27FC236}">
                <a16:creationId xmlns:a16="http://schemas.microsoft.com/office/drawing/2014/main" id="{AD696928-D60B-459D-983E-15F7D5FE31AE}"/>
              </a:ext>
            </a:extLst>
          </p:cNvPr>
          <p:cNvSpPr txBox="1">
            <a:spLocks noChangeArrowheads="1"/>
          </p:cNvSpPr>
          <p:nvPr/>
        </p:nvSpPr>
        <p:spPr>
          <a:xfrm>
            <a:off x="936001" y="1268760"/>
            <a:ext cx="9624495" cy="4680520"/>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kumimoji="0" lang="de-DE" sz="2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RCT </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kumimoji="0" lang="de-DE" sz="2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Quasi-experiments</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kumimoji="0" lang="de-DE" sz="2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(Correlational studies</a:t>
            </a:r>
            <a:r>
              <a:rPr kumimoji="0" lang="de-DE" sz="2800" b="0" i="0" u="none" strike="noStrike" kern="1200" cap="none" spc="0" normalizeH="0" baseline="0" noProof="0" dirty="0">
                <a:ln>
                  <a:noFill/>
                </a:ln>
                <a:solidFill>
                  <a:srgbClr val="404040"/>
                </a:solidFill>
                <a:effectLst/>
                <a:uLnTx/>
                <a:uFillTx/>
                <a:latin typeface="Cambria" panose="02040503050406030204" pitchFamily="18" charset="0"/>
                <a:ea typeface="+mn-ea"/>
                <a:cs typeface="+mn-cs"/>
              </a:rPr>
              <a:t>)</a:t>
            </a:r>
          </a:p>
          <a:p>
            <a:pPr marL="0" marR="0" lvl="0" indent="0" algn="l" defTabSz="914400" rtl="0" eaLnBrk="1" fontAlgn="auto" latinLnBrk="0" hangingPunct="1">
              <a:lnSpc>
                <a:spcPct val="100000"/>
              </a:lnSpc>
              <a:spcBef>
                <a:spcPct val="20000"/>
              </a:spcBef>
              <a:spcAft>
                <a:spcPts val="0"/>
              </a:spcAft>
              <a:buClr>
                <a:srgbClr val="F15160"/>
              </a:buClr>
              <a:buSzPct val="100000"/>
              <a:buFontTx/>
              <a:buNone/>
              <a:tabLst/>
              <a:defRPr/>
            </a:pP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pic>
        <p:nvPicPr>
          <p:cNvPr id="11" name="Picture 10">
            <a:extLst>
              <a:ext uri="{FF2B5EF4-FFF2-40B4-BE49-F238E27FC236}">
                <a16:creationId xmlns:a16="http://schemas.microsoft.com/office/drawing/2014/main" id="{C89005EC-B006-4DA5-9D15-4FF04E2D02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440" y="2852936"/>
            <a:ext cx="4320000" cy="3263040"/>
          </a:xfrm>
          <a:prstGeom prst="rect">
            <a:avLst/>
          </a:prstGeom>
        </p:spPr>
      </p:pic>
      <p:pic>
        <p:nvPicPr>
          <p:cNvPr id="12" name="Picture 11">
            <a:extLst>
              <a:ext uri="{FF2B5EF4-FFF2-40B4-BE49-F238E27FC236}">
                <a16:creationId xmlns:a16="http://schemas.microsoft.com/office/drawing/2014/main" id="{936C4340-6452-4C14-B901-EC72C4AC09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6795" y="1268760"/>
            <a:ext cx="4320000" cy="2681280"/>
          </a:xfrm>
          <a:prstGeom prst="rect">
            <a:avLst/>
          </a:prstGeom>
        </p:spPr>
      </p:pic>
      <p:sp>
        <p:nvSpPr>
          <p:cNvPr id="13" name="Rectangle 3">
            <a:extLst>
              <a:ext uri="{FF2B5EF4-FFF2-40B4-BE49-F238E27FC236}">
                <a16:creationId xmlns:a16="http://schemas.microsoft.com/office/drawing/2014/main" id="{59A73058-1A98-4BEC-B69D-483FCB5C01EF}"/>
              </a:ext>
            </a:extLst>
          </p:cNvPr>
          <p:cNvSpPr txBox="1">
            <a:spLocks noChangeArrowheads="1"/>
          </p:cNvSpPr>
          <p:nvPr/>
        </p:nvSpPr>
        <p:spPr>
          <a:xfrm>
            <a:off x="5634547" y="4113076"/>
            <a:ext cx="6454783" cy="2681280"/>
          </a:xfrm>
          <a:prstGeom prst="rect">
            <a:avLst/>
          </a:prstGeom>
        </p:spPr>
        <p:txBody>
          <a:bodyPr vert="horz" lIns="0" tIns="0" rIns="0" bIns="0" rtlCol="0">
            <a:normAutofit fontScale="85000" lnSpcReduction="20000"/>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kumimoji="0" lang="de-DE" sz="2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Tennessee STAR experiment (RCT)</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kumimoji="0" lang="de-DE" sz="2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Class size rules (RD/IV)</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lang="de-DE" dirty="0">
                <a:solidFill>
                  <a:schemeClr val="tx1"/>
                </a:solidFill>
              </a:rPr>
              <a:t>Strict criteria for receiving resources to hire more teachers (RD)</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lang="de-DE" dirty="0">
                <a:solidFill>
                  <a:schemeClr val="tx1"/>
                </a:solidFill>
              </a:rPr>
              <a:t>Comparing municipalities receiving resources to hire more teachers to comparable municipalities over time (DD)</a:t>
            </a:r>
          </a:p>
          <a:p>
            <a:pPr marL="0" marR="0" lvl="0" indent="0" algn="l" defTabSz="914400" rtl="0" eaLnBrk="1" fontAlgn="auto" latinLnBrk="0" hangingPunct="1">
              <a:lnSpc>
                <a:spcPct val="100000"/>
              </a:lnSpc>
              <a:spcBef>
                <a:spcPct val="20000"/>
              </a:spcBef>
              <a:spcAft>
                <a:spcPts val="0"/>
              </a:spcAft>
              <a:buClr>
                <a:srgbClr val="F15160"/>
              </a:buClr>
              <a:buSzPct val="100000"/>
              <a:buNone/>
              <a:tabLst/>
              <a:defRPr/>
            </a:pPr>
            <a:r>
              <a:rPr kumimoji="0" lang="de-DE" sz="2800" b="0" i="0" u="none" strike="noStrike" kern="1200" cap="none" spc="0" normalizeH="0" baseline="0" noProof="0" dirty="0">
                <a:ln>
                  <a:noFill/>
                </a:ln>
                <a:solidFill>
                  <a:srgbClr val="404040"/>
                </a:solidFill>
                <a:effectLst/>
                <a:uLnTx/>
                <a:uFillTx/>
                <a:latin typeface="Cambria" panose="02040503050406030204" pitchFamily="18" charset="0"/>
                <a:ea typeface="+mn-ea"/>
                <a:cs typeface="+mn-cs"/>
              </a:rPr>
              <a:t>	</a:t>
            </a:r>
            <a:endParaRPr kumimoji="0" lang="en-US" sz="2800" b="0" i="0" u="none" strike="noStrike" kern="1200" cap="none" spc="0" normalizeH="0" baseline="0" noProof="0" dirty="0">
              <a:ln>
                <a:noFill/>
              </a:ln>
              <a:solidFill>
                <a:sysClr val="windowText" lastClr="000000"/>
              </a:solidFill>
              <a:effectLst/>
              <a:uLnTx/>
              <a:uFillTx/>
              <a:latin typeface="Cambria" panose="02040503050406030204" pitchFamily="18" charset="0"/>
              <a:ea typeface="+mn-ea"/>
              <a:cs typeface="+mn-cs"/>
            </a:endParaRPr>
          </a:p>
        </p:txBody>
      </p:sp>
      <p:sp>
        <p:nvSpPr>
          <p:cNvPr id="3" name="Footer Placeholder 2">
            <a:extLst>
              <a:ext uri="{FF2B5EF4-FFF2-40B4-BE49-F238E27FC236}">
                <a16:creationId xmlns:a16="http://schemas.microsoft.com/office/drawing/2014/main" id="{60837980-8F0F-4B9A-81FE-4596A9977EAE}"/>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398397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noProof="0" dirty="0"/>
              <a:t>What do we agree on in economics of education?</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sp>
        <p:nvSpPr>
          <p:cNvPr id="10" name="Rectangle 3">
            <a:extLst>
              <a:ext uri="{FF2B5EF4-FFF2-40B4-BE49-F238E27FC236}">
                <a16:creationId xmlns:a16="http://schemas.microsoft.com/office/drawing/2014/main" id="{AD696928-D60B-459D-983E-15F7D5FE31AE}"/>
              </a:ext>
            </a:extLst>
          </p:cNvPr>
          <p:cNvSpPr txBox="1">
            <a:spLocks noChangeArrowheads="1"/>
          </p:cNvSpPr>
          <p:nvPr/>
        </p:nvSpPr>
        <p:spPr>
          <a:xfrm>
            <a:off x="936001" y="1268760"/>
            <a:ext cx="9624495" cy="4680520"/>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kumimoji="0" lang="de-DE" sz="2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Human capital is important…</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kumimoji="0" lang="de-DE" sz="2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but it is hard to i</a:t>
            </a:r>
            <a:r>
              <a:rPr lang="de-DE" dirty="0">
                <a:solidFill>
                  <a:schemeClr val="tx1"/>
                </a:solidFill>
              </a:rPr>
              <a:t>ncrease human capital</a:t>
            </a:r>
            <a:endParaRPr kumimoji="0" lang="de-DE" sz="2800" b="0" i="0" u="none" strike="noStrike" kern="1200" cap="none" spc="0" normalizeH="0" baseline="0" noProof="0" dirty="0">
              <a:ln>
                <a:noFill/>
              </a:ln>
              <a:solidFill>
                <a:schemeClr val="tx1"/>
              </a:solidFill>
              <a:effectLst/>
              <a:uLnTx/>
              <a:uFillTx/>
            </a:endParaRP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lang="de-DE" dirty="0">
                <a:solidFill>
                  <a:schemeClr val="tx1"/>
                </a:solidFill>
              </a:rPr>
              <a:t>Teachers are very important…</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lang="de-DE" dirty="0">
                <a:solidFill>
                  <a:schemeClr val="tx1"/>
                </a:solidFill>
              </a:rPr>
              <a:t>… but it is hard to improve teacher education or teacher quality</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kumimoji="0" lang="de-DE"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The effect of increasing resources varies</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lang="de-DE" dirty="0">
                <a:solidFill>
                  <a:schemeClr val="tx1"/>
                </a:solidFill>
              </a:rPr>
              <a:t>The effect of institutional changes varies</a:t>
            </a: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kumimoji="0" lang="de-DE"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We depend on causal studies to be able to tell us what w</a:t>
            </a:r>
            <a:r>
              <a:rPr lang="de-DE" dirty="0">
                <a:solidFill>
                  <a:schemeClr val="tx1"/>
                </a:solidFill>
              </a:rPr>
              <a:t>orks, when it works and how well it works</a:t>
            </a:r>
            <a:endParaRPr kumimoji="0" lang="de-DE" b="0" i="0" u="none" strike="noStrike" kern="1200" cap="none" spc="0" normalizeH="0" baseline="0" noProof="0" dirty="0">
              <a:ln>
                <a:noFill/>
              </a:ln>
              <a:solidFill>
                <a:schemeClr val="tx1"/>
              </a:solidFill>
              <a:effectLst/>
              <a:uLnTx/>
              <a:uFillTx/>
            </a:endParaRPr>
          </a:p>
        </p:txBody>
      </p:sp>
      <p:sp>
        <p:nvSpPr>
          <p:cNvPr id="3" name="Footer Placeholder 2">
            <a:extLst>
              <a:ext uri="{FF2B5EF4-FFF2-40B4-BE49-F238E27FC236}">
                <a16:creationId xmlns:a16="http://schemas.microsoft.com/office/drawing/2014/main" id="{CED4DE7F-F05F-4B7E-ABC5-919BB4B8B766}"/>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4136560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dirty="0"/>
              <a:t>Take home message:</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en-US" dirty="0">
              <a:solidFill>
                <a:schemeClr val="tx1"/>
              </a:solidFill>
              <a:latin typeface="+mn-lt"/>
            </a:endParaRPr>
          </a:p>
        </p:txBody>
      </p:sp>
      <p:sp>
        <p:nvSpPr>
          <p:cNvPr id="10" name="Rectangle 3">
            <a:extLst>
              <a:ext uri="{FF2B5EF4-FFF2-40B4-BE49-F238E27FC236}">
                <a16:creationId xmlns:a16="http://schemas.microsoft.com/office/drawing/2014/main" id="{AD696928-D60B-459D-983E-15F7D5FE31AE}"/>
              </a:ext>
            </a:extLst>
          </p:cNvPr>
          <p:cNvSpPr txBox="1">
            <a:spLocks noChangeArrowheads="1"/>
          </p:cNvSpPr>
          <p:nvPr/>
        </p:nvSpPr>
        <p:spPr>
          <a:xfrm>
            <a:off x="936001" y="1268760"/>
            <a:ext cx="9624495" cy="4680520"/>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kumimoji="0" lang="en-US" sz="2800" b="0" i="0" u="none" strike="noStrike" kern="1200" cap="none" spc="0" normalizeH="0" baseline="0" dirty="0">
                <a:ln>
                  <a:noFill/>
                </a:ln>
                <a:solidFill>
                  <a:schemeClr val="tx1"/>
                </a:solidFill>
                <a:effectLst/>
                <a:uLnTx/>
                <a:uFillTx/>
              </a:rPr>
              <a:t>You</a:t>
            </a:r>
            <a:r>
              <a:rPr kumimoji="0" lang="en-US" sz="2800" b="0" i="0" u="none" strike="noStrike" kern="1200" cap="none" spc="0" normalizeH="0" baseline="0" noProof="0" dirty="0">
                <a:ln>
                  <a:noFill/>
                </a:ln>
                <a:solidFill>
                  <a:schemeClr val="tx1"/>
                </a:solidFill>
                <a:effectLst/>
                <a:uLnTx/>
                <a:uFillTx/>
              </a:rPr>
              <a:t> do not need to know how to do quasi-experiments</a:t>
            </a:r>
          </a:p>
          <a:p>
            <a:pPr lvl="1" indent="-322263" defTabSz="914400">
              <a:buSzPct val="100000"/>
              <a:buBlip>
                <a:blip r:embed="rId2"/>
              </a:buBlip>
            </a:pPr>
            <a:r>
              <a:rPr lang="en-US" dirty="0">
                <a:solidFill>
                  <a:schemeClr val="tx1"/>
                </a:solidFill>
              </a:rPr>
              <a:t>Each of these methods takes time to understand and years to master</a:t>
            </a:r>
          </a:p>
          <a:p>
            <a:pPr lvl="1" indent="-322263" defTabSz="914400">
              <a:buSzPct val="100000"/>
              <a:buBlip>
                <a:blip r:embed="rId2"/>
              </a:buBlip>
            </a:pPr>
            <a:r>
              <a:rPr lang="en-US" dirty="0">
                <a:solidFill>
                  <a:schemeClr val="tx1"/>
                </a:solidFill>
              </a:rPr>
              <a:t>Requires detailed knowledge of register data and regression analyses using R/Stata</a:t>
            </a:r>
          </a:p>
          <a:p>
            <a:pPr lvl="1" indent="-322263" defTabSz="914400">
              <a:buSzPct val="100000"/>
              <a:buBlip>
                <a:blip r:embed="rId2"/>
              </a:buBlip>
            </a:pPr>
            <a:r>
              <a:rPr lang="en-US" dirty="0">
                <a:solidFill>
                  <a:schemeClr val="tx1"/>
                </a:solidFill>
              </a:rPr>
              <a:t>Robustness checks are a big part of it</a:t>
            </a:r>
          </a:p>
          <a:p>
            <a:pPr lvl="1" indent="-322263" defTabSz="914400">
              <a:buSzPct val="100000"/>
              <a:buBlip>
                <a:blip r:embed="rId2"/>
              </a:buBlip>
            </a:pPr>
            <a:r>
              <a:rPr lang="en-US" dirty="0">
                <a:solidFill>
                  <a:schemeClr val="tx1"/>
                </a:solidFill>
              </a:rPr>
              <a:t>Typical paper has one table with results and 12 tables with robustness</a:t>
            </a:r>
          </a:p>
          <a:p>
            <a:pPr marL="301625" lvl="1" indent="0" defTabSz="914400">
              <a:buSzPct val="100000"/>
              <a:buNone/>
            </a:pPr>
            <a:endParaRPr kumimoji="0" lang="en-US" b="0" i="0" u="none" strike="noStrike" kern="1200" cap="none" spc="0" normalizeH="0" baseline="0" noProof="0" dirty="0">
              <a:ln>
                <a:noFill/>
              </a:ln>
              <a:solidFill>
                <a:schemeClr val="tx1"/>
              </a:solidFill>
              <a:effectLst/>
              <a:uLnTx/>
              <a:uFillTx/>
            </a:endParaRP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lang="en-US" dirty="0">
                <a:solidFill>
                  <a:schemeClr val="tx1"/>
                </a:solidFill>
              </a:rPr>
              <a:t>You should be able to understand the essence of the method </a:t>
            </a:r>
          </a:p>
          <a:p>
            <a:pPr lvl="1" indent="-322263" defTabSz="914400">
              <a:buSzPct val="100000"/>
              <a:buBlip>
                <a:blip r:embed="rId2"/>
              </a:buBlip>
            </a:pPr>
            <a:r>
              <a:rPr kumimoji="0" lang="en-US" b="0" i="0" u="none" strike="noStrike" kern="1200" cap="none" spc="0" normalizeH="0" baseline="0" noProof="0" dirty="0">
                <a:ln>
                  <a:noFill/>
                </a:ln>
                <a:solidFill>
                  <a:schemeClr val="tx1"/>
                </a:solidFill>
                <a:effectLst/>
                <a:uLnTx/>
                <a:uFillTx/>
              </a:rPr>
              <a:t>Does the story seem credible?</a:t>
            </a:r>
            <a:endParaRPr lang="en-US" dirty="0">
              <a:solidFill>
                <a:schemeClr val="tx1"/>
              </a:solidFill>
            </a:endParaRPr>
          </a:p>
          <a:p>
            <a:pPr lvl="1" indent="-322263" defTabSz="914400">
              <a:buSzPct val="100000"/>
              <a:buBlip>
                <a:blip r:embed="rId2"/>
              </a:buBlip>
            </a:pPr>
            <a:r>
              <a:rPr kumimoji="0" lang="en-US" b="0" i="0" u="none" strike="noStrike" kern="1200" cap="none" spc="0" normalizeH="0" baseline="0" noProof="0" dirty="0">
                <a:ln>
                  <a:noFill/>
                </a:ln>
                <a:solidFill>
                  <a:schemeClr val="tx1"/>
                </a:solidFill>
                <a:effectLst/>
                <a:uLnTx/>
                <a:uFillTx/>
              </a:rPr>
              <a:t>Are any critical assumptions violated?</a:t>
            </a:r>
          </a:p>
          <a:p>
            <a:pPr lvl="1" indent="-322263" defTabSz="914400">
              <a:buSzPct val="100000"/>
              <a:buBlip>
                <a:blip r:embed="rId2"/>
              </a:buBlip>
            </a:pPr>
            <a:r>
              <a:rPr lang="en-US" dirty="0">
                <a:solidFill>
                  <a:schemeClr val="tx1"/>
                </a:solidFill>
              </a:rPr>
              <a:t>Have they understood the reform/policy change in the right way?</a:t>
            </a:r>
          </a:p>
          <a:p>
            <a:pPr lvl="1" indent="-322263" defTabSz="914400">
              <a:buSzPct val="100000"/>
              <a:buBlip>
                <a:blip r:embed="rId2"/>
              </a:buBlip>
            </a:pPr>
            <a:r>
              <a:rPr lang="en-US" dirty="0">
                <a:solidFill>
                  <a:schemeClr val="tx1"/>
                </a:solidFill>
              </a:rPr>
              <a:t>Is the interpretation of the results correct?</a:t>
            </a:r>
            <a:endParaRPr kumimoji="0" lang="en-US" b="0" i="0" u="none" strike="noStrike" kern="1200" cap="none" spc="0" normalizeH="0" baseline="0" noProof="0" dirty="0">
              <a:ln>
                <a:noFill/>
              </a:ln>
              <a:solidFill>
                <a:schemeClr val="tx1"/>
              </a:solidFill>
              <a:effectLst/>
              <a:uLnTx/>
              <a:uFillTx/>
            </a:endParaRPr>
          </a:p>
        </p:txBody>
      </p:sp>
      <p:sp>
        <p:nvSpPr>
          <p:cNvPr id="3" name="Footer Placeholder 2">
            <a:extLst>
              <a:ext uri="{FF2B5EF4-FFF2-40B4-BE49-F238E27FC236}">
                <a16:creationId xmlns:a16="http://schemas.microsoft.com/office/drawing/2014/main" id="{9B7C25F5-49DE-4692-908F-7C5A4BFC3E28}"/>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353526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E73A-8580-4D82-A49F-5C25366D6664}"/>
              </a:ext>
            </a:extLst>
          </p:cNvPr>
          <p:cNvSpPr>
            <a:spLocks noGrp="1"/>
          </p:cNvSpPr>
          <p:nvPr>
            <p:ph type="title"/>
          </p:nvPr>
        </p:nvSpPr>
        <p:spPr/>
        <p:txBody>
          <a:bodyPr/>
          <a:lstStyle/>
          <a:p>
            <a:r>
              <a:rPr lang="en-US" noProof="0" dirty="0"/>
              <a:t>What is economics of education?</a:t>
            </a:r>
          </a:p>
        </p:txBody>
      </p:sp>
      <p:sp>
        <p:nvSpPr>
          <p:cNvPr id="3" name="Content Placeholder 2">
            <a:extLst>
              <a:ext uri="{FF2B5EF4-FFF2-40B4-BE49-F238E27FC236}">
                <a16:creationId xmlns:a16="http://schemas.microsoft.com/office/drawing/2014/main" id="{8E7571B4-76BA-4B2D-A89C-2390C780223D}"/>
              </a:ext>
            </a:extLst>
          </p:cNvPr>
          <p:cNvSpPr>
            <a:spLocks noGrp="1"/>
          </p:cNvSpPr>
          <p:nvPr>
            <p:ph idx="1"/>
          </p:nvPr>
        </p:nvSpPr>
        <p:spPr/>
        <p:txBody>
          <a:bodyPr>
            <a:normAutofit fontScale="92500" lnSpcReduction="20000"/>
          </a:bodyPr>
          <a:lstStyle/>
          <a:p>
            <a:r>
              <a:rPr lang="en-US" noProof="0" dirty="0"/>
              <a:t>Economics: What is the best possible use of limited resources?</a:t>
            </a:r>
          </a:p>
          <a:p>
            <a:r>
              <a:rPr lang="en-US" noProof="0" dirty="0"/>
              <a:t>Trade off between sector – health or education?</a:t>
            </a:r>
          </a:p>
          <a:p>
            <a:r>
              <a:rPr lang="en-US" noProof="0" dirty="0"/>
              <a:t>Trade off within sectors – what is the best way to increase learning?</a:t>
            </a:r>
          </a:p>
          <a:p>
            <a:endParaRPr lang="en-US" dirty="0"/>
          </a:p>
          <a:p>
            <a:r>
              <a:rPr lang="en-US" dirty="0">
                <a:solidFill>
                  <a:schemeClr val="bg1"/>
                </a:solidFill>
              </a:rPr>
              <a:t>Why do we care about this? Human capital theory</a:t>
            </a:r>
          </a:p>
          <a:p>
            <a:endParaRPr lang="en-US" dirty="0">
              <a:solidFill>
                <a:schemeClr val="bg1"/>
              </a:solidFill>
            </a:endParaRPr>
          </a:p>
          <a:p>
            <a:r>
              <a:rPr lang="en-US" dirty="0">
                <a:solidFill>
                  <a:schemeClr val="bg1"/>
                </a:solidFill>
              </a:rPr>
              <a:t>Learning (human capital accumulation) depends on…			</a:t>
            </a:r>
          </a:p>
          <a:p>
            <a:pPr lvl="1"/>
            <a:r>
              <a:rPr lang="en-US" dirty="0">
                <a:solidFill>
                  <a:schemeClr val="bg1"/>
                </a:solidFill>
              </a:rPr>
              <a:t>Student characteristics</a:t>
            </a:r>
          </a:p>
          <a:p>
            <a:pPr lvl="1"/>
            <a:r>
              <a:rPr lang="en-US" dirty="0">
                <a:solidFill>
                  <a:schemeClr val="bg1"/>
                </a:solidFill>
              </a:rPr>
              <a:t>Family characteristics</a:t>
            </a:r>
          </a:p>
          <a:p>
            <a:pPr lvl="1"/>
            <a:r>
              <a:rPr lang="en-US" dirty="0">
                <a:solidFill>
                  <a:schemeClr val="bg1"/>
                </a:solidFill>
              </a:rPr>
              <a:t>Individual skills</a:t>
            </a:r>
          </a:p>
          <a:p>
            <a:pPr lvl="1"/>
            <a:r>
              <a:rPr lang="en-US" dirty="0">
                <a:solidFill>
                  <a:schemeClr val="bg1"/>
                </a:solidFill>
              </a:rPr>
              <a:t>Resources</a:t>
            </a:r>
          </a:p>
          <a:p>
            <a:pPr lvl="1"/>
            <a:r>
              <a:rPr lang="en-US" dirty="0">
                <a:solidFill>
                  <a:schemeClr val="bg1"/>
                </a:solidFill>
              </a:rPr>
              <a:t>Institutions</a:t>
            </a:r>
          </a:p>
          <a:p>
            <a:pPr lvl="1"/>
            <a:endParaRPr lang="en-US" noProof="0" dirty="0">
              <a:solidFill>
                <a:schemeClr val="bg1"/>
              </a:solidFill>
            </a:endParaRPr>
          </a:p>
        </p:txBody>
      </p:sp>
      <p:sp>
        <p:nvSpPr>
          <p:cNvPr id="4" name="Footer Placeholder 3">
            <a:extLst>
              <a:ext uri="{FF2B5EF4-FFF2-40B4-BE49-F238E27FC236}">
                <a16:creationId xmlns:a16="http://schemas.microsoft.com/office/drawing/2014/main" id="{297429D9-14A7-4EF1-B970-D1DE4F6E96B0}"/>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263629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dirty="0"/>
              <a:t>Literature/references:</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sp>
        <p:nvSpPr>
          <p:cNvPr id="10" name="Rectangle 3">
            <a:extLst>
              <a:ext uri="{FF2B5EF4-FFF2-40B4-BE49-F238E27FC236}">
                <a16:creationId xmlns:a16="http://schemas.microsoft.com/office/drawing/2014/main" id="{AD696928-D60B-459D-983E-15F7D5FE31AE}"/>
              </a:ext>
            </a:extLst>
          </p:cNvPr>
          <p:cNvSpPr txBox="1">
            <a:spLocks noChangeArrowheads="1"/>
          </p:cNvSpPr>
          <p:nvPr/>
        </p:nvSpPr>
        <p:spPr>
          <a:xfrm>
            <a:off x="936001" y="1268760"/>
            <a:ext cx="9624495" cy="5016216"/>
          </a:xfrm>
          <a:prstGeom prst="rect">
            <a:avLst/>
          </a:prstGeom>
        </p:spPr>
        <p:txBody>
          <a:bodyPr vert="horz" lIns="0" tIns="0" rIns="0" bIns="0" rtlCol="0">
            <a:normAutofit fontScale="62500" lnSpcReduction="20000"/>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solidFill>
                  <a:srgbClr val="1C1D1E"/>
                </a:solidFill>
                <a:latin typeface="+mn-lt"/>
              </a:rPr>
              <a:t>Abdulkadiroğlu, A., Angrist, J. and Pathak, P. (2014), The Elite Illusion: Achievement Effects at Boston and New York Exam Schools. Econometrica, 82: 137-196. </a:t>
            </a:r>
            <a:r>
              <a:rPr lang="en-US" sz="2200" dirty="0">
                <a:solidFill>
                  <a:srgbClr val="005274"/>
                </a:solidFill>
                <a:latin typeface="+mn-lt"/>
                <a:hlinkClick r:id="rId3"/>
              </a:rPr>
              <a:t>https://doi.org/10.3982/ECTA10266</a:t>
            </a:r>
            <a:endParaRPr lang="en-US" sz="2200" dirty="0">
              <a:solidFill>
                <a:srgbClr val="005274"/>
              </a:solidFill>
              <a:latin typeface="+mn-lt"/>
            </a:endParaRPr>
          </a:p>
          <a:p>
            <a:r>
              <a:rPr lang="en-US" sz="2200" dirty="0">
                <a:solidFill>
                  <a:srgbClr val="222222"/>
                </a:solidFill>
                <a:latin typeface="+mn-lt"/>
              </a:rPr>
              <a:t>Angrist, J. D., &amp; Keueger, A. B. (1991). Does compulsory school attendance affect schooling and earnings?. </a:t>
            </a:r>
            <a:r>
              <a:rPr lang="en-US" sz="2200" i="1" dirty="0">
                <a:solidFill>
                  <a:srgbClr val="222222"/>
                </a:solidFill>
                <a:latin typeface="+mn-lt"/>
              </a:rPr>
              <a:t>The Quarterly Journal of Economics</a:t>
            </a:r>
            <a:r>
              <a:rPr lang="en-US" sz="2200" dirty="0">
                <a:solidFill>
                  <a:srgbClr val="222222"/>
                </a:solidFill>
                <a:latin typeface="+mn-lt"/>
              </a:rPr>
              <a:t>, </a:t>
            </a:r>
            <a:r>
              <a:rPr lang="en-US" sz="2200" i="1" dirty="0">
                <a:solidFill>
                  <a:srgbClr val="222222"/>
                </a:solidFill>
                <a:latin typeface="+mn-lt"/>
              </a:rPr>
              <a:t>106</a:t>
            </a:r>
            <a:r>
              <a:rPr lang="en-US" sz="2200" dirty="0">
                <a:solidFill>
                  <a:srgbClr val="222222"/>
                </a:solidFill>
                <a:latin typeface="+mn-lt"/>
              </a:rPr>
              <a:t>(4), 979-1014. </a:t>
            </a:r>
            <a:r>
              <a:rPr lang="nb-NO" sz="2200" dirty="0">
                <a:latin typeface="+mn-lt"/>
                <a:hlinkClick r:id="rId4"/>
              </a:rPr>
              <a:t>https://doi.org/10.2307/2937954</a:t>
            </a:r>
            <a:endParaRPr lang="nb-NO" sz="2200" dirty="0">
              <a:latin typeface="+mn-lt"/>
            </a:endParaRPr>
          </a:p>
          <a:p>
            <a:r>
              <a:rPr lang="en-US" sz="2200" dirty="0">
                <a:solidFill>
                  <a:schemeClr val="tx1"/>
                </a:solidFill>
                <a:latin typeface="+mn-lt"/>
              </a:rPr>
              <a:t>Angrist, J. D., Lavy, V., Leder-Luis, J., &amp; Shany, A. (2019). Maimonides' Rule Redux. </a:t>
            </a:r>
            <a:r>
              <a:rPr lang="en-US" sz="2200" i="1" dirty="0">
                <a:solidFill>
                  <a:schemeClr val="tx1"/>
                </a:solidFill>
                <a:latin typeface="+mn-lt"/>
              </a:rPr>
              <a:t>American Economic Review: Insights</a:t>
            </a:r>
            <a:r>
              <a:rPr lang="en-US" sz="2200" dirty="0">
                <a:solidFill>
                  <a:schemeClr val="tx1"/>
                </a:solidFill>
                <a:latin typeface="+mn-lt"/>
              </a:rPr>
              <a:t>, </a:t>
            </a:r>
            <a:r>
              <a:rPr lang="en-US" sz="2200" i="1" dirty="0">
                <a:solidFill>
                  <a:schemeClr val="tx1"/>
                </a:solidFill>
                <a:latin typeface="+mn-lt"/>
              </a:rPr>
              <a:t>1</a:t>
            </a:r>
            <a:r>
              <a:rPr lang="en-US" sz="2200" dirty="0">
                <a:solidFill>
                  <a:schemeClr val="tx1"/>
                </a:solidFill>
                <a:latin typeface="+mn-lt"/>
              </a:rPr>
              <a:t>(3), 309-24.</a:t>
            </a:r>
            <a:r>
              <a:rPr lang="nb-NO" sz="2200" dirty="0">
                <a:solidFill>
                  <a:schemeClr val="tx1"/>
                </a:solidFill>
                <a:latin typeface="+mn-lt"/>
              </a:rPr>
              <a:t> </a:t>
            </a:r>
            <a:r>
              <a:rPr lang="nb-NO" sz="2200" dirty="0">
                <a:latin typeface="+mn-lt"/>
                <a:hlinkClick r:id="rId5"/>
              </a:rPr>
              <a:t>https://doi.org/10.1257/aeri.20180120</a:t>
            </a:r>
            <a:endParaRPr lang="nb-NO" sz="2200" dirty="0">
              <a:latin typeface="+mn-lt"/>
            </a:endParaRPr>
          </a:p>
          <a:p>
            <a:r>
              <a:rPr lang="en-US" sz="2200" dirty="0">
                <a:solidFill>
                  <a:schemeClr val="tx1"/>
                </a:solidFill>
                <a:latin typeface="+mn-lt"/>
              </a:rPr>
              <a:t>Angrist, J. D., &amp; Lavy, V. (1999). Using Maimonides' rule to estimate the effect of class size on scholastic achievement. </a:t>
            </a:r>
            <a:r>
              <a:rPr lang="en-US" sz="2200" i="1" dirty="0">
                <a:solidFill>
                  <a:schemeClr val="tx1"/>
                </a:solidFill>
                <a:latin typeface="+mn-lt"/>
              </a:rPr>
              <a:t>The Quarterly journal of economics</a:t>
            </a:r>
            <a:r>
              <a:rPr lang="en-US" sz="2200" dirty="0">
                <a:solidFill>
                  <a:schemeClr val="tx1"/>
                </a:solidFill>
                <a:latin typeface="+mn-lt"/>
              </a:rPr>
              <a:t>, </a:t>
            </a:r>
            <a:r>
              <a:rPr lang="en-US" sz="2200" i="1" dirty="0">
                <a:solidFill>
                  <a:schemeClr val="tx1"/>
                </a:solidFill>
                <a:latin typeface="+mn-lt"/>
              </a:rPr>
              <a:t>114</a:t>
            </a:r>
            <a:r>
              <a:rPr lang="en-US" sz="2200" dirty="0">
                <a:solidFill>
                  <a:schemeClr val="tx1"/>
                </a:solidFill>
                <a:latin typeface="+mn-lt"/>
              </a:rPr>
              <a:t>(2), 533-575. </a:t>
            </a:r>
            <a:r>
              <a:rPr lang="nb-NO" sz="2200" dirty="0">
                <a:latin typeface="+mn-lt"/>
                <a:hlinkClick r:id="rId6"/>
              </a:rPr>
              <a:t>https://doi.org/10.1162/003355399556061</a:t>
            </a:r>
            <a:endParaRPr lang="en-US" sz="2200" dirty="0">
              <a:latin typeface="+mn-lt"/>
            </a:endParaRPr>
          </a:p>
          <a:p>
            <a:r>
              <a:rPr lang="en-US" sz="2200" dirty="0">
                <a:solidFill>
                  <a:schemeClr val="tx1"/>
                </a:solidFill>
                <a:latin typeface="+mn-lt"/>
              </a:rPr>
              <a:t>Angrist, J. D., &amp; Pischke, J. S. (2008). </a:t>
            </a:r>
            <a:r>
              <a:rPr lang="en-US" sz="2200" i="1" dirty="0">
                <a:solidFill>
                  <a:schemeClr val="tx1"/>
                </a:solidFill>
                <a:latin typeface="+mn-lt"/>
              </a:rPr>
              <a:t>Mostly harmless econometrics: An empiricist's companion</a:t>
            </a:r>
            <a:r>
              <a:rPr lang="en-US" sz="2200" dirty="0">
                <a:solidFill>
                  <a:schemeClr val="tx1"/>
                </a:solidFill>
                <a:latin typeface="+mn-lt"/>
              </a:rPr>
              <a:t>. Princeton university press. </a:t>
            </a:r>
            <a:r>
              <a:rPr lang="en-US" sz="2200" dirty="0">
                <a:latin typeface="+mn-lt"/>
                <a:hlinkClick r:id="rId7"/>
              </a:rPr>
              <a:t>https://www.researchgate.net/publication/51992844_Mostly_Harmless_Econometrics_An_Empiricist's_Companion</a:t>
            </a:r>
            <a:r>
              <a:rPr lang="en-US" sz="2200" dirty="0">
                <a:latin typeface="+mn-lt"/>
              </a:rPr>
              <a:t> </a:t>
            </a:r>
          </a:p>
          <a:p>
            <a:r>
              <a:rPr lang="en-US" sz="2200" dirty="0">
                <a:solidFill>
                  <a:schemeClr val="tx1"/>
                </a:solidFill>
                <a:latin typeface="+mn-lt"/>
              </a:rPr>
              <a:t>Angrist, J. D., &amp; Pischke, J. S. (2014). </a:t>
            </a:r>
            <a:r>
              <a:rPr lang="en-US" sz="2200" i="1" dirty="0">
                <a:solidFill>
                  <a:schemeClr val="tx1"/>
                </a:solidFill>
                <a:latin typeface="+mn-lt"/>
              </a:rPr>
              <a:t>Mastering'metrics: The path from cause to effect</a:t>
            </a:r>
            <a:r>
              <a:rPr lang="en-US" sz="2200" dirty="0">
                <a:solidFill>
                  <a:schemeClr val="tx1"/>
                </a:solidFill>
                <a:latin typeface="+mn-lt"/>
              </a:rPr>
              <a:t>. Princeton University Press</a:t>
            </a:r>
            <a:r>
              <a:rPr lang="en-US" sz="2200" dirty="0">
                <a:latin typeface="+mn-lt"/>
              </a:rPr>
              <a:t>.</a:t>
            </a:r>
          </a:p>
          <a:p>
            <a:r>
              <a:rPr lang="en-US" sz="2200" dirty="0">
                <a:solidFill>
                  <a:schemeClr val="tx1"/>
                </a:solidFill>
                <a:latin typeface="+mn-lt"/>
              </a:rPr>
              <a:t>Cunningham, S. </a:t>
            </a:r>
            <a:r>
              <a:rPr lang="en-US" sz="2200" i="1" dirty="0">
                <a:solidFill>
                  <a:schemeClr val="tx1"/>
                </a:solidFill>
                <a:latin typeface="+mn-lt"/>
              </a:rPr>
              <a:t>Causal inference: The Mixtape</a:t>
            </a:r>
            <a:r>
              <a:rPr lang="en-US" sz="2200" dirty="0">
                <a:solidFill>
                  <a:schemeClr val="tx1"/>
                </a:solidFill>
                <a:latin typeface="+mn-lt"/>
              </a:rPr>
              <a:t>. YALE University Press</a:t>
            </a:r>
            <a:r>
              <a:rPr lang="en-US" sz="2200" dirty="0">
                <a:latin typeface="+mn-lt"/>
              </a:rPr>
              <a:t>. </a:t>
            </a:r>
            <a:r>
              <a:rPr lang="en-US" sz="2200" dirty="0">
                <a:latin typeface="+mn-lt"/>
                <a:hlinkClick r:id="rId8"/>
              </a:rPr>
              <a:t>https://scunning.com/cunningham_mixtape.pdf</a:t>
            </a:r>
            <a:r>
              <a:rPr lang="en-US" sz="2200" dirty="0">
                <a:latin typeface="+mn-lt"/>
              </a:rPr>
              <a:t> </a:t>
            </a:r>
          </a:p>
          <a:p>
            <a:r>
              <a:rPr lang="en-US" sz="2200" dirty="0">
                <a:solidFill>
                  <a:srgbClr val="222222"/>
                </a:solidFill>
                <a:latin typeface="+mn-lt"/>
              </a:rPr>
              <a:t>Drange, N., Havnes, T., &amp; Sandsør, A. M. (2016). Kindergarten for all: Long run effects of a universal intervention. Economics of Education Review, 53, 164-181. </a:t>
            </a:r>
            <a:r>
              <a:rPr lang="nb-NO" sz="2200" dirty="0">
                <a:latin typeface="+mn-lt"/>
                <a:hlinkClick r:id="rId9" tooltip="Persistent link using digital object identifier"/>
              </a:rPr>
              <a:t>https://doi.org/10.1016/j.econedurev.2016.04.002</a:t>
            </a:r>
            <a:endParaRPr lang="en-US" sz="2200" dirty="0">
              <a:solidFill>
                <a:srgbClr val="222222"/>
              </a:solidFill>
              <a:latin typeface="+mn-lt"/>
            </a:endParaRPr>
          </a:p>
          <a:p>
            <a:r>
              <a:rPr lang="en-US" sz="2200" dirty="0">
                <a:solidFill>
                  <a:schemeClr val="tx1"/>
                </a:solidFill>
                <a:latin typeface="+mn-lt"/>
              </a:rPr>
              <a:t>Falch, T., Sandsør, A. M. J., &amp; Strøm, B. (2017). Do Smaller Classes Always Improve Students’ Long‐run Outcomes?. </a:t>
            </a:r>
            <a:r>
              <a:rPr lang="en-US" sz="2200" i="1" dirty="0">
                <a:solidFill>
                  <a:schemeClr val="tx1"/>
                </a:solidFill>
                <a:latin typeface="+mn-lt"/>
              </a:rPr>
              <a:t>Oxford Bulletin of Economics and Statistics</a:t>
            </a:r>
            <a:r>
              <a:rPr lang="en-US" sz="2200" dirty="0">
                <a:solidFill>
                  <a:schemeClr val="tx1"/>
                </a:solidFill>
                <a:latin typeface="+mn-lt"/>
              </a:rPr>
              <a:t>, </a:t>
            </a:r>
            <a:r>
              <a:rPr lang="en-US" sz="2200" i="1" dirty="0">
                <a:solidFill>
                  <a:schemeClr val="tx1"/>
                </a:solidFill>
                <a:latin typeface="+mn-lt"/>
              </a:rPr>
              <a:t>79</a:t>
            </a:r>
            <a:r>
              <a:rPr lang="en-US" sz="2200" dirty="0">
                <a:solidFill>
                  <a:schemeClr val="tx1"/>
                </a:solidFill>
                <a:latin typeface="+mn-lt"/>
              </a:rPr>
              <a:t>(5), 654-688. </a:t>
            </a:r>
            <a:r>
              <a:rPr lang="nb-NO" sz="2200" dirty="0">
                <a:latin typeface="+mn-lt"/>
                <a:hlinkClick r:id="rId10"/>
              </a:rPr>
              <a:t>https://doi.org/10.1111/obes.12161</a:t>
            </a:r>
            <a:r>
              <a:rPr lang="nb-NO" sz="2200" dirty="0">
                <a:latin typeface="+mn-lt"/>
              </a:rPr>
              <a:t> </a:t>
            </a:r>
            <a:endParaRPr lang="en-US" sz="2200" dirty="0">
              <a:latin typeface="+mn-lt"/>
            </a:endParaRPr>
          </a:p>
          <a:p>
            <a:r>
              <a:rPr lang="en-US" sz="2200" dirty="0">
                <a:solidFill>
                  <a:schemeClr val="tx1"/>
                </a:solidFill>
                <a:latin typeface="+mn-lt"/>
              </a:rPr>
              <a:t>Leuven, E., &amp; Løkken, S. A. (2020). Long-Term Impacts of Class Size in Compulsory School. </a:t>
            </a:r>
            <a:r>
              <a:rPr lang="en-US" sz="2200" i="1" dirty="0">
                <a:solidFill>
                  <a:schemeClr val="tx1"/>
                </a:solidFill>
                <a:latin typeface="+mn-lt"/>
              </a:rPr>
              <a:t>Journal of Human Resources</a:t>
            </a:r>
            <a:r>
              <a:rPr lang="en-US" sz="2200" dirty="0">
                <a:solidFill>
                  <a:schemeClr val="tx1"/>
                </a:solidFill>
                <a:latin typeface="+mn-lt"/>
              </a:rPr>
              <a:t>, </a:t>
            </a:r>
            <a:r>
              <a:rPr lang="en-US" sz="2200" i="1" dirty="0">
                <a:solidFill>
                  <a:schemeClr val="tx1"/>
                </a:solidFill>
                <a:latin typeface="+mn-lt"/>
              </a:rPr>
              <a:t>55</a:t>
            </a:r>
            <a:r>
              <a:rPr lang="en-US" sz="2200" dirty="0">
                <a:solidFill>
                  <a:schemeClr val="tx1"/>
                </a:solidFill>
                <a:latin typeface="+mn-lt"/>
              </a:rPr>
              <a:t>(1), 309-348. </a:t>
            </a:r>
            <a:r>
              <a:rPr lang="en-US" sz="2200" dirty="0">
                <a:solidFill>
                  <a:srgbClr val="005274"/>
                </a:solidFill>
                <a:latin typeface="+mn-lt"/>
                <a:hlinkClick r:id="rId11"/>
              </a:rPr>
              <a:t>https://doi.org/</a:t>
            </a:r>
            <a:r>
              <a:rPr lang="en-US" sz="2200" dirty="0">
                <a:latin typeface="+mn-lt"/>
                <a:hlinkClick r:id="rId11"/>
              </a:rPr>
              <a:t>10.3368/jhr.55.2.0217.8574R2</a:t>
            </a:r>
            <a:r>
              <a:rPr lang="en-US" sz="2200" dirty="0">
                <a:latin typeface="+mn-lt"/>
              </a:rPr>
              <a:t> </a:t>
            </a:r>
          </a:p>
          <a:p>
            <a:r>
              <a:rPr lang="en-US" sz="2200" dirty="0">
                <a:solidFill>
                  <a:schemeClr val="tx1"/>
                </a:solidFill>
                <a:latin typeface="+mn-lt"/>
              </a:rPr>
              <a:t>Leuven, E., Oosterbeek, H., &amp; Rønning, M. (2008). Quasi‐experimental estimates of the effect of class size on achievement in Norway. </a:t>
            </a:r>
            <a:r>
              <a:rPr lang="en-US" sz="2200" i="1" dirty="0">
                <a:solidFill>
                  <a:schemeClr val="tx1"/>
                </a:solidFill>
                <a:latin typeface="+mn-lt"/>
              </a:rPr>
              <a:t>Scandinavian Journal of Economics</a:t>
            </a:r>
            <a:r>
              <a:rPr lang="en-US" sz="2200" dirty="0">
                <a:solidFill>
                  <a:schemeClr val="tx1"/>
                </a:solidFill>
                <a:latin typeface="+mn-lt"/>
              </a:rPr>
              <a:t>, </a:t>
            </a:r>
            <a:r>
              <a:rPr lang="en-US" sz="2200" i="1" dirty="0">
                <a:solidFill>
                  <a:schemeClr val="tx1"/>
                </a:solidFill>
                <a:latin typeface="+mn-lt"/>
              </a:rPr>
              <a:t>110</a:t>
            </a:r>
            <a:r>
              <a:rPr lang="en-US" sz="2200" dirty="0">
                <a:solidFill>
                  <a:schemeClr val="tx1"/>
                </a:solidFill>
                <a:latin typeface="+mn-lt"/>
              </a:rPr>
              <a:t>(4), 663-693. </a:t>
            </a:r>
            <a:r>
              <a:rPr lang="nb-NO" sz="2200" dirty="0">
                <a:latin typeface="+mn-lt"/>
                <a:hlinkClick r:id="rId12"/>
              </a:rPr>
              <a:t>https://doi.org/10.1111/j.1467-9442.2008.00556.x</a:t>
            </a:r>
            <a:endParaRPr lang="en-US" sz="2200" dirty="0">
              <a:solidFill>
                <a:sysClr val="windowText" lastClr="000000"/>
              </a:solidFill>
              <a:latin typeface="+mn-lt"/>
            </a:endParaRPr>
          </a:p>
          <a:p>
            <a:r>
              <a:rPr lang="en-US" sz="2200" dirty="0">
                <a:solidFill>
                  <a:srgbClr val="222222"/>
                </a:solidFill>
                <a:latin typeface="+mn-lt"/>
              </a:rPr>
              <a:t>Richardson, G., &amp; Troost, W. (2009). Monetary intervention mitigated banking panics during the great depression: quasi-experimental evidence from a federal reserve district border, 1929–1933. </a:t>
            </a:r>
            <a:r>
              <a:rPr lang="en-US" sz="2200" i="1" dirty="0">
                <a:solidFill>
                  <a:srgbClr val="222222"/>
                </a:solidFill>
                <a:latin typeface="+mn-lt"/>
              </a:rPr>
              <a:t>Journal of Political Economy</a:t>
            </a:r>
            <a:r>
              <a:rPr lang="en-US" sz="2200" dirty="0">
                <a:solidFill>
                  <a:srgbClr val="222222"/>
                </a:solidFill>
                <a:latin typeface="+mn-lt"/>
              </a:rPr>
              <a:t>, </a:t>
            </a:r>
            <a:r>
              <a:rPr lang="en-US" sz="2200" i="1" dirty="0">
                <a:solidFill>
                  <a:srgbClr val="222222"/>
                </a:solidFill>
                <a:latin typeface="+mn-lt"/>
              </a:rPr>
              <a:t>117</a:t>
            </a:r>
            <a:r>
              <a:rPr lang="en-US" sz="2200" dirty="0">
                <a:solidFill>
                  <a:srgbClr val="222222"/>
                </a:solidFill>
                <a:latin typeface="+mn-lt"/>
              </a:rPr>
              <a:t>(6), 1031-1073. </a:t>
            </a:r>
            <a:r>
              <a:rPr lang="en-US" sz="2200" dirty="0">
                <a:solidFill>
                  <a:srgbClr val="222222"/>
                </a:solidFill>
                <a:latin typeface="+mn-lt"/>
                <a:hlinkClick r:id="rId13"/>
              </a:rPr>
              <a:t>https://doi.org/10.1086/649603</a:t>
            </a:r>
            <a:r>
              <a:rPr lang="en-US" sz="2200" dirty="0">
                <a:solidFill>
                  <a:srgbClr val="222222"/>
                </a:solidFill>
                <a:latin typeface="+mn-lt"/>
              </a:rPr>
              <a:t> </a:t>
            </a:r>
            <a:endParaRPr lang="nb-NO" sz="2200" dirty="0">
              <a:latin typeface="+mn-lt"/>
            </a:endParaRPr>
          </a:p>
          <a:p>
            <a:pPr lvl="1" indent="-322263" defTabSz="914400">
              <a:buSzPct val="100000"/>
              <a:buBlip>
                <a:blip r:embed="rId2"/>
              </a:buBlip>
            </a:pPr>
            <a:endParaRPr lang="en-US" sz="2200" dirty="0">
              <a:solidFill>
                <a:sysClr val="windowText" lastClr="000000"/>
              </a:solidFill>
            </a:endParaRPr>
          </a:p>
          <a:p>
            <a:pPr lvl="1" indent="-322263" defTabSz="914400">
              <a:buSzPct val="100000"/>
              <a:buBlip>
                <a:blip r:embed="rId2"/>
              </a:buBlip>
            </a:pPr>
            <a:endParaRPr lang="en-US" dirty="0">
              <a:solidFill>
                <a:sysClr val="windowText" lastClr="000000"/>
              </a:solidFill>
            </a:endParaRPr>
          </a:p>
          <a:p>
            <a:endParaRPr lang="nb-NO" sz="2000" dirty="0"/>
          </a:p>
          <a:p>
            <a:endParaRPr lang="en-US" sz="2000" dirty="0"/>
          </a:p>
          <a:p>
            <a:pPr marL="301625" lvl="1" indent="0" defTabSz="914400">
              <a:buSzPct val="100000"/>
              <a:buNone/>
            </a:pPr>
            <a:endParaRPr kumimoji="0" lang="de-DE"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p:txBody>
      </p:sp>
      <p:sp>
        <p:nvSpPr>
          <p:cNvPr id="3" name="Footer Placeholder 2">
            <a:extLst>
              <a:ext uri="{FF2B5EF4-FFF2-40B4-BE49-F238E27FC236}">
                <a16:creationId xmlns:a16="http://schemas.microsoft.com/office/drawing/2014/main" id="{6E449873-3AAD-46D9-A98E-1D23ECC13F03}"/>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2247493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dirty="0"/>
              <a:t>Discussion:</a:t>
            </a:r>
            <a:br>
              <a:rPr lang="en-US" noProof="0" dirty="0"/>
            </a:br>
            <a:endParaRPr lang="en-US" noProof="0" dirty="0"/>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sp>
        <p:nvSpPr>
          <p:cNvPr id="10" name="Rectangle 3">
            <a:extLst>
              <a:ext uri="{FF2B5EF4-FFF2-40B4-BE49-F238E27FC236}">
                <a16:creationId xmlns:a16="http://schemas.microsoft.com/office/drawing/2014/main" id="{AD696928-D60B-459D-983E-15F7D5FE31AE}"/>
              </a:ext>
            </a:extLst>
          </p:cNvPr>
          <p:cNvSpPr txBox="1">
            <a:spLocks noChangeArrowheads="1"/>
          </p:cNvSpPr>
          <p:nvPr/>
        </p:nvSpPr>
        <p:spPr>
          <a:xfrm>
            <a:off x="936001" y="1268760"/>
            <a:ext cx="9624495" cy="4680520"/>
          </a:xfrm>
          <a:prstGeom prst="rect">
            <a:avLst/>
          </a:prstGeom>
        </p:spPr>
        <p:txBody>
          <a:bodyPr vert="horz" lIns="0" tIns="0" rIns="0" bIns="0" rtlCol="0">
            <a:normAutofit/>
          </a:bodyPr>
          <a:lstStyle>
            <a:lvl1pPr marL="322263" indent="-322263" algn="l" defTabSz="914400" rtl="0" eaLnBrk="1" latinLnBrk="0" hangingPunct="1">
              <a:spcBef>
                <a:spcPct val="20000"/>
              </a:spcBef>
              <a:buClr>
                <a:srgbClr val="F15160"/>
              </a:buClr>
              <a:buSzPct val="100000"/>
              <a:buFontTx/>
              <a:buBlip>
                <a:blip r:embed="rId2"/>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lang="en-US" dirty="0">
                <a:solidFill>
                  <a:schemeClr val="tx1"/>
                </a:solidFill>
              </a:rPr>
              <a:t>Norwegian teacher density reform</a:t>
            </a:r>
            <a:endParaRPr kumimoji="0" lang="en-US" sz="2800" b="0" i="0" u="none" strike="noStrike" kern="1200" cap="none" spc="0" normalizeH="0" baseline="0" noProof="0" dirty="0">
              <a:ln>
                <a:noFill/>
              </a:ln>
              <a:solidFill>
                <a:schemeClr val="tx1"/>
              </a:solidFill>
              <a:effectLst/>
              <a:uLnTx/>
              <a:uFillTx/>
            </a:endParaRPr>
          </a:p>
          <a:p>
            <a:pPr lvl="1" indent="-322263" defTabSz="914400">
              <a:buSzPct val="100000"/>
              <a:buBlip>
                <a:blip r:embed="rId2"/>
              </a:buBlip>
            </a:pPr>
            <a:r>
              <a:rPr lang="en-US" dirty="0">
                <a:solidFill>
                  <a:schemeClr val="tx1"/>
                </a:solidFill>
              </a:rPr>
              <a:t>Grant given to the 100 (out of 428) municipalities with the lowest teacher density</a:t>
            </a:r>
          </a:p>
          <a:p>
            <a:pPr lvl="1" indent="-322263" defTabSz="914400">
              <a:buSzPct val="100000"/>
              <a:buBlip>
                <a:blip r:embed="rId2"/>
              </a:buBlip>
            </a:pPr>
            <a:r>
              <a:rPr kumimoji="0" lang="en-US" b="0" i="0" u="none" strike="noStrike" kern="1200" cap="none" spc="0" normalizeH="0" baseline="0" noProof="0" dirty="0">
                <a:ln>
                  <a:noFill/>
                </a:ln>
                <a:solidFill>
                  <a:schemeClr val="tx1"/>
                </a:solidFill>
                <a:effectLst/>
                <a:uLnTx/>
                <a:uFillTx/>
              </a:rPr>
              <a:t>Did the grant lead to an increase in teachers?</a:t>
            </a:r>
          </a:p>
          <a:p>
            <a:pPr lvl="1" indent="-322263" defTabSz="914400">
              <a:buSzPct val="100000"/>
              <a:buBlip>
                <a:blip r:embed="rId2"/>
              </a:buBlip>
            </a:pPr>
            <a:endParaRPr kumimoji="0" lang="en-US" b="0" i="0" u="none" strike="noStrike" kern="1200" cap="none" spc="0" normalizeH="0" baseline="0" noProof="0" dirty="0">
              <a:ln>
                <a:noFill/>
              </a:ln>
              <a:solidFill>
                <a:schemeClr val="tx1"/>
              </a:solidFill>
              <a:effectLst/>
              <a:uLnTx/>
              <a:uFillTx/>
            </a:endParaRPr>
          </a:p>
          <a:p>
            <a:pPr marL="322263" marR="0" lvl="0" indent="-322263" algn="l" defTabSz="914400" rtl="0" eaLnBrk="1" fontAlgn="auto" latinLnBrk="0" hangingPunct="1">
              <a:lnSpc>
                <a:spcPct val="100000"/>
              </a:lnSpc>
              <a:spcBef>
                <a:spcPct val="20000"/>
              </a:spcBef>
              <a:spcAft>
                <a:spcPts val="0"/>
              </a:spcAft>
              <a:buClr>
                <a:srgbClr val="F15160"/>
              </a:buClr>
              <a:buSzPct val="100000"/>
              <a:buFontTx/>
              <a:buBlip>
                <a:blip r:embed="rId2"/>
              </a:buBlip>
              <a:tabLst/>
              <a:defRPr/>
            </a:pPr>
            <a:r>
              <a:rPr lang="en-US" dirty="0">
                <a:solidFill>
                  <a:schemeClr val="tx1"/>
                </a:solidFill>
              </a:rPr>
              <a:t>What could have happened?</a:t>
            </a:r>
          </a:p>
          <a:p>
            <a:pPr lvl="1" indent="-322263" defTabSz="914400">
              <a:buSzPct val="100000"/>
              <a:buBlip>
                <a:blip r:embed="rId2"/>
              </a:buBlip>
              <a:defRPr/>
            </a:pPr>
            <a:r>
              <a:rPr lang="en-US" dirty="0">
                <a:solidFill>
                  <a:schemeClr val="tx1"/>
                </a:solidFill>
              </a:rPr>
              <a:t>Make your hypotheses</a:t>
            </a:r>
          </a:p>
          <a:p>
            <a:pPr lvl="1" indent="-322263" defTabSz="914400">
              <a:buSzPct val="100000"/>
              <a:buBlip>
                <a:blip r:embed="rId2"/>
              </a:buBlip>
              <a:defRPr/>
            </a:pPr>
            <a:r>
              <a:rPr lang="en-US" dirty="0">
                <a:solidFill>
                  <a:schemeClr val="tx1"/>
                </a:solidFill>
              </a:rPr>
              <a:t>Are they testable?</a:t>
            </a:r>
          </a:p>
          <a:p>
            <a:pPr lvl="1" indent="-322263" defTabSz="914400">
              <a:buSzPct val="100000"/>
              <a:buBlip>
                <a:blip r:embed="rId2"/>
              </a:buBlip>
              <a:defRPr/>
            </a:pPr>
            <a:endParaRPr lang="en-US" dirty="0">
              <a:solidFill>
                <a:schemeClr val="tx1"/>
              </a:solidFill>
            </a:endParaRPr>
          </a:p>
          <a:p>
            <a:pPr>
              <a:defRPr/>
            </a:pPr>
            <a:r>
              <a:rPr lang="en-US" dirty="0">
                <a:solidFill>
                  <a:schemeClr val="tx1"/>
                </a:solidFill>
              </a:rPr>
              <a:t>How do we find out?</a:t>
            </a:r>
          </a:p>
          <a:p>
            <a:pPr lvl="1" indent="-322263" defTabSz="914400">
              <a:buSzPct val="100000"/>
              <a:buBlip>
                <a:blip r:embed="rId2"/>
              </a:buBlip>
              <a:defRPr/>
            </a:pPr>
            <a:r>
              <a:rPr lang="en-US" dirty="0">
                <a:solidFill>
                  <a:schemeClr val="tx1"/>
                </a:solidFill>
              </a:rPr>
              <a:t>Can we evaluate this using a quasi-experiment?</a:t>
            </a:r>
            <a:endParaRPr kumimoji="0" lang="en-US" b="0" i="0" u="none" strike="noStrike" kern="1200" cap="none" spc="0" normalizeH="0" baseline="0" noProof="0" dirty="0">
              <a:ln>
                <a:noFill/>
              </a:ln>
              <a:solidFill>
                <a:schemeClr val="tx1"/>
              </a:solidFill>
              <a:effectLst/>
              <a:uLnTx/>
              <a:uFillTx/>
            </a:endParaRPr>
          </a:p>
        </p:txBody>
      </p:sp>
      <p:sp>
        <p:nvSpPr>
          <p:cNvPr id="3" name="Footer Placeholder 2">
            <a:extLst>
              <a:ext uri="{FF2B5EF4-FFF2-40B4-BE49-F238E27FC236}">
                <a16:creationId xmlns:a16="http://schemas.microsoft.com/office/drawing/2014/main" id="{1BA06F99-61A8-48DF-B078-DF2746CDC289}"/>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21742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E73A-8580-4D82-A49F-5C25366D6664}"/>
              </a:ext>
            </a:extLst>
          </p:cNvPr>
          <p:cNvSpPr>
            <a:spLocks noGrp="1"/>
          </p:cNvSpPr>
          <p:nvPr>
            <p:ph type="title"/>
          </p:nvPr>
        </p:nvSpPr>
        <p:spPr/>
        <p:txBody>
          <a:bodyPr/>
          <a:lstStyle/>
          <a:p>
            <a:r>
              <a:rPr lang="en-US" noProof="0" dirty="0"/>
              <a:t>What is economics of education?</a:t>
            </a:r>
          </a:p>
        </p:txBody>
      </p:sp>
      <p:sp>
        <p:nvSpPr>
          <p:cNvPr id="3" name="Content Placeholder 2">
            <a:extLst>
              <a:ext uri="{FF2B5EF4-FFF2-40B4-BE49-F238E27FC236}">
                <a16:creationId xmlns:a16="http://schemas.microsoft.com/office/drawing/2014/main" id="{8E7571B4-76BA-4B2D-A89C-2390C780223D}"/>
              </a:ext>
            </a:extLst>
          </p:cNvPr>
          <p:cNvSpPr>
            <a:spLocks noGrp="1"/>
          </p:cNvSpPr>
          <p:nvPr>
            <p:ph idx="1"/>
          </p:nvPr>
        </p:nvSpPr>
        <p:spPr/>
        <p:txBody>
          <a:bodyPr>
            <a:normAutofit fontScale="92500" lnSpcReduction="20000"/>
          </a:bodyPr>
          <a:lstStyle/>
          <a:p>
            <a:r>
              <a:rPr lang="en-US" noProof="0" dirty="0"/>
              <a:t>Economics: What is the best possible use of limited resources?</a:t>
            </a:r>
          </a:p>
          <a:p>
            <a:r>
              <a:rPr lang="en-US" noProof="0" dirty="0"/>
              <a:t>Trade off between sector – health or education?</a:t>
            </a:r>
          </a:p>
          <a:p>
            <a:r>
              <a:rPr lang="en-US" noProof="0" dirty="0"/>
              <a:t>Trade off within sectors – what is the best way to increase learning?</a:t>
            </a:r>
          </a:p>
          <a:p>
            <a:endParaRPr lang="en-US" noProof="0" dirty="0"/>
          </a:p>
          <a:p>
            <a:r>
              <a:rPr lang="en-US" noProof="0" dirty="0"/>
              <a:t>Why do we care about this? Human capital theory</a:t>
            </a:r>
          </a:p>
          <a:p>
            <a:endParaRPr lang="en-US" noProof="0" dirty="0"/>
          </a:p>
          <a:p>
            <a:r>
              <a:rPr lang="en-US" noProof="0" dirty="0"/>
              <a:t>Learning (human capital accumulation) depends on…			</a:t>
            </a:r>
          </a:p>
          <a:p>
            <a:pPr lvl="1"/>
            <a:r>
              <a:rPr lang="en-US" noProof="0" dirty="0"/>
              <a:t>Student characteristics</a:t>
            </a:r>
          </a:p>
          <a:p>
            <a:pPr lvl="1"/>
            <a:r>
              <a:rPr lang="en-US" noProof="0" dirty="0"/>
              <a:t>Family characteristics</a:t>
            </a:r>
          </a:p>
          <a:p>
            <a:pPr lvl="1"/>
            <a:r>
              <a:rPr lang="en-US" noProof="0" dirty="0"/>
              <a:t>Individual skills</a:t>
            </a:r>
          </a:p>
          <a:p>
            <a:pPr lvl="1"/>
            <a:r>
              <a:rPr lang="en-US" noProof="0" dirty="0"/>
              <a:t>Resources</a:t>
            </a:r>
          </a:p>
          <a:p>
            <a:pPr lvl="1"/>
            <a:r>
              <a:rPr lang="en-US" noProof="0" dirty="0"/>
              <a:t>Institutions</a:t>
            </a:r>
          </a:p>
        </p:txBody>
      </p:sp>
      <p:sp>
        <p:nvSpPr>
          <p:cNvPr id="4" name="Content Placeholder 2">
            <a:extLst>
              <a:ext uri="{FF2B5EF4-FFF2-40B4-BE49-F238E27FC236}">
                <a16:creationId xmlns:a16="http://schemas.microsoft.com/office/drawing/2014/main" id="{D190B303-AD10-454B-AD79-F158C02C8120}"/>
              </a:ext>
            </a:extLst>
          </p:cNvPr>
          <p:cNvSpPr txBox="1">
            <a:spLocks/>
          </p:cNvSpPr>
          <p:nvPr/>
        </p:nvSpPr>
        <p:spPr>
          <a:xfrm>
            <a:off x="5312378" y="5459905"/>
            <a:ext cx="6317828" cy="2062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dirty="0">
                <a:solidFill>
                  <a:srgbClr val="FF0000"/>
                </a:solidFill>
              </a:rPr>
              <a:t>What can we influence through policy?</a:t>
            </a:r>
            <a:endParaRPr lang="en-US" dirty="0">
              <a:solidFill>
                <a:srgbClr val="FF0000"/>
              </a:solidFill>
            </a:endParaRPr>
          </a:p>
        </p:txBody>
      </p:sp>
      <p:sp>
        <p:nvSpPr>
          <p:cNvPr id="5" name="Footer Placeholder 4">
            <a:extLst>
              <a:ext uri="{FF2B5EF4-FFF2-40B4-BE49-F238E27FC236}">
                <a16:creationId xmlns:a16="http://schemas.microsoft.com/office/drawing/2014/main" id="{D2DF0DAA-7BF2-46EE-BE8E-F1518812BAB0}"/>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255255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 presetClass="emph" presetSubtype="2" fill="hold" nodeType="withEffect">
                                  <p:stCondLst>
                                    <p:cond delay="0"/>
                                  </p:stCondLst>
                                  <p:childTnLst>
                                    <p:animClr clrSpc="rgb" dir="cw">
                                      <p:cBhvr override="childStyle">
                                        <p:cTn id="8" dur="2000" fill="hold"/>
                                        <p:tgtEl>
                                          <p:spTgt spid="3">
                                            <p:txEl>
                                              <p:pRg st="10" end="10"/>
                                            </p:txEl>
                                          </p:spTgt>
                                        </p:tgtEl>
                                        <p:attrNameLst>
                                          <p:attrName>style.color</p:attrName>
                                        </p:attrNameLst>
                                      </p:cBhvr>
                                      <p:to>
                                        <a:srgbClr val="FF1F1F"/>
                                      </p:to>
                                    </p:animClr>
                                  </p:childTnLst>
                                </p:cTn>
                              </p:par>
                              <p:par>
                                <p:cTn id="9" presetID="3" presetClass="emph" presetSubtype="2" fill="hold" nodeType="withEffect">
                                  <p:stCondLst>
                                    <p:cond delay="0"/>
                                  </p:stCondLst>
                                  <p:childTnLst>
                                    <p:animClr clrSpc="rgb" dir="cw">
                                      <p:cBhvr override="childStyle">
                                        <p:cTn id="10" dur="2000" fill="hold"/>
                                        <p:tgtEl>
                                          <p:spTgt spid="3">
                                            <p:txEl>
                                              <p:pRg st="11" end="11"/>
                                            </p:txEl>
                                          </p:spTgt>
                                        </p:tgtEl>
                                        <p:attrNameLst>
                                          <p:attrName>style.color</p:attrName>
                                        </p:attrNameLst>
                                      </p:cBhvr>
                                      <p:to>
                                        <a:srgbClr val="FF1F1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A9C569-CDA8-4B8D-8054-0AD96EF911B8}"/>
              </a:ext>
            </a:extLst>
          </p:cNvPr>
          <p:cNvPicPr>
            <a:picLocks noChangeAspect="1"/>
          </p:cNvPicPr>
          <p:nvPr/>
        </p:nvPicPr>
        <p:blipFill>
          <a:blip r:embed="rId2"/>
          <a:stretch>
            <a:fillRect/>
          </a:stretch>
        </p:blipFill>
        <p:spPr>
          <a:xfrm>
            <a:off x="1592315" y="129228"/>
            <a:ext cx="8811884" cy="6139366"/>
          </a:xfrm>
          <a:prstGeom prst="rect">
            <a:avLst/>
          </a:prstGeom>
        </p:spPr>
      </p:pic>
      <p:sp>
        <p:nvSpPr>
          <p:cNvPr id="6" name="Oval 5">
            <a:extLst>
              <a:ext uri="{FF2B5EF4-FFF2-40B4-BE49-F238E27FC236}">
                <a16:creationId xmlns:a16="http://schemas.microsoft.com/office/drawing/2014/main" id="{53F917F1-F50C-4CCC-ADD8-AAA9F0AFCC24}"/>
              </a:ext>
            </a:extLst>
          </p:cNvPr>
          <p:cNvSpPr/>
          <p:nvPr/>
        </p:nvSpPr>
        <p:spPr>
          <a:xfrm>
            <a:off x="2565400" y="1371600"/>
            <a:ext cx="1871133" cy="6942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C68F268F-705C-4A2B-B369-033125977271}"/>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381389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131B-0459-4A2C-928D-9F1E4BF163ED}"/>
              </a:ext>
            </a:extLst>
          </p:cNvPr>
          <p:cNvSpPr>
            <a:spLocks noGrp="1"/>
          </p:cNvSpPr>
          <p:nvPr>
            <p:ph type="title"/>
          </p:nvPr>
        </p:nvSpPr>
        <p:spPr/>
        <p:txBody>
          <a:bodyPr>
            <a:normAutofit fontScale="90000"/>
          </a:bodyPr>
          <a:lstStyle/>
          <a:p>
            <a:r>
              <a:rPr lang="en-US" noProof="0" dirty="0"/>
              <a:t>Fundamental questions (Angrist &amp; Pischke, 2009)</a:t>
            </a:r>
            <a:br>
              <a:rPr lang="en-US" noProof="0" dirty="0"/>
            </a:br>
            <a:endParaRPr lang="en-US" noProof="0" dirty="0"/>
          </a:p>
        </p:txBody>
      </p:sp>
      <p:sp>
        <p:nvSpPr>
          <p:cNvPr id="3" name="Content Placeholder 2">
            <a:extLst>
              <a:ext uri="{FF2B5EF4-FFF2-40B4-BE49-F238E27FC236}">
                <a16:creationId xmlns:a16="http://schemas.microsoft.com/office/drawing/2014/main" id="{5F1DFE11-588E-4B22-9B0F-993CF78B006D}"/>
              </a:ext>
            </a:extLst>
          </p:cNvPr>
          <p:cNvSpPr>
            <a:spLocks noGrp="1"/>
          </p:cNvSpPr>
          <p:nvPr>
            <p:ph idx="1"/>
          </p:nvPr>
        </p:nvSpPr>
        <p:spPr>
          <a:xfrm>
            <a:off x="838200" y="2103437"/>
            <a:ext cx="10515600" cy="4754563"/>
          </a:xfrm>
        </p:spPr>
        <p:txBody>
          <a:bodyPr>
            <a:normAutofit/>
          </a:bodyPr>
          <a:lstStyle/>
          <a:p>
            <a:r>
              <a:rPr lang="en-US" dirty="0"/>
              <a:t>What is the causal relationship of interest?</a:t>
            </a:r>
          </a:p>
          <a:p>
            <a:r>
              <a:rPr lang="en-US" dirty="0"/>
              <a:t>What experiment could ideally be used to capture the causal effect of interest?</a:t>
            </a:r>
          </a:p>
          <a:p>
            <a:r>
              <a:rPr lang="en-US" dirty="0"/>
              <a:t>What is your identification strategy?</a:t>
            </a:r>
          </a:p>
          <a:p>
            <a:r>
              <a:rPr lang="en-US" dirty="0"/>
              <a:t>What is your mode of statistical inference?</a:t>
            </a:r>
          </a:p>
        </p:txBody>
      </p:sp>
      <p:sp>
        <p:nvSpPr>
          <p:cNvPr id="4" name="Rectangle 2">
            <a:extLst>
              <a:ext uri="{FF2B5EF4-FFF2-40B4-BE49-F238E27FC236}">
                <a16:creationId xmlns:a16="http://schemas.microsoft.com/office/drawing/2014/main" id="{BDC5070C-DD50-4FC4-B714-D1EA8BB98C09}"/>
              </a:ext>
            </a:extLst>
          </p:cNvPr>
          <p:cNvSpPr txBox="1">
            <a:spLocks noChangeArrowheads="1"/>
          </p:cNvSpPr>
          <p:nvPr/>
        </p:nvSpPr>
        <p:spPr>
          <a:xfrm>
            <a:off x="2135560" y="404664"/>
            <a:ext cx="8280920"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endParaRPr lang="nb-NO" dirty="0">
              <a:solidFill>
                <a:schemeClr val="tx1"/>
              </a:solidFill>
              <a:latin typeface="+mn-lt"/>
            </a:endParaRPr>
          </a:p>
        </p:txBody>
      </p:sp>
      <p:sp>
        <p:nvSpPr>
          <p:cNvPr id="5" name="Footer Placeholder 4">
            <a:extLst>
              <a:ext uri="{FF2B5EF4-FFF2-40B4-BE49-F238E27FC236}">
                <a16:creationId xmlns:a16="http://schemas.microsoft.com/office/drawing/2014/main" id="{92F0DD4D-418C-4F47-8349-762ECEA0F51C}"/>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173421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1337" y="1118760"/>
            <a:ext cx="4320000" cy="2681280"/>
          </a:xfrm>
          <a:prstGeom prst="rect">
            <a:avLst/>
          </a:prstGeom>
        </p:spPr>
      </p:pic>
      <p:pic>
        <p:nvPicPr>
          <p:cNvPr id="7" name="Picture 6">
            <a:extLst>
              <a:ext uri="{FF2B5EF4-FFF2-40B4-BE49-F238E27FC236}">
                <a16:creationId xmlns:a16="http://schemas.microsoft.com/office/drawing/2014/main" id="{CDA67BA4-062A-4CFA-991A-E2A113E297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0091" y="2733585"/>
            <a:ext cx="4320000" cy="3263040"/>
          </a:xfrm>
          <a:prstGeom prst="rect">
            <a:avLst/>
          </a:prstGeom>
        </p:spPr>
      </p:pic>
      <p:sp>
        <p:nvSpPr>
          <p:cNvPr id="13" name="TextBox 12">
            <a:extLst>
              <a:ext uri="{FF2B5EF4-FFF2-40B4-BE49-F238E27FC236}">
                <a16:creationId xmlns:a16="http://schemas.microsoft.com/office/drawing/2014/main" id="{EE352EDC-F5DE-484E-BD53-9FFD9FEC80DD}"/>
              </a:ext>
            </a:extLst>
          </p:cNvPr>
          <p:cNvSpPr txBox="1"/>
          <p:nvPr/>
        </p:nvSpPr>
        <p:spPr>
          <a:xfrm>
            <a:off x="3940015" y="3765542"/>
            <a:ext cx="2433288" cy="246221"/>
          </a:xfrm>
          <a:prstGeom prst="rect">
            <a:avLst/>
          </a:prstGeom>
          <a:noFill/>
        </p:spPr>
        <p:txBody>
          <a:bodyPr wrap="square" rtlCol="0">
            <a:spAutoFit/>
          </a:bodyPr>
          <a:lstStyle/>
          <a:p>
            <a:r>
              <a:rPr lang="en-US" sz="1000" dirty="0"/>
              <a:t>Bradford Timeline, Flickr; nifu.no </a:t>
            </a:r>
          </a:p>
        </p:txBody>
      </p:sp>
      <p:sp>
        <p:nvSpPr>
          <p:cNvPr id="14" name="TextBox 13">
            <a:extLst>
              <a:ext uri="{FF2B5EF4-FFF2-40B4-BE49-F238E27FC236}">
                <a16:creationId xmlns:a16="http://schemas.microsoft.com/office/drawing/2014/main" id="{B3B46AFB-4B8E-4C5A-8480-1CC8BE861A00}"/>
              </a:ext>
            </a:extLst>
          </p:cNvPr>
          <p:cNvSpPr txBox="1"/>
          <p:nvPr/>
        </p:nvSpPr>
        <p:spPr>
          <a:xfrm>
            <a:off x="8551764" y="6003405"/>
            <a:ext cx="2433288" cy="246221"/>
          </a:xfrm>
          <a:prstGeom prst="rect">
            <a:avLst/>
          </a:prstGeom>
          <a:noFill/>
        </p:spPr>
        <p:txBody>
          <a:bodyPr wrap="square" rtlCol="0">
            <a:spAutoFit/>
          </a:bodyPr>
          <a:lstStyle/>
          <a:p>
            <a:r>
              <a:rPr lang="en-US" sz="1000" dirty="0"/>
              <a:t>Boston Public Library , Flickr; nifu.no </a:t>
            </a:r>
          </a:p>
        </p:txBody>
      </p:sp>
      <p:sp>
        <p:nvSpPr>
          <p:cNvPr id="9" name="TextBox 8">
            <a:extLst>
              <a:ext uri="{FF2B5EF4-FFF2-40B4-BE49-F238E27FC236}">
                <a16:creationId xmlns:a16="http://schemas.microsoft.com/office/drawing/2014/main" id="{4716B621-9F24-4E34-8B2C-889D075FA101}"/>
              </a:ext>
            </a:extLst>
          </p:cNvPr>
          <p:cNvSpPr txBox="1"/>
          <p:nvPr/>
        </p:nvSpPr>
        <p:spPr>
          <a:xfrm>
            <a:off x="1531337" y="337001"/>
            <a:ext cx="6647739" cy="523220"/>
          </a:xfrm>
          <a:prstGeom prst="rect">
            <a:avLst/>
          </a:prstGeom>
          <a:noFill/>
        </p:spPr>
        <p:txBody>
          <a:bodyPr wrap="square" rtlCol="0">
            <a:spAutoFit/>
          </a:bodyPr>
          <a:lstStyle/>
          <a:p>
            <a:r>
              <a:rPr lang="en-US" sz="2800" dirty="0"/>
              <a:t>Do smaller classes increase test scores?</a:t>
            </a:r>
          </a:p>
        </p:txBody>
      </p:sp>
      <p:sp>
        <p:nvSpPr>
          <p:cNvPr id="2" name="Footer Placeholder 1">
            <a:extLst>
              <a:ext uri="{FF2B5EF4-FFF2-40B4-BE49-F238E27FC236}">
                <a16:creationId xmlns:a16="http://schemas.microsoft.com/office/drawing/2014/main" id="{F3E62F8C-0B86-4F3B-8AC4-60EC8CCCE855}"/>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40334909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1337" y="1118760"/>
            <a:ext cx="4320000" cy="268128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0091" y="2733585"/>
            <a:ext cx="4320000" cy="3263040"/>
          </a:xfrm>
          <a:prstGeom prst="rect">
            <a:avLst/>
          </a:prstGeom>
        </p:spPr>
      </p:pic>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l="32801" t="3688" r="23520" b="33620"/>
          <a:stretch/>
        </p:blipFill>
        <p:spPr>
          <a:xfrm flipH="1">
            <a:off x="4424832" y="1844825"/>
            <a:ext cx="319590" cy="417925"/>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32801" t="3688" r="23520" b="33620"/>
          <a:stretch/>
        </p:blipFill>
        <p:spPr>
          <a:xfrm flipH="1">
            <a:off x="9608613" y="4221088"/>
            <a:ext cx="319590" cy="417925"/>
          </a:xfrm>
          <a:prstGeom prst="rect">
            <a:avLst/>
          </a:prstGeom>
        </p:spPr>
      </p:pic>
      <p:sp>
        <p:nvSpPr>
          <p:cNvPr id="12" name="Rectangle 2"/>
          <p:cNvSpPr txBox="1">
            <a:spLocks noChangeArrowheads="1"/>
          </p:cNvSpPr>
          <p:nvPr/>
        </p:nvSpPr>
        <p:spPr>
          <a:xfrm>
            <a:off x="7115181" y="1548526"/>
            <a:ext cx="7739741"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r>
              <a:rPr lang="en-US" dirty="0">
                <a:solidFill>
                  <a:schemeClr val="tx1"/>
                </a:solidFill>
              </a:rPr>
              <a:t>The perfect experiment</a:t>
            </a:r>
            <a:endParaRPr lang="nb-NO" dirty="0">
              <a:solidFill>
                <a:schemeClr val="tx1"/>
              </a:solidFill>
            </a:endParaRPr>
          </a:p>
        </p:txBody>
      </p:sp>
      <p:sp>
        <p:nvSpPr>
          <p:cNvPr id="7" name="TextBox 6"/>
          <p:cNvSpPr txBox="1"/>
          <p:nvPr/>
        </p:nvSpPr>
        <p:spPr>
          <a:xfrm>
            <a:off x="2423592" y="4221088"/>
            <a:ext cx="3024336" cy="1477328"/>
          </a:xfrm>
          <a:prstGeom prst="rect">
            <a:avLst/>
          </a:prstGeom>
          <a:noFill/>
        </p:spPr>
        <p:txBody>
          <a:bodyPr wrap="square" rtlCol="0">
            <a:spAutoFit/>
          </a:bodyPr>
          <a:lstStyle/>
          <a:p>
            <a:r>
              <a:rPr lang="en-US" dirty="0"/>
              <a:t>What would my test scores be if I was in a small class compared to what they would be if I was in a large class?</a:t>
            </a:r>
          </a:p>
          <a:p>
            <a:r>
              <a:rPr lang="en-US" dirty="0"/>
              <a:t>(Potential outcomes)</a:t>
            </a:r>
          </a:p>
        </p:txBody>
      </p:sp>
      <p:sp>
        <p:nvSpPr>
          <p:cNvPr id="14" name="TextBox 13"/>
          <p:cNvSpPr txBox="1"/>
          <p:nvPr/>
        </p:nvSpPr>
        <p:spPr>
          <a:xfrm>
            <a:off x="8551764" y="6003405"/>
            <a:ext cx="2433288" cy="246221"/>
          </a:xfrm>
          <a:prstGeom prst="rect">
            <a:avLst/>
          </a:prstGeom>
          <a:noFill/>
        </p:spPr>
        <p:txBody>
          <a:bodyPr wrap="square" rtlCol="0">
            <a:spAutoFit/>
          </a:bodyPr>
          <a:lstStyle/>
          <a:p>
            <a:r>
              <a:rPr lang="en-US" sz="1000" dirty="0"/>
              <a:t>Boston Public Library , Flickr; nifu.no </a:t>
            </a:r>
          </a:p>
        </p:txBody>
      </p:sp>
      <p:sp>
        <p:nvSpPr>
          <p:cNvPr id="17" name="TextBox 16"/>
          <p:cNvSpPr txBox="1"/>
          <p:nvPr/>
        </p:nvSpPr>
        <p:spPr>
          <a:xfrm>
            <a:off x="3940015" y="3765542"/>
            <a:ext cx="2433288" cy="246221"/>
          </a:xfrm>
          <a:prstGeom prst="rect">
            <a:avLst/>
          </a:prstGeom>
          <a:noFill/>
        </p:spPr>
        <p:txBody>
          <a:bodyPr wrap="square" rtlCol="0">
            <a:spAutoFit/>
          </a:bodyPr>
          <a:lstStyle/>
          <a:p>
            <a:r>
              <a:rPr lang="en-US" sz="1000" dirty="0"/>
              <a:t>Bradford Timeline, Flickr; nifu.no </a:t>
            </a:r>
          </a:p>
        </p:txBody>
      </p:sp>
      <p:sp>
        <p:nvSpPr>
          <p:cNvPr id="11" name="TextBox 10">
            <a:extLst>
              <a:ext uri="{FF2B5EF4-FFF2-40B4-BE49-F238E27FC236}">
                <a16:creationId xmlns:a16="http://schemas.microsoft.com/office/drawing/2014/main" id="{4D0926BB-35F9-4147-8FE4-4914E1EA984B}"/>
              </a:ext>
            </a:extLst>
          </p:cNvPr>
          <p:cNvSpPr txBox="1"/>
          <p:nvPr/>
        </p:nvSpPr>
        <p:spPr>
          <a:xfrm>
            <a:off x="1531337" y="337001"/>
            <a:ext cx="6647739" cy="523220"/>
          </a:xfrm>
          <a:prstGeom prst="rect">
            <a:avLst/>
          </a:prstGeom>
          <a:noFill/>
        </p:spPr>
        <p:txBody>
          <a:bodyPr wrap="square" rtlCol="0">
            <a:spAutoFit/>
          </a:bodyPr>
          <a:lstStyle/>
          <a:p>
            <a:r>
              <a:rPr lang="en-US" sz="2800" dirty="0"/>
              <a:t>Do smaller classes increase test scores?</a:t>
            </a:r>
          </a:p>
        </p:txBody>
      </p:sp>
      <p:sp>
        <p:nvSpPr>
          <p:cNvPr id="2" name="Footer Placeholder 1">
            <a:extLst>
              <a:ext uri="{FF2B5EF4-FFF2-40B4-BE49-F238E27FC236}">
                <a16:creationId xmlns:a16="http://schemas.microsoft.com/office/drawing/2014/main" id="{49497FDA-0EA2-47E1-A249-F95E5B5548B8}"/>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166227850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1337" y="1118760"/>
            <a:ext cx="4320000" cy="2681280"/>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32801" t="3688" r="23520" b="33620"/>
          <a:stretch/>
        </p:blipFill>
        <p:spPr>
          <a:xfrm flipH="1">
            <a:off x="4424832" y="1844825"/>
            <a:ext cx="319590" cy="417925"/>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32801" t="3688" r="23520" b="33620"/>
          <a:stretch/>
        </p:blipFill>
        <p:spPr>
          <a:xfrm flipH="1">
            <a:off x="8760296" y="4365105"/>
            <a:ext cx="319590" cy="417925"/>
          </a:xfrm>
          <a:prstGeom prst="rect">
            <a:avLst/>
          </a:prstGeom>
        </p:spPr>
      </p:pic>
      <p:sp>
        <p:nvSpPr>
          <p:cNvPr id="7" name="TextBox 6"/>
          <p:cNvSpPr txBox="1"/>
          <p:nvPr/>
        </p:nvSpPr>
        <p:spPr>
          <a:xfrm>
            <a:off x="2423592" y="4221088"/>
            <a:ext cx="3024336" cy="1477328"/>
          </a:xfrm>
          <a:prstGeom prst="rect">
            <a:avLst/>
          </a:prstGeom>
          <a:noFill/>
        </p:spPr>
        <p:txBody>
          <a:bodyPr wrap="square" rtlCol="0">
            <a:spAutoFit/>
          </a:bodyPr>
          <a:lstStyle/>
          <a:p>
            <a:r>
              <a:rPr lang="en-US" dirty="0"/>
              <a:t>We can never observe the same people at the same time both in small and large classes: we never directly observe the counterfactual</a:t>
            </a:r>
          </a:p>
        </p:txBody>
      </p:sp>
      <p:sp>
        <p:nvSpPr>
          <p:cNvPr id="16" name="TextBox 15"/>
          <p:cNvSpPr txBox="1"/>
          <p:nvPr/>
        </p:nvSpPr>
        <p:spPr>
          <a:xfrm>
            <a:off x="3940015" y="3765542"/>
            <a:ext cx="2433288" cy="246221"/>
          </a:xfrm>
          <a:prstGeom prst="rect">
            <a:avLst/>
          </a:prstGeom>
          <a:noFill/>
        </p:spPr>
        <p:txBody>
          <a:bodyPr wrap="square" rtlCol="0">
            <a:spAutoFit/>
          </a:bodyPr>
          <a:lstStyle/>
          <a:p>
            <a:r>
              <a:rPr lang="en-US" sz="1000" dirty="0"/>
              <a:t>Bradford Timeline, Flickr; nifu.no </a:t>
            </a:r>
          </a:p>
        </p:txBody>
      </p:sp>
      <p:sp>
        <p:nvSpPr>
          <p:cNvPr id="14" name="TextBox 13">
            <a:extLst>
              <a:ext uri="{FF2B5EF4-FFF2-40B4-BE49-F238E27FC236}">
                <a16:creationId xmlns:a16="http://schemas.microsoft.com/office/drawing/2014/main" id="{6F9BA14D-A013-41D7-9AB3-91B9F2BB1E7F}"/>
              </a:ext>
            </a:extLst>
          </p:cNvPr>
          <p:cNvSpPr txBox="1"/>
          <p:nvPr/>
        </p:nvSpPr>
        <p:spPr>
          <a:xfrm>
            <a:off x="1531337" y="337001"/>
            <a:ext cx="6647739" cy="523220"/>
          </a:xfrm>
          <a:prstGeom prst="rect">
            <a:avLst/>
          </a:prstGeom>
          <a:noFill/>
        </p:spPr>
        <p:txBody>
          <a:bodyPr wrap="square" rtlCol="0">
            <a:spAutoFit/>
          </a:bodyPr>
          <a:lstStyle/>
          <a:p>
            <a:r>
              <a:rPr lang="en-US" sz="2800" dirty="0"/>
              <a:t>Do smaller classes increase test scores?</a:t>
            </a:r>
          </a:p>
        </p:txBody>
      </p:sp>
      <p:sp>
        <p:nvSpPr>
          <p:cNvPr id="17" name="Rectangle 2">
            <a:extLst>
              <a:ext uri="{FF2B5EF4-FFF2-40B4-BE49-F238E27FC236}">
                <a16:creationId xmlns:a16="http://schemas.microsoft.com/office/drawing/2014/main" id="{823E933E-69E7-4C6B-978F-473A99B7BE39}"/>
              </a:ext>
            </a:extLst>
          </p:cNvPr>
          <p:cNvSpPr txBox="1">
            <a:spLocks noChangeArrowheads="1"/>
          </p:cNvSpPr>
          <p:nvPr/>
        </p:nvSpPr>
        <p:spPr>
          <a:xfrm>
            <a:off x="7115181" y="1548526"/>
            <a:ext cx="7739741" cy="369332"/>
          </a:xfrm>
          <a:prstGeom prst="rect">
            <a:avLst/>
          </a:prstGeom>
        </p:spPr>
        <p:txBody>
          <a:bodyPr vert="horz" lIns="0" tIns="0" rIns="0" bIns="0" rtlCol="0" anchor="t" anchorCtr="0">
            <a:noAutofit/>
          </a:bodyPr>
          <a:lstStyle>
            <a:lvl1pPr algn="l" defTabSz="914400" rtl="0" eaLnBrk="1" latinLnBrk="0" hangingPunct="1">
              <a:spcBef>
                <a:spcPct val="0"/>
              </a:spcBef>
              <a:buNone/>
              <a:defRPr sz="2800" b="0" kern="1200">
                <a:solidFill>
                  <a:schemeClr val="tx2"/>
                </a:solidFill>
                <a:latin typeface="+mj-lt"/>
                <a:ea typeface="+mj-ea"/>
                <a:cs typeface="+mj-cs"/>
              </a:defRPr>
            </a:lvl1pPr>
          </a:lstStyle>
          <a:p>
            <a:r>
              <a:rPr lang="en-US" dirty="0">
                <a:solidFill>
                  <a:schemeClr val="tx1"/>
                </a:solidFill>
              </a:rPr>
              <a:t>The perfect experiment</a:t>
            </a:r>
            <a:endParaRPr lang="nb-NO" dirty="0">
              <a:solidFill>
                <a:schemeClr val="tx1"/>
              </a:solidFill>
            </a:endParaRPr>
          </a:p>
        </p:txBody>
      </p:sp>
      <p:pic>
        <p:nvPicPr>
          <p:cNvPr id="20" name="Picture 19">
            <a:extLst>
              <a:ext uri="{FF2B5EF4-FFF2-40B4-BE49-F238E27FC236}">
                <a16:creationId xmlns:a16="http://schemas.microsoft.com/office/drawing/2014/main" id="{F116AFFD-933B-4675-98B7-005DECFDAB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0091" y="2733585"/>
            <a:ext cx="4320000" cy="3263040"/>
          </a:xfrm>
          <a:prstGeom prst="rect">
            <a:avLst/>
          </a:prstGeom>
        </p:spPr>
      </p:pic>
      <p:pic>
        <p:nvPicPr>
          <p:cNvPr id="21" name="Picture 20">
            <a:extLst>
              <a:ext uri="{FF2B5EF4-FFF2-40B4-BE49-F238E27FC236}">
                <a16:creationId xmlns:a16="http://schemas.microsoft.com/office/drawing/2014/main" id="{756D42B0-B7AA-47CE-B877-00720582AAC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2801" t="3688" r="23520" b="33620"/>
          <a:stretch/>
        </p:blipFill>
        <p:spPr>
          <a:xfrm flipH="1">
            <a:off x="9608613" y="4221088"/>
            <a:ext cx="319590" cy="417925"/>
          </a:xfrm>
          <a:prstGeom prst="rect">
            <a:avLst/>
          </a:prstGeom>
        </p:spPr>
      </p:pic>
      <p:sp>
        <p:nvSpPr>
          <p:cNvPr id="22" name="TextBox 21">
            <a:extLst>
              <a:ext uri="{FF2B5EF4-FFF2-40B4-BE49-F238E27FC236}">
                <a16:creationId xmlns:a16="http://schemas.microsoft.com/office/drawing/2014/main" id="{949FC6DB-C736-4B8E-9A13-282D43914946}"/>
              </a:ext>
            </a:extLst>
          </p:cNvPr>
          <p:cNvSpPr txBox="1"/>
          <p:nvPr/>
        </p:nvSpPr>
        <p:spPr>
          <a:xfrm>
            <a:off x="8551764" y="6003405"/>
            <a:ext cx="2433288" cy="246221"/>
          </a:xfrm>
          <a:prstGeom prst="rect">
            <a:avLst/>
          </a:prstGeom>
          <a:noFill/>
        </p:spPr>
        <p:txBody>
          <a:bodyPr wrap="square" rtlCol="0">
            <a:spAutoFit/>
          </a:bodyPr>
          <a:lstStyle/>
          <a:p>
            <a:r>
              <a:rPr lang="en-US" sz="1000" dirty="0"/>
              <a:t>Boston Public Library , Flickr; nifu.no </a:t>
            </a:r>
          </a:p>
        </p:txBody>
      </p:sp>
      <p:sp>
        <p:nvSpPr>
          <p:cNvPr id="2" name="Footer Placeholder 1">
            <a:extLst>
              <a:ext uri="{FF2B5EF4-FFF2-40B4-BE49-F238E27FC236}">
                <a16:creationId xmlns:a16="http://schemas.microsoft.com/office/drawing/2014/main" id="{1DC9CB3A-5EDF-4470-9348-9B6333A2B2BB}"/>
              </a:ext>
            </a:extLst>
          </p:cNvPr>
          <p:cNvSpPr>
            <a:spLocks noGrp="1"/>
          </p:cNvSpPr>
          <p:nvPr>
            <p:ph type="ftr" sz="quarter" idx="11"/>
          </p:nvPr>
        </p:nvSpPr>
        <p:spPr/>
        <p:txBody>
          <a:bodyPr/>
          <a:lstStyle/>
          <a:p>
            <a:r>
              <a:rPr lang="en-US" dirty="0"/>
              <a:t>Astrid Marie Jorde Sandsør</a:t>
            </a:r>
          </a:p>
        </p:txBody>
      </p:sp>
    </p:spTree>
    <p:extLst>
      <p:ext uri="{BB962C8B-B14F-4D97-AF65-F5344CB8AC3E}">
        <p14:creationId xmlns:p14="http://schemas.microsoft.com/office/powerpoint/2010/main" val="237794611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7899</TotalTime>
  <Words>2442</Words>
  <Application>Microsoft Office PowerPoint</Application>
  <PresentationFormat>Widescreen</PresentationFormat>
  <Paragraphs>282</Paragraphs>
  <Slides>31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vt:lpstr>
      <vt:lpstr>Open Sans</vt:lpstr>
      <vt:lpstr>Office Theme</vt:lpstr>
      <vt:lpstr>Economics of education and  quasi-experimental methods</vt:lpstr>
      <vt:lpstr>Endre til neste år </vt:lpstr>
      <vt:lpstr>What is economics of education?</vt:lpstr>
      <vt:lpstr>What is economics of education?</vt:lpstr>
      <vt:lpstr>PowerPoint Presentation</vt:lpstr>
      <vt:lpstr>Fundamental questions (Angrist &amp; Pischke, 2009) </vt:lpstr>
      <vt:lpstr>PowerPoint Presentation</vt:lpstr>
      <vt:lpstr>PowerPoint Presentation</vt:lpstr>
      <vt:lpstr>PowerPoint Presentation</vt:lpstr>
      <vt:lpstr>PowerPoint Presentation</vt:lpstr>
      <vt:lpstr>PowerPoint Presentation</vt:lpstr>
      <vt:lpstr>PowerPoint Presentation</vt:lpstr>
      <vt:lpstr>Randomized Controlled Trial</vt:lpstr>
      <vt:lpstr>The next-next best thing: a quasi-experiment </vt:lpstr>
      <vt:lpstr>The next-next best thing: a quasi-experiment </vt:lpstr>
      <vt:lpstr>Difference-in-differences (DD) </vt:lpstr>
      <vt:lpstr>Difference-in-differences (DD) </vt:lpstr>
      <vt:lpstr>Difference-in-differences (DD) </vt:lpstr>
      <vt:lpstr>Difference-in-differences (DD) </vt:lpstr>
      <vt:lpstr>Regression discontinuity (RD) </vt:lpstr>
      <vt:lpstr>Regression discontinuity (RD) </vt:lpstr>
      <vt:lpstr>Regression discontinuity (RD) </vt:lpstr>
      <vt:lpstr>Regression discontinuity (RD) </vt:lpstr>
      <vt:lpstr>Instrumental variables (IV) </vt:lpstr>
      <vt:lpstr>Instrumental variables (IV) </vt:lpstr>
      <vt:lpstr>Instrumental variables (IV) </vt:lpstr>
      <vt:lpstr>Back to class size (or teacher density)… </vt:lpstr>
      <vt:lpstr>What do we agree on in economics of education? </vt:lpstr>
      <vt:lpstr>Take home message: </vt:lpstr>
      <vt:lpstr>Literature/references: </vt:lpstr>
      <vt:lpstr>Discussion: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Astrid Marie Jorde Sandsør / NIFU</dc:creator>
  <cp:lastModifiedBy>Astrid Marie Jorde Sandsør / NIFU</cp:lastModifiedBy>
  <cp:revision>42</cp:revision>
  <cp:lastPrinted>2020-12-03T08:15:00Z</cp:lastPrinted>
  <dcterms:created xsi:type="dcterms:W3CDTF">2020-11-12T10:55:55Z</dcterms:created>
  <dcterms:modified xsi:type="dcterms:W3CDTF">2021-12-08T13:50:07Z</dcterms:modified>
</cp:coreProperties>
</file>