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44"/>
  </p:notesMasterIdLst>
  <p:sldIdLst>
    <p:sldId id="256" r:id="rId3"/>
    <p:sldId id="258" r:id="rId4"/>
    <p:sldId id="303" r:id="rId5"/>
    <p:sldId id="304" r:id="rId6"/>
    <p:sldId id="261" r:id="rId7"/>
    <p:sldId id="273" r:id="rId8"/>
    <p:sldId id="305" r:id="rId9"/>
    <p:sldId id="264" r:id="rId10"/>
    <p:sldId id="266" r:id="rId11"/>
    <p:sldId id="265" r:id="rId12"/>
    <p:sldId id="267" r:id="rId13"/>
    <p:sldId id="306" r:id="rId14"/>
    <p:sldId id="307" r:id="rId15"/>
    <p:sldId id="287" r:id="rId16"/>
    <p:sldId id="308" r:id="rId17"/>
    <p:sldId id="309" r:id="rId18"/>
    <p:sldId id="295" r:id="rId19"/>
    <p:sldId id="270" r:id="rId20"/>
    <p:sldId id="271" r:id="rId21"/>
    <p:sldId id="310" r:id="rId22"/>
    <p:sldId id="311" r:id="rId23"/>
    <p:sldId id="312" r:id="rId24"/>
    <p:sldId id="299" r:id="rId25"/>
    <p:sldId id="313" r:id="rId26"/>
    <p:sldId id="314" r:id="rId27"/>
    <p:sldId id="315" r:id="rId28"/>
    <p:sldId id="316" r:id="rId29"/>
    <p:sldId id="317" r:id="rId30"/>
    <p:sldId id="318" r:id="rId31"/>
    <p:sldId id="319" r:id="rId32"/>
    <p:sldId id="320" r:id="rId33"/>
    <p:sldId id="321" r:id="rId34"/>
    <p:sldId id="278" r:id="rId35"/>
    <p:sldId id="279" r:id="rId36"/>
    <p:sldId id="280" r:id="rId37"/>
    <p:sldId id="281" r:id="rId38"/>
    <p:sldId id="282" r:id="rId39"/>
    <p:sldId id="283" r:id="rId40"/>
    <p:sldId id="284" r:id="rId41"/>
    <p:sldId id="300" r:id="rId42"/>
    <p:sldId id="30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BEC171-AE3D-448D-9AF0-77807AC95724}" v="189" dt="2021-07-09T12:01:16.5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9" autoAdjust="0"/>
    <p:restoredTop sz="94660"/>
  </p:normalViewPr>
  <p:slideViewPr>
    <p:cSldViewPr snapToGrid="0">
      <p:cViewPr varScale="1">
        <p:scale>
          <a:sx n="105" d="100"/>
          <a:sy n="105" d="100"/>
        </p:scale>
        <p:origin x="14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F33FCE-0C2D-9C4C-82DE-40C2349D688D}" type="doc">
      <dgm:prSet loTypeId="urn:microsoft.com/office/officeart/2005/8/layout/radial3" loCatId="" qsTypeId="urn:microsoft.com/office/officeart/2005/8/quickstyle/simple4" qsCatId="simple" csTypeId="urn:microsoft.com/office/officeart/2005/8/colors/accent1_2" csCatId="accent1" phldr="1"/>
      <dgm:spPr/>
      <dgm:t>
        <a:bodyPr/>
        <a:lstStyle/>
        <a:p>
          <a:endParaRPr lang="nb-NO"/>
        </a:p>
      </dgm:t>
    </dgm:pt>
    <dgm:pt modelId="{59D0EB72-AD0C-FC47-B9A6-41EB6B7059EF}">
      <dgm:prSet phldrT="[Tekst]"/>
      <dgm:spPr/>
      <dgm:t>
        <a:bodyPr/>
        <a:lstStyle/>
        <a:p>
          <a:r>
            <a:rPr lang="nb-NO" b="1" dirty="0"/>
            <a:t>Utdanningsvitenskap</a:t>
          </a:r>
        </a:p>
      </dgm:t>
    </dgm:pt>
    <dgm:pt modelId="{0940557E-76B8-F54E-B907-2DF0A6E38F62}" type="parTrans" cxnId="{D5AF6C87-CBF8-F04B-B4B7-759416B984B7}">
      <dgm:prSet/>
      <dgm:spPr/>
      <dgm:t>
        <a:bodyPr/>
        <a:lstStyle/>
        <a:p>
          <a:endParaRPr lang="nb-NO"/>
        </a:p>
      </dgm:t>
    </dgm:pt>
    <dgm:pt modelId="{4C131590-4E71-8E42-B090-4EE69DF308FE}" type="sibTrans" cxnId="{D5AF6C87-CBF8-F04B-B4B7-759416B984B7}">
      <dgm:prSet/>
      <dgm:spPr/>
      <dgm:t>
        <a:bodyPr/>
        <a:lstStyle/>
        <a:p>
          <a:endParaRPr lang="nb-NO"/>
        </a:p>
      </dgm:t>
    </dgm:pt>
    <dgm:pt modelId="{7DFACB05-DAFF-1C46-BA33-0AF1634D7797}">
      <dgm:prSet phldrT="[Tekst]"/>
      <dgm:spPr/>
      <dgm:t>
        <a:bodyPr/>
        <a:lstStyle/>
        <a:p>
          <a:r>
            <a:rPr lang="nb-NO" dirty="0"/>
            <a:t>Samfunnsvitenskap</a:t>
          </a:r>
        </a:p>
      </dgm:t>
    </dgm:pt>
    <dgm:pt modelId="{2C3BEF8E-CCE3-E748-A068-6FD1B587C77F}" type="parTrans" cxnId="{3CDA0319-040C-B146-9927-0A8726040D82}">
      <dgm:prSet/>
      <dgm:spPr/>
      <dgm:t>
        <a:bodyPr/>
        <a:lstStyle/>
        <a:p>
          <a:endParaRPr lang="nb-NO"/>
        </a:p>
      </dgm:t>
    </dgm:pt>
    <dgm:pt modelId="{E7428504-C939-474B-A932-5ED284E9EAD8}" type="sibTrans" cxnId="{3CDA0319-040C-B146-9927-0A8726040D82}">
      <dgm:prSet/>
      <dgm:spPr/>
      <dgm:t>
        <a:bodyPr/>
        <a:lstStyle/>
        <a:p>
          <a:endParaRPr lang="nb-NO"/>
        </a:p>
      </dgm:t>
    </dgm:pt>
    <dgm:pt modelId="{35AC177A-94C9-7B45-9550-C9258F731CC3}">
      <dgm:prSet phldrT="[Tekst]"/>
      <dgm:spPr/>
      <dgm:t>
        <a:bodyPr/>
        <a:lstStyle/>
        <a:p>
          <a:r>
            <a:rPr lang="nb-NO" dirty="0"/>
            <a:t>Anvendt naturvitenskap (medisin)</a:t>
          </a:r>
        </a:p>
      </dgm:t>
    </dgm:pt>
    <dgm:pt modelId="{D8B6E63B-790A-A844-A17D-8FE425E9BA19}" type="parTrans" cxnId="{B15472EA-C6F4-F24A-9190-4BDF2FCDEE81}">
      <dgm:prSet/>
      <dgm:spPr/>
      <dgm:t>
        <a:bodyPr/>
        <a:lstStyle/>
        <a:p>
          <a:endParaRPr lang="nb-NO"/>
        </a:p>
      </dgm:t>
    </dgm:pt>
    <dgm:pt modelId="{79FEDF51-0C4C-A145-96BB-7D19D24FE98D}" type="sibTrans" cxnId="{B15472EA-C6F4-F24A-9190-4BDF2FCDEE81}">
      <dgm:prSet/>
      <dgm:spPr/>
      <dgm:t>
        <a:bodyPr/>
        <a:lstStyle/>
        <a:p>
          <a:endParaRPr lang="nb-NO"/>
        </a:p>
      </dgm:t>
    </dgm:pt>
    <dgm:pt modelId="{0E3D6F32-82D2-3648-85EC-5C3C9CFA7FC6}">
      <dgm:prSet phldrT="[Tekst]"/>
      <dgm:spPr/>
      <dgm:t>
        <a:bodyPr/>
        <a:lstStyle/>
        <a:p>
          <a:r>
            <a:rPr lang="nb-NO" dirty="0"/>
            <a:t>Humaniora</a:t>
          </a:r>
        </a:p>
      </dgm:t>
    </dgm:pt>
    <dgm:pt modelId="{D71E1648-D2F0-2542-8952-110D6FC716F2}" type="parTrans" cxnId="{230717A3-0393-0548-9894-4E6DF8880BC3}">
      <dgm:prSet/>
      <dgm:spPr/>
      <dgm:t>
        <a:bodyPr/>
        <a:lstStyle/>
        <a:p>
          <a:endParaRPr lang="nb-NO"/>
        </a:p>
      </dgm:t>
    </dgm:pt>
    <dgm:pt modelId="{4824E268-5050-044C-A4CE-A62A4A3D737D}" type="sibTrans" cxnId="{230717A3-0393-0548-9894-4E6DF8880BC3}">
      <dgm:prSet/>
      <dgm:spPr/>
      <dgm:t>
        <a:bodyPr/>
        <a:lstStyle/>
        <a:p>
          <a:endParaRPr lang="nb-NO"/>
        </a:p>
      </dgm:t>
    </dgm:pt>
    <dgm:pt modelId="{5E366518-18FC-1548-9E97-8F268A16F144}" type="pres">
      <dgm:prSet presAssocID="{B1F33FCE-0C2D-9C4C-82DE-40C2349D688D}" presName="composite" presStyleCnt="0">
        <dgm:presLayoutVars>
          <dgm:chMax val="1"/>
          <dgm:dir/>
          <dgm:resizeHandles val="exact"/>
        </dgm:presLayoutVars>
      </dgm:prSet>
      <dgm:spPr/>
    </dgm:pt>
    <dgm:pt modelId="{67391F9B-E2C2-9D4A-B4BF-B9091711311D}" type="pres">
      <dgm:prSet presAssocID="{B1F33FCE-0C2D-9C4C-82DE-40C2349D688D}" presName="radial" presStyleCnt="0">
        <dgm:presLayoutVars>
          <dgm:animLvl val="ctr"/>
        </dgm:presLayoutVars>
      </dgm:prSet>
      <dgm:spPr/>
    </dgm:pt>
    <dgm:pt modelId="{7800B44E-B020-A94D-881F-F64E3C5D9035}" type="pres">
      <dgm:prSet presAssocID="{59D0EB72-AD0C-FC47-B9A6-41EB6B7059EF}" presName="centerShape" presStyleLbl="vennNode1" presStyleIdx="0" presStyleCnt="4" custLinFactNeighborX="522" custLinFactNeighborY="9141"/>
      <dgm:spPr/>
    </dgm:pt>
    <dgm:pt modelId="{66C83F07-3DC7-264B-B32E-919F2F585CEA}" type="pres">
      <dgm:prSet presAssocID="{7DFACB05-DAFF-1C46-BA33-0AF1634D7797}" presName="node" presStyleLbl="vennNode1" presStyleIdx="1" presStyleCnt="4" custScaleX="230890" custScaleY="229376" custRadScaleRad="85667" custRadScaleInc="2809">
        <dgm:presLayoutVars>
          <dgm:bulletEnabled val="1"/>
        </dgm:presLayoutVars>
      </dgm:prSet>
      <dgm:spPr/>
    </dgm:pt>
    <dgm:pt modelId="{17512410-4F00-264E-9AF2-1E470CE74AF0}" type="pres">
      <dgm:prSet presAssocID="{35AC177A-94C9-7B45-9550-C9258F731CC3}" presName="node" presStyleLbl="vennNode1" presStyleIdx="2" presStyleCnt="4" custScaleX="171469" custScaleY="153045" custRadScaleRad="94098" custRadScaleInc="2297">
        <dgm:presLayoutVars>
          <dgm:bulletEnabled val="1"/>
        </dgm:presLayoutVars>
      </dgm:prSet>
      <dgm:spPr/>
    </dgm:pt>
    <dgm:pt modelId="{AC35FE8B-D7C4-5F47-AA4E-88D01BA1CBF7}" type="pres">
      <dgm:prSet presAssocID="{0E3D6F32-82D2-3648-85EC-5C3C9CFA7FC6}" presName="node" presStyleLbl="vennNode1" presStyleIdx="3" presStyleCnt="4" custScaleX="204289" custScaleY="185403" custRadScaleRad="108231" custRadScaleInc="4917">
        <dgm:presLayoutVars>
          <dgm:bulletEnabled val="1"/>
        </dgm:presLayoutVars>
      </dgm:prSet>
      <dgm:spPr/>
    </dgm:pt>
  </dgm:ptLst>
  <dgm:cxnLst>
    <dgm:cxn modelId="{386E6902-07B9-E14E-B002-AEFC9E4558F8}" type="presOf" srcId="{59D0EB72-AD0C-FC47-B9A6-41EB6B7059EF}" destId="{7800B44E-B020-A94D-881F-F64E3C5D9035}" srcOrd="0" destOrd="0" presId="urn:microsoft.com/office/officeart/2005/8/layout/radial3"/>
    <dgm:cxn modelId="{3CDA0319-040C-B146-9927-0A8726040D82}" srcId="{59D0EB72-AD0C-FC47-B9A6-41EB6B7059EF}" destId="{7DFACB05-DAFF-1C46-BA33-0AF1634D7797}" srcOrd="0" destOrd="0" parTransId="{2C3BEF8E-CCE3-E748-A068-6FD1B587C77F}" sibTransId="{E7428504-C939-474B-A932-5ED284E9EAD8}"/>
    <dgm:cxn modelId="{3EB83036-8B4A-3C47-AE29-95E1DBE437F8}" type="presOf" srcId="{B1F33FCE-0C2D-9C4C-82DE-40C2349D688D}" destId="{5E366518-18FC-1548-9E97-8F268A16F144}" srcOrd="0" destOrd="0" presId="urn:microsoft.com/office/officeart/2005/8/layout/radial3"/>
    <dgm:cxn modelId="{CA5DE536-0BB8-F841-86E6-0C19E9946B5B}" type="presOf" srcId="{7DFACB05-DAFF-1C46-BA33-0AF1634D7797}" destId="{66C83F07-3DC7-264B-B32E-919F2F585CEA}" srcOrd="0" destOrd="0" presId="urn:microsoft.com/office/officeart/2005/8/layout/radial3"/>
    <dgm:cxn modelId="{DFDD0B54-3AA7-C84E-97C7-44C37ED95088}" type="presOf" srcId="{0E3D6F32-82D2-3648-85EC-5C3C9CFA7FC6}" destId="{AC35FE8B-D7C4-5F47-AA4E-88D01BA1CBF7}" srcOrd="0" destOrd="0" presId="urn:microsoft.com/office/officeart/2005/8/layout/radial3"/>
    <dgm:cxn modelId="{1544F886-ED64-744A-9DBB-5D7D12800B7C}" type="presOf" srcId="{35AC177A-94C9-7B45-9550-C9258F731CC3}" destId="{17512410-4F00-264E-9AF2-1E470CE74AF0}" srcOrd="0" destOrd="0" presId="urn:microsoft.com/office/officeart/2005/8/layout/radial3"/>
    <dgm:cxn modelId="{D5AF6C87-CBF8-F04B-B4B7-759416B984B7}" srcId="{B1F33FCE-0C2D-9C4C-82DE-40C2349D688D}" destId="{59D0EB72-AD0C-FC47-B9A6-41EB6B7059EF}" srcOrd="0" destOrd="0" parTransId="{0940557E-76B8-F54E-B907-2DF0A6E38F62}" sibTransId="{4C131590-4E71-8E42-B090-4EE69DF308FE}"/>
    <dgm:cxn modelId="{230717A3-0393-0548-9894-4E6DF8880BC3}" srcId="{59D0EB72-AD0C-FC47-B9A6-41EB6B7059EF}" destId="{0E3D6F32-82D2-3648-85EC-5C3C9CFA7FC6}" srcOrd="2" destOrd="0" parTransId="{D71E1648-D2F0-2542-8952-110D6FC716F2}" sibTransId="{4824E268-5050-044C-A4CE-A62A4A3D737D}"/>
    <dgm:cxn modelId="{B15472EA-C6F4-F24A-9190-4BDF2FCDEE81}" srcId="{59D0EB72-AD0C-FC47-B9A6-41EB6B7059EF}" destId="{35AC177A-94C9-7B45-9550-C9258F731CC3}" srcOrd="1" destOrd="0" parTransId="{D8B6E63B-790A-A844-A17D-8FE425E9BA19}" sibTransId="{79FEDF51-0C4C-A145-96BB-7D19D24FE98D}"/>
    <dgm:cxn modelId="{FDDE5F09-1DA4-0540-AF81-9529E92AD958}" type="presParOf" srcId="{5E366518-18FC-1548-9E97-8F268A16F144}" destId="{67391F9B-E2C2-9D4A-B4BF-B9091711311D}" srcOrd="0" destOrd="0" presId="urn:microsoft.com/office/officeart/2005/8/layout/radial3"/>
    <dgm:cxn modelId="{2F1CE699-1DDA-3E40-9438-1943F5920073}" type="presParOf" srcId="{67391F9B-E2C2-9D4A-B4BF-B9091711311D}" destId="{7800B44E-B020-A94D-881F-F64E3C5D9035}" srcOrd="0" destOrd="0" presId="urn:microsoft.com/office/officeart/2005/8/layout/radial3"/>
    <dgm:cxn modelId="{EF3489AF-6B2B-CE42-88D2-C2D0361790AA}" type="presParOf" srcId="{67391F9B-E2C2-9D4A-B4BF-B9091711311D}" destId="{66C83F07-3DC7-264B-B32E-919F2F585CEA}" srcOrd="1" destOrd="0" presId="urn:microsoft.com/office/officeart/2005/8/layout/radial3"/>
    <dgm:cxn modelId="{96311927-37E5-6B4C-AB70-5AB014F413E5}" type="presParOf" srcId="{67391F9B-E2C2-9D4A-B4BF-B9091711311D}" destId="{17512410-4F00-264E-9AF2-1E470CE74AF0}" srcOrd="2" destOrd="0" presId="urn:microsoft.com/office/officeart/2005/8/layout/radial3"/>
    <dgm:cxn modelId="{CE24C386-8823-5349-9753-2203FB0ECE1E}" type="presParOf" srcId="{67391F9B-E2C2-9D4A-B4BF-B9091711311D}" destId="{AC35FE8B-D7C4-5F47-AA4E-88D01BA1CBF7}"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558C8B-0866-8843-996F-1AADC280F0C0}" type="doc">
      <dgm:prSet loTypeId="urn:microsoft.com/office/officeart/2008/layout/HalfCircleOrganizationChart" loCatId="" qsTypeId="urn:microsoft.com/office/officeart/2005/8/quickstyle/simple4" qsCatId="simple" csTypeId="urn:microsoft.com/office/officeart/2005/8/colors/accent1_2" csCatId="accent1" phldr="1"/>
      <dgm:spPr/>
    </dgm:pt>
    <dgm:pt modelId="{33DA9B7C-E344-0E45-B06F-3118C13BCA30}">
      <dgm:prSet phldrT="[Tekst]"/>
      <dgm:spPr/>
      <dgm:t>
        <a:bodyPr/>
        <a:lstStyle/>
        <a:p>
          <a:r>
            <a:rPr lang="nb-NO" dirty="0"/>
            <a:t>Vitenskap</a:t>
          </a:r>
        </a:p>
      </dgm:t>
    </dgm:pt>
    <dgm:pt modelId="{961E1D87-9593-F446-9408-83FC8A1F711A}" type="parTrans" cxnId="{C0E7181D-768D-2949-9649-F180ADCF4B08}">
      <dgm:prSet/>
      <dgm:spPr/>
      <dgm:t>
        <a:bodyPr/>
        <a:lstStyle/>
        <a:p>
          <a:endParaRPr lang="nb-NO"/>
        </a:p>
      </dgm:t>
    </dgm:pt>
    <dgm:pt modelId="{CA0F60F3-D960-0946-A80C-2272991F4CB4}" type="sibTrans" cxnId="{C0E7181D-768D-2949-9649-F180ADCF4B08}">
      <dgm:prSet/>
      <dgm:spPr/>
      <dgm:t>
        <a:bodyPr/>
        <a:lstStyle/>
        <a:p>
          <a:endParaRPr lang="nb-NO"/>
        </a:p>
      </dgm:t>
    </dgm:pt>
    <dgm:pt modelId="{5310E41D-A4E7-5840-A5EF-693444926A9F}">
      <dgm:prSet phldrT="[Tekst]"/>
      <dgm:spPr/>
      <dgm:t>
        <a:bodyPr/>
        <a:lstStyle/>
        <a:p>
          <a:r>
            <a:rPr lang="nb-NO" dirty="0"/>
            <a:t>Realisme</a:t>
          </a:r>
        </a:p>
      </dgm:t>
    </dgm:pt>
    <dgm:pt modelId="{4ABCEB8C-4FEB-7547-85C4-134255E01F15}" type="parTrans" cxnId="{75B652A2-263E-8F44-B5A3-94222698F69E}">
      <dgm:prSet/>
      <dgm:spPr/>
      <dgm:t>
        <a:bodyPr/>
        <a:lstStyle/>
        <a:p>
          <a:endParaRPr lang="nb-NO"/>
        </a:p>
      </dgm:t>
    </dgm:pt>
    <dgm:pt modelId="{52C16B03-D425-9D4D-8DB3-E6335DB2B006}" type="sibTrans" cxnId="{75B652A2-263E-8F44-B5A3-94222698F69E}">
      <dgm:prSet/>
      <dgm:spPr/>
      <dgm:t>
        <a:bodyPr/>
        <a:lstStyle/>
        <a:p>
          <a:endParaRPr lang="nb-NO"/>
        </a:p>
      </dgm:t>
    </dgm:pt>
    <dgm:pt modelId="{8A789BC8-67F7-8F40-92D1-C43833B2F165}">
      <dgm:prSet phldrT="[Tekst]"/>
      <dgm:spPr/>
      <dgm:t>
        <a:bodyPr/>
        <a:lstStyle/>
        <a:p>
          <a:r>
            <a:rPr lang="nb-NO" dirty="0"/>
            <a:t>Kritisk realisme</a:t>
          </a:r>
        </a:p>
      </dgm:t>
    </dgm:pt>
    <dgm:pt modelId="{AB9CC0F7-C30F-DA41-AFDB-3D20F9AEB449}" type="parTrans" cxnId="{AA66F461-7973-6945-AB09-EDEC8109CA82}">
      <dgm:prSet/>
      <dgm:spPr/>
      <dgm:t>
        <a:bodyPr/>
        <a:lstStyle/>
        <a:p>
          <a:endParaRPr lang="nb-NO"/>
        </a:p>
      </dgm:t>
    </dgm:pt>
    <dgm:pt modelId="{59FC9A87-6D2F-CC4B-A4D5-EB9644BBF10B}" type="sibTrans" cxnId="{AA66F461-7973-6945-AB09-EDEC8109CA82}">
      <dgm:prSet/>
      <dgm:spPr/>
      <dgm:t>
        <a:bodyPr/>
        <a:lstStyle/>
        <a:p>
          <a:endParaRPr lang="nb-NO"/>
        </a:p>
      </dgm:t>
    </dgm:pt>
    <dgm:pt modelId="{64943E93-3830-404B-8DCC-58B39296A3EF}">
      <dgm:prSet phldrT="[Tekst]"/>
      <dgm:spPr/>
      <dgm:t>
        <a:bodyPr/>
        <a:lstStyle/>
        <a:p>
          <a:r>
            <a:rPr lang="nb-NO"/>
            <a:t>Sosialkonstruktivisme</a:t>
          </a:r>
          <a:endParaRPr lang="nb-NO" dirty="0"/>
        </a:p>
      </dgm:t>
    </dgm:pt>
    <dgm:pt modelId="{D44A3F02-6F86-A146-9BE2-68525E4F0069}" type="parTrans" cxnId="{5747F80C-1A1D-6942-A1B6-1267B64DA391}">
      <dgm:prSet/>
      <dgm:spPr/>
      <dgm:t>
        <a:bodyPr/>
        <a:lstStyle/>
        <a:p>
          <a:endParaRPr lang="nb-NO"/>
        </a:p>
      </dgm:t>
    </dgm:pt>
    <dgm:pt modelId="{7AC12589-6D99-E64A-A2DD-DA353EB82716}" type="sibTrans" cxnId="{5747F80C-1A1D-6942-A1B6-1267B64DA391}">
      <dgm:prSet/>
      <dgm:spPr/>
      <dgm:t>
        <a:bodyPr/>
        <a:lstStyle/>
        <a:p>
          <a:endParaRPr lang="nb-NO"/>
        </a:p>
      </dgm:t>
    </dgm:pt>
    <dgm:pt modelId="{A6E21549-3D3E-A446-88BE-920FA5109221}" type="pres">
      <dgm:prSet presAssocID="{CC558C8B-0866-8843-996F-1AADC280F0C0}" presName="Name0" presStyleCnt="0">
        <dgm:presLayoutVars>
          <dgm:orgChart val="1"/>
          <dgm:chPref val="1"/>
          <dgm:dir/>
          <dgm:animOne val="branch"/>
          <dgm:animLvl val="lvl"/>
          <dgm:resizeHandles/>
        </dgm:presLayoutVars>
      </dgm:prSet>
      <dgm:spPr/>
    </dgm:pt>
    <dgm:pt modelId="{C0D1B7DB-75D6-B44D-A3D1-F4553EDDABF9}" type="pres">
      <dgm:prSet presAssocID="{33DA9B7C-E344-0E45-B06F-3118C13BCA30}" presName="hierRoot1" presStyleCnt="0">
        <dgm:presLayoutVars>
          <dgm:hierBranch val="init"/>
        </dgm:presLayoutVars>
      </dgm:prSet>
      <dgm:spPr/>
    </dgm:pt>
    <dgm:pt modelId="{BB0E6450-427C-424F-B514-BE29D31851A9}" type="pres">
      <dgm:prSet presAssocID="{33DA9B7C-E344-0E45-B06F-3118C13BCA30}" presName="rootComposite1" presStyleCnt="0"/>
      <dgm:spPr/>
    </dgm:pt>
    <dgm:pt modelId="{2826ADB4-6A88-9641-BEE4-5F6992ACE7A6}" type="pres">
      <dgm:prSet presAssocID="{33DA9B7C-E344-0E45-B06F-3118C13BCA30}" presName="rootText1" presStyleLbl="alignAcc1" presStyleIdx="0" presStyleCnt="0">
        <dgm:presLayoutVars>
          <dgm:chPref val="3"/>
        </dgm:presLayoutVars>
      </dgm:prSet>
      <dgm:spPr/>
    </dgm:pt>
    <dgm:pt modelId="{39F60574-EE26-4C42-AB03-A8BD680C6726}" type="pres">
      <dgm:prSet presAssocID="{33DA9B7C-E344-0E45-B06F-3118C13BCA30}" presName="topArc1" presStyleLbl="parChTrans1D1" presStyleIdx="0" presStyleCnt="8"/>
      <dgm:spPr/>
    </dgm:pt>
    <dgm:pt modelId="{9B9206F6-049F-9F41-85F8-583C64ACCCF3}" type="pres">
      <dgm:prSet presAssocID="{33DA9B7C-E344-0E45-B06F-3118C13BCA30}" presName="bottomArc1" presStyleLbl="parChTrans1D1" presStyleIdx="1" presStyleCnt="8"/>
      <dgm:spPr/>
    </dgm:pt>
    <dgm:pt modelId="{FA196A52-C234-D047-AC1B-101E6424504F}" type="pres">
      <dgm:prSet presAssocID="{33DA9B7C-E344-0E45-B06F-3118C13BCA30}" presName="topConnNode1" presStyleLbl="node1" presStyleIdx="0" presStyleCnt="0"/>
      <dgm:spPr/>
    </dgm:pt>
    <dgm:pt modelId="{689CB6DC-1360-0F49-974B-7C758978DACB}" type="pres">
      <dgm:prSet presAssocID="{33DA9B7C-E344-0E45-B06F-3118C13BCA30}" presName="hierChild2" presStyleCnt="0"/>
      <dgm:spPr/>
    </dgm:pt>
    <dgm:pt modelId="{F82E9EEE-2249-0749-B1F1-C2A94B1DB441}" type="pres">
      <dgm:prSet presAssocID="{4ABCEB8C-4FEB-7547-85C4-134255E01F15}" presName="Name28" presStyleLbl="parChTrans1D2" presStyleIdx="0" presStyleCnt="3"/>
      <dgm:spPr/>
    </dgm:pt>
    <dgm:pt modelId="{C56B5AE5-ED41-B244-B1CC-B4803DEDE557}" type="pres">
      <dgm:prSet presAssocID="{5310E41D-A4E7-5840-A5EF-693444926A9F}" presName="hierRoot2" presStyleCnt="0">
        <dgm:presLayoutVars>
          <dgm:hierBranch val="init"/>
        </dgm:presLayoutVars>
      </dgm:prSet>
      <dgm:spPr/>
    </dgm:pt>
    <dgm:pt modelId="{38C5C7BA-4E4E-414B-830C-3DFCC97D4729}" type="pres">
      <dgm:prSet presAssocID="{5310E41D-A4E7-5840-A5EF-693444926A9F}" presName="rootComposite2" presStyleCnt="0"/>
      <dgm:spPr/>
    </dgm:pt>
    <dgm:pt modelId="{393AB8B1-E71B-E142-B2A9-C9D762EC4F06}" type="pres">
      <dgm:prSet presAssocID="{5310E41D-A4E7-5840-A5EF-693444926A9F}" presName="rootText2" presStyleLbl="alignAcc1" presStyleIdx="0" presStyleCnt="0">
        <dgm:presLayoutVars>
          <dgm:chPref val="3"/>
        </dgm:presLayoutVars>
      </dgm:prSet>
      <dgm:spPr/>
    </dgm:pt>
    <dgm:pt modelId="{4DB92D7E-0721-7D4B-97AD-4CD7C87FC431}" type="pres">
      <dgm:prSet presAssocID="{5310E41D-A4E7-5840-A5EF-693444926A9F}" presName="topArc2" presStyleLbl="parChTrans1D1" presStyleIdx="2" presStyleCnt="8"/>
      <dgm:spPr/>
    </dgm:pt>
    <dgm:pt modelId="{A146C398-A323-CA46-A687-CAFD934DE766}" type="pres">
      <dgm:prSet presAssocID="{5310E41D-A4E7-5840-A5EF-693444926A9F}" presName="bottomArc2" presStyleLbl="parChTrans1D1" presStyleIdx="3" presStyleCnt="8"/>
      <dgm:spPr/>
    </dgm:pt>
    <dgm:pt modelId="{8B879201-F3F7-0A40-90AE-56757E6D392D}" type="pres">
      <dgm:prSet presAssocID="{5310E41D-A4E7-5840-A5EF-693444926A9F}" presName="topConnNode2" presStyleLbl="node2" presStyleIdx="0" presStyleCnt="0"/>
      <dgm:spPr/>
    </dgm:pt>
    <dgm:pt modelId="{967F2E85-983F-324F-BA76-DFD451206696}" type="pres">
      <dgm:prSet presAssocID="{5310E41D-A4E7-5840-A5EF-693444926A9F}" presName="hierChild4" presStyleCnt="0"/>
      <dgm:spPr/>
    </dgm:pt>
    <dgm:pt modelId="{92AA17F3-A511-C34C-8C93-2A6B041CF391}" type="pres">
      <dgm:prSet presAssocID="{5310E41D-A4E7-5840-A5EF-693444926A9F}" presName="hierChild5" presStyleCnt="0"/>
      <dgm:spPr/>
    </dgm:pt>
    <dgm:pt modelId="{8650DB97-6FBD-DB47-B612-D59AEEAD62BC}" type="pres">
      <dgm:prSet presAssocID="{AB9CC0F7-C30F-DA41-AFDB-3D20F9AEB449}" presName="Name28" presStyleLbl="parChTrans1D2" presStyleIdx="1" presStyleCnt="3"/>
      <dgm:spPr/>
    </dgm:pt>
    <dgm:pt modelId="{84749DE3-42E5-C547-9179-F84BF0692B76}" type="pres">
      <dgm:prSet presAssocID="{8A789BC8-67F7-8F40-92D1-C43833B2F165}" presName="hierRoot2" presStyleCnt="0">
        <dgm:presLayoutVars>
          <dgm:hierBranch val="init"/>
        </dgm:presLayoutVars>
      </dgm:prSet>
      <dgm:spPr/>
    </dgm:pt>
    <dgm:pt modelId="{502B3DF9-0736-8444-B9D4-C474FC6AB6C3}" type="pres">
      <dgm:prSet presAssocID="{8A789BC8-67F7-8F40-92D1-C43833B2F165}" presName="rootComposite2" presStyleCnt="0"/>
      <dgm:spPr/>
    </dgm:pt>
    <dgm:pt modelId="{04F01F10-4963-2540-B912-0FA701416B74}" type="pres">
      <dgm:prSet presAssocID="{8A789BC8-67F7-8F40-92D1-C43833B2F165}" presName="rootText2" presStyleLbl="alignAcc1" presStyleIdx="0" presStyleCnt="0">
        <dgm:presLayoutVars>
          <dgm:chPref val="3"/>
        </dgm:presLayoutVars>
      </dgm:prSet>
      <dgm:spPr/>
    </dgm:pt>
    <dgm:pt modelId="{6447EB1F-74CF-2649-A5ED-8D504A9D2EDD}" type="pres">
      <dgm:prSet presAssocID="{8A789BC8-67F7-8F40-92D1-C43833B2F165}" presName="topArc2" presStyleLbl="parChTrans1D1" presStyleIdx="4" presStyleCnt="8"/>
      <dgm:spPr/>
    </dgm:pt>
    <dgm:pt modelId="{A45DCA16-F13E-B141-9683-10475DF4817B}" type="pres">
      <dgm:prSet presAssocID="{8A789BC8-67F7-8F40-92D1-C43833B2F165}" presName="bottomArc2" presStyleLbl="parChTrans1D1" presStyleIdx="5" presStyleCnt="8"/>
      <dgm:spPr/>
    </dgm:pt>
    <dgm:pt modelId="{766478D6-BB5E-9346-8D93-6F72D0CAF695}" type="pres">
      <dgm:prSet presAssocID="{8A789BC8-67F7-8F40-92D1-C43833B2F165}" presName="topConnNode2" presStyleLbl="node2" presStyleIdx="0" presStyleCnt="0"/>
      <dgm:spPr/>
    </dgm:pt>
    <dgm:pt modelId="{81780AD0-E32F-B348-9CC8-64336DD9E73E}" type="pres">
      <dgm:prSet presAssocID="{8A789BC8-67F7-8F40-92D1-C43833B2F165}" presName="hierChild4" presStyleCnt="0"/>
      <dgm:spPr/>
    </dgm:pt>
    <dgm:pt modelId="{3B787D8A-7FCE-584D-AA61-F1E3B3D825B8}" type="pres">
      <dgm:prSet presAssocID="{8A789BC8-67F7-8F40-92D1-C43833B2F165}" presName="hierChild5" presStyleCnt="0"/>
      <dgm:spPr/>
    </dgm:pt>
    <dgm:pt modelId="{6B0A10F8-B350-AD40-826F-5E907351750F}" type="pres">
      <dgm:prSet presAssocID="{D44A3F02-6F86-A146-9BE2-68525E4F0069}" presName="Name28" presStyleLbl="parChTrans1D2" presStyleIdx="2" presStyleCnt="3"/>
      <dgm:spPr/>
    </dgm:pt>
    <dgm:pt modelId="{1EB8F26A-85A2-B749-8A7B-8936AB98DCA2}" type="pres">
      <dgm:prSet presAssocID="{64943E93-3830-404B-8DCC-58B39296A3EF}" presName="hierRoot2" presStyleCnt="0">
        <dgm:presLayoutVars>
          <dgm:hierBranch val="init"/>
        </dgm:presLayoutVars>
      </dgm:prSet>
      <dgm:spPr/>
    </dgm:pt>
    <dgm:pt modelId="{7B32457F-BD89-F142-BB92-6F1A638D5802}" type="pres">
      <dgm:prSet presAssocID="{64943E93-3830-404B-8DCC-58B39296A3EF}" presName="rootComposite2" presStyleCnt="0"/>
      <dgm:spPr/>
    </dgm:pt>
    <dgm:pt modelId="{11A035CD-079A-8441-8316-DAE36DAF3D48}" type="pres">
      <dgm:prSet presAssocID="{64943E93-3830-404B-8DCC-58B39296A3EF}" presName="rootText2" presStyleLbl="alignAcc1" presStyleIdx="0" presStyleCnt="0">
        <dgm:presLayoutVars>
          <dgm:chPref val="3"/>
        </dgm:presLayoutVars>
      </dgm:prSet>
      <dgm:spPr/>
    </dgm:pt>
    <dgm:pt modelId="{58999C97-1A1E-E140-A32B-E96B4450B0D5}" type="pres">
      <dgm:prSet presAssocID="{64943E93-3830-404B-8DCC-58B39296A3EF}" presName="topArc2" presStyleLbl="parChTrans1D1" presStyleIdx="6" presStyleCnt="8"/>
      <dgm:spPr/>
    </dgm:pt>
    <dgm:pt modelId="{363452C8-4599-994B-86DE-63C7DB7C48AC}" type="pres">
      <dgm:prSet presAssocID="{64943E93-3830-404B-8DCC-58B39296A3EF}" presName="bottomArc2" presStyleLbl="parChTrans1D1" presStyleIdx="7" presStyleCnt="8"/>
      <dgm:spPr/>
    </dgm:pt>
    <dgm:pt modelId="{A51D45DF-2797-5D4A-98B6-08A3E9C1FCD3}" type="pres">
      <dgm:prSet presAssocID="{64943E93-3830-404B-8DCC-58B39296A3EF}" presName="topConnNode2" presStyleLbl="node2" presStyleIdx="0" presStyleCnt="0"/>
      <dgm:spPr/>
    </dgm:pt>
    <dgm:pt modelId="{4D8D58BC-70DD-0F4F-93F3-AD6232418BAA}" type="pres">
      <dgm:prSet presAssocID="{64943E93-3830-404B-8DCC-58B39296A3EF}" presName="hierChild4" presStyleCnt="0"/>
      <dgm:spPr/>
    </dgm:pt>
    <dgm:pt modelId="{5E481ED0-F31B-E344-A38A-69911E2DBA4C}" type="pres">
      <dgm:prSet presAssocID="{64943E93-3830-404B-8DCC-58B39296A3EF}" presName="hierChild5" presStyleCnt="0"/>
      <dgm:spPr/>
    </dgm:pt>
    <dgm:pt modelId="{1C7ADD11-8FA7-604B-B707-8D3FBC7AF83C}" type="pres">
      <dgm:prSet presAssocID="{33DA9B7C-E344-0E45-B06F-3118C13BCA30}" presName="hierChild3" presStyleCnt="0"/>
      <dgm:spPr/>
    </dgm:pt>
  </dgm:ptLst>
  <dgm:cxnLst>
    <dgm:cxn modelId="{FD324B07-EE4C-4DA5-9253-BD70C96FF7F2}" type="presOf" srcId="{33DA9B7C-E344-0E45-B06F-3118C13BCA30}" destId="{FA196A52-C234-D047-AC1B-101E6424504F}" srcOrd="1" destOrd="0" presId="urn:microsoft.com/office/officeart/2008/layout/HalfCircleOrganizationChart"/>
    <dgm:cxn modelId="{5F189709-3054-4231-A392-668BA1E76AAB}" type="presOf" srcId="{33DA9B7C-E344-0E45-B06F-3118C13BCA30}" destId="{2826ADB4-6A88-9641-BEE4-5F6992ACE7A6}" srcOrd="0" destOrd="0" presId="urn:microsoft.com/office/officeart/2008/layout/HalfCircleOrganizationChart"/>
    <dgm:cxn modelId="{5747F80C-1A1D-6942-A1B6-1267B64DA391}" srcId="{33DA9B7C-E344-0E45-B06F-3118C13BCA30}" destId="{64943E93-3830-404B-8DCC-58B39296A3EF}" srcOrd="2" destOrd="0" parTransId="{D44A3F02-6F86-A146-9BE2-68525E4F0069}" sibTransId="{7AC12589-6D99-E64A-A2DD-DA353EB82716}"/>
    <dgm:cxn modelId="{CD57B211-1915-4689-B77D-04B6DEC0CCB9}" type="presOf" srcId="{AB9CC0F7-C30F-DA41-AFDB-3D20F9AEB449}" destId="{8650DB97-6FBD-DB47-B612-D59AEEAD62BC}" srcOrd="0" destOrd="0" presId="urn:microsoft.com/office/officeart/2008/layout/HalfCircleOrganizationChart"/>
    <dgm:cxn modelId="{C0E7181D-768D-2949-9649-F180ADCF4B08}" srcId="{CC558C8B-0866-8843-996F-1AADC280F0C0}" destId="{33DA9B7C-E344-0E45-B06F-3118C13BCA30}" srcOrd="0" destOrd="0" parTransId="{961E1D87-9593-F446-9408-83FC8A1F711A}" sibTransId="{CA0F60F3-D960-0946-A80C-2272991F4CB4}"/>
    <dgm:cxn modelId="{EC952F5F-7B33-4AA8-9DC6-E8C653CFBC42}" type="presOf" srcId="{5310E41D-A4E7-5840-A5EF-693444926A9F}" destId="{393AB8B1-E71B-E142-B2A9-C9D762EC4F06}" srcOrd="0" destOrd="0" presId="urn:microsoft.com/office/officeart/2008/layout/HalfCircleOrganizationChart"/>
    <dgm:cxn modelId="{AA66F461-7973-6945-AB09-EDEC8109CA82}" srcId="{33DA9B7C-E344-0E45-B06F-3118C13BCA30}" destId="{8A789BC8-67F7-8F40-92D1-C43833B2F165}" srcOrd="1" destOrd="0" parTransId="{AB9CC0F7-C30F-DA41-AFDB-3D20F9AEB449}" sibTransId="{59FC9A87-6D2F-CC4B-A4D5-EB9644BBF10B}"/>
    <dgm:cxn modelId="{AD09B466-9810-4D65-A1F1-FD0CE7E19296}" type="presOf" srcId="{8A789BC8-67F7-8F40-92D1-C43833B2F165}" destId="{766478D6-BB5E-9346-8D93-6F72D0CAF695}" srcOrd="1" destOrd="0" presId="urn:microsoft.com/office/officeart/2008/layout/HalfCircleOrganizationChart"/>
    <dgm:cxn modelId="{EE3C194D-4303-42D9-BA10-30EB55E7DB98}" type="presOf" srcId="{4ABCEB8C-4FEB-7547-85C4-134255E01F15}" destId="{F82E9EEE-2249-0749-B1F1-C2A94B1DB441}" srcOrd="0" destOrd="0" presId="urn:microsoft.com/office/officeart/2008/layout/HalfCircleOrganizationChart"/>
    <dgm:cxn modelId="{D1F90C73-9473-4F52-9E9E-ED6B46A7D26D}" type="presOf" srcId="{CC558C8B-0866-8843-996F-1AADC280F0C0}" destId="{A6E21549-3D3E-A446-88BE-920FA5109221}" srcOrd="0" destOrd="0" presId="urn:microsoft.com/office/officeart/2008/layout/HalfCircleOrganizationChart"/>
    <dgm:cxn modelId="{174A2358-8413-404D-A042-83603E86B32E}" type="presOf" srcId="{64943E93-3830-404B-8DCC-58B39296A3EF}" destId="{11A035CD-079A-8441-8316-DAE36DAF3D48}" srcOrd="0" destOrd="0" presId="urn:microsoft.com/office/officeart/2008/layout/HalfCircleOrganizationChart"/>
    <dgm:cxn modelId="{A71DAA58-DAF2-4002-81F5-825CFDE937BE}" type="presOf" srcId="{64943E93-3830-404B-8DCC-58B39296A3EF}" destId="{A51D45DF-2797-5D4A-98B6-08A3E9C1FCD3}" srcOrd="1" destOrd="0" presId="urn:microsoft.com/office/officeart/2008/layout/HalfCircleOrganizationChart"/>
    <dgm:cxn modelId="{75B652A2-263E-8F44-B5A3-94222698F69E}" srcId="{33DA9B7C-E344-0E45-B06F-3118C13BCA30}" destId="{5310E41D-A4E7-5840-A5EF-693444926A9F}" srcOrd="0" destOrd="0" parTransId="{4ABCEB8C-4FEB-7547-85C4-134255E01F15}" sibTransId="{52C16B03-D425-9D4D-8DB3-E6335DB2B006}"/>
    <dgm:cxn modelId="{2E4E9FA6-C3FD-48D5-8C0C-03B64F31FCA3}" type="presOf" srcId="{5310E41D-A4E7-5840-A5EF-693444926A9F}" destId="{8B879201-F3F7-0A40-90AE-56757E6D392D}" srcOrd="1" destOrd="0" presId="urn:microsoft.com/office/officeart/2008/layout/HalfCircleOrganizationChart"/>
    <dgm:cxn modelId="{80FE28E2-333C-4E69-9250-4F5203378424}" type="presOf" srcId="{D44A3F02-6F86-A146-9BE2-68525E4F0069}" destId="{6B0A10F8-B350-AD40-826F-5E907351750F}" srcOrd="0" destOrd="0" presId="urn:microsoft.com/office/officeart/2008/layout/HalfCircleOrganizationChart"/>
    <dgm:cxn modelId="{1544F5EE-12B3-4502-BD0B-32FA11824589}" type="presOf" srcId="{8A789BC8-67F7-8F40-92D1-C43833B2F165}" destId="{04F01F10-4963-2540-B912-0FA701416B74}" srcOrd="0" destOrd="0" presId="urn:microsoft.com/office/officeart/2008/layout/HalfCircleOrganizationChart"/>
    <dgm:cxn modelId="{32786FAA-7086-4165-88AB-644DA7563499}" type="presParOf" srcId="{A6E21549-3D3E-A446-88BE-920FA5109221}" destId="{C0D1B7DB-75D6-B44D-A3D1-F4553EDDABF9}" srcOrd="0" destOrd="0" presId="urn:microsoft.com/office/officeart/2008/layout/HalfCircleOrganizationChart"/>
    <dgm:cxn modelId="{A6FCC71B-F04A-478E-B81F-92970DAC4B2D}" type="presParOf" srcId="{C0D1B7DB-75D6-B44D-A3D1-F4553EDDABF9}" destId="{BB0E6450-427C-424F-B514-BE29D31851A9}" srcOrd="0" destOrd="0" presId="urn:microsoft.com/office/officeart/2008/layout/HalfCircleOrganizationChart"/>
    <dgm:cxn modelId="{E0EC1446-57FB-4818-8387-567B3AF2B5ED}" type="presParOf" srcId="{BB0E6450-427C-424F-B514-BE29D31851A9}" destId="{2826ADB4-6A88-9641-BEE4-5F6992ACE7A6}" srcOrd="0" destOrd="0" presId="urn:microsoft.com/office/officeart/2008/layout/HalfCircleOrganizationChart"/>
    <dgm:cxn modelId="{312CB586-34EF-4753-91CA-88BDFFD96B51}" type="presParOf" srcId="{BB0E6450-427C-424F-B514-BE29D31851A9}" destId="{39F60574-EE26-4C42-AB03-A8BD680C6726}" srcOrd="1" destOrd="0" presId="urn:microsoft.com/office/officeart/2008/layout/HalfCircleOrganizationChart"/>
    <dgm:cxn modelId="{6A9FE8EF-8EE4-42F9-B39D-233879C3BE2C}" type="presParOf" srcId="{BB0E6450-427C-424F-B514-BE29D31851A9}" destId="{9B9206F6-049F-9F41-85F8-583C64ACCCF3}" srcOrd="2" destOrd="0" presId="urn:microsoft.com/office/officeart/2008/layout/HalfCircleOrganizationChart"/>
    <dgm:cxn modelId="{C05A21CF-B608-45AD-9F93-35BC20868142}" type="presParOf" srcId="{BB0E6450-427C-424F-B514-BE29D31851A9}" destId="{FA196A52-C234-D047-AC1B-101E6424504F}" srcOrd="3" destOrd="0" presId="urn:microsoft.com/office/officeart/2008/layout/HalfCircleOrganizationChart"/>
    <dgm:cxn modelId="{4F6553A7-32AF-4824-AEA6-D9BD9F0A7031}" type="presParOf" srcId="{C0D1B7DB-75D6-B44D-A3D1-F4553EDDABF9}" destId="{689CB6DC-1360-0F49-974B-7C758978DACB}" srcOrd="1" destOrd="0" presId="urn:microsoft.com/office/officeart/2008/layout/HalfCircleOrganizationChart"/>
    <dgm:cxn modelId="{24A2FC43-E36B-459A-986B-10275A646CCF}" type="presParOf" srcId="{689CB6DC-1360-0F49-974B-7C758978DACB}" destId="{F82E9EEE-2249-0749-B1F1-C2A94B1DB441}" srcOrd="0" destOrd="0" presId="urn:microsoft.com/office/officeart/2008/layout/HalfCircleOrganizationChart"/>
    <dgm:cxn modelId="{5F1E10FA-2951-4CD1-B45B-FC2B525189D3}" type="presParOf" srcId="{689CB6DC-1360-0F49-974B-7C758978DACB}" destId="{C56B5AE5-ED41-B244-B1CC-B4803DEDE557}" srcOrd="1" destOrd="0" presId="urn:microsoft.com/office/officeart/2008/layout/HalfCircleOrganizationChart"/>
    <dgm:cxn modelId="{E2CB20DF-9FFC-463F-AB84-5AE4D32B79C5}" type="presParOf" srcId="{C56B5AE5-ED41-B244-B1CC-B4803DEDE557}" destId="{38C5C7BA-4E4E-414B-830C-3DFCC97D4729}" srcOrd="0" destOrd="0" presId="urn:microsoft.com/office/officeart/2008/layout/HalfCircleOrganizationChart"/>
    <dgm:cxn modelId="{D64A76DC-1EEB-4A2E-90E4-86DA2DD6A884}" type="presParOf" srcId="{38C5C7BA-4E4E-414B-830C-3DFCC97D4729}" destId="{393AB8B1-E71B-E142-B2A9-C9D762EC4F06}" srcOrd="0" destOrd="0" presId="urn:microsoft.com/office/officeart/2008/layout/HalfCircleOrganizationChart"/>
    <dgm:cxn modelId="{5EC65E15-CE58-4958-A8ED-DB8E4775B16E}" type="presParOf" srcId="{38C5C7BA-4E4E-414B-830C-3DFCC97D4729}" destId="{4DB92D7E-0721-7D4B-97AD-4CD7C87FC431}" srcOrd="1" destOrd="0" presId="urn:microsoft.com/office/officeart/2008/layout/HalfCircleOrganizationChart"/>
    <dgm:cxn modelId="{FEC5A8FC-8ECE-4F96-8FA1-5BAE704F8421}" type="presParOf" srcId="{38C5C7BA-4E4E-414B-830C-3DFCC97D4729}" destId="{A146C398-A323-CA46-A687-CAFD934DE766}" srcOrd="2" destOrd="0" presId="urn:microsoft.com/office/officeart/2008/layout/HalfCircleOrganizationChart"/>
    <dgm:cxn modelId="{F0D1F3EF-E27F-47B6-8CC2-994BBEEF2944}" type="presParOf" srcId="{38C5C7BA-4E4E-414B-830C-3DFCC97D4729}" destId="{8B879201-F3F7-0A40-90AE-56757E6D392D}" srcOrd="3" destOrd="0" presId="urn:microsoft.com/office/officeart/2008/layout/HalfCircleOrganizationChart"/>
    <dgm:cxn modelId="{ACE7BA36-6194-4165-ADA4-0C122F2BEEAE}" type="presParOf" srcId="{C56B5AE5-ED41-B244-B1CC-B4803DEDE557}" destId="{967F2E85-983F-324F-BA76-DFD451206696}" srcOrd="1" destOrd="0" presId="urn:microsoft.com/office/officeart/2008/layout/HalfCircleOrganizationChart"/>
    <dgm:cxn modelId="{250BC70D-CF05-4F92-929C-FFB59430AA3C}" type="presParOf" srcId="{C56B5AE5-ED41-B244-B1CC-B4803DEDE557}" destId="{92AA17F3-A511-C34C-8C93-2A6B041CF391}" srcOrd="2" destOrd="0" presId="urn:microsoft.com/office/officeart/2008/layout/HalfCircleOrganizationChart"/>
    <dgm:cxn modelId="{ED498738-5983-4A13-8E48-04483E6F0AC8}" type="presParOf" srcId="{689CB6DC-1360-0F49-974B-7C758978DACB}" destId="{8650DB97-6FBD-DB47-B612-D59AEEAD62BC}" srcOrd="2" destOrd="0" presId="urn:microsoft.com/office/officeart/2008/layout/HalfCircleOrganizationChart"/>
    <dgm:cxn modelId="{6412385F-9C8D-412A-AEF0-3B2439C81760}" type="presParOf" srcId="{689CB6DC-1360-0F49-974B-7C758978DACB}" destId="{84749DE3-42E5-C547-9179-F84BF0692B76}" srcOrd="3" destOrd="0" presId="urn:microsoft.com/office/officeart/2008/layout/HalfCircleOrganizationChart"/>
    <dgm:cxn modelId="{FB168633-799C-4932-8435-9EF0E10CB6A7}" type="presParOf" srcId="{84749DE3-42E5-C547-9179-F84BF0692B76}" destId="{502B3DF9-0736-8444-B9D4-C474FC6AB6C3}" srcOrd="0" destOrd="0" presId="urn:microsoft.com/office/officeart/2008/layout/HalfCircleOrganizationChart"/>
    <dgm:cxn modelId="{95209F89-7844-49CE-B99F-24C7BAEB9746}" type="presParOf" srcId="{502B3DF9-0736-8444-B9D4-C474FC6AB6C3}" destId="{04F01F10-4963-2540-B912-0FA701416B74}" srcOrd="0" destOrd="0" presId="urn:microsoft.com/office/officeart/2008/layout/HalfCircleOrganizationChart"/>
    <dgm:cxn modelId="{9A7114A9-0B17-431B-8159-ACCA3522F208}" type="presParOf" srcId="{502B3DF9-0736-8444-B9D4-C474FC6AB6C3}" destId="{6447EB1F-74CF-2649-A5ED-8D504A9D2EDD}" srcOrd="1" destOrd="0" presId="urn:microsoft.com/office/officeart/2008/layout/HalfCircleOrganizationChart"/>
    <dgm:cxn modelId="{B540916C-6ACC-4FFE-B928-00FD1277531C}" type="presParOf" srcId="{502B3DF9-0736-8444-B9D4-C474FC6AB6C3}" destId="{A45DCA16-F13E-B141-9683-10475DF4817B}" srcOrd="2" destOrd="0" presId="urn:microsoft.com/office/officeart/2008/layout/HalfCircleOrganizationChart"/>
    <dgm:cxn modelId="{EB45EE36-0419-4FE4-B0B4-0ADC5EBADBC4}" type="presParOf" srcId="{502B3DF9-0736-8444-B9D4-C474FC6AB6C3}" destId="{766478D6-BB5E-9346-8D93-6F72D0CAF695}" srcOrd="3" destOrd="0" presId="urn:microsoft.com/office/officeart/2008/layout/HalfCircleOrganizationChart"/>
    <dgm:cxn modelId="{9F27E192-4829-47D3-A082-DEAD996E0AE7}" type="presParOf" srcId="{84749DE3-42E5-C547-9179-F84BF0692B76}" destId="{81780AD0-E32F-B348-9CC8-64336DD9E73E}" srcOrd="1" destOrd="0" presId="urn:microsoft.com/office/officeart/2008/layout/HalfCircleOrganizationChart"/>
    <dgm:cxn modelId="{0CB8D7A1-8CF7-4416-BDEB-3A70E55230C1}" type="presParOf" srcId="{84749DE3-42E5-C547-9179-F84BF0692B76}" destId="{3B787D8A-7FCE-584D-AA61-F1E3B3D825B8}" srcOrd="2" destOrd="0" presId="urn:microsoft.com/office/officeart/2008/layout/HalfCircleOrganizationChart"/>
    <dgm:cxn modelId="{3ED74B71-40CD-470C-A4FD-98B833956753}" type="presParOf" srcId="{689CB6DC-1360-0F49-974B-7C758978DACB}" destId="{6B0A10F8-B350-AD40-826F-5E907351750F}" srcOrd="4" destOrd="0" presId="urn:microsoft.com/office/officeart/2008/layout/HalfCircleOrganizationChart"/>
    <dgm:cxn modelId="{7B2FF269-7B77-44EB-A6E6-CEAB417C06A6}" type="presParOf" srcId="{689CB6DC-1360-0F49-974B-7C758978DACB}" destId="{1EB8F26A-85A2-B749-8A7B-8936AB98DCA2}" srcOrd="5" destOrd="0" presId="urn:microsoft.com/office/officeart/2008/layout/HalfCircleOrganizationChart"/>
    <dgm:cxn modelId="{346A809C-1038-4FD0-827D-EC40D601AED2}" type="presParOf" srcId="{1EB8F26A-85A2-B749-8A7B-8936AB98DCA2}" destId="{7B32457F-BD89-F142-BB92-6F1A638D5802}" srcOrd="0" destOrd="0" presId="urn:microsoft.com/office/officeart/2008/layout/HalfCircleOrganizationChart"/>
    <dgm:cxn modelId="{6BDF757E-DA42-456F-832F-894FD9B7B5BB}" type="presParOf" srcId="{7B32457F-BD89-F142-BB92-6F1A638D5802}" destId="{11A035CD-079A-8441-8316-DAE36DAF3D48}" srcOrd="0" destOrd="0" presId="urn:microsoft.com/office/officeart/2008/layout/HalfCircleOrganizationChart"/>
    <dgm:cxn modelId="{665580C6-6B6D-4B5B-BF82-E8764BEF4BDC}" type="presParOf" srcId="{7B32457F-BD89-F142-BB92-6F1A638D5802}" destId="{58999C97-1A1E-E140-A32B-E96B4450B0D5}" srcOrd="1" destOrd="0" presId="urn:microsoft.com/office/officeart/2008/layout/HalfCircleOrganizationChart"/>
    <dgm:cxn modelId="{5AAE5C47-ABC0-43FB-A351-A4582C9A8AD5}" type="presParOf" srcId="{7B32457F-BD89-F142-BB92-6F1A638D5802}" destId="{363452C8-4599-994B-86DE-63C7DB7C48AC}" srcOrd="2" destOrd="0" presId="urn:microsoft.com/office/officeart/2008/layout/HalfCircleOrganizationChart"/>
    <dgm:cxn modelId="{AF336BA0-6D73-4C01-A590-44BA6DC68FFF}" type="presParOf" srcId="{7B32457F-BD89-F142-BB92-6F1A638D5802}" destId="{A51D45DF-2797-5D4A-98B6-08A3E9C1FCD3}" srcOrd="3" destOrd="0" presId="urn:microsoft.com/office/officeart/2008/layout/HalfCircleOrganizationChart"/>
    <dgm:cxn modelId="{0114C988-D51D-4575-8E76-4578AFEBE8A4}" type="presParOf" srcId="{1EB8F26A-85A2-B749-8A7B-8936AB98DCA2}" destId="{4D8D58BC-70DD-0F4F-93F3-AD6232418BAA}" srcOrd="1" destOrd="0" presId="urn:microsoft.com/office/officeart/2008/layout/HalfCircleOrganizationChart"/>
    <dgm:cxn modelId="{A7CA04CF-DEAF-40A6-81AE-64D430C65EF3}" type="presParOf" srcId="{1EB8F26A-85A2-B749-8A7B-8936AB98DCA2}" destId="{5E481ED0-F31B-E344-A38A-69911E2DBA4C}" srcOrd="2" destOrd="0" presId="urn:microsoft.com/office/officeart/2008/layout/HalfCircleOrganizationChart"/>
    <dgm:cxn modelId="{E1C4BC8A-0B08-4A25-9666-082F92B1B350}" type="presParOf" srcId="{C0D1B7DB-75D6-B44D-A3D1-F4553EDDABF9}" destId="{1C7ADD11-8FA7-604B-B707-8D3FBC7AF83C}"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0B44E-B020-A94D-881F-F64E3C5D9035}">
      <dsp:nvSpPr>
        <dsp:cNvPr id="0" name=""/>
        <dsp:cNvSpPr/>
      </dsp:nvSpPr>
      <dsp:spPr>
        <a:xfrm>
          <a:off x="2705186" y="1587251"/>
          <a:ext cx="2527548" cy="2527548"/>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nb-NO" sz="1500" b="1" kern="1200" dirty="0"/>
            <a:t>Utdanningsvitenskap</a:t>
          </a:r>
        </a:p>
      </dsp:txBody>
      <dsp:txXfrm>
        <a:off x="3075337" y="1957402"/>
        <a:ext cx="1787246" cy="1787246"/>
      </dsp:txXfrm>
    </dsp:sp>
    <dsp:sp modelId="{66C83F07-3DC7-264B-B32E-919F2F585CEA}">
      <dsp:nvSpPr>
        <dsp:cNvPr id="0" name=""/>
        <dsp:cNvSpPr/>
      </dsp:nvSpPr>
      <dsp:spPr>
        <a:xfrm>
          <a:off x="2575657" y="-248242"/>
          <a:ext cx="2917927" cy="2898794"/>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nb-NO" sz="1500" kern="1200" dirty="0"/>
            <a:t>Samfunnsvitenskap</a:t>
          </a:r>
        </a:p>
      </dsp:txBody>
      <dsp:txXfrm>
        <a:off x="3002978" y="176277"/>
        <a:ext cx="2063285" cy="2049756"/>
      </dsp:txXfrm>
    </dsp:sp>
    <dsp:sp modelId="{17512410-4F00-264E-9AF2-1E470CE74AF0}">
      <dsp:nvSpPr>
        <dsp:cNvPr id="0" name=""/>
        <dsp:cNvSpPr/>
      </dsp:nvSpPr>
      <dsp:spPr>
        <a:xfrm>
          <a:off x="4169593" y="2462563"/>
          <a:ext cx="2166980" cy="1934142"/>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nb-NO" sz="1500" kern="1200" dirty="0"/>
            <a:t>Anvendt naturvitenskap (medisin)</a:t>
          </a:r>
        </a:p>
      </dsp:txBody>
      <dsp:txXfrm>
        <a:off x="4486940" y="2745812"/>
        <a:ext cx="1532286" cy="1367644"/>
      </dsp:txXfrm>
    </dsp:sp>
    <dsp:sp modelId="{AC35FE8B-D7C4-5F47-AA4E-88D01BA1CBF7}">
      <dsp:nvSpPr>
        <dsp:cNvPr id="0" name=""/>
        <dsp:cNvSpPr/>
      </dsp:nvSpPr>
      <dsp:spPr>
        <a:xfrm>
          <a:off x="1036288" y="2162611"/>
          <a:ext cx="2581751" cy="2343074"/>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nb-NO" sz="1500" kern="1200" dirty="0"/>
            <a:t>Humaniora</a:t>
          </a:r>
        </a:p>
      </dsp:txBody>
      <dsp:txXfrm>
        <a:off x="1414377" y="2505746"/>
        <a:ext cx="1825573" cy="1656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A10F8-B350-AD40-826F-5E907351750F}">
      <dsp:nvSpPr>
        <dsp:cNvPr id="0" name=""/>
        <dsp:cNvSpPr/>
      </dsp:nvSpPr>
      <dsp:spPr>
        <a:xfrm>
          <a:off x="3848100" y="1821144"/>
          <a:ext cx="2722558" cy="472510"/>
        </a:xfrm>
        <a:custGeom>
          <a:avLst/>
          <a:gdLst/>
          <a:ahLst/>
          <a:cxnLst/>
          <a:rect l="0" t="0" r="0" b="0"/>
          <a:pathLst>
            <a:path>
              <a:moveTo>
                <a:pt x="0" y="0"/>
              </a:moveTo>
              <a:lnTo>
                <a:pt x="0" y="236255"/>
              </a:lnTo>
              <a:lnTo>
                <a:pt x="2722558" y="236255"/>
              </a:lnTo>
              <a:lnTo>
                <a:pt x="2722558" y="47251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650DB97-6FBD-DB47-B612-D59AEEAD62BC}">
      <dsp:nvSpPr>
        <dsp:cNvPr id="0" name=""/>
        <dsp:cNvSpPr/>
      </dsp:nvSpPr>
      <dsp:spPr>
        <a:xfrm>
          <a:off x="3802380" y="1821144"/>
          <a:ext cx="91440" cy="472510"/>
        </a:xfrm>
        <a:custGeom>
          <a:avLst/>
          <a:gdLst/>
          <a:ahLst/>
          <a:cxnLst/>
          <a:rect l="0" t="0" r="0" b="0"/>
          <a:pathLst>
            <a:path>
              <a:moveTo>
                <a:pt x="45720" y="0"/>
              </a:moveTo>
              <a:lnTo>
                <a:pt x="45720" y="47251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82E9EEE-2249-0749-B1F1-C2A94B1DB441}">
      <dsp:nvSpPr>
        <dsp:cNvPr id="0" name=""/>
        <dsp:cNvSpPr/>
      </dsp:nvSpPr>
      <dsp:spPr>
        <a:xfrm>
          <a:off x="1125541" y="1821144"/>
          <a:ext cx="2722558" cy="472510"/>
        </a:xfrm>
        <a:custGeom>
          <a:avLst/>
          <a:gdLst/>
          <a:ahLst/>
          <a:cxnLst/>
          <a:rect l="0" t="0" r="0" b="0"/>
          <a:pathLst>
            <a:path>
              <a:moveTo>
                <a:pt x="2722558" y="0"/>
              </a:moveTo>
              <a:lnTo>
                <a:pt x="2722558" y="236255"/>
              </a:lnTo>
              <a:lnTo>
                <a:pt x="0" y="236255"/>
              </a:lnTo>
              <a:lnTo>
                <a:pt x="0" y="47251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9F60574-EE26-4C42-AB03-A8BD680C6726}">
      <dsp:nvSpPr>
        <dsp:cNvPr id="0" name=""/>
        <dsp:cNvSpPr/>
      </dsp:nvSpPr>
      <dsp:spPr>
        <a:xfrm>
          <a:off x="3285587" y="696120"/>
          <a:ext cx="1125024" cy="1125024"/>
        </a:xfrm>
        <a:prstGeom prst="arc">
          <a:avLst>
            <a:gd name="adj1" fmla="val 13200000"/>
            <a:gd name="adj2" fmla="val 19200000"/>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B9206F6-049F-9F41-85F8-583C64ACCCF3}">
      <dsp:nvSpPr>
        <dsp:cNvPr id="0" name=""/>
        <dsp:cNvSpPr/>
      </dsp:nvSpPr>
      <dsp:spPr>
        <a:xfrm>
          <a:off x="3285587" y="696120"/>
          <a:ext cx="1125024" cy="1125024"/>
        </a:xfrm>
        <a:prstGeom prst="arc">
          <a:avLst>
            <a:gd name="adj1" fmla="val 2400000"/>
            <a:gd name="adj2" fmla="val 8400000"/>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826ADB4-6A88-9641-BEE4-5F6992ACE7A6}">
      <dsp:nvSpPr>
        <dsp:cNvPr id="0" name=""/>
        <dsp:cNvSpPr/>
      </dsp:nvSpPr>
      <dsp:spPr>
        <a:xfrm>
          <a:off x="2723075" y="898624"/>
          <a:ext cx="2250048" cy="72001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nb-NO" sz="1900" kern="1200" dirty="0"/>
            <a:t>Vitenskap</a:t>
          </a:r>
        </a:p>
      </dsp:txBody>
      <dsp:txXfrm>
        <a:off x="2723075" y="898624"/>
        <a:ext cx="2250048" cy="720015"/>
      </dsp:txXfrm>
    </dsp:sp>
    <dsp:sp modelId="{4DB92D7E-0721-7D4B-97AD-4CD7C87FC431}">
      <dsp:nvSpPr>
        <dsp:cNvPr id="0" name=""/>
        <dsp:cNvSpPr/>
      </dsp:nvSpPr>
      <dsp:spPr>
        <a:xfrm>
          <a:off x="563028" y="2293655"/>
          <a:ext cx="1125024" cy="1125024"/>
        </a:xfrm>
        <a:prstGeom prst="arc">
          <a:avLst>
            <a:gd name="adj1" fmla="val 13200000"/>
            <a:gd name="adj2" fmla="val 19200000"/>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146C398-A323-CA46-A687-CAFD934DE766}">
      <dsp:nvSpPr>
        <dsp:cNvPr id="0" name=""/>
        <dsp:cNvSpPr/>
      </dsp:nvSpPr>
      <dsp:spPr>
        <a:xfrm>
          <a:off x="563028" y="2293655"/>
          <a:ext cx="1125024" cy="1125024"/>
        </a:xfrm>
        <a:prstGeom prst="arc">
          <a:avLst>
            <a:gd name="adj1" fmla="val 2400000"/>
            <a:gd name="adj2" fmla="val 8400000"/>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93AB8B1-E71B-E142-B2A9-C9D762EC4F06}">
      <dsp:nvSpPr>
        <dsp:cNvPr id="0" name=""/>
        <dsp:cNvSpPr/>
      </dsp:nvSpPr>
      <dsp:spPr>
        <a:xfrm>
          <a:off x="516" y="2496159"/>
          <a:ext cx="2250048" cy="72001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nb-NO" sz="1900" kern="1200" dirty="0"/>
            <a:t>Realisme</a:t>
          </a:r>
        </a:p>
      </dsp:txBody>
      <dsp:txXfrm>
        <a:off x="516" y="2496159"/>
        <a:ext cx="2250048" cy="720015"/>
      </dsp:txXfrm>
    </dsp:sp>
    <dsp:sp modelId="{6447EB1F-74CF-2649-A5ED-8D504A9D2EDD}">
      <dsp:nvSpPr>
        <dsp:cNvPr id="0" name=""/>
        <dsp:cNvSpPr/>
      </dsp:nvSpPr>
      <dsp:spPr>
        <a:xfrm>
          <a:off x="3285587" y="2293655"/>
          <a:ext cx="1125024" cy="1125024"/>
        </a:xfrm>
        <a:prstGeom prst="arc">
          <a:avLst>
            <a:gd name="adj1" fmla="val 13200000"/>
            <a:gd name="adj2" fmla="val 19200000"/>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45DCA16-F13E-B141-9683-10475DF4817B}">
      <dsp:nvSpPr>
        <dsp:cNvPr id="0" name=""/>
        <dsp:cNvSpPr/>
      </dsp:nvSpPr>
      <dsp:spPr>
        <a:xfrm>
          <a:off x="3285587" y="2293655"/>
          <a:ext cx="1125024" cy="1125024"/>
        </a:xfrm>
        <a:prstGeom prst="arc">
          <a:avLst>
            <a:gd name="adj1" fmla="val 2400000"/>
            <a:gd name="adj2" fmla="val 8400000"/>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4F01F10-4963-2540-B912-0FA701416B74}">
      <dsp:nvSpPr>
        <dsp:cNvPr id="0" name=""/>
        <dsp:cNvSpPr/>
      </dsp:nvSpPr>
      <dsp:spPr>
        <a:xfrm>
          <a:off x="2723075" y="2496159"/>
          <a:ext cx="2250048" cy="72001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nb-NO" sz="1900" kern="1200" dirty="0"/>
            <a:t>Kritisk realisme</a:t>
          </a:r>
        </a:p>
      </dsp:txBody>
      <dsp:txXfrm>
        <a:off x="2723075" y="2496159"/>
        <a:ext cx="2250048" cy="720015"/>
      </dsp:txXfrm>
    </dsp:sp>
    <dsp:sp modelId="{58999C97-1A1E-E140-A32B-E96B4450B0D5}">
      <dsp:nvSpPr>
        <dsp:cNvPr id="0" name=""/>
        <dsp:cNvSpPr/>
      </dsp:nvSpPr>
      <dsp:spPr>
        <a:xfrm>
          <a:off x="6008146" y="2293655"/>
          <a:ext cx="1125024" cy="1125024"/>
        </a:xfrm>
        <a:prstGeom prst="arc">
          <a:avLst>
            <a:gd name="adj1" fmla="val 13200000"/>
            <a:gd name="adj2" fmla="val 19200000"/>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63452C8-4599-994B-86DE-63C7DB7C48AC}">
      <dsp:nvSpPr>
        <dsp:cNvPr id="0" name=""/>
        <dsp:cNvSpPr/>
      </dsp:nvSpPr>
      <dsp:spPr>
        <a:xfrm>
          <a:off x="6008146" y="2293655"/>
          <a:ext cx="1125024" cy="1125024"/>
        </a:xfrm>
        <a:prstGeom prst="arc">
          <a:avLst>
            <a:gd name="adj1" fmla="val 2400000"/>
            <a:gd name="adj2" fmla="val 8400000"/>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1A035CD-079A-8441-8316-DAE36DAF3D48}">
      <dsp:nvSpPr>
        <dsp:cNvPr id="0" name=""/>
        <dsp:cNvSpPr/>
      </dsp:nvSpPr>
      <dsp:spPr>
        <a:xfrm>
          <a:off x="5445634" y="2496159"/>
          <a:ext cx="2250048" cy="72001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nb-NO" sz="1900" kern="1200"/>
            <a:t>Sosialkonstruktivisme</a:t>
          </a:r>
          <a:endParaRPr lang="nb-NO" sz="1900" kern="1200" dirty="0"/>
        </a:p>
      </dsp:txBody>
      <dsp:txXfrm>
        <a:off x="5445634" y="2496159"/>
        <a:ext cx="2250048" cy="720015"/>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D3CF4-346C-4ED5-A56A-D0EEDFF236EE}"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00053-EFE3-4479-AA85-38FD6515C22B}" type="slidenum">
              <a:rPr lang="en-US" smtClean="0"/>
              <a:t>‹#›</a:t>
            </a:fld>
            <a:endParaRPr lang="en-US"/>
          </a:p>
        </p:txBody>
      </p:sp>
    </p:spTree>
    <p:extLst>
      <p:ext uri="{BB962C8B-B14F-4D97-AF65-F5344CB8AC3E}">
        <p14:creationId xmlns:p14="http://schemas.microsoft.com/office/powerpoint/2010/main" val="3257919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867F-CF44-4C17-9365-E4E4CC6850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40810C-A7F6-4750-8239-4578EB0F56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B881DC-DED6-4ED3-80BE-98FAA24C8895}"/>
              </a:ext>
            </a:extLst>
          </p:cNvPr>
          <p:cNvSpPr>
            <a:spLocks noGrp="1"/>
          </p:cNvSpPr>
          <p:nvPr>
            <p:ph type="dt" sz="half" idx="10"/>
          </p:nvPr>
        </p:nvSpPr>
        <p:spPr/>
        <p:txBody>
          <a:bodyPr/>
          <a:lstStyle/>
          <a:p>
            <a:fld id="{DF87868A-E688-438C-BE1D-62CD62624F86}" type="datetime1">
              <a:rPr lang="en-US" smtClean="0"/>
              <a:t>11/1/2021</a:t>
            </a:fld>
            <a:endParaRPr lang="en-US"/>
          </a:p>
        </p:txBody>
      </p:sp>
      <p:sp>
        <p:nvSpPr>
          <p:cNvPr id="5" name="Footer Placeholder 4">
            <a:extLst>
              <a:ext uri="{FF2B5EF4-FFF2-40B4-BE49-F238E27FC236}">
                <a16:creationId xmlns:a16="http://schemas.microsoft.com/office/drawing/2014/main" id="{96EEE0DF-79C5-48E4-8D72-7F7574DDEE67}"/>
              </a:ext>
            </a:extLst>
          </p:cNvPr>
          <p:cNvSpPr>
            <a:spLocks noGrp="1"/>
          </p:cNvSpPr>
          <p:nvPr>
            <p:ph type="ftr" sz="quarter" idx="11"/>
          </p:nvPr>
        </p:nvSpPr>
        <p:spPr/>
        <p:txBody>
          <a:bodyPr/>
          <a:lstStyle/>
          <a:p>
            <a:r>
              <a:rPr lang="nb-NO"/>
              <a:t>Astrid Marie Jorde Sandsør – SPED4010</a:t>
            </a:r>
            <a:endParaRPr lang="en-US"/>
          </a:p>
        </p:txBody>
      </p:sp>
      <p:sp>
        <p:nvSpPr>
          <p:cNvPr id="6" name="Slide Number Placeholder 5">
            <a:extLst>
              <a:ext uri="{FF2B5EF4-FFF2-40B4-BE49-F238E27FC236}">
                <a16:creationId xmlns:a16="http://schemas.microsoft.com/office/drawing/2014/main" id="{8A9B367D-155A-43A1-A397-574876891C0B}"/>
              </a:ext>
            </a:extLst>
          </p:cNvPr>
          <p:cNvSpPr>
            <a:spLocks noGrp="1"/>
          </p:cNvSpPr>
          <p:nvPr>
            <p:ph type="sldNum" sz="quarter" idx="12"/>
          </p:nvPr>
        </p:nvSpPr>
        <p:spPr/>
        <p:txBody>
          <a:bodyPr/>
          <a:lstStyle/>
          <a:p>
            <a:fld id="{97A05797-D180-4B04-A2C3-36F86D2E64A5}" type="slidenum">
              <a:rPr lang="en-US" smtClean="0"/>
              <a:t>‹#›</a:t>
            </a:fld>
            <a:endParaRPr lang="en-US"/>
          </a:p>
        </p:txBody>
      </p:sp>
      <p:pic>
        <p:nvPicPr>
          <p:cNvPr id="9" name="Picture 8">
            <a:extLst>
              <a:ext uri="{FF2B5EF4-FFF2-40B4-BE49-F238E27FC236}">
                <a16:creationId xmlns:a16="http://schemas.microsoft.com/office/drawing/2014/main" id="{AFCAFE53-F6C0-44F1-B557-692F0DFD57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771398"/>
            <a:ext cx="5074920" cy="544765"/>
          </a:xfrm>
          <a:prstGeom prst="rect">
            <a:avLst/>
          </a:prstGeom>
        </p:spPr>
      </p:pic>
      <p:pic>
        <p:nvPicPr>
          <p:cNvPr id="10" name="Picture 9">
            <a:extLst>
              <a:ext uri="{FF2B5EF4-FFF2-40B4-BE49-F238E27FC236}">
                <a16:creationId xmlns:a16="http://schemas.microsoft.com/office/drawing/2014/main" id="{24B8913F-3FDB-4415-8393-D1CC04F714A2}"/>
              </a:ext>
            </a:extLst>
          </p:cNvPr>
          <p:cNvPicPr>
            <a:picLocks noChangeAspect="1"/>
          </p:cNvPicPr>
          <p:nvPr userDrawn="1"/>
        </p:nvPicPr>
        <p:blipFill>
          <a:blip r:embed="rId3"/>
          <a:stretch>
            <a:fillRect/>
          </a:stretch>
        </p:blipFill>
        <p:spPr>
          <a:xfrm>
            <a:off x="1524000" y="0"/>
            <a:ext cx="9061704" cy="1710255"/>
          </a:xfrm>
          <a:prstGeom prst="rect">
            <a:avLst/>
          </a:prstGeom>
        </p:spPr>
      </p:pic>
      <p:pic>
        <p:nvPicPr>
          <p:cNvPr id="14" name="Picture 13" descr="Logo&#10;&#10;Description automatically generated">
            <a:extLst>
              <a:ext uri="{FF2B5EF4-FFF2-40B4-BE49-F238E27FC236}">
                <a16:creationId xmlns:a16="http://schemas.microsoft.com/office/drawing/2014/main" id="{CFEB9A8B-E6E8-4019-B209-282EFE7179E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19784" y="5269817"/>
            <a:ext cx="1083535" cy="1083535"/>
          </a:xfrm>
          <a:prstGeom prst="rect">
            <a:avLst/>
          </a:prstGeom>
        </p:spPr>
      </p:pic>
    </p:spTree>
    <p:extLst>
      <p:ext uri="{BB962C8B-B14F-4D97-AF65-F5344CB8AC3E}">
        <p14:creationId xmlns:p14="http://schemas.microsoft.com/office/powerpoint/2010/main" val="17656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5502-6532-492C-8AF8-1C905B73D1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28E295-2924-47B3-B128-A5FF214BC6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85DBD-3A60-4056-A1C9-052FD0A99E0B}"/>
              </a:ext>
            </a:extLst>
          </p:cNvPr>
          <p:cNvSpPr>
            <a:spLocks noGrp="1"/>
          </p:cNvSpPr>
          <p:nvPr>
            <p:ph type="dt" sz="half" idx="10"/>
          </p:nvPr>
        </p:nvSpPr>
        <p:spPr/>
        <p:txBody>
          <a:bodyPr/>
          <a:lstStyle/>
          <a:p>
            <a:fld id="{E770D535-F0A9-42F2-9B5A-1DD5D99A6D36}" type="datetime1">
              <a:rPr lang="en-US" smtClean="0"/>
              <a:t>11/1/2021</a:t>
            </a:fld>
            <a:endParaRPr lang="en-US"/>
          </a:p>
        </p:txBody>
      </p:sp>
      <p:sp>
        <p:nvSpPr>
          <p:cNvPr id="5" name="Footer Placeholder 4">
            <a:extLst>
              <a:ext uri="{FF2B5EF4-FFF2-40B4-BE49-F238E27FC236}">
                <a16:creationId xmlns:a16="http://schemas.microsoft.com/office/drawing/2014/main" id="{528DC9AF-472E-4A46-AB1F-643CC32A15CF}"/>
              </a:ext>
            </a:extLst>
          </p:cNvPr>
          <p:cNvSpPr>
            <a:spLocks noGrp="1"/>
          </p:cNvSpPr>
          <p:nvPr>
            <p:ph type="ftr" sz="quarter" idx="11"/>
          </p:nvPr>
        </p:nvSpPr>
        <p:spPr/>
        <p:txBody>
          <a:bodyPr/>
          <a:lstStyle/>
          <a:p>
            <a:r>
              <a:rPr lang="nb-NO"/>
              <a:t>Astrid Marie Jorde Sandsør – SPED4010</a:t>
            </a:r>
            <a:endParaRPr lang="en-US"/>
          </a:p>
        </p:txBody>
      </p:sp>
      <p:sp>
        <p:nvSpPr>
          <p:cNvPr id="6" name="Slide Number Placeholder 5">
            <a:extLst>
              <a:ext uri="{FF2B5EF4-FFF2-40B4-BE49-F238E27FC236}">
                <a16:creationId xmlns:a16="http://schemas.microsoft.com/office/drawing/2014/main" id="{E8F1D97F-F75C-4495-9C18-F4465AC56BF5}"/>
              </a:ext>
            </a:extLst>
          </p:cNvPr>
          <p:cNvSpPr>
            <a:spLocks noGrp="1"/>
          </p:cNvSpPr>
          <p:nvPr>
            <p:ph type="sldNum" sz="quarter" idx="12"/>
          </p:nvPr>
        </p:nvSpPr>
        <p:spPr/>
        <p:txBody>
          <a:bodyPr/>
          <a:lstStyle/>
          <a:p>
            <a:fld id="{97A05797-D180-4B04-A2C3-36F86D2E64A5}" type="slidenum">
              <a:rPr lang="en-US" smtClean="0"/>
              <a:t>‹#›</a:t>
            </a:fld>
            <a:endParaRPr lang="en-US"/>
          </a:p>
        </p:txBody>
      </p:sp>
    </p:spTree>
    <p:extLst>
      <p:ext uri="{BB962C8B-B14F-4D97-AF65-F5344CB8AC3E}">
        <p14:creationId xmlns:p14="http://schemas.microsoft.com/office/powerpoint/2010/main" val="3590521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3D9EF8-99F3-415A-8D08-294FEF3674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9EDC73-74ED-435B-B940-E493CC4FB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65CD0-3DBE-419F-82EC-F4BC3BBF99B0}"/>
              </a:ext>
            </a:extLst>
          </p:cNvPr>
          <p:cNvSpPr>
            <a:spLocks noGrp="1"/>
          </p:cNvSpPr>
          <p:nvPr>
            <p:ph type="dt" sz="half" idx="10"/>
          </p:nvPr>
        </p:nvSpPr>
        <p:spPr/>
        <p:txBody>
          <a:bodyPr/>
          <a:lstStyle/>
          <a:p>
            <a:fld id="{53E280C4-7569-4DE0-98C2-C6354B248449}" type="datetime1">
              <a:rPr lang="en-US" smtClean="0"/>
              <a:t>11/1/2021</a:t>
            </a:fld>
            <a:endParaRPr lang="en-US"/>
          </a:p>
        </p:txBody>
      </p:sp>
      <p:sp>
        <p:nvSpPr>
          <p:cNvPr id="5" name="Footer Placeholder 4">
            <a:extLst>
              <a:ext uri="{FF2B5EF4-FFF2-40B4-BE49-F238E27FC236}">
                <a16:creationId xmlns:a16="http://schemas.microsoft.com/office/drawing/2014/main" id="{173D5808-C66B-42FF-A678-96C351A31DF1}"/>
              </a:ext>
            </a:extLst>
          </p:cNvPr>
          <p:cNvSpPr>
            <a:spLocks noGrp="1"/>
          </p:cNvSpPr>
          <p:nvPr>
            <p:ph type="ftr" sz="quarter" idx="11"/>
          </p:nvPr>
        </p:nvSpPr>
        <p:spPr/>
        <p:txBody>
          <a:bodyPr/>
          <a:lstStyle/>
          <a:p>
            <a:r>
              <a:rPr lang="nb-NO"/>
              <a:t>Astrid Marie Jorde Sandsør – SPED4010</a:t>
            </a:r>
            <a:endParaRPr lang="en-US"/>
          </a:p>
        </p:txBody>
      </p:sp>
      <p:sp>
        <p:nvSpPr>
          <p:cNvPr id="6" name="Slide Number Placeholder 5">
            <a:extLst>
              <a:ext uri="{FF2B5EF4-FFF2-40B4-BE49-F238E27FC236}">
                <a16:creationId xmlns:a16="http://schemas.microsoft.com/office/drawing/2014/main" id="{FE101D23-4604-4444-803B-5AF61140442B}"/>
              </a:ext>
            </a:extLst>
          </p:cNvPr>
          <p:cNvSpPr>
            <a:spLocks noGrp="1"/>
          </p:cNvSpPr>
          <p:nvPr>
            <p:ph type="sldNum" sz="quarter" idx="12"/>
          </p:nvPr>
        </p:nvSpPr>
        <p:spPr/>
        <p:txBody>
          <a:bodyPr/>
          <a:lstStyle/>
          <a:p>
            <a:fld id="{97A05797-D180-4B04-A2C3-36F86D2E64A5}" type="slidenum">
              <a:rPr lang="en-US" smtClean="0"/>
              <a:t>‹#›</a:t>
            </a:fld>
            <a:endParaRPr lang="en-US"/>
          </a:p>
        </p:txBody>
      </p:sp>
    </p:spTree>
    <p:extLst>
      <p:ext uri="{BB962C8B-B14F-4D97-AF65-F5344CB8AC3E}">
        <p14:creationId xmlns:p14="http://schemas.microsoft.com/office/powerpoint/2010/main" val="1685784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1DB7-CDC1-496D-B74F-44E7E6881B70}"/>
              </a:ext>
            </a:extLst>
          </p:cNvPr>
          <p:cNvSpPr>
            <a:spLocks noGrp="1"/>
          </p:cNvSpPr>
          <p:nvPr>
            <p:ph type="title"/>
          </p:nvPr>
        </p:nvSpPr>
        <p:spPr>
          <a:xfrm>
            <a:off x="838200" y="573024"/>
            <a:ext cx="10515600" cy="111766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4353988-2C36-43EF-B0A6-BE0274FE8F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736CC-18A2-4417-A5B1-F157FE8F798B}"/>
              </a:ext>
            </a:extLst>
          </p:cNvPr>
          <p:cNvSpPr>
            <a:spLocks noGrp="1"/>
          </p:cNvSpPr>
          <p:nvPr>
            <p:ph type="dt" sz="half" idx="10"/>
          </p:nvPr>
        </p:nvSpPr>
        <p:spPr/>
        <p:txBody>
          <a:bodyPr/>
          <a:lstStyle/>
          <a:p>
            <a:fld id="{B709A576-AC09-4065-A87D-18D3EED6EB20}" type="datetime1">
              <a:rPr lang="en-US" smtClean="0"/>
              <a:t>11/1/2021</a:t>
            </a:fld>
            <a:endParaRPr lang="en-US"/>
          </a:p>
        </p:txBody>
      </p:sp>
      <p:sp>
        <p:nvSpPr>
          <p:cNvPr id="5" name="Footer Placeholder 4">
            <a:extLst>
              <a:ext uri="{FF2B5EF4-FFF2-40B4-BE49-F238E27FC236}">
                <a16:creationId xmlns:a16="http://schemas.microsoft.com/office/drawing/2014/main" id="{E076B724-BE57-4B3D-B8BD-B17965943698}"/>
              </a:ext>
            </a:extLst>
          </p:cNvPr>
          <p:cNvSpPr>
            <a:spLocks noGrp="1"/>
          </p:cNvSpPr>
          <p:nvPr>
            <p:ph type="ftr" sz="quarter" idx="11"/>
          </p:nvPr>
        </p:nvSpPr>
        <p:spPr>
          <a:xfrm>
            <a:off x="2255061" y="6356350"/>
            <a:ext cx="7775837" cy="365125"/>
          </a:xfrm>
        </p:spPr>
        <p:txBody>
          <a:bodyPr/>
          <a:lstStyle/>
          <a:p>
            <a:r>
              <a:rPr lang="nb-NO"/>
              <a:t>Astrid Marie Jorde Sandsør – SPED4010</a:t>
            </a:r>
            <a:endParaRPr lang="en-US" dirty="0"/>
          </a:p>
        </p:txBody>
      </p:sp>
      <p:sp>
        <p:nvSpPr>
          <p:cNvPr id="6" name="Slide Number Placeholder 5">
            <a:extLst>
              <a:ext uri="{FF2B5EF4-FFF2-40B4-BE49-F238E27FC236}">
                <a16:creationId xmlns:a16="http://schemas.microsoft.com/office/drawing/2014/main" id="{59A85F24-EA19-460E-A989-7A894F958A24}"/>
              </a:ext>
            </a:extLst>
          </p:cNvPr>
          <p:cNvSpPr>
            <a:spLocks noGrp="1"/>
          </p:cNvSpPr>
          <p:nvPr>
            <p:ph type="sldNum" sz="quarter" idx="12"/>
          </p:nvPr>
        </p:nvSpPr>
        <p:spPr/>
        <p:txBody>
          <a:bodyPr/>
          <a:lstStyle/>
          <a:p>
            <a:fld id="{97A05797-D180-4B04-A2C3-36F86D2E64A5}" type="slidenum">
              <a:rPr lang="en-US" smtClean="0"/>
              <a:t>‹#›</a:t>
            </a:fld>
            <a:endParaRPr lang="en-US"/>
          </a:p>
        </p:txBody>
      </p:sp>
      <p:pic>
        <p:nvPicPr>
          <p:cNvPr id="7" name="Picture 6">
            <a:extLst>
              <a:ext uri="{FF2B5EF4-FFF2-40B4-BE49-F238E27FC236}">
                <a16:creationId xmlns:a16="http://schemas.microsoft.com/office/drawing/2014/main" id="{9705E0E4-4A8A-48A7-BEDE-64A7831410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 y="92743"/>
            <a:ext cx="3986783" cy="427960"/>
          </a:xfrm>
          <a:prstGeom prst="rect">
            <a:avLst/>
          </a:prstGeom>
        </p:spPr>
      </p:pic>
    </p:spTree>
    <p:extLst>
      <p:ext uri="{BB962C8B-B14F-4D97-AF65-F5344CB8AC3E}">
        <p14:creationId xmlns:p14="http://schemas.microsoft.com/office/powerpoint/2010/main" val="375019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1DB7-CDC1-496D-B74F-44E7E6881B70}"/>
              </a:ext>
            </a:extLst>
          </p:cNvPr>
          <p:cNvSpPr>
            <a:spLocks noGrp="1"/>
          </p:cNvSpPr>
          <p:nvPr>
            <p:ph type="title"/>
          </p:nvPr>
        </p:nvSpPr>
        <p:spPr>
          <a:xfrm>
            <a:off x="838200" y="573024"/>
            <a:ext cx="10515600" cy="111766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4353988-2C36-43EF-B0A6-BE0274FE8F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736CC-18A2-4417-A5B1-F157FE8F798B}"/>
              </a:ext>
            </a:extLst>
          </p:cNvPr>
          <p:cNvSpPr>
            <a:spLocks noGrp="1"/>
          </p:cNvSpPr>
          <p:nvPr>
            <p:ph type="dt" sz="half" idx="10"/>
          </p:nvPr>
        </p:nvSpPr>
        <p:spPr/>
        <p:txBody>
          <a:bodyPr/>
          <a:lstStyle/>
          <a:p>
            <a:fld id="{CFDC7679-4DD6-460E-A665-FC857B3A05E1}" type="datetime1">
              <a:rPr lang="en-US" smtClean="0"/>
              <a:t>11/1/2021</a:t>
            </a:fld>
            <a:endParaRPr lang="en-US"/>
          </a:p>
        </p:txBody>
      </p:sp>
      <p:sp>
        <p:nvSpPr>
          <p:cNvPr id="5" name="Footer Placeholder 4">
            <a:extLst>
              <a:ext uri="{FF2B5EF4-FFF2-40B4-BE49-F238E27FC236}">
                <a16:creationId xmlns:a16="http://schemas.microsoft.com/office/drawing/2014/main" id="{E076B724-BE57-4B3D-B8BD-B17965943698}"/>
              </a:ext>
            </a:extLst>
          </p:cNvPr>
          <p:cNvSpPr>
            <a:spLocks noGrp="1"/>
          </p:cNvSpPr>
          <p:nvPr>
            <p:ph type="ftr" sz="quarter" idx="11"/>
          </p:nvPr>
        </p:nvSpPr>
        <p:spPr>
          <a:xfrm>
            <a:off x="2255061" y="6356350"/>
            <a:ext cx="7775837" cy="365125"/>
          </a:xfrm>
        </p:spPr>
        <p:txBody>
          <a:bodyPr/>
          <a:lstStyle/>
          <a:p>
            <a:r>
              <a:rPr lang="nb-NO"/>
              <a:t>Astrid Marie Jorde Sandsør – SPED4010</a:t>
            </a:r>
            <a:endParaRPr lang="en-US" dirty="0"/>
          </a:p>
        </p:txBody>
      </p:sp>
      <p:sp>
        <p:nvSpPr>
          <p:cNvPr id="6" name="Slide Number Placeholder 5">
            <a:extLst>
              <a:ext uri="{FF2B5EF4-FFF2-40B4-BE49-F238E27FC236}">
                <a16:creationId xmlns:a16="http://schemas.microsoft.com/office/drawing/2014/main" id="{59A85F24-EA19-460E-A989-7A894F958A24}"/>
              </a:ext>
            </a:extLst>
          </p:cNvPr>
          <p:cNvSpPr>
            <a:spLocks noGrp="1"/>
          </p:cNvSpPr>
          <p:nvPr>
            <p:ph type="sldNum" sz="quarter" idx="12"/>
          </p:nvPr>
        </p:nvSpPr>
        <p:spPr/>
        <p:txBody>
          <a:bodyPr/>
          <a:lstStyle/>
          <a:p>
            <a:fld id="{97A05797-D180-4B04-A2C3-36F86D2E64A5}" type="slidenum">
              <a:rPr lang="en-US" smtClean="0"/>
              <a:t>‹#›</a:t>
            </a:fld>
            <a:endParaRPr lang="en-US"/>
          </a:p>
        </p:txBody>
      </p:sp>
      <p:pic>
        <p:nvPicPr>
          <p:cNvPr id="7" name="Picture 6">
            <a:extLst>
              <a:ext uri="{FF2B5EF4-FFF2-40B4-BE49-F238E27FC236}">
                <a16:creationId xmlns:a16="http://schemas.microsoft.com/office/drawing/2014/main" id="{9705E0E4-4A8A-48A7-BEDE-64A7831410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 y="92743"/>
            <a:ext cx="3986783" cy="427960"/>
          </a:xfrm>
          <a:prstGeom prst="rect">
            <a:avLst/>
          </a:prstGeom>
        </p:spPr>
      </p:pic>
    </p:spTree>
    <p:extLst>
      <p:ext uri="{BB962C8B-B14F-4D97-AF65-F5344CB8AC3E}">
        <p14:creationId xmlns:p14="http://schemas.microsoft.com/office/powerpoint/2010/main" val="375019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1CCA-0D28-4DBD-822E-B79E62295C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53B13D-DBA7-47F9-980C-E5BE37A08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D67284-6C86-480B-AF98-6FE5761383DC}"/>
              </a:ext>
            </a:extLst>
          </p:cNvPr>
          <p:cNvSpPr>
            <a:spLocks noGrp="1"/>
          </p:cNvSpPr>
          <p:nvPr>
            <p:ph type="dt" sz="half" idx="10"/>
          </p:nvPr>
        </p:nvSpPr>
        <p:spPr/>
        <p:txBody>
          <a:bodyPr/>
          <a:lstStyle/>
          <a:p>
            <a:fld id="{78C9947A-700B-4B34-8F9C-21437718D731}" type="datetime1">
              <a:rPr lang="en-US" smtClean="0"/>
              <a:t>11/1/2021</a:t>
            </a:fld>
            <a:endParaRPr lang="en-US"/>
          </a:p>
        </p:txBody>
      </p:sp>
      <p:sp>
        <p:nvSpPr>
          <p:cNvPr id="5" name="Footer Placeholder 4">
            <a:extLst>
              <a:ext uri="{FF2B5EF4-FFF2-40B4-BE49-F238E27FC236}">
                <a16:creationId xmlns:a16="http://schemas.microsoft.com/office/drawing/2014/main" id="{06B03B3D-DCBA-4F0F-A042-350406A15090}"/>
              </a:ext>
            </a:extLst>
          </p:cNvPr>
          <p:cNvSpPr>
            <a:spLocks noGrp="1"/>
          </p:cNvSpPr>
          <p:nvPr>
            <p:ph type="ftr" sz="quarter" idx="11"/>
          </p:nvPr>
        </p:nvSpPr>
        <p:spPr>
          <a:xfrm>
            <a:off x="2255062" y="6356350"/>
            <a:ext cx="7748336" cy="365125"/>
          </a:xfrm>
        </p:spPr>
        <p:txBody>
          <a:bodyPr/>
          <a:lstStyle/>
          <a:p>
            <a:r>
              <a:rPr lang="nb-NO"/>
              <a:t>Astrid Marie Jorde Sandsør – SPED4010</a:t>
            </a:r>
            <a:endParaRPr lang="en-US"/>
          </a:p>
        </p:txBody>
      </p:sp>
      <p:sp>
        <p:nvSpPr>
          <p:cNvPr id="6" name="Slide Number Placeholder 5">
            <a:extLst>
              <a:ext uri="{FF2B5EF4-FFF2-40B4-BE49-F238E27FC236}">
                <a16:creationId xmlns:a16="http://schemas.microsoft.com/office/drawing/2014/main" id="{9825B2CD-250E-4D26-8D39-DC0FE037756B}"/>
              </a:ext>
            </a:extLst>
          </p:cNvPr>
          <p:cNvSpPr>
            <a:spLocks noGrp="1"/>
          </p:cNvSpPr>
          <p:nvPr>
            <p:ph type="sldNum" sz="quarter" idx="12"/>
          </p:nvPr>
        </p:nvSpPr>
        <p:spPr/>
        <p:txBody>
          <a:bodyPr/>
          <a:lstStyle/>
          <a:p>
            <a:fld id="{97A05797-D180-4B04-A2C3-36F86D2E64A5}" type="slidenum">
              <a:rPr lang="en-US" smtClean="0"/>
              <a:t>‹#›</a:t>
            </a:fld>
            <a:endParaRPr lang="en-US"/>
          </a:p>
        </p:txBody>
      </p:sp>
    </p:spTree>
    <p:extLst>
      <p:ext uri="{BB962C8B-B14F-4D97-AF65-F5344CB8AC3E}">
        <p14:creationId xmlns:p14="http://schemas.microsoft.com/office/powerpoint/2010/main" val="75990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1D72-6C8F-4FFF-98E2-C452A54E3A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B1DD5B-8801-40F0-BA8D-71517484EF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BB9A80-13BE-443A-AACE-421CE5D026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E14C03-6ECD-4DB6-8F3E-1EFE215553FD}"/>
              </a:ext>
            </a:extLst>
          </p:cNvPr>
          <p:cNvSpPr>
            <a:spLocks noGrp="1"/>
          </p:cNvSpPr>
          <p:nvPr>
            <p:ph type="dt" sz="half" idx="10"/>
          </p:nvPr>
        </p:nvSpPr>
        <p:spPr/>
        <p:txBody>
          <a:bodyPr/>
          <a:lstStyle/>
          <a:p>
            <a:fld id="{DB94C70B-DB9B-47AE-9039-D592EC40C241}" type="datetime1">
              <a:rPr lang="en-US" smtClean="0"/>
              <a:t>11/1/2021</a:t>
            </a:fld>
            <a:endParaRPr lang="en-US"/>
          </a:p>
        </p:txBody>
      </p:sp>
      <p:sp>
        <p:nvSpPr>
          <p:cNvPr id="6" name="Footer Placeholder 5">
            <a:extLst>
              <a:ext uri="{FF2B5EF4-FFF2-40B4-BE49-F238E27FC236}">
                <a16:creationId xmlns:a16="http://schemas.microsoft.com/office/drawing/2014/main" id="{A282FDE4-EBB2-409F-B199-3F1188929D32}"/>
              </a:ext>
            </a:extLst>
          </p:cNvPr>
          <p:cNvSpPr>
            <a:spLocks noGrp="1"/>
          </p:cNvSpPr>
          <p:nvPr>
            <p:ph type="ftr" sz="quarter" idx="11"/>
          </p:nvPr>
        </p:nvSpPr>
        <p:spPr>
          <a:xfrm>
            <a:off x="2502567" y="6356350"/>
            <a:ext cx="6937065" cy="365125"/>
          </a:xfrm>
        </p:spPr>
        <p:txBody>
          <a:bodyPr/>
          <a:lstStyle/>
          <a:p>
            <a:r>
              <a:rPr lang="nb-NO"/>
              <a:t>Astrid Marie Jorde Sandsør – SPED4010</a:t>
            </a:r>
            <a:endParaRPr lang="en-US"/>
          </a:p>
        </p:txBody>
      </p:sp>
      <p:sp>
        <p:nvSpPr>
          <p:cNvPr id="7" name="Slide Number Placeholder 6">
            <a:extLst>
              <a:ext uri="{FF2B5EF4-FFF2-40B4-BE49-F238E27FC236}">
                <a16:creationId xmlns:a16="http://schemas.microsoft.com/office/drawing/2014/main" id="{4A5899AF-166E-4747-B058-45C2349B78CC}"/>
              </a:ext>
            </a:extLst>
          </p:cNvPr>
          <p:cNvSpPr>
            <a:spLocks noGrp="1"/>
          </p:cNvSpPr>
          <p:nvPr>
            <p:ph type="sldNum" sz="quarter" idx="12"/>
          </p:nvPr>
        </p:nvSpPr>
        <p:spPr/>
        <p:txBody>
          <a:bodyPr/>
          <a:lstStyle/>
          <a:p>
            <a:fld id="{97A05797-D180-4B04-A2C3-36F86D2E64A5}" type="slidenum">
              <a:rPr lang="en-US" smtClean="0"/>
              <a:t>‹#›</a:t>
            </a:fld>
            <a:endParaRPr lang="en-US"/>
          </a:p>
        </p:txBody>
      </p:sp>
    </p:spTree>
    <p:extLst>
      <p:ext uri="{BB962C8B-B14F-4D97-AF65-F5344CB8AC3E}">
        <p14:creationId xmlns:p14="http://schemas.microsoft.com/office/powerpoint/2010/main" val="48040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1DE0-6933-45E8-8456-BF7C776FC6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3CFF36-2828-4C42-9408-B2035729F2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A31D16-1E88-4F5D-9425-A17DCC7DB1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1AE265-DE89-4E2D-9CFA-E9AF5D17B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4ADA5D-5C94-4C91-AC88-681CCE2E8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6C9012-FF02-43CE-A9FC-E16C80F3E0F5}"/>
              </a:ext>
            </a:extLst>
          </p:cNvPr>
          <p:cNvSpPr>
            <a:spLocks noGrp="1"/>
          </p:cNvSpPr>
          <p:nvPr>
            <p:ph type="dt" sz="half" idx="10"/>
          </p:nvPr>
        </p:nvSpPr>
        <p:spPr/>
        <p:txBody>
          <a:bodyPr/>
          <a:lstStyle/>
          <a:p>
            <a:fld id="{B591AE03-8EDB-4697-90C2-3031BDC81FE5}" type="datetime1">
              <a:rPr lang="en-US" smtClean="0"/>
              <a:t>11/1/2021</a:t>
            </a:fld>
            <a:endParaRPr lang="en-US"/>
          </a:p>
        </p:txBody>
      </p:sp>
      <p:sp>
        <p:nvSpPr>
          <p:cNvPr id="8" name="Footer Placeholder 7">
            <a:extLst>
              <a:ext uri="{FF2B5EF4-FFF2-40B4-BE49-F238E27FC236}">
                <a16:creationId xmlns:a16="http://schemas.microsoft.com/office/drawing/2014/main" id="{69CADFC5-44AB-41DE-9475-D41EC5B9DFE7}"/>
              </a:ext>
            </a:extLst>
          </p:cNvPr>
          <p:cNvSpPr>
            <a:spLocks noGrp="1"/>
          </p:cNvSpPr>
          <p:nvPr>
            <p:ph type="ftr" sz="quarter" idx="11"/>
          </p:nvPr>
        </p:nvSpPr>
        <p:spPr/>
        <p:txBody>
          <a:bodyPr/>
          <a:lstStyle/>
          <a:p>
            <a:r>
              <a:rPr lang="nb-NO"/>
              <a:t>Astrid Marie Jorde Sandsør – SPED4010</a:t>
            </a:r>
            <a:endParaRPr lang="en-US"/>
          </a:p>
        </p:txBody>
      </p:sp>
      <p:sp>
        <p:nvSpPr>
          <p:cNvPr id="9" name="Slide Number Placeholder 8">
            <a:extLst>
              <a:ext uri="{FF2B5EF4-FFF2-40B4-BE49-F238E27FC236}">
                <a16:creationId xmlns:a16="http://schemas.microsoft.com/office/drawing/2014/main" id="{0CE11C40-1938-4243-879B-93BFC6C1ED80}"/>
              </a:ext>
            </a:extLst>
          </p:cNvPr>
          <p:cNvSpPr>
            <a:spLocks noGrp="1"/>
          </p:cNvSpPr>
          <p:nvPr>
            <p:ph type="sldNum" sz="quarter" idx="12"/>
          </p:nvPr>
        </p:nvSpPr>
        <p:spPr/>
        <p:txBody>
          <a:bodyPr/>
          <a:lstStyle/>
          <a:p>
            <a:fld id="{97A05797-D180-4B04-A2C3-36F86D2E64A5}" type="slidenum">
              <a:rPr lang="en-US" smtClean="0"/>
              <a:t>‹#›</a:t>
            </a:fld>
            <a:endParaRPr lang="en-US"/>
          </a:p>
        </p:txBody>
      </p:sp>
    </p:spTree>
    <p:extLst>
      <p:ext uri="{BB962C8B-B14F-4D97-AF65-F5344CB8AC3E}">
        <p14:creationId xmlns:p14="http://schemas.microsoft.com/office/powerpoint/2010/main" val="2715151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8F13-4A05-41C7-90CE-9C9B17CDFC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10A429-D6A6-4752-A5AC-65A2572D45FE}"/>
              </a:ext>
            </a:extLst>
          </p:cNvPr>
          <p:cNvSpPr>
            <a:spLocks noGrp="1"/>
          </p:cNvSpPr>
          <p:nvPr>
            <p:ph type="dt" sz="half" idx="10"/>
          </p:nvPr>
        </p:nvSpPr>
        <p:spPr/>
        <p:txBody>
          <a:bodyPr/>
          <a:lstStyle/>
          <a:p>
            <a:fld id="{8ED319CF-7E12-464F-B306-16709685FD40}" type="datetime1">
              <a:rPr lang="en-US" smtClean="0"/>
              <a:t>11/1/2021</a:t>
            </a:fld>
            <a:endParaRPr lang="en-US"/>
          </a:p>
        </p:txBody>
      </p:sp>
      <p:sp>
        <p:nvSpPr>
          <p:cNvPr id="4" name="Footer Placeholder 3">
            <a:extLst>
              <a:ext uri="{FF2B5EF4-FFF2-40B4-BE49-F238E27FC236}">
                <a16:creationId xmlns:a16="http://schemas.microsoft.com/office/drawing/2014/main" id="{A4B7C100-8A4A-4F59-AE18-F52837250275}"/>
              </a:ext>
            </a:extLst>
          </p:cNvPr>
          <p:cNvSpPr>
            <a:spLocks noGrp="1"/>
          </p:cNvSpPr>
          <p:nvPr>
            <p:ph type="ftr" sz="quarter" idx="11"/>
          </p:nvPr>
        </p:nvSpPr>
        <p:spPr/>
        <p:txBody>
          <a:bodyPr/>
          <a:lstStyle/>
          <a:p>
            <a:r>
              <a:rPr lang="nb-NO"/>
              <a:t>Astrid Marie Jorde Sandsør – SPED4010</a:t>
            </a:r>
            <a:endParaRPr lang="en-US"/>
          </a:p>
        </p:txBody>
      </p:sp>
      <p:sp>
        <p:nvSpPr>
          <p:cNvPr id="5" name="Slide Number Placeholder 4">
            <a:extLst>
              <a:ext uri="{FF2B5EF4-FFF2-40B4-BE49-F238E27FC236}">
                <a16:creationId xmlns:a16="http://schemas.microsoft.com/office/drawing/2014/main" id="{52F8F35F-4011-482B-A128-8D70191F9120}"/>
              </a:ext>
            </a:extLst>
          </p:cNvPr>
          <p:cNvSpPr>
            <a:spLocks noGrp="1"/>
          </p:cNvSpPr>
          <p:nvPr>
            <p:ph type="sldNum" sz="quarter" idx="12"/>
          </p:nvPr>
        </p:nvSpPr>
        <p:spPr/>
        <p:txBody>
          <a:bodyPr/>
          <a:lstStyle/>
          <a:p>
            <a:fld id="{97A05797-D180-4B04-A2C3-36F86D2E64A5}" type="slidenum">
              <a:rPr lang="en-US" smtClean="0"/>
              <a:t>‹#›</a:t>
            </a:fld>
            <a:endParaRPr lang="en-US"/>
          </a:p>
        </p:txBody>
      </p:sp>
    </p:spTree>
    <p:extLst>
      <p:ext uri="{BB962C8B-B14F-4D97-AF65-F5344CB8AC3E}">
        <p14:creationId xmlns:p14="http://schemas.microsoft.com/office/powerpoint/2010/main" val="308384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963AE-DD4B-4049-BE48-2C3B3905748F}"/>
              </a:ext>
            </a:extLst>
          </p:cNvPr>
          <p:cNvSpPr>
            <a:spLocks noGrp="1"/>
          </p:cNvSpPr>
          <p:nvPr>
            <p:ph type="dt" sz="half" idx="10"/>
          </p:nvPr>
        </p:nvSpPr>
        <p:spPr/>
        <p:txBody>
          <a:bodyPr/>
          <a:lstStyle/>
          <a:p>
            <a:fld id="{12663D51-3C76-4195-B7F0-A5B15FB4F61C}" type="datetime1">
              <a:rPr lang="en-US" smtClean="0"/>
              <a:t>11/1/2021</a:t>
            </a:fld>
            <a:endParaRPr lang="en-US"/>
          </a:p>
        </p:txBody>
      </p:sp>
      <p:sp>
        <p:nvSpPr>
          <p:cNvPr id="3" name="Footer Placeholder 2">
            <a:extLst>
              <a:ext uri="{FF2B5EF4-FFF2-40B4-BE49-F238E27FC236}">
                <a16:creationId xmlns:a16="http://schemas.microsoft.com/office/drawing/2014/main" id="{DA536035-E9D1-4C31-99EF-547678E640E3}"/>
              </a:ext>
            </a:extLst>
          </p:cNvPr>
          <p:cNvSpPr>
            <a:spLocks noGrp="1"/>
          </p:cNvSpPr>
          <p:nvPr>
            <p:ph type="ftr" sz="quarter" idx="11"/>
          </p:nvPr>
        </p:nvSpPr>
        <p:spPr/>
        <p:txBody>
          <a:bodyPr/>
          <a:lstStyle/>
          <a:p>
            <a:r>
              <a:rPr lang="nb-NO"/>
              <a:t>Astrid Marie Jorde Sandsør – SPED4010</a:t>
            </a:r>
            <a:endParaRPr lang="en-US"/>
          </a:p>
        </p:txBody>
      </p:sp>
      <p:sp>
        <p:nvSpPr>
          <p:cNvPr id="4" name="Slide Number Placeholder 3">
            <a:extLst>
              <a:ext uri="{FF2B5EF4-FFF2-40B4-BE49-F238E27FC236}">
                <a16:creationId xmlns:a16="http://schemas.microsoft.com/office/drawing/2014/main" id="{8B3FC318-F626-4219-9B41-E066EB4CCDFC}"/>
              </a:ext>
            </a:extLst>
          </p:cNvPr>
          <p:cNvSpPr>
            <a:spLocks noGrp="1"/>
          </p:cNvSpPr>
          <p:nvPr>
            <p:ph type="sldNum" sz="quarter" idx="12"/>
          </p:nvPr>
        </p:nvSpPr>
        <p:spPr/>
        <p:txBody>
          <a:bodyPr/>
          <a:lstStyle/>
          <a:p>
            <a:fld id="{97A05797-D180-4B04-A2C3-36F86D2E64A5}" type="slidenum">
              <a:rPr lang="en-US" smtClean="0"/>
              <a:t>‹#›</a:t>
            </a:fld>
            <a:endParaRPr lang="en-US"/>
          </a:p>
        </p:txBody>
      </p:sp>
    </p:spTree>
    <p:extLst>
      <p:ext uri="{BB962C8B-B14F-4D97-AF65-F5344CB8AC3E}">
        <p14:creationId xmlns:p14="http://schemas.microsoft.com/office/powerpoint/2010/main" val="284101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B56D3-6E66-487D-9905-735947A3A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1D43D1-4396-4040-9F5F-42B8D8D436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34B3DA-0C5F-40EA-B5B1-0ACD14833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D705A-EE5F-4F14-ABAE-71A6236928C7}"/>
              </a:ext>
            </a:extLst>
          </p:cNvPr>
          <p:cNvSpPr>
            <a:spLocks noGrp="1"/>
          </p:cNvSpPr>
          <p:nvPr>
            <p:ph type="dt" sz="half" idx="10"/>
          </p:nvPr>
        </p:nvSpPr>
        <p:spPr/>
        <p:txBody>
          <a:bodyPr/>
          <a:lstStyle/>
          <a:p>
            <a:fld id="{01CAFD78-B220-42DE-BB43-D48CE7BC7B7A}" type="datetime1">
              <a:rPr lang="en-US" smtClean="0"/>
              <a:t>11/1/2021</a:t>
            </a:fld>
            <a:endParaRPr lang="en-US"/>
          </a:p>
        </p:txBody>
      </p:sp>
      <p:sp>
        <p:nvSpPr>
          <p:cNvPr id="6" name="Footer Placeholder 5">
            <a:extLst>
              <a:ext uri="{FF2B5EF4-FFF2-40B4-BE49-F238E27FC236}">
                <a16:creationId xmlns:a16="http://schemas.microsoft.com/office/drawing/2014/main" id="{7176570F-75C9-41DE-A667-8D09E21919E6}"/>
              </a:ext>
            </a:extLst>
          </p:cNvPr>
          <p:cNvSpPr>
            <a:spLocks noGrp="1"/>
          </p:cNvSpPr>
          <p:nvPr>
            <p:ph type="ftr" sz="quarter" idx="11"/>
          </p:nvPr>
        </p:nvSpPr>
        <p:spPr/>
        <p:txBody>
          <a:bodyPr/>
          <a:lstStyle/>
          <a:p>
            <a:r>
              <a:rPr lang="nb-NO"/>
              <a:t>Astrid Marie Jorde Sandsør – SPED4010</a:t>
            </a:r>
            <a:endParaRPr lang="en-US"/>
          </a:p>
        </p:txBody>
      </p:sp>
      <p:sp>
        <p:nvSpPr>
          <p:cNvPr id="7" name="Slide Number Placeholder 6">
            <a:extLst>
              <a:ext uri="{FF2B5EF4-FFF2-40B4-BE49-F238E27FC236}">
                <a16:creationId xmlns:a16="http://schemas.microsoft.com/office/drawing/2014/main" id="{10E1F36C-3E1D-44FE-B61A-68F0EE0E62F5}"/>
              </a:ext>
            </a:extLst>
          </p:cNvPr>
          <p:cNvSpPr>
            <a:spLocks noGrp="1"/>
          </p:cNvSpPr>
          <p:nvPr>
            <p:ph type="sldNum" sz="quarter" idx="12"/>
          </p:nvPr>
        </p:nvSpPr>
        <p:spPr/>
        <p:txBody>
          <a:bodyPr/>
          <a:lstStyle/>
          <a:p>
            <a:fld id="{97A05797-D180-4B04-A2C3-36F86D2E64A5}" type="slidenum">
              <a:rPr lang="en-US" smtClean="0"/>
              <a:t>‹#›</a:t>
            </a:fld>
            <a:endParaRPr lang="en-US"/>
          </a:p>
        </p:txBody>
      </p:sp>
    </p:spTree>
    <p:extLst>
      <p:ext uri="{BB962C8B-B14F-4D97-AF65-F5344CB8AC3E}">
        <p14:creationId xmlns:p14="http://schemas.microsoft.com/office/powerpoint/2010/main" val="251716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A150-D856-4173-8702-4798F7411F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2E0D2B-6F32-4CA9-8614-744B01948C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2D4528-CB36-4364-AF58-01D6BA2B0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F51D2-5169-42BD-A7FB-3E35071A724A}"/>
              </a:ext>
            </a:extLst>
          </p:cNvPr>
          <p:cNvSpPr>
            <a:spLocks noGrp="1"/>
          </p:cNvSpPr>
          <p:nvPr>
            <p:ph type="dt" sz="half" idx="10"/>
          </p:nvPr>
        </p:nvSpPr>
        <p:spPr/>
        <p:txBody>
          <a:bodyPr/>
          <a:lstStyle/>
          <a:p>
            <a:fld id="{96C1D795-1934-415A-9443-15A5B815A8AE}" type="datetime1">
              <a:rPr lang="en-US" smtClean="0"/>
              <a:t>11/1/2021</a:t>
            </a:fld>
            <a:endParaRPr lang="en-US"/>
          </a:p>
        </p:txBody>
      </p:sp>
      <p:sp>
        <p:nvSpPr>
          <p:cNvPr id="6" name="Footer Placeholder 5">
            <a:extLst>
              <a:ext uri="{FF2B5EF4-FFF2-40B4-BE49-F238E27FC236}">
                <a16:creationId xmlns:a16="http://schemas.microsoft.com/office/drawing/2014/main" id="{BFC379EB-0368-4D2F-8129-26E6FA885DFB}"/>
              </a:ext>
            </a:extLst>
          </p:cNvPr>
          <p:cNvSpPr>
            <a:spLocks noGrp="1"/>
          </p:cNvSpPr>
          <p:nvPr>
            <p:ph type="ftr" sz="quarter" idx="11"/>
          </p:nvPr>
        </p:nvSpPr>
        <p:spPr/>
        <p:txBody>
          <a:bodyPr/>
          <a:lstStyle/>
          <a:p>
            <a:r>
              <a:rPr lang="nb-NO"/>
              <a:t>Astrid Marie Jorde Sandsør – SPED4010</a:t>
            </a:r>
            <a:endParaRPr lang="en-US"/>
          </a:p>
        </p:txBody>
      </p:sp>
      <p:sp>
        <p:nvSpPr>
          <p:cNvPr id="7" name="Slide Number Placeholder 6">
            <a:extLst>
              <a:ext uri="{FF2B5EF4-FFF2-40B4-BE49-F238E27FC236}">
                <a16:creationId xmlns:a16="http://schemas.microsoft.com/office/drawing/2014/main" id="{B2452F39-4EF6-4BA6-8676-E641E7C92B3B}"/>
              </a:ext>
            </a:extLst>
          </p:cNvPr>
          <p:cNvSpPr>
            <a:spLocks noGrp="1"/>
          </p:cNvSpPr>
          <p:nvPr>
            <p:ph type="sldNum" sz="quarter" idx="12"/>
          </p:nvPr>
        </p:nvSpPr>
        <p:spPr/>
        <p:txBody>
          <a:bodyPr/>
          <a:lstStyle/>
          <a:p>
            <a:fld id="{97A05797-D180-4B04-A2C3-36F86D2E64A5}" type="slidenum">
              <a:rPr lang="en-US" smtClean="0"/>
              <a:t>‹#›</a:t>
            </a:fld>
            <a:endParaRPr lang="en-US"/>
          </a:p>
        </p:txBody>
      </p:sp>
    </p:spTree>
    <p:extLst>
      <p:ext uri="{BB962C8B-B14F-4D97-AF65-F5344CB8AC3E}">
        <p14:creationId xmlns:p14="http://schemas.microsoft.com/office/powerpoint/2010/main" val="2481481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65E894-935A-42F9-9ABD-6141DD20B3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C23C0E-34DD-4F2A-93BB-39304F438B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6F42A-6A37-4070-9BC8-10377460F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AC6F2C-DF64-4FA1-A1FD-7EF2F20D8485}" type="datetime1">
              <a:rPr lang="en-US" smtClean="0"/>
              <a:t>11/1/2021</a:t>
            </a:fld>
            <a:endParaRPr lang="en-US"/>
          </a:p>
        </p:txBody>
      </p:sp>
      <p:sp>
        <p:nvSpPr>
          <p:cNvPr id="5" name="Footer Placeholder 4">
            <a:extLst>
              <a:ext uri="{FF2B5EF4-FFF2-40B4-BE49-F238E27FC236}">
                <a16:creationId xmlns:a16="http://schemas.microsoft.com/office/drawing/2014/main" id="{983F3370-938D-40C8-BAC5-42411855B0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b-NO"/>
              <a:t>Astrid Marie Jorde Sandsør – SPED4010</a:t>
            </a:r>
            <a:endParaRPr lang="en-US"/>
          </a:p>
        </p:txBody>
      </p:sp>
      <p:sp>
        <p:nvSpPr>
          <p:cNvPr id="6" name="Slide Number Placeholder 5">
            <a:extLst>
              <a:ext uri="{FF2B5EF4-FFF2-40B4-BE49-F238E27FC236}">
                <a16:creationId xmlns:a16="http://schemas.microsoft.com/office/drawing/2014/main" id="{4A9839E8-B95D-4628-BD51-7D4951B17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05797-D180-4B04-A2C3-36F86D2E64A5}" type="slidenum">
              <a:rPr lang="en-US" smtClean="0"/>
              <a:t>‹#›</a:t>
            </a:fld>
            <a:endParaRPr lang="en-US"/>
          </a:p>
        </p:txBody>
      </p:sp>
    </p:spTree>
    <p:extLst>
      <p:ext uri="{BB962C8B-B14F-4D97-AF65-F5344CB8AC3E}">
        <p14:creationId xmlns:p14="http://schemas.microsoft.com/office/powerpoint/2010/main" val="304814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65E894-935A-42F9-9ABD-6141DD20B3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C23C0E-34DD-4F2A-93BB-39304F438B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6F42A-6A37-4070-9BC8-10377460F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16F3F-1BCA-4347-B439-9F9773DDE92B}" type="datetime1">
              <a:rPr lang="en-US" smtClean="0"/>
              <a:t>11/1/2021</a:t>
            </a:fld>
            <a:endParaRPr lang="en-US"/>
          </a:p>
        </p:txBody>
      </p:sp>
      <p:sp>
        <p:nvSpPr>
          <p:cNvPr id="5" name="Footer Placeholder 4">
            <a:extLst>
              <a:ext uri="{FF2B5EF4-FFF2-40B4-BE49-F238E27FC236}">
                <a16:creationId xmlns:a16="http://schemas.microsoft.com/office/drawing/2014/main" id="{983F3370-938D-40C8-BAC5-42411855B0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b-NO"/>
              <a:t>Astrid Marie Jorde Sandsør – SPED4010</a:t>
            </a:r>
            <a:endParaRPr lang="en-US"/>
          </a:p>
        </p:txBody>
      </p:sp>
      <p:sp>
        <p:nvSpPr>
          <p:cNvPr id="6" name="Slide Number Placeholder 5">
            <a:extLst>
              <a:ext uri="{FF2B5EF4-FFF2-40B4-BE49-F238E27FC236}">
                <a16:creationId xmlns:a16="http://schemas.microsoft.com/office/drawing/2014/main" id="{4A9839E8-B95D-4628-BD51-7D4951B17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05797-D180-4B04-A2C3-36F86D2E64A5}" type="slidenum">
              <a:rPr lang="en-US" smtClean="0"/>
              <a:t>‹#›</a:t>
            </a:fld>
            <a:endParaRPr lang="en-US"/>
          </a:p>
        </p:txBody>
      </p:sp>
    </p:spTree>
    <p:extLst>
      <p:ext uri="{BB962C8B-B14F-4D97-AF65-F5344CB8AC3E}">
        <p14:creationId xmlns:p14="http://schemas.microsoft.com/office/powerpoint/2010/main" val="304814012"/>
      </p:ext>
    </p:extLst>
  </p:cSld>
  <p:clrMap bg1="lt1" tx1="dk1" bg2="lt2" tx2="dk2" accent1="accent1" accent2="accent2" accent3="accent3" accent4="accent4" accent5="accent5" accent6="accent6" hlink="hlink" folHlink="folHlink"/>
  <p:sldLayoutIdLst>
    <p:sldLayoutId id="2147483661"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5AFD-2D77-49B0-BC44-067E6326892C}"/>
              </a:ext>
            </a:extLst>
          </p:cNvPr>
          <p:cNvSpPr>
            <a:spLocks noGrp="1"/>
          </p:cNvSpPr>
          <p:nvPr>
            <p:ph type="ctrTitle"/>
          </p:nvPr>
        </p:nvSpPr>
        <p:spPr>
          <a:xfrm>
            <a:off x="347472" y="2560320"/>
            <a:ext cx="11679936" cy="1438656"/>
          </a:xfrm>
        </p:spPr>
        <p:txBody>
          <a:bodyPr>
            <a:normAutofit/>
          </a:bodyPr>
          <a:lstStyle/>
          <a:p>
            <a:r>
              <a:rPr lang="en-US" dirty="0" err="1"/>
              <a:t>Vitenskapsteori</a:t>
            </a:r>
            <a:endParaRPr lang="en-US" dirty="0"/>
          </a:p>
        </p:txBody>
      </p:sp>
      <p:sp>
        <p:nvSpPr>
          <p:cNvPr id="3" name="Subtitle 2">
            <a:extLst>
              <a:ext uri="{FF2B5EF4-FFF2-40B4-BE49-F238E27FC236}">
                <a16:creationId xmlns:a16="http://schemas.microsoft.com/office/drawing/2014/main" id="{20009D14-1075-4CCE-92AF-04C9BA4E5E80}"/>
              </a:ext>
            </a:extLst>
          </p:cNvPr>
          <p:cNvSpPr>
            <a:spLocks noGrp="1"/>
          </p:cNvSpPr>
          <p:nvPr>
            <p:ph type="subTitle" idx="1"/>
          </p:nvPr>
        </p:nvSpPr>
        <p:spPr>
          <a:xfrm>
            <a:off x="1524000" y="4297680"/>
            <a:ext cx="9144000" cy="960120"/>
          </a:xfrm>
        </p:spPr>
        <p:txBody>
          <a:bodyPr/>
          <a:lstStyle/>
          <a:p>
            <a:r>
              <a:rPr lang="nb-NO" dirty="0"/>
              <a:t>Astrid Marie Jorde Sandsør</a:t>
            </a:r>
          </a:p>
        </p:txBody>
      </p:sp>
    </p:spTree>
    <p:extLst>
      <p:ext uri="{BB962C8B-B14F-4D97-AF65-F5344CB8AC3E}">
        <p14:creationId xmlns:p14="http://schemas.microsoft.com/office/powerpoint/2010/main" val="330934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UiO: Vitenskap som institusjonell praksis</a:t>
            </a:r>
          </a:p>
        </p:txBody>
      </p:sp>
      <p:pic>
        <p:nvPicPr>
          <p:cNvPr id="4" name="Plassholder for innhold 3" descr="Skjermbilde 2017-03-08 kl. 15.13.29.png"/>
          <p:cNvPicPr>
            <a:picLocks noGrp="1" noChangeAspect="1"/>
          </p:cNvPicPr>
          <p:nvPr>
            <p:ph idx="1"/>
          </p:nvPr>
        </p:nvPicPr>
        <p:blipFill>
          <a:blip r:embed="rId2">
            <a:extLst>
              <a:ext uri="{28A0092B-C50C-407E-A947-70E740481C1C}">
                <a14:useLocalDpi xmlns:a14="http://schemas.microsoft.com/office/drawing/2010/main" val="0"/>
              </a:ext>
            </a:extLst>
          </a:blip>
          <a:srcRect t="7685" b="7685"/>
          <a:stretch>
            <a:fillRect/>
          </a:stretch>
        </p:blipFill>
        <p:spPr/>
      </p:pic>
      <p:sp>
        <p:nvSpPr>
          <p:cNvPr id="3" name="Footer Placeholder 2">
            <a:extLst>
              <a:ext uri="{FF2B5EF4-FFF2-40B4-BE49-F238E27FC236}">
                <a16:creationId xmlns:a16="http://schemas.microsoft.com/office/drawing/2014/main" id="{D52C6A25-DE8C-4941-8269-73E7E832D330}"/>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33244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Vitenskapsgrener - Utdanningsvitenskap</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3807171648"/>
              </p:ext>
            </p:extLst>
          </p:nvPr>
        </p:nvGraphicFramePr>
        <p:xfrm>
          <a:off x="4648200" y="1937991"/>
          <a:ext cx="76962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667F312-E43A-4D4D-A8AF-C97E03B5F29E}"/>
              </a:ext>
            </a:extLst>
          </p:cNvPr>
          <p:cNvSpPr>
            <a:spLocks noGrp="1"/>
          </p:cNvSpPr>
          <p:nvPr>
            <p:ph type="ftr" sz="quarter" idx="11"/>
          </p:nvPr>
        </p:nvSpPr>
        <p:spPr/>
        <p:txBody>
          <a:bodyPr/>
          <a:lstStyle/>
          <a:p>
            <a:r>
              <a:rPr lang="nb-NO" dirty="0"/>
              <a:t>Astrid Marie Jorde Sandsør – SPED4010</a:t>
            </a:r>
            <a:endParaRPr lang="en-US" dirty="0"/>
          </a:p>
        </p:txBody>
      </p:sp>
      <p:sp>
        <p:nvSpPr>
          <p:cNvPr id="5" name="Oval 4">
            <a:extLst>
              <a:ext uri="{FF2B5EF4-FFF2-40B4-BE49-F238E27FC236}">
                <a16:creationId xmlns:a16="http://schemas.microsoft.com/office/drawing/2014/main" id="{DE757B61-C30B-41C6-9EB1-32C9EFB529FE}"/>
              </a:ext>
            </a:extLst>
          </p:cNvPr>
          <p:cNvSpPr/>
          <p:nvPr/>
        </p:nvSpPr>
        <p:spPr bwMode="auto">
          <a:xfrm>
            <a:off x="189781" y="2272805"/>
            <a:ext cx="3600400" cy="31683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000">
              <a:latin typeface="Arial" charset="0"/>
              <a:ea typeface="ヒラギノ角ゴ Pro W3" charset="-128"/>
              <a:cs typeface="ヒラギノ角ゴ Pro W3" charset="-128"/>
            </a:endParaRPr>
          </a:p>
        </p:txBody>
      </p:sp>
      <p:sp>
        <p:nvSpPr>
          <p:cNvPr id="7" name="TextBox 6">
            <a:extLst>
              <a:ext uri="{FF2B5EF4-FFF2-40B4-BE49-F238E27FC236}">
                <a16:creationId xmlns:a16="http://schemas.microsoft.com/office/drawing/2014/main" id="{CBD1AC86-996A-4DEF-AF84-2D291AAC5364}"/>
              </a:ext>
            </a:extLst>
          </p:cNvPr>
          <p:cNvSpPr txBox="1"/>
          <p:nvPr/>
        </p:nvSpPr>
        <p:spPr>
          <a:xfrm>
            <a:off x="1881225" y="3302894"/>
            <a:ext cx="1800200" cy="1384995"/>
          </a:xfrm>
          <a:prstGeom prst="rect">
            <a:avLst/>
          </a:prstGeom>
          <a:noFill/>
        </p:spPr>
        <p:txBody>
          <a:bodyPr wrap="square" rtlCol="0">
            <a:spAutoFit/>
          </a:bodyPr>
          <a:lstStyle/>
          <a:p>
            <a:pPr algn="ctr"/>
            <a:r>
              <a:rPr lang="nb-NO" sz="1400" dirty="0"/>
              <a:t>Sosiologi</a:t>
            </a:r>
          </a:p>
          <a:p>
            <a:pPr algn="ctr"/>
            <a:endParaRPr lang="nb-NO" sz="1400" dirty="0"/>
          </a:p>
          <a:p>
            <a:pPr algn="ctr"/>
            <a:r>
              <a:rPr lang="nb-NO" sz="1400" dirty="0"/>
              <a:t>Utdanningsvitenskap</a:t>
            </a:r>
          </a:p>
          <a:p>
            <a:pPr algn="ctr"/>
            <a:endParaRPr lang="nb-NO" sz="1400" dirty="0"/>
          </a:p>
          <a:p>
            <a:pPr algn="ctr"/>
            <a:r>
              <a:rPr lang="nb-NO" sz="1400" dirty="0"/>
              <a:t>Psykologi</a:t>
            </a:r>
          </a:p>
          <a:p>
            <a:pPr algn="ctr"/>
            <a:endParaRPr lang="en-US" sz="1400" dirty="0"/>
          </a:p>
        </p:txBody>
      </p:sp>
      <p:sp>
        <p:nvSpPr>
          <p:cNvPr id="8" name="Oval 7">
            <a:extLst>
              <a:ext uri="{FF2B5EF4-FFF2-40B4-BE49-F238E27FC236}">
                <a16:creationId xmlns:a16="http://schemas.microsoft.com/office/drawing/2014/main" id="{DFAC2973-B3E5-4B82-93DE-557E5246A41F}"/>
              </a:ext>
            </a:extLst>
          </p:cNvPr>
          <p:cNvSpPr/>
          <p:nvPr/>
        </p:nvSpPr>
        <p:spPr bwMode="auto">
          <a:xfrm>
            <a:off x="1800200" y="2241550"/>
            <a:ext cx="3600400" cy="316835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000">
              <a:latin typeface="Arial" charset="0"/>
              <a:ea typeface="ヒラギノ角ゴ Pro W3" charset="-128"/>
              <a:cs typeface="ヒラギノ角ゴ Pro W3" charset="-128"/>
            </a:endParaRPr>
          </a:p>
        </p:txBody>
      </p:sp>
      <p:sp>
        <p:nvSpPr>
          <p:cNvPr id="9" name="TextBox 8">
            <a:extLst>
              <a:ext uri="{FF2B5EF4-FFF2-40B4-BE49-F238E27FC236}">
                <a16:creationId xmlns:a16="http://schemas.microsoft.com/office/drawing/2014/main" id="{90CBEED0-6687-448C-A1D5-FBCC20657CCF}"/>
              </a:ext>
            </a:extLst>
          </p:cNvPr>
          <p:cNvSpPr txBox="1"/>
          <p:nvPr/>
        </p:nvSpPr>
        <p:spPr>
          <a:xfrm>
            <a:off x="3600400" y="3334149"/>
            <a:ext cx="1800200" cy="1384995"/>
          </a:xfrm>
          <a:prstGeom prst="rect">
            <a:avLst/>
          </a:prstGeom>
          <a:noFill/>
        </p:spPr>
        <p:txBody>
          <a:bodyPr wrap="square" rtlCol="0">
            <a:spAutoFit/>
          </a:bodyPr>
          <a:lstStyle/>
          <a:p>
            <a:pPr algn="ctr"/>
            <a:r>
              <a:rPr lang="nb-NO" sz="1400" dirty="0"/>
              <a:t>Litteraturvitenskap</a:t>
            </a:r>
          </a:p>
          <a:p>
            <a:pPr algn="ctr"/>
            <a:endParaRPr lang="nb-NO" sz="1400" dirty="0"/>
          </a:p>
          <a:p>
            <a:pPr algn="ctr"/>
            <a:r>
              <a:rPr lang="nb-NO" sz="1400" dirty="0"/>
              <a:t>Historie</a:t>
            </a:r>
          </a:p>
          <a:p>
            <a:pPr algn="ctr"/>
            <a:endParaRPr lang="nb-NO" sz="1400" dirty="0"/>
          </a:p>
          <a:p>
            <a:pPr algn="ctr"/>
            <a:r>
              <a:rPr lang="nb-NO" sz="1400" dirty="0"/>
              <a:t>Etikk</a:t>
            </a:r>
          </a:p>
          <a:p>
            <a:pPr algn="ctr"/>
            <a:endParaRPr lang="en-US" sz="1400" dirty="0"/>
          </a:p>
        </p:txBody>
      </p:sp>
      <p:sp>
        <p:nvSpPr>
          <p:cNvPr id="10" name="TextBox 9">
            <a:extLst>
              <a:ext uri="{FF2B5EF4-FFF2-40B4-BE49-F238E27FC236}">
                <a16:creationId xmlns:a16="http://schemas.microsoft.com/office/drawing/2014/main" id="{F47B07AA-D007-4228-9161-2D2A93BF9569}"/>
              </a:ext>
            </a:extLst>
          </p:cNvPr>
          <p:cNvSpPr txBox="1"/>
          <p:nvPr/>
        </p:nvSpPr>
        <p:spPr>
          <a:xfrm>
            <a:off x="0" y="3164483"/>
            <a:ext cx="1800200" cy="1384995"/>
          </a:xfrm>
          <a:prstGeom prst="rect">
            <a:avLst/>
          </a:prstGeom>
          <a:noFill/>
        </p:spPr>
        <p:txBody>
          <a:bodyPr wrap="square" rtlCol="0">
            <a:spAutoFit/>
          </a:bodyPr>
          <a:lstStyle/>
          <a:p>
            <a:pPr algn="ctr"/>
            <a:r>
              <a:rPr lang="nb-NO" sz="1400" dirty="0"/>
              <a:t>Fysikk</a:t>
            </a:r>
          </a:p>
          <a:p>
            <a:pPr algn="ctr"/>
            <a:endParaRPr lang="nb-NO" sz="1400" dirty="0"/>
          </a:p>
          <a:p>
            <a:pPr algn="ctr"/>
            <a:r>
              <a:rPr lang="nb-NO" sz="1400" dirty="0"/>
              <a:t>Kjemi</a:t>
            </a:r>
          </a:p>
          <a:p>
            <a:pPr algn="ctr"/>
            <a:endParaRPr lang="nb-NO" sz="1400" dirty="0"/>
          </a:p>
          <a:p>
            <a:pPr algn="ctr"/>
            <a:r>
              <a:rPr lang="nb-NO" sz="1400" dirty="0"/>
              <a:t>Geologi</a:t>
            </a:r>
          </a:p>
          <a:p>
            <a:pPr algn="ctr"/>
            <a:endParaRPr lang="en-US" sz="1400" dirty="0"/>
          </a:p>
        </p:txBody>
      </p:sp>
      <p:sp>
        <p:nvSpPr>
          <p:cNvPr id="11" name="Rectangle 10">
            <a:extLst>
              <a:ext uri="{FF2B5EF4-FFF2-40B4-BE49-F238E27FC236}">
                <a16:creationId xmlns:a16="http://schemas.microsoft.com/office/drawing/2014/main" id="{2D5D1667-7883-4D02-A957-A1C6900CAB78}"/>
              </a:ext>
            </a:extLst>
          </p:cNvPr>
          <p:cNvSpPr/>
          <p:nvPr/>
        </p:nvSpPr>
        <p:spPr>
          <a:xfrm>
            <a:off x="503026" y="5691267"/>
            <a:ext cx="4613699" cy="369332"/>
          </a:xfrm>
          <a:prstGeom prst="rect">
            <a:avLst/>
          </a:prstGeom>
        </p:spPr>
        <p:txBody>
          <a:bodyPr wrap="none">
            <a:spAutoFit/>
          </a:bodyPr>
          <a:lstStyle/>
          <a:p>
            <a:r>
              <a:rPr lang="nb-NO" dirty="0"/>
              <a:t>Mellom forklarende og fortolkende vitenskaper</a:t>
            </a:r>
            <a:endParaRPr lang="en-US" dirty="0"/>
          </a:p>
        </p:txBody>
      </p:sp>
    </p:spTree>
    <p:extLst>
      <p:ext uri="{BB962C8B-B14F-4D97-AF65-F5344CB8AC3E}">
        <p14:creationId xmlns:p14="http://schemas.microsoft.com/office/powerpoint/2010/main" val="2162274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Fagfellevurdering</a:t>
            </a:r>
          </a:p>
        </p:txBody>
      </p:sp>
      <p:sp>
        <p:nvSpPr>
          <p:cNvPr id="3" name="Content Placeholder 2"/>
          <p:cNvSpPr>
            <a:spLocks noGrp="1"/>
          </p:cNvSpPr>
          <p:nvPr>
            <p:ph idx="1"/>
          </p:nvPr>
        </p:nvSpPr>
        <p:spPr/>
        <p:txBody>
          <a:bodyPr/>
          <a:lstStyle/>
          <a:p>
            <a:r>
              <a:rPr lang="nb-NO" dirty="0"/>
              <a:t>Basiselementet i vitenskapelig-institusjonell praksis er </a:t>
            </a:r>
            <a:r>
              <a:rPr lang="nb-NO" i="1" dirty="0"/>
              <a:t>fagfellevurdering</a:t>
            </a:r>
            <a:r>
              <a:rPr lang="nb-NO" dirty="0"/>
              <a:t>: Kompetente (og anonyme) fagfolk vurderer hverandres bidrag til feltet basert på feltspesifikke kriterier.</a:t>
            </a:r>
          </a:p>
          <a:p>
            <a:r>
              <a:rPr lang="nb-NO" dirty="0"/>
              <a:t>Prosessen foregår særlig i </a:t>
            </a:r>
            <a:r>
              <a:rPr lang="nb-NO" i="1" dirty="0"/>
              <a:t>vitenskapelige tidsskrift</a:t>
            </a:r>
            <a:r>
              <a:rPr lang="nb-NO" dirty="0"/>
              <a:t>, som har en historie tilbake til 1600-tallet (jf. den empiriske vitenskapens fremvekst).</a:t>
            </a:r>
          </a:p>
          <a:p>
            <a:r>
              <a:rPr lang="nb-NO" dirty="0"/>
              <a:t>Vitenskapsteorien bidrar med </a:t>
            </a:r>
            <a:r>
              <a:rPr lang="nb-NO" i="1" dirty="0"/>
              <a:t>prinsipper for kvalitetskontroll.</a:t>
            </a:r>
            <a:endParaRPr lang="nb-NO" dirty="0"/>
          </a:p>
          <a:p>
            <a:endParaRPr lang="nb-NO" dirty="0"/>
          </a:p>
        </p:txBody>
      </p:sp>
      <p:sp>
        <p:nvSpPr>
          <p:cNvPr id="4" name="Footer Placeholder 3">
            <a:extLst>
              <a:ext uri="{FF2B5EF4-FFF2-40B4-BE49-F238E27FC236}">
                <a16:creationId xmlns:a16="http://schemas.microsoft.com/office/drawing/2014/main" id="{81B4CD6D-D156-4D7C-9B4C-747E8AA3D97F}"/>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2995480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Fagfellevurdering / peer </a:t>
            </a:r>
            <a:r>
              <a:rPr lang="nb-NO" dirty="0" err="1"/>
              <a:t>review</a:t>
            </a:r>
            <a:endParaRPr lang="nb-NO" dirty="0"/>
          </a:p>
        </p:txBody>
      </p:sp>
      <p:pic>
        <p:nvPicPr>
          <p:cNvPr id="5" name="Content Placeholder 4" descr="Peer-Review-Process-chart.png"/>
          <p:cNvPicPr>
            <a:picLocks noGrp="1" noChangeAspect="1"/>
          </p:cNvPicPr>
          <p:nvPr>
            <p:ph idx="1"/>
          </p:nvPr>
        </p:nvPicPr>
        <p:blipFill>
          <a:blip r:embed="rId2">
            <a:extLst>
              <a:ext uri="{28A0092B-C50C-407E-A947-70E740481C1C}">
                <a14:useLocalDpi xmlns:a14="http://schemas.microsoft.com/office/drawing/2010/main" val="0"/>
              </a:ext>
            </a:extLst>
          </a:blip>
          <a:srcRect l="-31848" r="-31848"/>
          <a:stretch>
            <a:fillRect/>
          </a:stretch>
        </p:blipFill>
        <p:spPr/>
      </p:pic>
      <p:sp>
        <p:nvSpPr>
          <p:cNvPr id="3" name="Footer Placeholder 2">
            <a:extLst>
              <a:ext uri="{FF2B5EF4-FFF2-40B4-BE49-F238E27FC236}">
                <a16:creationId xmlns:a16="http://schemas.microsoft.com/office/drawing/2014/main" id="{2FEAF53D-0BA7-44A1-AF77-6509D17F92E7}"/>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4151996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Positivisme - et sikkert fundament for kunnskap?</a:t>
            </a:r>
          </a:p>
        </p:txBody>
      </p:sp>
      <p:sp>
        <p:nvSpPr>
          <p:cNvPr id="3" name="Plassholder for innhold 2"/>
          <p:cNvSpPr>
            <a:spLocks noGrp="1"/>
          </p:cNvSpPr>
          <p:nvPr>
            <p:ph idx="1"/>
          </p:nvPr>
        </p:nvSpPr>
        <p:spPr/>
        <p:txBody>
          <a:bodyPr>
            <a:normAutofit fontScale="92500" lnSpcReduction="10000"/>
          </a:bodyPr>
          <a:lstStyle/>
          <a:p>
            <a:r>
              <a:rPr lang="nb-NO" dirty="0">
                <a:solidFill>
                  <a:srgbClr val="0070C0"/>
                </a:solidFill>
              </a:rPr>
              <a:t>Positivisme: </a:t>
            </a:r>
            <a:r>
              <a:rPr lang="nb-NO" dirty="0"/>
              <a:t>Vitenskap må baseres på det som kan </a:t>
            </a:r>
            <a:r>
              <a:rPr lang="nb-NO" i="1" dirty="0"/>
              <a:t>definitivt bekreftes </a:t>
            </a:r>
            <a:endParaRPr lang="nb-NO" dirty="0"/>
          </a:p>
          <a:p>
            <a:r>
              <a:rPr lang="nb-NO" dirty="0">
                <a:solidFill>
                  <a:srgbClr val="0070C0"/>
                </a:solidFill>
              </a:rPr>
              <a:t>Logisk positivisme: </a:t>
            </a:r>
            <a:r>
              <a:rPr lang="nb-NO" dirty="0"/>
              <a:t>Vitenskap må baseres på det som kan uttrykkes gjennom </a:t>
            </a:r>
            <a:r>
              <a:rPr lang="nb-NO" i="1" dirty="0"/>
              <a:t>logisk koherente proposisjoner</a:t>
            </a:r>
            <a:endParaRPr lang="nb-NO" dirty="0"/>
          </a:p>
          <a:p>
            <a:pPr lvl="1"/>
            <a:r>
              <a:rPr lang="nb-NO" dirty="0"/>
              <a:t>All kunnskap skal har et grunnlag i logiske prinsipper, «Hvis </a:t>
            </a:r>
            <a:r>
              <a:rPr lang="nb-NO" dirty="0" err="1"/>
              <a:t>X</a:t>
            </a:r>
            <a:r>
              <a:rPr lang="nb-NO" dirty="0"/>
              <a:t> så Y»</a:t>
            </a:r>
          </a:p>
          <a:p>
            <a:pPr lvl="1"/>
            <a:r>
              <a:rPr lang="nb-NO" dirty="0"/>
              <a:t>Passer matematisk logikk og teoretisk fysikk</a:t>
            </a:r>
            <a:endParaRPr lang="nb-NO" dirty="0">
              <a:solidFill>
                <a:srgbClr val="0070C0"/>
              </a:solidFill>
            </a:endParaRPr>
          </a:p>
          <a:p>
            <a:r>
              <a:rPr lang="nb-NO" dirty="0">
                <a:solidFill>
                  <a:srgbClr val="0070C0"/>
                </a:solidFill>
              </a:rPr>
              <a:t>Positivisme i samfunnsvitenskap: </a:t>
            </a:r>
            <a:r>
              <a:rPr lang="nb-NO" dirty="0"/>
              <a:t>Vekt på det som er objektivt, det vi kan være enige om, det som måles, veies telles. Lite plass til subjektive erfaringer</a:t>
            </a:r>
            <a:endParaRPr lang="nb-NO" dirty="0">
              <a:solidFill>
                <a:srgbClr val="0070C0"/>
              </a:solidFill>
            </a:endParaRPr>
          </a:p>
          <a:p>
            <a:r>
              <a:rPr lang="nb-NO" dirty="0">
                <a:solidFill>
                  <a:srgbClr val="0070C0"/>
                </a:solidFill>
              </a:rPr>
              <a:t>Postpositivisme:</a:t>
            </a:r>
            <a:r>
              <a:rPr lang="nb-NO" dirty="0"/>
              <a:t> Tverrvitenskapelig ideal om </a:t>
            </a:r>
            <a:r>
              <a:rPr lang="nb-NO" i="1" dirty="0"/>
              <a:t>empirisk basis </a:t>
            </a:r>
            <a:r>
              <a:rPr lang="nb-NO" dirty="0"/>
              <a:t>for alle påstander, generell aksept av </a:t>
            </a:r>
            <a:r>
              <a:rPr lang="nb-NO" i="1" dirty="0"/>
              <a:t>usikkerhet i konklusjonene </a:t>
            </a:r>
            <a:r>
              <a:rPr lang="nb-NO" dirty="0"/>
              <a:t>(statistisk usikkerhet, variasjon i fortolkninger)</a:t>
            </a:r>
            <a:endParaRPr lang="en-US" dirty="0"/>
          </a:p>
          <a:p>
            <a:endParaRPr lang="nb-NO" dirty="0"/>
          </a:p>
        </p:txBody>
      </p:sp>
      <p:sp>
        <p:nvSpPr>
          <p:cNvPr id="4" name="Footer Placeholder 3">
            <a:extLst>
              <a:ext uri="{FF2B5EF4-FFF2-40B4-BE49-F238E27FC236}">
                <a16:creationId xmlns:a16="http://schemas.microsoft.com/office/drawing/2014/main" id="{8C07A85C-97F0-49B4-98C6-0269246A1D0E}"/>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3444022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a:t>Positivisme – Kritikk fra Popper</a:t>
            </a:r>
          </a:p>
        </p:txBody>
      </p:sp>
      <p:sp>
        <p:nvSpPr>
          <p:cNvPr id="3" name="Plassholder for innhold 2"/>
          <p:cNvSpPr>
            <a:spLocks noGrp="1"/>
          </p:cNvSpPr>
          <p:nvPr>
            <p:ph idx="1"/>
          </p:nvPr>
        </p:nvSpPr>
        <p:spPr/>
        <p:txBody>
          <a:bodyPr>
            <a:normAutofit lnSpcReduction="10000"/>
          </a:bodyPr>
          <a:lstStyle/>
          <a:p>
            <a:r>
              <a:rPr lang="nb-NO" dirty="0">
                <a:solidFill>
                  <a:srgbClr val="FF0000"/>
                </a:solidFill>
              </a:rPr>
              <a:t>Karl Popper (1902-1994)</a:t>
            </a:r>
            <a:endParaRPr lang="nb-NO" dirty="0"/>
          </a:p>
          <a:p>
            <a:r>
              <a:rPr lang="nb-NO" dirty="0"/>
              <a:t>Hypotetisk-deduktiv metode fører ikke til sikker bekreftet kunnskap</a:t>
            </a:r>
            <a:r>
              <a:rPr lang="nb-NO" i="1" dirty="0"/>
              <a:t> </a:t>
            </a:r>
          </a:p>
          <a:p>
            <a:r>
              <a:rPr lang="nb-NO" dirty="0"/>
              <a:t>Selv tyngdekraften </a:t>
            </a:r>
            <a:r>
              <a:rPr lang="nb-NO" i="1" dirty="0"/>
              <a:t>kan i prinsippet motbevises i morgen</a:t>
            </a:r>
            <a:r>
              <a:rPr lang="nb-NO" dirty="0"/>
              <a:t>.</a:t>
            </a:r>
          </a:p>
          <a:p>
            <a:r>
              <a:rPr lang="nb-NO" dirty="0"/>
              <a:t>Vårt beste håp er å </a:t>
            </a:r>
            <a:r>
              <a:rPr lang="nb-NO" i="1" dirty="0">
                <a:solidFill>
                  <a:srgbClr val="0070C0"/>
                </a:solidFill>
              </a:rPr>
              <a:t>falsifisere</a:t>
            </a:r>
            <a:r>
              <a:rPr lang="nb-NO" i="1" dirty="0"/>
              <a:t> hypoteser, </a:t>
            </a:r>
            <a:r>
              <a:rPr lang="nb-NO" dirty="0"/>
              <a:t>ikke </a:t>
            </a:r>
            <a:r>
              <a:rPr lang="nb-NO" i="1" dirty="0">
                <a:solidFill>
                  <a:srgbClr val="0070C0"/>
                </a:solidFill>
              </a:rPr>
              <a:t>verifisere </a:t>
            </a:r>
            <a:r>
              <a:rPr lang="nb-NO" i="1" dirty="0"/>
              <a:t>hypoteser</a:t>
            </a:r>
          </a:p>
          <a:p>
            <a:r>
              <a:rPr lang="nb-NO" dirty="0"/>
              <a:t>Vitenskapens oppgave: å </a:t>
            </a:r>
            <a:r>
              <a:rPr lang="nb-NO" i="1" dirty="0"/>
              <a:t>utelukke det som ikke stemmer</a:t>
            </a:r>
            <a:r>
              <a:rPr lang="nb-NO" dirty="0"/>
              <a:t> </a:t>
            </a:r>
            <a:r>
              <a:rPr lang="mr-IN" dirty="0"/>
              <a:t>–</a:t>
            </a:r>
            <a:r>
              <a:rPr lang="nb-NO" dirty="0"/>
              <a:t> det som blir igjen, hvor usannsynlig det enn virker, er den mest plausible forklaringen</a:t>
            </a:r>
          </a:p>
          <a:p>
            <a:r>
              <a:rPr lang="nb-NO" dirty="0"/>
              <a:t>H1: Tyngdekraften fungerer	H0: Tyngdekraften fungerer ikke</a:t>
            </a:r>
          </a:p>
          <a:p>
            <a:r>
              <a:rPr lang="nb-NO" dirty="0"/>
              <a:t>Utfører forsøk som motbeviser H0 (forkaste H0). Dette styrker H1, men kan ikke endelig bekrefte H1.</a:t>
            </a:r>
          </a:p>
        </p:txBody>
      </p:sp>
      <p:sp>
        <p:nvSpPr>
          <p:cNvPr id="4" name="Footer Placeholder 3">
            <a:extLst>
              <a:ext uri="{FF2B5EF4-FFF2-40B4-BE49-F238E27FC236}">
                <a16:creationId xmlns:a16="http://schemas.microsoft.com/office/drawing/2014/main" id="{8C07A85C-97F0-49B4-98C6-0269246A1D0E}"/>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3086971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a:t>Positivisme – Kritikk fra </a:t>
            </a:r>
            <a:r>
              <a:rPr lang="nb-NO" dirty="0" err="1"/>
              <a:t>Kuhn</a:t>
            </a:r>
            <a:endParaRPr lang="nb-NO" dirty="0"/>
          </a:p>
        </p:txBody>
      </p:sp>
      <p:sp>
        <p:nvSpPr>
          <p:cNvPr id="3" name="Plassholder for innhold 2"/>
          <p:cNvSpPr>
            <a:spLocks noGrp="1"/>
          </p:cNvSpPr>
          <p:nvPr>
            <p:ph idx="1"/>
          </p:nvPr>
        </p:nvSpPr>
        <p:spPr/>
        <p:txBody>
          <a:bodyPr>
            <a:normAutofit fontScale="92500" lnSpcReduction="20000"/>
          </a:bodyPr>
          <a:lstStyle/>
          <a:p>
            <a:r>
              <a:rPr lang="nb-NO" dirty="0">
                <a:solidFill>
                  <a:srgbClr val="FF0000"/>
                </a:solidFill>
              </a:rPr>
              <a:t>Thomas </a:t>
            </a:r>
            <a:r>
              <a:rPr lang="nb-NO" dirty="0" err="1">
                <a:solidFill>
                  <a:srgbClr val="FF0000"/>
                </a:solidFill>
              </a:rPr>
              <a:t>Kuhn</a:t>
            </a:r>
            <a:r>
              <a:rPr lang="nb-NO" dirty="0">
                <a:solidFill>
                  <a:srgbClr val="FF0000"/>
                </a:solidFill>
              </a:rPr>
              <a:t> (1922-1996)</a:t>
            </a:r>
            <a:endParaRPr lang="nb-NO" dirty="0"/>
          </a:p>
          <a:p>
            <a:r>
              <a:rPr lang="nb-NO" dirty="0"/>
              <a:t>Vitenskap er en menneskelig virksomhet som opererer innenfor </a:t>
            </a:r>
            <a:r>
              <a:rPr lang="nb-NO" i="1" dirty="0"/>
              <a:t>paradigmer </a:t>
            </a:r>
            <a:r>
              <a:rPr lang="nb-NO" dirty="0"/>
              <a:t>(normalvitenskap) – forståelsesrammer som gjør visse forskningsspørsmål meningsfylte og andre ikke. Disse paradigmene er historisk situerte og kan endres (anomalier, resultater som ikke er forenelig med paradigme, fører til revolusjon og nytt paradigme)</a:t>
            </a:r>
          </a:p>
          <a:p>
            <a:r>
              <a:rPr lang="nb-NO" dirty="0"/>
              <a:t>Det </a:t>
            </a:r>
            <a:r>
              <a:rPr lang="nb-NO" dirty="0" err="1"/>
              <a:t>ptolemaiske</a:t>
            </a:r>
            <a:r>
              <a:rPr lang="nb-NO" dirty="0"/>
              <a:t> paradigme: Jorden er universets sentrum.</a:t>
            </a:r>
          </a:p>
          <a:p>
            <a:pPr lvl="1"/>
            <a:r>
              <a:rPr lang="nb-NO" dirty="0"/>
              <a:t>Alle astronomiske fenomener </a:t>
            </a:r>
            <a:r>
              <a:rPr lang="nb-NO" i="1" dirty="0"/>
              <a:t>kan forklares innen dette paradigmet </a:t>
            </a:r>
            <a:r>
              <a:rPr lang="mr-IN" dirty="0"/>
              <a:t>–</a:t>
            </a:r>
            <a:r>
              <a:rPr lang="nb-NO" dirty="0"/>
              <a:t> men utregningene blir svært kompliserte</a:t>
            </a:r>
          </a:p>
          <a:p>
            <a:r>
              <a:rPr lang="nb-NO" dirty="0"/>
              <a:t>Det kopernikanske paradigme: Jorden går rundt solen.</a:t>
            </a:r>
          </a:p>
          <a:p>
            <a:pPr lvl="1"/>
            <a:r>
              <a:rPr lang="nb-NO" dirty="0"/>
              <a:t>Forklaringene er </a:t>
            </a:r>
            <a:r>
              <a:rPr lang="nb-NO" i="1" dirty="0"/>
              <a:t>enklere</a:t>
            </a:r>
            <a:r>
              <a:rPr lang="nb-NO" dirty="0"/>
              <a:t>, systemet er likevel ikke </a:t>
            </a:r>
            <a:r>
              <a:rPr lang="nb-NO" i="1" dirty="0"/>
              <a:t>a </a:t>
            </a:r>
            <a:r>
              <a:rPr lang="nb-NO" i="1" dirty="0" err="1"/>
              <a:t>priori</a:t>
            </a:r>
            <a:r>
              <a:rPr lang="nb-NO" i="1" dirty="0"/>
              <a:t> </a:t>
            </a:r>
            <a:r>
              <a:rPr lang="nb-NO" dirty="0"/>
              <a:t>å foretrekke</a:t>
            </a:r>
          </a:p>
          <a:p>
            <a:r>
              <a:rPr lang="nb-NO" dirty="0"/>
              <a:t>Soloppgang er forenelig med begge paradigmer…</a:t>
            </a:r>
          </a:p>
        </p:txBody>
      </p:sp>
      <p:sp>
        <p:nvSpPr>
          <p:cNvPr id="4" name="Footer Placeholder 3">
            <a:extLst>
              <a:ext uri="{FF2B5EF4-FFF2-40B4-BE49-F238E27FC236}">
                <a16:creationId xmlns:a16="http://schemas.microsoft.com/office/drawing/2014/main" id="{8C07A85C-97F0-49B4-98C6-0269246A1D0E}"/>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922416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Et postpositivistisk spektrum</a:t>
            </a:r>
          </a:p>
        </p:txBody>
      </p:sp>
      <p:graphicFrame>
        <p:nvGraphicFramePr>
          <p:cNvPr id="4" name="Plassholder for innhold 3"/>
          <p:cNvGraphicFramePr>
            <a:graphicFrameLocks noGrp="1"/>
          </p:cNvGraphicFramePr>
          <p:nvPr>
            <p:ph idx="1"/>
          </p:nvPr>
        </p:nvGraphicFramePr>
        <p:xfrm>
          <a:off x="2514600" y="1981200"/>
          <a:ext cx="76962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C1DD5F76-9D74-4648-9FA2-E52A9B29ED9C}"/>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4106818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Et postpositivistisk spektrum</a:t>
            </a:r>
          </a:p>
        </p:txBody>
      </p:sp>
      <p:sp>
        <p:nvSpPr>
          <p:cNvPr id="3" name="Plassholder for innhold 2"/>
          <p:cNvSpPr>
            <a:spLocks noGrp="1"/>
          </p:cNvSpPr>
          <p:nvPr>
            <p:ph idx="1"/>
          </p:nvPr>
        </p:nvSpPr>
        <p:spPr/>
        <p:txBody>
          <a:bodyPr/>
          <a:lstStyle/>
          <a:p>
            <a:r>
              <a:rPr lang="nb-NO" dirty="0">
                <a:solidFill>
                  <a:srgbClr val="0070C0"/>
                </a:solidFill>
              </a:rPr>
              <a:t>Realisme</a:t>
            </a:r>
            <a:r>
              <a:rPr lang="nb-NO" dirty="0"/>
              <a:t>: Vektlegger et objektivt sannhetsbegrep om uavhengig eksisterende fenomener.</a:t>
            </a:r>
          </a:p>
          <a:p>
            <a:r>
              <a:rPr lang="nb-NO" dirty="0">
                <a:solidFill>
                  <a:srgbClr val="0070C0"/>
                </a:solidFill>
              </a:rPr>
              <a:t>Kritisk realisme</a:t>
            </a:r>
            <a:r>
              <a:rPr lang="nb-NO" dirty="0"/>
              <a:t>: Vektlegger et probabilistisk / nøkternt sannhetsbegrep om uavhengig eksisterende fenomener.</a:t>
            </a:r>
          </a:p>
          <a:p>
            <a:r>
              <a:rPr lang="nb-NO" dirty="0">
                <a:solidFill>
                  <a:srgbClr val="0070C0"/>
                </a:solidFill>
              </a:rPr>
              <a:t>Sosialkonstruktivisme</a:t>
            </a:r>
            <a:r>
              <a:rPr lang="nb-NO" dirty="0"/>
              <a:t>: Vektlegger et probabilistisk sannhetsbegrep om fenomener som ikke eksisterer uavhengig av sosiale aktører.</a:t>
            </a:r>
          </a:p>
          <a:p>
            <a:endParaRPr lang="nb-NO" dirty="0"/>
          </a:p>
        </p:txBody>
      </p:sp>
      <p:sp>
        <p:nvSpPr>
          <p:cNvPr id="4" name="Footer Placeholder 3">
            <a:extLst>
              <a:ext uri="{FF2B5EF4-FFF2-40B4-BE49-F238E27FC236}">
                <a16:creationId xmlns:a16="http://schemas.microsoft.com/office/drawing/2014/main" id="{482BE4C3-CA10-4FF1-8022-0844B9E0A7F4}"/>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1968145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Et postpositivistisk spektrum</a:t>
            </a:r>
          </a:p>
        </p:txBody>
      </p:sp>
      <p:sp>
        <p:nvSpPr>
          <p:cNvPr id="3" name="Plassholder for innhold 2"/>
          <p:cNvSpPr>
            <a:spLocks noGrp="1"/>
          </p:cNvSpPr>
          <p:nvPr>
            <p:ph idx="1"/>
          </p:nvPr>
        </p:nvSpPr>
        <p:spPr/>
        <p:txBody>
          <a:bodyPr/>
          <a:lstStyle/>
          <a:p>
            <a:r>
              <a:rPr lang="nb-NO" dirty="0">
                <a:solidFill>
                  <a:srgbClr val="0070C0"/>
                </a:solidFill>
              </a:rPr>
              <a:t>Realismens </a:t>
            </a:r>
            <a:r>
              <a:rPr lang="nb-NO" dirty="0"/>
              <a:t>forskningsobjekter: Naturfenomener, alt som eksisterer uavhengig av menneskelige intensjoner, menneskelige begrepsapparater.</a:t>
            </a:r>
          </a:p>
          <a:p>
            <a:r>
              <a:rPr lang="nb-NO" dirty="0"/>
              <a:t>Den </a:t>
            </a:r>
            <a:r>
              <a:rPr lang="nb-NO" dirty="0">
                <a:solidFill>
                  <a:srgbClr val="0070C0"/>
                </a:solidFill>
              </a:rPr>
              <a:t>kritiske realismens </a:t>
            </a:r>
            <a:r>
              <a:rPr lang="nb-NO" dirty="0"/>
              <a:t>forskningsobjekter: Intersubjektivt stabile fenomener (for eksempel ”fattigdom”, ”utviklingshemming”).</a:t>
            </a:r>
          </a:p>
          <a:p>
            <a:r>
              <a:rPr lang="nb-NO" dirty="0">
                <a:solidFill>
                  <a:srgbClr val="0070C0"/>
                </a:solidFill>
              </a:rPr>
              <a:t>Sosialkonstruktivismens</a:t>
            </a:r>
            <a:r>
              <a:rPr lang="nb-NO" dirty="0"/>
              <a:t> forskningsobjekter: Fenomener med sosial/ideologisk opprinnelse (for eksempel ”skoletapere”, ”pøbler”).</a:t>
            </a:r>
          </a:p>
        </p:txBody>
      </p:sp>
      <p:sp>
        <p:nvSpPr>
          <p:cNvPr id="4" name="Footer Placeholder 3">
            <a:extLst>
              <a:ext uri="{FF2B5EF4-FFF2-40B4-BE49-F238E27FC236}">
                <a16:creationId xmlns:a16="http://schemas.microsoft.com/office/drawing/2014/main" id="{7B5F0F36-F90E-4B4D-8874-488BFAD9A3C3}"/>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234171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2883-7BA3-4244-AFE2-12F121D1BD82}"/>
              </a:ext>
            </a:extLst>
          </p:cNvPr>
          <p:cNvSpPr>
            <a:spLocks noGrp="1"/>
          </p:cNvSpPr>
          <p:nvPr>
            <p:ph type="title"/>
          </p:nvPr>
        </p:nvSpPr>
        <p:spPr>
          <a:xfrm>
            <a:off x="838200" y="573024"/>
            <a:ext cx="10885714" cy="1117664"/>
          </a:xfrm>
        </p:spPr>
        <p:txBody>
          <a:bodyPr>
            <a:normAutofit/>
          </a:bodyPr>
          <a:lstStyle/>
          <a:p>
            <a:r>
              <a:rPr lang="nb-NO" dirty="0"/>
              <a:t>Vitenskapsteoretiske perspektiver</a:t>
            </a:r>
            <a:endParaRPr lang="en-US" dirty="0"/>
          </a:p>
        </p:txBody>
      </p:sp>
      <p:sp>
        <p:nvSpPr>
          <p:cNvPr id="4" name="Footer Placeholder 3">
            <a:extLst>
              <a:ext uri="{FF2B5EF4-FFF2-40B4-BE49-F238E27FC236}">
                <a16:creationId xmlns:a16="http://schemas.microsoft.com/office/drawing/2014/main" id="{AEDD3AFD-56EA-4151-84A6-F2B38D2C71AB}"/>
              </a:ext>
            </a:extLst>
          </p:cNvPr>
          <p:cNvSpPr>
            <a:spLocks noGrp="1"/>
          </p:cNvSpPr>
          <p:nvPr>
            <p:ph type="ftr" sz="quarter" idx="11"/>
          </p:nvPr>
        </p:nvSpPr>
        <p:spPr/>
        <p:txBody>
          <a:bodyPr/>
          <a:lstStyle/>
          <a:p>
            <a:r>
              <a:rPr lang="nb-NO"/>
              <a:t>Astrid Marie Jorde Sandsør – SPED4010</a:t>
            </a:r>
            <a:endParaRPr lang="en-US" dirty="0"/>
          </a:p>
        </p:txBody>
      </p:sp>
      <p:sp>
        <p:nvSpPr>
          <p:cNvPr id="5" name="TextBox 4">
            <a:extLst>
              <a:ext uri="{FF2B5EF4-FFF2-40B4-BE49-F238E27FC236}">
                <a16:creationId xmlns:a16="http://schemas.microsoft.com/office/drawing/2014/main" id="{A14DE55B-CB63-4CDB-894C-788101EDB785}"/>
              </a:ext>
            </a:extLst>
          </p:cNvPr>
          <p:cNvSpPr txBox="1"/>
          <p:nvPr/>
        </p:nvSpPr>
        <p:spPr>
          <a:xfrm>
            <a:off x="676275" y="2520320"/>
            <a:ext cx="3265714" cy="369332"/>
          </a:xfrm>
          <a:prstGeom prst="rect">
            <a:avLst/>
          </a:prstGeom>
          <a:noFill/>
        </p:spPr>
        <p:txBody>
          <a:bodyPr wrap="square" rtlCol="0">
            <a:spAutoFit/>
          </a:bodyPr>
          <a:lstStyle/>
          <a:p>
            <a:r>
              <a:rPr lang="nb-NO" dirty="0">
                <a:solidFill>
                  <a:srgbClr val="0070C0"/>
                </a:solidFill>
              </a:rPr>
              <a:t>INDUKTIV STATISTISK</a:t>
            </a:r>
            <a:endParaRPr lang="en-US" dirty="0">
              <a:solidFill>
                <a:srgbClr val="0070C0"/>
              </a:solidFill>
            </a:endParaRPr>
          </a:p>
        </p:txBody>
      </p:sp>
      <p:sp>
        <p:nvSpPr>
          <p:cNvPr id="8" name="TextBox 7">
            <a:extLst>
              <a:ext uri="{FF2B5EF4-FFF2-40B4-BE49-F238E27FC236}">
                <a16:creationId xmlns:a16="http://schemas.microsoft.com/office/drawing/2014/main" id="{01BE9CD5-7897-410E-961E-8B943FBCDE91}"/>
              </a:ext>
            </a:extLst>
          </p:cNvPr>
          <p:cNvSpPr txBox="1"/>
          <p:nvPr/>
        </p:nvSpPr>
        <p:spPr>
          <a:xfrm>
            <a:off x="5783036" y="2513052"/>
            <a:ext cx="3265714" cy="369332"/>
          </a:xfrm>
          <a:prstGeom prst="rect">
            <a:avLst/>
          </a:prstGeom>
          <a:noFill/>
        </p:spPr>
        <p:txBody>
          <a:bodyPr wrap="square" rtlCol="0">
            <a:spAutoFit/>
          </a:bodyPr>
          <a:lstStyle/>
          <a:p>
            <a:r>
              <a:rPr lang="nb-NO" dirty="0">
                <a:solidFill>
                  <a:srgbClr val="0070C0"/>
                </a:solidFill>
              </a:rPr>
              <a:t>DEDUKSJON</a:t>
            </a:r>
            <a:endParaRPr lang="en-US" dirty="0">
              <a:solidFill>
                <a:srgbClr val="0070C0"/>
              </a:solidFill>
            </a:endParaRPr>
          </a:p>
        </p:txBody>
      </p:sp>
      <p:sp>
        <p:nvSpPr>
          <p:cNvPr id="9" name="TextBox 8">
            <a:extLst>
              <a:ext uri="{FF2B5EF4-FFF2-40B4-BE49-F238E27FC236}">
                <a16:creationId xmlns:a16="http://schemas.microsoft.com/office/drawing/2014/main" id="{2C5D6D8A-023B-4C69-A0C5-99723542E490}"/>
              </a:ext>
            </a:extLst>
          </p:cNvPr>
          <p:cNvSpPr txBox="1"/>
          <p:nvPr/>
        </p:nvSpPr>
        <p:spPr>
          <a:xfrm>
            <a:off x="3477985" y="2193449"/>
            <a:ext cx="4278085" cy="369332"/>
          </a:xfrm>
          <a:prstGeom prst="rect">
            <a:avLst/>
          </a:prstGeom>
          <a:noFill/>
        </p:spPr>
        <p:txBody>
          <a:bodyPr wrap="square" rtlCol="0">
            <a:spAutoFit/>
          </a:bodyPr>
          <a:lstStyle/>
          <a:p>
            <a:r>
              <a:rPr lang="nb-NO" dirty="0">
                <a:solidFill>
                  <a:srgbClr val="0070C0"/>
                </a:solidFill>
              </a:rPr>
              <a:t>INDUKSJON (ENUMERATIV ELIMINATIV)</a:t>
            </a:r>
            <a:endParaRPr lang="en-US" dirty="0">
              <a:solidFill>
                <a:srgbClr val="0070C0"/>
              </a:solidFill>
            </a:endParaRPr>
          </a:p>
        </p:txBody>
      </p:sp>
      <p:sp>
        <p:nvSpPr>
          <p:cNvPr id="10" name="TextBox 9">
            <a:extLst>
              <a:ext uri="{FF2B5EF4-FFF2-40B4-BE49-F238E27FC236}">
                <a16:creationId xmlns:a16="http://schemas.microsoft.com/office/drawing/2014/main" id="{95FF70A8-17EC-42D1-8050-8A6E03AF7118}"/>
              </a:ext>
            </a:extLst>
          </p:cNvPr>
          <p:cNvSpPr txBox="1"/>
          <p:nvPr/>
        </p:nvSpPr>
        <p:spPr>
          <a:xfrm>
            <a:off x="344439" y="3595202"/>
            <a:ext cx="3265714" cy="369332"/>
          </a:xfrm>
          <a:prstGeom prst="rect">
            <a:avLst/>
          </a:prstGeom>
          <a:noFill/>
        </p:spPr>
        <p:txBody>
          <a:bodyPr wrap="square" rtlCol="0">
            <a:spAutoFit/>
          </a:bodyPr>
          <a:lstStyle/>
          <a:p>
            <a:r>
              <a:rPr lang="nb-NO" dirty="0">
                <a:solidFill>
                  <a:srgbClr val="0070C0"/>
                </a:solidFill>
              </a:rPr>
              <a:t>ANTIREALISME</a:t>
            </a:r>
            <a:endParaRPr lang="en-US" dirty="0">
              <a:solidFill>
                <a:srgbClr val="0070C0"/>
              </a:solidFill>
            </a:endParaRPr>
          </a:p>
        </p:txBody>
      </p:sp>
      <p:sp>
        <p:nvSpPr>
          <p:cNvPr id="11" name="TextBox 10">
            <a:extLst>
              <a:ext uri="{FF2B5EF4-FFF2-40B4-BE49-F238E27FC236}">
                <a16:creationId xmlns:a16="http://schemas.microsoft.com/office/drawing/2014/main" id="{F9BBE4C1-3CB3-4AA0-AAC2-CB983E2E6FF4}"/>
              </a:ext>
            </a:extLst>
          </p:cNvPr>
          <p:cNvSpPr txBox="1"/>
          <p:nvPr/>
        </p:nvSpPr>
        <p:spPr>
          <a:xfrm>
            <a:off x="1387929" y="5461555"/>
            <a:ext cx="3265714" cy="369332"/>
          </a:xfrm>
          <a:prstGeom prst="rect">
            <a:avLst/>
          </a:prstGeom>
          <a:noFill/>
        </p:spPr>
        <p:txBody>
          <a:bodyPr wrap="square" rtlCol="0">
            <a:spAutoFit/>
          </a:bodyPr>
          <a:lstStyle/>
          <a:p>
            <a:r>
              <a:rPr lang="nb-NO" dirty="0">
                <a:solidFill>
                  <a:srgbClr val="0070C0"/>
                </a:solidFill>
              </a:rPr>
              <a:t>REALISME</a:t>
            </a:r>
            <a:endParaRPr lang="en-US" dirty="0">
              <a:solidFill>
                <a:srgbClr val="0070C0"/>
              </a:solidFill>
            </a:endParaRPr>
          </a:p>
        </p:txBody>
      </p:sp>
      <p:sp>
        <p:nvSpPr>
          <p:cNvPr id="12" name="TextBox 11">
            <a:extLst>
              <a:ext uri="{FF2B5EF4-FFF2-40B4-BE49-F238E27FC236}">
                <a16:creationId xmlns:a16="http://schemas.microsoft.com/office/drawing/2014/main" id="{26B5B4AD-7258-4364-BC1A-CC689A8BB6C4}"/>
              </a:ext>
            </a:extLst>
          </p:cNvPr>
          <p:cNvSpPr txBox="1"/>
          <p:nvPr/>
        </p:nvSpPr>
        <p:spPr>
          <a:xfrm>
            <a:off x="2149929" y="3821668"/>
            <a:ext cx="3265714" cy="369332"/>
          </a:xfrm>
          <a:prstGeom prst="rect">
            <a:avLst/>
          </a:prstGeom>
          <a:noFill/>
        </p:spPr>
        <p:txBody>
          <a:bodyPr wrap="square" rtlCol="0">
            <a:spAutoFit/>
          </a:bodyPr>
          <a:lstStyle/>
          <a:p>
            <a:r>
              <a:rPr lang="nb-NO" dirty="0">
                <a:solidFill>
                  <a:srgbClr val="0070C0"/>
                </a:solidFill>
              </a:rPr>
              <a:t>HERMENEUTISK</a:t>
            </a:r>
            <a:endParaRPr lang="en-US" dirty="0">
              <a:solidFill>
                <a:srgbClr val="0070C0"/>
              </a:solidFill>
            </a:endParaRPr>
          </a:p>
        </p:txBody>
      </p:sp>
      <p:sp>
        <p:nvSpPr>
          <p:cNvPr id="13" name="TextBox 12">
            <a:extLst>
              <a:ext uri="{FF2B5EF4-FFF2-40B4-BE49-F238E27FC236}">
                <a16:creationId xmlns:a16="http://schemas.microsoft.com/office/drawing/2014/main" id="{BBF81E8B-3972-4242-A9F0-2C058D6E9E6C}"/>
              </a:ext>
            </a:extLst>
          </p:cNvPr>
          <p:cNvSpPr txBox="1"/>
          <p:nvPr/>
        </p:nvSpPr>
        <p:spPr>
          <a:xfrm>
            <a:off x="3020786" y="5573574"/>
            <a:ext cx="3265714" cy="369332"/>
          </a:xfrm>
          <a:prstGeom prst="rect">
            <a:avLst/>
          </a:prstGeom>
          <a:noFill/>
        </p:spPr>
        <p:txBody>
          <a:bodyPr wrap="square" rtlCol="0">
            <a:spAutoFit/>
          </a:bodyPr>
          <a:lstStyle/>
          <a:p>
            <a:r>
              <a:rPr lang="nb-NO" dirty="0">
                <a:solidFill>
                  <a:srgbClr val="0070C0"/>
                </a:solidFill>
              </a:rPr>
              <a:t>RASJONALISME</a:t>
            </a:r>
            <a:endParaRPr lang="en-US" dirty="0">
              <a:solidFill>
                <a:srgbClr val="0070C0"/>
              </a:solidFill>
            </a:endParaRPr>
          </a:p>
        </p:txBody>
      </p:sp>
      <p:sp>
        <p:nvSpPr>
          <p:cNvPr id="15" name="TextBox 14">
            <a:extLst>
              <a:ext uri="{FF2B5EF4-FFF2-40B4-BE49-F238E27FC236}">
                <a16:creationId xmlns:a16="http://schemas.microsoft.com/office/drawing/2014/main" id="{D1B76E3A-BC0D-4131-9DF3-EE8371613C34}"/>
              </a:ext>
            </a:extLst>
          </p:cNvPr>
          <p:cNvSpPr txBox="1"/>
          <p:nvPr/>
        </p:nvSpPr>
        <p:spPr>
          <a:xfrm>
            <a:off x="8250011" y="3702978"/>
            <a:ext cx="3265714" cy="369332"/>
          </a:xfrm>
          <a:prstGeom prst="rect">
            <a:avLst/>
          </a:prstGeom>
          <a:noFill/>
        </p:spPr>
        <p:txBody>
          <a:bodyPr wrap="square" rtlCol="0">
            <a:spAutoFit/>
          </a:bodyPr>
          <a:lstStyle/>
          <a:p>
            <a:r>
              <a:rPr lang="nb-NO" dirty="0">
                <a:solidFill>
                  <a:srgbClr val="0070C0"/>
                </a:solidFill>
              </a:rPr>
              <a:t>REPRESENTASJON</a:t>
            </a:r>
            <a:endParaRPr lang="en-US" dirty="0">
              <a:solidFill>
                <a:srgbClr val="0070C0"/>
              </a:solidFill>
            </a:endParaRPr>
          </a:p>
        </p:txBody>
      </p:sp>
      <p:sp>
        <p:nvSpPr>
          <p:cNvPr id="16" name="TextBox 15">
            <a:extLst>
              <a:ext uri="{FF2B5EF4-FFF2-40B4-BE49-F238E27FC236}">
                <a16:creationId xmlns:a16="http://schemas.microsoft.com/office/drawing/2014/main" id="{777B803D-5E47-4A19-A5C7-B7F90D814A81}"/>
              </a:ext>
            </a:extLst>
          </p:cNvPr>
          <p:cNvSpPr txBox="1"/>
          <p:nvPr/>
        </p:nvSpPr>
        <p:spPr>
          <a:xfrm>
            <a:off x="1540329" y="4851548"/>
            <a:ext cx="3265714" cy="369332"/>
          </a:xfrm>
          <a:prstGeom prst="rect">
            <a:avLst/>
          </a:prstGeom>
          <a:noFill/>
        </p:spPr>
        <p:txBody>
          <a:bodyPr wrap="square" rtlCol="0">
            <a:spAutoFit/>
          </a:bodyPr>
          <a:lstStyle/>
          <a:p>
            <a:r>
              <a:rPr lang="nb-NO" dirty="0">
                <a:solidFill>
                  <a:srgbClr val="0070C0"/>
                </a:solidFill>
              </a:rPr>
              <a:t>KAUSALITET</a:t>
            </a:r>
            <a:endParaRPr lang="en-US" dirty="0">
              <a:solidFill>
                <a:srgbClr val="0070C0"/>
              </a:solidFill>
            </a:endParaRPr>
          </a:p>
        </p:txBody>
      </p:sp>
      <p:sp>
        <p:nvSpPr>
          <p:cNvPr id="17" name="TextBox 16">
            <a:extLst>
              <a:ext uri="{FF2B5EF4-FFF2-40B4-BE49-F238E27FC236}">
                <a16:creationId xmlns:a16="http://schemas.microsoft.com/office/drawing/2014/main" id="{3FF1ECCA-3F6C-42D4-BA08-A88CB909D9E7}"/>
              </a:ext>
            </a:extLst>
          </p:cNvPr>
          <p:cNvSpPr txBox="1"/>
          <p:nvPr/>
        </p:nvSpPr>
        <p:spPr>
          <a:xfrm>
            <a:off x="6487886" y="3008040"/>
            <a:ext cx="3265714" cy="369332"/>
          </a:xfrm>
          <a:prstGeom prst="rect">
            <a:avLst/>
          </a:prstGeom>
          <a:noFill/>
        </p:spPr>
        <p:txBody>
          <a:bodyPr wrap="square" rtlCol="0">
            <a:spAutoFit/>
          </a:bodyPr>
          <a:lstStyle/>
          <a:p>
            <a:r>
              <a:rPr lang="nb-NO" dirty="0">
                <a:solidFill>
                  <a:srgbClr val="0070C0"/>
                </a:solidFill>
              </a:rPr>
              <a:t>POPPERIANISKE</a:t>
            </a:r>
            <a:endParaRPr lang="en-US" dirty="0">
              <a:solidFill>
                <a:srgbClr val="0070C0"/>
              </a:solidFill>
            </a:endParaRPr>
          </a:p>
        </p:txBody>
      </p:sp>
      <p:sp>
        <p:nvSpPr>
          <p:cNvPr id="18" name="TextBox 17">
            <a:extLst>
              <a:ext uri="{FF2B5EF4-FFF2-40B4-BE49-F238E27FC236}">
                <a16:creationId xmlns:a16="http://schemas.microsoft.com/office/drawing/2014/main" id="{68804BC4-DAC6-482D-9440-55FA0A9D3298}"/>
              </a:ext>
            </a:extLst>
          </p:cNvPr>
          <p:cNvSpPr txBox="1"/>
          <p:nvPr/>
        </p:nvSpPr>
        <p:spPr>
          <a:xfrm>
            <a:off x="5192486" y="4877371"/>
            <a:ext cx="3265714" cy="369332"/>
          </a:xfrm>
          <a:prstGeom prst="rect">
            <a:avLst/>
          </a:prstGeom>
          <a:noFill/>
        </p:spPr>
        <p:txBody>
          <a:bodyPr wrap="square" rtlCol="0">
            <a:spAutoFit/>
          </a:bodyPr>
          <a:lstStyle/>
          <a:p>
            <a:r>
              <a:rPr lang="nb-NO" dirty="0">
                <a:solidFill>
                  <a:srgbClr val="0070C0"/>
                </a:solidFill>
              </a:rPr>
              <a:t>FALLIBALISME</a:t>
            </a:r>
            <a:endParaRPr lang="en-US" dirty="0">
              <a:solidFill>
                <a:srgbClr val="0070C0"/>
              </a:solidFill>
            </a:endParaRPr>
          </a:p>
        </p:txBody>
      </p:sp>
      <p:sp>
        <p:nvSpPr>
          <p:cNvPr id="19" name="TextBox 18">
            <a:extLst>
              <a:ext uri="{FF2B5EF4-FFF2-40B4-BE49-F238E27FC236}">
                <a16:creationId xmlns:a16="http://schemas.microsoft.com/office/drawing/2014/main" id="{A2DE45DF-DF9C-4369-809B-F42996880C97}"/>
              </a:ext>
            </a:extLst>
          </p:cNvPr>
          <p:cNvSpPr txBox="1"/>
          <p:nvPr/>
        </p:nvSpPr>
        <p:spPr>
          <a:xfrm>
            <a:off x="2149929" y="4246602"/>
            <a:ext cx="3265714" cy="369332"/>
          </a:xfrm>
          <a:prstGeom prst="rect">
            <a:avLst/>
          </a:prstGeom>
          <a:noFill/>
        </p:spPr>
        <p:txBody>
          <a:bodyPr wrap="square" rtlCol="0">
            <a:spAutoFit/>
          </a:bodyPr>
          <a:lstStyle/>
          <a:p>
            <a:r>
              <a:rPr lang="nb-NO" dirty="0">
                <a:solidFill>
                  <a:srgbClr val="0070C0"/>
                </a:solidFill>
              </a:rPr>
              <a:t>BEGREPSVALIDITET</a:t>
            </a:r>
            <a:endParaRPr lang="en-US" dirty="0">
              <a:solidFill>
                <a:srgbClr val="0070C0"/>
              </a:solidFill>
            </a:endParaRPr>
          </a:p>
        </p:txBody>
      </p:sp>
      <p:sp>
        <p:nvSpPr>
          <p:cNvPr id="20" name="TextBox 19">
            <a:extLst>
              <a:ext uri="{FF2B5EF4-FFF2-40B4-BE49-F238E27FC236}">
                <a16:creationId xmlns:a16="http://schemas.microsoft.com/office/drawing/2014/main" id="{4754F982-8ED9-4F6C-9240-D33E11251FD7}"/>
              </a:ext>
            </a:extLst>
          </p:cNvPr>
          <p:cNvSpPr txBox="1"/>
          <p:nvPr/>
        </p:nvSpPr>
        <p:spPr>
          <a:xfrm>
            <a:off x="8398041" y="4209001"/>
            <a:ext cx="3265714" cy="369332"/>
          </a:xfrm>
          <a:prstGeom prst="rect">
            <a:avLst/>
          </a:prstGeom>
          <a:noFill/>
        </p:spPr>
        <p:txBody>
          <a:bodyPr wrap="square" rtlCol="0">
            <a:spAutoFit/>
          </a:bodyPr>
          <a:lstStyle/>
          <a:p>
            <a:r>
              <a:rPr lang="nb-NO" dirty="0">
                <a:solidFill>
                  <a:srgbClr val="0070C0"/>
                </a:solidFill>
              </a:rPr>
              <a:t>PARTIKULÆR KAUSALITET</a:t>
            </a:r>
            <a:endParaRPr lang="en-US" dirty="0">
              <a:solidFill>
                <a:srgbClr val="0070C0"/>
              </a:solidFill>
            </a:endParaRPr>
          </a:p>
        </p:txBody>
      </p:sp>
      <p:sp>
        <p:nvSpPr>
          <p:cNvPr id="21" name="TextBox 20">
            <a:extLst>
              <a:ext uri="{FF2B5EF4-FFF2-40B4-BE49-F238E27FC236}">
                <a16:creationId xmlns:a16="http://schemas.microsoft.com/office/drawing/2014/main" id="{FB02D395-6498-4839-81EB-7F03BE1998D8}"/>
              </a:ext>
            </a:extLst>
          </p:cNvPr>
          <p:cNvSpPr txBox="1"/>
          <p:nvPr/>
        </p:nvSpPr>
        <p:spPr>
          <a:xfrm>
            <a:off x="5415643" y="5504373"/>
            <a:ext cx="3265714" cy="369332"/>
          </a:xfrm>
          <a:prstGeom prst="rect">
            <a:avLst/>
          </a:prstGeom>
          <a:noFill/>
        </p:spPr>
        <p:txBody>
          <a:bodyPr wrap="square" rtlCol="0">
            <a:spAutoFit/>
          </a:bodyPr>
          <a:lstStyle/>
          <a:p>
            <a:r>
              <a:rPr lang="nb-NO" dirty="0">
                <a:solidFill>
                  <a:srgbClr val="0070C0"/>
                </a:solidFill>
              </a:rPr>
              <a:t>KORRESPONDANSETEORI</a:t>
            </a:r>
            <a:endParaRPr lang="en-US" dirty="0">
              <a:solidFill>
                <a:srgbClr val="0070C0"/>
              </a:solidFill>
            </a:endParaRPr>
          </a:p>
        </p:txBody>
      </p:sp>
      <p:sp>
        <p:nvSpPr>
          <p:cNvPr id="22" name="TextBox 21">
            <a:extLst>
              <a:ext uri="{FF2B5EF4-FFF2-40B4-BE49-F238E27FC236}">
                <a16:creationId xmlns:a16="http://schemas.microsoft.com/office/drawing/2014/main" id="{29CB9723-4131-4296-B505-2DD34518A55B}"/>
              </a:ext>
            </a:extLst>
          </p:cNvPr>
          <p:cNvSpPr txBox="1"/>
          <p:nvPr/>
        </p:nvSpPr>
        <p:spPr>
          <a:xfrm>
            <a:off x="3840224" y="2813747"/>
            <a:ext cx="3265714" cy="369332"/>
          </a:xfrm>
          <a:prstGeom prst="rect">
            <a:avLst/>
          </a:prstGeom>
          <a:noFill/>
        </p:spPr>
        <p:txBody>
          <a:bodyPr wrap="square" rtlCol="0">
            <a:spAutoFit/>
          </a:bodyPr>
          <a:lstStyle/>
          <a:p>
            <a:r>
              <a:rPr lang="nb-NO" dirty="0">
                <a:solidFill>
                  <a:srgbClr val="0070C0"/>
                </a:solidFill>
              </a:rPr>
              <a:t>DEDUKTIV NUMOLOGISK</a:t>
            </a:r>
            <a:endParaRPr lang="en-US" dirty="0">
              <a:solidFill>
                <a:srgbClr val="0070C0"/>
              </a:solidFill>
            </a:endParaRPr>
          </a:p>
        </p:txBody>
      </p:sp>
      <p:sp>
        <p:nvSpPr>
          <p:cNvPr id="23" name="TextBox 22">
            <a:extLst>
              <a:ext uri="{FF2B5EF4-FFF2-40B4-BE49-F238E27FC236}">
                <a16:creationId xmlns:a16="http://schemas.microsoft.com/office/drawing/2014/main" id="{107225BC-D2E3-4614-BD8B-B98B3ED810BE}"/>
              </a:ext>
            </a:extLst>
          </p:cNvPr>
          <p:cNvSpPr txBox="1"/>
          <p:nvPr/>
        </p:nvSpPr>
        <p:spPr>
          <a:xfrm>
            <a:off x="6977743" y="5039092"/>
            <a:ext cx="3265714" cy="369332"/>
          </a:xfrm>
          <a:prstGeom prst="rect">
            <a:avLst/>
          </a:prstGeom>
          <a:noFill/>
        </p:spPr>
        <p:txBody>
          <a:bodyPr wrap="square" rtlCol="0">
            <a:spAutoFit/>
          </a:bodyPr>
          <a:lstStyle/>
          <a:p>
            <a:r>
              <a:rPr lang="nb-NO" dirty="0">
                <a:solidFill>
                  <a:srgbClr val="0070C0"/>
                </a:solidFill>
              </a:rPr>
              <a:t>SEMANTISK TEORISYN</a:t>
            </a:r>
            <a:endParaRPr lang="en-US" dirty="0">
              <a:solidFill>
                <a:srgbClr val="0070C0"/>
              </a:solidFill>
            </a:endParaRPr>
          </a:p>
        </p:txBody>
      </p:sp>
      <p:sp>
        <p:nvSpPr>
          <p:cNvPr id="24" name="TextBox 23">
            <a:extLst>
              <a:ext uri="{FF2B5EF4-FFF2-40B4-BE49-F238E27FC236}">
                <a16:creationId xmlns:a16="http://schemas.microsoft.com/office/drawing/2014/main" id="{9DB44CB2-3A03-414D-81A7-297ED285D8C0}"/>
              </a:ext>
            </a:extLst>
          </p:cNvPr>
          <p:cNvSpPr txBox="1"/>
          <p:nvPr/>
        </p:nvSpPr>
        <p:spPr>
          <a:xfrm>
            <a:off x="7415893" y="4603012"/>
            <a:ext cx="3265714" cy="369332"/>
          </a:xfrm>
          <a:prstGeom prst="rect">
            <a:avLst/>
          </a:prstGeom>
          <a:noFill/>
        </p:spPr>
        <p:txBody>
          <a:bodyPr wrap="square" rtlCol="0">
            <a:spAutoFit/>
          </a:bodyPr>
          <a:lstStyle/>
          <a:p>
            <a:r>
              <a:rPr lang="nb-NO" dirty="0">
                <a:solidFill>
                  <a:srgbClr val="0070C0"/>
                </a:solidFill>
              </a:rPr>
              <a:t>POSITIVISME</a:t>
            </a:r>
            <a:endParaRPr lang="en-US" dirty="0">
              <a:solidFill>
                <a:srgbClr val="0070C0"/>
              </a:solidFill>
            </a:endParaRPr>
          </a:p>
        </p:txBody>
      </p:sp>
      <p:sp>
        <p:nvSpPr>
          <p:cNvPr id="25" name="TextBox 24">
            <a:extLst>
              <a:ext uri="{FF2B5EF4-FFF2-40B4-BE49-F238E27FC236}">
                <a16:creationId xmlns:a16="http://schemas.microsoft.com/office/drawing/2014/main" id="{0A46BEB5-DA8A-4635-9F76-361D843FFFAA}"/>
              </a:ext>
            </a:extLst>
          </p:cNvPr>
          <p:cNvSpPr txBox="1"/>
          <p:nvPr/>
        </p:nvSpPr>
        <p:spPr>
          <a:xfrm>
            <a:off x="1540329" y="3212068"/>
            <a:ext cx="3265714" cy="369332"/>
          </a:xfrm>
          <a:prstGeom prst="rect">
            <a:avLst/>
          </a:prstGeom>
          <a:noFill/>
        </p:spPr>
        <p:txBody>
          <a:bodyPr wrap="square" rtlCol="0">
            <a:spAutoFit/>
          </a:bodyPr>
          <a:lstStyle/>
          <a:p>
            <a:r>
              <a:rPr lang="nb-NO" dirty="0">
                <a:solidFill>
                  <a:srgbClr val="0070C0"/>
                </a:solidFill>
              </a:rPr>
              <a:t>KOHERENSTEORI</a:t>
            </a:r>
            <a:endParaRPr lang="en-US" dirty="0">
              <a:solidFill>
                <a:srgbClr val="0070C0"/>
              </a:solidFill>
            </a:endParaRPr>
          </a:p>
        </p:txBody>
      </p:sp>
      <p:sp>
        <p:nvSpPr>
          <p:cNvPr id="26" name="TextBox 25">
            <a:extLst>
              <a:ext uri="{FF2B5EF4-FFF2-40B4-BE49-F238E27FC236}">
                <a16:creationId xmlns:a16="http://schemas.microsoft.com/office/drawing/2014/main" id="{F7D77626-5F2A-4FD2-81EC-837C768CC733}"/>
              </a:ext>
            </a:extLst>
          </p:cNvPr>
          <p:cNvSpPr txBox="1"/>
          <p:nvPr/>
        </p:nvSpPr>
        <p:spPr>
          <a:xfrm>
            <a:off x="3121479" y="4739529"/>
            <a:ext cx="3265714" cy="369332"/>
          </a:xfrm>
          <a:prstGeom prst="rect">
            <a:avLst/>
          </a:prstGeom>
          <a:noFill/>
        </p:spPr>
        <p:txBody>
          <a:bodyPr wrap="square" rtlCol="0">
            <a:spAutoFit/>
          </a:bodyPr>
          <a:lstStyle/>
          <a:p>
            <a:r>
              <a:rPr lang="nb-NO" dirty="0">
                <a:solidFill>
                  <a:srgbClr val="0070C0"/>
                </a:solidFill>
              </a:rPr>
              <a:t>DEMODALISERING</a:t>
            </a:r>
            <a:endParaRPr lang="en-US" dirty="0">
              <a:solidFill>
                <a:srgbClr val="0070C0"/>
              </a:solidFill>
            </a:endParaRPr>
          </a:p>
        </p:txBody>
      </p:sp>
      <p:sp>
        <p:nvSpPr>
          <p:cNvPr id="27" name="TextBox 26">
            <a:extLst>
              <a:ext uri="{FF2B5EF4-FFF2-40B4-BE49-F238E27FC236}">
                <a16:creationId xmlns:a16="http://schemas.microsoft.com/office/drawing/2014/main" id="{B2205C04-1DE7-4626-BC47-07ADB4D883B2}"/>
              </a:ext>
            </a:extLst>
          </p:cNvPr>
          <p:cNvSpPr txBox="1"/>
          <p:nvPr/>
        </p:nvSpPr>
        <p:spPr>
          <a:xfrm>
            <a:off x="8120743" y="2241039"/>
            <a:ext cx="3265714" cy="369332"/>
          </a:xfrm>
          <a:prstGeom prst="rect">
            <a:avLst/>
          </a:prstGeom>
          <a:noFill/>
        </p:spPr>
        <p:txBody>
          <a:bodyPr wrap="square" rtlCol="0">
            <a:spAutoFit/>
          </a:bodyPr>
          <a:lstStyle/>
          <a:p>
            <a:r>
              <a:rPr lang="nb-NO" dirty="0">
                <a:solidFill>
                  <a:srgbClr val="0070C0"/>
                </a:solidFill>
              </a:rPr>
              <a:t>INSTRUMENTALISTISK TEORI</a:t>
            </a:r>
            <a:endParaRPr lang="en-US" dirty="0">
              <a:solidFill>
                <a:srgbClr val="0070C0"/>
              </a:solidFill>
            </a:endParaRPr>
          </a:p>
        </p:txBody>
      </p:sp>
      <p:sp>
        <p:nvSpPr>
          <p:cNvPr id="28" name="TextBox 27">
            <a:extLst>
              <a:ext uri="{FF2B5EF4-FFF2-40B4-BE49-F238E27FC236}">
                <a16:creationId xmlns:a16="http://schemas.microsoft.com/office/drawing/2014/main" id="{E74C0660-6DD7-4CD1-88F8-7BB159F249FC}"/>
              </a:ext>
            </a:extLst>
          </p:cNvPr>
          <p:cNvSpPr txBox="1"/>
          <p:nvPr/>
        </p:nvSpPr>
        <p:spPr>
          <a:xfrm>
            <a:off x="8458200" y="2635627"/>
            <a:ext cx="3265714" cy="369332"/>
          </a:xfrm>
          <a:prstGeom prst="rect">
            <a:avLst/>
          </a:prstGeom>
          <a:noFill/>
        </p:spPr>
        <p:txBody>
          <a:bodyPr wrap="square" rtlCol="0">
            <a:spAutoFit/>
          </a:bodyPr>
          <a:lstStyle/>
          <a:p>
            <a:r>
              <a:rPr lang="nb-NO" dirty="0">
                <a:solidFill>
                  <a:srgbClr val="0070C0"/>
                </a:solidFill>
              </a:rPr>
              <a:t>MARKASJONSKRITERIUM</a:t>
            </a:r>
            <a:endParaRPr lang="en-US" dirty="0">
              <a:solidFill>
                <a:srgbClr val="0070C0"/>
              </a:solidFill>
            </a:endParaRPr>
          </a:p>
        </p:txBody>
      </p:sp>
      <p:sp>
        <p:nvSpPr>
          <p:cNvPr id="29" name="TextBox 28">
            <a:extLst>
              <a:ext uri="{FF2B5EF4-FFF2-40B4-BE49-F238E27FC236}">
                <a16:creationId xmlns:a16="http://schemas.microsoft.com/office/drawing/2014/main" id="{3C3487C0-AA13-49F6-9704-AC46D6D9EB91}"/>
              </a:ext>
            </a:extLst>
          </p:cNvPr>
          <p:cNvSpPr txBox="1"/>
          <p:nvPr/>
        </p:nvSpPr>
        <p:spPr>
          <a:xfrm>
            <a:off x="9092581" y="3099197"/>
            <a:ext cx="3265714" cy="369332"/>
          </a:xfrm>
          <a:prstGeom prst="rect">
            <a:avLst/>
          </a:prstGeom>
          <a:noFill/>
        </p:spPr>
        <p:txBody>
          <a:bodyPr wrap="square" rtlCol="0">
            <a:spAutoFit/>
          </a:bodyPr>
          <a:lstStyle/>
          <a:p>
            <a:r>
              <a:rPr lang="nb-NO" dirty="0">
                <a:solidFill>
                  <a:srgbClr val="0070C0"/>
                </a:solidFill>
              </a:rPr>
              <a:t>SUBJEKTIVISME</a:t>
            </a:r>
            <a:endParaRPr lang="en-US" dirty="0">
              <a:solidFill>
                <a:srgbClr val="0070C0"/>
              </a:solidFill>
            </a:endParaRPr>
          </a:p>
        </p:txBody>
      </p:sp>
      <p:sp>
        <p:nvSpPr>
          <p:cNvPr id="30" name="TextBox 29">
            <a:extLst>
              <a:ext uri="{FF2B5EF4-FFF2-40B4-BE49-F238E27FC236}">
                <a16:creationId xmlns:a16="http://schemas.microsoft.com/office/drawing/2014/main" id="{A6DFF441-05FD-4D1E-8068-54B6F6620E61}"/>
              </a:ext>
            </a:extLst>
          </p:cNvPr>
          <p:cNvSpPr txBox="1"/>
          <p:nvPr/>
        </p:nvSpPr>
        <p:spPr>
          <a:xfrm>
            <a:off x="9737272" y="4902401"/>
            <a:ext cx="3265714" cy="369332"/>
          </a:xfrm>
          <a:prstGeom prst="rect">
            <a:avLst/>
          </a:prstGeom>
          <a:noFill/>
        </p:spPr>
        <p:txBody>
          <a:bodyPr wrap="square" rtlCol="0">
            <a:spAutoFit/>
          </a:bodyPr>
          <a:lstStyle/>
          <a:p>
            <a:r>
              <a:rPr lang="nb-NO" dirty="0">
                <a:solidFill>
                  <a:srgbClr val="0070C0"/>
                </a:solidFill>
              </a:rPr>
              <a:t>RELATIVISME</a:t>
            </a:r>
            <a:endParaRPr lang="en-US" dirty="0">
              <a:solidFill>
                <a:srgbClr val="0070C0"/>
              </a:solidFill>
            </a:endParaRPr>
          </a:p>
        </p:txBody>
      </p:sp>
      <p:sp>
        <p:nvSpPr>
          <p:cNvPr id="31" name="TextBox 30">
            <a:extLst>
              <a:ext uri="{FF2B5EF4-FFF2-40B4-BE49-F238E27FC236}">
                <a16:creationId xmlns:a16="http://schemas.microsoft.com/office/drawing/2014/main" id="{38E11B8C-AB8C-462A-BBFA-CCBB8329A805}"/>
              </a:ext>
            </a:extLst>
          </p:cNvPr>
          <p:cNvSpPr txBox="1"/>
          <p:nvPr/>
        </p:nvSpPr>
        <p:spPr>
          <a:xfrm>
            <a:off x="8700696" y="5675188"/>
            <a:ext cx="3265714" cy="369332"/>
          </a:xfrm>
          <a:prstGeom prst="rect">
            <a:avLst/>
          </a:prstGeom>
          <a:noFill/>
        </p:spPr>
        <p:txBody>
          <a:bodyPr wrap="square" rtlCol="0">
            <a:spAutoFit/>
          </a:bodyPr>
          <a:lstStyle/>
          <a:p>
            <a:r>
              <a:rPr lang="nb-NO" dirty="0">
                <a:solidFill>
                  <a:srgbClr val="0070C0"/>
                </a:solidFill>
              </a:rPr>
              <a:t>SOSIALKONSTRUKTIVISME</a:t>
            </a:r>
            <a:endParaRPr lang="en-US" dirty="0">
              <a:solidFill>
                <a:srgbClr val="0070C0"/>
              </a:solidFill>
            </a:endParaRPr>
          </a:p>
        </p:txBody>
      </p:sp>
      <p:sp>
        <p:nvSpPr>
          <p:cNvPr id="32" name="TextBox 31">
            <a:extLst>
              <a:ext uri="{FF2B5EF4-FFF2-40B4-BE49-F238E27FC236}">
                <a16:creationId xmlns:a16="http://schemas.microsoft.com/office/drawing/2014/main" id="{5EA4C97D-7C50-41AB-9C20-0D0812B4C84E}"/>
              </a:ext>
            </a:extLst>
          </p:cNvPr>
          <p:cNvSpPr txBox="1"/>
          <p:nvPr/>
        </p:nvSpPr>
        <p:spPr>
          <a:xfrm>
            <a:off x="7279822" y="1775758"/>
            <a:ext cx="3265714" cy="369332"/>
          </a:xfrm>
          <a:prstGeom prst="rect">
            <a:avLst/>
          </a:prstGeom>
          <a:noFill/>
        </p:spPr>
        <p:txBody>
          <a:bodyPr wrap="square" rtlCol="0">
            <a:spAutoFit/>
          </a:bodyPr>
          <a:lstStyle/>
          <a:p>
            <a:r>
              <a:rPr lang="nb-NO" dirty="0">
                <a:solidFill>
                  <a:srgbClr val="0070C0"/>
                </a:solidFill>
              </a:rPr>
              <a:t>EPISTEMOLOGI</a:t>
            </a:r>
            <a:endParaRPr lang="en-US" dirty="0">
              <a:solidFill>
                <a:srgbClr val="0070C0"/>
              </a:solidFill>
            </a:endParaRPr>
          </a:p>
        </p:txBody>
      </p:sp>
      <p:sp>
        <p:nvSpPr>
          <p:cNvPr id="33" name="TextBox 32">
            <a:extLst>
              <a:ext uri="{FF2B5EF4-FFF2-40B4-BE49-F238E27FC236}">
                <a16:creationId xmlns:a16="http://schemas.microsoft.com/office/drawing/2014/main" id="{2993AB7A-7EE6-4C97-9EA6-FE87F1B3F924}"/>
              </a:ext>
            </a:extLst>
          </p:cNvPr>
          <p:cNvSpPr txBox="1"/>
          <p:nvPr/>
        </p:nvSpPr>
        <p:spPr>
          <a:xfrm>
            <a:off x="6458272" y="3898060"/>
            <a:ext cx="3265714" cy="369332"/>
          </a:xfrm>
          <a:prstGeom prst="rect">
            <a:avLst/>
          </a:prstGeom>
          <a:noFill/>
        </p:spPr>
        <p:txBody>
          <a:bodyPr wrap="square" rtlCol="0">
            <a:spAutoFit/>
          </a:bodyPr>
          <a:lstStyle/>
          <a:p>
            <a:r>
              <a:rPr lang="nb-NO" dirty="0">
                <a:solidFill>
                  <a:srgbClr val="0070C0"/>
                </a:solidFill>
              </a:rPr>
              <a:t>POSTULAT</a:t>
            </a:r>
            <a:endParaRPr lang="en-US" dirty="0">
              <a:solidFill>
                <a:srgbClr val="0070C0"/>
              </a:solidFill>
            </a:endParaRPr>
          </a:p>
        </p:txBody>
      </p:sp>
      <p:sp>
        <p:nvSpPr>
          <p:cNvPr id="34" name="TextBox 33">
            <a:extLst>
              <a:ext uri="{FF2B5EF4-FFF2-40B4-BE49-F238E27FC236}">
                <a16:creationId xmlns:a16="http://schemas.microsoft.com/office/drawing/2014/main" id="{9E25054B-8FE4-48D4-8F01-0758C0939182}"/>
              </a:ext>
            </a:extLst>
          </p:cNvPr>
          <p:cNvSpPr txBox="1"/>
          <p:nvPr/>
        </p:nvSpPr>
        <p:spPr>
          <a:xfrm>
            <a:off x="4744452" y="4114438"/>
            <a:ext cx="3265714" cy="369332"/>
          </a:xfrm>
          <a:prstGeom prst="rect">
            <a:avLst/>
          </a:prstGeom>
          <a:noFill/>
        </p:spPr>
        <p:txBody>
          <a:bodyPr wrap="square" rtlCol="0">
            <a:spAutoFit/>
          </a:bodyPr>
          <a:lstStyle/>
          <a:p>
            <a:r>
              <a:rPr lang="nb-NO" dirty="0">
                <a:solidFill>
                  <a:srgbClr val="0070C0"/>
                </a:solidFill>
              </a:rPr>
              <a:t>ISOMORFI</a:t>
            </a:r>
            <a:endParaRPr lang="en-US" dirty="0">
              <a:solidFill>
                <a:srgbClr val="0070C0"/>
              </a:solidFill>
            </a:endParaRPr>
          </a:p>
        </p:txBody>
      </p:sp>
      <p:sp>
        <p:nvSpPr>
          <p:cNvPr id="35" name="TextBox 34">
            <a:extLst>
              <a:ext uri="{FF2B5EF4-FFF2-40B4-BE49-F238E27FC236}">
                <a16:creationId xmlns:a16="http://schemas.microsoft.com/office/drawing/2014/main" id="{7E8AD045-69A1-4044-A1E8-9FA65959DE7B}"/>
              </a:ext>
            </a:extLst>
          </p:cNvPr>
          <p:cNvSpPr txBox="1"/>
          <p:nvPr/>
        </p:nvSpPr>
        <p:spPr>
          <a:xfrm>
            <a:off x="7236568" y="3331310"/>
            <a:ext cx="3265714" cy="369332"/>
          </a:xfrm>
          <a:prstGeom prst="rect">
            <a:avLst/>
          </a:prstGeom>
          <a:noFill/>
        </p:spPr>
        <p:txBody>
          <a:bodyPr wrap="square" rtlCol="0">
            <a:spAutoFit/>
          </a:bodyPr>
          <a:lstStyle/>
          <a:p>
            <a:r>
              <a:rPr lang="nb-NO" dirty="0">
                <a:solidFill>
                  <a:srgbClr val="0070C0"/>
                </a:solidFill>
              </a:rPr>
              <a:t>KONTRAFAKTISK</a:t>
            </a:r>
            <a:endParaRPr lang="en-US" dirty="0">
              <a:solidFill>
                <a:srgbClr val="0070C0"/>
              </a:solidFill>
            </a:endParaRPr>
          </a:p>
        </p:txBody>
      </p:sp>
      <p:sp>
        <p:nvSpPr>
          <p:cNvPr id="36" name="TextBox 35">
            <a:extLst>
              <a:ext uri="{FF2B5EF4-FFF2-40B4-BE49-F238E27FC236}">
                <a16:creationId xmlns:a16="http://schemas.microsoft.com/office/drawing/2014/main" id="{05CEEB25-13E6-4ECE-A124-1EAEC7523FC9}"/>
              </a:ext>
            </a:extLst>
          </p:cNvPr>
          <p:cNvSpPr txBox="1"/>
          <p:nvPr/>
        </p:nvSpPr>
        <p:spPr>
          <a:xfrm>
            <a:off x="541242" y="6183581"/>
            <a:ext cx="3265714" cy="369332"/>
          </a:xfrm>
          <a:prstGeom prst="rect">
            <a:avLst/>
          </a:prstGeom>
          <a:noFill/>
        </p:spPr>
        <p:txBody>
          <a:bodyPr wrap="square" rtlCol="0">
            <a:spAutoFit/>
          </a:bodyPr>
          <a:lstStyle/>
          <a:p>
            <a:r>
              <a:rPr lang="nb-NO" dirty="0">
                <a:solidFill>
                  <a:srgbClr val="0070C0"/>
                </a:solidFill>
              </a:rPr>
              <a:t>FUNDASJONALISME</a:t>
            </a:r>
            <a:endParaRPr lang="en-US" dirty="0">
              <a:solidFill>
                <a:srgbClr val="0070C0"/>
              </a:solidFill>
            </a:endParaRPr>
          </a:p>
        </p:txBody>
      </p:sp>
      <p:sp>
        <p:nvSpPr>
          <p:cNvPr id="37" name="TextBox 36">
            <a:extLst>
              <a:ext uri="{FF2B5EF4-FFF2-40B4-BE49-F238E27FC236}">
                <a16:creationId xmlns:a16="http://schemas.microsoft.com/office/drawing/2014/main" id="{6D80155E-D2E6-4852-82BE-5FB308B9C4C7}"/>
              </a:ext>
            </a:extLst>
          </p:cNvPr>
          <p:cNvSpPr txBox="1"/>
          <p:nvPr/>
        </p:nvSpPr>
        <p:spPr>
          <a:xfrm>
            <a:off x="3875315" y="3206782"/>
            <a:ext cx="3265714" cy="369332"/>
          </a:xfrm>
          <a:prstGeom prst="rect">
            <a:avLst/>
          </a:prstGeom>
          <a:noFill/>
        </p:spPr>
        <p:txBody>
          <a:bodyPr wrap="square" rtlCol="0">
            <a:spAutoFit/>
          </a:bodyPr>
          <a:lstStyle/>
          <a:p>
            <a:r>
              <a:rPr lang="nb-NO" dirty="0">
                <a:solidFill>
                  <a:srgbClr val="0070C0"/>
                </a:solidFill>
              </a:rPr>
              <a:t>INTERSUBJEKTIV</a:t>
            </a:r>
            <a:endParaRPr lang="en-US" dirty="0">
              <a:solidFill>
                <a:srgbClr val="0070C0"/>
              </a:solidFill>
            </a:endParaRPr>
          </a:p>
        </p:txBody>
      </p:sp>
      <p:sp>
        <p:nvSpPr>
          <p:cNvPr id="38" name="TextBox 37">
            <a:extLst>
              <a:ext uri="{FF2B5EF4-FFF2-40B4-BE49-F238E27FC236}">
                <a16:creationId xmlns:a16="http://schemas.microsoft.com/office/drawing/2014/main" id="{61ABBA91-58B7-4A47-B0B9-DE7E8138753D}"/>
              </a:ext>
            </a:extLst>
          </p:cNvPr>
          <p:cNvSpPr txBox="1"/>
          <p:nvPr/>
        </p:nvSpPr>
        <p:spPr>
          <a:xfrm>
            <a:off x="8926286" y="6274599"/>
            <a:ext cx="3265714" cy="369332"/>
          </a:xfrm>
          <a:prstGeom prst="rect">
            <a:avLst/>
          </a:prstGeom>
          <a:noFill/>
        </p:spPr>
        <p:txBody>
          <a:bodyPr wrap="square" rtlCol="0">
            <a:spAutoFit/>
          </a:bodyPr>
          <a:lstStyle/>
          <a:p>
            <a:r>
              <a:rPr lang="nb-NO" dirty="0">
                <a:solidFill>
                  <a:srgbClr val="0070C0"/>
                </a:solidFill>
              </a:rPr>
              <a:t>TEORILADET</a:t>
            </a:r>
            <a:endParaRPr lang="en-US" dirty="0">
              <a:solidFill>
                <a:srgbClr val="0070C0"/>
              </a:solidFill>
            </a:endParaRPr>
          </a:p>
        </p:txBody>
      </p:sp>
      <p:sp>
        <p:nvSpPr>
          <p:cNvPr id="39" name="TextBox 38">
            <a:extLst>
              <a:ext uri="{FF2B5EF4-FFF2-40B4-BE49-F238E27FC236}">
                <a16:creationId xmlns:a16="http://schemas.microsoft.com/office/drawing/2014/main" id="{2F0F030F-0982-4EFA-A733-DBCB25277F6D}"/>
              </a:ext>
            </a:extLst>
          </p:cNvPr>
          <p:cNvSpPr txBox="1"/>
          <p:nvPr/>
        </p:nvSpPr>
        <p:spPr>
          <a:xfrm>
            <a:off x="1695307" y="1785786"/>
            <a:ext cx="3265714" cy="369332"/>
          </a:xfrm>
          <a:prstGeom prst="rect">
            <a:avLst/>
          </a:prstGeom>
          <a:noFill/>
        </p:spPr>
        <p:txBody>
          <a:bodyPr wrap="square" rtlCol="0">
            <a:spAutoFit/>
          </a:bodyPr>
          <a:lstStyle/>
          <a:p>
            <a:r>
              <a:rPr lang="nb-NO" dirty="0">
                <a:solidFill>
                  <a:srgbClr val="0070C0"/>
                </a:solidFill>
              </a:rPr>
              <a:t>KAPASITETSLOGIKK</a:t>
            </a:r>
            <a:endParaRPr lang="en-US" dirty="0">
              <a:solidFill>
                <a:srgbClr val="0070C0"/>
              </a:solidFill>
            </a:endParaRPr>
          </a:p>
        </p:txBody>
      </p:sp>
      <p:sp>
        <p:nvSpPr>
          <p:cNvPr id="40" name="TextBox 39">
            <a:extLst>
              <a:ext uri="{FF2B5EF4-FFF2-40B4-BE49-F238E27FC236}">
                <a16:creationId xmlns:a16="http://schemas.microsoft.com/office/drawing/2014/main" id="{1A52178A-2F5C-41FA-8208-3BBD7D56C72F}"/>
              </a:ext>
            </a:extLst>
          </p:cNvPr>
          <p:cNvSpPr txBox="1"/>
          <p:nvPr/>
        </p:nvSpPr>
        <p:spPr>
          <a:xfrm>
            <a:off x="9707336" y="1752727"/>
            <a:ext cx="3265714" cy="369332"/>
          </a:xfrm>
          <a:prstGeom prst="rect">
            <a:avLst/>
          </a:prstGeom>
          <a:noFill/>
        </p:spPr>
        <p:txBody>
          <a:bodyPr wrap="square" rtlCol="0">
            <a:spAutoFit/>
          </a:bodyPr>
          <a:lstStyle/>
          <a:p>
            <a:r>
              <a:rPr lang="nb-NO" dirty="0">
                <a:solidFill>
                  <a:srgbClr val="0070C0"/>
                </a:solidFill>
              </a:rPr>
              <a:t>UNDERDETERMINERING</a:t>
            </a:r>
            <a:endParaRPr lang="en-US" dirty="0">
              <a:solidFill>
                <a:srgbClr val="0070C0"/>
              </a:solidFill>
            </a:endParaRPr>
          </a:p>
        </p:txBody>
      </p:sp>
      <p:sp>
        <p:nvSpPr>
          <p:cNvPr id="41" name="TextBox 40">
            <a:extLst>
              <a:ext uri="{FF2B5EF4-FFF2-40B4-BE49-F238E27FC236}">
                <a16:creationId xmlns:a16="http://schemas.microsoft.com/office/drawing/2014/main" id="{1D4A69FA-4CB3-4F9E-9F16-B391ED31AD43}"/>
              </a:ext>
            </a:extLst>
          </p:cNvPr>
          <p:cNvSpPr txBox="1"/>
          <p:nvPr/>
        </p:nvSpPr>
        <p:spPr>
          <a:xfrm>
            <a:off x="4904248" y="6042621"/>
            <a:ext cx="3372029" cy="369332"/>
          </a:xfrm>
          <a:prstGeom prst="rect">
            <a:avLst/>
          </a:prstGeom>
          <a:noFill/>
        </p:spPr>
        <p:txBody>
          <a:bodyPr wrap="square" rtlCol="0">
            <a:spAutoFit/>
          </a:bodyPr>
          <a:lstStyle/>
          <a:p>
            <a:r>
              <a:rPr lang="nb-NO" dirty="0">
                <a:solidFill>
                  <a:srgbClr val="0070C0"/>
                </a:solidFill>
              </a:rPr>
              <a:t>HOLISTISK</a:t>
            </a:r>
            <a:endParaRPr lang="en-US" dirty="0">
              <a:solidFill>
                <a:srgbClr val="0070C0"/>
              </a:solidFill>
            </a:endParaRPr>
          </a:p>
        </p:txBody>
      </p:sp>
      <p:sp>
        <p:nvSpPr>
          <p:cNvPr id="42" name="TextBox 41">
            <a:extLst>
              <a:ext uri="{FF2B5EF4-FFF2-40B4-BE49-F238E27FC236}">
                <a16:creationId xmlns:a16="http://schemas.microsoft.com/office/drawing/2014/main" id="{C9406F79-8F9C-4EB5-AD83-C56787802B58}"/>
              </a:ext>
            </a:extLst>
          </p:cNvPr>
          <p:cNvSpPr txBox="1"/>
          <p:nvPr/>
        </p:nvSpPr>
        <p:spPr>
          <a:xfrm>
            <a:off x="62450" y="4548250"/>
            <a:ext cx="3265714" cy="369332"/>
          </a:xfrm>
          <a:prstGeom prst="rect">
            <a:avLst/>
          </a:prstGeom>
          <a:noFill/>
        </p:spPr>
        <p:txBody>
          <a:bodyPr wrap="square" rtlCol="0">
            <a:spAutoFit/>
          </a:bodyPr>
          <a:lstStyle/>
          <a:p>
            <a:r>
              <a:rPr lang="nb-NO" dirty="0">
                <a:solidFill>
                  <a:srgbClr val="0070C0"/>
                </a:solidFill>
              </a:rPr>
              <a:t>ESSENSIALISME</a:t>
            </a:r>
            <a:endParaRPr lang="en-US" dirty="0">
              <a:solidFill>
                <a:srgbClr val="0070C0"/>
              </a:solidFill>
            </a:endParaRPr>
          </a:p>
        </p:txBody>
      </p:sp>
      <p:sp>
        <p:nvSpPr>
          <p:cNvPr id="43" name="TextBox 42">
            <a:extLst>
              <a:ext uri="{FF2B5EF4-FFF2-40B4-BE49-F238E27FC236}">
                <a16:creationId xmlns:a16="http://schemas.microsoft.com/office/drawing/2014/main" id="{23524801-6F1F-4AA2-9426-8F0E00B0B4A2}"/>
              </a:ext>
            </a:extLst>
          </p:cNvPr>
          <p:cNvSpPr txBox="1"/>
          <p:nvPr/>
        </p:nvSpPr>
        <p:spPr>
          <a:xfrm>
            <a:off x="2672443" y="5199650"/>
            <a:ext cx="3265714" cy="369332"/>
          </a:xfrm>
          <a:prstGeom prst="rect">
            <a:avLst/>
          </a:prstGeom>
          <a:noFill/>
        </p:spPr>
        <p:txBody>
          <a:bodyPr wrap="square" rtlCol="0">
            <a:spAutoFit/>
          </a:bodyPr>
          <a:lstStyle/>
          <a:p>
            <a:r>
              <a:rPr lang="nb-NO" dirty="0">
                <a:solidFill>
                  <a:srgbClr val="0070C0"/>
                </a:solidFill>
              </a:rPr>
              <a:t>FENOMENOLOGI</a:t>
            </a:r>
            <a:endParaRPr lang="en-US" dirty="0">
              <a:solidFill>
                <a:srgbClr val="0070C0"/>
              </a:solidFill>
            </a:endParaRPr>
          </a:p>
        </p:txBody>
      </p:sp>
      <p:sp>
        <p:nvSpPr>
          <p:cNvPr id="44" name="TextBox 43">
            <a:extLst>
              <a:ext uri="{FF2B5EF4-FFF2-40B4-BE49-F238E27FC236}">
                <a16:creationId xmlns:a16="http://schemas.microsoft.com/office/drawing/2014/main" id="{342052B9-C108-4F7E-AFA1-68287560B6FF}"/>
              </a:ext>
            </a:extLst>
          </p:cNvPr>
          <p:cNvSpPr txBox="1"/>
          <p:nvPr/>
        </p:nvSpPr>
        <p:spPr>
          <a:xfrm>
            <a:off x="292732" y="1865329"/>
            <a:ext cx="3265714" cy="369332"/>
          </a:xfrm>
          <a:prstGeom prst="rect">
            <a:avLst/>
          </a:prstGeom>
          <a:noFill/>
        </p:spPr>
        <p:txBody>
          <a:bodyPr wrap="square" rtlCol="0">
            <a:spAutoFit/>
          </a:bodyPr>
          <a:lstStyle/>
          <a:p>
            <a:r>
              <a:rPr lang="nb-NO" dirty="0">
                <a:solidFill>
                  <a:srgbClr val="FF0000"/>
                </a:solidFill>
              </a:rPr>
              <a:t>SUPPE</a:t>
            </a:r>
            <a:endParaRPr lang="en-US" dirty="0">
              <a:solidFill>
                <a:srgbClr val="FF0000"/>
              </a:solidFill>
            </a:endParaRPr>
          </a:p>
        </p:txBody>
      </p:sp>
      <p:sp>
        <p:nvSpPr>
          <p:cNvPr id="45" name="TextBox 44">
            <a:extLst>
              <a:ext uri="{FF2B5EF4-FFF2-40B4-BE49-F238E27FC236}">
                <a16:creationId xmlns:a16="http://schemas.microsoft.com/office/drawing/2014/main" id="{49E18FCD-12C9-4046-BBA9-4E8DBDC87A8D}"/>
              </a:ext>
            </a:extLst>
          </p:cNvPr>
          <p:cNvSpPr txBox="1"/>
          <p:nvPr/>
        </p:nvSpPr>
        <p:spPr>
          <a:xfrm>
            <a:off x="7304314" y="5804079"/>
            <a:ext cx="3265714" cy="369332"/>
          </a:xfrm>
          <a:prstGeom prst="rect">
            <a:avLst/>
          </a:prstGeom>
          <a:noFill/>
        </p:spPr>
        <p:txBody>
          <a:bodyPr wrap="square" rtlCol="0">
            <a:spAutoFit/>
          </a:bodyPr>
          <a:lstStyle/>
          <a:p>
            <a:r>
              <a:rPr lang="nb-NO" dirty="0">
                <a:solidFill>
                  <a:srgbClr val="FF0000"/>
                </a:solidFill>
              </a:rPr>
              <a:t>WOOLGAR</a:t>
            </a:r>
            <a:endParaRPr lang="en-US" dirty="0">
              <a:solidFill>
                <a:srgbClr val="FF0000"/>
              </a:solidFill>
            </a:endParaRPr>
          </a:p>
        </p:txBody>
      </p:sp>
      <p:sp>
        <p:nvSpPr>
          <p:cNvPr id="46" name="TextBox 45">
            <a:extLst>
              <a:ext uri="{FF2B5EF4-FFF2-40B4-BE49-F238E27FC236}">
                <a16:creationId xmlns:a16="http://schemas.microsoft.com/office/drawing/2014/main" id="{8080C1F0-43B3-435F-9B95-7150F61125BB}"/>
              </a:ext>
            </a:extLst>
          </p:cNvPr>
          <p:cNvSpPr txBox="1"/>
          <p:nvPr/>
        </p:nvSpPr>
        <p:spPr>
          <a:xfrm>
            <a:off x="422503" y="2954096"/>
            <a:ext cx="3265714" cy="369332"/>
          </a:xfrm>
          <a:prstGeom prst="rect">
            <a:avLst/>
          </a:prstGeom>
          <a:noFill/>
        </p:spPr>
        <p:txBody>
          <a:bodyPr wrap="square" rtlCol="0">
            <a:spAutoFit/>
          </a:bodyPr>
          <a:lstStyle/>
          <a:p>
            <a:r>
              <a:rPr lang="nb-NO" dirty="0">
                <a:solidFill>
                  <a:srgbClr val="FF0000"/>
                </a:solidFill>
              </a:rPr>
              <a:t>KNORR-CETINA</a:t>
            </a:r>
            <a:endParaRPr lang="en-US" dirty="0">
              <a:solidFill>
                <a:srgbClr val="FF0000"/>
              </a:solidFill>
            </a:endParaRPr>
          </a:p>
        </p:txBody>
      </p:sp>
      <p:sp>
        <p:nvSpPr>
          <p:cNvPr id="47" name="TextBox 46">
            <a:extLst>
              <a:ext uri="{FF2B5EF4-FFF2-40B4-BE49-F238E27FC236}">
                <a16:creationId xmlns:a16="http://schemas.microsoft.com/office/drawing/2014/main" id="{B4B3CEA6-9E84-4936-BCA6-445A6030C2AB}"/>
              </a:ext>
            </a:extLst>
          </p:cNvPr>
          <p:cNvSpPr txBox="1"/>
          <p:nvPr/>
        </p:nvSpPr>
        <p:spPr>
          <a:xfrm>
            <a:off x="10643830" y="4575799"/>
            <a:ext cx="3265714" cy="369332"/>
          </a:xfrm>
          <a:prstGeom prst="rect">
            <a:avLst/>
          </a:prstGeom>
          <a:noFill/>
        </p:spPr>
        <p:txBody>
          <a:bodyPr wrap="square" rtlCol="0">
            <a:spAutoFit/>
          </a:bodyPr>
          <a:lstStyle/>
          <a:p>
            <a:r>
              <a:rPr lang="nb-NO" dirty="0">
                <a:solidFill>
                  <a:srgbClr val="FF0000"/>
                </a:solidFill>
              </a:rPr>
              <a:t>KUHN</a:t>
            </a:r>
            <a:endParaRPr lang="en-US" dirty="0">
              <a:solidFill>
                <a:srgbClr val="FF0000"/>
              </a:solidFill>
            </a:endParaRPr>
          </a:p>
        </p:txBody>
      </p:sp>
      <p:sp>
        <p:nvSpPr>
          <p:cNvPr id="48" name="TextBox 47">
            <a:extLst>
              <a:ext uri="{FF2B5EF4-FFF2-40B4-BE49-F238E27FC236}">
                <a16:creationId xmlns:a16="http://schemas.microsoft.com/office/drawing/2014/main" id="{BD2D15E4-E39E-4932-B1F0-C791E1BD4309}"/>
              </a:ext>
            </a:extLst>
          </p:cNvPr>
          <p:cNvSpPr txBox="1"/>
          <p:nvPr/>
        </p:nvSpPr>
        <p:spPr>
          <a:xfrm>
            <a:off x="5820813" y="4534156"/>
            <a:ext cx="3265714" cy="369332"/>
          </a:xfrm>
          <a:prstGeom prst="rect">
            <a:avLst/>
          </a:prstGeom>
          <a:noFill/>
        </p:spPr>
        <p:txBody>
          <a:bodyPr wrap="square" rtlCol="0">
            <a:spAutoFit/>
          </a:bodyPr>
          <a:lstStyle/>
          <a:p>
            <a:r>
              <a:rPr lang="nb-NO" dirty="0">
                <a:solidFill>
                  <a:srgbClr val="FF0000"/>
                </a:solidFill>
              </a:rPr>
              <a:t>CARTWRIGHT</a:t>
            </a:r>
            <a:endParaRPr lang="en-US" dirty="0">
              <a:solidFill>
                <a:srgbClr val="FF0000"/>
              </a:solidFill>
            </a:endParaRPr>
          </a:p>
        </p:txBody>
      </p:sp>
      <p:sp>
        <p:nvSpPr>
          <p:cNvPr id="49" name="TextBox 48">
            <a:extLst>
              <a:ext uri="{FF2B5EF4-FFF2-40B4-BE49-F238E27FC236}">
                <a16:creationId xmlns:a16="http://schemas.microsoft.com/office/drawing/2014/main" id="{A763393E-D312-43ED-B95D-7ADD56D2D3DD}"/>
              </a:ext>
            </a:extLst>
          </p:cNvPr>
          <p:cNvSpPr txBox="1"/>
          <p:nvPr/>
        </p:nvSpPr>
        <p:spPr>
          <a:xfrm>
            <a:off x="1812472" y="2185714"/>
            <a:ext cx="3265714" cy="369332"/>
          </a:xfrm>
          <a:prstGeom prst="rect">
            <a:avLst/>
          </a:prstGeom>
          <a:noFill/>
        </p:spPr>
        <p:txBody>
          <a:bodyPr wrap="square" rtlCol="0">
            <a:spAutoFit/>
          </a:bodyPr>
          <a:lstStyle/>
          <a:p>
            <a:r>
              <a:rPr lang="nb-NO" dirty="0">
                <a:solidFill>
                  <a:srgbClr val="FF0000"/>
                </a:solidFill>
              </a:rPr>
              <a:t>HANSON</a:t>
            </a:r>
            <a:endParaRPr lang="en-US" dirty="0">
              <a:solidFill>
                <a:srgbClr val="FF0000"/>
              </a:solidFill>
            </a:endParaRPr>
          </a:p>
        </p:txBody>
      </p:sp>
      <p:sp>
        <p:nvSpPr>
          <p:cNvPr id="50" name="TextBox 49">
            <a:extLst>
              <a:ext uri="{FF2B5EF4-FFF2-40B4-BE49-F238E27FC236}">
                <a16:creationId xmlns:a16="http://schemas.microsoft.com/office/drawing/2014/main" id="{335B530B-510B-4880-A0EF-F0DEA9950BA6}"/>
              </a:ext>
            </a:extLst>
          </p:cNvPr>
          <p:cNvSpPr txBox="1"/>
          <p:nvPr/>
        </p:nvSpPr>
        <p:spPr>
          <a:xfrm>
            <a:off x="364209" y="4053274"/>
            <a:ext cx="3265714" cy="369332"/>
          </a:xfrm>
          <a:prstGeom prst="rect">
            <a:avLst/>
          </a:prstGeom>
          <a:noFill/>
        </p:spPr>
        <p:txBody>
          <a:bodyPr wrap="square" rtlCol="0">
            <a:spAutoFit/>
          </a:bodyPr>
          <a:lstStyle/>
          <a:p>
            <a:r>
              <a:rPr lang="nb-NO" dirty="0">
                <a:solidFill>
                  <a:srgbClr val="FF0000"/>
                </a:solidFill>
              </a:rPr>
              <a:t>VAN FRAASSEN</a:t>
            </a:r>
            <a:endParaRPr lang="en-US" dirty="0">
              <a:solidFill>
                <a:srgbClr val="FF0000"/>
              </a:solidFill>
            </a:endParaRPr>
          </a:p>
        </p:txBody>
      </p:sp>
      <p:sp>
        <p:nvSpPr>
          <p:cNvPr id="51" name="TextBox 50">
            <a:extLst>
              <a:ext uri="{FF2B5EF4-FFF2-40B4-BE49-F238E27FC236}">
                <a16:creationId xmlns:a16="http://schemas.microsoft.com/office/drawing/2014/main" id="{76EE70E0-E794-416C-A9B6-63826DD44F8C}"/>
              </a:ext>
            </a:extLst>
          </p:cNvPr>
          <p:cNvSpPr txBox="1"/>
          <p:nvPr/>
        </p:nvSpPr>
        <p:spPr>
          <a:xfrm>
            <a:off x="541242" y="5070167"/>
            <a:ext cx="3265714" cy="369332"/>
          </a:xfrm>
          <a:prstGeom prst="rect">
            <a:avLst/>
          </a:prstGeom>
          <a:noFill/>
        </p:spPr>
        <p:txBody>
          <a:bodyPr wrap="square" rtlCol="0">
            <a:spAutoFit/>
          </a:bodyPr>
          <a:lstStyle/>
          <a:p>
            <a:r>
              <a:rPr lang="nb-NO" dirty="0">
                <a:solidFill>
                  <a:srgbClr val="FF0000"/>
                </a:solidFill>
              </a:rPr>
              <a:t>POPPER</a:t>
            </a:r>
            <a:endParaRPr lang="en-US" dirty="0">
              <a:solidFill>
                <a:srgbClr val="FF0000"/>
              </a:solidFill>
            </a:endParaRPr>
          </a:p>
        </p:txBody>
      </p:sp>
      <p:sp>
        <p:nvSpPr>
          <p:cNvPr id="52" name="TextBox 51">
            <a:extLst>
              <a:ext uri="{FF2B5EF4-FFF2-40B4-BE49-F238E27FC236}">
                <a16:creationId xmlns:a16="http://schemas.microsoft.com/office/drawing/2014/main" id="{1E5F29F1-50EF-43BB-A091-D8BC8774CB4A}"/>
              </a:ext>
            </a:extLst>
          </p:cNvPr>
          <p:cNvSpPr txBox="1"/>
          <p:nvPr/>
        </p:nvSpPr>
        <p:spPr>
          <a:xfrm>
            <a:off x="9889671" y="3464692"/>
            <a:ext cx="3265714" cy="369332"/>
          </a:xfrm>
          <a:prstGeom prst="rect">
            <a:avLst/>
          </a:prstGeom>
          <a:noFill/>
        </p:spPr>
        <p:txBody>
          <a:bodyPr wrap="square" rtlCol="0">
            <a:spAutoFit/>
          </a:bodyPr>
          <a:lstStyle/>
          <a:p>
            <a:r>
              <a:rPr lang="nb-NO" dirty="0">
                <a:solidFill>
                  <a:srgbClr val="FF0000"/>
                </a:solidFill>
              </a:rPr>
              <a:t>DESCARTES</a:t>
            </a:r>
            <a:endParaRPr lang="en-US" dirty="0">
              <a:solidFill>
                <a:srgbClr val="FF0000"/>
              </a:solidFill>
            </a:endParaRPr>
          </a:p>
        </p:txBody>
      </p:sp>
      <p:sp>
        <p:nvSpPr>
          <p:cNvPr id="53" name="TextBox 52">
            <a:extLst>
              <a:ext uri="{FF2B5EF4-FFF2-40B4-BE49-F238E27FC236}">
                <a16:creationId xmlns:a16="http://schemas.microsoft.com/office/drawing/2014/main" id="{08936CD3-E268-4A67-A175-99F4414F042B}"/>
              </a:ext>
            </a:extLst>
          </p:cNvPr>
          <p:cNvSpPr txBox="1"/>
          <p:nvPr/>
        </p:nvSpPr>
        <p:spPr>
          <a:xfrm>
            <a:off x="7282867" y="2600656"/>
            <a:ext cx="3265714" cy="369332"/>
          </a:xfrm>
          <a:prstGeom prst="rect">
            <a:avLst/>
          </a:prstGeom>
          <a:noFill/>
        </p:spPr>
        <p:txBody>
          <a:bodyPr wrap="square" rtlCol="0">
            <a:spAutoFit/>
          </a:bodyPr>
          <a:lstStyle/>
          <a:p>
            <a:r>
              <a:rPr lang="nb-NO" dirty="0">
                <a:solidFill>
                  <a:srgbClr val="FF0000"/>
                </a:solidFill>
              </a:rPr>
              <a:t>BACON</a:t>
            </a:r>
            <a:endParaRPr lang="en-US" dirty="0">
              <a:solidFill>
                <a:srgbClr val="FF0000"/>
              </a:solidFill>
            </a:endParaRPr>
          </a:p>
        </p:txBody>
      </p:sp>
      <p:sp>
        <p:nvSpPr>
          <p:cNvPr id="54" name="TextBox 53">
            <a:extLst>
              <a:ext uri="{FF2B5EF4-FFF2-40B4-BE49-F238E27FC236}">
                <a16:creationId xmlns:a16="http://schemas.microsoft.com/office/drawing/2014/main" id="{1D356072-8118-4877-B02A-9EB4A538A6F6}"/>
              </a:ext>
            </a:extLst>
          </p:cNvPr>
          <p:cNvSpPr txBox="1"/>
          <p:nvPr/>
        </p:nvSpPr>
        <p:spPr>
          <a:xfrm>
            <a:off x="4803947" y="3716160"/>
            <a:ext cx="3265714" cy="369332"/>
          </a:xfrm>
          <a:prstGeom prst="rect">
            <a:avLst/>
          </a:prstGeom>
          <a:noFill/>
        </p:spPr>
        <p:txBody>
          <a:bodyPr wrap="square" rtlCol="0">
            <a:spAutoFit/>
          </a:bodyPr>
          <a:lstStyle/>
          <a:p>
            <a:r>
              <a:rPr lang="nb-NO" dirty="0">
                <a:solidFill>
                  <a:srgbClr val="FF0000"/>
                </a:solidFill>
              </a:rPr>
              <a:t>PLATON</a:t>
            </a:r>
            <a:endParaRPr lang="en-US" dirty="0">
              <a:solidFill>
                <a:srgbClr val="FF0000"/>
              </a:solidFill>
            </a:endParaRPr>
          </a:p>
        </p:txBody>
      </p:sp>
      <p:sp>
        <p:nvSpPr>
          <p:cNvPr id="55" name="TextBox 54">
            <a:extLst>
              <a:ext uri="{FF2B5EF4-FFF2-40B4-BE49-F238E27FC236}">
                <a16:creationId xmlns:a16="http://schemas.microsoft.com/office/drawing/2014/main" id="{4823D04E-9A95-4A5C-9E5B-DDCD0BA61699}"/>
              </a:ext>
            </a:extLst>
          </p:cNvPr>
          <p:cNvSpPr txBox="1"/>
          <p:nvPr/>
        </p:nvSpPr>
        <p:spPr>
          <a:xfrm>
            <a:off x="4754336" y="1681035"/>
            <a:ext cx="3265714" cy="369332"/>
          </a:xfrm>
          <a:prstGeom prst="rect">
            <a:avLst/>
          </a:prstGeom>
          <a:noFill/>
        </p:spPr>
        <p:txBody>
          <a:bodyPr wrap="square" rtlCol="0">
            <a:spAutoFit/>
          </a:bodyPr>
          <a:lstStyle/>
          <a:p>
            <a:r>
              <a:rPr lang="nb-NO" dirty="0">
                <a:solidFill>
                  <a:srgbClr val="FF0000"/>
                </a:solidFill>
              </a:rPr>
              <a:t>HUME</a:t>
            </a:r>
            <a:endParaRPr lang="en-US" dirty="0">
              <a:solidFill>
                <a:srgbClr val="FF0000"/>
              </a:solidFill>
            </a:endParaRPr>
          </a:p>
        </p:txBody>
      </p:sp>
      <p:sp>
        <p:nvSpPr>
          <p:cNvPr id="56" name="TextBox 55">
            <a:extLst>
              <a:ext uri="{FF2B5EF4-FFF2-40B4-BE49-F238E27FC236}">
                <a16:creationId xmlns:a16="http://schemas.microsoft.com/office/drawing/2014/main" id="{08D2650F-3E6B-4B60-925D-C2769E32E91B}"/>
              </a:ext>
            </a:extLst>
          </p:cNvPr>
          <p:cNvSpPr txBox="1"/>
          <p:nvPr/>
        </p:nvSpPr>
        <p:spPr>
          <a:xfrm>
            <a:off x="2877265" y="5936754"/>
            <a:ext cx="3265714" cy="369332"/>
          </a:xfrm>
          <a:prstGeom prst="rect">
            <a:avLst/>
          </a:prstGeom>
          <a:noFill/>
        </p:spPr>
        <p:txBody>
          <a:bodyPr wrap="square" rtlCol="0">
            <a:spAutoFit/>
          </a:bodyPr>
          <a:lstStyle/>
          <a:p>
            <a:r>
              <a:rPr lang="nb-NO" dirty="0">
                <a:solidFill>
                  <a:srgbClr val="FF0000"/>
                </a:solidFill>
              </a:rPr>
              <a:t>HACKING</a:t>
            </a:r>
            <a:endParaRPr lang="en-US" dirty="0">
              <a:solidFill>
                <a:srgbClr val="FF0000"/>
              </a:solidFill>
            </a:endParaRPr>
          </a:p>
        </p:txBody>
      </p:sp>
    </p:spTree>
    <p:extLst>
      <p:ext uri="{BB962C8B-B14F-4D97-AF65-F5344CB8AC3E}">
        <p14:creationId xmlns:p14="http://schemas.microsoft.com/office/powerpoint/2010/main" val="792260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a:t>Vitenskapsteoretiske perspektiver </a:t>
            </a:r>
          </a:p>
        </p:txBody>
      </p:sp>
      <p:sp>
        <p:nvSpPr>
          <p:cNvPr id="3" name="Plassholder for innhold 2"/>
          <p:cNvSpPr>
            <a:spLocks noGrp="1"/>
          </p:cNvSpPr>
          <p:nvPr>
            <p:ph idx="1"/>
          </p:nvPr>
        </p:nvSpPr>
        <p:spPr>
          <a:xfrm>
            <a:off x="838200" y="1825625"/>
            <a:ext cx="9601200" cy="4351338"/>
          </a:xfrm>
        </p:spPr>
        <p:txBody>
          <a:bodyPr numCol="2">
            <a:normAutofit lnSpcReduction="10000"/>
          </a:bodyPr>
          <a:lstStyle/>
          <a:p>
            <a:pPr marL="0" indent="0">
              <a:buNone/>
            </a:pPr>
            <a:r>
              <a:rPr lang="nb-NO" dirty="0"/>
              <a:t>Kapittel 2 i Lund et al (2002) av Tone Kvernbekk</a:t>
            </a:r>
          </a:p>
          <a:p>
            <a:r>
              <a:rPr lang="nb-NO" dirty="0"/>
              <a:t>Vitenskapelig metode</a:t>
            </a:r>
          </a:p>
          <a:p>
            <a:pPr lvl="1"/>
            <a:r>
              <a:rPr lang="nb-NO" dirty="0"/>
              <a:t>Induktivisme</a:t>
            </a:r>
          </a:p>
          <a:p>
            <a:pPr lvl="1"/>
            <a:r>
              <a:rPr lang="nb-NO" dirty="0" err="1"/>
              <a:t>Deduktivise</a:t>
            </a:r>
            <a:endParaRPr lang="nb-NO" dirty="0"/>
          </a:p>
          <a:p>
            <a:r>
              <a:rPr lang="nb-NO" dirty="0"/>
              <a:t>Representasjon</a:t>
            </a:r>
          </a:p>
          <a:p>
            <a:pPr lvl="1"/>
            <a:r>
              <a:rPr lang="nb-NO" dirty="0"/>
              <a:t>Kunnskap</a:t>
            </a:r>
          </a:p>
          <a:p>
            <a:pPr lvl="1"/>
            <a:r>
              <a:rPr lang="nb-NO" dirty="0"/>
              <a:t>Teori</a:t>
            </a:r>
          </a:p>
          <a:p>
            <a:r>
              <a:rPr lang="nb-NO" dirty="0"/>
              <a:t>Empiri og teori</a:t>
            </a:r>
          </a:p>
          <a:p>
            <a:pPr lvl="1"/>
            <a:r>
              <a:rPr lang="nb-NO" dirty="0"/>
              <a:t>O-termer og T-termer</a:t>
            </a:r>
          </a:p>
          <a:p>
            <a:pPr lvl="1"/>
            <a:r>
              <a:rPr lang="nb-NO" dirty="0"/>
              <a:t>Teoriladet observasjon</a:t>
            </a:r>
          </a:p>
          <a:p>
            <a:pPr lvl="1"/>
            <a:r>
              <a:rPr lang="nb-NO" dirty="0"/>
              <a:t>Teorikonstruksjon</a:t>
            </a:r>
          </a:p>
          <a:p>
            <a:pPr lvl="1"/>
            <a:r>
              <a:rPr lang="nb-NO" dirty="0"/>
              <a:t>Teoritesting</a:t>
            </a:r>
          </a:p>
          <a:p>
            <a:r>
              <a:rPr lang="nb-NO" dirty="0"/>
              <a:t>Realisme og antirealisme</a:t>
            </a:r>
          </a:p>
          <a:p>
            <a:pPr lvl="1"/>
            <a:r>
              <a:rPr lang="nb-NO" dirty="0"/>
              <a:t>Kausalitet</a:t>
            </a:r>
          </a:p>
          <a:p>
            <a:pPr lvl="1"/>
            <a:r>
              <a:rPr lang="nb-NO" dirty="0"/>
              <a:t>Sannhet</a:t>
            </a:r>
          </a:p>
          <a:p>
            <a:pPr lvl="1"/>
            <a:r>
              <a:rPr lang="nb-NO" dirty="0"/>
              <a:t>Antirealisme, rasjonalitetskrise og teorivalg</a:t>
            </a:r>
          </a:p>
          <a:p>
            <a:r>
              <a:rPr lang="nb-NO" dirty="0"/>
              <a:t>Om forskeren</a:t>
            </a:r>
          </a:p>
          <a:p>
            <a:pPr lvl="1"/>
            <a:r>
              <a:rPr lang="nb-NO" dirty="0"/>
              <a:t>Det subjektive og det relative</a:t>
            </a:r>
          </a:p>
          <a:p>
            <a:pPr lvl="1"/>
            <a:r>
              <a:rPr lang="nb-NO" dirty="0"/>
              <a:t>Rasjonalitet, realisme og «human </a:t>
            </a:r>
            <a:r>
              <a:rPr lang="nb-NO" dirty="0" err="1"/>
              <a:t>agency</a:t>
            </a:r>
            <a:r>
              <a:rPr lang="nb-NO" dirty="0"/>
              <a:t>»</a:t>
            </a:r>
          </a:p>
        </p:txBody>
      </p:sp>
      <p:sp>
        <p:nvSpPr>
          <p:cNvPr id="4" name="Footer Placeholder 3">
            <a:extLst>
              <a:ext uri="{FF2B5EF4-FFF2-40B4-BE49-F238E27FC236}">
                <a16:creationId xmlns:a16="http://schemas.microsoft.com/office/drawing/2014/main" id="{7B5F0F36-F90E-4B4D-8874-488BFAD9A3C3}"/>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3504682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2883-7BA3-4244-AFE2-12F121D1BD82}"/>
              </a:ext>
            </a:extLst>
          </p:cNvPr>
          <p:cNvSpPr>
            <a:spLocks noGrp="1"/>
          </p:cNvSpPr>
          <p:nvPr>
            <p:ph type="title"/>
          </p:nvPr>
        </p:nvSpPr>
        <p:spPr>
          <a:xfrm>
            <a:off x="838200" y="573024"/>
            <a:ext cx="10885714" cy="1117664"/>
          </a:xfrm>
        </p:spPr>
        <p:txBody>
          <a:bodyPr>
            <a:normAutofit/>
          </a:bodyPr>
          <a:lstStyle/>
          <a:p>
            <a:r>
              <a:rPr lang="nb-NO" dirty="0"/>
              <a:t>Vitenskapsteoretiske perspektiver </a:t>
            </a:r>
            <a:endParaRPr lang="en-US" dirty="0"/>
          </a:p>
        </p:txBody>
      </p:sp>
      <p:sp>
        <p:nvSpPr>
          <p:cNvPr id="4" name="Footer Placeholder 3">
            <a:extLst>
              <a:ext uri="{FF2B5EF4-FFF2-40B4-BE49-F238E27FC236}">
                <a16:creationId xmlns:a16="http://schemas.microsoft.com/office/drawing/2014/main" id="{AEDD3AFD-56EA-4151-84A6-F2B38D2C71AB}"/>
              </a:ext>
            </a:extLst>
          </p:cNvPr>
          <p:cNvSpPr>
            <a:spLocks noGrp="1"/>
          </p:cNvSpPr>
          <p:nvPr>
            <p:ph type="ftr" sz="quarter" idx="11"/>
          </p:nvPr>
        </p:nvSpPr>
        <p:spPr/>
        <p:txBody>
          <a:bodyPr/>
          <a:lstStyle/>
          <a:p>
            <a:r>
              <a:rPr lang="nb-NO" dirty="0"/>
              <a:t>Astrid Marie Jorde Sandsør – SPED4010</a:t>
            </a:r>
            <a:endParaRPr lang="en-US" dirty="0"/>
          </a:p>
        </p:txBody>
      </p:sp>
      <p:sp>
        <p:nvSpPr>
          <p:cNvPr id="5" name="TextBox 4">
            <a:extLst>
              <a:ext uri="{FF2B5EF4-FFF2-40B4-BE49-F238E27FC236}">
                <a16:creationId xmlns:a16="http://schemas.microsoft.com/office/drawing/2014/main" id="{A14DE55B-CB63-4CDB-894C-788101EDB785}"/>
              </a:ext>
            </a:extLst>
          </p:cNvPr>
          <p:cNvSpPr txBox="1"/>
          <p:nvPr/>
        </p:nvSpPr>
        <p:spPr>
          <a:xfrm>
            <a:off x="676275" y="2520320"/>
            <a:ext cx="3265714" cy="369332"/>
          </a:xfrm>
          <a:prstGeom prst="rect">
            <a:avLst/>
          </a:prstGeom>
          <a:noFill/>
        </p:spPr>
        <p:txBody>
          <a:bodyPr wrap="square" rtlCol="0">
            <a:spAutoFit/>
          </a:bodyPr>
          <a:lstStyle/>
          <a:p>
            <a:r>
              <a:rPr lang="nb-NO" dirty="0">
                <a:solidFill>
                  <a:srgbClr val="0070C0"/>
                </a:solidFill>
              </a:rPr>
              <a:t>INDUKTIV STATISTISK</a:t>
            </a:r>
            <a:endParaRPr lang="en-US" dirty="0">
              <a:solidFill>
                <a:srgbClr val="0070C0"/>
              </a:solidFill>
            </a:endParaRPr>
          </a:p>
        </p:txBody>
      </p:sp>
      <p:sp>
        <p:nvSpPr>
          <p:cNvPr id="8" name="TextBox 7">
            <a:extLst>
              <a:ext uri="{FF2B5EF4-FFF2-40B4-BE49-F238E27FC236}">
                <a16:creationId xmlns:a16="http://schemas.microsoft.com/office/drawing/2014/main" id="{01BE9CD5-7897-410E-961E-8B943FBCDE91}"/>
              </a:ext>
            </a:extLst>
          </p:cNvPr>
          <p:cNvSpPr txBox="1"/>
          <p:nvPr/>
        </p:nvSpPr>
        <p:spPr>
          <a:xfrm>
            <a:off x="5783036" y="2513052"/>
            <a:ext cx="3265714" cy="369332"/>
          </a:xfrm>
          <a:prstGeom prst="rect">
            <a:avLst/>
          </a:prstGeom>
          <a:noFill/>
        </p:spPr>
        <p:txBody>
          <a:bodyPr wrap="square" rtlCol="0">
            <a:spAutoFit/>
          </a:bodyPr>
          <a:lstStyle/>
          <a:p>
            <a:r>
              <a:rPr lang="nb-NO" dirty="0">
                <a:solidFill>
                  <a:srgbClr val="0070C0"/>
                </a:solidFill>
              </a:rPr>
              <a:t>DEDUKSJON</a:t>
            </a:r>
            <a:endParaRPr lang="en-US" dirty="0">
              <a:solidFill>
                <a:srgbClr val="0070C0"/>
              </a:solidFill>
            </a:endParaRPr>
          </a:p>
        </p:txBody>
      </p:sp>
      <p:sp>
        <p:nvSpPr>
          <p:cNvPr id="9" name="TextBox 8">
            <a:extLst>
              <a:ext uri="{FF2B5EF4-FFF2-40B4-BE49-F238E27FC236}">
                <a16:creationId xmlns:a16="http://schemas.microsoft.com/office/drawing/2014/main" id="{2C5D6D8A-023B-4C69-A0C5-99723542E490}"/>
              </a:ext>
            </a:extLst>
          </p:cNvPr>
          <p:cNvSpPr txBox="1"/>
          <p:nvPr/>
        </p:nvSpPr>
        <p:spPr>
          <a:xfrm>
            <a:off x="3477985" y="2193449"/>
            <a:ext cx="4278085" cy="369332"/>
          </a:xfrm>
          <a:prstGeom prst="rect">
            <a:avLst/>
          </a:prstGeom>
          <a:noFill/>
        </p:spPr>
        <p:txBody>
          <a:bodyPr wrap="square" rtlCol="0">
            <a:spAutoFit/>
          </a:bodyPr>
          <a:lstStyle/>
          <a:p>
            <a:r>
              <a:rPr lang="nb-NO" dirty="0">
                <a:solidFill>
                  <a:srgbClr val="0070C0"/>
                </a:solidFill>
              </a:rPr>
              <a:t>INDUKSJON (ENUMERATIV ELIMINATIV)</a:t>
            </a:r>
            <a:endParaRPr lang="en-US" dirty="0">
              <a:solidFill>
                <a:srgbClr val="0070C0"/>
              </a:solidFill>
            </a:endParaRPr>
          </a:p>
        </p:txBody>
      </p:sp>
      <p:sp>
        <p:nvSpPr>
          <p:cNvPr id="10" name="TextBox 9">
            <a:extLst>
              <a:ext uri="{FF2B5EF4-FFF2-40B4-BE49-F238E27FC236}">
                <a16:creationId xmlns:a16="http://schemas.microsoft.com/office/drawing/2014/main" id="{95FF70A8-17EC-42D1-8050-8A6E03AF7118}"/>
              </a:ext>
            </a:extLst>
          </p:cNvPr>
          <p:cNvSpPr txBox="1"/>
          <p:nvPr/>
        </p:nvSpPr>
        <p:spPr>
          <a:xfrm>
            <a:off x="344439" y="3595202"/>
            <a:ext cx="3265714" cy="369332"/>
          </a:xfrm>
          <a:prstGeom prst="rect">
            <a:avLst/>
          </a:prstGeom>
          <a:noFill/>
        </p:spPr>
        <p:txBody>
          <a:bodyPr wrap="square" rtlCol="0">
            <a:spAutoFit/>
          </a:bodyPr>
          <a:lstStyle/>
          <a:p>
            <a:r>
              <a:rPr lang="nb-NO" dirty="0">
                <a:solidFill>
                  <a:srgbClr val="0070C0"/>
                </a:solidFill>
              </a:rPr>
              <a:t>ANTIREALISME</a:t>
            </a:r>
            <a:endParaRPr lang="en-US" dirty="0">
              <a:solidFill>
                <a:srgbClr val="0070C0"/>
              </a:solidFill>
            </a:endParaRPr>
          </a:p>
        </p:txBody>
      </p:sp>
      <p:sp>
        <p:nvSpPr>
          <p:cNvPr id="11" name="TextBox 10">
            <a:extLst>
              <a:ext uri="{FF2B5EF4-FFF2-40B4-BE49-F238E27FC236}">
                <a16:creationId xmlns:a16="http://schemas.microsoft.com/office/drawing/2014/main" id="{F9BBE4C1-3CB3-4AA0-AAC2-CB983E2E6FF4}"/>
              </a:ext>
            </a:extLst>
          </p:cNvPr>
          <p:cNvSpPr txBox="1"/>
          <p:nvPr/>
        </p:nvSpPr>
        <p:spPr>
          <a:xfrm>
            <a:off x="1387929" y="5461555"/>
            <a:ext cx="3265714" cy="369332"/>
          </a:xfrm>
          <a:prstGeom prst="rect">
            <a:avLst/>
          </a:prstGeom>
          <a:noFill/>
        </p:spPr>
        <p:txBody>
          <a:bodyPr wrap="square" rtlCol="0">
            <a:spAutoFit/>
          </a:bodyPr>
          <a:lstStyle/>
          <a:p>
            <a:r>
              <a:rPr lang="nb-NO" dirty="0">
                <a:solidFill>
                  <a:srgbClr val="0070C0"/>
                </a:solidFill>
              </a:rPr>
              <a:t>REALISME</a:t>
            </a:r>
            <a:endParaRPr lang="en-US" dirty="0">
              <a:solidFill>
                <a:srgbClr val="0070C0"/>
              </a:solidFill>
            </a:endParaRPr>
          </a:p>
        </p:txBody>
      </p:sp>
      <p:sp>
        <p:nvSpPr>
          <p:cNvPr id="12" name="TextBox 11">
            <a:extLst>
              <a:ext uri="{FF2B5EF4-FFF2-40B4-BE49-F238E27FC236}">
                <a16:creationId xmlns:a16="http://schemas.microsoft.com/office/drawing/2014/main" id="{26B5B4AD-7258-4364-BC1A-CC689A8BB6C4}"/>
              </a:ext>
            </a:extLst>
          </p:cNvPr>
          <p:cNvSpPr txBox="1"/>
          <p:nvPr/>
        </p:nvSpPr>
        <p:spPr>
          <a:xfrm>
            <a:off x="2149929" y="3821668"/>
            <a:ext cx="3265714" cy="369332"/>
          </a:xfrm>
          <a:prstGeom prst="rect">
            <a:avLst/>
          </a:prstGeom>
          <a:noFill/>
        </p:spPr>
        <p:txBody>
          <a:bodyPr wrap="square" rtlCol="0">
            <a:spAutoFit/>
          </a:bodyPr>
          <a:lstStyle/>
          <a:p>
            <a:r>
              <a:rPr lang="nb-NO" dirty="0">
                <a:solidFill>
                  <a:srgbClr val="0070C0"/>
                </a:solidFill>
              </a:rPr>
              <a:t>HERMENEUTISK</a:t>
            </a:r>
            <a:endParaRPr lang="en-US" dirty="0">
              <a:solidFill>
                <a:srgbClr val="0070C0"/>
              </a:solidFill>
            </a:endParaRPr>
          </a:p>
        </p:txBody>
      </p:sp>
      <p:sp>
        <p:nvSpPr>
          <p:cNvPr id="13" name="TextBox 12">
            <a:extLst>
              <a:ext uri="{FF2B5EF4-FFF2-40B4-BE49-F238E27FC236}">
                <a16:creationId xmlns:a16="http://schemas.microsoft.com/office/drawing/2014/main" id="{BBF81E8B-3972-4242-A9F0-2C058D6E9E6C}"/>
              </a:ext>
            </a:extLst>
          </p:cNvPr>
          <p:cNvSpPr txBox="1"/>
          <p:nvPr/>
        </p:nvSpPr>
        <p:spPr>
          <a:xfrm>
            <a:off x="3020786" y="5573574"/>
            <a:ext cx="3265714" cy="369332"/>
          </a:xfrm>
          <a:prstGeom prst="rect">
            <a:avLst/>
          </a:prstGeom>
          <a:noFill/>
        </p:spPr>
        <p:txBody>
          <a:bodyPr wrap="square" rtlCol="0">
            <a:spAutoFit/>
          </a:bodyPr>
          <a:lstStyle/>
          <a:p>
            <a:r>
              <a:rPr lang="nb-NO" dirty="0">
                <a:solidFill>
                  <a:srgbClr val="0070C0"/>
                </a:solidFill>
              </a:rPr>
              <a:t>RASJONALISME</a:t>
            </a:r>
            <a:endParaRPr lang="en-US" dirty="0">
              <a:solidFill>
                <a:srgbClr val="0070C0"/>
              </a:solidFill>
            </a:endParaRPr>
          </a:p>
        </p:txBody>
      </p:sp>
      <p:sp>
        <p:nvSpPr>
          <p:cNvPr id="15" name="TextBox 14">
            <a:extLst>
              <a:ext uri="{FF2B5EF4-FFF2-40B4-BE49-F238E27FC236}">
                <a16:creationId xmlns:a16="http://schemas.microsoft.com/office/drawing/2014/main" id="{D1B76E3A-BC0D-4131-9DF3-EE8371613C34}"/>
              </a:ext>
            </a:extLst>
          </p:cNvPr>
          <p:cNvSpPr txBox="1"/>
          <p:nvPr/>
        </p:nvSpPr>
        <p:spPr>
          <a:xfrm>
            <a:off x="8250011" y="3702978"/>
            <a:ext cx="3265714" cy="369332"/>
          </a:xfrm>
          <a:prstGeom prst="rect">
            <a:avLst/>
          </a:prstGeom>
          <a:noFill/>
        </p:spPr>
        <p:txBody>
          <a:bodyPr wrap="square" rtlCol="0">
            <a:spAutoFit/>
          </a:bodyPr>
          <a:lstStyle/>
          <a:p>
            <a:r>
              <a:rPr lang="nb-NO" dirty="0">
                <a:solidFill>
                  <a:srgbClr val="0070C0"/>
                </a:solidFill>
              </a:rPr>
              <a:t>REPRESENTASJON</a:t>
            </a:r>
            <a:endParaRPr lang="en-US" dirty="0">
              <a:solidFill>
                <a:srgbClr val="0070C0"/>
              </a:solidFill>
            </a:endParaRPr>
          </a:p>
        </p:txBody>
      </p:sp>
      <p:sp>
        <p:nvSpPr>
          <p:cNvPr id="16" name="TextBox 15">
            <a:extLst>
              <a:ext uri="{FF2B5EF4-FFF2-40B4-BE49-F238E27FC236}">
                <a16:creationId xmlns:a16="http://schemas.microsoft.com/office/drawing/2014/main" id="{777B803D-5E47-4A19-A5C7-B7F90D814A81}"/>
              </a:ext>
            </a:extLst>
          </p:cNvPr>
          <p:cNvSpPr txBox="1"/>
          <p:nvPr/>
        </p:nvSpPr>
        <p:spPr>
          <a:xfrm>
            <a:off x="1540329" y="4851548"/>
            <a:ext cx="3265714" cy="369332"/>
          </a:xfrm>
          <a:prstGeom prst="rect">
            <a:avLst/>
          </a:prstGeom>
          <a:noFill/>
        </p:spPr>
        <p:txBody>
          <a:bodyPr wrap="square" rtlCol="0">
            <a:spAutoFit/>
          </a:bodyPr>
          <a:lstStyle/>
          <a:p>
            <a:r>
              <a:rPr lang="nb-NO" dirty="0">
                <a:solidFill>
                  <a:srgbClr val="0070C0"/>
                </a:solidFill>
              </a:rPr>
              <a:t>KAUSALITET</a:t>
            </a:r>
            <a:endParaRPr lang="en-US" dirty="0">
              <a:solidFill>
                <a:srgbClr val="0070C0"/>
              </a:solidFill>
            </a:endParaRPr>
          </a:p>
        </p:txBody>
      </p:sp>
      <p:sp>
        <p:nvSpPr>
          <p:cNvPr id="17" name="TextBox 16">
            <a:extLst>
              <a:ext uri="{FF2B5EF4-FFF2-40B4-BE49-F238E27FC236}">
                <a16:creationId xmlns:a16="http://schemas.microsoft.com/office/drawing/2014/main" id="{3FF1ECCA-3F6C-42D4-BA08-A88CB909D9E7}"/>
              </a:ext>
            </a:extLst>
          </p:cNvPr>
          <p:cNvSpPr txBox="1"/>
          <p:nvPr/>
        </p:nvSpPr>
        <p:spPr>
          <a:xfrm>
            <a:off x="6487886" y="3008040"/>
            <a:ext cx="3265714" cy="369332"/>
          </a:xfrm>
          <a:prstGeom prst="rect">
            <a:avLst/>
          </a:prstGeom>
          <a:noFill/>
        </p:spPr>
        <p:txBody>
          <a:bodyPr wrap="square" rtlCol="0">
            <a:spAutoFit/>
          </a:bodyPr>
          <a:lstStyle/>
          <a:p>
            <a:r>
              <a:rPr lang="nb-NO" dirty="0">
                <a:solidFill>
                  <a:srgbClr val="0070C0"/>
                </a:solidFill>
              </a:rPr>
              <a:t>POPPERIANISKE</a:t>
            </a:r>
            <a:endParaRPr lang="en-US" dirty="0">
              <a:solidFill>
                <a:srgbClr val="0070C0"/>
              </a:solidFill>
            </a:endParaRPr>
          </a:p>
        </p:txBody>
      </p:sp>
      <p:sp>
        <p:nvSpPr>
          <p:cNvPr id="18" name="TextBox 17">
            <a:extLst>
              <a:ext uri="{FF2B5EF4-FFF2-40B4-BE49-F238E27FC236}">
                <a16:creationId xmlns:a16="http://schemas.microsoft.com/office/drawing/2014/main" id="{68804BC4-DAC6-482D-9440-55FA0A9D3298}"/>
              </a:ext>
            </a:extLst>
          </p:cNvPr>
          <p:cNvSpPr txBox="1"/>
          <p:nvPr/>
        </p:nvSpPr>
        <p:spPr>
          <a:xfrm>
            <a:off x="5192486" y="4877371"/>
            <a:ext cx="3265714" cy="369332"/>
          </a:xfrm>
          <a:prstGeom prst="rect">
            <a:avLst/>
          </a:prstGeom>
          <a:noFill/>
        </p:spPr>
        <p:txBody>
          <a:bodyPr wrap="square" rtlCol="0">
            <a:spAutoFit/>
          </a:bodyPr>
          <a:lstStyle/>
          <a:p>
            <a:r>
              <a:rPr lang="nb-NO" dirty="0">
                <a:solidFill>
                  <a:srgbClr val="0070C0"/>
                </a:solidFill>
              </a:rPr>
              <a:t>FALLIBALISME</a:t>
            </a:r>
            <a:endParaRPr lang="en-US" dirty="0">
              <a:solidFill>
                <a:srgbClr val="0070C0"/>
              </a:solidFill>
            </a:endParaRPr>
          </a:p>
        </p:txBody>
      </p:sp>
      <p:sp>
        <p:nvSpPr>
          <p:cNvPr id="19" name="TextBox 18">
            <a:extLst>
              <a:ext uri="{FF2B5EF4-FFF2-40B4-BE49-F238E27FC236}">
                <a16:creationId xmlns:a16="http://schemas.microsoft.com/office/drawing/2014/main" id="{A2DE45DF-DF9C-4369-809B-F42996880C97}"/>
              </a:ext>
            </a:extLst>
          </p:cNvPr>
          <p:cNvSpPr txBox="1"/>
          <p:nvPr/>
        </p:nvSpPr>
        <p:spPr>
          <a:xfrm>
            <a:off x="2149929" y="4246602"/>
            <a:ext cx="3265714" cy="369332"/>
          </a:xfrm>
          <a:prstGeom prst="rect">
            <a:avLst/>
          </a:prstGeom>
          <a:noFill/>
        </p:spPr>
        <p:txBody>
          <a:bodyPr wrap="square" rtlCol="0">
            <a:spAutoFit/>
          </a:bodyPr>
          <a:lstStyle/>
          <a:p>
            <a:r>
              <a:rPr lang="nb-NO" dirty="0">
                <a:solidFill>
                  <a:srgbClr val="0070C0"/>
                </a:solidFill>
              </a:rPr>
              <a:t>BEGREPSVALIDITET</a:t>
            </a:r>
            <a:endParaRPr lang="en-US" dirty="0">
              <a:solidFill>
                <a:srgbClr val="0070C0"/>
              </a:solidFill>
            </a:endParaRPr>
          </a:p>
        </p:txBody>
      </p:sp>
      <p:sp>
        <p:nvSpPr>
          <p:cNvPr id="20" name="TextBox 19">
            <a:extLst>
              <a:ext uri="{FF2B5EF4-FFF2-40B4-BE49-F238E27FC236}">
                <a16:creationId xmlns:a16="http://schemas.microsoft.com/office/drawing/2014/main" id="{4754F982-8ED9-4F6C-9240-D33E11251FD7}"/>
              </a:ext>
            </a:extLst>
          </p:cNvPr>
          <p:cNvSpPr txBox="1"/>
          <p:nvPr/>
        </p:nvSpPr>
        <p:spPr>
          <a:xfrm>
            <a:off x="8398041" y="4209001"/>
            <a:ext cx="3265714" cy="369332"/>
          </a:xfrm>
          <a:prstGeom prst="rect">
            <a:avLst/>
          </a:prstGeom>
          <a:noFill/>
        </p:spPr>
        <p:txBody>
          <a:bodyPr wrap="square" rtlCol="0">
            <a:spAutoFit/>
          </a:bodyPr>
          <a:lstStyle/>
          <a:p>
            <a:r>
              <a:rPr lang="nb-NO" dirty="0">
                <a:solidFill>
                  <a:srgbClr val="0070C0"/>
                </a:solidFill>
              </a:rPr>
              <a:t>PARTIKULÆR KAUSALITET</a:t>
            </a:r>
            <a:endParaRPr lang="en-US" dirty="0">
              <a:solidFill>
                <a:srgbClr val="0070C0"/>
              </a:solidFill>
            </a:endParaRPr>
          </a:p>
        </p:txBody>
      </p:sp>
      <p:sp>
        <p:nvSpPr>
          <p:cNvPr id="21" name="TextBox 20">
            <a:extLst>
              <a:ext uri="{FF2B5EF4-FFF2-40B4-BE49-F238E27FC236}">
                <a16:creationId xmlns:a16="http://schemas.microsoft.com/office/drawing/2014/main" id="{FB02D395-6498-4839-81EB-7F03BE1998D8}"/>
              </a:ext>
            </a:extLst>
          </p:cNvPr>
          <p:cNvSpPr txBox="1"/>
          <p:nvPr/>
        </p:nvSpPr>
        <p:spPr>
          <a:xfrm>
            <a:off x="5415643" y="5504373"/>
            <a:ext cx="3265714" cy="369332"/>
          </a:xfrm>
          <a:prstGeom prst="rect">
            <a:avLst/>
          </a:prstGeom>
          <a:noFill/>
        </p:spPr>
        <p:txBody>
          <a:bodyPr wrap="square" rtlCol="0">
            <a:spAutoFit/>
          </a:bodyPr>
          <a:lstStyle/>
          <a:p>
            <a:r>
              <a:rPr lang="nb-NO" dirty="0">
                <a:solidFill>
                  <a:srgbClr val="0070C0"/>
                </a:solidFill>
              </a:rPr>
              <a:t>KORRESPONDANSETEORI</a:t>
            </a:r>
            <a:endParaRPr lang="en-US" dirty="0">
              <a:solidFill>
                <a:srgbClr val="0070C0"/>
              </a:solidFill>
            </a:endParaRPr>
          </a:p>
        </p:txBody>
      </p:sp>
      <p:sp>
        <p:nvSpPr>
          <p:cNvPr id="22" name="TextBox 21">
            <a:extLst>
              <a:ext uri="{FF2B5EF4-FFF2-40B4-BE49-F238E27FC236}">
                <a16:creationId xmlns:a16="http://schemas.microsoft.com/office/drawing/2014/main" id="{29CB9723-4131-4296-B505-2DD34518A55B}"/>
              </a:ext>
            </a:extLst>
          </p:cNvPr>
          <p:cNvSpPr txBox="1"/>
          <p:nvPr/>
        </p:nvSpPr>
        <p:spPr>
          <a:xfrm>
            <a:off x="3840224" y="2813747"/>
            <a:ext cx="3265714" cy="369332"/>
          </a:xfrm>
          <a:prstGeom prst="rect">
            <a:avLst/>
          </a:prstGeom>
          <a:noFill/>
        </p:spPr>
        <p:txBody>
          <a:bodyPr wrap="square" rtlCol="0">
            <a:spAutoFit/>
          </a:bodyPr>
          <a:lstStyle/>
          <a:p>
            <a:r>
              <a:rPr lang="nb-NO" dirty="0">
                <a:solidFill>
                  <a:srgbClr val="0070C0"/>
                </a:solidFill>
              </a:rPr>
              <a:t>DEDUKTIV NUMOLOGISK</a:t>
            </a:r>
            <a:endParaRPr lang="en-US" dirty="0">
              <a:solidFill>
                <a:srgbClr val="0070C0"/>
              </a:solidFill>
            </a:endParaRPr>
          </a:p>
        </p:txBody>
      </p:sp>
      <p:sp>
        <p:nvSpPr>
          <p:cNvPr id="23" name="TextBox 22">
            <a:extLst>
              <a:ext uri="{FF2B5EF4-FFF2-40B4-BE49-F238E27FC236}">
                <a16:creationId xmlns:a16="http://schemas.microsoft.com/office/drawing/2014/main" id="{107225BC-D2E3-4614-BD8B-B98B3ED810BE}"/>
              </a:ext>
            </a:extLst>
          </p:cNvPr>
          <p:cNvSpPr txBox="1"/>
          <p:nvPr/>
        </p:nvSpPr>
        <p:spPr>
          <a:xfrm>
            <a:off x="6977743" y="5039092"/>
            <a:ext cx="3265714" cy="369332"/>
          </a:xfrm>
          <a:prstGeom prst="rect">
            <a:avLst/>
          </a:prstGeom>
          <a:noFill/>
        </p:spPr>
        <p:txBody>
          <a:bodyPr wrap="square" rtlCol="0">
            <a:spAutoFit/>
          </a:bodyPr>
          <a:lstStyle/>
          <a:p>
            <a:r>
              <a:rPr lang="nb-NO" dirty="0">
                <a:solidFill>
                  <a:srgbClr val="0070C0"/>
                </a:solidFill>
              </a:rPr>
              <a:t>SEMANTISK TEORISYN</a:t>
            </a:r>
            <a:endParaRPr lang="en-US" dirty="0">
              <a:solidFill>
                <a:srgbClr val="0070C0"/>
              </a:solidFill>
            </a:endParaRPr>
          </a:p>
        </p:txBody>
      </p:sp>
      <p:sp>
        <p:nvSpPr>
          <p:cNvPr id="24" name="TextBox 23">
            <a:extLst>
              <a:ext uri="{FF2B5EF4-FFF2-40B4-BE49-F238E27FC236}">
                <a16:creationId xmlns:a16="http://schemas.microsoft.com/office/drawing/2014/main" id="{9DB44CB2-3A03-414D-81A7-297ED285D8C0}"/>
              </a:ext>
            </a:extLst>
          </p:cNvPr>
          <p:cNvSpPr txBox="1"/>
          <p:nvPr/>
        </p:nvSpPr>
        <p:spPr>
          <a:xfrm>
            <a:off x="7415893" y="4603012"/>
            <a:ext cx="3265714" cy="369332"/>
          </a:xfrm>
          <a:prstGeom prst="rect">
            <a:avLst/>
          </a:prstGeom>
          <a:noFill/>
        </p:spPr>
        <p:txBody>
          <a:bodyPr wrap="square" rtlCol="0">
            <a:spAutoFit/>
          </a:bodyPr>
          <a:lstStyle/>
          <a:p>
            <a:r>
              <a:rPr lang="nb-NO" dirty="0">
                <a:solidFill>
                  <a:srgbClr val="0070C0"/>
                </a:solidFill>
              </a:rPr>
              <a:t>POSITIVISME</a:t>
            </a:r>
            <a:endParaRPr lang="en-US" dirty="0">
              <a:solidFill>
                <a:srgbClr val="0070C0"/>
              </a:solidFill>
            </a:endParaRPr>
          </a:p>
        </p:txBody>
      </p:sp>
      <p:sp>
        <p:nvSpPr>
          <p:cNvPr id="25" name="TextBox 24">
            <a:extLst>
              <a:ext uri="{FF2B5EF4-FFF2-40B4-BE49-F238E27FC236}">
                <a16:creationId xmlns:a16="http://schemas.microsoft.com/office/drawing/2014/main" id="{0A46BEB5-DA8A-4635-9F76-361D843FFFAA}"/>
              </a:ext>
            </a:extLst>
          </p:cNvPr>
          <p:cNvSpPr txBox="1"/>
          <p:nvPr/>
        </p:nvSpPr>
        <p:spPr>
          <a:xfrm>
            <a:off x="1540329" y="3212068"/>
            <a:ext cx="3265714" cy="369332"/>
          </a:xfrm>
          <a:prstGeom prst="rect">
            <a:avLst/>
          </a:prstGeom>
          <a:noFill/>
        </p:spPr>
        <p:txBody>
          <a:bodyPr wrap="square" rtlCol="0">
            <a:spAutoFit/>
          </a:bodyPr>
          <a:lstStyle/>
          <a:p>
            <a:r>
              <a:rPr lang="nb-NO" dirty="0">
                <a:solidFill>
                  <a:srgbClr val="0070C0"/>
                </a:solidFill>
              </a:rPr>
              <a:t>KOHERENSTEORI</a:t>
            </a:r>
            <a:endParaRPr lang="en-US" dirty="0">
              <a:solidFill>
                <a:srgbClr val="0070C0"/>
              </a:solidFill>
            </a:endParaRPr>
          </a:p>
        </p:txBody>
      </p:sp>
      <p:sp>
        <p:nvSpPr>
          <p:cNvPr id="26" name="TextBox 25">
            <a:extLst>
              <a:ext uri="{FF2B5EF4-FFF2-40B4-BE49-F238E27FC236}">
                <a16:creationId xmlns:a16="http://schemas.microsoft.com/office/drawing/2014/main" id="{F7D77626-5F2A-4FD2-81EC-837C768CC733}"/>
              </a:ext>
            </a:extLst>
          </p:cNvPr>
          <p:cNvSpPr txBox="1"/>
          <p:nvPr/>
        </p:nvSpPr>
        <p:spPr>
          <a:xfrm>
            <a:off x="3121479" y="4739529"/>
            <a:ext cx="3265714" cy="369332"/>
          </a:xfrm>
          <a:prstGeom prst="rect">
            <a:avLst/>
          </a:prstGeom>
          <a:noFill/>
        </p:spPr>
        <p:txBody>
          <a:bodyPr wrap="square" rtlCol="0">
            <a:spAutoFit/>
          </a:bodyPr>
          <a:lstStyle/>
          <a:p>
            <a:r>
              <a:rPr lang="nb-NO" dirty="0">
                <a:solidFill>
                  <a:srgbClr val="0070C0"/>
                </a:solidFill>
              </a:rPr>
              <a:t>DEMODALISERING</a:t>
            </a:r>
            <a:endParaRPr lang="en-US" dirty="0">
              <a:solidFill>
                <a:srgbClr val="0070C0"/>
              </a:solidFill>
            </a:endParaRPr>
          </a:p>
        </p:txBody>
      </p:sp>
      <p:sp>
        <p:nvSpPr>
          <p:cNvPr id="27" name="TextBox 26">
            <a:extLst>
              <a:ext uri="{FF2B5EF4-FFF2-40B4-BE49-F238E27FC236}">
                <a16:creationId xmlns:a16="http://schemas.microsoft.com/office/drawing/2014/main" id="{B2205C04-1DE7-4626-BC47-07ADB4D883B2}"/>
              </a:ext>
            </a:extLst>
          </p:cNvPr>
          <p:cNvSpPr txBox="1"/>
          <p:nvPr/>
        </p:nvSpPr>
        <p:spPr>
          <a:xfrm>
            <a:off x="8120743" y="2241039"/>
            <a:ext cx="3265714" cy="369332"/>
          </a:xfrm>
          <a:prstGeom prst="rect">
            <a:avLst/>
          </a:prstGeom>
          <a:noFill/>
        </p:spPr>
        <p:txBody>
          <a:bodyPr wrap="square" rtlCol="0">
            <a:spAutoFit/>
          </a:bodyPr>
          <a:lstStyle/>
          <a:p>
            <a:r>
              <a:rPr lang="nb-NO" dirty="0">
                <a:solidFill>
                  <a:srgbClr val="0070C0"/>
                </a:solidFill>
              </a:rPr>
              <a:t>INSTRUMENTALISTISK TEORI</a:t>
            </a:r>
            <a:endParaRPr lang="en-US" dirty="0">
              <a:solidFill>
                <a:srgbClr val="0070C0"/>
              </a:solidFill>
            </a:endParaRPr>
          </a:p>
        </p:txBody>
      </p:sp>
      <p:sp>
        <p:nvSpPr>
          <p:cNvPr id="28" name="TextBox 27">
            <a:extLst>
              <a:ext uri="{FF2B5EF4-FFF2-40B4-BE49-F238E27FC236}">
                <a16:creationId xmlns:a16="http://schemas.microsoft.com/office/drawing/2014/main" id="{E74C0660-6DD7-4CD1-88F8-7BB159F249FC}"/>
              </a:ext>
            </a:extLst>
          </p:cNvPr>
          <p:cNvSpPr txBox="1"/>
          <p:nvPr/>
        </p:nvSpPr>
        <p:spPr>
          <a:xfrm>
            <a:off x="8458200" y="2635627"/>
            <a:ext cx="3265714" cy="369332"/>
          </a:xfrm>
          <a:prstGeom prst="rect">
            <a:avLst/>
          </a:prstGeom>
          <a:noFill/>
        </p:spPr>
        <p:txBody>
          <a:bodyPr wrap="square" rtlCol="0">
            <a:spAutoFit/>
          </a:bodyPr>
          <a:lstStyle/>
          <a:p>
            <a:r>
              <a:rPr lang="nb-NO" dirty="0">
                <a:solidFill>
                  <a:srgbClr val="0070C0"/>
                </a:solidFill>
              </a:rPr>
              <a:t>MARKASJONSKRITERIUM</a:t>
            </a:r>
            <a:endParaRPr lang="en-US" dirty="0">
              <a:solidFill>
                <a:srgbClr val="0070C0"/>
              </a:solidFill>
            </a:endParaRPr>
          </a:p>
        </p:txBody>
      </p:sp>
      <p:sp>
        <p:nvSpPr>
          <p:cNvPr id="29" name="TextBox 28">
            <a:extLst>
              <a:ext uri="{FF2B5EF4-FFF2-40B4-BE49-F238E27FC236}">
                <a16:creationId xmlns:a16="http://schemas.microsoft.com/office/drawing/2014/main" id="{3C3487C0-AA13-49F6-9704-AC46D6D9EB91}"/>
              </a:ext>
            </a:extLst>
          </p:cNvPr>
          <p:cNvSpPr txBox="1"/>
          <p:nvPr/>
        </p:nvSpPr>
        <p:spPr>
          <a:xfrm>
            <a:off x="9092581" y="3099197"/>
            <a:ext cx="3265714" cy="369332"/>
          </a:xfrm>
          <a:prstGeom prst="rect">
            <a:avLst/>
          </a:prstGeom>
          <a:noFill/>
        </p:spPr>
        <p:txBody>
          <a:bodyPr wrap="square" rtlCol="0">
            <a:spAutoFit/>
          </a:bodyPr>
          <a:lstStyle/>
          <a:p>
            <a:r>
              <a:rPr lang="nb-NO" dirty="0">
                <a:solidFill>
                  <a:srgbClr val="0070C0"/>
                </a:solidFill>
              </a:rPr>
              <a:t>SUBJEKTIVISME</a:t>
            </a:r>
            <a:endParaRPr lang="en-US" dirty="0">
              <a:solidFill>
                <a:srgbClr val="0070C0"/>
              </a:solidFill>
            </a:endParaRPr>
          </a:p>
        </p:txBody>
      </p:sp>
      <p:sp>
        <p:nvSpPr>
          <p:cNvPr id="30" name="TextBox 29">
            <a:extLst>
              <a:ext uri="{FF2B5EF4-FFF2-40B4-BE49-F238E27FC236}">
                <a16:creationId xmlns:a16="http://schemas.microsoft.com/office/drawing/2014/main" id="{A6DFF441-05FD-4D1E-8068-54B6F6620E61}"/>
              </a:ext>
            </a:extLst>
          </p:cNvPr>
          <p:cNvSpPr txBox="1"/>
          <p:nvPr/>
        </p:nvSpPr>
        <p:spPr>
          <a:xfrm>
            <a:off x="9737272" y="4902401"/>
            <a:ext cx="3265714" cy="369332"/>
          </a:xfrm>
          <a:prstGeom prst="rect">
            <a:avLst/>
          </a:prstGeom>
          <a:noFill/>
        </p:spPr>
        <p:txBody>
          <a:bodyPr wrap="square" rtlCol="0">
            <a:spAutoFit/>
          </a:bodyPr>
          <a:lstStyle/>
          <a:p>
            <a:r>
              <a:rPr lang="nb-NO" dirty="0">
                <a:solidFill>
                  <a:srgbClr val="0070C0"/>
                </a:solidFill>
              </a:rPr>
              <a:t>RELATIVISME</a:t>
            </a:r>
            <a:endParaRPr lang="en-US" dirty="0">
              <a:solidFill>
                <a:srgbClr val="0070C0"/>
              </a:solidFill>
            </a:endParaRPr>
          </a:p>
        </p:txBody>
      </p:sp>
      <p:sp>
        <p:nvSpPr>
          <p:cNvPr id="31" name="TextBox 30">
            <a:extLst>
              <a:ext uri="{FF2B5EF4-FFF2-40B4-BE49-F238E27FC236}">
                <a16:creationId xmlns:a16="http://schemas.microsoft.com/office/drawing/2014/main" id="{38E11B8C-AB8C-462A-BBFA-CCBB8329A805}"/>
              </a:ext>
            </a:extLst>
          </p:cNvPr>
          <p:cNvSpPr txBox="1"/>
          <p:nvPr/>
        </p:nvSpPr>
        <p:spPr>
          <a:xfrm>
            <a:off x="8700696" y="5675188"/>
            <a:ext cx="3265714" cy="369332"/>
          </a:xfrm>
          <a:prstGeom prst="rect">
            <a:avLst/>
          </a:prstGeom>
          <a:noFill/>
        </p:spPr>
        <p:txBody>
          <a:bodyPr wrap="square" rtlCol="0">
            <a:spAutoFit/>
          </a:bodyPr>
          <a:lstStyle/>
          <a:p>
            <a:r>
              <a:rPr lang="nb-NO" dirty="0">
                <a:solidFill>
                  <a:srgbClr val="0070C0"/>
                </a:solidFill>
              </a:rPr>
              <a:t>SOSIALKONSTRUKTIVISME</a:t>
            </a:r>
            <a:endParaRPr lang="en-US" dirty="0">
              <a:solidFill>
                <a:srgbClr val="0070C0"/>
              </a:solidFill>
            </a:endParaRPr>
          </a:p>
        </p:txBody>
      </p:sp>
      <p:sp>
        <p:nvSpPr>
          <p:cNvPr id="32" name="TextBox 31">
            <a:extLst>
              <a:ext uri="{FF2B5EF4-FFF2-40B4-BE49-F238E27FC236}">
                <a16:creationId xmlns:a16="http://schemas.microsoft.com/office/drawing/2014/main" id="{5EA4C97D-7C50-41AB-9C20-0D0812B4C84E}"/>
              </a:ext>
            </a:extLst>
          </p:cNvPr>
          <p:cNvSpPr txBox="1"/>
          <p:nvPr/>
        </p:nvSpPr>
        <p:spPr>
          <a:xfrm>
            <a:off x="7279822" y="1775758"/>
            <a:ext cx="3265714" cy="369332"/>
          </a:xfrm>
          <a:prstGeom prst="rect">
            <a:avLst/>
          </a:prstGeom>
          <a:noFill/>
        </p:spPr>
        <p:txBody>
          <a:bodyPr wrap="square" rtlCol="0">
            <a:spAutoFit/>
          </a:bodyPr>
          <a:lstStyle/>
          <a:p>
            <a:r>
              <a:rPr lang="nb-NO" dirty="0">
                <a:solidFill>
                  <a:srgbClr val="0070C0"/>
                </a:solidFill>
              </a:rPr>
              <a:t>EPISTEMOLOGI</a:t>
            </a:r>
            <a:endParaRPr lang="en-US" dirty="0">
              <a:solidFill>
                <a:srgbClr val="0070C0"/>
              </a:solidFill>
            </a:endParaRPr>
          </a:p>
        </p:txBody>
      </p:sp>
      <p:sp>
        <p:nvSpPr>
          <p:cNvPr id="33" name="TextBox 32">
            <a:extLst>
              <a:ext uri="{FF2B5EF4-FFF2-40B4-BE49-F238E27FC236}">
                <a16:creationId xmlns:a16="http://schemas.microsoft.com/office/drawing/2014/main" id="{2993AB7A-7EE6-4C97-9EA6-FE87F1B3F924}"/>
              </a:ext>
            </a:extLst>
          </p:cNvPr>
          <p:cNvSpPr txBox="1"/>
          <p:nvPr/>
        </p:nvSpPr>
        <p:spPr>
          <a:xfrm>
            <a:off x="6458272" y="3898060"/>
            <a:ext cx="3265714" cy="369332"/>
          </a:xfrm>
          <a:prstGeom prst="rect">
            <a:avLst/>
          </a:prstGeom>
          <a:noFill/>
        </p:spPr>
        <p:txBody>
          <a:bodyPr wrap="square" rtlCol="0">
            <a:spAutoFit/>
          </a:bodyPr>
          <a:lstStyle/>
          <a:p>
            <a:r>
              <a:rPr lang="nb-NO" dirty="0">
                <a:solidFill>
                  <a:srgbClr val="0070C0"/>
                </a:solidFill>
              </a:rPr>
              <a:t>POSTULAT</a:t>
            </a:r>
            <a:endParaRPr lang="en-US" dirty="0">
              <a:solidFill>
                <a:srgbClr val="0070C0"/>
              </a:solidFill>
            </a:endParaRPr>
          </a:p>
        </p:txBody>
      </p:sp>
      <p:sp>
        <p:nvSpPr>
          <p:cNvPr id="34" name="TextBox 33">
            <a:extLst>
              <a:ext uri="{FF2B5EF4-FFF2-40B4-BE49-F238E27FC236}">
                <a16:creationId xmlns:a16="http://schemas.microsoft.com/office/drawing/2014/main" id="{9E25054B-8FE4-48D4-8F01-0758C0939182}"/>
              </a:ext>
            </a:extLst>
          </p:cNvPr>
          <p:cNvSpPr txBox="1"/>
          <p:nvPr/>
        </p:nvSpPr>
        <p:spPr>
          <a:xfrm>
            <a:off x="4744452" y="4114438"/>
            <a:ext cx="3265714" cy="369332"/>
          </a:xfrm>
          <a:prstGeom prst="rect">
            <a:avLst/>
          </a:prstGeom>
          <a:noFill/>
        </p:spPr>
        <p:txBody>
          <a:bodyPr wrap="square" rtlCol="0">
            <a:spAutoFit/>
          </a:bodyPr>
          <a:lstStyle/>
          <a:p>
            <a:r>
              <a:rPr lang="nb-NO" dirty="0">
                <a:solidFill>
                  <a:srgbClr val="0070C0"/>
                </a:solidFill>
              </a:rPr>
              <a:t>ISOMORFI</a:t>
            </a:r>
            <a:endParaRPr lang="en-US" dirty="0">
              <a:solidFill>
                <a:srgbClr val="0070C0"/>
              </a:solidFill>
            </a:endParaRPr>
          </a:p>
        </p:txBody>
      </p:sp>
      <p:sp>
        <p:nvSpPr>
          <p:cNvPr id="35" name="TextBox 34">
            <a:extLst>
              <a:ext uri="{FF2B5EF4-FFF2-40B4-BE49-F238E27FC236}">
                <a16:creationId xmlns:a16="http://schemas.microsoft.com/office/drawing/2014/main" id="{7E8AD045-69A1-4044-A1E8-9FA65959DE7B}"/>
              </a:ext>
            </a:extLst>
          </p:cNvPr>
          <p:cNvSpPr txBox="1"/>
          <p:nvPr/>
        </p:nvSpPr>
        <p:spPr>
          <a:xfrm>
            <a:off x="7236568" y="3331310"/>
            <a:ext cx="3265714" cy="369332"/>
          </a:xfrm>
          <a:prstGeom prst="rect">
            <a:avLst/>
          </a:prstGeom>
          <a:noFill/>
        </p:spPr>
        <p:txBody>
          <a:bodyPr wrap="square" rtlCol="0">
            <a:spAutoFit/>
          </a:bodyPr>
          <a:lstStyle/>
          <a:p>
            <a:r>
              <a:rPr lang="nb-NO" dirty="0">
                <a:solidFill>
                  <a:srgbClr val="0070C0"/>
                </a:solidFill>
              </a:rPr>
              <a:t>KONTRAFAKTISK</a:t>
            </a:r>
            <a:endParaRPr lang="en-US" dirty="0">
              <a:solidFill>
                <a:srgbClr val="0070C0"/>
              </a:solidFill>
            </a:endParaRPr>
          </a:p>
        </p:txBody>
      </p:sp>
      <p:sp>
        <p:nvSpPr>
          <p:cNvPr id="36" name="TextBox 35">
            <a:extLst>
              <a:ext uri="{FF2B5EF4-FFF2-40B4-BE49-F238E27FC236}">
                <a16:creationId xmlns:a16="http://schemas.microsoft.com/office/drawing/2014/main" id="{05CEEB25-13E6-4ECE-A124-1EAEC7523FC9}"/>
              </a:ext>
            </a:extLst>
          </p:cNvPr>
          <p:cNvSpPr txBox="1"/>
          <p:nvPr/>
        </p:nvSpPr>
        <p:spPr>
          <a:xfrm>
            <a:off x="541242" y="6183581"/>
            <a:ext cx="3265714" cy="369332"/>
          </a:xfrm>
          <a:prstGeom prst="rect">
            <a:avLst/>
          </a:prstGeom>
          <a:noFill/>
        </p:spPr>
        <p:txBody>
          <a:bodyPr wrap="square" rtlCol="0">
            <a:spAutoFit/>
          </a:bodyPr>
          <a:lstStyle/>
          <a:p>
            <a:r>
              <a:rPr lang="nb-NO" dirty="0">
                <a:solidFill>
                  <a:srgbClr val="0070C0"/>
                </a:solidFill>
              </a:rPr>
              <a:t>FUNDASJONALISME</a:t>
            </a:r>
            <a:endParaRPr lang="en-US" dirty="0">
              <a:solidFill>
                <a:srgbClr val="0070C0"/>
              </a:solidFill>
            </a:endParaRPr>
          </a:p>
        </p:txBody>
      </p:sp>
      <p:sp>
        <p:nvSpPr>
          <p:cNvPr id="37" name="TextBox 36">
            <a:extLst>
              <a:ext uri="{FF2B5EF4-FFF2-40B4-BE49-F238E27FC236}">
                <a16:creationId xmlns:a16="http://schemas.microsoft.com/office/drawing/2014/main" id="{6D80155E-D2E6-4852-82BE-5FB308B9C4C7}"/>
              </a:ext>
            </a:extLst>
          </p:cNvPr>
          <p:cNvSpPr txBox="1"/>
          <p:nvPr/>
        </p:nvSpPr>
        <p:spPr>
          <a:xfrm>
            <a:off x="3875315" y="3206782"/>
            <a:ext cx="3265714" cy="369332"/>
          </a:xfrm>
          <a:prstGeom prst="rect">
            <a:avLst/>
          </a:prstGeom>
          <a:noFill/>
        </p:spPr>
        <p:txBody>
          <a:bodyPr wrap="square" rtlCol="0">
            <a:spAutoFit/>
          </a:bodyPr>
          <a:lstStyle/>
          <a:p>
            <a:r>
              <a:rPr lang="nb-NO" dirty="0">
                <a:solidFill>
                  <a:srgbClr val="0070C0"/>
                </a:solidFill>
              </a:rPr>
              <a:t>INTERSUBJEKTIV</a:t>
            </a:r>
            <a:endParaRPr lang="en-US" dirty="0">
              <a:solidFill>
                <a:srgbClr val="0070C0"/>
              </a:solidFill>
            </a:endParaRPr>
          </a:p>
        </p:txBody>
      </p:sp>
      <p:sp>
        <p:nvSpPr>
          <p:cNvPr id="38" name="TextBox 37">
            <a:extLst>
              <a:ext uri="{FF2B5EF4-FFF2-40B4-BE49-F238E27FC236}">
                <a16:creationId xmlns:a16="http://schemas.microsoft.com/office/drawing/2014/main" id="{61ABBA91-58B7-4A47-B0B9-DE7E8138753D}"/>
              </a:ext>
            </a:extLst>
          </p:cNvPr>
          <p:cNvSpPr txBox="1"/>
          <p:nvPr/>
        </p:nvSpPr>
        <p:spPr>
          <a:xfrm>
            <a:off x="8926286" y="6274599"/>
            <a:ext cx="3265714" cy="369332"/>
          </a:xfrm>
          <a:prstGeom prst="rect">
            <a:avLst/>
          </a:prstGeom>
          <a:noFill/>
        </p:spPr>
        <p:txBody>
          <a:bodyPr wrap="square" rtlCol="0">
            <a:spAutoFit/>
          </a:bodyPr>
          <a:lstStyle/>
          <a:p>
            <a:r>
              <a:rPr lang="nb-NO" dirty="0">
                <a:solidFill>
                  <a:srgbClr val="0070C0"/>
                </a:solidFill>
              </a:rPr>
              <a:t>TEORILADET</a:t>
            </a:r>
            <a:endParaRPr lang="en-US" dirty="0">
              <a:solidFill>
                <a:srgbClr val="0070C0"/>
              </a:solidFill>
            </a:endParaRPr>
          </a:p>
        </p:txBody>
      </p:sp>
      <p:sp>
        <p:nvSpPr>
          <p:cNvPr id="39" name="TextBox 38">
            <a:extLst>
              <a:ext uri="{FF2B5EF4-FFF2-40B4-BE49-F238E27FC236}">
                <a16:creationId xmlns:a16="http://schemas.microsoft.com/office/drawing/2014/main" id="{2F0F030F-0982-4EFA-A733-DBCB25277F6D}"/>
              </a:ext>
            </a:extLst>
          </p:cNvPr>
          <p:cNvSpPr txBox="1"/>
          <p:nvPr/>
        </p:nvSpPr>
        <p:spPr>
          <a:xfrm>
            <a:off x="1695307" y="1785786"/>
            <a:ext cx="3265714" cy="369332"/>
          </a:xfrm>
          <a:prstGeom prst="rect">
            <a:avLst/>
          </a:prstGeom>
          <a:noFill/>
        </p:spPr>
        <p:txBody>
          <a:bodyPr wrap="square" rtlCol="0">
            <a:spAutoFit/>
          </a:bodyPr>
          <a:lstStyle/>
          <a:p>
            <a:r>
              <a:rPr lang="nb-NO" dirty="0">
                <a:solidFill>
                  <a:srgbClr val="0070C0"/>
                </a:solidFill>
              </a:rPr>
              <a:t>KAPASITETSLOGIKK</a:t>
            </a:r>
            <a:endParaRPr lang="en-US" dirty="0">
              <a:solidFill>
                <a:srgbClr val="0070C0"/>
              </a:solidFill>
            </a:endParaRPr>
          </a:p>
        </p:txBody>
      </p:sp>
      <p:sp>
        <p:nvSpPr>
          <p:cNvPr id="40" name="TextBox 39">
            <a:extLst>
              <a:ext uri="{FF2B5EF4-FFF2-40B4-BE49-F238E27FC236}">
                <a16:creationId xmlns:a16="http://schemas.microsoft.com/office/drawing/2014/main" id="{1A52178A-2F5C-41FA-8208-3BBD7D56C72F}"/>
              </a:ext>
            </a:extLst>
          </p:cNvPr>
          <p:cNvSpPr txBox="1"/>
          <p:nvPr/>
        </p:nvSpPr>
        <p:spPr>
          <a:xfrm>
            <a:off x="9707336" y="1752727"/>
            <a:ext cx="3265714" cy="369332"/>
          </a:xfrm>
          <a:prstGeom prst="rect">
            <a:avLst/>
          </a:prstGeom>
          <a:noFill/>
        </p:spPr>
        <p:txBody>
          <a:bodyPr wrap="square" rtlCol="0">
            <a:spAutoFit/>
          </a:bodyPr>
          <a:lstStyle/>
          <a:p>
            <a:r>
              <a:rPr lang="nb-NO" dirty="0">
                <a:solidFill>
                  <a:srgbClr val="0070C0"/>
                </a:solidFill>
              </a:rPr>
              <a:t>UNDERDETERMINERING</a:t>
            </a:r>
            <a:endParaRPr lang="en-US" dirty="0">
              <a:solidFill>
                <a:srgbClr val="0070C0"/>
              </a:solidFill>
            </a:endParaRPr>
          </a:p>
        </p:txBody>
      </p:sp>
      <p:sp>
        <p:nvSpPr>
          <p:cNvPr id="41" name="TextBox 40">
            <a:extLst>
              <a:ext uri="{FF2B5EF4-FFF2-40B4-BE49-F238E27FC236}">
                <a16:creationId xmlns:a16="http://schemas.microsoft.com/office/drawing/2014/main" id="{1D4A69FA-4CB3-4F9E-9F16-B391ED31AD43}"/>
              </a:ext>
            </a:extLst>
          </p:cNvPr>
          <p:cNvSpPr txBox="1"/>
          <p:nvPr/>
        </p:nvSpPr>
        <p:spPr>
          <a:xfrm>
            <a:off x="4904248" y="6042621"/>
            <a:ext cx="3372029" cy="369332"/>
          </a:xfrm>
          <a:prstGeom prst="rect">
            <a:avLst/>
          </a:prstGeom>
          <a:noFill/>
        </p:spPr>
        <p:txBody>
          <a:bodyPr wrap="square" rtlCol="0">
            <a:spAutoFit/>
          </a:bodyPr>
          <a:lstStyle/>
          <a:p>
            <a:r>
              <a:rPr lang="nb-NO" dirty="0">
                <a:solidFill>
                  <a:srgbClr val="0070C0"/>
                </a:solidFill>
              </a:rPr>
              <a:t>HOLISTISK</a:t>
            </a:r>
            <a:endParaRPr lang="en-US" dirty="0">
              <a:solidFill>
                <a:srgbClr val="0070C0"/>
              </a:solidFill>
            </a:endParaRPr>
          </a:p>
        </p:txBody>
      </p:sp>
      <p:sp>
        <p:nvSpPr>
          <p:cNvPr id="42" name="TextBox 41">
            <a:extLst>
              <a:ext uri="{FF2B5EF4-FFF2-40B4-BE49-F238E27FC236}">
                <a16:creationId xmlns:a16="http://schemas.microsoft.com/office/drawing/2014/main" id="{C9406F79-8F9C-4EB5-AD83-C56787802B58}"/>
              </a:ext>
            </a:extLst>
          </p:cNvPr>
          <p:cNvSpPr txBox="1"/>
          <p:nvPr/>
        </p:nvSpPr>
        <p:spPr>
          <a:xfrm>
            <a:off x="62450" y="4548250"/>
            <a:ext cx="3265714" cy="369332"/>
          </a:xfrm>
          <a:prstGeom prst="rect">
            <a:avLst/>
          </a:prstGeom>
          <a:noFill/>
        </p:spPr>
        <p:txBody>
          <a:bodyPr wrap="square" rtlCol="0">
            <a:spAutoFit/>
          </a:bodyPr>
          <a:lstStyle/>
          <a:p>
            <a:r>
              <a:rPr lang="nb-NO" dirty="0">
                <a:solidFill>
                  <a:srgbClr val="0070C0"/>
                </a:solidFill>
              </a:rPr>
              <a:t>ESSENSIALISME</a:t>
            </a:r>
            <a:endParaRPr lang="en-US" dirty="0">
              <a:solidFill>
                <a:srgbClr val="0070C0"/>
              </a:solidFill>
            </a:endParaRPr>
          </a:p>
        </p:txBody>
      </p:sp>
      <p:sp>
        <p:nvSpPr>
          <p:cNvPr id="43" name="TextBox 42">
            <a:extLst>
              <a:ext uri="{FF2B5EF4-FFF2-40B4-BE49-F238E27FC236}">
                <a16:creationId xmlns:a16="http://schemas.microsoft.com/office/drawing/2014/main" id="{23524801-6F1F-4AA2-9426-8F0E00B0B4A2}"/>
              </a:ext>
            </a:extLst>
          </p:cNvPr>
          <p:cNvSpPr txBox="1"/>
          <p:nvPr/>
        </p:nvSpPr>
        <p:spPr>
          <a:xfrm>
            <a:off x="2672443" y="5199650"/>
            <a:ext cx="3265714" cy="369332"/>
          </a:xfrm>
          <a:prstGeom prst="rect">
            <a:avLst/>
          </a:prstGeom>
          <a:noFill/>
        </p:spPr>
        <p:txBody>
          <a:bodyPr wrap="square" rtlCol="0">
            <a:spAutoFit/>
          </a:bodyPr>
          <a:lstStyle/>
          <a:p>
            <a:r>
              <a:rPr lang="nb-NO" dirty="0">
                <a:solidFill>
                  <a:srgbClr val="0070C0"/>
                </a:solidFill>
              </a:rPr>
              <a:t>FENOMENOLOGI</a:t>
            </a:r>
            <a:endParaRPr lang="en-US" dirty="0">
              <a:solidFill>
                <a:srgbClr val="0070C0"/>
              </a:solidFill>
            </a:endParaRPr>
          </a:p>
        </p:txBody>
      </p:sp>
      <p:sp>
        <p:nvSpPr>
          <p:cNvPr id="44" name="TextBox 43">
            <a:extLst>
              <a:ext uri="{FF2B5EF4-FFF2-40B4-BE49-F238E27FC236}">
                <a16:creationId xmlns:a16="http://schemas.microsoft.com/office/drawing/2014/main" id="{342052B9-C108-4F7E-AFA1-68287560B6FF}"/>
              </a:ext>
            </a:extLst>
          </p:cNvPr>
          <p:cNvSpPr txBox="1"/>
          <p:nvPr/>
        </p:nvSpPr>
        <p:spPr>
          <a:xfrm>
            <a:off x="292732" y="1865329"/>
            <a:ext cx="3265714" cy="369332"/>
          </a:xfrm>
          <a:prstGeom prst="rect">
            <a:avLst/>
          </a:prstGeom>
          <a:noFill/>
        </p:spPr>
        <p:txBody>
          <a:bodyPr wrap="square" rtlCol="0">
            <a:spAutoFit/>
          </a:bodyPr>
          <a:lstStyle/>
          <a:p>
            <a:r>
              <a:rPr lang="nb-NO" dirty="0">
                <a:solidFill>
                  <a:srgbClr val="FF0000"/>
                </a:solidFill>
              </a:rPr>
              <a:t>SUPPE</a:t>
            </a:r>
            <a:endParaRPr lang="en-US" dirty="0">
              <a:solidFill>
                <a:srgbClr val="FF0000"/>
              </a:solidFill>
            </a:endParaRPr>
          </a:p>
        </p:txBody>
      </p:sp>
      <p:sp>
        <p:nvSpPr>
          <p:cNvPr id="45" name="TextBox 44">
            <a:extLst>
              <a:ext uri="{FF2B5EF4-FFF2-40B4-BE49-F238E27FC236}">
                <a16:creationId xmlns:a16="http://schemas.microsoft.com/office/drawing/2014/main" id="{49E18FCD-12C9-4046-BBA9-4E8DBDC87A8D}"/>
              </a:ext>
            </a:extLst>
          </p:cNvPr>
          <p:cNvSpPr txBox="1"/>
          <p:nvPr/>
        </p:nvSpPr>
        <p:spPr>
          <a:xfrm>
            <a:off x="7304314" y="5804079"/>
            <a:ext cx="3265714" cy="369332"/>
          </a:xfrm>
          <a:prstGeom prst="rect">
            <a:avLst/>
          </a:prstGeom>
          <a:noFill/>
        </p:spPr>
        <p:txBody>
          <a:bodyPr wrap="square" rtlCol="0">
            <a:spAutoFit/>
          </a:bodyPr>
          <a:lstStyle/>
          <a:p>
            <a:r>
              <a:rPr lang="nb-NO" dirty="0">
                <a:solidFill>
                  <a:srgbClr val="FF0000"/>
                </a:solidFill>
              </a:rPr>
              <a:t>WOOLGAR</a:t>
            </a:r>
            <a:endParaRPr lang="en-US" dirty="0">
              <a:solidFill>
                <a:srgbClr val="FF0000"/>
              </a:solidFill>
            </a:endParaRPr>
          </a:p>
        </p:txBody>
      </p:sp>
      <p:sp>
        <p:nvSpPr>
          <p:cNvPr id="46" name="TextBox 45">
            <a:extLst>
              <a:ext uri="{FF2B5EF4-FFF2-40B4-BE49-F238E27FC236}">
                <a16:creationId xmlns:a16="http://schemas.microsoft.com/office/drawing/2014/main" id="{8080C1F0-43B3-435F-9B95-7150F61125BB}"/>
              </a:ext>
            </a:extLst>
          </p:cNvPr>
          <p:cNvSpPr txBox="1"/>
          <p:nvPr/>
        </p:nvSpPr>
        <p:spPr>
          <a:xfrm>
            <a:off x="422503" y="2954096"/>
            <a:ext cx="3265714" cy="369332"/>
          </a:xfrm>
          <a:prstGeom prst="rect">
            <a:avLst/>
          </a:prstGeom>
          <a:noFill/>
        </p:spPr>
        <p:txBody>
          <a:bodyPr wrap="square" rtlCol="0">
            <a:spAutoFit/>
          </a:bodyPr>
          <a:lstStyle/>
          <a:p>
            <a:r>
              <a:rPr lang="nb-NO" dirty="0">
                <a:solidFill>
                  <a:srgbClr val="FF0000"/>
                </a:solidFill>
              </a:rPr>
              <a:t>KNORR-CETINA</a:t>
            </a:r>
            <a:endParaRPr lang="en-US" dirty="0">
              <a:solidFill>
                <a:srgbClr val="FF0000"/>
              </a:solidFill>
            </a:endParaRPr>
          </a:p>
        </p:txBody>
      </p:sp>
      <p:sp>
        <p:nvSpPr>
          <p:cNvPr id="47" name="TextBox 46">
            <a:extLst>
              <a:ext uri="{FF2B5EF4-FFF2-40B4-BE49-F238E27FC236}">
                <a16:creationId xmlns:a16="http://schemas.microsoft.com/office/drawing/2014/main" id="{B4B3CEA6-9E84-4936-BCA6-445A6030C2AB}"/>
              </a:ext>
            </a:extLst>
          </p:cNvPr>
          <p:cNvSpPr txBox="1"/>
          <p:nvPr/>
        </p:nvSpPr>
        <p:spPr>
          <a:xfrm>
            <a:off x="10643830" y="4575799"/>
            <a:ext cx="3265714" cy="369332"/>
          </a:xfrm>
          <a:prstGeom prst="rect">
            <a:avLst/>
          </a:prstGeom>
          <a:noFill/>
        </p:spPr>
        <p:txBody>
          <a:bodyPr wrap="square" rtlCol="0">
            <a:spAutoFit/>
          </a:bodyPr>
          <a:lstStyle/>
          <a:p>
            <a:r>
              <a:rPr lang="nb-NO" dirty="0">
                <a:solidFill>
                  <a:srgbClr val="FF0000"/>
                </a:solidFill>
              </a:rPr>
              <a:t>KUHN</a:t>
            </a:r>
            <a:endParaRPr lang="en-US" dirty="0">
              <a:solidFill>
                <a:srgbClr val="FF0000"/>
              </a:solidFill>
            </a:endParaRPr>
          </a:p>
        </p:txBody>
      </p:sp>
      <p:sp>
        <p:nvSpPr>
          <p:cNvPr id="48" name="TextBox 47">
            <a:extLst>
              <a:ext uri="{FF2B5EF4-FFF2-40B4-BE49-F238E27FC236}">
                <a16:creationId xmlns:a16="http://schemas.microsoft.com/office/drawing/2014/main" id="{BD2D15E4-E39E-4932-B1F0-C791E1BD4309}"/>
              </a:ext>
            </a:extLst>
          </p:cNvPr>
          <p:cNvSpPr txBox="1"/>
          <p:nvPr/>
        </p:nvSpPr>
        <p:spPr>
          <a:xfrm>
            <a:off x="5820813" y="4534156"/>
            <a:ext cx="3265714" cy="369332"/>
          </a:xfrm>
          <a:prstGeom prst="rect">
            <a:avLst/>
          </a:prstGeom>
          <a:noFill/>
        </p:spPr>
        <p:txBody>
          <a:bodyPr wrap="square" rtlCol="0">
            <a:spAutoFit/>
          </a:bodyPr>
          <a:lstStyle/>
          <a:p>
            <a:r>
              <a:rPr lang="nb-NO" dirty="0">
                <a:solidFill>
                  <a:srgbClr val="FF0000"/>
                </a:solidFill>
              </a:rPr>
              <a:t>CARTWRIGHT</a:t>
            </a:r>
            <a:endParaRPr lang="en-US" dirty="0">
              <a:solidFill>
                <a:srgbClr val="FF0000"/>
              </a:solidFill>
            </a:endParaRPr>
          </a:p>
        </p:txBody>
      </p:sp>
      <p:sp>
        <p:nvSpPr>
          <p:cNvPr id="49" name="TextBox 48">
            <a:extLst>
              <a:ext uri="{FF2B5EF4-FFF2-40B4-BE49-F238E27FC236}">
                <a16:creationId xmlns:a16="http://schemas.microsoft.com/office/drawing/2014/main" id="{A763393E-D312-43ED-B95D-7ADD56D2D3DD}"/>
              </a:ext>
            </a:extLst>
          </p:cNvPr>
          <p:cNvSpPr txBox="1"/>
          <p:nvPr/>
        </p:nvSpPr>
        <p:spPr>
          <a:xfrm>
            <a:off x="1812472" y="2185714"/>
            <a:ext cx="3265714" cy="369332"/>
          </a:xfrm>
          <a:prstGeom prst="rect">
            <a:avLst/>
          </a:prstGeom>
          <a:noFill/>
        </p:spPr>
        <p:txBody>
          <a:bodyPr wrap="square" rtlCol="0">
            <a:spAutoFit/>
          </a:bodyPr>
          <a:lstStyle/>
          <a:p>
            <a:r>
              <a:rPr lang="nb-NO" dirty="0">
                <a:solidFill>
                  <a:srgbClr val="FF0000"/>
                </a:solidFill>
              </a:rPr>
              <a:t>HANSON</a:t>
            </a:r>
            <a:endParaRPr lang="en-US" dirty="0">
              <a:solidFill>
                <a:srgbClr val="FF0000"/>
              </a:solidFill>
            </a:endParaRPr>
          </a:p>
        </p:txBody>
      </p:sp>
      <p:sp>
        <p:nvSpPr>
          <p:cNvPr id="50" name="TextBox 49">
            <a:extLst>
              <a:ext uri="{FF2B5EF4-FFF2-40B4-BE49-F238E27FC236}">
                <a16:creationId xmlns:a16="http://schemas.microsoft.com/office/drawing/2014/main" id="{335B530B-510B-4880-A0EF-F0DEA9950BA6}"/>
              </a:ext>
            </a:extLst>
          </p:cNvPr>
          <p:cNvSpPr txBox="1"/>
          <p:nvPr/>
        </p:nvSpPr>
        <p:spPr>
          <a:xfrm>
            <a:off x="364209" y="4053274"/>
            <a:ext cx="3265714" cy="369332"/>
          </a:xfrm>
          <a:prstGeom prst="rect">
            <a:avLst/>
          </a:prstGeom>
          <a:noFill/>
        </p:spPr>
        <p:txBody>
          <a:bodyPr wrap="square" rtlCol="0">
            <a:spAutoFit/>
          </a:bodyPr>
          <a:lstStyle/>
          <a:p>
            <a:r>
              <a:rPr lang="nb-NO" dirty="0">
                <a:solidFill>
                  <a:srgbClr val="FF0000"/>
                </a:solidFill>
              </a:rPr>
              <a:t>VAN FRAASSEN</a:t>
            </a:r>
            <a:endParaRPr lang="en-US" dirty="0">
              <a:solidFill>
                <a:srgbClr val="FF0000"/>
              </a:solidFill>
            </a:endParaRPr>
          </a:p>
        </p:txBody>
      </p:sp>
      <p:sp>
        <p:nvSpPr>
          <p:cNvPr id="51" name="TextBox 50">
            <a:extLst>
              <a:ext uri="{FF2B5EF4-FFF2-40B4-BE49-F238E27FC236}">
                <a16:creationId xmlns:a16="http://schemas.microsoft.com/office/drawing/2014/main" id="{76EE70E0-E794-416C-A9B6-63826DD44F8C}"/>
              </a:ext>
            </a:extLst>
          </p:cNvPr>
          <p:cNvSpPr txBox="1"/>
          <p:nvPr/>
        </p:nvSpPr>
        <p:spPr>
          <a:xfrm>
            <a:off x="541242" y="5070167"/>
            <a:ext cx="3265714" cy="369332"/>
          </a:xfrm>
          <a:prstGeom prst="rect">
            <a:avLst/>
          </a:prstGeom>
          <a:noFill/>
        </p:spPr>
        <p:txBody>
          <a:bodyPr wrap="square" rtlCol="0">
            <a:spAutoFit/>
          </a:bodyPr>
          <a:lstStyle/>
          <a:p>
            <a:r>
              <a:rPr lang="nb-NO" dirty="0">
                <a:solidFill>
                  <a:srgbClr val="FF0000"/>
                </a:solidFill>
              </a:rPr>
              <a:t>POPPER</a:t>
            </a:r>
            <a:endParaRPr lang="en-US" dirty="0">
              <a:solidFill>
                <a:srgbClr val="FF0000"/>
              </a:solidFill>
            </a:endParaRPr>
          </a:p>
        </p:txBody>
      </p:sp>
      <p:sp>
        <p:nvSpPr>
          <p:cNvPr id="52" name="TextBox 51">
            <a:extLst>
              <a:ext uri="{FF2B5EF4-FFF2-40B4-BE49-F238E27FC236}">
                <a16:creationId xmlns:a16="http://schemas.microsoft.com/office/drawing/2014/main" id="{1E5F29F1-50EF-43BB-A091-D8BC8774CB4A}"/>
              </a:ext>
            </a:extLst>
          </p:cNvPr>
          <p:cNvSpPr txBox="1"/>
          <p:nvPr/>
        </p:nvSpPr>
        <p:spPr>
          <a:xfrm>
            <a:off x="9889671" y="3464692"/>
            <a:ext cx="3265714" cy="369332"/>
          </a:xfrm>
          <a:prstGeom prst="rect">
            <a:avLst/>
          </a:prstGeom>
          <a:noFill/>
        </p:spPr>
        <p:txBody>
          <a:bodyPr wrap="square" rtlCol="0">
            <a:spAutoFit/>
          </a:bodyPr>
          <a:lstStyle/>
          <a:p>
            <a:r>
              <a:rPr lang="nb-NO" dirty="0">
                <a:solidFill>
                  <a:srgbClr val="FF0000"/>
                </a:solidFill>
              </a:rPr>
              <a:t>DESCARTES</a:t>
            </a:r>
            <a:endParaRPr lang="en-US" dirty="0">
              <a:solidFill>
                <a:srgbClr val="FF0000"/>
              </a:solidFill>
            </a:endParaRPr>
          </a:p>
        </p:txBody>
      </p:sp>
      <p:sp>
        <p:nvSpPr>
          <p:cNvPr id="53" name="TextBox 52">
            <a:extLst>
              <a:ext uri="{FF2B5EF4-FFF2-40B4-BE49-F238E27FC236}">
                <a16:creationId xmlns:a16="http://schemas.microsoft.com/office/drawing/2014/main" id="{08936CD3-E268-4A67-A175-99F4414F042B}"/>
              </a:ext>
            </a:extLst>
          </p:cNvPr>
          <p:cNvSpPr txBox="1"/>
          <p:nvPr/>
        </p:nvSpPr>
        <p:spPr>
          <a:xfrm>
            <a:off x="7282867" y="2600656"/>
            <a:ext cx="3265714" cy="369332"/>
          </a:xfrm>
          <a:prstGeom prst="rect">
            <a:avLst/>
          </a:prstGeom>
          <a:noFill/>
        </p:spPr>
        <p:txBody>
          <a:bodyPr wrap="square" rtlCol="0">
            <a:spAutoFit/>
          </a:bodyPr>
          <a:lstStyle/>
          <a:p>
            <a:r>
              <a:rPr lang="nb-NO" dirty="0">
                <a:solidFill>
                  <a:srgbClr val="FF0000"/>
                </a:solidFill>
              </a:rPr>
              <a:t>BACON</a:t>
            </a:r>
            <a:endParaRPr lang="en-US" dirty="0">
              <a:solidFill>
                <a:srgbClr val="FF0000"/>
              </a:solidFill>
            </a:endParaRPr>
          </a:p>
        </p:txBody>
      </p:sp>
      <p:sp>
        <p:nvSpPr>
          <p:cNvPr id="54" name="TextBox 53">
            <a:extLst>
              <a:ext uri="{FF2B5EF4-FFF2-40B4-BE49-F238E27FC236}">
                <a16:creationId xmlns:a16="http://schemas.microsoft.com/office/drawing/2014/main" id="{1D356072-8118-4877-B02A-9EB4A538A6F6}"/>
              </a:ext>
            </a:extLst>
          </p:cNvPr>
          <p:cNvSpPr txBox="1"/>
          <p:nvPr/>
        </p:nvSpPr>
        <p:spPr>
          <a:xfrm>
            <a:off x="4803947" y="3716160"/>
            <a:ext cx="3265714" cy="369332"/>
          </a:xfrm>
          <a:prstGeom prst="rect">
            <a:avLst/>
          </a:prstGeom>
          <a:noFill/>
        </p:spPr>
        <p:txBody>
          <a:bodyPr wrap="square" rtlCol="0">
            <a:spAutoFit/>
          </a:bodyPr>
          <a:lstStyle/>
          <a:p>
            <a:r>
              <a:rPr lang="nb-NO" dirty="0">
                <a:solidFill>
                  <a:srgbClr val="FF0000"/>
                </a:solidFill>
              </a:rPr>
              <a:t>PLATON</a:t>
            </a:r>
            <a:endParaRPr lang="en-US" dirty="0">
              <a:solidFill>
                <a:srgbClr val="FF0000"/>
              </a:solidFill>
            </a:endParaRPr>
          </a:p>
        </p:txBody>
      </p:sp>
      <p:sp>
        <p:nvSpPr>
          <p:cNvPr id="55" name="TextBox 54">
            <a:extLst>
              <a:ext uri="{FF2B5EF4-FFF2-40B4-BE49-F238E27FC236}">
                <a16:creationId xmlns:a16="http://schemas.microsoft.com/office/drawing/2014/main" id="{4823D04E-9A95-4A5C-9E5B-DDCD0BA61699}"/>
              </a:ext>
            </a:extLst>
          </p:cNvPr>
          <p:cNvSpPr txBox="1"/>
          <p:nvPr/>
        </p:nvSpPr>
        <p:spPr>
          <a:xfrm>
            <a:off x="4754336" y="1681035"/>
            <a:ext cx="3265714" cy="369332"/>
          </a:xfrm>
          <a:prstGeom prst="rect">
            <a:avLst/>
          </a:prstGeom>
          <a:noFill/>
        </p:spPr>
        <p:txBody>
          <a:bodyPr wrap="square" rtlCol="0">
            <a:spAutoFit/>
          </a:bodyPr>
          <a:lstStyle/>
          <a:p>
            <a:r>
              <a:rPr lang="nb-NO" dirty="0">
                <a:solidFill>
                  <a:srgbClr val="FF0000"/>
                </a:solidFill>
              </a:rPr>
              <a:t>HUME</a:t>
            </a:r>
            <a:endParaRPr lang="en-US" dirty="0">
              <a:solidFill>
                <a:srgbClr val="FF0000"/>
              </a:solidFill>
            </a:endParaRPr>
          </a:p>
        </p:txBody>
      </p:sp>
      <p:sp>
        <p:nvSpPr>
          <p:cNvPr id="56" name="TextBox 55">
            <a:extLst>
              <a:ext uri="{FF2B5EF4-FFF2-40B4-BE49-F238E27FC236}">
                <a16:creationId xmlns:a16="http://schemas.microsoft.com/office/drawing/2014/main" id="{08D2650F-3E6B-4B60-925D-C2769E32E91B}"/>
              </a:ext>
            </a:extLst>
          </p:cNvPr>
          <p:cNvSpPr txBox="1"/>
          <p:nvPr/>
        </p:nvSpPr>
        <p:spPr>
          <a:xfrm>
            <a:off x="2877265" y="5936754"/>
            <a:ext cx="3265714" cy="369332"/>
          </a:xfrm>
          <a:prstGeom prst="rect">
            <a:avLst/>
          </a:prstGeom>
          <a:noFill/>
        </p:spPr>
        <p:txBody>
          <a:bodyPr wrap="square" rtlCol="0">
            <a:spAutoFit/>
          </a:bodyPr>
          <a:lstStyle/>
          <a:p>
            <a:r>
              <a:rPr lang="nb-NO" dirty="0">
                <a:solidFill>
                  <a:srgbClr val="FF0000"/>
                </a:solidFill>
              </a:rPr>
              <a:t>HACKING</a:t>
            </a:r>
            <a:endParaRPr lang="en-US" dirty="0">
              <a:solidFill>
                <a:srgbClr val="FF0000"/>
              </a:solidFill>
            </a:endParaRPr>
          </a:p>
        </p:txBody>
      </p:sp>
    </p:spTree>
    <p:extLst>
      <p:ext uri="{BB962C8B-B14F-4D97-AF65-F5344CB8AC3E}">
        <p14:creationId xmlns:p14="http://schemas.microsoft.com/office/powerpoint/2010/main" val="1779695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Vitenskapsteoretiske perspektiver </a:t>
            </a:r>
          </a:p>
        </p:txBody>
      </p:sp>
      <p:sp>
        <p:nvSpPr>
          <p:cNvPr id="3" name="Plassholder for innhold 2"/>
          <p:cNvSpPr>
            <a:spLocks noGrp="1"/>
          </p:cNvSpPr>
          <p:nvPr>
            <p:ph idx="1"/>
          </p:nvPr>
        </p:nvSpPr>
        <p:spPr/>
        <p:txBody>
          <a:bodyPr>
            <a:normAutofit fontScale="92500" lnSpcReduction="20000"/>
          </a:bodyPr>
          <a:lstStyle/>
          <a:p>
            <a:r>
              <a:rPr lang="nb-NO" dirty="0"/>
              <a:t>Hva kjennetegner vitenskapelig metode?</a:t>
            </a:r>
          </a:p>
          <a:p>
            <a:r>
              <a:rPr lang="nb-NO" dirty="0"/>
              <a:t>Vitenskapen lager representasjoner av virkeligheten – hvordan skal vi tenke rundt dette?</a:t>
            </a:r>
          </a:p>
          <a:p>
            <a:r>
              <a:rPr lang="nb-NO" dirty="0"/>
              <a:t>Hvordan går vi fra empiriske observasjoner til teori? Er det mulig å forene dem?</a:t>
            </a:r>
          </a:p>
          <a:p>
            <a:r>
              <a:rPr lang="nb-NO" dirty="0"/>
              <a:t>Hva kan våre teorier egentlig si oss om verden?</a:t>
            </a:r>
          </a:p>
          <a:p>
            <a:r>
              <a:rPr lang="nb-NO" dirty="0"/>
              <a:t>Hvilken rolle har vi som forskere i alt dette?</a:t>
            </a:r>
          </a:p>
          <a:p>
            <a:pPr lvl="1"/>
            <a:endParaRPr lang="nb-NO" dirty="0"/>
          </a:p>
          <a:p>
            <a:r>
              <a:rPr lang="nb-NO" dirty="0"/>
              <a:t>Historisk – legge frem en og en definisjon/person</a:t>
            </a:r>
          </a:p>
          <a:p>
            <a:r>
              <a:rPr lang="nb-NO" dirty="0"/>
              <a:t>Drøftende – ser alt i sammenheng. Krever mer av leseren men gjør at vi kan komme inn på de store dilemmaene og reflektere rundt hva vi gjør</a:t>
            </a:r>
          </a:p>
        </p:txBody>
      </p:sp>
      <p:sp>
        <p:nvSpPr>
          <p:cNvPr id="4" name="Footer Placeholder 3">
            <a:extLst>
              <a:ext uri="{FF2B5EF4-FFF2-40B4-BE49-F238E27FC236}">
                <a16:creationId xmlns:a16="http://schemas.microsoft.com/office/drawing/2014/main" id="{0F64ED3F-59D9-47D5-AAE5-BBCEFF771AA5}"/>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156577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a:t>Vitenskapelig metode</a:t>
            </a:r>
          </a:p>
        </p:txBody>
      </p:sp>
      <p:sp>
        <p:nvSpPr>
          <p:cNvPr id="3" name="Plassholder for innhold 2"/>
          <p:cNvSpPr>
            <a:spLocks noGrp="1"/>
          </p:cNvSpPr>
          <p:nvPr>
            <p:ph idx="1"/>
          </p:nvPr>
        </p:nvSpPr>
        <p:spPr/>
        <p:txBody>
          <a:bodyPr>
            <a:normAutofit fontScale="92500"/>
          </a:bodyPr>
          <a:lstStyle/>
          <a:p>
            <a:r>
              <a:rPr lang="nb-NO" dirty="0"/>
              <a:t>Induktivisme</a:t>
            </a:r>
          </a:p>
          <a:p>
            <a:pPr lvl="1"/>
            <a:r>
              <a:rPr lang="nb-NO" dirty="0"/>
              <a:t>Ta utgangspunkt i enkeltobservasjoner og trekke generelle slutninger («alle» «de fleste»</a:t>
            </a:r>
          </a:p>
          <a:p>
            <a:pPr lvl="1"/>
            <a:r>
              <a:rPr lang="nb-NO" dirty="0"/>
              <a:t>«Alle svaner er hvite» - </a:t>
            </a:r>
            <a:r>
              <a:rPr lang="nb-NO" dirty="0" err="1"/>
              <a:t>enumerativ</a:t>
            </a:r>
            <a:r>
              <a:rPr lang="nb-NO" dirty="0"/>
              <a:t> induksjon (opptelling)</a:t>
            </a:r>
          </a:p>
          <a:p>
            <a:pPr lvl="1"/>
            <a:r>
              <a:rPr lang="nb-NO" dirty="0"/>
              <a:t>«Jeg så en svart svane så dermed kan ikke alle være hvite» - </a:t>
            </a:r>
            <a:r>
              <a:rPr lang="nb-NO" dirty="0" err="1"/>
              <a:t>eliminativ</a:t>
            </a:r>
            <a:r>
              <a:rPr lang="nb-NO" dirty="0"/>
              <a:t> induksjon (eliminere usanne hypoteser)</a:t>
            </a:r>
          </a:p>
          <a:p>
            <a:pPr lvl="1"/>
            <a:r>
              <a:rPr lang="nb-NO" dirty="0"/>
              <a:t>Går fra noe vi kan se til noe som er usett</a:t>
            </a:r>
          </a:p>
          <a:p>
            <a:pPr lvl="1"/>
            <a:r>
              <a:rPr lang="nb-NO" dirty="0"/>
              <a:t>…men kan ikke vite om det er riktig</a:t>
            </a:r>
          </a:p>
          <a:p>
            <a:pPr lvl="1"/>
            <a:r>
              <a:rPr lang="nb-NO" dirty="0"/>
              <a:t>I forskningen støtter vi oss på metodiske krav for å sikre konklusjonens pålitelighet</a:t>
            </a:r>
          </a:p>
          <a:p>
            <a:pPr lvl="1"/>
            <a:endParaRPr lang="nb-NO" dirty="0"/>
          </a:p>
          <a:p>
            <a:pPr lvl="1"/>
            <a:r>
              <a:rPr lang="nb-NO" dirty="0" err="1"/>
              <a:t>Teoribygging</a:t>
            </a:r>
            <a:r>
              <a:rPr lang="nb-NO" dirty="0"/>
              <a:t> fra data/empiri/erfaring/observasjon, logiske positivister er </a:t>
            </a:r>
            <a:r>
              <a:rPr lang="nb-NO" dirty="0" err="1"/>
              <a:t>induktivister</a:t>
            </a:r>
            <a:r>
              <a:rPr lang="nb-NO" dirty="0"/>
              <a:t> siden kunnskap starter med erfaring</a:t>
            </a:r>
          </a:p>
        </p:txBody>
      </p:sp>
      <p:sp>
        <p:nvSpPr>
          <p:cNvPr id="4" name="Footer Placeholder 3">
            <a:extLst>
              <a:ext uri="{FF2B5EF4-FFF2-40B4-BE49-F238E27FC236}">
                <a16:creationId xmlns:a16="http://schemas.microsoft.com/office/drawing/2014/main" id="{0F64ED3F-59D9-47D5-AAE5-BBCEFF771AA5}"/>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236331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a:t>Vitenskapelig metode</a:t>
            </a:r>
          </a:p>
        </p:txBody>
      </p:sp>
      <p:sp>
        <p:nvSpPr>
          <p:cNvPr id="3" name="Plassholder for innhold 2"/>
          <p:cNvSpPr>
            <a:spLocks noGrp="1"/>
          </p:cNvSpPr>
          <p:nvPr>
            <p:ph idx="1"/>
          </p:nvPr>
        </p:nvSpPr>
        <p:spPr/>
        <p:txBody>
          <a:bodyPr>
            <a:normAutofit/>
          </a:bodyPr>
          <a:lstStyle/>
          <a:p>
            <a:r>
              <a:rPr lang="nb-NO" dirty="0"/>
              <a:t>Deduktivisme</a:t>
            </a:r>
          </a:p>
          <a:p>
            <a:pPr lvl="1"/>
            <a:r>
              <a:rPr lang="nb-NO" dirty="0"/>
              <a:t>Gå fra det generelle til det partikulære (individuelle)</a:t>
            </a:r>
          </a:p>
          <a:p>
            <a:pPr lvl="1"/>
            <a:r>
              <a:rPr lang="nb-NO" dirty="0"/>
              <a:t>Argumentene er logisk gyldige</a:t>
            </a:r>
          </a:p>
          <a:p>
            <a:pPr lvl="1"/>
            <a:r>
              <a:rPr lang="nb-NO" dirty="0"/>
              <a:t>Rollen til vitenskapen er å avkrefte eller falsifisere (</a:t>
            </a:r>
            <a:r>
              <a:rPr lang="nb-NO" dirty="0">
                <a:solidFill>
                  <a:srgbClr val="FF0000"/>
                </a:solidFill>
              </a:rPr>
              <a:t>Hume, Popper</a:t>
            </a:r>
            <a:r>
              <a:rPr lang="nb-NO" dirty="0"/>
              <a:t>)</a:t>
            </a:r>
          </a:p>
          <a:p>
            <a:pPr lvl="1"/>
            <a:r>
              <a:rPr lang="nb-NO" dirty="0"/>
              <a:t>Vitenskapelige teorier er de som er falsifiserbare (</a:t>
            </a:r>
            <a:r>
              <a:rPr lang="nb-NO" dirty="0">
                <a:solidFill>
                  <a:srgbClr val="0070C0"/>
                </a:solidFill>
              </a:rPr>
              <a:t>demarkasjonskriterium</a:t>
            </a:r>
            <a:r>
              <a:rPr lang="nb-NO" dirty="0"/>
              <a:t> for vitenskap)</a:t>
            </a:r>
          </a:p>
          <a:p>
            <a:pPr lvl="1"/>
            <a:r>
              <a:rPr lang="nb-NO" dirty="0"/>
              <a:t>Går fra teori til testbare implikasjoner, empiri bestemmer hvilke teorier vi beholder</a:t>
            </a:r>
          </a:p>
          <a:p>
            <a:pPr lvl="1"/>
            <a:endParaRPr lang="nb-NO" dirty="0"/>
          </a:p>
          <a:p>
            <a:pPr lvl="1"/>
            <a:r>
              <a:rPr lang="nb-NO" dirty="0"/>
              <a:t>Data/empiri brukes til teoritesting</a:t>
            </a:r>
          </a:p>
          <a:p>
            <a:pPr lvl="1"/>
            <a:endParaRPr lang="nb-NO" dirty="0"/>
          </a:p>
        </p:txBody>
      </p:sp>
      <p:sp>
        <p:nvSpPr>
          <p:cNvPr id="4" name="Footer Placeholder 3">
            <a:extLst>
              <a:ext uri="{FF2B5EF4-FFF2-40B4-BE49-F238E27FC236}">
                <a16:creationId xmlns:a16="http://schemas.microsoft.com/office/drawing/2014/main" id="{0F64ED3F-59D9-47D5-AAE5-BBCEFF771AA5}"/>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3124081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a:t>Representasjon</a:t>
            </a:r>
          </a:p>
        </p:txBody>
      </p:sp>
      <p:sp>
        <p:nvSpPr>
          <p:cNvPr id="3" name="Plassholder for innhold 2"/>
          <p:cNvSpPr>
            <a:spLocks noGrp="1"/>
          </p:cNvSpPr>
          <p:nvPr>
            <p:ph idx="1"/>
          </p:nvPr>
        </p:nvSpPr>
        <p:spPr/>
        <p:txBody>
          <a:bodyPr>
            <a:normAutofit/>
          </a:bodyPr>
          <a:lstStyle/>
          <a:p>
            <a:r>
              <a:rPr lang="nb-NO" dirty="0"/>
              <a:t>Kunnskap: Legitimert, sann oppfatning</a:t>
            </a:r>
          </a:p>
          <a:p>
            <a:pPr lvl="1"/>
            <a:r>
              <a:rPr lang="nb-NO" dirty="0"/>
              <a:t>Sannhetsbetingelse: vi sier vi vet noe fordi vi tror det er sant</a:t>
            </a:r>
          </a:p>
          <a:p>
            <a:pPr lvl="1"/>
            <a:r>
              <a:rPr lang="nb-NO" dirty="0"/>
              <a:t>Legitimitet/evidensbetingelse: kunnskap er noe mer enn bare en sann oppfatning, vi må kunne underbygge påstanden</a:t>
            </a:r>
          </a:p>
          <a:p>
            <a:pPr lvl="1"/>
            <a:r>
              <a:rPr lang="nb-NO" dirty="0"/>
              <a:t>Trosbetingelse: hvis vi vet noe, så tror vi også at vi vet noe</a:t>
            </a:r>
          </a:p>
          <a:p>
            <a:pPr marL="914400" lvl="1" indent="-457200">
              <a:buFont typeface="+mj-lt"/>
              <a:buAutoNum type="arabicPeriod"/>
            </a:pPr>
            <a:endParaRPr lang="nb-NO" dirty="0"/>
          </a:p>
          <a:p>
            <a:pPr marL="914400" lvl="1" indent="-457200">
              <a:buFont typeface="+mj-lt"/>
              <a:buAutoNum type="arabicPeriod"/>
            </a:pPr>
            <a:r>
              <a:rPr lang="nb-NO" dirty="0"/>
              <a:t>Kunnskap på være oppnåelig med naturlige midler</a:t>
            </a:r>
          </a:p>
          <a:p>
            <a:pPr marL="914400" lvl="1" indent="-457200">
              <a:buFont typeface="+mj-lt"/>
              <a:buAutoNum type="arabicPeriod"/>
            </a:pPr>
            <a:r>
              <a:rPr lang="nb-NO" dirty="0"/>
              <a:t>Den må ses på som (relativt) permanent</a:t>
            </a:r>
          </a:p>
          <a:p>
            <a:pPr marL="914400" lvl="1" indent="-457200">
              <a:buFont typeface="+mj-lt"/>
              <a:buAutoNum type="arabicPeriod"/>
            </a:pPr>
            <a:r>
              <a:rPr lang="nb-NO" dirty="0"/>
              <a:t>Kunnskap må tillegges egenverdi, som verdt å drive med for sin egen skyld</a:t>
            </a:r>
          </a:p>
          <a:p>
            <a:pPr marL="914400" lvl="1" indent="-457200">
              <a:buFont typeface="+mj-lt"/>
              <a:buAutoNum type="arabicPeriod"/>
            </a:pPr>
            <a:r>
              <a:rPr lang="nb-NO" dirty="0"/>
              <a:t>Kunnskap må være offentlig og tilgjengelig for kritisk granskning </a:t>
            </a:r>
          </a:p>
          <a:p>
            <a:pPr marL="914400" lvl="2" indent="0">
              <a:buNone/>
            </a:pPr>
            <a:r>
              <a:rPr lang="nb-NO" dirty="0"/>
              <a:t>Gjertsen (1989)</a:t>
            </a:r>
          </a:p>
          <a:p>
            <a:pPr marL="914400" lvl="2" indent="0">
              <a:buNone/>
            </a:pPr>
            <a:endParaRPr lang="nb-NO" dirty="0"/>
          </a:p>
          <a:p>
            <a:pPr lvl="1"/>
            <a:endParaRPr lang="nb-NO" dirty="0"/>
          </a:p>
          <a:p>
            <a:pPr lvl="1"/>
            <a:endParaRPr lang="nb-NO" dirty="0"/>
          </a:p>
        </p:txBody>
      </p:sp>
      <p:sp>
        <p:nvSpPr>
          <p:cNvPr id="4" name="Footer Placeholder 3">
            <a:extLst>
              <a:ext uri="{FF2B5EF4-FFF2-40B4-BE49-F238E27FC236}">
                <a16:creationId xmlns:a16="http://schemas.microsoft.com/office/drawing/2014/main" id="{0F64ED3F-59D9-47D5-AAE5-BBCEFF771AA5}"/>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2016798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a:t>Representasjon</a:t>
            </a:r>
          </a:p>
        </p:txBody>
      </p:sp>
      <p:sp>
        <p:nvSpPr>
          <p:cNvPr id="3" name="Plassholder for innhold 2"/>
          <p:cNvSpPr>
            <a:spLocks noGrp="1"/>
          </p:cNvSpPr>
          <p:nvPr>
            <p:ph idx="1"/>
          </p:nvPr>
        </p:nvSpPr>
        <p:spPr/>
        <p:txBody>
          <a:bodyPr>
            <a:normAutofit/>
          </a:bodyPr>
          <a:lstStyle/>
          <a:p>
            <a:r>
              <a:rPr lang="nb-NO" dirty="0"/>
              <a:t>Teori</a:t>
            </a:r>
          </a:p>
          <a:p>
            <a:pPr lvl="1"/>
            <a:r>
              <a:rPr lang="nb-NO" dirty="0"/>
              <a:t>Beskriver ikke fenomenet i all sin kompleksitet, men ved noen </a:t>
            </a:r>
            <a:r>
              <a:rPr lang="nb-NO" dirty="0" err="1"/>
              <a:t>parametre</a:t>
            </a:r>
            <a:endParaRPr lang="nb-NO" dirty="0"/>
          </a:p>
          <a:p>
            <a:pPr lvl="1"/>
            <a:r>
              <a:rPr lang="nb-NO" dirty="0"/>
              <a:t>Fenomenet beskrives «som om» det bare besto av disse </a:t>
            </a:r>
            <a:r>
              <a:rPr lang="nb-NO" dirty="0" err="1"/>
              <a:t>parametrene</a:t>
            </a:r>
            <a:r>
              <a:rPr lang="nb-NO" dirty="0"/>
              <a:t> (kontrafaktisk, </a:t>
            </a:r>
            <a:r>
              <a:rPr lang="nb-NO" dirty="0">
                <a:solidFill>
                  <a:srgbClr val="FF0000"/>
                </a:solidFill>
              </a:rPr>
              <a:t>Frederick Suppe</a:t>
            </a:r>
            <a:r>
              <a:rPr lang="nb-NO" dirty="0"/>
              <a:t>)</a:t>
            </a:r>
          </a:p>
          <a:p>
            <a:pPr lvl="1"/>
            <a:r>
              <a:rPr lang="nb-NO" dirty="0" err="1"/>
              <a:t>Parametrene</a:t>
            </a:r>
            <a:r>
              <a:rPr lang="nb-NO" dirty="0"/>
              <a:t> utgjør en forenklet abstrakt modell av </a:t>
            </a:r>
            <a:r>
              <a:rPr lang="nb-NO" dirty="0" err="1"/>
              <a:t>fenomemet</a:t>
            </a:r>
            <a:r>
              <a:rPr lang="nb-NO" dirty="0"/>
              <a:t> (abstraksjon, </a:t>
            </a:r>
            <a:r>
              <a:rPr lang="nb-NO" dirty="0">
                <a:solidFill>
                  <a:srgbClr val="FF0000"/>
                </a:solidFill>
              </a:rPr>
              <a:t>Nancy </a:t>
            </a:r>
            <a:r>
              <a:rPr lang="nb-NO" dirty="0" err="1">
                <a:solidFill>
                  <a:srgbClr val="FF0000"/>
                </a:solidFill>
              </a:rPr>
              <a:t>Cartwright</a:t>
            </a:r>
            <a:r>
              <a:rPr lang="nb-NO" dirty="0"/>
              <a:t>)</a:t>
            </a:r>
          </a:p>
          <a:p>
            <a:pPr lvl="1"/>
            <a:r>
              <a:rPr lang="nb-NO" dirty="0"/>
              <a:t>Dette gjør det mulig å generalisere </a:t>
            </a:r>
          </a:p>
          <a:p>
            <a:pPr lvl="1"/>
            <a:r>
              <a:rPr lang="nb-NO" dirty="0"/>
              <a:t>Teori er bredere enn modell, består av modell og alt modellen fører med seg (f.eks. lover)</a:t>
            </a:r>
          </a:p>
          <a:p>
            <a:pPr lvl="1"/>
            <a:endParaRPr lang="nb-NO" dirty="0"/>
          </a:p>
        </p:txBody>
      </p:sp>
      <p:sp>
        <p:nvSpPr>
          <p:cNvPr id="4" name="Footer Placeholder 3">
            <a:extLst>
              <a:ext uri="{FF2B5EF4-FFF2-40B4-BE49-F238E27FC236}">
                <a16:creationId xmlns:a16="http://schemas.microsoft.com/office/drawing/2014/main" id="{0F64ED3F-59D9-47D5-AAE5-BBCEFF771AA5}"/>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3881704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a:t>Empiri og teori</a:t>
            </a:r>
          </a:p>
        </p:txBody>
      </p:sp>
      <p:sp>
        <p:nvSpPr>
          <p:cNvPr id="3" name="Plassholder for innhold 2"/>
          <p:cNvSpPr>
            <a:spLocks noGrp="1"/>
          </p:cNvSpPr>
          <p:nvPr>
            <p:ph idx="1"/>
          </p:nvPr>
        </p:nvSpPr>
        <p:spPr/>
        <p:txBody>
          <a:bodyPr>
            <a:normAutofit lnSpcReduction="10000"/>
          </a:bodyPr>
          <a:lstStyle/>
          <a:p>
            <a:r>
              <a:rPr lang="nb-NO" dirty="0"/>
              <a:t>Observasjonelle termer (O-termer): direkte observerbare størrelser, egenskaper eller forhold, komme fra konkrete erfaringer</a:t>
            </a:r>
          </a:p>
          <a:p>
            <a:r>
              <a:rPr lang="nb-NO" dirty="0"/>
              <a:t>Teoretiske termer (T-termer): begreper som tilhører vitenskapelig teori og alle størrelser som er uobserverbare</a:t>
            </a:r>
          </a:p>
          <a:p>
            <a:pPr lvl="1"/>
            <a:r>
              <a:rPr lang="nb-NO" dirty="0"/>
              <a:t>Elektron, gravitasjon, årsakssammenheng (kausalitet), motivasjon, personlighet…</a:t>
            </a:r>
          </a:p>
          <a:p>
            <a:r>
              <a:rPr lang="nb-NO" dirty="0"/>
              <a:t>Teoriladet observasjon</a:t>
            </a:r>
          </a:p>
          <a:p>
            <a:pPr lvl="1"/>
            <a:r>
              <a:rPr lang="nb-NO" dirty="0" err="1"/>
              <a:t>Fundasjonalisme</a:t>
            </a:r>
            <a:r>
              <a:rPr lang="nb-NO" dirty="0"/>
              <a:t>: observasjon gir sikker kunnskap om grunnleggende oppfatninger, mens teori trenger legitimering</a:t>
            </a:r>
          </a:p>
          <a:p>
            <a:pPr lvl="1"/>
            <a:r>
              <a:rPr lang="nb-NO" dirty="0"/>
              <a:t>Teoriladet observasjon: alle observasjoner har teoretiske elementer i seg, sanseerfaring gir ikke sikker kunnskap</a:t>
            </a:r>
          </a:p>
          <a:p>
            <a:pPr lvl="1"/>
            <a:endParaRPr lang="nb-NO" dirty="0"/>
          </a:p>
          <a:p>
            <a:pPr lvl="1"/>
            <a:endParaRPr lang="nb-NO" dirty="0"/>
          </a:p>
          <a:p>
            <a:pPr lvl="1"/>
            <a:endParaRPr lang="nb-NO" dirty="0"/>
          </a:p>
        </p:txBody>
      </p:sp>
      <p:sp>
        <p:nvSpPr>
          <p:cNvPr id="4" name="Footer Placeholder 3">
            <a:extLst>
              <a:ext uri="{FF2B5EF4-FFF2-40B4-BE49-F238E27FC236}">
                <a16:creationId xmlns:a16="http://schemas.microsoft.com/office/drawing/2014/main" id="{0F64ED3F-59D9-47D5-AAE5-BBCEFF771AA5}"/>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72405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a:t>Empiri og teori</a:t>
            </a:r>
          </a:p>
        </p:txBody>
      </p:sp>
      <p:sp>
        <p:nvSpPr>
          <p:cNvPr id="4" name="Footer Placeholder 3">
            <a:extLst>
              <a:ext uri="{FF2B5EF4-FFF2-40B4-BE49-F238E27FC236}">
                <a16:creationId xmlns:a16="http://schemas.microsoft.com/office/drawing/2014/main" id="{0F64ED3F-59D9-47D5-AAE5-BBCEFF771AA5}"/>
              </a:ext>
            </a:extLst>
          </p:cNvPr>
          <p:cNvSpPr>
            <a:spLocks noGrp="1"/>
          </p:cNvSpPr>
          <p:nvPr>
            <p:ph type="ftr" sz="quarter" idx="11"/>
          </p:nvPr>
        </p:nvSpPr>
        <p:spPr/>
        <p:txBody>
          <a:bodyPr/>
          <a:lstStyle/>
          <a:p>
            <a:r>
              <a:rPr lang="nb-NO" dirty="0"/>
              <a:t>Astrid Marie Jorde Sandsør – SPED4010</a:t>
            </a:r>
            <a:endParaRPr lang="en-US" dirty="0"/>
          </a:p>
        </p:txBody>
      </p:sp>
      <p:pic>
        <p:nvPicPr>
          <p:cNvPr id="1028" name="Picture 4">
            <a:extLst>
              <a:ext uri="{FF2B5EF4-FFF2-40B4-BE49-F238E27FC236}">
                <a16:creationId xmlns:a16="http://schemas.microsoft.com/office/drawing/2014/main" id="{42AF5F1F-CA64-4117-A7BA-F19C1BEF1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27374"/>
            <a:ext cx="3709896" cy="51478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F302A8D-D9D4-4237-AB39-CE20D174C39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3181" y="1056816"/>
            <a:ext cx="5561347" cy="31678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FC82A24-D6DD-4169-B002-6B291CE9FF85}"/>
              </a:ext>
            </a:extLst>
          </p:cNvPr>
          <p:cNvSpPr/>
          <p:nvPr/>
        </p:nvSpPr>
        <p:spPr>
          <a:xfrm>
            <a:off x="8339101" y="5499973"/>
            <a:ext cx="2736327" cy="369332"/>
          </a:xfrm>
          <a:prstGeom prst="rect">
            <a:avLst/>
          </a:prstGeom>
        </p:spPr>
        <p:txBody>
          <a:bodyPr wrap="none">
            <a:spAutoFit/>
          </a:bodyPr>
          <a:lstStyle/>
          <a:p>
            <a:r>
              <a:rPr lang="nb-NO" dirty="0"/>
              <a:t>Kilde: Wikimedia </a:t>
            </a:r>
            <a:r>
              <a:rPr lang="nb-NO" dirty="0" err="1"/>
              <a:t>commons</a:t>
            </a:r>
            <a:endParaRPr lang="en-US" dirty="0"/>
          </a:p>
        </p:txBody>
      </p:sp>
      <p:pic>
        <p:nvPicPr>
          <p:cNvPr id="1032" name="Picture 8">
            <a:extLst>
              <a:ext uri="{FF2B5EF4-FFF2-40B4-BE49-F238E27FC236}">
                <a16:creationId xmlns:a16="http://schemas.microsoft.com/office/drawing/2014/main" id="{8335D7DF-C680-4FC5-A4E7-184DA2EBD2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0598" y="4570476"/>
            <a:ext cx="2286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541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a:t>Empiri og teori</a:t>
            </a:r>
          </a:p>
        </p:txBody>
      </p:sp>
      <p:sp>
        <p:nvSpPr>
          <p:cNvPr id="3" name="Plassholder for innhold 2"/>
          <p:cNvSpPr>
            <a:spLocks noGrp="1"/>
          </p:cNvSpPr>
          <p:nvPr>
            <p:ph idx="1"/>
          </p:nvPr>
        </p:nvSpPr>
        <p:spPr/>
        <p:txBody>
          <a:bodyPr>
            <a:normAutofit fontScale="92500"/>
          </a:bodyPr>
          <a:lstStyle/>
          <a:p>
            <a:r>
              <a:rPr lang="nb-NO" dirty="0"/>
              <a:t>Teorikonstruksjon</a:t>
            </a:r>
          </a:p>
          <a:p>
            <a:pPr marL="914400" lvl="1" indent="-457200">
              <a:buFont typeface="+mj-lt"/>
              <a:buAutoNum type="arabicPeriod"/>
            </a:pPr>
            <a:r>
              <a:rPr lang="nb-NO" dirty="0"/>
              <a:t>Fra fenomen til abstrakt modell 	2. Fra abstrakt modell til teori</a:t>
            </a:r>
          </a:p>
          <a:p>
            <a:pPr lvl="1"/>
            <a:r>
              <a:rPr lang="nb-NO" dirty="0"/>
              <a:t>Hvordan kan vi anta at det som skjer i kontrafaktiske, ikke-realiserte situasjoner gir oss legitimerte oppfatninger om hva som skjer i reelle, konkrete situasjoner?</a:t>
            </a:r>
          </a:p>
          <a:p>
            <a:pPr lvl="1"/>
            <a:r>
              <a:rPr lang="nb-NO" dirty="0"/>
              <a:t>Kapasitetslogikk: parameteren antas å ha samme kapasitet i ulike situasjoner, men i ulik grad avhengig av omstendighetene (</a:t>
            </a:r>
            <a:r>
              <a:rPr lang="nb-NO" dirty="0" err="1"/>
              <a:t>Cartwright</a:t>
            </a:r>
            <a:r>
              <a:rPr lang="nb-NO" dirty="0"/>
              <a:t>)</a:t>
            </a:r>
          </a:p>
          <a:p>
            <a:r>
              <a:rPr lang="nb-NO" dirty="0"/>
              <a:t>Teoritesting</a:t>
            </a:r>
          </a:p>
          <a:p>
            <a:pPr lvl="1"/>
            <a:r>
              <a:rPr lang="nb-NO" dirty="0" err="1"/>
              <a:t>Duhem</a:t>
            </a:r>
            <a:r>
              <a:rPr lang="nb-NO" dirty="0"/>
              <a:t>-</a:t>
            </a:r>
            <a:r>
              <a:rPr lang="nb-NO" dirty="0" err="1"/>
              <a:t>Quine</a:t>
            </a:r>
            <a:r>
              <a:rPr lang="nb-NO" dirty="0"/>
              <a:t>-tesen: Evidensen møter et helhetlig (holistisk) nettverk av teorier og hjelpehypoteser. Negativ evidens (noe som ikke bekrefter) kan møte deler av helheten. Underdeterminering vil si at evidens er forenelig med flere teorier. </a:t>
            </a:r>
          </a:p>
          <a:p>
            <a:pPr lvl="1"/>
            <a:r>
              <a:rPr lang="nb-NO" dirty="0"/>
              <a:t>Suppe: </a:t>
            </a:r>
            <a:r>
              <a:rPr lang="nb-NO" dirty="0" err="1"/>
              <a:t>Theory</a:t>
            </a:r>
            <a:r>
              <a:rPr lang="nb-NO" dirty="0"/>
              <a:t> </a:t>
            </a:r>
            <a:r>
              <a:rPr lang="nb-NO" dirty="0" err="1"/>
              <a:t>of</a:t>
            </a:r>
            <a:r>
              <a:rPr lang="nb-NO" dirty="0"/>
              <a:t> </a:t>
            </a:r>
            <a:r>
              <a:rPr lang="nb-NO" dirty="0" err="1"/>
              <a:t>the</a:t>
            </a:r>
            <a:r>
              <a:rPr lang="nb-NO" dirty="0"/>
              <a:t> </a:t>
            </a:r>
            <a:r>
              <a:rPr lang="nb-NO" dirty="0" err="1"/>
              <a:t>experiment</a:t>
            </a:r>
            <a:r>
              <a:rPr lang="nb-NO" dirty="0"/>
              <a:t>, </a:t>
            </a:r>
            <a:r>
              <a:rPr lang="nb-NO" dirty="0" err="1"/>
              <a:t>theory</a:t>
            </a:r>
            <a:r>
              <a:rPr lang="nb-NO" dirty="0"/>
              <a:t> </a:t>
            </a:r>
            <a:r>
              <a:rPr lang="nb-NO" dirty="0" err="1"/>
              <a:t>of</a:t>
            </a:r>
            <a:r>
              <a:rPr lang="nb-NO" dirty="0"/>
              <a:t> </a:t>
            </a:r>
            <a:r>
              <a:rPr lang="nb-NO" dirty="0" err="1"/>
              <a:t>expermental</a:t>
            </a:r>
            <a:r>
              <a:rPr lang="nb-NO" dirty="0"/>
              <a:t> design, </a:t>
            </a:r>
            <a:r>
              <a:rPr lang="nb-NO" dirty="0" err="1"/>
              <a:t>theory</a:t>
            </a:r>
            <a:r>
              <a:rPr lang="nb-NO" dirty="0"/>
              <a:t> </a:t>
            </a:r>
            <a:r>
              <a:rPr lang="nb-NO" dirty="0" err="1"/>
              <a:t>of</a:t>
            </a:r>
            <a:r>
              <a:rPr lang="nb-NO" dirty="0"/>
              <a:t> </a:t>
            </a:r>
            <a:r>
              <a:rPr lang="nb-NO" dirty="0" err="1"/>
              <a:t>the</a:t>
            </a:r>
            <a:r>
              <a:rPr lang="nb-NO" dirty="0"/>
              <a:t> data</a:t>
            </a:r>
          </a:p>
          <a:p>
            <a:pPr lvl="1"/>
            <a:endParaRPr lang="nb-NO" dirty="0"/>
          </a:p>
          <a:p>
            <a:pPr lvl="1"/>
            <a:endParaRPr lang="nb-NO" dirty="0"/>
          </a:p>
          <a:p>
            <a:pPr lvl="1"/>
            <a:endParaRPr lang="nb-NO" dirty="0"/>
          </a:p>
        </p:txBody>
      </p:sp>
      <p:sp>
        <p:nvSpPr>
          <p:cNvPr id="4" name="Footer Placeholder 3">
            <a:extLst>
              <a:ext uri="{FF2B5EF4-FFF2-40B4-BE49-F238E27FC236}">
                <a16:creationId xmlns:a16="http://schemas.microsoft.com/office/drawing/2014/main" id="{0F64ED3F-59D9-47D5-AAE5-BBCEFF771AA5}"/>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2152460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2883-7BA3-4244-AFE2-12F121D1BD82}"/>
              </a:ext>
            </a:extLst>
          </p:cNvPr>
          <p:cNvSpPr>
            <a:spLocks noGrp="1"/>
          </p:cNvSpPr>
          <p:nvPr>
            <p:ph type="title"/>
          </p:nvPr>
        </p:nvSpPr>
        <p:spPr/>
        <p:txBody>
          <a:bodyPr/>
          <a:lstStyle/>
          <a:p>
            <a:r>
              <a:rPr lang="nb-NO" dirty="0"/>
              <a:t>Mål</a:t>
            </a:r>
            <a:endParaRPr lang="en-US" dirty="0"/>
          </a:p>
        </p:txBody>
      </p:sp>
      <p:sp>
        <p:nvSpPr>
          <p:cNvPr id="4" name="Footer Placeholder 3">
            <a:extLst>
              <a:ext uri="{FF2B5EF4-FFF2-40B4-BE49-F238E27FC236}">
                <a16:creationId xmlns:a16="http://schemas.microsoft.com/office/drawing/2014/main" id="{AEDD3AFD-56EA-4151-84A6-F2B38D2C71AB}"/>
              </a:ext>
            </a:extLst>
          </p:cNvPr>
          <p:cNvSpPr>
            <a:spLocks noGrp="1"/>
          </p:cNvSpPr>
          <p:nvPr>
            <p:ph type="ftr" sz="quarter" idx="11"/>
          </p:nvPr>
        </p:nvSpPr>
        <p:spPr/>
        <p:txBody>
          <a:bodyPr/>
          <a:lstStyle/>
          <a:p>
            <a:r>
              <a:rPr lang="nb-NO"/>
              <a:t>Astrid Marie Jorde Sandsør – SPED4010</a:t>
            </a:r>
            <a:endParaRPr lang="en-US" dirty="0"/>
          </a:p>
        </p:txBody>
      </p:sp>
      <p:sp>
        <p:nvSpPr>
          <p:cNvPr id="5" name="Content Placeholder 2">
            <a:extLst>
              <a:ext uri="{FF2B5EF4-FFF2-40B4-BE49-F238E27FC236}">
                <a16:creationId xmlns:a16="http://schemas.microsoft.com/office/drawing/2014/main" id="{1E018AFA-ECE3-476B-8A52-F7F5E3DDFAF2}"/>
              </a:ext>
            </a:extLst>
          </p:cNvPr>
          <p:cNvSpPr>
            <a:spLocks noGrp="1"/>
          </p:cNvSpPr>
          <p:nvPr>
            <p:ph idx="1"/>
          </p:nvPr>
        </p:nvSpPr>
        <p:spPr>
          <a:xfrm>
            <a:off x="838200" y="1825625"/>
            <a:ext cx="10515600" cy="4351338"/>
          </a:xfrm>
        </p:spPr>
        <p:txBody>
          <a:bodyPr/>
          <a:lstStyle/>
          <a:p>
            <a:r>
              <a:rPr lang="nb-NO" dirty="0"/>
              <a:t>Supplere det dere har lest</a:t>
            </a:r>
          </a:p>
          <a:p>
            <a:r>
              <a:rPr lang="nb-NO" dirty="0"/>
              <a:t>Gi perspektiver og innsikt</a:t>
            </a:r>
          </a:p>
          <a:p>
            <a:r>
              <a:rPr lang="nb-NO" dirty="0"/>
              <a:t>Gi redskaper til å tenke </a:t>
            </a:r>
          </a:p>
          <a:p>
            <a:r>
              <a:rPr lang="nb-NO" dirty="0"/>
              <a:t>Gjennomgå det dere har lest</a:t>
            </a:r>
          </a:p>
          <a:p>
            <a:endParaRPr lang="nb-NO" dirty="0"/>
          </a:p>
        </p:txBody>
      </p:sp>
    </p:spTree>
    <p:extLst>
      <p:ext uri="{BB962C8B-B14F-4D97-AF65-F5344CB8AC3E}">
        <p14:creationId xmlns:p14="http://schemas.microsoft.com/office/powerpoint/2010/main" val="3270082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a:t>Realisme og antirealisme</a:t>
            </a:r>
          </a:p>
        </p:txBody>
      </p:sp>
      <p:sp>
        <p:nvSpPr>
          <p:cNvPr id="3" name="Plassholder for innhold 2"/>
          <p:cNvSpPr>
            <a:spLocks noGrp="1"/>
          </p:cNvSpPr>
          <p:nvPr>
            <p:ph idx="1"/>
          </p:nvPr>
        </p:nvSpPr>
        <p:spPr/>
        <p:txBody>
          <a:bodyPr>
            <a:normAutofit lnSpcReduction="10000"/>
          </a:bodyPr>
          <a:lstStyle/>
          <a:p>
            <a:r>
              <a:rPr lang="nb-NO" dirty="0"/>
              <a:t>Realisme: Det teorien beskriver eksisterer i virkeligheten, det er reelt</a:t>
            </a:r>
          </a:p>
          <a:p>
            <a:r>
              <a:rPr lang="nb-NO" dirty="0"/>
              <a:t>Antirealisme: Teoretiske størrelser eksisterer ikke, bare observerbare størrelser eksisterer</a:t>
            </a:r>
          </a:p>
          <a:p>
            <a:r>
              <a:rPr lang="nb-NO" dirty="0"/>
              <a:t>Kausalitet: Årsakssammenheng, T-term som krever at man er realist</a:t>
            </a:r>
          </a:p>
          <a:p>
            <a:pPr marL="914400" lvl="1" indent="-457200">
              <a:buFont typeface="+mj-lt"/>
              <a:buAutoNum type="arabicPeriod"/>
            </a:pPr>
            <a:r>
              <a:rPr lang="nb-NO" dirty="0"/>
              <a:t>Nær sammenheng i tid og rom mellom de observerte variablene</a:t>
            </a:r>
          </a:p>
          <a:p>
            <a:pPr marL="914400" lvl="1" indent="-457200">
              <a:buFont typeface="+mj-lt"/>
              <a:buAutoNum type="arabicPeriod"/>
            </a:pPr>
            <a:r>
              <a:rPr lang="nb-NO" dirty="0"/>
              <a:t>Tidsmessig asymmetri, antatt årsak må gå forut for antatt virkning</a:t>
            </a:r>
          </a:p>
          <a:p>
            <a:pPr marL="914400" lvl="1" indent="-457200">
              <a:buFont typeface="+mj-lt"/>
              <a:buAutoNum type="arabicPeriod"/>
            </a:pPr>
            <a:r>
              <a:rPr lang="nb-NO" dirty="0"/>
              <a:t>Årsaken må være tilstede hver gang virkningen blir observert</a:t>
            </a:r>
          </a:p>
          <a:p>
            <a:pPr marL="457200" lvl="1" indent="0">
              <a:buNone/>
            </a:pPr>
            <a:r>
              <a:rPr lang="nb-NO" dirty="0"/>
              <a:t>(Hume)</a:t>
            </a:r>
          </a:p>
          <a:p>
            <a:pPr lvl="1"/>
            <a:r>
              <a:rPr lang="nb-NO" dirty="0"/>
              <a:t>Deduktiv-</a:t>
            </a:r>
            <a:r>
              <a:rPr lang="nb-NO" dirty="0" err="1"/>
              <a:t>numologisk</a:t>
            </a:r>
            <a:r>
              <a:rPr lang="nb-NO" dirty="0"/>
              <a:t> (D-N) A så B, induktiv-statistisk (I-S) A så B med høy sannsynlighet (probabilistiske) (Hempel) </a:t>
            </a:r>
          </a:p>
          <a:p>
            <a:pPr lvl="1"/>
            <a:r>
              <a:rPr lang="nb-NO" dirty="0"/>
              <a:t>…men også lav sannsynlighet kan være kausalt, hva med seleksjon?</a:t>
            </a:r>
          </a:p>
          <a:p>
            <a:pPr lvl="1"/>
            <a:endParaRPr lang="nb-NO" dirty="0"/>
          </a:p>
          <a:p>
            <a:pPr lvl="1"/>
            <a:endParaRPr lang="nb-NO" dirty="0"/>
          </a:p>
          <a:p>
            <a:pPr lvl="1"/>
            <a:endParaRPr lang="nb-NO" dirty="0"/>
          </a:p>
        </p:txBody>
      </p:sp>
      <p:sp>
        <p:nvSpPr>
          <p:cNvPr id="4" name="Footer Placeholder 3">
            <a:extLst>
              <a:ext uri="{FF2B5EF4-FFF2-40B4-BE49-F238E27FC236}">
                <a16:creationId xmlns:a16="http://schemas.microsoft.com/office/drawing/2014/main" id="{0F64ED3F-59D9-47D5-AAE5-BBCEFF771AA5}"/>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2888490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a:t>Realisme og antirealisme</a:t>
            </a:r>
          </a:p>
        </p:txBody>
      </p:sp>
      <p:sp>
        <p:nvSpPr>
          <p:cNvPr id="3" name="Plassholder for innhold 2"/>
          <p:cNvSpPr>
            <a:spLocks noGrp="1"/>
          </p:cNvSpPr>
          <p:nvPr>
            <p:ph idx="1"/>
          </p:nvPr>
        </p:nvSpPr>
        <p:spPr/>
        <p:txBody>
          <a:bodyPr>
            <a:normAutofit fontScale="92500" lnSpcReduction="10000"/>
          </a:bodyPr>
          <a:lstStyle/>
          <a:p>
            <a:r>
              <a:rPr lang="nb-NO" dirty="0"/>
              <a:t>Sannhet</a:t>
            </a:r>
          </a:p>
          <a:p>
            <a:pPr lvl="1"/>
            <a:r>
              <a:rPr lang="nb-NO" dirty="0"/>
              <a:t>Korrespondanseteori: Sannhet er en bestemt type relasjon mellom språklig utsagn og forhold i verden, sant fordi det korresponderer med virkeligheten</a:t>
            </a:r>
          </a:p>
          <a:p>
            <a:pPr lvl="1"/>
            <a:r>
              <a:rPr lang="nb-NO" dirty="0"/>
              <a:t>Kritikk: Vi kan ikke noen gang vite at dette faktisk stemmer (Kant)</a:t>
            </a:r>
          </a:p>
          <a:p>
            <a:pPr lvl="1"/>
            <a:r>
              <a:rPr lang="nb-NO" dirty="0"/>
              <a:t>Koherensteori: Sant hvis det inngår i et sammenhengende (koherent) system</a:t>
            </a:r>
          </a:p>
          <a:p>
            <a:pPr lvl="1"/>
            <a:r>
              <a:rPr lang="nb-NO" dirty="0"/>
              <a:t>Instrumentalistisk teori: Sant hvis det virker eller er nyttig og virkningsfullt i vår omgang med verden</a:t>
            </a:r>
          </a:p>
          <a:p>
            <a:pPr lvl="1"/>
            <a:r>
              <a:rPr lang="nb-NO" dirty="0"/>
              <a:t>Popper: Vi kan ikke vite at noe er sant men vi kan ha en målsetning om en bedre tilnærming til sannhet (</a:t>
            </a:r>
            <a:r>
              <a:rPr lang="nb-NO" dirty="0" err="1"/>
              <a:t>approximation</a:t>
            </a:r>
            <a:r>
              <a:rPr lang="nb-NO" dirty="0"/>
              <a:t>)</a:t>
            </a:r>
          </a:p>
          <a:p>
            <a:r>
              <a:rPr lang="nb-NO" dirty="0"/>
              <a:t>Antirealisme, rasjonalitetskrise og teorivalg</a:t>
            </a:r>
          </a:p>
          <a:p>
            <a:pPr lvl="1"/>
            <a:r>
              <a:rPr lang="nb-NO" dirty="0"/>
              <a:t>Er vitenskapen egentlig rasjonell?</a:t>
            </a:r>
          </a:p>
          <a:p>
            <a:pPr lvl="1"/>
            <a:r>
              <a:rPr lang="nb-NO" dirty="0" err="1"/>
              <a:t>Duhem</a:t>
            </a:r>
            <a:r>
              <a:rPr lang="nb-NO" dirty="0"/>
              <a:t>-</a:t>
            </a:r>
            <a:r>
              <a:rPr lang="nb-NO" dirty="0" err="1"/>
              <a:t>Quine</a:t>
            </a:r>
            <a:r>
              <a:rPr lang="nb-NO" dirty="0"/>
              <a:t>-tesen, </a:t>
            </a:r>
            <a:r>
              <a:rPr lang="nb-NO" dirty="0" err="1"/>
              <a:t>Kuhns</a:t>
            </a:r>
            <a:r>
              <a:rPr lang="nb-NO" dirty="0"/>
              <a:t> paradigmer</a:t>
            </a:r>
          </a:p>
          <a:p>
            <a:pPr lvl="1"/>
            <a:endParaRPr lang="nb-NO" dirty="0"/>
          </a:p>
          <a:p>
            <a:pPr lvl="1"/>
            <a:endParaRPr lang="nb-NO" dirty="0"/>
          </a:p>
        </p:txBody>
      </p:sp>
      <p:sp>
        <p:nvSpPr>
          <p:cNvPr id="4" name="Footer Placeholder 3">
            <a:extLst>
              <a:ext uri="{FF2B5EF4-FFF2-40B4-BE49-F238E27FC236}">
                <a16:creationId xmlns:a16="http://schemas.microsoft.com/office/drawing/2014/main" id="{0F64ED3F-59D9-47D5-AAE5-BBCEFF771AA5}"/>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3578929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a:t>Om forskeren</a:t>
            </a:r>
          </a:p>
        </p:txBody>
      </p:sp>
      <p:sp>
        <p:nvSpPr>
          <p:cNvPr id="3" name="Plassholder for innhold 2"/>
          <p:cNvSpPr>
            <a:spLocks noGrp="1"/>
          </p:cNvSpPr>
          <p:nvPr>
            <p:ph idx="1"/>
          </p:nvPr>
        </p:nvSpPr>
        <p:spPr/>
        <p:txBody>
          <a:bodyPr>
            <a:normAutofit/>
          </a:bodyPr>
          <a:lstStyle/>
          <a:p>
            <a:r>
              <a:rPr lang="nb-NO" dirty="0"/>
              <a:t>Sosialkonstruktivisme: Vitenskapelige fakta er konstruksjoner, ikke representasjoner av verden</a:t>
            </a:r>
          </a:p>
          <a:p>
            <a:pPr lvl="1"/>
            <a:r>
              <a:rPr lang="nb-NO" dirty="0"/>
              <a:t>Forskeren selv får en rolle gjennom sosiale prosesser</a:t>
            </a:r>
          </a:p>
          <a:p>
            <a:pPr lvl="1"/>
            <a:r>
              <a:rPr lang="nb-NO" dirty="0"/>
              <a:t>Forskeren må «bli enig» med seg selv om at resultatet holder (regress)</a:t>
            </a:r>
          </a:p>
          <a:p>
            <a:pPr lvl="1"/>
            <a:r>
              <a:rPr lang="nb-NO" dirty="0"/>
              <a:t>Forskeren må «velge» riktig teori ved underdeterminering</a:t>
            </a:r>
          </a:p>
          <a:p>
            <a:pPr lvl="1"/>
            <a:endParaRPr lang="nb-NO" dirty="0"/>
          </a:p>
          <a:p>
            <a:r>
              <a:rPr lang="nb-NO" dirty="0"/>
              <a:t>Privat erfaring, </a:t>
            </a:r>
            <a:r>
              <a:rPr lang="nb-NO" dirty="0" err="1"/>
              <a:t>demodalisering</a:t>
            </a:r>
            <a:r>
              <a:rPr lang="nb-NO" dirty="0"/>
              <a:t> (fjerne jeg), vurderinger/beslutninger</a:t>
            </a:r>
          </a:p>
        </p:txBody>
      </p:sp>
      <p:sp>
        <p:nvSpPr>
          <p:cNvPr id="4" name="Footer Placeholder 3">
            <a:extLst>
              <a:ext uri="{FF2B5EF4-FFF2-40B4-BE49-F238E27FC236}">
                <a16:creationId xmlns:a16="http://schemas.microsoft.com/office/drawing/2014/main" id="{0F64ED3F-59D9-47D5-AAE5-BBCEFF771AA5}"/>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4065252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Vitenskap som institusjonell praksis</a:t>
            </a:r>
          </a:p>
        </p:txBody>
      </p:sp>
      <p:sp>
        <p:nvSpPr>
          <p:cNvPr id="3" name="Content Placeholder 2"/>
          <p:cNvSpPr>
            <a:spLocks noGrp="1"/>
          </p:cNvSpPr>
          <p:nvPr>
            <p:ph idx="1"/>
          </p:nvPr>
        </p:nvSpPr>
        <p:spPr/>
        <p:txBody>
          <a:bodyPr/>
          <a:lstStyle/>
          <a:p>
            <a:r>
              <a:rPr lang="nb-NO" dirty="0"/>
              <a:t>Vi forsøker så godt vi kan å </a:t>
            </a:r>
            <a:r>
              <a:rPr lang="nb-NO" i="1" dirty="0"/>
              <a:t>bringe kunnskapsutviklingen fremover</a:t>
            </a:r>
            <a:r>
              <a:rPr lang="nb-NO" dirty="0"/>
              <a:t>.</a:t>
            </a:r>
          </a:p>
          <a:p>
            <a:r>
              <a:rPr lang="nb-NO" dirty="0"/>
              <a:t>Vitenskapsteori sikrer at vi ikke går i de </a:t>
            </a:r>
            <a:r>
              <a:rPr lang="nb-NO" i="1" dirty="0"/>
              <a:t>opplagte </a:t>
            </a:r>
            <a:r>
              <a:rPr lang="nb-NO" dirty="0"/>
              <a:t>fellene.</a:t>
            </a:r>
          </a:p>
          <a:p>
            <a:endParaRPr lang="nb-NO" dirty="0"/>
          </a:p>
          <a:p>
            <a:endParaRPr lang="nb-NO" dirty="0"/>
          </a:p>
          <a:p>
            <a:r>
              <a:rPr lang="nb-NO" dirty="0"/>
              <a:t>Det gjelder også masterstudenter!</a:t>
            </a:r>
          </a:p>
        </p:txBody>
      </p:sp>
      <p:sp>
        <p:nvSpPr>
          <p:cNvPr id="4" name="Footer Placeholder 3">
            <a:extLst>
              <a:ext uri="{FF2B5EF4-FFF2-40B4-BE49-F238E27FC236}">
                <a16:creationId xmlns:a16="http://schemas.microsoft.com/office/drawing/2014/main" id="{81307B54-E5B8-4FC2-BD60-4C81E0EF345A}"/>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81638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Vitenskapsteori for masterstudenter</a:t>
            </a:r>
          </a:p>
        </p:txBody>
      </p:sp>
      <p:sp>
        <p:nvSpPr>
          <p:cNvPr id="3" name="Content Placeholder 2"/>
          <p:cNvSpPr>
            <a:spLocks noGrp="1"/>
          </p:cNvSpPr>
          <p:nvPr>
            <p:ph idx="1"/>
          </p:nvPr>
        </p:nvSpPr>
        <p:spPr/>
        <p:txBody>
          <a:bodyPr/>
          <a:lstStyle/>
          <a:p>
            <a:r>
              <a:rPr lang="nb-NO" i="1" dirty="0"/>
              <a:t>Hva slags</a:t>
            </a:r>
            <a:r>
              <a:rPr lang="nb-NO" dirty="0"/>
              <a:t> forskningsspørsmål stiller jeg i oppgaven min? (Hva er jeg nysgjerrig på?)</a:t>
            </a:r>
          </a:p>
          <a:p>
            <a:r>
              <a:rPr lang="nb-NO" i="1" dirty="0"/>
              <a:t>Hvordan kan jeg besvare</a:t>
            </a:r>
            <a:r>
              <a:rPr lang="nb-NO" dirty="0"/>
              <a:t> dette spørsmålet? (Hva slags </a:t>
            </a:r>
            <a:r>
              <a:rPr lang="nb-NO" i="1" dirty="0"/>
              <a:t>data </a:t>
            </a:r>
            <a:r>
              <a:rPr lang="nb-NO" dirty="0"/>
              <a:t>og </a:t>
            </a:r>
            <a:r>
              <a:rPr lang="nb-NO" i="1" dirty="0"/>
              <a:t>metode </a:t>
            </a:r>
            <a:r>
              <a:rPr lang="nb-NO" dirty="0"/>
              <a:t>trenger jeg?)</a:t>
            </a:r>
            <a:endParaRPr lang="nb-NO" i="1" dirty="0"/>
          </a:p>
          <a:p>
            <a:r>
              <a:rPr lang="nb-NO" i="1" dirty="0"/>
              <a:t>Hva er et meningsfylt svar </a:t>
            </a:r>
            <a:r>
              <a:rPr lang="nb-NO" dirty="0"/>
              <a:t>på spørsmålet? (Hva slags kunnskap kan jeg produsere?)</a:t>
            </a:r>
          </a:p>
          <a:p>
            <a:r>
              <a:rPr lang="nb-NO" i="1" dirty="0"/>
              <a:t>Hvem er kunnskapen </a:t>
            </a:r>
            <a:r>
              <a:rPr lang="nb-NO" dirty="0"/>
              <a:t>relevant for? (Hvilken del av faget forholder jeg meg til?)</a:t>
            </a:r>
          </a:p>
          <a:p>
            <a:endParaRPr lang="nb-NO" i="1" dirty="0"/>
          </a:p>
        </p:txBody>
      </p:sp>
      <p:sp>
        <p:nvSpPr>
          <p:cNvPr id="4" name="Footer Placeholder 3">
            <a:extLst>
              <a:ext uri="{FF2B5EF4-FFF2-40B4-BE49-F238E27FC236}">
                <a16:creationId xmlns:a16="http://schemas.microsoft.com/office/drawing/2014/main" id="{3ED75582-3151-4B89-8EE1-32FAAA799E3B}"/>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1666845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Vitenskapsteoretiske refleksjoner skal:</a:t>
            </a:r>
          </a:p>
        </p:txBody>
      </p:sp>
      <p:sp>
        <p:nvSpPr>
          <p:cNvPr id="3" name="Content Placeholder 2"/>
          <p:cNvSpPr>
            <a:spLocks noGrp="1"/>
          </p:cNvSpPr>
          <p:nvPr>
            <p:ph idx="1"/>
          </p:nvPr>
        </p:nvSpPr>
        <p:spPr/>
        <p:txBody>
          <a:bodyPr/>
          <a:lstStyle/>
          <a:p>
            <a:pPr marL="514350" indent="-514350">
              <a:buFont typeface="+mj-lt"/>
              <a:buAutoNum type="arabicPeriod"/>
            </a:pPr>
            <a:r>
              <a:rPr lang="nb-NO" dirty="0"/>
              <a:t>Forklare hva som er </a:t>
            </a:r>
            <a:r>
              <a:rPr lang="nb-NO" i="1" dirty="0"/>
              <a:t>kunnskapsstatus</a:t>
            </a:r>
            <a:r>
              <a:rPr lang="nb-NO" dirty="0"/>
              <a:t> på feltet der oppgaven skal inngå. </a:t>
            </a:r>
          </a:p>
          <a:p>
            <a:pPr marL="514350" indent="-514350">
              <a:buFont typeface="+mj-lt"/>
              <a:buAutoNum type="arabicPeriod"/>
            </a:pPr>
            <a:r>
              <a:rPr lang="nb-NO" dirty="0"/>
              <a:t>Forklare hva som er </a:t>
            </a:r>
            <a:r>
              <a:rPr lang="nb-NO" i="1" dirty="0"/>
              <a:t>kunnskapsmangel </a:t>
            </a:r>
            <a:r>
              <a:rPr lang="nb-NO" dirty="0"/>
              <a:t>på feltet. </a:t>
            </a:r>
          </a:p>
          <a:p>
            <a:pPr marL="514350" indent="-514350">
              <a:buFont typeface="+mj-lt"/>
              <a:buAutoNum type="arabicPeriod"/>
            </a:pPr>
            <a:r>
              <a:rPr lang="nb-NO" dirty="0"/>
              <a:t>Forklare hvordan oppgaven kan </a:t>
            </a:r>
            <a:r>
              <a:rPr lang="nb-NO" i="1" dirty="0"/>
              <a:t>bøte på kunnskapsmangelen</a:t>
            </a:r>
            <a:r>
              <a:rPr lang="nb-NO" dirty="0"/>
              <a:t>.  </a:t>
            </a:r>
          </a:p>
        </p:txBody>
      </p:sp>
      <p:sp>
        <p:nvSpPr>
          <p:cNvPr id="4" name="Footer Placeholder 3">
            <a:extLst>
              <a:ext uri="{FF2B5EF4-FFF2-40B4-BE49-F238E27FC236}">
                <a16:creationId xmlns:a16="http://schemas.microsoft.com/office/drawing/2014/main" id="{C75CF3E0-63D7-4B9A-A79C-AA56522AD80F}"/>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826768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Kunnskapsstatus</a:t>
            </a:r>
          </a:p>
        </p:txBody>
      </p:sp>
      <p:sp>
        <p:nvSpPr>
          <p:cNvPr id="3" name="Content Placeholder 2"/>
          <p:cNvSpPr>
            <a:spLocks noGrp="1"/>
          </p:cNvSpPr>
          <p:nvPr>
            <p:ph idx="1"/>
          </p:nvPr>
        </p:nvSpPr>
        <p:spPr/>
        <p:txBody>
          <a:bodyPr/>
          <a:lstStyle/>
          <a:p>
            <a:r>
              <a:rPr lang="nb-NO" dirty="0"/>
              <a:t>Hva er de viktigste forskningsretningene på feltet der du plasserer oppgaven din? Hvilke premisser legger de til grunn?</a:t>
            </a:r>
          </a:p>
          <a:p>
            <a:r>
              <a:rPr lang="nb-NO" dirty="0"/>
              <a:t>Hva sier retningene om temaet du tar for deg?</a:t>
            </a:r>
          </a:p>
          <a:p>
            <a:r>
              <a:rPr lang="nb-NO" dirty="0"/>
              <a:t>Hvilken forskningsretning legger du deg tettest opp til, og hvorfor?</a:t>
            </a:r>
          </a:p>
        </p:txBody>
      </p:sp>
      <p:sp>
        <p:nvSpPr>
          <p:cNvPr id="4" name="Footer Placeholder 3">
            <a:extLst>
              <a:ext uri="{FF2B5EF4-FFF2-40B4-BE49-F238E27FC236}">
                <a16:creationId xmlns:a16="http://schemas.microsoft.com/office/drawing/2014/main" id="{E7D18EA0-A4AC-4DD9-AD0A-4E8DF172158F}"/>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952677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Kunnskapsmangel</a:t>
            </a:r>
          </a:p>
        </p:txBody>
      </p:sp>
      <p:sp>
        <p:nvSpPr>
          <p:cNvPr id="3" name="Content Placeholder 2"/>
          <p:cNvSpPr>
            <a:spLocks noGrp="1"/>
          </p:cNvSpPr>
          <p:nvPr>
            <p:ph idx="1"/>
          </p:nvPr>
        </p:nvSpPr>
        <p:spPr/>
        <p:txBody>
          <a:bodyPr/>
          <a:lstStyle/>
          <a:p>
            <a:r>
              <a:rPr lang="nb-NO" dirty="0"/>
              <a:t>Hva er det vi ikke vet nok om?</a:t>
            </a:r>
          </a:p>
          <a:p>
            <a:r>
              <a:rPr lang="nb-NO" dirty="0"/>
              <a:t>Hvorfor er det viktig at vi får vite noe om det?</a:t>
            </a:r>
          </a:p>
          <a:p>
            <a:r>
              <a:rPr lang="nb-NO" dirty="0"/>
              <a:t>Hva slags kunnskap er det snakk om? (Årsaksforklaringer, subjektive erfaringer, kartlegging?)</a:t>
            </a:r>
          </a:p>
        </p:txBody>
      </p:sp>
      <p:sp>
        <p:nvSpPr>
          <p:cNvPr id="4" name="Footer Placeholder 3">
            <a:extLst>
              <a:ext uri="{FF2B5EF4-FFF2-40B4-BE49-F238E27FC236}">
                <a16:creationId xmlns:a16="http://schemas.microsoft.com/office/drawing/2014/main" id="{5020EA86-E0C7-4AB0-870D-60451395342B}"/>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3901196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Ny kunnskap</a:t>
            </a:r>
          </a:p>
        </p:txBody>
      </p:sp>
      <p:sp>
        <p:nvSpPr>
          <p:cNvPr id="3" name="Content Placeholder 2"/>
          <p:cNvSpPr>
            <a:spLocks noGrp="1"/>
          </p:cNvSpPr>
          <p:nvPr>
            <p:ph idx="1"/>
          </p:nvPr>
        </p:nvSpPr>
        <p:spPr/>
        <p:txBody>
          <a:bodyPr/>
          <a:lstStyle/>
          <a:p>
            <a:r>
              <a:rPr lang="nb-NO" dirty="0"/>
              <a:t>Hvordan skal din masteroppgave bøte på kunnskapsmangelen?</a:t>
            </a:r>
          </a:p>
          <a:p>
            <a:r>
              <a:rPr lang="nb-NO" dirty="0"/>
              <a:t>Hva er forbindelsen mellom ditt forskningsspørsmål og resten av feltet?</a:t>
            </a:r>
          </a:p>
          <a:p>
            <a:r>
              <a:rPr lang="nb-NO" dirty="0"/>
              <a:t>Hvilke føringer legger forskningsspørsmålet ditt på hva slags </a:t>
            </a:r>
            <a:r>
              <a:rPr lang="nb-NO" i="1" dirty="0"/>
              <a:t>data </a:t>
            </a:r>
            <a:r>
              <a:rPr lang="nb-NO" dirty="0"/>
              <a:t>du vil samle inn og hvilken </a:t>
            </a:r>
            <a:r>
              <a:rPr lang="nb-NO" i="1" dirty="0"/>
              <a:t>metode </a:t>
            </a:r>
            <a:r>
              <a:rPr lang="nb-NO" dirty="0"/>
              <a:t>du vil bruke?</a:t>
            </a:r>
          </a:p>
        </p:txBody>
      </p:sp>
      <p:sp>
        <p:nvSpPr>
          <p:cNvPr id="4" name="Footer Placeholder 3">
            <a:extLst>
              <a:ext uri="{FF2B5EF4-FFF2-40B4-BE49-F238E27FC236}">
                <a16:creationId xmlns:a16="http://schemas.microsoft.com/office/drawing/2014/main" id="{AD32A2ED-C088-4FEC-93E0-8A0880CA1128}"/>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2196072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FFF48F2-4018-3042-B9E3-BC5848539705}"/>
              </a:ext>
            </a:extLst>
          </p:cNvPr>
          <p:cNvSpPr>
            <a:spLocks noGrp="1"/>
          </p:cNvSpPr>
          <p:nvPr>
            <p:ph type="title"/>
          </p:nvPr>
        </p:nvSpPr>
        <p:spPr/>
        <p:txBody>
          <a:bodyPr/>
          <a:lstStyle/>
          <a:p>
            <a:r>
              <a:rPr lang="nb-NO" dirty="0"/>
              <a:t>Vitenskapsteori for masterstudenter</a:t>
            </a:r>
          </a:p>
        </p:txBody>
      </p:sp>
      <p:sp>
        <p:nvSpPr>
          <p:cNvPr id="3" name="Plassholder for innhold 2">
            <a:extLst>
              <a:ext uri="{FF2B5EF4-FFF2-40B4-BE49-F238E27FC236}">
                <a16:creationId xmlns:a16="http://schemas.microsoft.com/office/drawing/2014/main" id="{67CFB3E8-A9FF-B844-AC0C-CA66145B59FF}"/>
              </a:ext>
            </a:extLst>
          </p:cNvPr>
          <p:cNvSpPr>
            <a:spLocks noGrp="1"/>
          </p:cNvSpPr>
          <p:nvPr>
            <p:ph idx="1"/>
          </p:nvPr>
        </p:nvSpPr>
        <p:spPr/>
        <p:txBody>
          <a:bodyPr/>
          <a:lstStyle/>
          <a:p>
            <a:r>
              <a:rPr lang="nb-NO" dirty="0"/>
              <a:t>Vitenskapsteori = verktøy for å sette forskningsspørsmål, metodologi og data i sammenheng</a:t>
            </a:r>
          </a:p>
          <a:p>
            <a:r>
              <a:rPr lang="nb-NO" dirty="0"/>
              <a:t>Vitenskapsteori = middel til å forstå validitetsproblematikk i sammenheng med metodevalg</a:t>
            </a:r>
          </a:p>
        </p:txBody>
      </p:sp>
      <p:sp>
        <p:nvSpPr>
          <p:cNvPr id="4" name="Footer Placeholder 3">
            <a:extLst>
              <a:ext uri="{FF2B5EF4-FFF2-40B4-BE49-F238E27FC236}">
                <a16:creationId xmlns:a16="http://schemas.microsoft.com/office/drawing/2014/main" id="{308B8128-1801-4932-AC74-CEBEAEE028F1}"/>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2133207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2883-7BA3-4244-AFE2-12F121D1BD82}"/>
              </a:ext>
            </a:extLst>
          </p:cNvPr>
          <p:cNvSpPr>
            <a:spLocks noGrp="1"/>
          </p:cNvSpPr>
          <p:nvPr>
            <p:ph type="title"/>
          </p:nvPr>
        </p:nvSpPr>
        <p:spPr/>
        <p:txBody>
          <a:bodyPr/>
          <a:lstStyle/>
          <a:p>
            <a:r>
              <a:rPr lang="nb-NO" dirty="0"/>
              <a:t>I dag</a:t>
            </a:r>
            <a:endParaRPr lang="en-US" dirty="0"/>
          </a:p>
        </p:txBody>
      </p:sp>
      <p:sp>
        <p:nvSpPr>
          <p:cNvPr id="4" name="Footer Placeholder 3">
            <a:extLst>
              <a:ext uri="{FF2B5EF4-FFF2-40B4-BE49-F238E27FC236}">
                <a16:creationId xmlns:a16="http://schemas.microsoft.com/office/drawing/2014/main" id="{AEDD3AFD-56EA-4151-84A6-F2B38D2C71AB}"/>
              </a:ext>
            </a:extLst>
          </p:cNvPr>
          <p:cNvSpPr>
            <a:spLocks noGrp="1"/>
          </p:cNvSpPr>
          <p:nvPr>
            <p:ph type="ftr" sz="quarter" idx="11"/>
          </p:nvPr>
        </p:nvSpPr>
        <p:spPr/>
        <p:txBody>
          <a:bodyPr/>
          <a:lstStyle/>
          <a:p>
            <a:r>
              <a:rPr lang="nb-NO"/>
              <a:t>Astrid Marie Jorde Sandsør – SPED4010</a:t>
            </a:r>
            <a:endParaRPr lang="en-US" dirty="0"/>
          </a:p>
        </p:txBody>
      </p:sp>
      <p:sp>
        <p:nvSpPr>
          <p:cNvPr id="6" name="Content Placeholder 2">
            <a:extLst>
              <a:ext uri="{FF2B5EF4-FFF2-40B4-BE49-F238E27FC236}">
                <a16:creationId xmlns:a16="http://schemas.microsoft.com/office/drawing/2014/main" id="{94FB193D-BFE2-4AE0-A3F4-EE9382A0A036}"/>
              </a:ext>
            </a:extLst>
          </p:cNvPr>
          <p:cNvSpPr>
            <a:spLocks noGrp="1"/>
          </p:cNvSpPr>
          <p:nvPr>
            <p:ph idx="1"/>
          </p:nvPr>
        </p:nvSpPr>
        <p:spPr>
          <a:xfrm>
            <a:off x="838200" y="1825625"/>
            <a:ext cx="10515600" cy="4351338"/>
          </a:xfrm>
        </p:spPr>
        <p:txBody>
          <a:bodyPr>
            <a:normAutofit/>
          </a:bodyPr>
          <a:lstStyle/>
          <a:p>
            <a:r>
              <a:rPr lang="nb-NO" dirty="0"/>
              <a:t>Hva er vitenskap?</a:t>
            </a:r>
          </a:p>
          <a:p>
            <a:r>
              <a:rPr lang="nb-NO" dirty="0"/>
              <a:t>Vitenskapens institusjoner og normer</a:t>
            </a:r>
          </a:p>
          <a:p>
            <a:r>
              <a:rPr lang="nb-NO" dirty="0"/>
              <a:t>Hvorfor trenger vi vitenskapsteori?</a:t>
            </a:r>
          </a:p>
          <a:p>
            <a:r>
              <a:rPr lang="nb-NO" dirty="0"/>
              <a:t>Vitenskapsteoretiske perspektiver</a:t>
            </a:r>
          </a:p>
          <a:p>
            <a:endParaRPr lang="nb-NO" dirty="0"/>
          </a:p>
          <a:p>
            <a:r>
              <a:rPr lang="nb-NO" dirty="0"/>
              <a:t>Mange ord og uttrykk…</a:t>
            </a:r>
          </a:p>
          <a:p>
            <a:r>
              <a:rPr lang="nb-NO" dirty="0"/>
              <a:t>…mange personer</a:t>
            </a:r>
          </a:p>
          <a:p>
            <a:r>
              <a:rPr lang="nb-NO" dirty="0"/>
              <a:t>Gjør det mulig å reflektere og delta i diskusjonen </a:t>
            </a:r>
          </a:p>
        </p:txBody>
      </p:sp>
      <p:sp>
        <p:nvSpPr>
          <p:cNvPr id="7" name="Content Placeholder 2">
            <a:extLst>
              <a:ext uri="{FF2B5EF4-FFF2-40B4-BE49-F238E27FC236}">
                <a16:creationId xmlns:a16="http://schemas.microsoft.com/office/drawing/2014/main" id="{43AD1D97-AFF2-4F34-AACB-E336C127FEE6}"/>
              </a:ext>
            </a:extLst>
          </p:cNvPr>
          <p:cNvSpPr txBox="1">
            <a:spLocks/>
          </p:cNvSpPr>
          <p:nvPr/>
        </p:nvSpPr>
        <p:spPr>
          <a:xfrm>
            <a:off x="6694414" y="3280095"/>
            <a:ext cx="4811785" cy="1535186"/>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dirty="0"/>
              <a:t>Slides fra SPED 4010, (Grue, 2020)</a:t>
            </a:r>
          </a:p>
          <a:p>
            <a:r>
              <a:rPr lang="nb-NO" dirty="0"/>
              <a:t>Lund et al (2002), Kapittel 2</a:t>
            </a:r>
          </a:p>
          <a:p>
            <a:r>
              <a:rPr lang="nb-NO" dirty="0"/>
              <a:t>Store norske leksikon (SNL)</a:t>
            </a:r>
          </a:p>
        </p:txBody>
      </p:sp>
    </p:spTree>
    <p:extLst>
      <p:ext uri="{BB962C8B-B14F-4D97-AF65-F5344CB8AC3E}">
        <p14:creationId xmlns:p14="http://schemas.microsoft.com/office/powerpoint/2010/main" val="2491759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Kunnskap og makt</a:t>
            </a:r>
            <a:endParaRPr lang="en-US" dirty="0"/>
          </a:p>
        </p:txBody>
      </p:sp>
      <p:sp>
        <p:nvSpPr>
          <p:cNvPr id="3" name="Content Placeholder 2"/>
          <p:cNvSpPr>
            <a:spLocks noGrp="1"/>
          </p:cNvSpPr>
          <p:nvPr>
            <p:ph idx="1"/>
          </p:nvPr>
        </p:nvSpPr>
        <p:spPr/>
        <p:txBody>
          <a:bodyPr/>
          <a:lstStyle/>
          <a:p>
            <a:r>
              <a:rPr lang="nb-NO" dirty="0"/>
              <a:t>Å stille et bestemt spørsmål på en bestemt måte er å be om en bestemt type svar</a:t>
            </a:r>
          </a:p>
          <a:p>
            <a:r>
              <a:rPr lang="nb-NO" dirty="0"/>
              <a:t>Å stille et spørsmål innebærer å </a:t>
            </a:r>
            <a:r>
              <a:rPr lang="nb-NO" i="1" dirty="0"/>
              <a:t>ikke </a:t>
            </a:r>
            <a:r>
              <a:rPr lang="nb-NO" dirty="0"/>
              <a:t>stille et </a:t>
            </a:r>
            <a:r>
              <a:rPr lang="nb-NO" i="1" dirty="0"/>
              <a:t>annet </a:t>
            </a:r>
            <a:r>
              <a:rPr lang="nb-NO" dirty="0"/>
              <a:t>spørsmål</a:t>
            </a:r>
          </a:p>
          <a:p>
            <a:r>
              <a:rPr lang="nb-NO" dirty="0"/>
              <a:t>Kunnskap får tyngde – som grunnlag for videre praksis</a:t>
            </a:r>
          </a:p>
          <a:p>
            <a:r>
              <a:rPr lang="nb-NO" i="1" dirty="0"/>
              <a:t>Hvem </a:t>
            </a:r>
            <a:r>
              <a:rPr lang="nb-NO" dirty="0"/>
              <a:t>man forsker på og </a:t>
            </a:r>
            <a:r>
              <a:rPr lang="nb-NO" i="1" dirty="0"/>
              <a:t>hvordan </a:t>
            </a:r>
            <a:r>
              <a:rPr lang="nb-NO" dirty="0"/>
              <a:t>man gjør det er av stor betydning</a:t>
            </a:r>
            <a:endParaRPr lang="en-US" i="1" dirty="0"/>
          </a:p>
        </p:txBody>
      </p:sp>
      <p:sp>
        <p:nvSpPr>
          <p:cNvPr id="4" name="Footer Placeholder 3">
            <a:extLst>
              <a:ext uri="{FF2B5EF4-FFF2-40B4-BE49-F238E27FC236}">
                <a16:creationId xmlns:a16="http://schemas.microsoft.com/office/drawing/2014/main" id="{7BEF690A-9222-4D27-B88F-BD9BD33008F2}"/>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1761283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Oppsummering</a:t>
            </a:r>
            <a:endParaRPr lang="en-US" dirty="0"/>
          </a:p>
        </p:txBody>
      </p:sp>
      <p:sp>
        <p:nvSpPr>
          <p:cNvPr id="3" name="Content Placeholder 2"/>
          <p:cNvSpPr>
            <a:spLocks noGrp="1"/>
          </p:cNvSpPr>
          <p:nvPr>
            <p:ph idx="1"/>
          </p:nvPr>
        </p:nvSpPr>
        <p:spPr/>
        <p:txBody>
          <a:bodyPr/>
          <a:lstStyle/>
          <a:p>
            <a:r>
              <a:rPr lang="nb-NO" dirty="0"/>
              <a:t>Forskningsspørsmål utgår av en teoretisk ramme.</a:t>
            </a:r>
          </a:p>
          <a:p>
            <a:r>
              <a:rPr lang="nb-NO" dirty="0"/>
              <a:t>Alle forskningsspørsmål må besvares ved å gå til empirien (data).</a:t>
            </a:r>
          </a:p>
          <a:p>
            <a:r>
              <a:rPr lang="nb-NO" dirty="0"/>
              <a:t>Valg av teori påvirker både hva man </a:t>
            </a:r>
            <a:r>
              <a:rPr lang="nb-NO" i="1" dirty="0"/>
              <a:t>ser som data </a:t>
            </a:r>
            <a:r>
              <a:rPr lang="nb-NO" dirty="0"/>
              <a:t>og </a:t>
            </a:r>
            <a:r>
              <a:rPr lang="nb-NO" i="1" dirty="0"/>
              <a:t>hvordan man tolker data</a:t>
            </a:r>
            <a:r>
              <a:rPr lang="nb-NO" dirty="0"/>
              <a:t>.</a:t>
            </a:r>
          </a:p>
          <a:p>
            <a:r>
              <a:rPr lang="nb-NO" dirty="0"/>
              <a:t>God forskning er tydelig på sine </a:t>
            </a:r>
            <a:r>
              <a:rPr lang="nb-NO" i="1" dirty="0"/>
              <a:t>premisser </a:t>
            </a:r>
            <a:r>
              <a:rPr lang="nb-NO" dirty="0"/>
              <a:t>og </a:t>
            </a:r>
            <a:r>
              <a:rPr lang="nb-NO" i="1" dirty="0"/>
              <a:t>forutsetninger = </a:t>
            </a:r>
            <a:r>
              <a:rPr lang="nb-NO" dirty="0"/>
              <a:t>har en artikulert </a:t>
            </a:r>
            <a:r>
              <a:rPr lang="nb-NO"/>
              <a:t>vitenskapsteoretisk posisjon</a:t>
            </a:r>
            <a:endParaRPr lang="en-US" dirty="0"/>
          </a:p>
        </p:txBody>
      </p:sp>
      <p:sp>
        <p:nvSpPr>
          <p:cNvPr id="4" name="Footer Placeholder 3">
            <a:extLst>
              <a:ext uri="{FF2B5EF4-FFF2-40B4-BE49-F238E27FC236}">
                <a16:creationId xmlns:a16="http://schemas.microsoft.com/office/drawing/2014/main" id="{2AEE3350-FDDB-4AA5-A069-C47BB61B7A21}"/>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291119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Vitenskapsteori</a:t>
            </a:r>
            <a:endParaRPr lang="en-US" dirty="0"/>
          </a:p>
        </p:txBody>
      </p:sp>
      <p:sp>
        <p:nvSpPr>
          <p:cNvPr id="3" name="Content Placeholder 2"/>
          <p:cNvSpPr>
            <a:spLocks noGrp="1"/>
          </p:cNvSpPr>
          <p:nvPr>
            <p:ph idx="1"/>
          </p:nvPr>
        </p:nvSpPr>
        <p:spPr/>
        <p:txBody>
          <a:bodyPr>
            <a:normAutofit/>
          </a:bodyPr>
          <a:lstStyle/>
          <a:p>
            <a:r>
              <a:rPr lang="nb-NO" dirty="0"/>
              <a:t>Vitenskapsteori er historisk sett forbundet med fremveksten av vitenskap som institusjon og praksis</a:t>
            </a:r>
          </a:p>
          <a:p>
            <a:r>
              <a:rPr lang="nb-NO" dirty="0"/>
              <a:t>Vitenskapsteori handler om å sikre </a:t>
            </a:r>
            <a:r>
              <a:rPr lang="nb-NO" i="1" dirty="0"/>
              <a:t>fundamentet </a:t>
            </a:r>
            <a:r>
              <a:rPr lang="nb-NO" dirty="0"/>
              <a:t>for vitenskapsutøvelse</a:t>
            </a:r>
          </a:p>
          <a:p>
            <a:r>
              <a:rPr lang="nb-NO" dirty="0"/>
              <a:t>Lar oss skille mellom ulike </a:t>
            </a:r>
            <a:r>
              <a:rPr lang="nb-NO" i="1" dirty="0"/>
              <a:t>former for kunnskap</a:t>
            </a:r>
            <a:r>
              <a:rPr lang="nb-NO" dirty="0"/>
              <a:t> og reflektere om hvordan kunnskap produseres og anvendes</a:t>
            </a:r>
          </a:p>
          <a:p>
            <a:r>
              <a:rPr lang="nb-NO" dirty="0"/>
              <a:t>Skaper et rom for kritisk drøfting av kunnskap, erkjennelse og sannhet</a:t>
            </a:r>
          </a:p>
          <a:p>
            <a:r>
              <a:rPr lang="nb-NO" dirty="0"/>
              <a:t>Historien går tilbake til antikken, men begynner i moderne tid på siste halvdel av 1600-tallet.</a:t>
            </a:r>
          </a:p>
          <a:p>
            <a:endParaRPr lang="nb-NO" dirty="0"/>
          </a:p>
          <a:p>
            <a:endParaRPr lang="en-US" dirty="0"/>
          </a:p>
        </p:txBody>
      </p:sp>
      <p:sp>
        <p:nvSpPr>
          <p:cNvPr id="4" name="Footer Placeholder 3">
            <a:extLst>
              <a:ext uri="{FF2B5EF4-FFF2-40B4-BE49-F238E27FC236}">
                <a16:creationId xmlns:a16="http://schemas.microsoft.com/office/drawing/2014/main" id="{590B055F-A602-4AC9-AF59-C57B4A5CEC9B}"/>
              </a:ext>
            </a:extLst>
          </p:cNvPr>
          <p:cNvSpPr>
            <a:spLocks noGrp="1"/>
          </p:cNvSpPr>
          <p:nvPr>
            <p:ph type="ftr" sz="quarter" idx="11"/>
          </p:nvPr>
        </p:nvSpPr>
        <p:spPr/>
        <p:txBody>
          <a:bodyPr/>
          <a:lstStyle/>
          <a:p>
            <a:r>
              <a:rPr lang="nb-NO" dirty="0"/>
              <a:t>Astrid Marie Jorde Sandsør – SPED4010</a:t>
            </a:r>
            <a:endParaRPr lang="en-US" dirty="0"/>
          </a:p>
        </p:txBody>
      </p:sp>
    </p:spTree>
    <p:extLst>
      <p:ext uri="{BB962C8B-B14F-4D97-AF65-F5344CB8AC3E}">
        <p14:creationId xmlns:p14="http://schemas.microsoft.com/office/powerpoint/2010/main" val="864470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Epistemologi</a:t>
            </a:r>
          </a:p>
        </p:txBody>
      </p:sp>
      <p:sp>
        <p:nvSpPr>
          <p:cNvPr id="3" name="Plassholder for innhold 2"/>
          <p:cNvSpPr>
            <a:spLocks noGrp="1"/>
          </p:cNvSpPr>
          <p:nvPr>
            <p:ph idx="1"/>
          </p:nvPr>
        </p:nvSpPr>
        <p:spPr/>
        <p:txBody>
          <a:bodyPr/>
          <a:lstStyle/>
          <a:p>
            <a:r>
              <a:rPr lang="nb-NO" dirty="0">
                <a:solidFill>
                  <a:srgbClr val="0070C0"/>
                </a:solidFill>
              </a:rPr>
              <a:t>Epistemologi / Erkjennelsesteori </a:t>
            </a:r>
            <a:r>
              <a:rPr lang="mr-IN" dirty="0"/>
              <a:t>–</a:t>
            </a:r>
            <a:r>
              <a:rPr lang="nb-NO" dirty="0"/>
              <a:t> om kunnskapens opprinnelse, omfang, mulighet og gyldighet.</a:t>
            </a:r>
          </a:p>
          <a:p>
            <a:r>
              <a:rPr lang="nb-NO" dirty="0"/>
              <a:t>”Evig” problematikk (</a:t>
            </a:r>
            <a:r>
              <a:rPr lang="nb-NO" dirty="0">
                <a:solidFill>
                  <a:srgbClr val="FF0000"/>
                </a:solidFill>
              </a:rPr>
              <a:t>Platon</a:t>
            </a:r>
            <a:r>
              <a:rPr lang="nb-NO" dirty="0"/>
              <a:t>), men stammer i moderne tid fra </a:t>
            </a:r>
            <a:r>
              <a:rPr lang="nb-NO" dirty="0">
                <a:solidFill>
                  <a:srgbClr val="FF0000"/>
                </a:solidFill>
              </a:rPr>
              <a:t>John Lockes </a:t>
            </a:r>
            <a:r>
              <a:rPr lang="nb-NO" i="1" dirty="0"/>
              <a:t>Essay </a:t>
            </a:r>
            <a:r>
              <a:rPr lang="nb-NO" i="1" dirty="0" err="1"/>
              <a:t>Concerning</a:t>
            </a:r>
            <a:r>
              <a:rPr lang="nb-NO" i="1" dirty="0"/>
              <a:t> Human </a:t>
            </a:r>
            <a:r>
              <a:rPr lang="nb-NO" i="1" dirty="0" err="1"/>
              <a:t>Understanding</a:t>
            </a:r>
            <a:r>
              <a:rPr lang="nb-NO" dirty="0"/>
              <a:t> (1689)</a:t>
            </a:r>
          </a:p>
          <a:p>
            <a:r>
              <a:rPr lang="nb-NO" dirty="0"/>
              <a:t>Grunnspørsmål: Kommer kunnskap fra </a:t>
            </a:r>
            <a:r>
              <a:rPr lang="nb-NO" i="1" dirty="0"/>
              <a:t>tanken</a:t>
            </a:r>
            <a:r>
              <a:rPr lang="nb-NO" dirty="0"/>
              <a:t> (</a:t>
            </a:r>
            <a:r>
              <a:rPr lang="nb-NO" dirty="0">
                <a:solidFill>
                  <a:srgbClr val="0070C0"/>
                </a:solidFill>
              </a:rPr>
              <a:t>rasjonalisme</a:t>
            </a:r>
            <a:r>
              <a:rPr lang="nb-NO" dirty="0"/>
              <a:t>) eller </a:t>
            </a:r>
            <a:r>
              <a:rPr lang="nb-NO" i="1" dirty="0"/>
              <a:t>verden</a:t>
            </a:r>
            <a:r>
              <a:rPr lang="nb-NO" dirty="0"/>
              <a:t> (</a:t>
            </a:r>
            <a:r>
              <a:rPr lang="nb-NO" dirty="0">
                <a:solidFill>
                  <a:srgbClr val="0070C0"/>
                </a:solidFill>
              </a:rPr>
              <a:t>empirisme</a:t>
            </a:r>
            <a:r>
              <a:rPr lang="nb-NO" dirty="0"/>
              <a:t>)?</a:t>
            </a:r>
          </a:p>
        </p:txBody>
      </p:sp>
      <p:sp>
        <p:nvSpPr>
          <p:cNvPr id="4" name="Footer Placeholder 3">
            <a:extLst>
              <a:ext uri="{FF2B5EF4-FFF2-40B4-BE49-F238E27FC236}">
                <a16:creationId xmlns:a16="http://schemas.microsoft.com/office/drawing/2014/main" id="{858E4F33-9322-4BA0-94DF-55B9860321B1}"/>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274909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Rasjonalisme og empirisme</a:t>
            </a:r>
          </a:p>
        </p:txBody>
      </p:sp>
      <p:sp>
        <p:nvSpPr>
          <p:cNvPr id="3" name="Plassholder for innhold 2"/>
          <p:cNvSpPr>
            <a:spLocks noGrp="1"/>
          </p:cNvSpPr>
          <p:nvPr>
            <p:ph idx="1"/>
          </p:nvPr>
        </p:nvSpPr>
        <p:spPr/>
        <p:txBody>
          <a:bodyPr>
            <a:normAutofit fontScale="92500" lnSpcReduction="10000"/>
          </a:bodyPr>
          <a:lstStyle/>
          <a:p>
            <a:r>
              <a:rPr lang="nb-NO" dirty="0">
                <a:solidFill>
                  <a:srgbClr val="0070C0"/>
                </a:solidFill>
              </a:rPr>
              <a:t>Rasjonalisme:</a:t>
            </a:r>
          </a:p>
          <a:p>
            <a:pPr lvl="1"/>
            <a:r>
              <a:rPr lang="nb-NO" dirty="0"/>
              <a:t>Kunnskap stammer fra tankevirksomhet (fornuft), og ikke bare erfaring</a:t>
            </a:r>
          </a:p>
          <a:p>
            <a:pPr lvl="1"/>
            <a:r>
              <a:rPr lang="nb-NO" dirty="0"/>
              <a:t>Den som opplever verden er aktiv deltaker</a:t>
            </a:r>
          </a:p>
          <a:p>
            <a:pPr lvl="1"/>
            <a:r>
              <a:rPr lang="nb-NO" dirty="0">
                <a:solidFill>
                  <a:srgbClr val="FF0000"/>
                </a:solidFill>
              </a:rPr>
              <a:t>Platon, Descartes, </a:t>
            </a:r>
            <a:r>
              <a:rPr lang="nb-NO" dirty="0" err="1">
                <a:solidFill>
                  <a:srgbClr val="FF0000"/>
                </a:solidFill>
              </a:rPr>
              <a:t>Spinoza</a:t>
            </a:r>
            <a:r>
              <a:rPr lang="nb-NO" dirty="0">
                <a:solidFill>
                  <a:srgbClr val="FF0000"/>
                </a:solidFill>
              </a:rPr>
              <a:t>, Leibniz</a:t>
            </a:r>
          </a:p>
          <a:p>
            <a:pPr lvl="1"/>
            <a:r>
              <a:rPr lang="nb-NO" dirty="0"/>
              <a:t>Eksempel: «2+2 = 4»</a:t>
            </a:r>
          </a:p>
          <a:p>
            <a:pPr marL="457200" lvl="1" indent="0">
              <a:buNone/>
            </a:pPr>
            <a:endParaRPr lang="nb-NO" dirty="0"/>
          </a:p>
          <a:p>
            <a:r>
              <a:rPr lang="nb-NO" dirty="0">
                <a:solidFill>
                  <a:srgbClr val="0070C0"/>
                </a:solidFill>
              </a:rPr>
              <a:t>Empirisme: </a:t>
            </a:r>
          </a:p>
          <a:p>
            <a:pPr lvl="1"/>
            <a:r>
              <a:rPr lang="nb-NO" dirty="0"/>
              <a:t>Kunnskap kommer av at objektet (verden) påvirker subjektet (oss), kunnskapen kommer fra erfaring</a:t>
            </a:r>
          </a:p>
          <a:p>
            <a:pPr lvl="1"/>
            <a:r>
              <a:rPr lang="nb-NO" dirty="0"/>
              <a:t>Den som opplever verden er passiv deltaker</a:t>
            </a:r>
          </a:p>
          <a:p>
            <a:pPr lvl="1"/>
            <a:r>
              <a:rPr lang="nb-NO" dirty="0">
                <a:solidFill>
                  <a:srgbClr val="FF0000"/>
                </a:solidFill>
              </a:rPr>
              <a:t>William </a:t>
            </a:r>
            <a:r>
              <a:rPr lang="nb-NO" dirty="0" err="1">
                <a:solidFill>
                  <a:srgbClr val="FF0000"/>
                </a:solidFill>
              </a:rPr>
              <a:t>Ockham</a:t>
            </a:r>
            <a:r>
              <a:rPr lang="nb-NO" dirty="0">
                <a:solidFill>
                  <a:srgbClr val="FF0000"/>
                </a:solidFill>
              </a:rPr>
              <a:t>, Roger Bacon, John Locke, David Hume</a:t>
            </a:r>
          </a:p>
          <a:p>
            <a:pPr lvl="1"/>
            <a:r>
              <a:rPr lang="nb-NO" dirty="0"/>
              <a:t>Eksempel: «Hesten har 40 tenner»</a:t>
            </a:r>
          </a:p>
          <a:p>
            <a:pPr lvl="1"/>
            <a:endParaRPr lang="nb-NO" dirty="0"/>
          </a:p>
          <a:p>
            <a:pPr marL="0" indent="0">
              <a:buNone/>
            </a:pPr>
            <a:endParaRPr lang="nb-NO" dirty="0"/>
          </a:p>
        </p:txBody>
      </p:sp>
      <p:sp>
        <p:nvSpPr>
          <p:cNvPr id="4" name="Footer Placeholder 3">
            <a:extLst>
              <a:ext uri="{FF2B5EF4-FFF2-40B4-BE49-F238E27FC236}">
                <a16:creationId xmlns:a16="http://schemas.microsoft.com/office/drawing/2014/main" id="{858E4F33-9322-4BA0-94DF-55B9860321B1}"/>
              </a:ext>
            </a:extLst>
          </p:cNvPr>
          <p:cNvSpPr>
            <a:spLocks noGrp="1"/>
          </p:cNvSpPr>
          <p:nvPr>
            <p:ph type="ftr" sz="quarter" idx="11"/>
          </p:nvPr>
        </p:nvSpPr>
        <p:spPr/>
        <p:txBody>
          <a:bodyPr/>
          <a:lstStyle/>
          <a:p>
            <a:r>
              <a:rPr lang="nb-NO" dirty="0"/>
              <a:t>Astrid Marie Jorde Sandsør – SPED4010</a:t>
            </a:r>
            <a:endParaRPr lang="en-US" dirty="0"/>
          </a:p>
        </p:txBody>
      </p:sp>
    </p:spTree>
    <p:extLst>
      <p:ext uri="{BB962C8B-B14F-4D97-AF65-F5344CB8AC3E}">
        <p14:creationId xmlns:p14="http://schemas.microsoft.com/office/powerpoint/2010/main" val="406884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Vitenskapsteori</a:t>
            </a:r>
          </a:p>
        </p:txBody>
      </p:sp>
      <p:sp>
        <p:nvSpPr>
          <p:cNvPr id="3" name="Plassholder for innhold 2"/>
          <p:cNvSpPr>
            <a:spLocks noGrp="1"/>
          </p:cNvSpPr>
          <p:nvPr>
            <p:ph idx="1"/>
          </p:nvPr>
        </p:nvSpPr>
        <p:spPr/>
        <p:txBody>
          <a:bodyPr>
            <a:normAutofit/>
          </a:bodyPr>
          <a:lstStyle/>
          <a:p>
            <a:r>
              <a:rPr lang="nb-NO" dirty="0"/>
              <a:t>Allmenne prinsipper: Målet er å oppnå </a:t>
            </a:r>
            <a:r>
              <a:rPr lang="nb-NO" i="1" dirty="0"/>
              <a:t>kunnskap</a:t>
            </a:r>
            <a:r>
              <a:rPr lang="nb-NO" dirty="0"/>
              <a:t>.</a:t>
            </a:r>
          </a:p>
          <a:p>
            <a:r>
              <a:rPr lang="nb-NO" dirty="0"/>
              <a:t>Er dette kunnskap som er </a:t>
            </a:r>
            <a:r>
              <a:rPr lang="nb-NO" i="1" dirty="0"/>
              <a:t>objektivt sann</a:t>
            </a:r>
            <a:r>
              <a:rPr lang="nb-NO" dirty="0"/>
              <a:t>, </a:t>
            </a:r>
            <a:r>
              <a:rPr lang="nb-NO" i="1" dirty="0"/>
              <a:t>plausibel </a:t>
            </a:r>
            <a:r>
              <a:rPr lang="nb-NO" dirty="0"/>
              <a:t>eller </a:t>
            </a:r>
            <a:r>
              <a:rPr lang="nb-NO" i="1" dirty="0"/>
              <a:t>pålitelig</a:t>
            </a:r>
            <a:r>
              <a:rPr lang="nb-NO" dirty="0"/>
              <a:t>?</a:t>
            </a:r>
          </a:p>
          <a:p>
            <a:r>
              <a:rPr lang="nb-NO" dirty="0"/>
              <a:t>Moderne vitenskapsteori: Forsøk på å forene det beste av rasjonalismen (logisk stringens, koherente teorier) med det beste av empirismen (verifiserbarhet, datagrunnlag).</a:t>
            </a:r>
          </a:p>
          <a:p>
            <a:r>
              <a:rPr lang="nb-NO" dirty="0"/>
              <a:t>Fremvekst av en rekke ulike </a:t>
            </a:r>
            <a:r>
              <a:rPr lang="nb-NO" i="1" dirty="0">
                <a:solidFill>
                  <a:srgbClr val="0070C0"/>
                </a:solidFill>
              </a:rPr>
              <a:t>vitenskapsdisipliner</a:t>
            </a:r>
            <a:r>
              <a:rPr lang="nb-NO" dirty="0"/>
              <a:t> med tilhørende praksiser, institusjoner, normer og teorier. Ulike disiplinære forutsetninger </a:t>
            </a:r>
            <a:r>
              <a:rPr lang="mr-IN" dirty="0"/>
              <a:t>–</a:t>
            </a:r>
            <a:r>
              <a:rPr lang="nb-NO" dirty="0"/>
              <a:t> dette varierer med </a:t>
            </a:r>
            <a:r>
              <a:rPr lang="nb-NO" i="1" dirty="0"/>
              <a:t>hva </a:t>
            </a:r>
            <a:r>
              <a:rPr lang="nb-NO" dirty="0"/>
              <a:t>vi vil ha kunnskap </a:t>
            </a:r>
            <a:r>
              <a:rPr lang="nb-NO" i="1" dirty="0"/>
              <a:t>om</a:t>
            </a:r>
            <a:r>
              <a:rPr lang="nb-NO" dirty="0"/>
              <a:t>.</a:t>
            </a:r>
          </a:p>
          <a:p>
            <a:r>
              <a:rPr lang="nb-NO" dirty="0"/>
              <a:t>Noen praksiser er felles (f.eks. </a:t>
            </a:r>
            <a:r>
              <a:rPr lang="nb-NO" dirty="0">
                <a:solidFill>
                  <a:srgbClr val="0070C0"/>
                </a:solidFill>
              </a:rPr>
              <a:t>fagfellevurdering</a:t>
            </a:r>
            <a:r>
              <a:rPr lang="nb-NO" dirty="0"/>
              <a:t>)</a:t>
            </a:r>
          </a:p>
        </p:txBody>
      </p:sp>
      <p:sp>
        <p:nvSpPr>
          <p:cNvPr id="4" name="Footer Placeholder 3">
            <a:extLst>
              <a:ext uri="{FF2B5EF4-FFF2-40B4-BE49-F238E27FC236}">
                <a16:creationId xmlns:a16="http://schemas.microsoft.com/office/drawing/2014/main" id="{193A72B3-AD53-4F89-AED1-8B9E08601751}"/>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133503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Vitenskapsgrener</a:t>
            </a:r>
          </a:p>
        </p:txBody>
      </p:sp>
      <p:sp>
        <p:nvSpPr>
          <p:cNvPr id="3" name="Plassholder for innhold 2"/>
          <p:cNvSpPr>
            <a:spLocks noGrp="1"/>
          </p:cNvSpPr>
          <p:nvPr>
            <p:ph idx="1"/>
          </p:nvPr>
        </p:nvSpPr>
        <p:spPr/>
        <p:txBody>
          <a:bodyPr/>
          <a:lstStyle/>
          <a:p>
            <a:r>
              <a:rPr lang="nb-NO" dirty="0"/>
              <a:t>Formelle vitenskaper: Logikk og matematikk</a:t>
            </a:r>
          </a:p>
          <a:p>
            <a:r>
              <a:rPr lang="nb-NO" dirty="0"/>
              <a:t>Naturvitenskap: Fysikk, kjemi, biologi</a:t>
            </a:r>
          </a:p>
          <a:p>
            <a:r>
              <a:rPr lang="nb-NO" dirty="0"/>
              <a:t>Samfunnsvitenskap: Sosiologi, antropologi, statsvitenskap</a:t>
            </a:r>
          </a:p>
          <a:p>
            <a:r>
              <a:rPr lang="nb-NO" dirty="0"/>
              <a:t>Humanistisk vitenskap: Filosofi, litteraturvitenskap, historie</a:t>
            </a:r>
          </a:p>
        </p:txBody>
      </p:sp>
      <p:sp>
        <p:nvSpPr>
          <p:cNvPr id="4" name="Footer Placeholder 3">
            <a:extLst>
              <a:ext uri="{FF2B5EF4-FFF2-40B4-BE49-F238E27FC236}">
                <a16:creationId xmlns:a16="http://schemas.microsoft.com/office/drawing/2014/main" id="{5F24FF51-3AC3-44EE-B82B-88AE259C25F3}"/>
              </a:ext>
            </a:extLst>
          </p:cNvPr>
          <p:cNvSpPr>
            <a:spLocks noGrp="1"/>
          </p:cNvSpPr>
          <p:nvPr>
            <p:ph type="ftr" sz="quarter" idx="11"/>
          </p:nvPr>
        </p:nvSpPr>
        <p:spPr/>
        <p:txBody>
          <a:bodyPr/>
          <a:lstStyle/>
          <a:p>
            <a:r>
              <a:rPr lang="nb-NO"/>
              <a:t>Astrid Marie Jorde Sandsør – SPED4010</a:t>
            </a:r>
            <a:endParaRPr lang="en-US" dirty="0"/>
          </a:p>
        </p:txBody>
      </p:sp>
    </p:spTree>
    <p:extLst>
      <p:ext uri="{BB962C8B-B14F-4D97-AF65-F5344CB8AC3E}">
        <p14:creationId xmlns:p14="http://schemas.microsoft.com/office/powerpoint/2010/main" val="1940169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13560</TotalTime>
  <Words>2627</Words>
  <Application>Microsoft Office PowerPoint</Application>
  <PresentationFormat>Widescreen</PresentationFormat>
  <Paragraphs>409</Paragraphs>
  <Slides>41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41</vt:i4>
      </vt:variant>
    </vt:vector>
  </HeadingPairs>
  <TitlesOfParts>
    <vt:vector size="46" baseType="lpstr">
      <vt:lpstr>Arial</vt:lpstr>
      <vt:lpstr>Calibri</vt:lpstr>
      <vt:lpstr>Calibri Light</vt:lpstr>
      <vt:lpstr>Office Theme</vt:lpstr>
      <vt:lpstr>Office Theme</vt:lpstr>
      <vt:lpstr>Vitenskapsteori</vt:lpstr>
      <vt:lpstr>Vitenskapsteoretiske perspektiver</vt:lpstr>
      <vt:lpstr>Mål</vt:lpstr>
      <vt:lpstr>I dag</vt:lpstr>
      <vt:lpstr>Vitenskapsteori</vt:lpstr>
      <vt:lpstr>Epistemologi</vt:lpstr>
      <vt:lpstr>Rasjonalisme og empirisme</vt:lpstr>
      <vt:lpstr>Vitenskapsteori</vt:lpstr>
      <vt:lpstr>Vitenskapsgrener</vt:lpstr>
      <vt:lpstr>UiO: Vitenskap som institusjonell praksis</vt:lpstr>
      <vt:lpstr>Vitenskapsgrener - Utdanningsvitenskap</vt:lpstr>
      <vt:lpstr>Fagfellevurdering</vt:lpstr>
      <vt:lpstr>Fagfellevurdering / peer review</vt:lpstr>
      <vt:lpstr>Positivisme - et sikkert fundament for kunnskap?</vt:lpstr>
      <vt:lpstr>Positivisme – Kritikk fra Popper</vt:lpstr>
      <vt:lpstr>Positivisme – Kritikk fra Kuhn</vt:lpstr>
      <vt:lpstr>Et postpositivistisk spektrum</vt:lpstr>
      <vt:lpstr>Et postpositivistisk spektrum</vt:lpstr>
      <vt:lpstr>Et postpositivistisk spektrum</vt:lpstr>
      <vt:lpstr>Vitenskapsteoretiske perspektiver </vt:lpstr>
      <vt:lpstr>Vitenskapsteoretiske perspektiver </vt:lpstr>
      <vt:lpstr>Vitenskapsteoretiske perspektiver </vt:lpstr>
      <vt:lpstr>Vitenskapelig metode</vt:lpstr>
      <vt:lpstr>Vitenskapelig metode</vt:lpstr>
      <vt:lpstr>Representasjon</vt:lpstr>
      <vt:lpstr>Representasjon</vt:lpstr>
      <vt:lpstr>Empiri og teori</vt:lpstr>
      <vt:lpstr>Empiri og teori</vt:lpstr>
      <vt:lpstr>Empiri og teori</vt:lpstr>
      <vt:lpstr>Realisme og antirealisme</vt:lpstr>
      <vt:lpstr>Realisme og antirealisme</vt:lpstr>
      <vt:lpstr>Om forskeren</vt:lpstr>
      <vt:lpstr>Vitenskap som institusjonell praksis</vt:lpstr>
      <vt:lpstr>Vitenskapsteori for masterstudenter</vt:lpstr>
      <vt:lpstr>Vitenskapsteoretiske refleksjoner skal:</vt:lpstr>
      <vt:lpstr>Kunnskapsstatus</vt:lpstr>
      <vt:lpstr>Kunnskapsmangel</vt:lpstr>
      <vt:lpstr>Ny kunnskap</vt:lpstr>
      <vt:lpstr>Vitenskapsteori for masterstudenter</vt:lpstr>
      <vt:lpstr>Kunnskap og makt</vt:lpstr>
      <vt:lpstr>Oppsummering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Astrid Marie Jorde Sandsør / NIFU</dc:creator>
  <cp:lastModifiedBy>Astrid Marie Jorde Sandsør / NIFU</cp:lastModifiedBy>
  <cp:revision>72</cp:revision>
  <dcterms:created xsi:type="dcterms:W3CDTF">2020-11-12T10:55:55Z</dcterms:created>
  <dcterms:modified xsi:type="dcterms:W3CDTF">2021-11-01T13:00:02Z</dcterms:modified>
</cp:coreProperties>
</file>