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30" r:id="rId3"/>
    <p:sldId id="258" r:id="rId4"/>
    <p:sldId id="337" r:id="rId5"/>
    <p:sldId id="341" r:id="rId6"/>
    <p:sldId id="339" r:id="rId7"/>
    <p:sldId id="336" r:id="rId8"/>
    <p:sldId id="340" r:id="rId9"/>
    <p:sldId id="342" r:id="rId10"/>
    <p:sldId id="343" r:id="rId11"/>
    <p:sldId id="347" r:id="rId12"/>
    <p:sldId id="325" r:id="rId13"/>
    <p:sldId id="344" r:id="rId14"/>
    <p:sldId id="345" r:id="rId15"/>
    <p:sldId id="3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60" d="100"/>
          <a:sy n="60" d="100"/>
        </p:scale>
        <p:origin x="72" y="1170"/>
      </p:cViewPr>
      <p:guideLst/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D3CF4-346C-4ED5-A56A-D0EEDFF236E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0053-EFE3-4479-AA85-38FD651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867F-CF44-4C17-9365-E4E4CC685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0810C-A7F6-4750-8239-4578EB0F5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81DC-DED6-4ED3-80BE-98FAA24C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01BA-D6B3-40AF-B72F-A3D809188A8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E0DF-79C5-48E4-8D72-7F7574DD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367D-155A-43A1-A397-57487689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5797-D180-4B04-A2C3-36F86D2E64A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CAFE53-F6C0-44F1-B557-692F0DFD57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71398"/>
            <a:ext cx="5074920" cy="544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B8913F-3FDB-4415-8393-D1CC04F714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061704" cy="1710255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FEB9A8B-E6E8-4019-B209-282EFE717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84" y="5269817"/>
            <a:ext cx="1083535" cy="108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5502-6532-492C-8AF8-1C905B73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8E295-2924-47B3-B128-A5FF214BC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85DBD-3A60-4056-A1C9-052FD0A9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0BDD-C764-4A5E-8F04-077976160B09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DC9AF-472E-4A46-AB1F-643CC32A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1D97F-F75C-4495-9C18-F4465AC5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5797-D180-4B04-A2C3-36F86D2E6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D9EF8-99F3-415A-8D08-294FEF367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EDC73-74ED-435B-B940-E493CC4FB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5CD0-3DBE-419F-82EC-F4BC3BB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F54D-1F73-4987-870B-C7A14703644B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5808-C66B-42FF-A678-96C351A3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1D23-4604-4444-803B-5AF61140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5797-D180-4B04-A2C3-36F86D2E6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84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77018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tel – sentr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teltekst"/>
          <p:cNvSpPr txBox="1">
            <a:spLocks noGrp="1"/>
          </p:cNvSpPr>
          <p:nvPr>
            <p:ph type="title"/>
          </p:nvPr>
        </p:nvSpPr>
        <p:spPr>
          <a:xfrm>
            <a:off x="1190625" y="2536031"/>
            <a:ext cx="9810750" cy="1785938"/>
          </a:xfrm>
          <a:prstGeom prst="rect">
            <a:avLst/>
          </a:prstGeom>
        </p:spPr>
        <p:txBody>
          <a:bodyPr/>
          <a:lstStyle/>
          <a:p>
            <a:r>
              <a:t>Titteltekst</a:t>
            </a:r>
          </a:p>
        </p:txBody>
      </p:sp>
      <p:sp>
        <p:nvSpPr>
          <p:cNvPr id="3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8744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1DB7-CDC1-496D-B74F-44E7E688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024"/>
            <a:ext cx="10515600" cy="11176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3988-2C36-43EF-B0A6-BE0274FE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36CC-18A2-4417-A5B1-F157FE8F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CB01-B0BD-42D9-ACB9-7971DE28BA07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B724-BE57-4B3D-B8BD-B1796594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5061" y="6356350"/>
            <a:ext cx="7775837" cy="365125"/>
          </a:xfrm>
        </p:spPr>
        <p:txBody>
          <a:bodyPr/>
          <a:lstStyle/>
          <a:p>
            <a:r>
              <a:rPr lang="nb-NO"/>
              <a:t>Astrid Marie Jorde Sandsør – SPED4010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85F24-EA19-460E-A989-7A894F95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5797-D180-4B04-A2C3-36F86D2E64A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5E0E4-4A8A-48A7-BEDE-64A7831410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" y="92743"/>
            <a:ext cx="3986783" cy="4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9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1CCA-0D28-4DBD-822E-B79E6229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3B13D-DBA7-47F9-980C-E5BE37A0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7284-6C86-480B-AF98-6FE57613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0FCF-886C-4111-BE0A-C3CBC7C88D9B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3B3D-DCBA-4F0F-A042-350406A1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5062" y="6356350"/>
            <a:ext cx="7748336" cy="365125"/>
          </a:xfrm>
        </p:spPr>
        <p:txBody>
          <a:bodyPr/>
          <a:lstStyle/>
          <a:p>
            <a:r>
              <a:rPr lang="nb-NO"/>
              <a:t>Astrid Marie Jorde Sandsør – SPED4010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B2CD-250E-4D26-8D39-DC0FE037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5797-D180-4B04-A2C3-36F86D2E6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1D72-6C8F-4FFF-98E2-C452A54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DD5B-8801-40F0-BA8D-71517484E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B9A80-13BE-443A-AACE-421CE5D02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14C03-6ECD-4DB6-8F3E-1EFE2155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E02D-5757-417E-A9AF-E75549C60FE0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2FDE4-EBB2-409F-B199-3F118892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2567" y="6356350"/>
            <a:ext cx="6937065" cy="365125"/>
          </a:xfrm>
        </p:spPr>
        <p:txBody>
          <a:bodyPr/>
          <a:lstStyle/>
          <a:p>
            <a:r>
              <a:rPr lang="nb-NO"/>
              <a:t>Astrid Marie Jorde Sandsør – SPED4010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899AF-166E-4747-B058-45C2349B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5797-D180-4B04-A2C3-36F86D2E6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0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1DE0-6933-45E8-8456-BF7C776F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CFF36-2828-4C42-9408-B2035729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31D16-1E88-4F5D-9425-A17DCC7DB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AE265-DE89-4E2D-9CFA-E9AF5D17B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ADA5D-5C94-4C91-AC88-681CCE2E8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C9012-FF02-43CE-A9FC-E16C80F3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2342-8081-42B3-9720-A6B9FC7F551F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ADFC5-44AB-41DE-9475-D41EC5B9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11C40-1938-4243-879B-93BFC6C1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5797-D180-4B04-A2C3-36F86D2E6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8F13-4A05-41C7-90CE-9C9B17CD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0A429-D6A6-4752-A5AC-65A2572D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418B-A6C8-40CF-A29D-FD75C51D1683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7C100-8A4A-4F59-AE18-F5283725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8F35F-4011-482B-A128-8D70191F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5797-D180-4B04-A2C3-36F86D2E6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4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963AE-DD4B-4049-BE48-2C3B3905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672-661A-4FC1-AA6D-E1E292AC58DB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36035-E9D1-4C31-99EF-547678E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FC318-F626-4219-9B41-E066EB4C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5797-D180-4B04-A2C3-36F86D2E6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56D3-6E66-487D-9905-735947A3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43D1-4396-4040-9F5F-42B8D8D4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4B3DA-0C5F-40EA-B5B1-0ACD14833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D705A-EE5F-4F14-ABAE-71A62369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E825-5DCD-4122-A992-3D7963F3F9ED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6570F-75C9-41DE-A667-8D09E219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1F36C-3E1D-44FE-B61A-68F0EE0E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5797-D180-4B04-A2C3-36F86D2E6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A150-D856-4173-8702-4798F741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E0D2B-6F32-4CA9-8614-744B01948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D4528-CB36-4364-AF58-01D6BA2B0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F51D2-5169-42BD-A7FB-3E35071A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084E-C457-43D9-99FE-D0E44B961F97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379EB-0368-4D2F-8129-26E6FA88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2F39-4EF6-4BA6-8676-E641E7C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5797-D180-4B04-A2C3-36F86D2E6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8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5E894-935A-42F9-9ABD-6141DD20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23C0E-34DD-4F2A-93BB-39304F43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6F42A-6A37-4070-9BC8-10377460F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C682-816D-4EBD-A2CE-90DD334BC48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3370-938D-40C8-BAC5-42411855B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Astrid Marie Jorde Sandsør – SPED4010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839E8-B95D-4628-BD51-7D4951B17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05797-D180-4B04-A2C3-36F86D2E6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5AFD-2D77-49B0-BC44-067E63268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72" y="2560320"/>
            <a:ext cx="11679936" cy="1438656"/>
          </a:xfrm>
        </p:spPr>
        <p:txBody>
          <a:bodyPr>
            <a:normAutofit fontScale="90000"/>
          </a:bodyPr>
          <a:lstStyle/>
          <a:p>
            <a:r>
              <a:rPr lang="nb-NO" noProof="0" dirty="0"/>
              <a:t>Eksamensforberedende forelesning - </a:t>
            </a:r>
            <a:br>
              <a:rPr lang="nb-NO" noProof="0" dirty="0"/>
            </a:br>
            <a:r>
              <a:rPr lang="nb-NO" noProof="0" dirty="0"/>
              <a:t>Kvantitativ metode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09D14-1075-4CCE-92AF-04C9BA4E5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7680"/>
            <a:ext cx="9144000" cy="960120"/>
          </a:xfrm>
        </p:spPr>
        <p:txBody>
          <a:bodyPr/>
          <a:lstStyle/>
          <a:p>
            <a:r>
              <a:rPr lang="nb-NO" noProof="0" dirty="0"/>
              <a:t>Astrid Marie Jorde Sandsør</a:t>
            </a:r>
          </a:p>
        </p:txBody>
      </p:sp>
    </p:spTree>
    <p:extLst>
      <p:ext uri="{BB962C8B-B14F-4D97-AF65-F5344CB8AC3E}">
        <p14:creationId xmlns:p14="http://schemas.microsoft.com/office/powerpoint/2010/main" val="330934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m valg av design og analys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Eksempel på problemstilling</a:t>
            </a:r>
          </a:p>
        </p:txBody>
      </p:sp>
      <p:sp>
        <p:nvSpPr>
          <p:cNvPr id="223" name="Dere har lært basics…"/>
          <p:cNvSpPr txBox="1">
            <a:spLocks noGrp="1"/>
          </p:cNvSpPr>
          <p:nvPr>
            <p:ph idx="1"/>
          </p:nvPr>
        </p:nvSpPr>
        <p:spPr>
          <a:xfrm>
            <a:off x="709863" y="1690688"/>
            <a:ext cx="10515600" cy="4849019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sz="25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Hvordan har pandemien påvirket skole-familie forholdet?</a:t>
            </a:r>
            <a:endParaRPr lang="nb-NO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her må du diskutere studiedesign</a:t>
            </a:r>
          </a:p>
          <a:p>
            <a:pPr lvl="1"/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du før-målinger?</a:t>
            </a:r>
          </a:p>
          <a:p>
            <a:pPr lvl="1"/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Hvordan kan man vite at pandemien har endret skole-familie forholdet og at det ikke var noe annet som skjedde samtidig?</a:t>
            </a:r>
          </a:p>
          <a:p>
            <a:pPr marL="457200" lvl="1" indent="0">
              <a:buNone/>
            </a:pPr>
            <a:br>
              <a:rPr lang="nb-NO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sz="29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B0324-C0A2-4CCD-8EEF-0A74276F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7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D02423-2C03-44C0-83CB-24AD3961CF62}"/>
              </a:ext>
            </a:extLst>
          </p:cNvPr>
          <p:cNvSpPr txBox="1">
            <a:spLocks/>
          </p:cNvSpPr>
          <p:nvPr/>
        </p:nvSpPr>
        <p:spPr>
          <a:xfrm>
            <a:off x="990600" y="725424"/>
            <a:ext cx="10515600" cy="111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Introduksjonsforelesninger</a:t>
            </a:r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F784EDE-1867-41BF-AE15-9D4EA410DD4A}"/>
              </a:ext>
            </a:extLst>
          </p:cNvPr>
          <p:cNvSpPr txBox="1">
            <a:spLocks/>
          </p:cNvSpPr>
          <p:nvPr/>
        </p:nvSpPr>
        <p:spPr>
          <a:xfrm>
            <a:off x="990600" y="1781238"/>
            <a:ext cx="88594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585" indent="-349585" defTabSz="279667">
              <a:spcBef>
                <a:spcPts val="2180"/>
              </a:spcBef>
              <a:defRPr sz="3132"/>
            </a:pPr>
            <a:r>
              <a:rPr lang="nb-NO" sz="3132" dirty="0">
                <a:solidFill>
                  <a:srgbClr val="FF0000"/>
                </a:solidFill>
              </a:rPr>
              <a:t>Grunnleggende begreper i forskning. Faser i forskningsstudier</a:t>
            </a:r>
          </a:p>
          <a:p>
            <a:pPr marL="349585" indent="-349585" defTabSz="279667">
              <a:spcBef>
                <a:spcPts val="2180"/>
              </a:spcBef>
              <a:defRPr sz="3132"/>
            </a:pPr>
            <a:r>
              <a:rPr lang="en-US" sz="3132" dirty="0" err="1">
                <a:solidFill>
                  <a:srgbClr val="FF0000"/>
                </a:solidFill>
              </a:rPr>
              <a:t>Forskningsspørsmål</a:t>
            </a:r>
            <a:r>
              <a:rPr lang="en-US" sz="3132" dirty="0">
                <a:solidFill>
                  <a:srgbClr val="FF0000"/>
                </a:solidFill>
              </a:rPr>
              <a:t> </a:t>
            </a:r>
            <a:r>
              <a:rPr lang="en-US" sz="3132" dirty="0" err="1">
                <a:solidFill>
                  <a:srgbClr val="FF0000"/>
                </a:solidFill>
              </a:rPr>
              <a:t>og</a:t>
            </a:r>
            <a:r>
              <a:rPr lang="en-US" sz="3132" dirty="0">
                <a:solidFill>
                  <a:srgbClr val="FF0000"/>
                </a:solidFill>
              </a:rPr>
              <a:t> </a:t>
            </a:r>
            <a:r>
              <a:rPr lang="en-US" sz="3132" dirty="0" err="1">
                <a:solidFill>
                  <a:srgbClr val="FF0000"/>
                </a:solidFill>
              </a:rPr>
              <a:t>kvantitative</a:t>
            </a:r>
            <a:r>
              <a:rPr lang="en-US" sz="3132" dirty="0">
                <a:solidFill>
                  <a:srgbClr val="FF0000"/>
                </a:solidFill>
              </a:rPr>
              <a:t> </a:t>
            </a:r>
            <a:r>
              <a:rPr lang="en-US" sz="3132" dirty="0" err="1">
                <a:solidFill>
                  <a:srgbClr val="FF0000"/>
                </a:solidFill>
              </a:rPr>
              <a:t>tilnærminger</a:t>
            </a:r>
            <a:r>
              <a:rPr lang="en-US" sz="3132" dirty="0">
                <a:solidFill>
                  <a:srgbClr val="FF0000"/>
                </a:solidFill>
              </a:rPr>
              <a:t>. </a:t>
            </a:r>
            <a:r>
              <a:rPr lang="en-US" sz="3132" dirty="0" err="1">
                <a:solidFill>
                  <a:srgbClr val="FF0000"/>
                </a:solidFill>
              </a:rPr>
              <a:t>Oversikt</a:t>
            </a:r>
            <a:r>
              <a:rPr lang="en-US" sz="3132" dirty="0">
                <a:solidFill>
                  <a:srgbClr val="FF0000"/>
                </a:solidFill>
              </a:rPr>
              <a:t> over </a:t>
            </a:r>
            <a:r>
              <a:rPr lang="en-US" sz="3132" dirty="0" err="1">
                <a:solidFill>
                  <a:srgbClr val="FF0000"/>
                </a:solidFill>
              </a:rPr>
              <a:t>noen</a:t>
            </a:r>
            <a:r>
              <a:rPr lang="en-US" sz="3132" dirty="0">
                <a:solidFill>
                  <a:srgbClr val="FF0000"/>
                </a:solidFill>
              </a:rPr>
              <a:t> </a:t>
            </a:r>
            <a:r>
              <a:rPr lang="en-US" sz="3132" dirty="0" err="1">
                <a:solidFill>
                  <a:srgbClr val="FF0000"/>
                </a:solidFill>
              </a:rPr>
              <a:t>kvantitative</a:t>
            </a:r>
            <a:r>
              <a:rPr lang="en-US" sz="3132" dirty="0">
                <a:solidFill>
                  <a:srgbClr val="FF0000"/>
                </a:solidFill>
              </a:rPr>
              <a:t> </a:t>
            </a:r>
            <a:r>
              <a:rPr lang="en-US" sz="3132" dirty="0" err="1">
                <a:solidFill>
                  <a:srgbClr val="FF0000"/>
                </a:solidFill>
              </a:rPr>
              <a:t>forskningsdesigns</a:t>
            </a:r>
            <a:r>
              <a:rPr lang="en-US" sz="3132" dirty="0">
                <a:solidFill>
                  <a:srgbClr val="FF0000"/>
                </a:solidFill>
              </a:rPr>
              <a:t> (survey, </a:t>
            </a:r>
            <a:r>
              <a:rPr lang="en-US" sz="3132" dirty="0" err="1">
                <a:solidFill>
                  <a:srgbClr val="FF0000"/>
                </a:solidFill>
              </a:rPr>
              <a:t>tidsdesign</a:t>
            </a:r>
            <a:r>
              <a:rPr lang="en-US" sz="3132" dirty="0">
                <a:solidFill>
                  <a:srgbClr val="FF0000"/>
                </a:solidFill>
              </a:rPr>
              <a:t>, </a:t>
            </a:r>
            <a:r>
              <a:rPr lang="en-US" sz="3132" dirty="0" err="1">
                <a:solidFill>
                  <a:srgbClr val="FF0000"/>
                </a:solidFill>
              </a:rPr>
              <a:t>og</a:t>
            </a:r>
            <a:r>
              <a:rPr lang="en-US" sz="3132" dirty="0">
                <a:solidFill>
                  <a:srgbClr val="FF0000"/>
                </a:solidFill>
              </a:rPr>
              <a:t> </a:t>
            </a:r>
            <a:r>
              <a:rPr lang="en-US" sz="3132" dirty="0" err="1">
                <a:solidFill>
                  <a:srgbClr val="FF0000"/>
                </a:solidFill>
              </a:rPr>
              <a:t>eksperiment</a:t>
            </a:r>
            <a:r>
              <a:rPr lang="en-US" sz="3132" dirty="0">
                <a:solidFill>
                  <a:srgbClr val="FF0000"/>
                </a:solidFill>
              </a:rPr>
              <a:t>)</a:t>
            </a:r>
            <a:endParaRPr lang="nb-NO" sz="3132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C16C2-1E1B-4F90-AD0F-ADF7713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D02423-2C03-44C0-83CB-24AD3961CF62}"/>
              </a:ext>
            </a:extLst>
          </p:cNvPr>
          <p:cNvSpPr txBox="1">
            <a:spLocks/>
          </p:cNvSpPr>
          <p:nvPr/>
        </p:nvSpPr>
        <p:spPr>
          <a:xfrm>
            <a:off x="990600" y="725424"/>
            <a:ext cx="10515600" cy="111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Datainnsamling: Utvalgsmetoder. Ytre validitet. </a:t>
            </a:r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F784EDE-1867-41BF-AE15-9D4EA410DD4A}"/>
              </a:ext>
            </a:extLst>
          </p:cNvPr>
          <p:cNvSpPr txBox="1">
            <a:spLocks/>
          </p:cNvSpPr>
          <p:nvPr/>
        </p:nvSpPr>
        <p:spPr>
          <a:xfrm>
            <a:off x="990600" y="1781238"/>
            <a:ext cx="88594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3600" dirty="0">
                <a:solidFill>
                  <a:srgbClr val="FF0000"/>
                </a:solidFill>
              </a:rPr>
              <a:t>Hvilke trusler finnes? Hva kan testes? Hva kan bare tenkes?</a:t>
            </a:r>
          </a:p>
          <a:p>
            <a:r>
              <a:rPr lang="nb-NO" sz="3600" dirty="0">
                <a:solidFill>
                  <a:srgbClr val="FF0000"/>
                </a:solidFill>
              </a:rPr>
              <a:t>Utvalgsmetoder</a:t>
            </a:r>
          </a:p>
          <a:p>
            <a:r>
              <a:rPr lang="nb-NO" sz="3600" dirty="0"/>
              <a:t>Replikasjon</a:t>
            </a:r>
          </a:p>
          <a:p>
            <a:r>
              <a:rPr lang="nb-NO" sz="3600" dirty="0"/>
              <a:t>Effektstørrelser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C16C2-1E1B-4F90-AD0F-ADF7713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D02423-2C03-44C0-83CB-24AD3961CF62}"/>
              </a:ext>
            </a:extLst>
          </p:cNvPr>
          <p:cNvSpPr txBox="1">
            <a:spLocks/>
          </p:cNvSpPr>
          <p:nvPr/>
        </p:nvSpPr>
        <p:spPr>
          <a:xfrm>
            <a:off x="990600" y="725424"/>
            <a:ext cx="10515600" cy="111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Forskningsdesign: Ikke-eksperimentelle design og metaanalyse</a:t>
            </a:r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F784EDE-1867-41BF-AE15-9D4EA410DD4A}"/>
              </a:ext>
            </a:extLst>
          </p:cNvPr>
          <p:cNvSpPr txBox="1">
            <a:spLocks/>
          </p:cNvSpPr>
          <p:nvPr/>
        </p:nvSpPr>
        <p:spPr>
          <a:xfrm>
            <a:off x="990600" y="1781238"/>
            <a:ext cx="88594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3600" dirty="0">
                <a:solidFill>
                  <a:srgbClr val="FF0000"/>
                </a:solidFill>
              </a:rPr>
              <a:t>Ikke-eksperimentelle studier</a:t>
            </a:r>
          </a:p>
          <a:p>
            <a:pPr lvl="1"/>
            <a:r>
              <a:rPr lang="nb-NO" sz="3600" dirty="0">
                <a:solidFill>
                  <a:srgbClr val="FF0000"/>
                </a:solidFill>
              </a:rPr>
              <a:t>Tverrsnitt</a:t>
            </a:r>
          </a:p>
          <a:p>
            <a:pPr lvl="1"/>
            <a:r>
              <a:rPr lang="nb-NO" sz="3600" dirty="0">
                <a:solidFill>
                  <a:srgbClr val="FF0000"/>
                </a:solidFill>
              </a:rPr>
              <a:t>Longitudinelle (prospektive)</a:t>
            </a:r>
          </a:p>
          <a:p>
            <a:r>
              <a:rPr lang="nb-NO" sz="3600" dirty="0">
                <a:solidFill>
                  <a:srgbClr val="FF0000"/>
                </a:solidFill>
              </a:rPr>
              <a:t>Indre validitet</a:t>
            </a:r>
          </a:p>
          <a:p>
            <a:pPr lvl="1"/>
            <a:r>
              <a:rPr lang="nb-NO" sz="3600" dirty="0">
                <a:solidFill>
                  <a:srgbClr val="FF0000"/>
                </a:solidFill>
              </a:rPr>
              <a:t>Statistisk kontroll</a:t>
            </a:r>
          </a:p>
          <a:p>
            <a:r>
              <a:rPr lang="nb-NO" sz="3600" dirty="0" err="1"/>
              <a:t>Systematic</a:t>
            </a:r>
            <a:r>
              <a:rPr lang="nb-NO" sz="3600" dirty="0"/>
              <a:t> </a:t>
            </a:r>
            <a:r>
              <a:rPr lang="nb-NO" sz="3600" dirty="0" err="1"/>
              <a:t>reviews</a:t>
            </a:r>
            <a:endParaRPr lang="nb-NO" sz="360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C16C2-1E1B-4F90-AD0F-ADF7713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D02423-2C03-44C0-83CB-24AD3961CF62}"/>
              </a:ext>
            </a:extLst>
          </p:cNvPr>
          <p:cNvSpPr txBox="1">
            <a:spLocks/>
          </p:cNvSpPr>
          <p:nvPr/>
        </p:nvSpPr>
        <p:spPr>
          <a:xfrm>
            <a:off x="990600" y="725424"/>
            <a:ext cx="10515600" cy="111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4400" noProof="0" dirty="0">
                <a:effectLst/>
              </a:rPr>
              <a:t>Forskningsdesign: Eksperimentelle og kvasieksperimentelle. Indre validitet</a:t>
            </a:r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F784EDE-1867-41BF-AE15-9D4EA410DD4A}"/>
              </a:ext>
            </a:extLst>
          </p:cNvPr>
          <p:cNvSpPr txBox="1">
            <a:spLocks/>
          </p:cNvSpPr>
          <p:nvPr/>
        </p:nvSpPr>
        <p:spPr>
          <a:xfrm>
            <a:off x="990600" y="1781238"/>
            <a:ext cx="88594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585" indent="-349585" defTabSz="279667">
              <a:spcBef>
                <a:spcPts val="2180"/>
              </a:spcBef>
              <a:defRPr sz="3132"/>
            </a:pPr>
            <a:r>
              <a:rPr lang="nb-NO" dirty="0">
                <a:solidFill>
                  <a:srgbClr val="FF0000"/>
                </a:solidFill>
              </a:rPr>
              <a:t>Beskrivende forskning </a:t>
            </a:r>
            <a:r>
              <a:rPr lang="nb-NO" dirty="0" err="1">
                <a:solidFill>
                  <a:srgbClr val="FF0000"/>
                </a:solidFill>
              </a:rPr>
              <a:t>vs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årsaksforskning</a:t>
            </a:r>
            <a:endParaRPr lang="nb-NO" dirty="0">
              <a:solidFill>
                <a:srgbClr val="FF0000"/>
              </a:solidFill>
            </a:endParaRPr>
          </a:p>
          <a:p>
            <a:pPr marL="349585" indent="-349585" defTabSz="279667">
              <a:spcBef>
                <a:spcPts val="2180"/>
              </a:spcBef>
              <a:defRPr sz="3132"/>
            </a:pPr>
            <a:r>
              <a:rPr lang="nb-NO" dirty="0" err="1">
                <a:solidFill>
                  <a:srgbClr val="FF0000"/>
                </a:solidFill>
              </a:rPr>
              <a:t>Årsaksforskning</a:t>
            </a:r>
            <a:r>
              <a:rPr lang="nb-NO" dirty="0">
                <a:solidFill>
                  <a:srgbClr val="FF0000"/>
                </a:solidFill>
              </a:rPr>
              <a:t> (Effektstudier)</a:t>
            </a:r>
          </a:p>
          <a:p>
            <a:pPr marL="349585" indent="-349585" defTabSz="279667">
              <a:spcBef>
                <a:spcPts val="2180"/>
              </a:spcBef>
              <a:defRPr sz="3132"/>
            </a:pPr>
            <a:r>
              <a:rPr lang="nb-NO" dirty="0">
                <a:solidFill>
                  <a:srgbClr val="FF0000"/>
                </a:solidFill>
              </a:rPr>
              <a:t>Potensielle utfall</a:t>
            </a:r>
          </a:p>
          <a:p>
            <a:pPr marL="349585" indent="-349585" defTabSz="279667">
              <a:spcBef>
                <a:spcPts val="2180"/>
              </a:spcBef>
              <a:defRPr sz="3132"/>
            </a:pPr>
            <a:r>
              <a:rPr lang="nb-NO" dirty="0">
                <a:solidFill>
                  <a:srgbClr val="FF0000"/>
                </a:solidFill>
              </a:rPr>
              <a:t>Indre validitet</a:t>
            </a:r>
          </a:p>
          <a:p>
            <a:pPr marL="349585" indent="-349585" defTabSz="279667">
              <a:spcBef>
                <a:spcPts val="2180"/>
              </a:spcBef>
              <a:defRPr sz="3132"/>
            </a:pPr>
            <a:r>
              <a:rPr lang="nb-NO" dirty="0">
                <a:solidFill>
                  <a:srgbClr val="FF0000"/>
                </a:solidFill>
              </a:rPr>
              <a:t>Gode design for effektstudier</a:t>
            </a:r>
          </a:p>
          <a:p>
            <a:pPr marL="349585" indent="-349585" defTabSz="279667">
              <a:spcBef>
                <a:spcPts val="2180"/>
              </a:spcBef>
              <a:defRPr sz="3132"/>
            </a:pPr>
            <a:r>
              <a:rPr lang="nb-NO" dirty="0">
                <a:solidFill>
                  <a:srgbClr val="FF0000"/>
                </a:solidFill>
              </a:rPr>
              <a:t>Eksperimenter</a:t>
            </a:r>
          </a:p>
          <a:p>
            <a:pPr marL="349585" indent="-349585" defTabSz="279667">
              <a:spcBef>
                <a:spcPts val="2180"/>
              </a:spcBef>
              <a:defRPr sz="3132"/>
            </a:pPr>
            <a:r>
              <a:rPr lang="nb-NO" dirty="0">
                <a:solidFill>
                  <a:srgbClr val="FF0000"/>
                </a:solidFill>
              </a:rPr>
              <a:t>Kvasieksperimenter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C16C2-1E1B-4F90-AD0F-ADF7713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D02423-2C03-44C0-83CB-24AD3961CF62}"/>
              </a:ext>
            </a:extLst>
          </p:cNvPr>
          <p:cNvSpPr txBox="1">
            <a:spLocks/>
          </p:cNvSpPr>
          <p:nvPr/>
        </p:nvSpPr>
        <p:spPr>
          <a:xfrm>
            <a:off x="990600" y="725424"/>
            <a:ext cx="10515600" cy="111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Andre forelesninger</a:t>
            </a:r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F784EDE-1867-41BF-AE15-9D4EA410DD4A}"/>
              </a:ext>
            </a:extLst>
          </p:cNvPr>
          <p:cNvSpPr txBox="1">
            <a:spLocks/>
          </p:cNvSpPr>
          <p:nvPr/>
        </p:nvSpPr>
        <p:spPr>
          <a:xfrm>
            <a:off x="990600" y="1781238"/>
            <a:ext cx="88594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585" indent="-349585" defTabSz="279667">
              <a:spcBef>
                <a:spcPts val="2180"/>
              </a:spcBef>
              <a:defRPr sz="3132"/>
            </a:pPr>
            <a:r>
              <a:rPr lang="en-US" sz="3600" dirty="0">
                <a:solidFill>
                  <a:srgbClr val="FF0000"/>
                </a:solidFill>
              </a:rPr>
              <a:t>Research ethics</a:t>
            </a:r>
          </a:p>
          <a:p>
            <a:pPr marL="349585" indent="-349585" defTabSz="279667">
              <a:spcBef>
                <a:spcPts val="2180"/>
              </a:spcBef>
              <a:defRPr sz="3132"/>
            </a:pPr>
            <a:r>
              <a:rPr lang="en-US" sz="3600" dirty="0" err="1">
                <a:solidFill>
                  <a:srgbClr val="FF0000"/>
                </a:solidFill>
              </a:rPr>
              <a:t>Utvikling</a:t>
            </a:r>
            <a:r>
              <a:rPr lang="en-US" sz="3600" dirty="0">
                <a:solidFill>
                  <a:srgbClr val="FF0000"/>
                </a:solidFill>
              </a:rPr>
              <a:t> av </a:t>
            </a:r>
            <a:r>
              <a:rPr lang="en-US" sz="3600" dirty="0" err="1">
                <a:solidFill>
                  <a:srgbClr val="FF0000"/>
                </a:solidFill>
              </a:rPr>
              <a:t>målinger</a:t>
            </a:r>
            <a:r>
              <a:rPr lang="en-US" sz="3600" dirty="0">
                <a:solidFill>
                  <a:srgbClr val="FF0000"/>
                </a:solidFill>
              </a:rPr>
              <a:t>/ </a:t>
            </a:r>
            <a:r>
              <a:rPr lang="en-US" sz="3600" dirty="0" err="1">
                <a:solidFill>
                  <a:srgbClr val="FF0000"/>
                </a:solidFill>
              </a:rPr>
              <a:t>spørreskjemaspørsmål</a:t>
            </a:r>
            <a:r>
              <a:rPr lang="en-US" sz="3600" dirty="0">
                <a:solidFill>
                  <a:srgbClr val="FF0000"/>
                </a:solidFill>
              </a:rPr>
              <a:t>. </a:t>
            </a:r>
            <a:r>
              <a:rPr lang="en-US" sz="3600" dirty="0" err="1">
                <a:solidFill>
                  <a:srgbClr val="FF0000"/>
                </a:solidFill>
              </a:rPr>
              <a:t>Begrepsvaliditet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og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innholdsvaliditet</a:t>
            </a:r>
            <a:endParaRPr lang="en-US" sz="3600" dirty="0">
              <a:solidFill>
                <a:srgbClr val="FF0000"/>
              </a:solidFill>
            </a:endParaRPr>
          </a:p>
          <a:p>
            <a:pPr marL="349585" indent="-349585" defTabSz="279667">
              <a:spcBef>
                <a:spcPts val="2180"/>
              </a:spcBef>
              <a:defRPr sz="3132"/>
            </a:pPr>
            <a:r>
              <a:rPr lang="en-US" sz="3600" dirty="0" err="1">
                <a:solidFill>
                  <a:srgbClr val="FF0000"/>
                </a:solidFill>
              </a:rPr>
              <a:t>Psykometriske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målinger</a:t>
            </a:r>
            <a:r>
              <a:rPr lang="en-US" sz="3600" dirty="0">
                <a:solidFill>
                  <a:srgbClr val="FF0000"/>
                </a:solidFill>
              </a:rPr>
              <a:t>. </a:t>
            </a:r>
            <a:r>
              <a:rPr lang="en-US" sz="3600" dirty="0" err="1">
                <a:solidFill>
                  <a:srgbClr val="FF0000"/>
                </a:solidFill>
              </a:rPr>
              <a:t>Reliabilitet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knyttet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til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målinger</a:t>
            </a:r>
            <a:r>
              <a:rPr lang="en-US" sz="3600" dirty="0">
                <a:solidFill>
                  <a:srgbClr val="FF0000"/>
                </a:solidFill>
              </a:rPr>
              <a:t>. Error of measurement</a:t>
            </a:r>
          </a:p>
          <a:p>
            <a:pPr marL="349585" indent="-349585" defTabSz="279667">
              <a:spcBef>
                <a:spcPts val="2180"/>
              </a:spcBef>
              <a:defRPr sz="3132"/>
            </a:pPr>
            <a:r>
              <a:rPr lang="en-US" sz="3600" dirty="0" err="1"/>
              <a:t>Vitenskapsteori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C16C2-1E1B-4F90-AD0F-ADF7713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3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6C59-BDD9-4F42-8C89-1095D12D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024"/>
            <a:ext cx="11142306" cy="1117664"/>
          </a:xfrm>
        </p:spPr>
        <p:txBody>
          <a:bodyPr>
            <a:normAutofit/>
          </a:bodyPr>
          <a:lstStyle/>
          <a:p>
            <a:r>
              <a:rPr lang="nb-NO" noProof="0" dirty="0"/>
              <a:t>Arbeidskrav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95A2-3487-46AC-B55E-075C0A51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defTabSz="279667">
              <a:spcBef>
                <a:spcPts val="2180"/>
              </a:spcBef>
              <a:buNone/>
              <a:defRPr sz="3132"/>
            </a:pP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Dere skal designe og beskrive et kvantitativt forskningsprosjekt fra begynnelse til slutt. </a:t>
            </a:r>
          </a:p>
          <a:p>
            <a:pPr marL="0" indent="0" defTabSz="279667">
              <a:spcBef>
                <a:spcPts val="2180"/>
              </a:spcBef>
              <a:buNone/>
              <a:defRPr sz="3132"/>
            </a:pP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Komponentene i prosjektet må beskrives på en slik måte at prosjektet fremstår som: </a:t>
            </a:r>
          </a:p>
          <a:p>
            <a:pPr defTabSz="279667">
              <a:spcBef>
                <a:spcPts val="2180"/>
              </a:spcBef>
              <a:defRPr sz="3132"/>
            </a:pP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Relevant</a:t>
            </a:r>
          </a:p>
          <a:p>
            <a:pPr defTabSz="279667">
              <a:spcBef>
                <a:spcPts val="2180"/>
              </a:spcBef>
              <a:defRPr sz="3132"/>
            </a:pPr>
            <a:r>
              <a:rPr lang="nb-NO" dirty="0">
                <a:solidFill>
                  <a:srgbClr val="2D3B45"/>
                </a:solidFill>
                <a:latin typeface="Lato Extended"/>
              </a:rPr>
              <a:t>K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onsistent</a:t>
            </a:r>
          </a:p>
          <a:p>
            <a:pPr defTabSz="279667">
              <a:spcBef>
                <a:spcPts val="2180"/>
              </a:spcBef>
              <a:defRPr sz="3132"/>
            </a:pPr>
            <a:r>
              <a:rPr lang="nb-NO" dirty="0">
                <a:solidFill>
                  <a:srgbClr val="2D3B45"/>
                </a:solidFill>
                <a:latin typeface="Lato Extended"/>
              </a:rPr>
              <a:t>G</a:t>
            </a: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jennomførbart</a:t>
            </a:r>
          </a:p>
          <a:p>
            <a:pPr defTabSz="279667">
              <a:spcBef>
                <a:spcPts val="2180"/>
              </a:spcBef>
              <a:defRPr sz="3132"/>
            </a:pPr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Tilgjengelig for evaluering</a:t>
            </a:r>
          </a:p>
          <a:p>
            <a:pPr marL="349585" indent="-349585" defTabSz="279667">
              <a:spcBef>
                <a:spcPts val="2180"/>
              </a:spcBef>
              <a:defRPr sz="3132"/>
            </a:pPr>
            <a:endParaRPr lang="nb-NO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3D6E3-9589-404A-B8FC-147DAF56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m valg av design og analys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b-NO" noProof="0" dirty="0"/>
              <a:t>Hva skal du gjøre og hvorfor?</a:t>
            </a:r>
          </a:p>
        </p:txBody>
      </p:sp>
      <p:sp>
        <p:nvSpPr>
          <p:cNvPr id="223" name="Dere har lært basics…"/>
          <p:cNvSpPr txBox="1">
            <a:spLocks noGrp="1"/>
          </p:cNvSpPr>
          <p:nvPr>
            <p:ph idx="1"/>
          </p:nvPr>
        </p:nvSpPr>
        <p:spPr>
          <a:xfrm>
            <a:off x="677779" y="1506537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kort beskrivelse av konteksten for studien.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Begrunnelse for studien: Studien bør kunne gi ny innsikt og generaliserbar kunnskap på nasjonalt nivå.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Problemstillingen bør begrunnes i teori og tidligere forskning, dvs. kunnskapen som studien skal bidra til bør forsøke å fylle et hull i eksisterende kunnskap.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B0324-C0A2-4CCD-8EEF-0A74276F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Astrid Marie Jorde Sandsør – SPED4010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m valg av design og analys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b-NO" noProof="0" dirty="0"/>
              <a:t>Hvordan skal du gjøre det?</a:t>
            </a:r>
          </a:p>
        </p:txBody>
      </p:sp>
      <p:sp>
        <p:nvSpPr>
          <p:cNvPr id="223" name="Dere har lært basics…"/>
          <p:cNvSpPr txBox="1">
            <a:spLocks noGrp="1"/>
          </p:cNvSpPr>
          <p:nvPr>
            <p:ph idx="1"/>
          </p:nvPr>
        </p:nvSpPr>
        <p:spPr>
          <a:xfrm>
            <a:off x="677779" y="1506537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Utvalg må begrunnes ut fra både problemstillingen og metodiske kriterier.</a:t>
            </a:r>
          </a:p>
          <a:p>
            <a:pPr lvl="1"/>
            <a:r>
              <a:rPr lang="nb-NO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Hvem skal undersøkes, hvordan skal de velges ut, hvordan skal de </a:t>
            </a:r>
            <a:r>
              <a:rPr lang="nb-NO" dirty="0" err="1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rekruteres</a:t>
            </a:r>
            <a:r>
              <a:rPr lang="nb-NO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nb-NO" b="0" i="0" dirty="0">
              <a:solidFill>
                <a:srgbClr val="2D3B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Valg av variabler og målinger må begrunnes.</a:t>
            </a:r>
          </a:p>
          <a:p>
            <a:pPr lvl="1"/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Hvilke målinger skal brukes og hvorfor. Beskrivelse av operasjonalisering, </a:t>
            </a:r>
            <a:r>
              <a:rPr lang="nb-NO" b="0" i="0" dirty="0" err="1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ekspempler</a:t>
            </a:r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på hvordan det vil se ut for deltakerne, et spørreskjemaspørsmål med svaralternativer.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forholdvis detaljert beskrivelse av hvordan datainnsamlingen skal gjennomføres.</a:t>
            </a:r>
          </a:p>
          <a:p>
            <a:pPr lvl="1"/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Hvordan foregår datainnsamlingen i praksis – når og hvordan?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B0324-C0A2-4CCD-8EEF-0A74276F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Astrid Marie Jorde Sandsør – SPED4010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2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m valg av design og analys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b-NO" noProof="0" dirty="0"/>
              <a:t>Hvordan skal du gjøre det?</a:t>
            </a:r>
          </a:p>
        </p:txBody>
      </p:sp>
      <p:sp>
        <p:nvSpPr>
          <p:cNvPr id="223" name="Dere har lært basics…"/>
          <p:cNvSpPr txBox="1">
            <a:spLocks noGrp="1"/>
          </p:cNvSpPr>
          <p:nvPr>
            <p:ph idx="1"/>
          </p:nvPr>
        </p:nvSpPr>
        <p:spPr>
          <a:xfrm>
            <a:off x="677779" y="1506537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Redegjørelse for databehandling og valg av analyser</a:t>
            </a:r>
          </a:p>
          <a:p>
            <a:pPr lvl="1"/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Hvilke statistiske analyser skal gjennomføres</a:t>
            </a:r>
          </a:p>
          <a:p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kort redegjørelse for hvordan analyse og resultater kan besvare forskningsspørsmål og eventuelle hypoteser.</a:t>
            </a:r>
          </a:p>
          <a:p>
            <a:pPr lvl="1"/>
            <a:r>
              <a:rPr lang="nb-NO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orklare hvordan disse kan besvare problemstillingen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Redegjørelse for tiltak for å ivareta forskningsetiske prinsipper og forsvarlig håndtering av personopplysninger.</a:t>
            </a:r>
          </a:p>
          <a:p>
            <a:pPr lvl="1"/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 det noen spesielle hensyn som må tas som følge av studiens innhold eller målgruppe? Informasjon til deltakerne, aktivt samtykke, behandling av personopplysninger, lagring av data osv.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B0324-C0A2-4CCD-8EEF-0A74276F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Astrid Marie Jorde Sandsør – SPED4010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3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m valg av design og analyser"/>
          <p:cNvSpPr txBox="1">
            <a:spLocks noGrp="1"/>
          </p:cNvSpPr>
          <p:nvPr>
            <p:ph type="title"/>
          </p:nvPr>
        </p:nvSpPr>
        <p:spPr>
          <a:xfrm>
            <a:off x="838200" y="573024"/>
            <a:ext cx="10515600" cy="12496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nb-NO" noProof="0" dirty="0"/>
              <a:t>Hva kan du og hva kan du ikke si noe om?</a:t>
            </a:r>
          </a:p>
        </p:txBody>
      </p:sp>
      <p:sp>
        <p:nvSpPr>
          <p:cNvPr id="223" name="Dere har lært basics…"/>
          <p:cNvSpPr txBox="1">
            <a:spLocks noGrp="1"/>
          </p:cNvSpPr>
          <p:nvPr>
            <p:ph idx="1"/>
          </p:nvPr>
        </p:nvSpPr>
        <p:spPr>
          <a:xfrm>
            <a:off x="677779" y="2005263"/>
            <a:ext cx="10515600" cy="453364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diskusjon av studiens kvalitet og begrensinger, herunder en diskusjon av relevante validitetsformer</a:t>
            </a:r>
          </a:p>
          <a:p>
            <a:pPr lvl="1"/>
            <a:r>
              <a:rPr lang="nb-NO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Hva er studiens styrker og svakheter? Bruk relevante validitetsbegrep</a:t>
            </a:r>
          </a:p>
          <a:p>
            <a:pPr lvl="1"/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Ytre validitet</a:t>
            </a:r>
            <a:r>
              <a:rPr lang="nb-NO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kan resultatene generaliseres? Henger sammen med hvordan deltakere er valgt ut</a:t>
            </a:r>
          </a:p>
          <a:p>
            <a:pPr lvl="1"/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Indre validitet: </a:t>
            </a:r>
            <a:r>
              <a:rPr lang="nb-NO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 man trekke kausale slutninger om forholdet mellom variabler? Henger sammen med hvordan studiet er designet</a:t>
            </a:r>
          </a:p>
          <a:p>
            <a:pPr lvl="1"/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Begrepsvaliditet</a:t>
            </a:r>
            <a:r>
              <a:rPr lang="nb-NO" dirty="0">
                <a:solidFill>
                  <a:srgbClr val="2D3B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Er de målingene vi har gjort gode indikatorer for de fenomenene og begrepene vi ønsker å måle?</a:t>
            </a:r>
          </a:p>
          <a:p>
            <a:pPr lvl="1"/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Statistisk validitet: Er vi sikre på at vi har nok data og god nok data til å ikke konkludere feil? </a:t>
            </a:r>
          </a:p>
          <a:p>
            <a:r>
              <a:rPr lang="nb-NO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diskusjon av hvordan studien bidrar med ny kunnskap (og hva den ikke kan si noe om), samt implikasjoner for praksis og videre forskning.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B0324-C0A2-4CCD-8EEF-0A74276F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Astrid Marie Jorde Sandsør – SPED4010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4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m valg av design og analys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Vurderingskriterier</a:t>
            </a:r>
          </a:p>
        </p:txBody>
      </p:sp>
      <p:sp>
        <p:nvSpPr>
          <p:cNvPr id="223" name="Dere har lært basics…"/>
          <p:cNvSpPr txBox="1">
            <a:spLocks noGrp="1"/>
          </p:cNvSpPr>
          <p:nvPr>
            <p:ph idx="1"/>
          </p:nvPr>
        </p:nvSpPr>
        <p:spPr>
          <a:xfrm>
            <a:off x="709863" y="1690688"/>
            <a:ext cx="10515600" cy="4849019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sz="25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Troverdighet i begrunnelsen for studien.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sz="25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Konsistens mellom valg av problemstilling, designelementer (type studie) og metoder for datainnsamling og dataanalyse.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sz="25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Hvorvidt den skisserte datainnsamlingsmetoden er realistisk og praktisk gjennomførbar.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sz="25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Hvorvidt de valgte målingene eller variablene er adekvate for å besvare problemstilling og forskningsspørsmål.</a:t>
            </a:r>
            <a:b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sz="25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B0324-C0A2-4CCD-8EEF-0A74276F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m valg av design og analys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Vurderingskriterier</a:t>
            </a:r>
          </a:p>
        </p:txBody>
      </p:sp>
      <p:sp>
        <p:nvSpPr>
          <p:cNvPr id="223" name="Dere har lært basics…"/>
          <p:cNvSpPr txBox="1">
            <a:spLocks noGrp="1"/>
          </p:cNvSpPr>
          <p:nvPr>
            <p:ph idx="1"/>
          </p:nvPr>
        </p:nvSpPr>
        <p:spPr>
          <a:xfrm>
            <a:off x="709863" y="1690688"/>
            <a:ext cx="10515600" cy="4849019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sz="25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Hvorvidt de skisserte analysene er adekvate for å besvare problemstilling, forskningsspørsmål og hypoteser.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sz="25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besvarelsen skisserer relevante tiltak knyttet til forskningsetikk og behandling av personopplysninger.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sz="25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diskusjonen av studiens styrker og begrensninger er nyansert og presist fremstilt og faglig begrunnet i metodisk litteratur.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sz="25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implikasjoner for praksis og videre forskning er realistiske og godt forankret i studiens konklusjoner.</a:t>
            </a:r>
            <a:b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sz="25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B0324-C0A2-4CCD-8EEF-0A74276F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m valg av design og analys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nb-NO" b="0" i="0" dirty="0">
                <a:solidFill>
                  <a:srgbClr val="2D3B45"/>
                </a:solidFill>
                <a:effectLst/>
                <a:latin typeface="Lato Extended"/>
              </a:rPr>
              <a:t>Eksempel på problemstilling</a:t>
            </a:r>
          </a:p>
        </p:txBody>
      </p:sp>
      <p:sp>
        <p:nvSpPr>
          <p:cNvPr id="223" name="Dere har lært basics…"/>
          <p:cNvSpPr txBox="1">
            <a:spLocks noGrp="1"/>
          </p:cNvSpPr>
          <p:nvPr>
            <p:ph idx="1"/>
          </p:nvPr>
        </p:nvSpPr>
        <p:spPr>
          <a:xfrm>
            <a:off x="709863" y="1690688"/>
            <a:ext cx="10515600" cy="4849019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sz="25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Hvordan opplever lærere på barneskolen at pandemien har påvirket skole-familie forholdet?</a:t>
            </a:r>
          </a:p>
          <a:p>
            <a:pPr lvl="1"/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 menes med skole-familie forhold? Begrepet må defineres</a:t>
            </a:r>
          </a:p>
          <a:p>
            <a:pPr lvl="1"/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Fokus må antakeligvis spisses – kanskje bare noen deler av begrepet?</a:t>
            </a:r>
          </a:p>
          <a:p>
            <a:pPr lvl="1"/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Underbegreper må operasjonaliseres – gjøres målbare</a:t>
            </a:r>
          </a:p>
          <a:p>
            <a:pPr lvl="1"/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Hvordan skal du gjøre det? Spørreundersøkelse, eksisterende datakilder?</a:t>
            </a:r>
          </a:p>
          <a:p>
            <a:pPr lvl="1"/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Hvem skal du spørre? Hvor mange skal du spørre?</a:t>
            </a:r>
          </a:p>
          <a:p>
            <a:pPr lvl="1"/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Hvordan skal du vise funnene dine analytisk?</a:t>
            </a:r>
          </a:p>
          <a:p>
            <a:pPr lvl="1"/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du noen underhypoteser du vil teste? Påvirker det hvem som skal spørres?</a:t>
            </a:r>
            <a:br>
              <a:rPr lang="nb-NO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sz="29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B0324-C0A2-4CCD-8EEF-0A74276F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Astrid Marie Jorde Sandsør – SPED4010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7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32830</TotalTime>
  <Words>864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Lato Extended</vt:lpstr>
      <vt:lpstr>Times New Roman</vt:lpstr>
      <vt:lpstr>Office Theme</vt:lpstr>
      <vt:lpstr>Eksamensforberedende forelesning -  Kvantitativ metode</vt:lpstr>
      <vt:lpstr>Arbeidskrav</vt:lpstr>
      <vt:lpstr>Hva skal du gjøre og hvorfor?</vt:lpstr>
      <vt:lpstr>Hvordan skal du gjøre det?</vt:lpstr>
      <vt:lpstr>Hvordan skal du gjøre det?</vt:lpstr>
      <vt:lpstr>Hva kan du og hva kan du ikke si noe om?</vt:lpstr>
      <vt:lpstr>Vurderingskriterier</vt:lpstr>
      <vt:lpstr>Vurderingskriterier</vt:lpstr>
      <vt:lpstr>Eksempel på problemstilling</vt:lpstr>
      <vt:lpstr>Eksempel på problemstilling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Astrid Marie Jorde Sandsør / NIFU</dc:creator>
  <cp:lastModifiedBy>Astrid Marie Jorde Sandsør / NIFU</cp:lastModifiedBy>
  <cp:revision>163</cp:revision>
  <dcterms:created xsi:type="dcterms:W3CDTF">2020-11-12T10:55:55Z</dcterms:created>
  <dcterms:modified xsi:type="dcterms:W3CDTF">2021-11-30T21:11:17Z</dcterms:modified>
</cp:coreProperties>
</file>