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2" r:id="rId3"/>
    <p:sldId id="291" r:id="rId4"/>
    <p:sldId id="290" r:id="rId5"/>
    <p:sldId id="285" r:id="rId6"/>
    <p:sldId id="289" r:id="rId7"/>
    <p:sldId id="293" r:id="rId8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69218" autoAdjust="0"/>
  </p:normalViewPr>
  <p:slideViewPr>
    <p:cSldViewPr>
      <p:cViewPr varScale="1">
        <p:scale>
          <a:sx n="130" d="100"/>
          <a:sy n="130" d="100"/>
        </p:scale>
        <p:origin x="2514" y="120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Good afternoon.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My name is Tony. I am a first-year PhD candidate under Rolf and Astrid’s supervision.</a:t>
            </a:r>
          </a:p>
          <a:p>
            <a:endParaRPr lang="en-AU" sz="1200" kern="1200" dirty="0">
              <a:solidFill>
                <a:schemeClr val="tx1"/>
              </a:solidFill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I wish to contribute to today’s session with some preliminary results from my first PhD project that asks “whether GPA subjects differ in their difficulties”.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9255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research question is important because assessment practices have significant impact on students’ lives, particularly when learners approach the end of their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 (Year 10), where decisions must be made over vocational or academic trajectories.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Norway and most Nordic countries, such high-stake decisions are made almost exclusively based on a single criterion: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grunnskolepoeng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or, grade point averages (GPA) in English.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Although details vary across jurisdictions, GPA is largely a sum-score measure.</a:t>
            </a:r>
          </a:p>
          <a:p>
            <a:pPr eaLnBrk="1" hangingPunct="1"/>
            <a:r>
              <a:rPr lang="en-AU" altLang="nb-NO" sz="1000" noProof="0">
                <a:latin typeface="FiraCode Nerd Font" panose="020B0809050000020004" pitchFamily="49" charset="0"/>
                <a:ea typeface="FiraCode Nerd Font" panose="020B0809050000020004" pitchFamily="49" charset="0"/>
              </a:rPr>
              <a:t>Understanding whether, and how, 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subject </a:t>
            </a:r>
            <a:r>
              <a:rPr lang="en-AU" altLang="nb-NO" sz="1000" noProof="0">
                <a:latin typeface="FiraCode Nerd Font" panose="020B0809050000020004" pitchFamily="49" charset="0"/>
                <a:ea typeface="FiraCode Nerd Font" panose="020B0809050000020004" pitchFamily="49" charset="0"/>
              </a:rPr>
              <a:t>difficulties vary, 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by student background, or across different settings, is important for both fairness and validity purposes.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Surprisingly few studies, however, have tried to answer this fundamental question in the Nordic context.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Studies that have looked into this questions in different countries, such as the UK and the Netherlands, find evidence challenge the assumption that subject have equal difficulty.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therefore wishes to contribute to the academic and policy debates by examining the inter-subject difficulties in Norway’s GPA subjects.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261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Under the Norwegian system, both teacher-assigned grades (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standpunkt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 and exam grades are included in the GPA calculation.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Each subject ranges between 1 and 6, with 6 being the top grade.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Students receive grades from their teachers on 13 compulsory subjects, such as Norwegian, English, mathematics, natural sciences and social sciences, etc, as well as one grade from electives.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Exams consist of both written and oral forms.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written form covers Mathematics, Norwegian and English, and,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oral form covers the same subjects as the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writtens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as well as other subjects.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At the end of Year 10, students are drawn to take one written and one oral exam.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Although 2/3 of the written exam grades are missing for each subject, this can be safely modelled under the missing completely at random (MCAR) assumptions due to random assignment. This is a particularly attractive feature of Rasch models.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GPA is then computed as the unweighted sum, divided by the number of subjects (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ie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 simple average), multiplied by 10, then rounded to two decimal points.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6330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5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With such background in mind, I now describe the current study.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draws its data from Norway’s national register.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data source is unique such that it is the population, not samples, that is the subject of analyses.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targeted population is the Year 10 cohort graduating in 2019.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excluded students without valid GPAs (6.6% loss rate), and the subject “</a:t>
            </a:r>
            <a:r>
              <a:rPr lang="nb-NO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Sidemål</a:t>
            </a:r>
            <a:r>
              <a:rPr lang="zh-CN" altLang="en-US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”</a:t>
            </a:r>
            <a:r>
              <a:rPr lang="nb-NO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from my analyses</a:t>
            </a:r>
            <a:r>
              <a:rPr lang="zh-CN" altLang="en-US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。</a:t>
            </a:r>
            <a:endParaRPr lang="en-AU" altLang="zh-CN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My dataset contains 60,618 observations and 17 columns consisting of 12 teacher-assigned grades, 3 written- and 2 oral-exam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employed partial credit models (PCMs) for my analyses.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is particularly suited for the current study because GPAs are constructed as unweighted sums, therefore requiring the same discrimination parameters.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 PCM generates a series of probability curves, as shown in this diagram.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horizontal axis represents students’ competency (usually represented by the Greek letter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), with low competency on the left and high on the right.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vertical axis represents probabilities, ranging from 0 to 1.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Taking the red curve “P4” as an example: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Students with average competencies (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  <a:cs typeface="CMU Serif" panose="02000603000000000000" pitchFamily="2" charset="0"/>
              </a:rPr>
              <a:t>0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 are most likely to receive a grade of 4 in Written Norwegian.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As the competency increases to, say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3, the probability of receiving 4 in Written Norwegian drops, while the probability of receiving a grade of 5 increases.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At certain point, the red curve “P4” crosses the yellow curve “P5”, signalling that students at this point is switching from being “more likely to be a 4” to “more likely to be a 5”. This switching point is marked as “b_4”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68877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6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following two slides present visual summaries of the difficulty parameters derived from PCM.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Results related to the teacher-assigned grades are presented first.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With the exception of Written Norwegian, the b_5 line on the top is relative flat, while the b_4, b_3, down to b_1 lines are increasingly downward-sloping, where students are spread apart more along the grading scale than for the higher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“fanning out“ effect suggests a partial answer to the research question: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“Yes, subjects difficulties did differ—more so for the lower grades.”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fact, a Grade 2 in the easiest subject (Food and Health) shared a similar difficulty parameter with a Grade 1 in the hardest subject (Mathematics).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7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Now to exam grades.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All three written exams (Mathematics, English, and Norwegian) were included in this study.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order to match teacher-assigned grades, only oral English and oral Norwegian were included in this analysis.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Since oral exams have substantially less observations than teacher-assigned grades due to “planned missingness”, the 95% Cis for oral parameters are wider.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this diagram, we re-produced teacher-assigned grades (left) to pair with exam grades (right) for comparison.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is first of all noticeable that written exams all had upward-sloping curves, while oral exams had downward-sloping ones.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On the surface, this pattern suggests that examiners were stricter than teachers in marking written tests, but more lenient in marking oral exams.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second strand of the answer to the research question is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“Yes, exam grades differ from teacher-assigned grades, depending on the written vs oral forms of examination.”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Contrary to teacher-assigned grades, larger disagreement between teachers and examiners for awarding grade 5s and 6s while disagreement remained low for lower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Amongst the 5 exams, Written Norwegian stood out as the subject with the largest teacher-examiner disagreement.</a:t>
            </a:r>
          </a:p>
        </p:txBody>
      </p:sp>
    </p:spTree>
    <p:extLst>
      <p:ext uri="{BB962C8B-B14F-4D97-AF65-F5344CB8AC3E}">
        <p14:creationId xmlns:p14="http://schemas.microsoft.com/office/powerpoint/2010/main" val="418100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These preliminary results suggest great nuance among the GPA debates.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If divergence in grade difficulties signals potential unfairness or threats to measurement validity, it is the lower end in teacher-assigned grades, and higher end in exam grades, where we see the greatest differences.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causes and practical implications of difficulty parameters remain open to interpretation: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If mathematics carries higher difficulty parameters, does it suggest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	learners are inherently less capable in this subject, or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	the measurement device for mathematics is less sensitive than that of other subjects?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would be fruitful to see whether grade difficulties diverge more severely for, say rural schools, females and the left tails of the SES distribution.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8238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30.05.2022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AU" altLang="nb-NO" sz="2000" b="0" i="1" dirty="0"/>
              <a:t>Rolf Olsen, Astrid Sands</a:t>
            </a:r>
            <a:r>
              <a:rPr lang="nb-NO" altLang="nb-NO" sz="2000" b="0" i="1" dirty="0"/>
              <a:t>ør, </a:t>
            </a:r>
            <a:r>
              <a:rPr lang="en-AU" altLang="nb-NO" sz="2000" b="0" i="1" dirty="0"/>
              <a:t>Tony Tan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Fairness in Grading Across Subjects: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	Do GPA Subjects Differ in Difficulties?</a:t>
            </a:r>
            <a:endParaRPr lang="en-AU" altLang="nb-NO" sz="2400" b="1" dirty="0"/>
          </a:p>
        </p:txBody>
      </p:sp>
      <p:sp>
        <p:nvSpPr>
          <p:cNvPr id="3" name="Rektangel 2"/>
          <p:cNvSpPr/>
          <p:nvPr/>
        </p:nvSpPr>
        <p:spPr bwMode="auto">
          <a:xfrm>
            <a:off x="1422177" y="5449788"/>
            <a:ext cx="845567" cy="127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9F7C-0CAA-DD88-FC7E-449C541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B0FC-A8B5-C3CE-553B-81C8BDC1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Completing </a:t>
            </a:r>
            <a:r>
              <a:rPr lang="en-AU" i="1" dirty="0" err="1"/>
              <a:t>grunnskole</a:t>
            </a:r>
            <a:r>
              <a:rPr lang="en-AU" dirty="0"/>
              <a:t>: High-stake</a:t>
            </a:r>
          </a:p>
          <a:p>
            <a:r>
              <a:rPr lang="en-AU" dirty="0"/>
              <a:t>Inter-subject difficulty in </a:t>
            </a:r>
            <a:r>
              <a:rPr lang="en-AU" i="1" dirty="0" err="1"/>
              <a:t>grunnskolepoeng</a:t>
            </a:r>
            <a:r>
              <a:rPr lang="en-AU" dirty="0"/>
              <a:t> (GPA):</a:t>
            </a:r>
          </a:p>
          <a:p>
            <a:pPr lvl="1"/>
            <a:r>
              <a:rPr lang="en-AU" dirty="0"/>
              <a:t>Fairness</a:t>
            </a:r>
          </a:p>
          <a:p>
            <a:pPr lvl="1"/>
            <a:r>
              <a:rPr lang="en-AU" dirty="0"/>
              <a:t>Validity</a:t>
            </a:r>
          </a:p>
          <a:p>
            <a:r>
              <a:rPr lang="en-AU" dirty="0"/>
              <a:t>Prior studies</a:t>
            </a:r>
          </a:p>
        </p:txBody>
      </p:sp>
    </p:spTree>
    <p:extLst>
      <p:ext uri="{BB962C8B-B14F-4D97-AF65-F5344CB8AC3E}">
        <p14:creationId xmlns:p14="http://schemas.microsoft.com/office/powerpoint/2010/main" val="19820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DA3C5-DFEE-1A6C-1933-78023E43B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Components</a:t>
                </a:r>
              </a:p>
              <a:p>
                <a:pPr lvl="1"/>
                <a:r>
                  <a:rPr lang="en-AU" dirty="0"/>
                  <a:t>Teacher-assigned grades (</a:t>
                </a:r>
                <a:r>
                  <a:rPr lang="en-AU" i="1" dirty="0" err="1"/>
                  <a:t>standpunktkarakter</a:t>
                </a:r>
                <a:r>
                  <a:rPr lang="en-AU" dirty="0"/>
                  <a:t>, </a:t>
                </a:r>
                <a:r>
                  <a:rPr lang="en-AU" i="1" dirty="0"/>
                  <a:t>STP</a:t>
                </a:r>
                <a:r>
                  <a:rPr lang="en-AU" dirty="0"/>
                  <a:t>):</a:t>
                </a:r>
              </a:p>
              <a:p>
                <a:pPr lvl="2"/>
                <a:r>
                  <a:rPr lang="en-AU" dirty="0"/>
                  <a:t>13 compulsory subjects + electives</a:t>
                </a:r>
              </a:p>
              <a:p>
                <a:pPr lvl="1"/>
                <a:r>
                  <a:rPr lang="en-AU" dirty="0"/>
                  <a:t>Exam grades:</a:t>
                </a:r>
              </a:p>
              <a:p>
                <a:pPr lvl="2"/>
                <a:r>
                  <a:rPr lang="en-AU" dirty="0"/>
                  <a:t>written (</a:t>
                </a:r>
                <a:r>
                  <a:rPr lang="en-AU" i="1" dirty="0"/>
                  <a:t>SKR</a:t>
                </a:r>
                <a:r>
                  <a:rPr lang="en-AU" dirty="0"/>
                  <a:t>): Mathematics, Norwegian, English</a:t>
                </a:r>
              </a:p>
              <a:p>
                <a:pPr lvl="2"/>
                <a:r>
                  <a:rPr lang="en-AU" dirty="0"/>
                  <a:t>oral (</a:t>
                </a:r>
                <a:r>
                  <a:rPr lang="en-AU" i="1" dirty="0"/>
                  <a:t>MUN</a:t>
                </a:r>
                <a:r>
                  <a:rPr lang="en-AU" dirty="0"/>
                  <a:t>): </a:t>
                </a:r>
                <a:r>
                  <a:rPr lang="en-AU" dirty="0">
                    <a:solidFill>
                      <a:schemeClr val="bg1">
                        <a:lumMod val="65000"/>
                      </a:schemeClr>
                    </a:solidFill>
                  </a:rPr>
                  <a:t>Mathematics,</a:t>
                </a:r>
                <a:r>
                  <a:rPr lang="en-AU" dirty="0"/>
                  <a:t> Norwegian, English</a:t>
                </a:r>
                <a:r>
                  <a:rPr lang="en-AU" dirty="0">
                    <a:solidFill>
                      <a:schemeClr val="bg1">
                        <a:lumMod val="65000"/>
                      </a:schemeClr>
                    </a:solidFill>
                  </a:rPr>
                  <a:t>, and others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900" b="0" i="0" smtClean="0">
                        <a:ea typeface="Calibri" panose="020F0502020204030204" pitchFamily="34" charset="0"/>
                      </a:rPr>
                      <m:t>GPA</m:t>
                    </m:r>
                    <m:r>
                      <a:rPr lang="en-AU" sz="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t-BR" sz="19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unweighted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sum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subjects</m:t>
                        </m:r>
                      </m:den>
                    </m:f>
                    <m:r>
                      <a:rPr lang="pt-B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AU" sz="1900" b="0" i="0" smtClean="0"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AU" sz="1900" dirty="0"/>
                  <a:t>(rounded to 2 decimals)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DA3C5-DFEE-1A6C-1933-78023E43B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4" t="-12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C6C4F-8ECE-DBE4-7421-DA25936B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35488" y="2281436"/>
            <a:ext cx="34290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06D670-7C6B-9A17-BC7B-55F1A6C21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Population</a:t>
                </a:r>
              </a:p>
              <a:p>
                <a:pPr lvl="1"/>
                <a:r>
                  <a:rPr lang="en-AU" dirty="0"/>
                  <a:t>Norwegian register: Entire Year 10 cohort</a:t>
                </a:r>
              </a:p>
              <a:p>
                <a:pPr lvl="1"/>
                <a:r>
                  <a:rPr lang="en-AU" dirty="0"/>
                  <a:t>Graduation 2019</a:t>
                </a:r>
              </a:p>
              <a:p>
                <a:r>
                  <a:rPr lang="en-AU" dirty="0"/>
                  <a:t>Inclusion/Exclusion</a:t>
                </a:r>
              </a:p>
              <a:p>
                <a:pPr lvl="1"/>
                <a:r>
                  <a:rPr lang="en-AU" dirty="0"/>
                  <a:t>Retain if valid GPA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=60,618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Exclude “</a:t>
                </a:r>
                <a:r>
                  <a:rPr lang="nb-NO" dirty="0"/>
                  <a:t>Sidemål</a:t>
                </a:r>
                <a:r>
                  <a:rPr lang="en-AU" dirty="0"/>
                  <a:t>”:</a:t>
                </a:r>
              </a:p>
              <a:p>
                <a:pPr lvl="2"/>
                <a:r>
                  <a:rPr lang="en-AU" i="1" dirty="0"/>
                  <a:t>STP</a:t>
                </a:r>
                <a:r>
                  <a:rPr lang="en-AU" dirty="0"/>
                  <a:t> = 12, </a:t>
                </a:r>
                <a:r>
                  <a:rPr lang="en-AU" i="1" dirty="0"/>
                  <a:t>SKR</a:t>
                </a:r>
                <a:r>
                  <a:rPr lang="en-AU" dirty="0"/>
                  <a:t> = 3, </a:t>
                </a:r>
                <a:r>
                  <a:rPr lang="en-AU" i="1" dirty="0"/>
                  <a:t>MUN</a:t>
                </a:r>
                <a:r>
                  <a:rPr lang="en-AU" dirty="0"/>
                  <a:t> = 2</a:t>
                </a:r>
              </a:p>
              <a:p>
                <a:r>
                  <a:rPr lang="en-AU" dirty="0"/>
                  <a:t>Partial Credit Model (PCM)</a:t>
                </a:r>
              </a:p>
              <a:p>
                <a:pPr lvl="1"/>
                <a:r>
                  <a:rPr lang="en-AU" dirty="0"/>
                  <a:t>Difficulty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06D670-7C6B-9A17-BC7B-55F1A6C2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54" t="-12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C90BD71-77E0-EDD9-EB92-D6CA72B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Study</a:t>
            </a:r>
          </a:p>
        </p:txBody>
      </p:sp>
    </p:spTree>
    <p:extLst>
      <p:ext uri="{BB962C8B-B14F-4D97-AF65-F5344CB8AC3E}">
        <p14:creationId xmlns:p14="http://schemas.microsoft.com/office/powerpoint/2010/main" val="160500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3A632-9B1C-6C27-558E-676DF45AB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572001" y="1345877"/>
            <a:ext cx="4248472" cy="4248472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96C72A5-373E-A8B2-7C0E-BCE7429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 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D6D16A-4E57-A938-0084-A783EA8DC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Visual Pattern</a:t>
            </a:r>
          </a:p>
          <a:p>
            <a:pPr lvl="1"/>
            <a:r>
              <a:rPr lang="en-AU" dirty="0"/>
              <a:t>Top grade: relatively flat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pPr lvl="1"/>
            <a:r>
              <a:rPr lang="en-AU" dirty="0"/>
              <a:t>Lower grades: increasingly downward-sloping</a:t>
            </a:r>
          </a:p>
          <a:p>
            <a:r>
              <a:rPr lang="en-AU" dirty="0"/>
              <a:t>“Fanning out”</a:t>
            </a:r>
          </a:p>
          <a:p>
            <a:r>
              <a:rPr lang="en-AU" dirty="0"/>
              <a:t>Easiest vs Hardest</a:t>
            </a:r>
          </a:p>
          <a:p>
            <a:pPr lvl="1"/>
            <a:r>
              <a:rPr lang="en-AU" dirty="0"/>
              <a:t>Differ by 1 grade lower end</a:t>
            </a:r>
          </a:p>
          <a:p>
            <a:pPr marL="363538" lvl="1" indent="0">
              <a:buNone/>
            </a:pPr>
            <a:endParaRPr lang="en-AU" sz="2200" dirty="0"/>
          </a:p>
          <a:p>
            <a:pPr marL="176213" indent="-176213">
              <a:buNone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* Written Norwegian noticeably harder at top ends</a:t>
            </a:r>
          </a:p>
        </p:txBody>
      </p:sp>
    </p:spTree>
    <p:extLst>
      <p:ext uri="{BB962C8B-B14F-4D97-AF65-F5344CB8AC3E}">
        <p14:creationId xmlns:p14="http://schemas.microsoft.com/office/powerpoint/2010/main" val="26382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D86689-E400-A73C-AA17-17E92F6F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4572000" y="1345332"/>
            <a:ext cx="4258385" cy="425838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255B06-5590-4B9F-613B-E134C3A7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 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A56B8D-631C-A3A9-60A0-9D47EE000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Inclusion</a:t>
            </a:r>
          </a:p>
          <a:p>
            <a:pPr lvl="1"/>
            <a:r>
              <a:rPr lang="en-AU" dirty="0"/>
              <a:t>Written: MATH, ENG, NOR</a:t>
            </a:r>
          </a:p>
          <a:p>
            <a:pPr lvl="1"/>
            <a:r>
              <a:rPr lang="en-AU" dirty="0"/>
              <a:t>Oral: ENG, NOR</a:t>
            </a:r>
          </a:p>
          <a:p>
            <a:r>
              <a:rPr lang="en-AU" dirty="0"/>
              <a:t>Visual pattern</a:t>
            </a:r>
          </a:p>
          <a:p>
            <a:pPr lvl="1"/>
            <a:r>
              <a:rPr lang="en-AU" dirty="0"/>
              <a:t>Written: upward-sloping (strict)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pPr lvl="1"/>
            <a:r>
              <a:rPr lang="en-AU" dirty="0"/>
              <a:t>Oral: downward-sloping (lenient)</a:t>
            </a:r>
          </a:p>
          <a:p>
            <a:endParaRPr lang="en-AU" dirty="0"/>
          </a:p>
          <a:p>
            <a:pPr marL="176213" indent="-176213">
              <a:buNone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* Written Norwegian largest teacher-examiner disagreement</a:t>
            </a:r>
          </a:p>
        </p:txBody>
      </p:sp>
    </p:spTree>
    <p:extLst>
      <p:ext uri="{BB962C8B-B14F-4D97-AF65-F5344CB8AC3E}">
        <p14:creationId xmlns:p14="http://schemas.microsoft.com/office/powerpoint/2010/main" val="21198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FC944-97E6-44A7-BEEC-D30304AD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Forward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F9192-6302-15A2-11A1-83498910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Question:</a:t>
            </a:r>
          </a:p>
          <a:p>
            <a:pPr lvl="1"/>
            <a:r>
              <a:rPr lang="en-GB" dirty="0"/>
              <a:t>“Do GPA subjects differ in difficulties?”</a:t>
            </a:r>
          </a:p>
          <a:p>
            <a:r>
              <a:rPr lang="en-GB" dirty="0"/>
              <a:t>Preliminary Answer:</a:t>
            </a:r>
          </a:p>
          <a:p>
            <a:pPr lvl="1"/>
            <a:r>
              <a:rPr lang="en-GB" dirty="0"/>
              <a:t>“Yes, but it depends.”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Possible extensions: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Do these patterns remain consistent across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School locations (urban vs rural)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Students’ gender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Parental social-economic status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Replication using Year 13</a:t>
            </a:r>
          </a:p>
        </p:txBody>
      </p:sp>
    </p:spTree>
    <p:extLst>
      <p:ext uri="{BB962C8B-B14F-4D97-AF65-F5344CB8AC3E}">
        <p14:creationId xmlns:p14="http://schemas.microsoft.com/office/powerpoint/2010/main" val="334658703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3599</TotalTime>
  <Words>1504</Words>
  <Application>Microsoft Office PowerPoint</Application>
  <PresentationFormat>On-screen Show (16:10)</PresentationFormat>
  <Paragraphs>150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CMU Serif</vt:lpstr>
      <vt:lpstr>FiraCode Nerd Font</vt:lpstr>
      <vt:lpstr>Informatikk_brevik</vt:lpstr>
      <vt:lpstr>Rolf Olsen, Astrid Sandsør, Tony Tan</vt:lpstr>
      <vt:lpstr>Motivation</vt:lpstr>
      <vt:lpstr>GPA</vt:lpstr>
      <vt:lpstr>Current Study</vt:lpstr>
      <vt:lpstr>Preliminary Results 1</vt:lpstr>
      <vt:lpstr>Preliminary Results 2</vt:lpstr>
      <vt:lpstr>Looking Forward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 Tan</cp:lastModifiedBy>
  <cp:revision>61</cp:revision>
  <dcterms:created xsi:type="dcterms:W3CDTF">2022-05-02T19:46:31Z</dcterms:created>
  <dcterms:modified xsi:type="dcterms:W3CDTF">2022-05-30T21:03:31Z</dcterms:modified>
</cp:coreProperties>
</file>