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 bookmarkIdSeed="5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1" r:id="rId3"/>
    <p:sldId id="283" r:id="rId4"/>
    <p:sldId id="284" r:id="rId5"/>
    <p:sldId id="285" r:id="rId6"/>
    <p:sldId id="287" r:id="rId7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Tan" initials="TT" lastIdx="1" clrIdx="0">
    <p:extLst>
      <p:ext uri="{19B8F6BF-5375-455C-9EA6-DF929625EA0E}">
        <p15:presenceInfo xmlns:p15="http://schemas.microsoft.com/office/powerpoint/2012/main" userId="Tony 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68889" autoAdjust="0"/>
  </p:normalViewPr>
  <p:slideViewPr>
    <p:cSldViewPr>
      <p:cViewPr varScale="1">
        <p:scale>
          <a:sx n="129" d="100"/>
          <a:sy n="129" d="100"/>
        </p:scale>
        <p:origin x="1902" y="126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20FD31-6187-4D9B-A55E-8C3B74213D57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22565-776C-40F4-8514-40F385E6411D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62977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054C7B-6FC2-4923-AF6D-51288AE7A1B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Good afternoon.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My name is Tony. I am a first-year PhD candidate under Rolf’s supervision.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I wish to contribute to today’s session with some preliminary results from my first PhD project that asks whether GPA subjects differ in their difficulties.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9255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3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question is important because assessment practices have significant impact on students’ lives, particularly when learners approach the end of their </a:t>
            </a:r>
            <a:r>
              <a:rPr lang="en-AU" altLang="nb-NO" sz="12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grunnskole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 (Year 10), where decisions must be made over vocational or academic trajectories.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Norway and most Nordic countries, such high-stake decisions are made almost exclusively based on a single criterion: </a:t>
            </a:r>
            <a:r>
              <a:rPr lang="en-AU" altLang="nb-NO" sz="12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grunnskolepoeng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a Norwegian term equivalent to grade point averages (GPA) in English.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Although details vary across jurisdictions, GPA is largely a sum-score measure.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Ensuring each component entering GPA computation is comparable in difficulties is, therefore, important not only for upholding assessment fairness, but also for enhancing measurement validity.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Surprisingly scarce studies, however, have been devoted into answering this fundamental question in the Nordic context, leaving both fairness and validity as untested assumptions.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Such concern is only exacerbated by reports from neighbouring countries, such as the UK and the Netherlands, with evidence challenging the </a:t>
            </a:r>
            <a:r>
              <a:rPr lang="en-AU" altLang="nb-NO" sz="12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equi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-difficulty assumption.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study therefore wishes to contribute to the academic and policy debates by examining the inter-subject difficulties in Norway’s GPA computation.</a:t>
            </a:r>
          </a:p>
        </p:txBody>
      </p:sp>
    </p:spTree>
    <p:extLst>
      <p:ext uri="{BB962C8B-B14F-4D97-AF65-F5344CB8AC3E}">
        <p14:creationId xmlns:p14="http://schemas.microsoft.com/office/powerpoint/2010/main" val="416934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4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Under the Norwegian system, both teacher-assigned grades (</a:t>
            </a:r>
            <a:r>
              <a:rPr lang="en-AU" altLang="nb-NO" sz="12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standpunkt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 and exam grades are included in the GPA calculation.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Both teacher-assigned and exam grades are integers between 1 and 6, with 6 being the top grade.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Students receive grades from their teachers on 13 compulsory subjects, such as Norwegian, English, mathematics, natural sciences and social sciences, etc, as well as from a wide selection of electives.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Exams consist of both written and oral forms.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The written form covers Mathematics, Norwegian and English, and,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the oral form covers Norwegian, English, as well as other subjects.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While every student receives teacher-assigned grades (that is, 100% sampling), the student cohort is divided evenly between participating in mathematics, Norwegian and English tests, giving exam grades a 33% sampling probability.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Although 2/3 of the exam grades are missing for each exam subject, such situation can be safely modelled under missing completely at random (MCAR) assumptions due to random assignment.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GPA is then computed as the unweighted sum divided by the number of subjects (</a:t>
            </a:r>
            <a:r>
              <a:rPr lang="en-AU" altLang="nb-NO" sz="12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ie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a simple average), multiplied by 10, then rounded to two decimal points.</a:t>
            </a:r>
          </a:p>
        </p:txBody>
      </p:sp>
    </p:spTree>
    <p:extLst>
      <p:ext uri="{BB962C8B-B14F-4D97-AF65-F5344CB8AC3E}">
        <p14:creationId xmlns:p14="http://schemas.microsoft.com/office/powerpoint/2010/main" val="286948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5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With such background in mind, I may now describe the current study.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study draws its data from Norway’s national register.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data source is unique such that it is the population, not samples, that is the subject of analyses.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targeted population is the Year 10 cohort in the administrative year 2019, whose academic records reached the government database in June 2019.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 excluded students without valid GPAs, and the subject “Norwegian as a Second Language” from my analyses, leading to a dataset of 60,618 observations and 12 teacher-assigned grades, 3 written- and 2 oral-exam grades.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 employed partial credit models (PCMs) for my analyses. PCMs are the polytomous analogous of Rasch models.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It is particularly suited for the current study because GPAs are constructed as unweighted sums, therefore requiring the same discrimination parameters.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 PCM generates a series of probability curves, as shown in this diagram.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horizontal axis represents students’ competency (usually represented by the Greek letter 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), with low competency on the left and high on the right.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vertical axis represents probabilities, ranging from 0 to 1.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Taking the red curve “P4” as an example: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Students with a competency score of 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0 is most likely to receive a grade of 4.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As the competency increases to, say 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3, the probability of receiving 4 drops, while the probability of receiving a grade of 5 increases.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At certain point, the red curve “P4” crosses the yellow curve “P5”, signalling that students at this point is switching from being “more likely to be a 4” to “more likely to be a 5”. This switching point is marked as “b_4” in this study.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Geometrically, these “b” parameters mark where the probability curves cross each other.</a:t>
            </a:r>
          </a:p>
        </p:txBody>
      </p:sp>
    </p:spTree>
    <p:extLst>
      <p:ext uri="{BB962C8B-B14F-4D97-AF65-F5344CB8AC3E}">
        <p14:creationId xmlns:p14="http://schemas.microsoft.com/office/powerpoint/2010/main" val="111940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6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slide presents visual summaries of the “b” parameters derives from PCMs.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Difficulty parameters of the 12 compulsory subjects (</a:t>
            </a:r>
            <a:r>
              <a:rPr lang="en-AU" altLang="nb-NO" sz="12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ie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teacher-assigned grades) are grouped on the left panel in descending order.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For the purpose of enhancing comparability, difficulty parameters of the exam grades (with “[Exam]” in front) are presented on the right panel next to their teacher-assigned counterpart.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Let’s first of all examine the teacher-assigned grades: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The b_5 line is relative flat, while the b_4, b_3, down to b_1 lines are </a:t>
            </a:r>
            <a:r>
              <a:rPr lang="en-AU" altLang="nb-NO" sz="1200" noProof="0">
                <a:latin typeface="FiraCode Nerd Font" panose="020B0809050000020004" pitchFamily="49" charset="0"/>
                <a:ea typeface="FiraCode Nerd Font" panose="020B0809050000020004" pitchFamily="49" charset="0"/>
              </a:rPr>
              <a:t>increasingly downward-sloping.</a:t>
            </a:r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7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906E-1DC6-4068-8668-6668E40DA1AF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FC3C-9100-48A2-AC9C-ECA47A61F42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705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0E70-5D86-4FD2-83E2-925597C7B147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897DA-7F37-4F51-BF02-125255D3481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716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08F5-8568-4D37-A3A2-7BBC1377E4DB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E308-4DBB-4E81-9602-43CC31FE70B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17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2F97-07F5-45C3-B39F-9D5C63F70005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38A7-D0A7-436A-8FE6-19C1EEE7FE3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039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03F-47C7-463C-8F80-5848E5005AAC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0BE5-7974-4561-9BFB-82773343595F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556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A73E-A605-408E-893F-0E8B8E7C5E3E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E92A-2FA7-4469-BAA4-835DB7573E7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1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3B29-A7E6-4B0B-AFCD-96F4BF7896DA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953-3BE9-4464-8039-F929E9F102B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39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289-F57E-401B-BD2E-5AA9A7DB659C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C224-E748-4431-84DA-C1BC194EE22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77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C683-FE1E-410F-8E00-2932375C0E89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906F-CF70-44F6-AD4C-68804B6FF2B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4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E159-57C4-4423-969A-D021B0702657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26465-68A4-4A5F-926D-B909A374F9C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7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26D18D-44FB-4854-AEEC-D66D505CC487}" type="datetime1">
              <a:rPr lang="nb-NO" altLang="nb-NO"/>
              <a:pPr>
                <a:defRPr/>
              </a:pPr>
              <a:t>26.05.2022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8935BB-1EAA-4065-AF1B-A5CE33E14AC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250"/>
            <a:ext cx="48974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849388"/>
            <a:ext cx="7543800" cy="7957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AU" altLang="nb-NO" sz="2000" b="0" i="1" dirty="0"/>
              <a:t>Tony Tan, PhD Candidate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2837160"/>
            <a:ext cx="8568952" cy="1460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nb-NO" sz="2400" b="1" dirty="0"/>
              <a:t>Fairness in grading across subjects: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nb-NO" sz="2400" b="1" dirty="0"/>
              <a:t>	Do GPA Subjects Differ in Difficulties?</a:t>
            </a:r>
            <a:endParaRPr lang="en-AU" altLang="nb-NO" sz="2400" b="1" dirty="0"/>
          </a:p>
        </p:txBody>
      </p:sp>
      <p:sp>
        <p:nvSpPr>
          <p:cNvPr id="3" name="Rektangel 2"/>
          <p:cNvSpPr/>
          <p:nvPr/>
        </p:nvSpPr>
        <p:spPr bwMode="auto">
          <a:xfrm>
            <a:off x="1422177" y="5449788"/>
            <a:ext cx="845567" cy="127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697260"/>
            <a:ext cx="7920880" cy="27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AU" altLang="de-DE" sz="2400" b="1" dirty="0"/>
              <a:t>Motivation</a:t>
            </a:r>
            <a:endParaRPr lang="en-US" sz="800" dirty="0">
              <a:effectLst/>
              <a:latin typeface="+mn-lt"/>
              <a:ea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alibri" panose="020F0502020204030204" pitchFamily="34" charset="0"/>
              </a:rPr>
              <a:t>Completing </a:t>
            </a:r>
            <a:r>
              <a:rPr lang="nb-NO" sz="2000" i="1" dirty="0">
                <a:latin typeface="+mn-lt"/>
                <a:ea typeface="Calibri" panose="020F0502020204030204" pitchFamily="34" charset="0"/>
              </a:rPr>
              <a:t>grunnskole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: High-stake</a:t>
            </a:r>
            <a:endParaRPr lang="en-US" sz="2000" dirty="0">
              <a:effectLst/>
              <a:latin typeface="+mn-lt"/>
              <a:ea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+mn-lt"/>
                <a:ea typeface="Calibri" panose="020F0502020204030204" pitchFamily="34" charset="0"/>
              </a:rPr>
              <a:t>Inter-subject difficulty in </a:t>
            </a:r>
            <a:r>
              <a:rPr lang="nb-NO" sz="2000" i="1" dirty="0">
                <a:latin typeface="+mn-lt"/>
                <a:ea typeface="Calibri" panose="020F0502020204030204" pitchFamily="34" charset="0"/>
              </a:rPr>
              <a:t>grunnskolepoeng</a:t>
            </a:r>
            <a:r>
              <a:rPr lang="en-AU" sz="2000" dirty="0">
                <a:latin typeface="+mn-lt"/>
                <a:ea typeface="Calibri" panose="020F0502020204030204" pitchFamily="34" charset="0"/>
              </a:rPr>
              <a:t> (GPA):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effectLst/>
                <a:latin typeface="+mn-lt"/>
                <a:ea typeface="Calibri" panose="020F0502020204030204" pitchFamily="34" charset="0"/>
              </a:rPr>
              <a:t>Fairness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  <a:ea typeface="Calibri" panose="020F0502020204030204" pitchFamily="34" charset="0"/>
              </a:rPr>
              <a:t>Validity</a:t>
            </a:r>
            <a:endParaRPr lang="en-AU" sz="1600" dirty="0">
              <a:effectLst/>
              <a:latin typeface="+mn-lt"/>
              <a:ea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+mn-lt"/>
                <a:ea typeface="Calibri" panose="020F0502020204030204" pitchFamily="34" charset="0"/>
              </a:rPr>
              <a:t>Prior studies</a:t>
            </a:r>
          </a:p>
        </p:txBody>
      </p:sp>
    </p:spTree>
    <p:extLst>
      <p:ext uri="{BB962C8B-B14F-4D97-AF65-F5344CB8AC3E}">
        <p14:creationId xmlns:p14="http://schemas.microsoft.com/office/powerpoint/2010/main" val="11914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683568" y="697260"/>
                <a:ext cx="7920880" cy="4656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AU" altLang="de-DE" sz="2400" b="1" dirty="0"/>
                  <a:t>GPA</a:t>
                </a:r>
                <a:endParaRPr lang="en-US" sz="800" dirty="0">
                  <a:effectLst/>
                  <a:latin typeface="+mn-lt"/>
                  <a:ea typeface="Calibri" panose="020F0502020204030204" pitchFamily="34" charset="0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2000" dirty="0">
                    <a:effectLst/>
                    <a:latin typeface="+mn-lt"/>
                    <a:ea typeface="Calibri" panose="020F0502020204030204" pitchFamily="34" charset="0"/>
                  </a:rPr>
                  <a:t>Components</a:t>
                </a:r>
              </a:p>
              <a:p>
                <a:pPr marL="1085850" lvl="1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1600" dirty="0">
                    <a:effectLst/>
                    <a:latin typeface="+mn-lt"/>
                    <a:ea typeface="Calibri" panose="020F0502020204030204" pitchFamily="34" charset="0"/>
                  </a:rPr>
                  <a:t>Teacher-assigned grades (</a:t>
                </a:r>
                <a:r>
                  <a:rPr lang="en-AU" sz="1600" i="1" dirty="0" err="1">
                    <a:effectLst/>
                    <a:latin typeface="+mn-lt"/>
                    <a:ea typeface="Calibri" panose="020F0502020204030204" pitchFamily="34" charset="0"/>
                  </a:rPr>
                  <a:t>standpunktkarakter</a:t>
                </a:r>
                <a:r>
                  <a:rPr lang="en-AU" sz="1600" dirty="0">
                    <a:effectLst/>
                    <a:latin typeface="+mn-lt"/>
                    <a:ea typeface="Calibri" panose="020F0502020204030204" pitchFamily="34" charset="0"/>
                  </a:rPr>
                  <a:t>, STP):</a:t>
                </a:r>
              </a:p>
              <a:p>
                <a:pPr marL="1485900" lvl="2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1200" dirty="0">
                    <a:latin typeface="+mn-lt"/>
                    <a:ea typeface="Calibri" panose="020F0502020204030204" pitchFamily="34" charset="0"/>
                  </a:rPr>
                  <a:t>13 compulsory subjects + electives</a:t>
                </a:r>
                <a:endParaRPr lang="en-AU" sz="1200" dirty="0">
                  <a:effectLst/>
                  <a:latin typeface="+mn-lt"/>
                  <a:ea typeface="Calibri" panose="020F0502020204030204" pitchFamily="34" charset="0"/>
                </a:endParaRPr>
              </a:p>
              <a:p>
                <a:pPr marL="1085850" lvl="1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1600" dirty="0">
                    <a:latin typeface="+mn-lt"/>
                    <a:ea typeface="Calibri" panose="020F0502020204030204" pitchFamily="34" charset="0"/>
                  </a:rPr>
                  <a:t>Exam grades:</a:t>
                </a:r>
              </a:p>
              <a:p>
                <a:pPr marL="1485900" lvl="2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1200" dirty="0">
                    <a:latin typeface="+mn-lt"/>
                    <a:ea typeface="Calibri" panose="020F0502020204030204" pitchFamily="34" charset="0"/>
                  </a:rPr>
                  <a:t>written (SKR): Mathematics, Norwegian, English</a:t>
                </a:r>
              </a:p>
              <a:p>
                <a:pPr marL="1485900" lvl="2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1200" dirty="0">
                    <a:latin typeface="+mn-lt"/>
                    <a:ea typeface="Calibri" panose="020F0502020204030204" pitchFamily="34" charset="0"/>
                  </a:rPr>
                  <a:t>oral (MUN): Norwegian, English, others</a:t>
                </a: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2000" dirty="0">
                    <a:latin typeface="+mn-lt"/>
                    <a:ea typeface="Calibri" panose="020F0502020204030204" pitchFamily="34" charset="0"/>
                  </a:rPr>
                  <a:t>Sampling procedure</a:t>
                </a:r>
              </a:p>
              <a:p>
                <a:pPr marL="1085850" lvl="1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1600" dirty="0">
                    <a:latin typeface="+mn-lt"/>
                    <a:ea typeface="Calibri" panose="020F0502020204030204" pitchFamily="34" charset="0"/>
                  </a:rPr>
                  <a:t>Everyone: STP (100% sampling)</a:t>
                </a:r>
              </a:p>
              <a:p>
                <a:pPr marL="1085850" lvl="1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1600" dirty="0">
                    <a:latin typeface="+mn-lt"/>
                    <a:ea typeface="Calibri" panose="020F0502020204030204" pitchFamily="34" charset="0"/>
                  </a:rPr>
                  <a:t>Cohort divided equally: Mathematics, Norwegian, English (33%)</a:t>
                </a: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AU" sz="2000" dirty="0">
                    <a:latin typeface="+mn-lt"/>
                    <a:ea typeface="Calibri" panose="020F0502020204030204" pitchFamily="34" charset="0"/>
                  </a:rPr>
                  <a:t>Formula: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000" b="0" i="0" smtClean="0">
                        <a:latin typeface="+mn-lt"/>
                        <a:ea typeface="Calibri" panose="020F0502020204030204" pitchFamily="34" charset="0"/>
                      </a:rPr>
                      <m:t>GPA</m:t>
                    </m:r>
                    <m:r>
                      <a:rPr lang="en-AU" sz="2000" b="0" i="0" smtClean="0">
                        <a:latin typeface="+mn-lt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t-BR" sz="2000" i="1" smtClean="0">
                            <a:latin typeface="+mn-lt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unweighted</m:t>
                        </m:r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sum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000" b="0" i="0" smtClean="0">
                            <a:latin typeface="+mn-lt"/>
                            <a:ea typeface="Calibri" panose="020F0502020204030204" pitchFamily="34" charset="0"/>
                          </a:rPr>
                          <m:t>subjects</m:t>
                        </m:r>
                      </m:den>
                    </m:f>
                    <m:r>
                      <a:rPr lang="pt-BR" sz="2000" i="1" smtClean="0">
                        <a:latin typeface="+mn-lt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AU" sz="2000" b="0" i="0" smtClean="0">
                        <a:latin typeface="+mn-lt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1600" dirty="0">
                    <a:latin typeface="+mn-lt"/>
                  </a:rPr>
                  <a:t>(rounded to 2 decimals)</a:t>
                </a:r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697260"/>
                <a:ext cx="7920880" cy="4656083"/>
              </a:xfrm>
              <a:prstGeom prst="rect">
                <a:avLst/>
              </a:prstGeom>
              <a:blipFill>
                <a:blip r:embed="rId3"/>
                <a:stretch>
                  <a:fillRect l="-11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47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C6C4F-8ECE-DBE4-7421-DA25936B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6136" y="2583160"/>
            <a:ext cx="3131840" cy="3131840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697260"/>
            <a:ext cx="7920880" cy="421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AU" altLang="de-DE" sz="2400" b="1" dirty="0"/>
              <a:t>Current Study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+mn-lt"/>
              </a:rPr>
              <a:t>Sample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Norwegian register: entire Year 10 </a:t>
            </a:r>
            <a:r>
              <a:rPr lang="en-AU" sz="1600" dirty="0" err="1">
                <a:latin typeface="+mn-lt"/>
              </a:rPr>
              <a:t>populationn</a:t>
            </a:r>
            <a:endParaRPr lang="en-AU" sz="1600" dirty="0">
              <a:latin typeface="+mn-lt"/>
            </a:endParaRP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Administrative year 2019 (</a:t>
            </a:r>
            <a:r>
              <a:rPr lang="en-AU" sz="1600" dirty="0" err="1">
                <a:latin typeface="+mn-lt"/>
              </a:rPr>
              <a:t>avgangsdato</a:t>
            </a:r>
            <a:r>
              <a:rPr lang="en-AU" sz="1600" dirty="0">
                <a:latin typeface="+mn-lt"/>
              </a:rPr>
              <a:t> = 201906)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Retain if valid GPA (</a:t>
            </a:r>
            <a:r>
              <a:rPr lang="en-AU" sz="1600" i="1" dirty="0">
                <a:latin typeface="+mn-lt"/>
              </a:rPr>
              <a:t>N</a:t>
            </a:r>
            <a:r>
              <a:rPr lang="en-AU" sz="1600" dirty="0">
                <a:latin typeface="+mn-lt"/>
              </a:rPr>
              <a:t> = 60,618)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latin typeface="+mn-lt"/>
              </a:rPr>
              <a:t>Exclude “Norwegian as a Second Language”</a:t>
            </a:r>
          </a:p>
          <a:p>
            <a:pPr marL="1485900" lvl="2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200" dirty="0">
                <a:latin typeface="+mn-lt"/>
              </a:rPr>
              <a:t>STP = 12, SKR = 3, MUN = 2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Model: Partial credit model (PCM)</a:t>
            </a:r>
          </a:p>
          <a:p>
            <a:pPr marL="1085850" lvl="1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“Difficulty parameter (</a:t>
            </a:r>
            <a:r>
              <a:rPr lang="en-US" sz="1600" i="1" dirty="0">
                <a:latin typeface="+mn-lt"/>
              </a:rPr>
              <a:t>b</a:t>
            </a:r>
            <a:r>
              <a:rPr lang="en-US" sz="1600" dirty="0">
                <a:latin typeface="+mn-lt"/>
              </a:rPr>
              <a:t>)</a:t>
            </a:r>
            <a:r>
              <a:rPr lang="en-US" sz="1600" i="1" dirty="0">
                <a:latin typeface="+mn-lt"/>
              </a:rPr>
              <a:t>”</a:t>
            </a:r>
            <a:r>
              <a:rPr lang="en-US" sz="1600" dirty="0">
                <a:latin typeface="+mn-lt"/>
              </a:rPr>
              <a:t>:</a:t>
            </a:r>
          </a:p>
          <a:p>
            <a:pPr marL="1485900" lvl="2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where the curves cross</a:t>
            </a:r>
          </a:p>
          <a:p>
            <a:pPr marL="1485900" lvl="2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switching points to the next grade</a:t>
            </a:r>
          </a:p>
        </p:txBody>
      </p:sp>
    </p:spTree>
    <p:extLst>
      <p:ext uri="{BB962C8B-B14F-4D97-AF65-F5344CB8AC3E}">
        <p14:creationId xmlns:p14="http://schemas.microsoft.com/office/powerpoint/2010/main" val="49580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697260"/>
            <a:ext cx="792088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AU" altLang="de-DE" sz="2400" b="1" dirty="0"/>
              <a:t>Preliminary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9BA3DB-F06F-AEB2-A441-95D96A6CB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243644" y="1218189"/>
            <a:ext cx="6656711" cy="4477484"/>
          </a:xfrm>
        </p:spPr>
      </p:pic>
    </p:spTree>
    <p:extLst>
      <p:ext uri="{BB962C8B-B14F-4D97-AF65-F5344CB8AC3E}">
        <p14:creationId xmlns:p14="http://schemas.microsoft.com/office/powerpoint/2010/main" val="263827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697260"/>
            <a:ext cx="7920880" cy="105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AU" sz="2400" b="1" dirty="0">
                <a:latin typeface="+mn-lt"/>
                <a:ea typeface="Calibri" panose="020F0502020204030204" pitchFamily="34" charset="0"/>
              </a:rPr>
              <a:t>Looking Forward</a:t>
            </a:r>
            <a:endParaRPr lang="en-US" sz="800" dirty="0">
              <a:effectLst/>
              <a:latin typeface="+mn-lt"/>
              <a:ea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87301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kk_brevi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MO presentation register data_short.potx [Read-Only]" id="{F2285E2C-7D39-4AC3-917F-1F2DDF0A0926}" vid="{D92FA3F3-527A-4839-A16F-FD31824A7E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CEMO</Template>
  <TotalTime>544</TotalTime>
  <Words>1101</Words>
  <Application>Microsoft Office PowerPoint</Application>
  <PresentationFormat>On-screen Show (16:10)</PresentationFormat>
  <Paragraphs>94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CMU Serif</vt:lpstr>
      <vt:lpstr>FiraCode Nerd Font</vt:lpstr>
      <vt:lpstr>Informatikk_brevik</vt:lpstr>
      <vt:lpstr>Tony Tan, PhD Candidate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Tan</dc:creator>
  <cp:lastModifiedBy>Tony Tan</cp:lastModifiedBy>
  <cp:revision>20</cp:revision>
  <dcterms:created xsi:type="dcterms:W3CDTF">2022-05-02T19:46:31Z</dcterms:created>
  <dcterms:modified xsi:type="dcterms:W3CDTF">2022-05-26T21:45:07Z</dcterms:modified>
</cp:coreProperties>
</file>