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79" r:id="rId2"/>
    <p:sldId id="381" r:id="rId3"/>
    <p:sldId id="256" r:id="rId4"/>
    <p:sldId id="382" r:id="rId5"/>
    <p:sldId id="383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3" r:id="rId14"/>
    <p:sldId id="397" r:id="rId15"/>
    <p:sldId id="405" r:id="rId16"/>
    <p:sldId id="392" r:id="rId17"/>
    <p:sldId id="394" r:id="rId18"/>
    <p:sldId id="378" r:id="rId19"/>
    <p:sldId id="372" r:id="rId20"/>
    <p:sldId id="402" r:id="rId21"/>
    <p:sldId id="403" r:id="rId22"/>
    <p:sldId id="404" r:id="rId23"/>
    <p:sldId id="384" r:id="rId24"/>
    <p:sldId id="400" r:id="rId25"/>
    <p:sldId id="399" r:id="rId26"/>
    <p:sldId id="401" r:id="rId27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7513" autoAdjust="0"/>
  </p:normalViewPr>
  <p:slideViewPr>
    <p:cSldViewPr>
      <p:cViewPr>
        <p:scale>
          <a:sx n="70" d="100"/>
          <a:sy n="70" d="100"/>
        </p:scale>
        <p:origin x="-142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40C04-2575-4A3B-8568-750FAB2D27B4}" type="datetimeFigureOut">
              <a:rPr lang="de-DE" smtClean="0"/>
              <a:pPr/>
              <a:t>29.09.2016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32941-CCC1-44DE-B135-935F297E7D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37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DE705-3B65-4569-A7CD-18C224BDCC86}" type="datetimeFigureOut">
              <a:rPr lang="de-DE" smtClean="0"/>
              <a:pPr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F1553-DB0A-4CF7-96D2-F737986B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66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Ecological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553-DB0A-4CF7-96D2-F737986BF66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 care decisions (process) are influenced by preferences (person) and circumstances of life (context)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553-DB0A-4CF7-96D2-F737986BF669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11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r>
              <a:rPr lang="de-DE" baseline="0" dirty="0" smtClean="0"/>
              <a:t> (selbst Kinder aus benachteiligten Familien werden heutzutage förderlich beschäftigt…)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553-DB0A-4CF7-96D2-F737986BF669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1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553-DB0A-4CF7-96D2-F737986BF669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553-DB0A-4CF7-96D2-F737986BF669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2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553-DB0A-4CF7-96D2-F737986BF669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2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553-DB0A-4CF7-96D2-F737986BF669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2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23C-0A8C-4D9C-9122-91B7F4FC2BC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23C-0A8C-4D9C-9122-91B7F4FC2B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13"/>
          <p:cNvSpPr>
            <a:spLocks noGrp="1"/>
          </p:cNvSpPr>
          <p:nvPr>
            <p:ph type="sldNum" sz="quarter" idx="10"/>
          </p:nvPr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23C-0A8C-4D9C-9122-91B7F4FC2BC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23C-0A8C-4D9C-9122-91B7F4FC2BC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23C-0A8C-4D9C-9122-91B7F4FC2BC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79512" y="260648"/>
            <a:ext cx="8784976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16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191593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179512" y="6289575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effect of preschool on later reading literacy 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Isa Steinmann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72504" y="1412776"/>
            <a:ext cx="9036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 rot="5400000">
            <a:off x="6943484" y="723765"/>
            <a:ext cx="140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23C-0A8C-4D9C-9122-91B7F4FC2BC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4626" name="Picture 2" descr="http://www.zhb.tu-dortmund.de/wb/dapf/Medienpool/redaktionellebilder/Fortbildungsreihe_logos/fuehrung_ganztag_logo2.png"/>
          <p:cNvPicPr>
            <a:picLocks noChangeAspect="1" noChangeArrowheads="1"/>
          </p:cNvPicPr>
          <p:nvPr userDrawn="1"/>
        </p:nvPicPr>
        <p:blipFill>
          <a:blip r:embed="rId7" cstate="print"/>
          <a:srcRect l="10761" t="16713" r="7645" b="19776"/>
          <a:stretch>
            <a:fillRect/>
          </a:stretch>
        </p:blipFill>
        <p:spPr bwMode="auto">
          <a:xfrm>
            <a:off x="7740352" y="620688"/>
            <a:ext cx="1206895" cy="50405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record.org/Content.asp?ContentId=1544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stevidence.org/word/early_child_ed_Sep_22_201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king.harvard.edu/match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imssandpirls.bc.edu/pirls2011/international-results-pirl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f.hhs.gov/programs/opre/resource/early-head-start-children-in-grade-5-long-term-followup-of-the-early-he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7504" y="116632"/>
            <a:ext cx="8928000" cy="66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P9 – </a:t>
            </a:r>
            <a:r>
              <a:rPr lang="de-DE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Chair</a:t>
            </a:r>
            <a:r>
              <a:rPr lang="de-D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Isa Steinmann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Early Education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1026" name="Picture 2" descr="http://www.uv.uio.no/cemo/english/conferences/Standard-setting2015/pictures/images/UiO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83" y="1016616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20080" y="3092767"/>
            <a:ext cx="7740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EARLI SIGs 18 &amp; 23 Joint conference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Closing the Gaps? Differential Accountability and Effectiveness as a Road to School Improvement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Methods: </a:t>
            </a:r>
            <a:r>
              <a:rPr lang="en-US" dirty="0" smtClean="0"/>
              <a:t>Propensity Score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Difference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is only the average causal treatment effect if the groups do not differ systematically 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(ceteris paribus; Potential Outcome Framework; Rubin, 1974; </a:t>
                </a:r>
                <a:r>
                  <a:rPr lang="en-US" sz="2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Imbens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&amp; Rubin, 2015)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Balancing a posteriori by using propensity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core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atching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Propensity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core is defined as the probability to receive the treatment given a set of observed covariates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=1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000" dirty="0" smtClean="0"/>
                  <a:t>Selection into treatment is reflected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which are individual and home background factors 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(cf. Grogan, 2012; </a:t>
                </a:r>
                <a:r>
                  <a:rPr lang="en-US" sz="2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Hirshberg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Huang, &amp; Fuller, 2005; Kim &amp; </a:t>
                </a:r>
                <a:r>
                  <a:rPr lang="en-US" sz="2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Fram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2009; Müller, Strietholt &amp; </a:t>
                </a:r>
                <a:r>
                  <a:rPr lang="en-US" sz="2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Hogrebe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2014; </a:t>
                </a:r>
                <a:r>
                  <a:rPr lang="en-US" sz="2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Zachrisson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</a:p>
              <a:p>
                <a:pPr marL="35560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Janson, &amp; </a:t>
                </a:r>
                <a:r>
                  <a:rPr lang="de-DE" sz="2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Nærde</a:t>
                </a:r>
                <a:r>
                  <a:rPr lang="de-DE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2013)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  <a:buFont typeface="Wingdings"/>
                  <a:buChar char="à"/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Wingdings" panose="05000000000000000000" pitchFamily="2" charset="2"/>
                  </a:rPr>
                  <a:t>Logistic regression of treatment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C:\Users\Steinmann\AppData\Local\Microsoft\Windows\Temporary Internet Files\Content.IE5\YWB3QCQP\PngMedium-scales-13510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217918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0850" indent="-450850"/>
            <a:r>
              <a:rPr lang="en-US" dirty="0" smtClean="0"/>
              <a:t>2. </a:t>
            </a:r>
            <a:r>
              <a:rPr lang="en-US" dirty="0"/>
              <a:t>Methods: </a:t>
            </a:r>
            <a:r>
              <a:rPr lang="en-US" dirty="0" smtClean="0"/>
              <a:t>Propensity Score Matching and Causal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1:1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earest neighbor matching without replacement: For each child in the treatment group, we select the one control group child that shows the most similar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ropensity score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Balance checks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Causal inference: Estimating the population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verage </a:t>
                </a:r>
              </a:p>
              <a:p>
                <a:pPr marL="36195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treatment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ffect on the treated (PATT)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9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Effect of preschool participation for those who </a:t>
                </a:r>
              </a:p>
              <a:p>
                <a:pPr marL="457200" lvl="1" indent="266700">
                  <a:spcBef>
                    <a:spcPts val="0"/>
                  </a:spcBef>
                  <a:buNone/>
                </a:pPr>
                <a:r>
                  <a:rPr lang="en-US" sz="19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actually did not participate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Wingdings" panose="05000000000000000000" pitchFamily="2" charset="2"/>
                  </a:rPr>
                  <a:t> Sample weights and jackknife repeated replication technique</a:t>
                </a:r>
                <a:endParaRPr lang="en-US" sz="1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Step 1: Regressing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9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9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un-matched samples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Step 2: Regressing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matched samples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Step 3: Regressing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matched samples,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9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endPara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 descr="C:\Users\Steinmann\AppData\Local\Microsoft\Windows\Temporary Internet Files\Content.IE5\D125DMWS\Waage_Zeich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34888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Results: Balance Check Results</a:t>
            </a:r>
            <a:endParaRPr lang="en-US" dirty="0"/>
          </a:p>
        </p:txBody>
      </p:sp>
      <p:sp>
        <p:nvSpPr>
          <p:cNvPr id="2517" name="Inhaltsplatzhalter 2516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12011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Standardized</a:t>
            </a:r>
            <a:r>
              <a:rPr lang="de-DE" sz="2000" dirty="0" smtClean="0"/>
              <a:t> </a:t>
            </a:r>
            <a:r>
              <a:rPr lang="de-DE" sz="2000" dirty="0" err="1" smtClean="0"/>
              <a:t>bias</a:t>
            </a:r>
            <a:r>
              <a:rPr lang="de-DE" sz="2000" dirty="0" smtClean="0"/>
              <a:t> </a:t>
            </a:r>
            <a:r>
              <a:rPr lang="de-DE" sz="2000" dirty="0" err="1" smtClean="0"/>
              <a:t>indicates</a:t>
            </a:r>
            <a:r>
              <a:rPr lang="de-DE" sz="2000" dirty="0" smtClean="0"/>
              <a:t> </a:t>
            </a:r>
            <a:r>
              <a:rPr lang="de-DE" sz="2000" dirty="0" err="1" smtClean="0"/>
              <a:t>good</a:t>
            </a:r>
            <a:r>
              <a:rPr lang="de-DE" sz="2000" dirty="0" smtClean="0"/>
              <a:t> </a:t>
            </a:r>
            <a:r>
              <a:rPr lang="de-DE" sz="2000" dirty="0" err="1" smtClean="0"/>
              <a:t>balance</a:t>
            </a:r>
            <a:r>
              <a:rPr lang="de-DE" sz="2000" dirty="0" smtClean="0"/>
              <a:t> (</a:t>
            </a:r>
            <a:r>
              <a:rPr lang="de-DE" sz="2000" dirty="0" err="1" smtClean="0"/>
              <a:t>always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-0.25 </a:t>
            </a:r>
            <a:r>
              <a:rPr lang="de-DE" sz="2000" dirty="0" err="1" smtClean="0"/>
              <a:t>and</a:t>
            </a:r>
            <a:r>
              <a:rPr lang="de-DE" sz="2000" dirty="0" smtClean="0"/>
              <a:t> 0.25)</a:t>
            </a:r>
            <a:endParaRPr lang="de-DE" sz="2000" dirty="0"/>
          </a:p>
          <a:p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Ratio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variances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propensity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cores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0.86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1.01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Ratio of variances of the residuals of the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covariates after propensity score regression between 0.73 and 1.18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087" name="Group 2084"/>
          <p:cNvGrpSpPr>
            <a:grpSpLocks noChangeAspect="1"/>
          </p:cNvGrpSpPr>
          <p:nvPr/>
        </p:nvGrpSpPr>
        <p:grpSpPr bwMode="auto">
          <a:xfrm>
            <a:off x="1542588" y="1489424"/>
            <a:ext cx="3024399" cy="2873411"/>
            <a:chOff x="-1102" y="210"/>
            <a:chExt cx="4547" cy="4320"/>
          </a:xfrm>
        </p:grpSpPr>
        <p:sp>
          <p:nvSpPr>
            <p:cNvPr id="2088" name="AutoShape 2083"/>
            <p:cNvSpPr>
              <a:spLocks noChangeAspect="1" noChangeArrowheads="1" noTextEdit="1"/>
            </p:cNvSpPr>
            <p:nvPr/>
          </p:nvSpPr>
          <p:spPr bwMode="auto">
            <a:xfrm>
              <a:off x="-882" y="210"/>
              <a:ext cx="4327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9" name="Rectangle 2085"/>
            <p:cNvSpPr>
              <a:spLocks noChangeArrowheads="1"/>
            </p:cNvSpPr>
            <p:nvPr/>
          </p:nvSpPr>
          <p:spPr bwMode="auto">
            <a:xfrm>
              <a:off x="1496" y="210"/>
              <a:ext cx="66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2001</a:t>
              </a:r>
              <a:endParaRPr kumimoji="0" lang="en-US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2101"/>
            <p:cNvSpPr>
              <a:spLocks noChangeArrowheads="1"/>
            </p:cNvSpPr>
            <p:nvPr/>
          </p:nvSpPr>
          <p:spPr bwMode="auto">
            <a:xfrm>
              <a:off x="-1102" y="643"/>
              <a:ext cx="16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Propensity Score</a:t>
              </a:r>
              <a:endParaRPr kumimoji="0" lang="en-US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Line 2102"/>
            <p:cNvSpPr>
              <a:spLocks noChangeShapeType="1"/>
            </p:cNvSpPr>
            <p:nvPr/>
          </p:nvSpPr>
          <p:spPr bwMode="auto">
            <a:xfrm>
              <a:off x="618" y="415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7" name="Line 2103"/>
            <p:cNvSpPr>
              <a:spLocks noChangeShapeType="1"/>
            </p:cNvSpPr>
            <p:nvPr/>
          </p:nvSpPr>
          <p:spPr bwMode="auto">
            <a:xfrm>
              <a:off x="1217" y="415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8" name="Line 2104"/>
            <p:cNvSpPr>
              <a:spLocks noChangeShapeType="1"/>
            </p:cNvSpPr>
            <p:nvPr/>
          </p:nvSpPr>
          <p:spPr bwMode="auto">
            <a:xfrm>
              <a:off x="1816" y="415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9" name="Line 2105"/>
            <p:cNvSpPr>
              <a:spLocks noChangeShapeType="1"/>
            </p:cNvSpPr>
            <p:nvPr/>
          </p:nvSpPr>
          <p:spPr bwMode="auto">
            <a:xfrm>
              <a:off x="2421" y="415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0" name="Line 2106"/>
            <p:cNvSpPr>
              <a:spLocks noChangeShapeType="1"/>
            </p:cNvSpPr>
            <p:nvPr/>
          </p:nvSpPr>
          <p:spPr bwMode="auto">
            <a:xfrm>
              <a:off x="3020" y="415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1" name="Rectangle 2107"/>
            <p:cNvSpPr>
              <a:spLocks noChangeArrowheads="1"/>
            </p:cNvSpPr>
            <p:nvPr/>
          </p:nvSpPr>
          <p:spPr bwMode="auto">
            <a:xfrm>
              <a:off x="1063" y="4241"/>
              <a:ext cx="36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-0.5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2108"/>
            <p:cNvSpPr>
              <a:spLocks noChangeArrowheads="1"/>
            </p:cNvSpPr>
            <p:nvPr/>
          </p:nvSpPr>
          <p:spPr bwMode="auto">
            <a:xfrm>
              <a:off x="1716" y="4241"/>
              <a:ext cx="29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3" name="Rectangle 2109"/>
            <p:cNvSpPr>
              <a:spLocks noChangeArrowheads="1"/>
            </p:cNvSpPr>
            <p:nvPr/>
          </p:nvSpPr>
          <p:spPr bwMode="auto">
            <a:xfrm>
              <a:off x="2321" y="4241"/>
              <a:ext cx="29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Freeform 2110"/>
            <p:cNvSpPr>
              <a:spLocks noEditPoints="1"/>
            </p:cNvSpPr>
            <p:nvPr/>
          </p:nvSpPr>
          <p:spPr bwMode="auto">
            <a:xfrm>
              <a:off x="644" y="789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5" name="Freeform 2111"/>
            <p:cNvSpPr>
              <a:spLocks noEditPoints="1"/>
            </p:cNvSpPr>
            <p:nvPr/>
          </p:nvSpPr>
          <p:spPr bwMode="auto">
            <a:xfrm>
              <a:off x="644" y="1181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6" name="Freeform 2112"/>
            <p:cNvSpPr>
              <a:spLocks noEditPoints="1"/>
            </p:cNvSpPr>
            <p:nvPr/>
          </p:nvSpPr>
          <p:spPr bwMode="auto">
            <a:xfrm>
              <a:off x="644" y="1573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7" name="Freeform 2113"/>
            <p:cNvSpPr>
              <a:spLocks noEditPoints="1"/>
            </p:cNvSpPr>
            <p:nvPr/>
          </p:nvSpPr>
          <p:spPr bwMode="auto">
            <a:xfrm>
              <a:off x="644" y="1959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8" name="Freeform 2114"/>
            <p:cNvSpPr>
              <a:spLocks noEditPoints="1"/>
            </p:cNvSpPr>
            <p:nvPr/>
          </p:nvSpPr>
          <p:spPr bwMode="auto">
            <a:xfrm>
              <a:off x="644" y="2351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9" name="Freeform 2115"/>
            <p:cNvSpPr>
              <a:spLocks noEditPoints="1"/>
            </p:cNvSpPr>
            <p:nvPr/>
          </p:nvSpPr>
          <p:spPr bwMode="auto">
            <a:xfrm>
              <a:off x="644" y="3135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0" name="Freeform 2116"/>
            <p:cNvSpPr>
              <a:spLocks noEditPoints="1"/>
            </p:cNvSpPr>
            <p:nvPr/>
          </p:nvSpPr>
          <p:spPr bwMode="auto">
            <a:xfrm>
              <a:off x="644" y="3527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1" name="Freeform 2117"/>
            <p:cNvSpPr>
              <a:spLocks noEditPoints="1"/>
            </p:cNvSpPr>
            <p:nvPr/>
          </p:nvSpPr>
          <p:spPr bwMode="auto">
            <a:xfrm>
              <a:off x="644" y="3913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2" name="Freeform 2118"/>
            <p:cNvSpPr>
              <a:spLocks noEditPoints="1"/>
            </p:cNvSpPr>
            <p:nvPr/>
          </p:nvSpPr>
          <p:spPr bwMode="auto">
            <a:xfrm>
              <a:off x="644" y="2743"/>
              <a:ext cx="2376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3" name="Line 2119"/>
            <p:cNvSpPr>
              <a:spLocks noChangeShapeType="1"/>
            </p:cNvSpPr>
            <p:nvPr/>
          </p:nvSpPr>
          <p:spPr bwMode="auto">
            <a:xfrm flipV="1">
              <a:off x="1816" y="557"/>
              <a:ext cx="0" cy="3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4" name="Freeform 2120"/>
            <p:cNvSpPr>
              <a:spLocks noEditPoints="1"/>
            </p:cNvSpPr>
            <p:nvPr/>
          </p:nvSpPr>
          <p:spPr bwMode="auto">
            <a:xfrm>
              <a:off x="1520" y="557"/>
              <a:ext cx="0" cy="3568"/>
            </a:xfrm>
            <a:custGeom>
              <a:avLst/>
              <a:gdLst>
                <a:gd name="T0" fmla="*/ 547 h 555"/>
                <a:gd name="T1" fmla="*/ 535 h 555"/>
                <a:gd name="T2" fmla="*/ 523 h 555"/>
                <a:gd name="T3" fmla="*/ 511 h 555"/>
                <a:gd name="T4" fmla="*/ 499 h 555"/>
                <a:gd name="T5" fmla="*/ 487 h 555"/>
                <a:gd name="T6" fmla="*/ 475 h 555"/>
                <a:gd name="T7" fmla="*/ 463 h 555"/>
                <a:gd name="T8" fmla="*/ 451 h 555"/>
                <a:gd name="T9" fmla="*/ 439 h 555"/>
                <a:gd name="T10" fmla="*/ 427 h 555"/>
                <a:gd name="T11" fmla="*/ 415 h 555"/>
                <a:gd name="T12" fmla="*/ 403 h 555"/>
                <a:gd name="T13" fmla="*/ 391 h 555"/>
                <a:gd name="T14" fmla="*/ 379 h 555"/>
                <a:gd name="T15" fmla="*/ 367 h 555"/>
                <a:gd name="T16" fmla="*/ 355 h 555"/>
                <a:gd name="T17" fmla="*/ 343 h 555"/>
                <a:gd name="T18" fmla="*/ 331 h 555"/>
                <a:gd name="T19" fmla="*/ 319 h 555"/>
                <a:gd name="T20" fmla="*/ 307 h 555"/>
                <a:gd name="T21" fmla="*/ 295 h 555"/>
                <a:gd name="T22" fmla="*/ 283 h 555"/>
                <a:gd name="T23" fmla="*/ 271 h 555"/>
                <a:gd name="T24" fmla="*/ 259 h 555"/>
                <a:gd name="T25" fmla="*/ 247 h 555"/>
                <a:gd name="T26" fmla="*/ 235 h 555"/>
                <a:gd name="T27" fmla="*/ 223 h 555"/>
                <a:gd name="T28" fmla="*/ 211 h 555"/>
                <a:gd name="T29" fmla="*/ 199 h 555"/>
                <a:gd name="T30" fmla="*/ 187 h 555"/>
                <a:gd name="T31" fmla="*/ 175 h 555"/>
                <a:gd name="T32" fmla="*/ 163 h 555"/>
                <a:gd name="T33" fmla="*/ 151 h 555"/>
                <a:gd name="T34" fmla="*/ 139 h 555"/>
                <a:gd name="T35" fmla="*/ 127 h 555"/>
                <a:gd name="T36" fmla="*/ 115 h 555"/>
                <a:gd name="T37" fmla="*/ 103 h 555"/>
                <a:gd name="T38" fmla="*/ 91 h 555"/>
                <a:gd name="T39" fmla="*/ 79 h 555"/>
                <a:gd name="T40" fmla="*/ 67 h 555"/>
                <a:gd name="T41" fmla="*/ 55 h 555"/>
                <a:gd name="T42" fmla="*/ 43 h 555"/>
                <a:gd name="T43" fmla="*/ 31 h 555"/>
                <a:gd name="T44" fmla="*/ 19 h 555"/>
                <a:gd name="T45" fmla="*/ 7 h 5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</a:cxnLst>
              <a:rect l="0" t="0" r="r" b="b"/>
              <a:pathLst>
                <a:path h="555">
                  <a:moveTo>
                    <a:pt x="0" y="551"/>
                  </a:moveTo>
                  <a:lnTo>
                    <a:pt x="0" y="547"/>
                  </a:lnTo>
                  <a:moveTo>
                    <a:pt x="0" y="543"/>
                  </a:moveTo>
                  <a:lnTo>
                    <a:pt x="0" y="539"/>
                  </a:lnTo>
                  <a:moveTo>
                    <a:pt x="0" y="535"/>
                  </a:moveTo>
                  <a:lnTo>
                    <a:pt x="0" y="531"/>
                  </a:lnTo>
                  <a:moveTo>
                    <a:pt x="0" y="527"/>
                  </a:moveTo>
                  <a:lnTo>
                    <a:pt x="0" y="523"/>
                  </a:lnTo>
                  <a:moveTo>
                    <a:pt x="0" y="519"/>
                  </a:moveTo>
                  <a:lnTo>
                    <a:pt x="0" y="515"/>
                  </a:lnTo>
                  <a:moveTo>
                    <a:pt x="0" y="511"/>
                  </a:moveTo>
                  <a:lnTo>
                    <a:pt x="0" y="507"/>
                  </a:lnTo>
                  <a:moveTo>
                    <a:pt x="0" y="503"/>
                  </a:moveTo>
                  <a:lnTo>
                    <a:pt x="0" y="499"/>
                  </a:lnTo>
                  <a:moveTo>
                    <a:pt x="0" y="495"/>
                  </a:moveTo>
                  <a:lnTo>
                    <a:pt x="0" y="491"/>
                  </a:lnTo>
                  <a:moveTo>
                    <a:pt x="0" y="487"/>
                  </a:moveTo>
                  <a:lnTo>
                    <a:pt x="0" y="483"/>
                  </a:lnTo>
                  <a:moveTo>
                    <a:pt x="0" y="479"/>
                  </a:moveTo>
                  <a:lnTo>
                    <a:pt x="0" y="475"/>
                  </a:lnTo>
                  <a:moveTo>
                    <a:pt x="0" y="471"/>
                  </a:moveTo>
                  <a:lnTo>
                    <a:pt x="0" y="467"/>
                  </a:lnTo>
                  <a:moveTo>
                    <a:pt x="0" y="463"/>
                  </a:moveTo>
                  <a:lnTo>
                    <a:pt x="0" y="459"/>
                  </a:lnTo>
                  <a:moveTo>
                    <a:pt x="0" y="455"/>
                  </a:moveTo>
                  <a:lnTo>
                    <a:pt x="0" y="451"/>
                  </a:lnTo>
                  <a:moveTo>
                    <a:pt x="0" y="447"/>
                  </a:moveTo>
                  <a:lnTo>
                    <a:pt x="0" y="443"/>
                  </a:lnTo>
                  <a:moveTo>
                    <a:pt x="0" y="439"/>
                  </a:moveTo>
                  <a:lnTo>
                    <a:pt x="0" y="435"/>
                  </a:lnTo>
                  <a:moveTo>
                    <a:pt x="0" y="431"/>
                  </a:moveTo>
                  <a:lnTo>
                    <a:pt x="0" y="427"/>
                  </a:lnTo>
                  <a:moveTo>
                    <a:pt x="0" y="423"/>
                  </a:moveTo>
                  <a:lnTo>
                    <a:pt x="0" y="419"/>
                  </a:lnTo>
                  <a:moveTo>
                    <a:pt x="0" y="415"/>
                  </a:moveTo>
                  <a:lnTo>
                    <a:pt x="0" y="411"/>
                  </a:lnTo>
                  <a:moveTo>
                    <a:pt x="0" y="407"/>
                  </a:moveTo>
                  <a:lnTo>
                    <a:pt x="0" y="403"/>
                  </a:lnTo>
                  <a:moveTo>
                    <a:pt x="0" y="399"/>
                  </a:moveTo>
                  <a:lnTo>
                    <a:pt x="0" y="395"/>
                  </a:lnTo>
                  <a:moveTo>
                    <a:pt x="0" y="391"/>
                  </a:moveTo>
                  <a:lnTo>
                    <a:pt x="0" y="387"/>
                  </a:lnTo>
                  <a:moveTo>
                    <a:pt x="0" y="383"/>
                  </a:moveTo>
                  <a:lnTo>
                    <a:pt x="0" y="379"/>
                  </a:lnTo>
                  <a:moveTo>
                    <a:pt x="0" y="375"/>
                  </a:moveTo>
                  <a:lnTo>
                    <a:pt x="0" y="371"/>
                  </a:lnTo>
                  <a:moveTo>
                    <a:pt x="0" y="367"/>
                  </a:moveTo>
                  <a:lnTo>
                    <a:pt x="0" y="363"/>
                  </a:lnTo>
                  <a:moveTo>
                    <a:pt x="0" y="359"/>
                  </a:moveTo>
                  <a:lnTo>
                    <a:pt x="0" y="355"/>
                  </a:lnTo>
                  <a:moveTo>
                    <a:pt x="0" y="351"/>
                  </a:moveTo>
                  <a:lnTo>
                    <a:pt x="0" y="347"/>
                  </a:lnTo>
                  <a:moveTo>
                    <a:pt x="0" y="343"/>
                  </a:moveTo>
                  <a:lnTo>
                    <a:pt x="0" y="339"/>
                  </a:lnTo>
                  <a:moveTo>
                    <a:pt x="0" y="335"/>
                  </a:moveTo>
                  <a:lnTo>
                    <a:pt x="0" y="331"/>
                  </a:lnTo>
                  <a:moveTo>
                    <a:pt x="0" y="327"/>
                  </a:moveTo>
                  <a:lnTo>
                    <a:pt x="0" y="323"/>
                  </a:lnTo>
                  <a:moveTo>
                    <a:pt x="0" y="319"/>
                  </a:moveTo>
                  <a:lnTo>
                    <a:pt x="0" y="315"/>
                  </a:lnTo>
                  <a:moveTo>
                    <a:pt x="0" y="311"/>
                  </a:moveTo>
                  <a:lnTo>
                    <a:pt x="0" y="307"/>
                  </a:lnTo>
                  <a:moveTo>
                    <a:pt x="0" y="303"/>
                  </a:moveTo>
                  <a:lnTo>
                    <a:pt x="0" y="299"/>
                  </a:lnTo>
                  <a:moveTo>
                    <a:pt x="0" y="295"/>
                  </a:moveTo>
                  <a:lnTo>
                    <a:pt x="0" y="291"/>
                  </a:lnTo>
                  <a:moveTo>
                    <a:pt x="0" y="287"/>
                  </a:moveTo>
                  <a:lnTo>
                    <a:pt x="0" y="283"/>
                  </a:lnTo>
                  <a:moveTo>
                    <a:pt x="0" y="279"/>
                  </a:moveTo>
                  <a:lnTo>
                    <a:pt x="0" y="275"/>
                  </a:lnTo>
                  <a:moveTo>
                    <a:pt x="0" y="271"/>
                  </a:moveTo>
                  <a:lnTo>
                    <a:pt x="0" y="267"/>
                  </a:lnTo>
                  <a:moveTo>
                    <a:pt x="0" y="263"/>
                  </a:moveTo>
                  <a:lnTo>
                    <a:pt x="0" y="259"/>
                  </a:lnTo>
                  <a:moveTo>
                    <a:pt x="0" y="255"/>
                  </a:moveTo>
                  <a:lnTo>
                    <a:pt x="0" y="251"/>
                  </a:lnTo>
                  <a:moveTo>
                    <a:pt x="0" y="247"/>
                  </a:moveTo>
                  <a:lnTo>
                    <a:pt x="0" y="243"/>
                  </a:lnTo>
                  <a:moveTo>
                    <a:pt x="0" y="239"/>
                  </a:moveTo>
                  <a:lnTo>
                    <a:pt x="0" y="235"/>
                  </a:lnTo>
                  <a:moveTo>
                    <a:pt x="0" y="231"/>
                  </a:moveTo>
                  <a:lnTo>
                    <a:pt x="0" y="227"/>
                  </a:lnTo>
                  <a:moveTo>
                    <a:pt x="0" y="223"/>
                  </a:moveTo>
                  <a:lnTo>
                    <a:pt x="0" y="219"/>
                  </a:lnTo>
                  <a:moveTo>
                    <a:pt x="0" y="215"/>
                  </a:moveTo>
                  <a:lnTo>
                    <a:pt x="0" y="211"/>
                  </a:lnTo>
                  <a:moveTo>
                    <a:pt x="0" y="207"/>
                  </a:moveTo>
                  <a:lnTo>
                    <a:pt x="0" y="203"/>
                  </a:lnTo>
                  <a:moveTo>
                    <a:pt x="0" y="199"/>
                  </a:moveTo>
                  <a:lnTo>
                    <a:pt x="0" y="195"/>
                  </a:lnTo>
                  <a:moveTo>
                    <a:pt x="0" y="191"/>
                  </a:moveTo>
                  <a:lnTo>
                    <a:pt x="0" y="187"/>
                  </a:lnTo>
                  <a:moveTo>
                    <a:pt x="0" y="183"/>
                  </a:moveTo>
                  <a:lnTo>
                    <a:pt x="0" y="179"/>
                  </a:lnTo>
                  <a:moveTo>
                    <a:pt x="0" y="175"/>
                  </a:moveTo>
                  <a:lnTo>
                    <a:pt x="0" y="171"/>
                  </a:lnTo>
                  <a:moveTo>
                    <a:pt x="0" y="167"/>
                  </a:moveTo>
                  <a:lnTo>
                    <a:pt x="0" y="163"/>
                  </a:lnTo>
                  <a:moveTo>
                    <a:pt x="0" y="159"/>
                  </a:moveTo>
                  <a:lnTo>
                    <a:pt x="0" y="155"/>
                  </a:lnTo>
                  <a:moveTo>
                    <a:pt x="0" y="151"/>
                  </a:moveTo>
                  <a:lnTo>
                    <a:pt x="0" y="147"/>
                  </a:lnTo>
                  <a:moveTo>
                    <a:pt x="0" y="143"/>
                  </a:moveTo>
                  <a:lnTo>
                    <a:pt x="0" y="139"/>
                  </a:lnTo>
                  <a:moveTo>
                    <a:pt x="0" y="135"/>
                  </a:moveTo>
                  <a:lnTo>
                    <a:pt x="0" y="131"/>
                  </a:lnTo>
                  <a:moveTo>
                    <a:pt x="0" y="127"/>
                  </a:moveTo>
                  <a:lnTo>
                    <a:pt x="0" y="123"/>
                  </a:lnTo>
                  <a:moveTo>
                    <a:pt x="0" y="119"/>
                  </a:moveTo>
                  <a:lnTo>
                    <a:pt x="0" y="115"/>
                  </a:lnTo>
                  <a:moveTo>
                    <a:pt x="0" y="111"/>
                  </a:moveTo>
                  <a:lnTo>
                    <a:pt x="0" y="107"/>
                  </a:lnTo>
                  <a:moveTo>
                    <a:pt x="0" y="103"/>
                  </a:moveTo>
                  <a:lnTo>
                    <a:pt x="0" y="99"/>
                  </a:lnTo>
                  <a:moveTo>
                    <a:pt x="0" y="95"/>
                  </a:moveTo>
                  <a:lnTo>
                    <a:pt x="0" y="91"/>
                  </a:lnTo>
                  <a:moveTo>
                    <a:pt x="0" y="87"/>
                  </a:moveTo>
                  <a:lnTo>
                    <a:pt x="0" y="83"/>
                  </a:lnTo>
                  <a:moveTo>
                    <a:pt x="0" y="79"/>
                  </a:moveTo>
                  <a:lnTo>
                    <a:pt x="0" y="75"/>
                  </a:lnTo>
                  <a:moveTo>
                    <a:pt x="0" y="71"/>
                  </a:moveTo>
                  <a:lnTo>
                    <a:pt x="0" y="67"/>
                  </a:lnTo>
                  <a:moveTo>
                    <a:pt x="0" y="63"/>
                  </a:moveTo>
                  <a:lnTo>
                    <a:pt x="0" y="59"/>
                  </a:lnTo>
                  <a:moveTo>
                    <a:pt x="0" y="55"/>
                  </a:moveTo>
                  <a:lnTo>
                    <a:pt x="0" y="51"/>
                  </a:lnTo>
                  <a:moveTo>
                    <a:pt x="0" y="47"/>
                  </a:moveTo>
                  <a:lnTo>
                    <a:pt x="0" y="43"/>
                  </a:lnTo>
                  <a:moveTo>
                    <a:pt x="0" y="39"/>
                  </a:moveTo>
                  <a:lnTo>
                    <a:pt x="0" y="35"/>
                  </a:lnTo>
                  <a:moveTo>
                    <a:pt x="0" y="31"/>
                  </a:moveTo>
                  <a:lnTo>
                    <a:pt x="0" y="27"/>
                  </a:lnTo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5" name="Freeform 2121"/>
            <p:cNvSpPr>
              <a:spLocks noEditPoints="1"/>
            </p:cNvSpPr>
            <p:nvPr/>
          </p:nvSpPr>
          <p:spPr bwMode="auto">
            <a:xfrm>
              <a:off x="2119" y="557"/>
              <a:ext cx="0" cy="3568"/>
            </a:xfrm>
            <a:custGeom>
              <a:avLst/>
              <a:gdLst>
                <a:gd name="T0" fmla="*/ 547 h 555"/>
                <a:gd name="T1" fmla="*/ 535 h 555"/>
                <a:gd name="T2" fmla="*/ 523 h 555"/>
                <a:gd name="T3" fmla="*/ 511 h 555"/>
                <a:gd name="T4" fmla="*/ 499 h 555"/>
                <a:gd name="T5" fmla="*/ 487 h 555"/>
                <a:gd name="T6" fmla="*/ 475 h 555"/>
                <a:gd name="T7" fmla="*/ 463 h 555"/>
                <a:gd name="T8" fmla="*/ 451 h 555"/>
                <a:gd name="T9" fmla="*/ 439 h 555"/>
                <a:gd name="T10" fmla="*/ 427 h 555"/>
                <a:gd name="T11" fmla="*/ 415 h 555"/>
                <a:gd name="T12" fmla="*/ 403 h 555"/>
                <a:gd name="T13" fmla="*/ 391 h 555"/>
                <a:gd name="T14" fmla="*/ 379 h 555"/>
                <a:gd name="T15" fmla="*/ 367 h 555"/>
                <a:gd name="T16" fmla="*/ 355 h 555"/>
                <a:gd name="T17" fmla="*/ 343 h 555"/>
                <a:gd name="T18" fmla="*/ 331 h 555"/>
                <a:gd name="T19" fmla="*/ 319 h 555"/>
                <a:gd name="T20" fmla="*/ 307 h 555"/>
                <a:gd name="T21" fmla="*/ 295 h 555"/>
                <a:gd name="T22" fmla="*/ 283 h 555"/>
                <a:gd name="T23" fmla="*/ 271 h 555"/>
                <a:gd name="T24" fmla="*/ 259 h 555"/>
                <a:gd name="T25" fmla="*/ 247 h 555"/>
                <a:gd name="T26" fmla="*/ 235 h 555"/>
                <a:gd name="T27" fmla="*/ 223 h 555"/>
                <a:gd name="T28" fmla="*/ 211 h 555"/>
                <a:gd name="T29" fmla="*/ 199 h 555"/>
                <a:gd name="T30" fmla="*/ 187 h 555"/>
                <a:gd name="T31" fmla="*/ 175 h 555"/>
                <a:gd name="T32" fmla="*/ 163 h 555"/>
                <a:gd name="T33" fmla="*/ 151 h 555"/>
                <a:gd name="T34" fmla="*/ 139 h 555"/>
                <a:gd name="T35" fmla="*/ 127 h 555"/>
                <a:gd name="T36" fmla="*/ 115 h 555"/>
                <a:gd name="T37" fmla="*/ 103 h 555"/>
                <a:gd name="T38" fmla="*/ 91 h 555"/>
                <a:gd name="T39" fmla="*/ 79 h 555"/>
                <a:gd name="T40" fmla="*/ 67 h 555"/>
                <a:gd name="T41" fmla="*/ 55 h 555"/>
                <a:gd name="T42" fmla="*/ 43 h 555"/>
                <a:gd name="T43" fmla="*/ 31 h 555"/>
                <a:gd name="T44" fmla="*/ 19 h 555"/>
                <a:gd name="T45" fmla="*/ 7 h 5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</a:cxnLst>
              <a:rect l="0" t="0" r="r" b="b"/>
              <a:pathLst>
                <a:path h="555">
                  <a:moveTo>
                    <a:pt x="0" y="551"/>
                  </a:moveTo>
                  <a:lnTo>
                    <a:pt x="0" y="547"/>
                  </a:lnTo>
                  <a:moveTo>
                    <a:pt x="0" y="543"/>
                  </a:moveTo>
                  <a:lnTo>
                    <a:pt x="0" y="539"/>
                  </a:lnTo>
                  <a:moveTo>
                    <a:pt x="0" y="535"/>
                  </a:moveTo>
                  <a:lnTo>
                    <a:pt x="0" y="531"/>
                  </a:lnTo>
                  <a:moveTo>
                    <a:pt x="0" y="527"/>
                  </a:moveTo>
                  <a:lnTo>
                    <a:pt x="0" y="523"/>
                  </a:lnTo>
                  <a:moveTo>
                    <a:pt x="0" y="519"/>
                  </a:moveTo>
                  <a:lnTo>
                    <a:pt x="0" y="515"/>
                  </a:lnTo>
                  <a:moveTo>
                    <a:pt x="0" y="511"/>
                  </a:moveTo>
                  <a:lnTo>
                    <a:pt x="0" y="507"/>
                  </a:lnTo>
                  <a:moveTo>
                    <a:pt x="0" y="503"/>
                  </a:moveTo>
                  <a:lnTo>
                    <a:pt x="0" y="499"/>
                  </a:lnTo>
                  <a:moveTo>
                    <a:pt x="0" y="495"/>
                  </a:moveTo>
                  <a:lnTo>
                    <a:pt x="0" y="491"/>
                  </a:lnTo>
                  <a:moveTo>
                    <a:pt x="0" y="487"/>
                  </a:moveTo>
                  <a:lnTo>
                    <a:pt x="0" y="483"/>
                  </a:lnTo>
                  <a:moveTo>
                    <a:pt x="0" y="479"/>
                  </a:moveTo>
                  <a:lnTo>
                    <a:pt x="0" y="475"/>
                  </a:lnTo>
                  <a:moveTo>
                    <a:pt x="0" y="471"/>
                  </a:moveTo>
                  <a:lnTo>
                    <a:pt x="0" y="467"/>
                  </a:lnTo>
                  <a:moveTo>
                    <a:pt x="0" y="463"/>
                  </a:moveTo>
                  <a:lnTo>
                    <a:pt x="0" y="459"/>
                  </a:lnTo>
                  <a:moveTo>
                    <a:pt x="0" y="455"/>
                  </a:moveTo>
                  <a:lnTo>
                    <a:pt x="0" y="451"/>
                  </a:lnTo>
                  <a:moveTo>
                    <a:pt x="0" y="447"/>
                  </a:moveTo>
                  <a:lnTo>
                    <a:pt x="0" y="443"/>
                  </a:lnTo>
                  <a:moveTo>
                    <a:pt x="0" y="439"/>
                  </a:moveTo>
                  <a:lnTo>
                    <a:pt x="0" y="435"/>
                  </a:lnTo>
                  <a:moveTo>
                    <a:pt x="0" y="431"/>
                  </a:moveTo>
                  <a:lnTo>
                    <a:pt x="0" y="427"/>
                  </a:lnTo>
                  <a:moveTo>
                    <a:pt x="0" y="423"/>
                  </a:moveTo>
                  <a:lnTo>
                    <a:pt x="0" y="419"/>
                  </a:lnTo>
                  <a:moveTo>
                    <a:pt x="0" y="415"/>
                  </a:moveTo>
                  <a:lnTo>
                    <a:pt x="0" y="411"/>
                  </a:lnTo>
                  <a:moveTo>
                    <a:pt x="0" y="407"/>
                  </a:moveTo>
                  <a:lnTo>
                    <a:pt x="0" y="403"/>
                  </a:lnTo>
                  <a:moveTo>
                    <a:pt x="0" y="399"/>
                  </a:moveTo>
                  <a:lnTo>
                    <a:pt x="0" y="395"/>
                  </a:lnTo>
                  <a:moveTo>
                    <a:pt x="0" y="391"/>
                  </a:moveTo>
                  <a:lnTo>
                    <a:pt x="0" y="387"/>
                  </a:lnTo>
                  <a:moveTo>
                    <a:pt x="0" y="383"/>
                  </a:moveTo>
                  <a:lnTo>
                    <a:pt x="0" y="379"/>
                  </a:lnTo>
                  <a:moveTo>
                    <a:pt x="0" y="375"/>
                  </a:moveTo>
                  <a:lnTo>
                    <a:pt x="0" y="371"/>
                  </a:lnTo>
                  <a:moveTo>
                    <a:pt x="0" y="367"/>
                  </a:moveTo>
                  <a:lnTo>
                    <a:pt x="0" y="363"/>
                  </a:lnTo>
                  <a:moveTo>
                    <a:pt x="0" y="359"/>
                  </a:moveTo>
                  <a:lnTo>
                    <a:pt x="0" y="355"/>
                  </a:lnTo>
                  <a:moveTo>
                    <a:pt x="0" y="351"/>
                  </a:moveTo>
                  <a:lnTo>
                    <a:pt x="0" y="347"/>
                  </a:lnTo>
                  <a:moveTo>
                    <a:pt x="0" y="343"/>
                  </a:moveTo>
                  <a:lnTo>
                    <a:pt x="0" y="339"/>
                  </a:lnTo>
                  <a:moveTo>
                    <a:pt x="0" y="335"/>
                  </a:moveTo>
                  <a:lnTo>
                    <a:pt x="0" y="331"/>
                  </a:lnTo>
                  <a:moveTo>
                    <a:pt x="0" y="327"/>
                  </a:moveTo>
                  <a:lnTo>
                    <a:pt x="0" y="323"/>
                  </a:lnTo>
                  <a:moveTo>
                    <a:pt x="0" y="319"/>
                  </a:moveTo>
                  <a:lnTo>
                    <a:pt x="0" y="315"/>
                  </a:lnTo>
                  <a:moveTo>
                    <a:pt x="0" y="311"/>
                  </a:moveTo>
                  <a:lnTo>
                    <a:pt x="0" y="307"/>
                  </a:lnTo>
                  <a:moveTo>
                    <a:pt x="0" y="303"/>
                  </a:moveTo>
                  <a:lnTo>
                    <a:pt x="0" y="299"/>
                  </a:lnTo>
                  <a:moveTo>
                    <a:pt x="0" y="295"/>
                  </a:moveTo>
                  <a:lnTo>
                    <a:pt x="0" y="291"/>
                  </a:lnTo>
                  <a:moveTo>
                    <a:pt x="0" y="287"/>
                  </a:moveTo>
                  <a:lnTo>
                    <a:pt x="0" y="283"/>
                  </a:lnTo>
                  <a:moveTo>
                    <a:pt x="0" y="279"/>
                  </a:moveTo>
                  <a:lnTo>
                    <a:pt x="0" y="275"/>
                  </a:lnTo>
                  <a:moveTo>
                    <a:pt x="0" y="271"/>
                  </a:moveTo>
                  <a:lnTo>
                    <a:pt x="0" y="267"/>
                  </a:lnTo>
                  <a:moveTo>
                    <a:pt x="0" y="263"/>
                  </a:moveTo>
                  <a:lnTo>
                    <a:pt x="0" y="259"/>
                  </a:lnTo>
                  <a:moveTo>
                    <a:pt x="0" y="255"/>
                  </a:moveTo>
                  <a:lnTo>
                    <a:pt x="0" y="251"/>
                  </a:lnTo>
                  <a:moveTo>
                    <a:pt x="0" y="247"/>
                  </a:moveTo>
                  <a:lnTo>
                    <a:pt x="0" y="243"/>
                  </a:lnTo>
                  <a:moveTo>
                    <a:pt x="0" y="239"/>
                  </a:moveTo>
                  <a:lnTo>
                    <a:pt x="0" y="235"/>
                  </a:lnTo>
                  <a:moveTo>
                    <a:pt x="0" y="231"/>
                  </a:moveTo>
                  <a:lnTo>
                    <a:pt x="0" y="227"/>
                  </a:lnTo>
                  <a:moveTo>
                    <a:pt x="0" y="223"/>
                  </a:moveTo>
                  <a:lnTo>
                    <a:pt x="0" y="219"/>
                  </a:lnTo>
                  <a:moveTo>
                    <a:pt x="0" y="215"/>
                  </a:moveTo>
                  <a:lnTo>
                    <a:pt x="0" y="211"/>
                  </a:lnTo>
                  <a:moveTo>
                    <a:pt x="0" y="207"/>
                  </a:moveTo>
                  <a:lnTo>
                    <a:pt x="0" y="203"/>
                  </a:lnTo>
                  <a:moveTo>
                    <a:pt x="0" y="199"/>
                  </a:moveTo>
                  <a:lnTo>
                    <a:pt x="0" y="195"/>
                  </a:lnTo>
                  <a:moveTo>
                    <a:pt x="0" y="191"/>
                  </a:moveTo>
                  <a:lnTo>
                    <a:pt x="0" y="187"/>
                  </a:lnTo>
                  <a:moveTo>
                    <a:pt x="0" y="183"/>
                  </a:moveTo>
                  <a:lnTo>
                    <a:pt x="0" y="179"/>
                  </a:lnTo>
                  <a:moveTo>
                    <a:pt x="0" y="175"/>
                  </a:moveTo>
                  <a:lnTo>
                    <a:pt x="0" y="171"/>
                  </a:lnTo>
                  <a:moveTo>
                    <a:pt x="0" y="167"/>
                  </a:moveTo>
                  <a:lnTo>
                    <a:pt x="0" y="163"/>
                  </a:lnTo>
                  <a:moveTo>
                    <a:pt x="0" y="159"/>
                  </a:moveTo>
                  <a:lnTo>
                    <a:pt x="0" y="155"/>
                  </a:lnTo>
                  <a:moveTo>
                    <a:pt x="0" y="151"/>
                  </a:moveTo>
                  <a:lnTo>
                    <a:pt x="0" y="147"/>
                  </a:lnTo>
                  <a:moveTo>
                    <a:pt x="0" y="143"/>
                  </a:moveTo>
                  <a:lnTo>
                    <a:pt x="0" y="139"/>
                  </a:lnTo>
                  <a:moveTo>
                    <a:pt x="0" y="135"/>
                  </a:moveTo>
                  <a:lnTo>
                    <a:pt x="0" y="131"/>
                  </a:lnTo>
                  <a:moveTo>
                    <a:pt x="0" y="127"/>
                  </a:moveTo>
                  <a:lnTo>
                    <a:pt x="0" y="123"/>
                  </a:lnTo>
                  <a:moveTo>
                    <a:pt x="0" y="119"/>
                  </a:moveTo>
                  <a:lnTo>
                    <a:pt x="0" y="115"/>
                  </a:lnTo>
                  <a:moveTo>
                    <a:pt x="0" y="111"/>
                  </a:moveTo>
                  <a:lnTo>
                    <a:pt x="0" y="107"/>
                  </a:lnTo>
                  <a:moveTo>
                    <a:pt x="0" y="103"/>
                  </a:moveTo>
                  <a:lnTo>
                    <a:pt x="0" y="99"/>
                  </a:lnTo>
                  <a:moveTo>
                    <a:pt x="0" y="95"/>
                  </a:moveTo>
                  <a:lnTo>
                    <a:pt x="0" y="91"/>
                  </a:lnTo>
                  <a:moveTo>
                    <a:pt x="0" y="87"/>
                  </a:moveTo>
                  <a:lnTo>
                    <a:pt x="0" y="83"/>
                  </a:lnTo>
                  <a:moveTo>
                    <a:pt x="0" y="79"/>
                  </a:moveTo>
                  <a:lnTo>
                    <a:pt x="0" y="75"/>
                  </a:lnTo>
                  <a:moveTo>
                    <a:pt x="0" y="71"/>
                  </a:moveTo>
                  <a:lnTo>
                    <a:pt x="0" y="67"/>
                  </a:lnTo>
                  <a:moveTo>
                    <a:pt x="0" y="63"/>
                  </a:moveTo>
                  <a:lnTo>
                    <a:pt x="0" y="59"/>
                  </a:lnTo>
                  <a:moveTo>
                    <a:pt x="0" y="55"/>
                  </a:moveTo>
                  <a:lnTo>
                    <a:pt x="0" y="51"/>
                  </a:lnTo>
                  <a:moveTo>
                    <a:pt x="0" y="47"/>
                  </a:moveTo>
                  <a:lnTo>
                    <a:pt x="0" y="43"/>
                  </a:lnTo>
                  <a:moveTo>
                    <a:pt x="0" y="39"/>
                  </a:moveTo>
                  <a:lnTo>
                    <a:pt x="0" y="35"/>
                  </a:lnTo>
                  <a:moveTo>
                    <a:pt x="0" y="31"/>
                  </a:moveTo>
                  <a:lnTo>
                    <a:pt x="0" y="27"/>
                  </a:lnTo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6" name="Rectangle 2122"/>
            <p:cNvSpPr>
              <a:spLocks noChangeArrowheads="1"/>
            </p:cNvSpPr>
            <p:nvPr/>
          </p:nvSpPr>
          <p:spPr bwMode="auto">
            <a:xfrm>
              <a:off x="1855" y="769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7" name="Rectangle 2123"/>
            <p:cNvSpPr>
              <a:spLocks noChangeArrowheads="1"/>
            </p:cNvSpPr>
            <p:nvPr/>
          </p:nvSpPr>
          <p:spPr bwMode="auto">
            <a:xfrm>
              <a:off x="1855" y="769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8" name="Rectangle 2124"/>
            <p:cNvSpPr>
              <a:spLocks noChangeArrowheads="1"/>
            </p:cNvSpPr>
            <p:nvPr/>
          </p:nvSpPr>
          <p:spPr bwMode="auto">
            <a:xfrm>
              <a:off x="1855" y="80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9" name="Rectangle 2125"/>
            <p:cNvSpPr>
              <a:spLocks noChangeArrowheads="1"/>
            </p:cNvSpPr>
            <p:nvPr/>
          </p:nvSpPr>
          <p:spPr bwMode="auto">
            <a:xfrm>
              <a:off x="1848" y="776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0" name="Rectangle 2126"/>
            <p:cNvSpPr>
              <a:spLocks noChangeArrowheads="1"/>
            </p:cNvSpPr>
            <p:nvPr/>
          </p:nvSpPr>
          <p:spPr bwMode="auto">
            <a:xfrm>
              <a:off x="1848" y="795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1" name="Rectangle 2127"/>
            <p:cNvSpPr>
              <a:spLocks noChangeArrowheads="1"/>
            </p:cNvSpPr>
            <p:nvPr/>
          </p:nvSpPr>
          <p:spPr bwMode="auto">
            <a:xfrm>
              <a:off x="1842" y="782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2" name="Rectangle 2128"/>
            <p:cNvSpPr>
              <a:spLocks noChangeArrowheads="1"/>
            </p:cNvSpPr>
            <p:nvPr/>
          </p:nvSpPr>
          <p:spPr bwMode="auto">
            <a:xfrm>
              <a:off x="1842" y="789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3" name="Rectangle 2129"/>
            <p:cNvSpPr>
              <a:spLocks noChangeArrowheads="1"/>
            </p:cNvSpPr>
            <p:nvPr/>
          </p:nvSpPr>
          <p:spPr bwMode="auto">
            <a:xfrm>
              <a:off x="1842" y="789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4" name="Rectangle 2130"/>
            <p:cNvSpPr>
              <a:spLocks noChangeArrowheads="1"/>
            </p:cNvSpPr>
            <p:nvPr/>
          </p:nvSpPr>
          <p:spPr bwMode="auto">
            <a:xfrm>
              <a:off x="1842" y="782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5" name="Rectangle 2131"/>
            <p:cNvSpPr>
              <a:spLocks noChangeArrowheads="1"/>
            </p:cNvSpPr>
            <p:nvPr/>
          </p:nvSpPr>
          <p:spPr bwMode="auto">
            <a:xfrm>
              <a:off x="1726" y="1161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6" name="Rectangle 2132"/>
            <p:cNvSpPr>
              <a:spLocks noChangeArrowheads="1"/>
            </p:cNvSpPr>
            <p:nvPr/>
          </p:nvSpPr>
          <p:spPr bwMode="auto">
            <a:xfrm>
              <a:off x="1726" y="116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7" name="Rectangle 2133"/>
            <p:cNvSpPr>
              <a:spLocks noChangeArrowheads="1"/>
            </p:cNvSpPr>
            <p:nvPr/>
          </p:nvSpPr>
          <p:spPr bwMode="auto">
            <a:xfrm>
              <a:off x="1726" y="119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8" name="Rectangle 2134"/>
            <p:cNvSpPr>
              <a:spLocks noChangeArrowheads="1"/>
            </p:cNvSpPr>
            <p:nvPr/>
          </p:nvSpPr>
          <p:spPr bwMode="auto">
            <a:xfrm>
              <a:off x="1719" y="1168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9" name="Rectangle 2135"/>
            <p:cNvSpPr>
              <a:spLocks noChangeArrowheads="1"/>
            </p:cNvSpPr>
            <p:nvPr/>
          </p:nvSpPr>
          <p:spPr bwMode="auto">
            <a:xfrm>
              <a:off x="1719" y="1187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0" name="Rectangle 2136"/>
            <p:cNvSpPr>
              <a:spLocks noChangeArrowheads="1"/>
            </p:cNvSpPr>
            <p:nvPr/>
          </p:nvSpPr>
          <p:spPr bwMode="auto">
            <a:xfrm>
              <a:off x="1713" y="1174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1" name="Rectangle 2137"/>
            <p:cNvSpPr>
              <a:spLocks noChangeArrowheads="1"/>
            </p:cNvSpPr>
            <p:nvPr/>
          </p:nvSpPr>
          <p:spPr bwMode="auto">
            <a:xfrm>
              <a:off x="1713" y="118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2" name="Rectangle 2138"/>
            <p:cNvSpPr>
              <a:spLocks noChangeArrowheads="1"/>
            </p:cNvSpPr>
            <p:nvPr/>
          </p:nvSpPr>
          <p:spPr bwMode="auto">
            <a:xfrm>
              <a:off x="1713" y="118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3" name="Rectangle 2139"/>
            <p:cNvSpPr>
              <a:spLocks noChangeArrowheads="1"/>
            </p:cNvSpPr>
            <p:nvPr/>
          </p:nvSpPr>
          <p:spPr bwMode="auto">
            <a:xfrm>
              <a:off x="1713" y="1174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4" name="Rectangle 2140"/>
            <p:cNvSpPr>
              <a:spLocks noChangeArrowheads="1"/>
            </p:cNvSpPr>
            <p:nvPr/>
          </p:nvSpPr>
          <p:spPr bwMode="auto">
            <a:xfrm>
              <a:off x="1584" y="155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5" name="Rectangle 2141"/>
            <p:cNvSpPr>
              <a:spLocks noChangeArrowheads="1"/>
            </p:cNvSpPr>
            <p:nvPr/>
          </p:nvSpPr>
          <p:spPr bwMode="auto">
            <a:xfrm>
              <a:off x="1584" y="155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6" name="Rectangle 2142"/>
            <p:cNvSpPr>
              <a:spLocks noChangeArrowheads="1"/>
            </p:cNvSpPr>
            <p:nvPr/>
          </p:nvSpPr>
          <p:spPr bwMode="auto">
            <a:xfrm>
              <a:off x="1584" y="158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7" name="Rectangle 2143"/>
            <p:cNvSpPr>
              <a:spLocks noChangeArrowheads="1"/>
            </p:cNvSpPr>
            <p:nvPr/>
          </p:nvSpPr>
          <p:spPr bwMode="auto">
            <a:xfrm>
              <a:off x="1578" y="1560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8" name="Rectangle 2144"/>
            <p:cNvSpPr>
              <a:spLocks noChangeArrowheads="1"/>
            </p:cNvSpPr>
            <p:nvPr/>
          </p:nvSpPr>
          <p:spPr bwMode="auto">
            <a:xfrm>
              <a:off x="1578" y="1579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9" name="Rectangle 2145"/>
            <p:cNvSpPr>
              <a:spLocks noChangeArrowheads="1"/>
            </p:cNvSpPr>
            <p:nvPr/>
          </p:nvSpPr>
          <p:spPr bwMode="auto">
            <a:xfrm>
              <a:off x="1571" y="1566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0" name="Rectangle 2146"/>
            <p:cNvSpPr>
              <a:spLocks noChangeArrowheads="1"/>
            </p:cNvSpPr>
            <p:nvPr/>
          </p:nvSpPr>
          <p:spPr bwMode="auto">
            <a:xfrm>
              <a:off x="1571" y="157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1" name="Rectangle 2147"/>
            <p:cNvSpPr>
              <a:spLocks noChangeArrowheads="1"/>
            </p:cNvSpPr>
            <p:nvPr/>
          </p:nvSpPr>
          <p:spPr bwMode="auto">
            <a:xfrm>
              <a:off x="1571" y="157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2" name="Rectangle 2148"/>
            <p:cNvSpPr>
              <a:spLocks noChangeArrowheads="1"/>
            </p:cNvSpPr>
            <p:nvPr/>
          </p:nvSpPr>
          <p:spPr bwMode="auto">
            <a:xfrm>
              <a:off x="1571" y="1566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3" name="Rectangle 2149"/>
            <p:cNvSpPr>
              <a:spLocks noChangeArrowheads="1"/>
            </p:cNvSpPr>
            <p:nvPr/>
          </p:nvSpPr>
          <p:spPr bwMode="auto">
            <a:xfrm>
              <a:off x="1211" y="1939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4" name="Rectangle 2150"/>
            <p:cNvSpPr>
              <a:spLocks noChangeArrowheads="1"/>
            </p:cNvSpPr>
            <p:nvPr/>
          </p:nvSpPr>
          <p:spPr bwMode="auto">
            <a:xfrm>
              <a:off x="1211" y="1939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5" name="Rectangle 2151"/>
            <p:cNvSpPr>
              <a:spLocks noChangeArrowheads="1"/>
            </p:cNvSpPr>
            <p:nvPr/>
          </p:nvSpPr>
          <p:spPr bwMode="auto">
            <a:xfrm>
              <a:off x="1211" y="1972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6" name="Rectangle 2152"/>
            <p:cNvSpPr>
              <a:spLocks noChangeArrowheads="1"/>
            </p:cNvSpPr>
            <p:nvPr/>
          </p:nvSpPr>
          <p:spPr bwMode="auto">
            <a:xfrm>
              <a:off x="1204" y="1946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7" name="Rectangle 2153"/>
            <p:cNvSpPr>
              <a:spLocks noChangeArrowheads="1"/>
            </p:cNvSpPr>
            <p:nvPr/>
          </p:nvSpPr>
          <p:spPr bwMode="auto">
            <a:xfrm>
              <a:off x="1204" y="1965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8" name="Rectangle 2154"/>
            <p:cNvSpPr>
              <a:spLocks noChangeArrowheads="1"/>
            </p:cNvSpPr>
            <p:nvPr/>
          </p:nvSpPr>
          <p:spPr bwMode="auto">
            <a:xfrm>
              <a:off x="1198" y="195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9" name="Rectangle 2155"/>
            <p:cNvSpPr>
              <a:spLocks noChangeArrowheads="1"/>
            </p:cNvSpPr>
            <p:nvPr/>
          </p:nvSpPr>
          <p:spPr bwMode="auto">
            <a:xfrm>
              <a:off x="1198" y="195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0" name="Rectangle 2156"/>
            <p:cNvSpPr>
              <a:spLocks noChangeArrowheads="1"/>
            </p:cNvSpPr>
            <p:nvPr/>
          </p:nvSpPr>
          <p:spPr bwMode="auto">
            <a:xfrm>
              <a:off x="1198" y="195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1" name="Rectangle 2157"/>
            <p:cNvSpPr>
              <a:spLocks noChangeArrowheads="1"/>
            </p:cNvSpPr>
            <p:nvPr/>
          </p:nvSpPr>
          <p:spPr bwMode="auto">
            <a:xfrm>
              <a:off x="1198" y="195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2" name="Rectangle 2158"/>
            <p:cNvSpPr>
              <a:spLocks noChangeArrowheads="1"/>
            </p:cNvSpPr>
            <p:nvPr/>
          </p:nvSpPr>
          <p:spPr bwMode="auto">
            <a:xfrm>
              <a:off x="1256" y="2332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3" name="Rectangle 2159"/>
            <p:cNvSpPr>
              <a:spLocks noChangeArrowheads="1"/>
            </p:cNvSpPr>
            <p:nvPr/>
          </p:nvSpPr>
          <p:spPr bwMode="auto">
            <a:xfrm>
              <a:off x="1256" y="2332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4" name="Rectangle 2160"/>
            <p:cNvSpPr>
              <a:spLocks noChangeArrowheads="1"/>
            </p:cNvSpPr>
            <p:nvPr/>
          </p:nvSpPr>
          <p:spPr bwMode="auto">
            <a:xfrm>
              <a:off x="1256" y="236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5" name="Rectangle 2161"/>
            <p:cNvSpPr>
              <a:spLocks noChangeArrowheads="1"/>
            </p:cNvSpPr>
            <p:nvPr/>
          </p:nvSpPr>
          <p:spPr bwMode="auto">
            <a:xfrm>
              <a:off x="1249" y="2338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6" name="Rectangle 2162"/>
            <p:cNvSpPr>
              <a:spLocks noChangeArrowheads="1"/>
            </p:cNvSpPr>
            <p:nvPr/>
          </p:nvSpPr>
          <p:spPr bwMode="auto">
            <a:xfrm>
              <a:off x="1249" y="2357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7" name="Rectangle 2163"/>
            <p:cNvSpPr>
              <a:spLocks noChangeArrowheads="1"/>
            </p:cNvSpPr>
            <p:nvPr/>
          </p:nvSpPr>
          <p:spPr bwMode="auto">
            <a:xfrm>
              <a:off x="1243" y="2344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8" name="Rectangle 2164"/>
            <p:cNvSpPr>
              <a:spLocks noChangeArrowheads="1"/>
            </p:cNvSpPr>
            <p:nvPr/>
          </p:nvSpPr>
          <p:spPr bwMode="auto">
            <a:xfrm>
              <a:off x="1243" y="235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9" name="Rectangle 2165"/>
            <p:cNvSpPr>
              <a:spLocks noChangeArrowheads="1"/>
            </p:cNvSpPr>
            <p:nvPr/>
          </p:nvSpPr>
          <p:spPr bwMode="auto">
            <a:xfrm>
              <a:off x="1243" y="235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0" name="Rectangle 2166"/>
            <p:cNvSpPr>
              <a:spLocks noChangeArrowheads="1"/>
            </p:cNvSpPr>
            <p:nvPr/>
          </p:nvSpPr>
          <p:spPr bwMode="auto">
            <a:xfrm>
              <a:off x="1243" y="2344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1" name="Rectangle 2167"/>
            <p:cNvSpPr>
              <a:spLocks noChangeArrowheads="1"/>
            </p:cNvSpPr>
            <p:nvPr/>
          </p:nvSpPr>
          <p:spPr bwMode="auto">
            <a:xfrm>
              <a:off x="1198" y="3116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2" name="Rectangle 2168"/>
            <p:cNvSpPr>
              <a:spLocks noChangeArrowheads="1"/>
            </p:cNvSpPr>
            <p:nvPr/>
          </p:nvSpPr>
          <p:spPr bwMode="auto">
            <a:xfrm>
              <a:off x="1198" y="311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3" name="Rectangle 2169"/>
            <p:cNvSpPr>
              <a:spLocks noChangeArrowheads="1"/>
            </p:cNvSpPr>
            <p:nvPr/>
          </p:nvSpPr>
          <p:spPr bwMode="auto">
            <a:xfrm>
              <a:off x="1198" y="3148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4" name="Rectangle 2170"/>
            <p:cNvSpPr>
              <a:spLocks noChangeArrowheads="1"/>
            </p:cNvSpPr>
            <p:nvPr/>
          </p:nvSpPr>
          <p:spPr bwMode="auto">
            <a:xfrm>
              <a:off x="1191" y="3122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5" name="Rectangle 2171"/>
            <p:cNvSpPr>
              <a:spLocks noChangeArrowheads="1"/>
            </p:cNvSpPr>
            <p:nvPr/>
          </p:nvSpPr>
          <p:spPr bwMode="auto">
            <a:xfrm>
              <a:off x="1191" y="3142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6" name="Rectangle 2172"/>
            <p:cNvSpPr>
              <a:spLocks noChangeArrowheads="1"/>
            </p:cNvSpPr>
            <p:nvPr/>
          </p:nvSpPr>
          <p:spPr bwMode="auto">
            <a:xfrm>
              <a:off x="1185" y="312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7" name="Rectangle 2173"/>
            <p:cNvSpPr>
              <a:spLocks noChangeArrowheads="1"/>
            </p:cNvSpPr>
            <p:nvPr/>
          </p:nvSpPr>
          <p:spPr bwMode="auto">
            <a:xfrm>
              <a:off x="1185" y="3135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8" name="Rectangle 2174"/>
            <p:cNvSpPr>
              <a:spLocks noChangeArrowheads="1"/>
            </p:cNvSpPr>
            <p:nvPr/>
          </p:nvSpPr>
          <p:spPr bwMode="auto">
            <a:xfrm>
              <a:off x="1185" y="3135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9" name="Rectangle 2175"/>
            <p:cNvSpPr>
              <a:spLocks noChangeArrowheads="1"/>
            </p:cNvSpPr>
            <p:nvPr/>
          </p:nvSpPr>
          <p:spPr bwMode="auto">
            <a:xfrm>
              <a:off x="1185" y="312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0" name="Rectangle 2176"/>
            <p:cNvSpPr>
              <a:spLocks noChangeArrowheads="1"/>
            </p:cNvSpPr>
            <p:nvPr/>
          </p:nvSpPr>
          <p:spPr bwMode="auto">
            <a:xfrm>
              <a:off x="1211" y="3508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1" name="Rectangle 2177"/>
            <p:cNvSpPr>
              <a:spLocks noChangeArrowheads="1"/>
            </p:cNvSpPr>
            <p:nvPr/>
          </p:nvSpPr>
          <p:spPr bwMode="auto">
            <a:xfrm>
              <a:off x="1211" y="3508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2" name="Rectangle 2178"/>
            <p:cNvSpPr>
              <a:spLocks noChangeArrowheads="1"/>
            </p:cNvSpPr>
            <p:nvPr/>
          </p:nvSpPr>
          <p:spPr bwMode="auto">
            <a:xfrm>
              <a:off x="1211" y="3540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3" name="Rectangle 2179"/>
            <p:cNvSpPr>
              <a:spLocks noChangeArrowheads="1"/>
            </p:cNvSpPr>
            <p:nvPr/>
          </p:nvSpPr>
          <p:spPr bwMode="auto">
            <a:xfrm>
              <a:off x="1204" y="3514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4" name="Rectangle 2180"/>
            <p:cNvSpPr>
              <a:spLocks noChangeArrowheads="1"/>
            </p:cNvSpPr>
            <p:nvPr/>
          </p:nvSpPr>
          <p:spPr bwMode="auto">
            <a:xfrm>
              <a:off x="1204" y="3534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5" name="Rectangle 2181"/>
            <p:cNvSpPr>
              <a:spLocks noChangeArrowheads="1"/>
            </p:cNvSpPr>
            <p:nvPr/>
          </p:nvSpPr>
          <p:spPr bwMode="auto">
            <a:xfrm>
              <a:off x="1198" y="352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6" name="Rectangle 2182"/>
            <p:cNvSpPr>
              <a:spLocks noChangeArrowheads="1"/>
            </p:cNvSpPr>
            <p:nvPr/>
          </p:nvSpPr>
          <p:spPr bwMode="auto">
            <a:xfrm>
              <a:off x="1198" y="3527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7" name="Rectangle 2183"/>
            <p:cNvSpPr>
              <a:spLocks noChangeArrowheads="1"/>
            </p:cNvSpPr>
            <p:nvPr/>
          </p:nvSpPr>
          <p:spPr bwMode="auto">
            <a:xfrm>
              <a:off x="1198" y="3527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8" name="Rectangle 2184"/>
            <p:cNvSpPr>
              <a:spLocks noChangeArrowheads="1"/>
            </p:cNvSpPr>
            <p:nvPr/>
          </p:nvSpPr>
          <p:spPr bwMode="auto">
            <a:xfrm>
              <a:off x="1198" y="352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9" name="Rectangle 2185"/>
            <p:cNvSpPr>
              <a:spLocks noChangeArrowheads="1"/>
            </p:cNvSpPr>
            <p:nvPr/>
          </p:nvSpPr>
          <p:spPr bwMode="auto">
            <a:xfrm>
              <a:off x="1752" y="389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0" name="Rectangle 2186"/>
            <p:cNvSpPr>
              <a:spLocks noChangeArrowheads="1"/>
            </p:cNvSpPr>
            <p:nvPr/>
          </p:nvSpPr>
          <p:spPr bwMode="auto">
            <a:xfrm>
              <a:off x="1752" y="389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1" name="Rectangle 2187"/>
            <p:cNvSpPr>
              <a:spLocks noChangeArrowheads="1"/>
            </p:cNvSpPr>
            <p:nvPr/>
          </p:nvSpPr>
          <p:spPr bwMode="auto">
            <a:xfrm>
              <a:off x="1752" y="392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2" name="Rectangle 2188"/>
            <p:cNvSpPr>
              <a:spLocks noChangeArrowheads="1"/>
            </p:cNvSpPr>
            <p:nvPr/>
          </p:nvSpPr>
          <p:spPr bwMode="auto">
            <a:xfrm>
              <a:off x="1745" y="3900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3" name="Rectangle 2189"/>
            <p:cNvSpPr>
              <a:spLocks noChangeArrowheads="1"/>
            </p:cNvSpPr>
            <p:nvPr/>
          </p:nvSpPr>
          <p:spPr bwMode="auto">
            <a:xfrm>
              <a:off x="1745" y="3919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4" name="Rectangle 2190"/>
            <p:cNvSpPr>
              <a:spLocks noChangeArrowheads="1"/>
            </p:cNvSpPr>
            <p:nvPr/>
          </p:nvSpPr>
          <p:spPr bwMode="auto">
            <a:xfrm>
              <a:off x="1739" y="3907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5" name="Rectangle 2191"/>
            <p:cNvSpPr>
              <a:spLocks noChangeArrowheads="1"/>
            </p:cNvSpPr>
            <p:nvPr/>
          </p:nvSpPr>
          <p:spPr bwMode="auto">
            <a:xfrm>
              <a:off x="1739" y="3913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6" name="Rectangle 2192"/>
            <p:cNvSpPr>
              <a:spLocks noChangeArrowheads="1"/>
            </p:cNvSpPr>
            <p:nvPr/>
          </p:nvSpPr>
          <p:spPr bwMode="auto">
            <a:xfrm>
              <a:off x="1739" y="3913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7" name="Rectangle 2193"/>
            <p:cNvSpPr>
              <a:spLocks noChangeArrowheads="1"/>
            </p:cNvSpPr>
            <p:nvPr/>
          </p:nvSpPr>
          <p:spPr bwMode="auto">
            <a:xfrm>
              <a:off x="1739" y="3907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8" name="Rectangle 2194"/>
            <p:cNvSpPr>
              <a:spLocks noChangeArrowheads="1"/>
            </p:cNvSpPr>
            <p:nvPr/>
          </p:nvSpPr>
          <p:spPr bwMode="auto">
            <a:xfrm>
              <a:off x="1436" y="272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9" name="Rectangle 2195"/>
            <p:cNvSpPr>
              <a:spLocks noChangeArrowheads="1"/>
            </p:cNvSpPr>
            <p:nvPr/>
          </p:nvSpPr>
          <p:spPr bwMode="auto">
            <a:xfrm>
              <a:off x="1436" y="272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0" name="Rectangle 2196"/>
            <p:cNvSpPr>
              <a:spLocks noChangeArrowheads="1"/>
            </p:cNvSpPr>
            <p:nvPr/>
          </p:nvSpPr>
          <p:spPr bwMode="auto">
            <a:xfrm>
              <a:off x="1436" y="275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1" name="Rectangle 2197"/>
            <p:cNvSpPr>
              <a:spLocks noChangeArrowheads="1"/>
            </p:cNvSpPr>
            <p:nvPr/>
          </p:nvSpPr>
          <p:spPr bwMode="auto">
            <a:xfrm>
              <a:off x="1430" y="2730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2" name="Rectangle 2198"/>
            <p:cNvSpPr>
              <a:spLocks noChangeArrowheads="1"/>
            </p:cNvSpPr>
            <p:nvPr/>
          </p:nvSpPr>
          <p:spPr bwMode="auto">
            <a:xfrm>
              <a:off x="1430" y="2749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3" name="Rectangle 2199"/>
            <p:cNvSpPr>
              <a:spLocks noChangeArrowheads="1"/>
            </p:cNvSpPr>
            <p:nvPr/>
          </p:nvSpPr>
          <p:spPr bwMode="auto">
            <a:xfrm>
              <a:off x="1423" y="273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4" name="Rectangle 2200"/>
            <p:cNvSpPr>
              <a:spLocks noChangeArrowheads="1"/>
            </p:cNvSpPr>
            <p:nvPr/>
          </p:nvSpPr>
          <p:spPr bwMode="auto">
            <a:xfrm>
              <a:off x="1423" y="274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5" name="Rectangle 2201"/>
            <p:cNvSpPr>
              <a:spLocks noChangeArrowheads="1"/>
            </p:cNvSpPr>
            <p:nvPr/>
          </p:nvSpPr>
          <p:spPr bwMode="auto">
            <a:xfrm>
              <a:off x="1423" y="274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6" name="Rectangle 2202"/>
            <p:cNvSpPr>
              <a:spLocks noChangeArrowheads="1"/>
            </p:cNvSpPr>
            <p:nvPr/>
          </p:nvSpPr>
          <p:spPr bwMode="auto">
            <a:xfrm>
              <a:off x="1423" y="273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7" name="Line 2203"/>
            <p:cNvSpPr>
              <a:spLocks noChangeShapeType="1"/>
            </p:cNvSpPr>
            <p:nvPr/>
          </p:nvSpPr>
          <p:spPr bwMode="auto">
            <a:xfrm flipV="1">
              <a:off x="1803" y="776"/>
              <a:ext cx="32" cy="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8" name="Line 2204"/>
            <p:cNvSpPr>
              <a:spLocks noChangeShapeType="1"/>
            </p:cNvSpPr>
            <p:nvPr/>
          </p:nvSpPr>
          <p:spPr bwMode="auto">
            <a:xfrm>
              <a:off x="1803" y="776"/>
              <a:ext cx="32" cy="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9" name="Line 2205"/>
            <p:cNvSpPr>
              <a:spLocks noChangeShapeType="1"/>
            </p:cNvSpPr>
            <p:nvPr/>
          </p:nvSpPr>
          <p:spPr bwMode="auto">
            <a:xfrm flipV="1">
              <a:off x="1842" y="1161"/>
              <a:ext cx="32" cy="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0" name="Line 2206"/>
            <p:cNvSpPr>
              <a:spLocks noChangeShapeType="1"/>
            </p:cNvSpPr>
            <p:nvPr/>
          </p:nvSpPr>
          <p:spPr bwMode="auto">
            <a:xfrm>
              <a:off x="1842" y="1161"/>
              <a:ext cx="32" cy="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1" name="Line 2207"/>
            <p:cNvSpPr>
              <a:spLocks noChangeShapeType="1"/>
            </p:cNvSpPr>
            <p:nvPr/>
          </p:nvSpPr>
          <p:spPr bwMode="auto">
            <a:xfrm flipV="1">
              <a:off x="1803" y="1554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2" name="Line 2208"/>
            <p:cNvSpPr>
              <a:spLocks noChangeShapeType="1"/>
            </p:cNvSpPr>
            <p:nvPr/>
          </p:nvSpPr>
          <p:spPr bwMode="auto">
            <a:xfrm>
              <a:off x="1803" y="1554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3" name="Line 2209"/>
            <p:cNvSpPr>
              <a:spLocks noChangeShapeType="1"/>
            </p:cNvSpPr>
            <p:nvPr/>
          </p:nvSpPr>
          <p:spPr bwMode="auto">
            <a:xfrm flipV="1">
              <a:off x="1752" y="194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4" name="Line 2210"/>
            <p:cNvSpPr>
              <a:spLocks noChangeShapeType="1"/>
            </p:cNvSpPr>
            <p:nvPr/>
          </p:nvSpPr>
          <p:spPr bwMode="auto">
            <a:xfrm>
              <a:off x="1752" y="194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5" name="Line 2211"/>
            <p:cNvSpPr>
              <a:spLocks noChangeShapeType="1"/>
            </p:cNvSpPr>
            <p:nvPr/>
          </p:nvSpPr>
          <p:spPr bwMode="auto">
            <a:xfrm flipV="1">
              <a:off x="1797" y="233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6" name="Line 2212"/>
            <p:cNvSpPr>
              <a:spLocks noChangeShapeType="1"/>
            </p:cNvSpPr>
            <p:nvPr/>
          </p:nvSpPr>
          <p:spPr bwMode="auto">
            <a:xfrm>
              <a:off x="1797" y="233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7" name="Line 2213"/>
            <p:cNvSpPr>
              <a:spLocks noChangeShapeType="1"/>
            </p:cNvSpPr>
            <p:nvPr/>
          </p:nvSpPr>
          <p:spPr bwMode="auto">
            <a:xfrm flipV="1">
              <a:off x="1810" y="3116"/>
              <a:ext cx="25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8" name="Line 2214"/>
            <p:cNvSpPr>
              <a:spLocks noChangeShapeType="1"/>
            </p:cNvSpPr>
            <p:nvPr/>
          </p:nvSpPr>
          <p:spPr bwMode="auto">
            <a:xfrm>
              <a:off x="1810" y="3116"/>
              <a:ext cx="25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9" name="Line 2215"/>
            <p:cNvSpPr>
              <a:spLocks noChangeShapeType="1"/>
            </p:cNvSpPr>
            <p:nvPr/>
          </p:nvSpPr>
          <p:spPr bwMode="auto">
            <a:xfrm flipV="1">
              <a:off x="1758" y="350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0" name="Line 2216"/>
            <p:cNvSpPr>
              <a:spLocks noChangeShapeType="1"/>
            </p:cNvSpPr>
            <p:nvPr/>
          </p:nvSpPr>
          <p:spPr bwMode="auto">
            <a:xfrm>
              <a:off x="1758" y="350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1" name="Line 2217"/>
            <p:cNvSpPr>
              <a:spLocks noChangeShapeType="1"/>
            </p:cNvSpPr>
            <p:nvPr/>
          </p:nvSpPr>
          <p:spPr bwMode="auto">
            <a:xfrm flipV="1">
              <a:off x="1758" y="3900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2" name="Line 2218"/>
            <p:cNvSpPr>
              <a:spLocks noChangeShapeType="1"/>
            </p:cNvSpPr>
            <p:nvPr/>
          </p:nvSpPr>
          <p:spPr bwMode="auto">
            <a:xfrm>
              <a:off x="1758" y="3900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3" name="Line 2219"/>
            <p:cNvSpPr>
              <a:spLocks noChangeShapeType="1"/>
            </p:cNvSpPr>
            <p:nvPr/>
          </p:nvSpPr>
          <p:spPr bwMode="auto">
            <a:xfrm flipV="1">
              <a:off x="1790" y="2730"/>
              <a:ext cx="26" cy="2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4" name="Line 2220"/>
            <p:cNvSpPr>
              <a:spLocks noChangeShapeType="1"/>
            </p:cNvSpPr>
            <p:nvPr/>
          </p:nvSpPr>
          <p:spPr bwMode="auto">
            <a:xfrm>
              <a:off x="1790" y="2730"/>
              <a:ext cx="26" cy="2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5" name="Rectangle 2221"/>
            <p:cNvSpPr>
              <a:spLocks noChangeArrowheads="1"/>
            </p:cNvSpPr>
            <p:nvPr/>
          </p:nvSpPr>
          <p:spPr bwMode="auto">
            <a:xfrm>
              <a:off x="618" y="557"/>
              <a:ext cx="2402" cy="359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28" name="Rectangle 2101"/>
          <p:cNvSpPr>
            <a:spLocks noChangeArrowheads="1"/>
          </p:cNvSpPr>
          <p:nvPr/>
        </p:nvSpPr>
        <p:spPr bwMode="auto">
          <a:xfrm>
            <a:off x="539553" y="3871961"/>
            <a:ext cx="2088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100" dirty="0" smtClean="0"/>
              <a:t>Early home literacy activities</a:t>
            </a:r>
            <a:endParaRPr kumimoji="0" lang="en-US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29" name="Rectangle 2101"/>
          <p:cNvSpPr>
            <a:spLocks noChangeArrowheads="1"/>
          </p:cNvSpPr>
          <p:nvPr/>
        </p:nvSpPr>
        <p:spPr bwMode="auto">
          <a:xfrm>
            <a:off x="755578" y="3355146"/>
            <a:ext cx="187204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Highest occupational status</a:t>
            </a: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30" name="Rectangle 2101"/>
          <p:cNvSpPr>
            <a:spLocks noChangeArrowheads="1"/>
          </p:cNvSpPr>
          <p:nvPr/>
        </p:nvSpPr>
        <p:spPr bwMode="auto">
          <a:xfrm>
            <a:off x="395537" y="3098401"/>
            <a:ext cx="22322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Parents attitudes towards reading</a:t>
            </a: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31" name="Rectangle 2101"/>
          <p:cNvSpPr>
            <a:spLocks noChangeArrowheads="1"/>
          </p:cNvSpPr>
          <p:nvPr/>
        </p:nvSpPr>
        <p:spPr bwMode="auto">
          <a:xfrm>
            <a:off x="539552" y="2569544"/>
            <a:ext cx="20882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100" dirty="0" smtClean="0">
                <a:solidFill>
                  <a:srgbClr val="000000"/>
                </a:solidFill>
              </a:rPr>
              <a:t>Books at home (parents)</a:t>
            </a: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32" name="Rectangle 2101"/>
          <p:cNvSpPr>
            <a:spLocks noChangeArrowheads="1"/>
          </p:cNvSpPr>
          <p:nvPr/>
        </p:nvSpPr>
        <p:spPr bwMode="auto">
          <a:xfrm>
            <a:off x="755577" y="2312355"/>
            <a:ext cx="18722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100" dirty="0" smtClean="0"/>
              <a:t>Language at home</a:t>
            </a:r>
            <a:endParaRPr kumimoji="0" lang="en-US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33" name="Rectangle 2101"/>
          <p:cNvSpPr>
            <a:spLocks noChangeArrowheads="1"/>
          </p:cNvSpPr>
          <p:nvPr/>
        </p:nvSpPr>
        <p:spPr bwMode="auto">
          <a:xfrm>
            <a:off x="1559567" y="2065684"/>
            <a:ext cx="1068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100" dirty="0" smtClean="0">
                <a:solidFill>
                  <a:srgbClr val="000000"/>
                </a:solidFill>
              </a:rPr>
              <a:t>Gender</a:t>
            </a: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34" name="Rectangle 2101"/>
          <p:cNvSpPr>
            <a:spLocks noChangeArrowheads="1"/>
          </p:cNvSpPr>
          <p:nvPr/>
        </p:nvSpPr>
        <p:spPr bwMode="auto">
          <a:xfrm>
            <a:off x="755577" y="2832315"/>
            <a:ext cx="187220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100" dirty="0" smtClean="0">
                <a:solidFill>
                  <a:srgbClr val="000000"/>
                </a:solidFill>
              </a:rPr>
              <a:t>Books at home (students)</a:t>
            </a: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35" name="Rectangle 2101"/>
          <p:cNvSpPr>
            <a:spLocks noChangeArrowheads="1"/>
          </p:cNvSpPr>
          <p:nvPr/>
        </p:nvSpPr>
        <p:spPr bwMode="auto">
          <a:xfrm>
            <a:off x="539553" y="3624734"/>
            <a:ext cx="20882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Highest parental</a:t>
            </a:r>
            <a:r>
              <a:rPr kumimoji="0" lang="en-US" altLang="de-DE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education</a:t>
            </a: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37" name="Group 2224"/>
          <p:cNvGrpSpPr>
            <a:grpSpLocks noChangeAspect="1"/>
          </p:cNvGrpSpPr>
          <p:nvPr/>
        </p:nvGrpSpPr>
        <p:grpSpPr bwMode="auto">
          <a:xfrm>
            <a:off x="3764916" y="1484784"/>
            <a:ext cx="2890303" cy="2884960"/>
            <a:chOff x="716" y="0"/>
            <a:chExt cx="4328" cy="4320"/>
          </a:xfrm>
        </p:grpSpPr>
        <p:sp>
          <p:nvSpPr>
            <p:cNvPr id="2238" name="AutoShape 2223"/>
            <p:cNvSpPr>
              <a:spLocks noChangeAspect="1" noChangeArrowheads="1" noTextEdit="1"/>
            </p:cNvSpPr>
            <p:nvPr/>
          </p:nvSpPr>
          <p:spPr bwMode="auto">
            <a:xfrm>
              <a:off x="716" y="0"/>
              <a:ext cx="432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9" name="Rectangle 2225"/>
            <p:cNvSpPr>
              <a:spLocks noChangeArrowheads="1"/>
            </p:cNvSpPr>
            <p:nvPr/>
          </p:nvSpPr>
          <p:spPr bwMode="auto">
            <a:xfrm>
              <a:off x="3133" y="32"/>
              <a:ext cx="509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2006</a:t>
              </a:r>
              <a:endParaRPr kumimoji="0" lang="en-US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" name="Line 2242"/>
            <p:cNvSpPr>
              <a:spLocks noChangeShapeType="1"/>
            </p:cNvSpPr>
            <p:nvPr/>
          </p:nvSpPr>
          <p:spPr bwMode="auto">
            <a:xfrm>
              <a:off x="2217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7" name="Line 2243"/>
            <p:cNvSpPr>
              <a:spLocks noChangeShapeType="1"/>
            </p:cNvSpPr>
            <p:nvPr/>
          </p:nvSpPr>
          <p:spPr bwMode="auto">
            <a:xfrm>
              <a:off x="2816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8" name="Line 2244"/>
            <p:cNvSpPr>
              <a:spLocks noChangeShapeType="1"/>
            </p:cNvSpPr>
            <p:nvPr/>
          </p:nvSpPr>
          <p:spPr bwMode="auto">
            <a:xfrm>
              <a:off x="3415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9" name="Line 2245"/>
            <p:cNvSpPr>
              <a:spLocks noChangeShapeType="1"/>
            </p:cNvSpPr>
            <p:nvPr/>
          </p:nvSpPr>
          <p:spPr bwMode="auto">
            <a:xfrm>
              <a:off x="4020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0" name="Line 2246"/>
            <p:cNvSpPr>
              <a:spLocks noChangeShapeType="1"/>
            </p:cNvSpPr>
            <p:nvPr/>
          </p:nvSpPr>
          <p:spPr bwMode="auto">
            <a:xfrm>
              <a:off x="4619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1" name="Rectangle 2247"/>
            <p:cNvSpPr>
              <a:spLocks noChangeArrowheads="1"/>
            </p:cNvSpPr>
            <p:nvPr/>
          </p:nvSpPr>
          <p:spPr bwMode="auto">
            <a:xfrm>
              <a:off x="2633" y="4031"/>
              <a:ext cx="36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-0.5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2" name="Rectangle 2248"/>
            <p:cNvSpPr>
              <a:spLocks noChangeArrowheads="1"/>
            </p:cNvSpPr>
            <p:nvPr/>
          </p:nvSpPr>
          <p:spPr bwMode="auto">
            <a:xfrm>
              <a:off x="3315" y="4031"/>
              <a:ext cx="2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3" name="Rectangle 2249"/>
            <p:cNvSpPr>
              <a:spLocks noChangeArrowheads="1"/>
            </p:cNvSpPr>
            <p:nvPr/>
          </p:nvSpPr>
          <p:spPr bwMode="auto">
            <a:xfrm>
              <a:off x="3920" y="4031"/>
              <a:ext cx="2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4" name="Freeform 2250"/>
            <p:cNvSpPr>
              <a:spLocks noEditPoints="1"/>
            </p:cNvSpPr>
            <p:nvPr/>
          </p:nvSpPr>
          <p:spPr bwMode="auto">
            <a:xfrm>
              <a:off x="2242" y="579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5" name="Freeform 2251"/>
            <p:cNvSpPr>
              <a:spLocks noEditPoints="1"/>
            </p:cNvSpPr>
            <p:nvPr/>
          </p:nvSpPr>
          <p:spPr bwMode="auto">
            <a:xfrm>
              <a:off x="2242" y="971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6" name="Freeform 2252"/>
            <p:cNvSpPr>
              <a:spLocks noEditPoints="1"/>
            </p:cNvSpPr>
            <p:nvPr/>
          </p:nvSpPr>
          <p:spPr bwMode="auto">
            <a:xfrm>
              <a:off x="2242" y="1363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7" name="Freeform 2253"/>
            <p:cNvSpPr>
              <a:spLocks noEditPoints="1"/>
            </p:cNvSpPr>
            <p:nvPr/>
          </p:nvSpPr>
          <p:spPr bwMode="auto">
            <a:xfrm>
              <a:off x="2242" y="1749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8" name="Freeform 2254"/>
            <p:cNvSpPr>
              <a:spLocks noEditPoints="1"/>
            </p:cNvSpPr>
            <p:nvPr/>
          </p:nvSpPr>
          <p:spPr bwMode="auto">
            <a:xfrm>
              <a:off x="2242" y="2141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9" name="Freeform 2255"/>
            <p:cNvSpPr>
              <a:spLocks noEditPoints="1"/>
            </p:cNvSpPr>
            <p:nvPr/>
          </p:nvSpPr>
          <p:spPr bwMode="auto">
            <a:xfrm>
              <a:off x="2242" y="2925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0" name="Freeform 2256"/>
            <p:cNvSpPr>
              <a:spLocks noEditPoints="1"/>
            </p:cNvSpPr>
            <p:nvPr/>
          </p:nvSpPr>
          <p:spPr bwMode="auto">
            <a:xfrm>
              <a:off x="2242" y="3317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1" name="Freeform 2257"/>
            <p:cNvSpPr>
              <a:spLocks noEditPoints="1"/>
            </p:cNvSpPr>
            <p:nvPr/>
          </p:nvSpPr>
          <p:spPr bwMode="auto">
            <a:xfrm>
              <a:off x="2242" y="3703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2" name="Freeform 2258"/>
            <p:cNvSpPr>
              <a:spLocks noEditPoints="1"/>
            </p:cNvSpPr>
            <p:nvPr/>
          </p:nvSpPr>
          <p:spPr bwMode="auto">
            <a:xfrm>
              <a:off x="2242" y="2533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3" name="Line 2259"/>
            <p:cNvSpPr>
              <a:spLocks noChangeShapeType="1"/>
            </p:cNvSpPr>
            <p:nvPr/>
          </p:nvSpPr>
          <p:spPr bwMode="auto">
            <a:xfrm flipV="1">
              <a:off x="3415" y="347"/>
              <a:ext cx="0" cy="3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4" name="Freeform 2260"/>
            <p:cNvSpPr>
              <a:spLocks noEditPoints="1"/>
            </p:cNvSpPr>
            <p:nvPr/>
          </p:nvSpPr>
          <p:spPr bwMode="auto">
            <a:xfrm>
              <a:off x="3118" y="347"/>
              <a:ext cx="0" cy="3568"/>
            </a:xfrm>
            <a:custGeom>
              <a:avLst/>
              <a:gdLst>
                <a:gd name="T0" fmla="*/ 547 h 555"/>
                <a:gd name="T1" fmla="*/ 535 h 555"/>
                <a:gd name="T2" fmla="*/ 523 h 555"/>
                <a:gd name="T3" fmla="*/ 511 h 555"/>
                <a:gd name="T4" fmla="*/ 499 h 555"/>
                <a:gd name="T5" fmla="*/ 487 h 555"/>
                <a:gd name="T6" fmla="*/ 475 h 555"/>
                <a:gd name="T7" fmla="*/ 463 h 555"/>
                <a:gd name="T8" fmla="*/ 451 h 555"/>
                <a:gd name="T9" fmla="*/ 439 h 555"/>
                <a:gd name="T10" fmla="*/ 427 h 555"/>
                <a:gd name="T11" fmla="*/ 415 h 555"/>
                <a:gd name="T12" fmla="*/ 403 h 555"/>
                <a:gd name="T13" fmla="*/ 391 h 555"/>
                <a:gd name="T14" fmla="*/ 379 h 555"/>
                <a:gd name="T15" fmla="*/ 367 h 555"/>
                <a:gd name="T16" fmla="*/ 355 h 555"/>
                <a:gd name="T17" fmla="*/ 343 h 555"/>
                <a:gd name="T18" fmla="*/ 331 h 555"/>
                <a:gd name="T19" fmla="*/ 319 h 555"/>
                <a:gd name="T20" fmla="*/ 307 h 555"/>
                <a:gd name="T21" fmla="*/ 295 h 555"/>
                <a:gd name="T22" fmla="*/ 283 h 555"/>
                <a:gd name="T23" fmla="*/ 271 h 555"/>
                <a:gd name="T24" fmla="*/ 259 h 555"/>
                <a:gd name="T25" fmla="*/ 247 h 555"/>
                <a:gd name="T26" fmla="*/ 235 h 555"/>
                <a:gd name="T27" fmla="*/ 223 h 555"/>
                <a:gd name="T28" fmla="*/ 211 h 555"/>
                <a:gd name="T29" fmla="*/ 199 h 555"/>
                <a:gd name="T30" fmla="*/ 187 h 555"/>
                <a:gd name="T31" fmla="*/ 175 h 555"/>
                <a:gd name="T32" fmla="*/ 163 h 555"/>
                <a:gd name="T33" fmla="*/ 151 h 555"/>
                <a:gd name="T34" fmla="*/ 139 h 555"/>
                <a:gd name="T35" fmla="*/ 127 h 555"/>
                <a:gd name="T36" fmla="*/ 115 h 555"/>
                <a:gd name="T37" fmla="*/ 103 h 555"/>
                <a:gd name="T38" fmla="*/ 91 h 555"/>
                <a:gd name="T39" fmla="*/ 79 h 555"/>
                <a:gd name="T40" fmla="*/ 67 h 555"/>
                <a:gd name="T41" fmla="*/ 55 h 555"/>
                <a:gd name="T42" fmla="*/ 43 h 555"/>
                <a:gd name="T43" fmla="*/ 31 h 555"/>
                <a:gd name="T44" fmla="*/ 19 h 555"/>
                <a:gd name="T45" fmla="*/ 7 h 5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</a:cxnLst>
              <a:rect l="0" t="0" r="r" b="b"/>
              <a:pathLst>
                <a:path h="555">
                  <a:moveTo>
                    <a:pt x="0" y="551"/>
                  </a:moveTo>
                  <a:lnTo>
                    <a:pt x="0" y="547"/>
                  </a:lnTo>
                  <a:moveTo>
                    <a:pt x="0" y="543"/>
                  </a:moveTo>
                  <a:lnTo>
                    <a:pt x="0" y="539"/>
                  </a:lnTo>
                  <a:moveTo>
                    <a:pt x="0" y="535"/>
                  </a:moveTo>
                  <a:lnTo>
                    <a:pt x="0" y="531"/>
                  </a:lnTo>
                  <a:moveTo>
                    <a:pt x="0" y="527"/>
                  </a:moveTo>
                  <a:lnTo>
                    <a:pt x="0" y="523"/>
                  </a:lnTo>
                  <a:moveTo>
                    <a:pt x="0" y="519"/>
                  </a:moveTo>
                  <a:lnTo>
                    <a:pt x="0" y="515"/>
                  </a:lnTo>
                  <a:moveTo>
                    <a:pt x="0" y="511"/>
                  </a:moveTo>
                  <a:lnTo>
                    <a:pt x="0" y="507"/>
                  </a:lnTo>
                  <a:moveTo>
                    <a:pt x="0" y="503"/>
                  </a:moveTo>
                  <a:lnTo>
                    <a:pt x="0" y="499"/>
                  </a:lnTo>
                  <a:moveTo>
                    <a:pt x="0" y="495"/>
                  </a:moveTo>
                  <a:lnTo>
                    <a:pt x="0" y="491"/>
                  </a:lnTo>
                  <a:moveTo>
                    <a:pt x="0" y="487"/>
                  </a:moveTo>
                  <a:lnTo>
                    <a:pt x="0" y="483"/>
                  </a:lnTo>
                  <a:moveTo>
                    <a:pt x="0" y="479"/>
                  </a:moveTo>
                  <a:lnTo>
                    <a:pt x="0" y="475"/>
                  </a:lnTo>
                  <a:moveTo>
                    <a:pt x="0" y="471"/>
                  </a:moveTo>
                  <a:lnTo>
                    <a:pt x="0" y="467"/>
                  </a:lnTo>
                  <a:moveTo>
                    <a:pt x="0" y="463"/>
                  </a:moveTo>
                  <a:lnTo>
                    <a:pt x="0" y="459"/>
                  </a:lnTo>
                  <a:moveTo>
                    <a:pt x="0" y="455"/>
                  </a:moveTo>
                  <a:lnTo>
                    <a:pt x="0" y="451"/>
                  </a:lnTo>
                  <a:moveTo>
                    <a:pt x="0" y="447"/>
                  </a:moveTo>
                  <a:lnTo>
                    <a:pt x="0" y="443"/>
                  </a:lnTo>
                  <a:moveTo>
                    <a:pt x="0" y="439"/>
                  </a:moveTo>
                  <a:lnTo>
                    <a:pt x="0" y="435"/>
                  </a:lnTo>
                  <a:moveTo>
                    <a:pt x="0" y="431"/>
                  </a:moveTo>
                  <a:lnTo>
                    <a:pt x="0" y="427"/>
                  </a:lnTo>
                  <a:moveTo>
                    <a:pt x="0" y="423"/>
                  </a:moveTo>
                  <a:lnTo>
                    <a:pt x="0" y="419"/>
                  </a:lnTo>
                  <a:moveTo>
                    <a:pt x="0" y="415"/>
                  </a:moveTo>
                  <a:lnTo>
                    <a:pt x="0" y="411"/>
                  </a:lnTo>
                  <a:moveTo>
                    <a:pt x="0" y="407"/>
                  </a:moveTo>
                  <a:lnTo>
                    <a:pt x="0" y="403"/>
                  </a:lnTo>
                  <a:moveTo>
                    <a:pt x="0" y="399"/>
                  </a:moveTo>
                  <a:lnTo>
                    <a:pt x="0" y="395"/>
                  </a:lnTo>
                  <a:moveTo>
                    <a:pt x="0" y="391"/>
                  </a:moveTo>
                  <a:lnTo>
                    <a:pt x="0" y="387"/>
                  </a:lnTo>
                  <a:moveTo>
                    <a:pt x="0" y="383"/>
                  </a:moveTo>
                  <a:lnTo>
                    <a:pt x="0" y="379"/>
                  </a:lnTo>
                  <a:moveTo>
                    <a:pt x="0" y="375"/>
                  </a:moveTo>
                  <a:lnTo>
                    <a:pt x="0" y="371"/>
                  </a:lnTo>
                  <a:moveTo>
                    <a:pt x="0" y="367"/>
                  </a:moveTo>
                  <a:lnTo>
                    <a:pt x="0" y="363"/>
                  </a:lnTo>
                  <a:moveTo>
                    <a:pt x="0" y="359"/>
                  </a:moveTo>
                  <a:lnTo>
                    <a:pt x="0" y="355"/>
                  </a:lnTo>
                  <a:moveTo>
                    <a:pt x="0" y="351"/>
                  </a:moveTo>
                  <a:lnTo>
                    <a:pt x="0" y="347"/>
                  </a:lnTo>
                  <a:moveTo>
                    <a:pt x="0" y="343"/>
                  </a:moveTo>
                  <a:lnTo>
                    <a:pt x="0" y="339"/>
                  </a:lnTo>
                  <a:moveTo>
                    <a:pt x="0" y="335"/>
                  </a:moveTo>
                  <a:lnTo>
                    <a:pt x="0" y="331"/>
                  </a:lnTo>
                  <a:moveTo>
                    <a:pt x="0" y="327"/>
                  </a:moveTo>
                  <a:lnTo>
                    <a:pt x="0" y="323"/>
                  </a:lnTo>
                  <a:moveTo>
                    <a:pt x="0" y="319"/>
                  </a:moveTo>
                  <a:lnTo>
                    <a:pt x="0" y="315"/>
                  </a:lnTo>
                  <a:moveTo>
                    <a:pt x="0" y="311"/>
                  </a:moveTo>
                  <a:lnTo>
                    <a:pt x="0" y="307"/>
                  </a:lnTo>
                  <a:moveTo>
                    <a:pt x="0" y="303"/>
                  </a:moveTo>
                  <a:lnTo>
                    <a:pt x="0" y="299"/>
                  </a:lnTo>
                  <a:moveTo>
                    <a:pt x="0" y="295"/>
                  </a:moveTo>
                  <a:lnTo>
                    <a:pt x="0" y="291"/>
                  </a:lnTo>
                  <a:moveTo>
                    <a:pt x="0" y="287"/>
                  </a:moveTo>
                  <a:lnTo>
                    <a:pt x="0" y="283"/>
                  </a:lnTo>
                  <a:moveTo>
                    <a:pt x="0" y="279"/>
                  </a:moveTo>
                  <a:lnTo>
                    <a:pt x="0" y="275"/>
                  </a:lnTo>
                  <a:moveTo>
                    <a:pt x="0" y="271"/>
                  </a:moveTo>
                  <a:lnTo>
                    <a:pt x="0" y="267"/>
                  </a:lnTo>
                  <a:moveTo>
                    <a:pt x="0" y="263"/>
                  </a:moveTo>
                  <a:lnTo>
                    <a:pt x="0" y="259"/>
                  </a:lnTo>
                  <a:moveTo>
                    <a:pt x="0" y="255"/>
                  </a:moveTo>
                  <a:lnTo>
                    <a:pt x="0" y="251"/>
                  </a:lnTo>
                  <a:moveTo>
                    <a:pt x="0" y="247"/>
                  </a:moveTo>
                  <a:lnTo>
                    <a:pt x="0" y="243"/>
                  </a:lnTo>
                  <a:moveTo>
                    <a:pt x="0" y="239"/>
                  </a:moveTo>
                  <a:lnTo>
                    <a:pt x="0" y="235"/>
                  </a:lnTo>
                  <a:moveTo>
                    <a:pt x="0" y="231"/>
                  </a:moveTo>
                  <a:lnTo>
                    <a:pt x="0" y="227"/>
                  </a:lnTo>
                  <a:moveTo>
                    <a:pt x="0" y="223"/>
                  </a:moveTo>
                  <a:lnTo>
                    <a:pt x="0" y="219"/>
                  </a:lnTo>
                  <a:moveTo>
                    <a:pt x="0" y="215"/>
                  </a:moveTo>
                  <a:lnTo>
                    <a:pt x="0" y="211"/>
                  </a:lnTo>
                  <a:moveTo>
                    <a:pt x="0" y="207"/>
                  </a:moveTo>
                  <a:lnTo>
                    <a:pt x="0" y="203"/>
                  </a:lnTo>
                  <a:moveTo>
                    <a:pt x="0" y="199"/>
                  </a:moveTo>
                  <a:lnTo>
                    <a:pt x="0" y="195"/>
                  </a:lnTo>
                  <a:moveTo>
                    <a:pt x="0" y="191"/>
                  </a:moveTo>
                  <a:lnTo>
                    <a:pt x="0" y="187"/>
                  </a:lnTo>
                  <a:moveTo>
                    <a:pt x="0" y="183"/>
                  </a:moveTo>
                  <a:lnTo>
                    <a:pt x="0" y="179"/>
                  </a:lnTo>
                  <a:moveTo>
                    <a:pt x="0" y="175"/>
                  </a:moveTo>
                  <a:lnTo>
                    <a:pt x="0" y="171"/>
                  </a:lnTo>
                  <a:moveTo>
                    <a:pt x="0" y="167"/>
                  </a:moveTo>
                  <a:lnTo>
                    <a:pt x="0" y="163"/>
                  </a:lnTo>
                  <a:moveTo>
                    <a:pt x="0" y="159"/>
                  </a:moveTo>
                  <a:lnTo>
                    <a:pt x="0" y="155"/>
                  </a:lnTo>
                  <a:moveTo>
                    <a:pt x="0" y="151"/>
                  </a:moveTo>
                  <a:lnTo>
                    <a:pt x="0" y="147"/>
                  </a:lnTo>
                  <a:moveTo>
                    <a:pt x="0" y="143"/>
                  </a:moveTo>
                  <a:lnTo>
                    <a:pt x="0" y="139"/>
                  </a:lnTo>
                  <a:moveTo>
                    <a:pt x="0" y="135"/>
                  </a:moveTo>
                  <a:lnTo>
                    <a:pt x="0" y="131"/>
                  </a:lnTo>
                  <a:moveTo>
                    <a:pt x="0" y="127"/>
                  </a:moveTo>
                  <a:lnTo>
                    <a:pt x="0" y="123"/>
                  </a:lnTo>
                  <a:moveTo>
                    <a:pt x="0" y="119"/>
                  </a:moveTo>
                  <a:lnTo>
                    <a:pt x="0" y="115"/>
                  </a:lnTo>
                  <a:moveTo>
                    <a:pt x="0" y="111"/>
                  </a:moveTo>
                  <a:lnTo>
                    <a:pt x="0" y="107"/>
                  </a:lnTo>
                  <a:moveTo>
                    <a:pt x="0" y="103"/>
                  </a:moveTo>
                  <a:lnTo>
                    <a:pt x="0" y="99"/>
                  </a:lnTo>
                  <a:moveTo>
                    <a:pt x="0" y="95"/>
                  </a:moveTo>
                  <a:lnTo>
                    <a:pt x="0" y="91"/>
                  </a:lnTo>
                  <a:moveTo>
                    <a:pt x="0" y="87"/>
                  </a:moveTo>
                  <a:lnTo>
                    <a:pt x="0" y="83"/>
                  </a:lnTo>
                  <a:moveTo>
                    <a:pt x="0" y="79"/>
                  </a:moveTo>
                  <a:lnTo>
                    <a:pt x="0" y="75"/>
                  </a:lnTo>
                  <a:moveTo>
                    <a:pt x="0" y="71"/>
                  </a:moveTo>
                  <a:lnTo>
                    <a:pt x="0" y="67"/>
                  </a:lnTo>
                  <a:moveTo>
                    <a:pt x="0" y="63"/>
                  </a:moveTo>
                  <a:lnTo>
                    <a:pt x="0" y="59"/>
                  </a:lnTo>
                  <a:moveTo>
                    <a:pt x="0" y="55"/>
                  </a:moveTo>
                  <a:lnTo>
                    <a:pt x="0" y="51"/>
                  </a:lnTo>
                  <a:moveTo>
                    <a:pt x="0" y="47"/>
                  </a:moveTo>
                  <a:lnTo>
                    <a:pt x="0" y="43"/>
                  </a:lnTo>
                  <a:moveTo>
                    <a:pt x="0" y="39"/>
                  </a:moveTo>
                  <a:lnTo>
                    <a:pt x="0" y="35"/>
                  </a:lnTo>
                  <a:moveTo>
                    <a:pt x="0" y="31"/>
                  </a:moveTo>
                  <a:lnTo>
                    <a:pt x="0" y="27"/>
                  </a:lnTo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5" name="Freeform 2261"/>
            <p:cNvSpPr>
              <a:spLocks noEditPoints="1"/>
            </p:cNvSpPr>
            <p:nvPr/>
          </p:nvSpPr>
          <p:spPr bwMode="auto">
            <a:xfrm>
              <a:off x="3717" y="347"/>
              <a:ext cx="0" cy="3568"/>
            </a:xfrm>
            <a:custGeom>
              <a:avLst/>
              <a:gdLst>
                <a:gd name="T0" fmla="*/ 547 h 555"/>
                <a:gd name="T1" fmla="*/ 535 h 555"/>
                <a:gd name="T2" fmla="*/ 523 h 555"/>
                <a:gd name="T3" fmla="*/ 511 h 555"/>
                <a:gd name="T4" fmla="*/ 499 h 555"/>
                <a:gd name="T5" fmla="*/ 487 h 555"/>
                <a:gd name="T6" fmla="*/ 475 h 555"/>
                <a:gd name="T7" fmla="*/ 463 h 555"/>
                <a:gd name="T8" fmla="*/ 451 h 555"/>
                <a:gd name="T9" fmla="*/ 439 h 555"/>
                <a:gd name="T10" fmla="*/ 427 h 555"/>
                <a:gd name="T11" fmla="*/ 415 h 555"/>
                <a:gd name="T12" fmla="*/ 403 h 555"/>
                <a:gd name="T13" fmla="*/ 391 h 555"/>
                <a:gd name="T14" fmla="*/ 379 h 555"/>
                <a:gd name="T15" fmla="*/ 367 h 555"/>
                <a:gd name="T16" fmla="*/ 355 h 555"/>
                <a:gd name="T17" fmla="*/ 343 h 555"/>
                <a:gd name="T18" fmla="*/ 331 h 555"/>
                <a:gd name="T19" fmla="*/ 319 h 555"/>
                <a:gd name="T20" fmla="*/ 307 h 555"/>
                <a:gd name="T21" fmla="*/ 295 h 555"/>
                <a:gd name="T22" fmla="*/ 283 h 555"/>
                <a:gd name="T23" fmla="*/ 271 h 555"/>
                <a:gd name="T24" fmla="*/ 259 h 555"/>
                <a:gd name="T25" fmla="*/ 247 h 555"/>
                <a:gd name="T26" fmla="*/ 235 h 555"/>
                <a:gd name="T27" fmla="*/ 223 h 555"/>
                <a:gd name="T28" fmla="*/ 211 h 555"/>
                <a:gd name="T29" fmla="*/ 199 h 555"/>
                <a:gd name="T30" fmla="*/ 187 h 555"/>
                <a:gd name="T31" fmla="*/ 175 h 555"/>
                <a:gd name="T32" fmla="*/ 163 h 555"/>
                <a:gd name="T33" fmla="*/ 151 h 555"/>
                <a:gd name="T34" fmla="*/ 139 h 555"/>
                <a:gd name="T35" fmla="*/ 127 h 555"/>
                <a:gd name="T36" fmla="*/ 115 h 555"/>
                <a:gd name="T37" fmla="*/ 103 h 555"/>
                <a:gd name="T38" fmla="*/ 91 h 555"/>
                <a:gd name="T39" fmla="*/ 79 h 555"/>
                <a:gd name="T40" fmla="*/ 67 h 555"/>
                <a:gd name="T41" fmla="*/ 55 h 555"/>
                <a:gd name="T42" fmla="*/ 43 h 555"/>
                <a:gd name="T43" fmla="*/ 31 h 555"/>
                <a:gd name="T44" fmla="*/ 19 h 555"/>
                <a:gd name="T45" fmla="*/ 7 h 5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</a:cxnLst>
              <a:rect l="0" t="0" r="r" b="b"/>
              <a:pathLst>
                <a:path h="555">
                  <a:moveTo>
                    <a:pt x="0" y="551"/>
                  </a:moveTo>
                  <a:lnTo>
                    <a:pt x="0" y="547"/>
                  </a:lnTo>
                  <a:moveTo>
                    <a:pt x="0" y="543"/>
                  </a:moveTo>
                  <a:lnTo>
                    <a:pt x="0" y="539"/>
                  </a:lnTo>
                  <a:moveTo>
                    <a:pt x="0" y="535"/>
                  </a:moveTo>
                  <a:lnTo>
                    <a:pt x="0" y="531"/>
                  </a:lnTo>
                  <a:moveTo>
                    <a:pt x="0" y="527"/>
                  </a:moveTo>
                  <a:lnTo>
                    <a:pt x="0" y="523"/>
                  </a:lnTo>
                  <a:moveTo>
                    <a:pt x="0" y="519"/>
                  </a:moveTo>
                  <a:lnTo>
                    <a:pt x="0" y="515"/>
                  </a:lnTo>
                  <a:moveTo>
                    <a:pt x="0" y="511"/>
                  </a:moveTo>
                  <a:lnTo>
                    <a:pt x="0" y="507"/>
                  </a:lnTo>
                  <a:moveTo>
                    <a:pt x="0" y="503"/>
                  </a:moveTo>
                  <a:lnTo>
                    <a:pt x="0" y="499"/>
                  </a:lnTo>
                  <a:moveTo>
                    <a:pt x="0" y="495"/>
                  </a:moveTo>
                  <a:lnTo>
                    <a:pt x="0" y="491"/>
                  </a:lnTo>
                  <a:moveTo>
                    <a:pt x="0" y="487"/>
                  </a:moveTo>
                  <a:lnTo>
                    <a:pt x="0" y="483"/>
                  </a:lnTo>
                  <a:moveTo>
                    <a:pt x="0" y="479"/>
                  </a:moveTo>
                  <a:lnTo>
                    <a:pt x="0" y="475"/>
                  </a:lnTo>
                  <a:moveTo>
                    <a:pt x="0" y="471"/>
                  </a:moveTo>
                  <a:lnTo>
                    <a:pt x="0" y="467"/>
                  </a:lnTo>
                  <a:moveTo>
                    <a:pt x="0" y="463"/>
                  </a:moveTo>
                  <a:lnTo>
                    <a:pt x="0" y="459"/>
                  </a:lnTo>
                  <a:moveTo>
                    <a:pt x="0" y="455"/>
                  </a:moveTo>
                  <a:lnTo>
                    <a:pt x="0" y="451"/>
                  </a:lnTo>
                  <a:moveTo>
                    <a:pt x="0" y="447"/>
                  </a:moveTo>
                  <a:lnTo>
                    <a:pt x="0" y="443"/>
                  </a:lnTo>
                  <a:moveTo>
                    <a:pt x="0" y="439"/>
                  </a:moveTo>
                  <a:lnTo>
                    <a:pt x="0" y="435"/>
                  </a:lnTo>
                  <a:moveTo>
                    <a:pt x="0" y="431"/>
                  </a:moveTo>
                  <a:lnTo>
                    <a:pt x="0" y="427"/>
                  </a:lnTo>
                  <a:moveTo>
                    <a:pt x="0" y="423"/>
                  </a:moveTo>
                  <a:lnTo>
                    <a:pt x="0" y="419"/>
                  </a:lnTo>
                  <a:moveTo>
                    <a:pt x="0" y="415"/>
                  </a:moveTo>
                  <a:lnTo>
                    <a:pt x="0" y="411"/>
                  </a:lnTo>
                  <a:moveTo>
                    <a:pt x="0" y="407"/>
                  </a:moveTo>
                  <a:lnTo>
                    <a:pt x="0" y="403"/>
                  </a:lnTo>
                  <a:moveTo>
                    <a:pt x="0" y="399"/>
                  </a:moveTo>
                  <a:lnTo>
                    <a:pt x="0" y="395"/>
                  </a:lnTo>
                  <a:moveTo>
                    <a:pt x="0" y="391"/>
                  </a:moveTo>
                  <a:lnTo>
                    <a:pt x="0" y="387"/>
                  </a:lnTo>
                  <a:moveTo>
                    <a:pt x="0" y="383"/>
                  </a:moveTo>
                  <a:lnTo>
                    <a:pt x="0" y="379"/>
                  </a:lnTo>
                  <a:moveTo>
                    <a:pt x="0" y="375"/>
                  </a:moveTo>
                  <a:lnTo>
                    <a:pt x="0" y="371"/>
                  </a:lnTo>
                  <a:moveTo>
                    <a:pt x="0" y="367"/>
                  </a:moveTo>
                  <a:lnTo>
                    <a:pt x="0" y="363"/>
                  </a:lnTo>
                  <a:moveTo>
                    <a:pt x="0" y="359"/>
                  </a:moveTo>
                  <a:lnTo>
                    <a:pt x="0" y="355"/>
                  </a:lnTo>
                  <a:moveTo>
                    <a:pt x="0" y="351"/>
                  </a:moveTo>
                  <a:lnTo>
                    <a:pt x="0" y="347"/>
                  </a:lnTo>
                  <a:moveTo>
                    <a:pt x="0" y="343"/>
                  </a:moveTo>
                  <a:lnTo>
                    <a:pt x="0" y="339"/>
                  </a:lnTo>
                  <a:moveTo>
                    <a:pt x="0" y="335"/>
                  </a:moveTo>
                  <a:lnTo>
                    <a:pt x="0" y="331"/>
                  </a:lnTo>
                  <a:moveTo>
                    <a:pt x="0" y="327"/>
                  </a:moveTo>
                  <a:lnTo>
                    <a:pt x="0" y="323"/>
                  </a:lnTo>
                  <a:moveTo>
                    <a:pt x="0" y="319"/>
                  </a:moveTo>
                  <a:lnTo>
                    <a:pt x="0" y="315"/>
                  </a:lnTo>
                  <a:moveTo>
                    <a:pt x="0" y="311"/>
                  </a:moveTo>
                  <a:lnTo>
                    <a:pt x="0" y="307"/>
                  </a:lnTo>
                  <a:moveTo>
                    <a:pt x="0" y="303"/>
                  </a:moveTo>
                  <a:lnTo>
                    <a:pt x="0" y="299"/>
                  </a:lnTo>
                  <a:moveTo>
                    <a:pt x="0" y="295"/>
                  </a:moveTo>
                  <a:lnTo>
                    <a:pt x="0" y="291"/>
                  </a:lnTo>
                  <a:moveTo>
                    <a:pt x="0" y="287"/>
                  </a:moveTo>
                  <a:lnTo>
                    <a:pt x="0" y="283"/>
                  </a:lnTo>
                  <a:moveTo>
                    <a:pt x="0" y="279"/>
                  </a:moveTo>
                  <a:lnTo>
                    <a:pt x="0" y="275"/>
                  </a:lnTo>
                  <a:moveTo>
                    <a:pt x="0" y="271"/>
                  </a:moveTo>
                  <a:lnTo>
                    <a:pt x="0" y="267"/>
                  </a:lnTo>
                  <a:moveTo>
                    <a:pt x="0" y="263"/>
                  </a:moveTo>
                  <a:lnTo>
                    <a:pt x="0" y="259"/>
                  </a:lnTo>
                  <a:moveTo>
                    <a:pt x="0" y="255"/>
                  </a:moveTo>
                  <a:lnTo>
                    <a:pt x="0" y="251"/>
                  </a:lnTo>
                  <a:moveTo>
                    <a:pt x="0" y="247"/>
                  </a:moveTo>
                  <a:lnTo>
                    <a:pt x="0" y="243"/>
                  </a:lnTo>
                  <a:moveTo>
                    <a:pt x="0" y="239"/>
                  </a:moveTo>
                  <a:lnTo>
                    <a:pt x="0" y="235"/>
                  </a:lnTo>
                  <a:moveTo>
                    <a:pt x="0" y="231"/>
                  </a:moveTo>
                  <a:lnTo>
                    <a:pt x="0" y="227"/>
                  </a:lnTo>
                  <a:moveTo>
                    <a:pt x="0" y="223"/>
                  </a:moveTo>
                  <a:lnTo>
                    <a:pt x="0" y="219"/>
                  </a:lnTo>
                  <a:moveTo>
                    <a:pt x="0" y="215"/>
                  </a:moveTo>
                  <a:lnTo>
                    <a:pt x="0" y="211"/>
                  </a:lnTo>
                  <a:moveTo>
                    <a:pt x="0" y="207"/>
                  </a:moveTo>
                  <a:lnTo>
                    <a:pt x="0" y="203"/>
                  </a:lnTo>
                  <a:moveTo>
                    <a:pt x="0" y="199"/>
                  </a:moveTo>
                  <a:lnTo>
                    <a:pt x="0" y="195"/>
                  </a:lnTo>
                  <a:moveTo>
                    <a:pt x="0" y="191"/>
                  </a:moveTo>
                  <a:lnTo>
                    <a:pt x="0" y="187"/>
                  </a:lnTo>
                  <a:moveTo>
                    <a:pt x="0" y="183"/>
                  </a:moveTo>
                  <a:lnTo>
                    <a:pt x="0" y="179"/>
                  </a:lnTo>
                  <a:moveTo>
                    <a:pt x="0" y="175"/>
                  </a:moveTo>
                  <a:lnTo>
                    <a:pt x="0" y="171"/>
                  </a:lnTo>
                  <a:moveTo>
                    <a:pt x="0" y="167"/>
                  </a:moveTo>
                  <a:lnTo>
                    <a:pt x="0" y="163"/>
                  </a:lnTo>
                  <a:moveTo>
                    <a:pt x="0" y="159"/>
                  </a:moveTo>
                  <a:lnTo>
                    <a:pt x="0" y="155"/>
                  </a:lnTo>
                  <a:moveTo>
                    <a:pt x="0" y="151"/>
                  </a:moveTo>
                  <a:lnTo>
                    <a:pt x="0" y="147"/>
                  </a:lnTo>
                  <a:moveTo>
                    <a:pt x="0" y="143"/>
                  </a:moveTo>
                  <a:lnTo>
                    <a:pt x="0" y="139"/>
                  </a:lnTo>
                  <a:moveTo>
                    <a:pt x="0" y="135"/>
                  </a:moveTo>
                  <a:lnTo>
                    <a:pt x="0" y="131"/>
                  </a:lnTo>
                  <a:moveTo>
                    <a:pt x="0" y="127"/>
                  </a:moveTo>
                  <a:lnTo>
                    <a:pt x="0" y="123"/>
                  </a:lnTo>
                  <a:moveTo>
                    <a:pt x="0" y="119"/>
                  </a:moveTo>
                  <a:lnTo>
                    <a:pt x="0" y="115"/>
                  </a:lnTo>
                  <a:moveTo>
                    <a:pt x="0" y="111"/>
                  </a:moveTo>
                  <a:lnTo>
                    <a:pt x="0" y="107"/>
                  </a:lnTo>
                  <a:moveTo>
                    <a:pt x="0" y="103"/>
                  </a:moveTo>
                  <a:lnTo>
                    <a:pt x="0" y="99"/>
                  </a:lnTo>
                  <a:moveTo>
                    <a:pt x="0" y="95"/>
                  </a:moveTo>
                  <a:lnTo>
                    <a:pt x="0" y="91"/>
                  </a:lnTo>
                  <a:moveTo>
                    <a:pt x="0" y="87"/>
                  </a:moveTo>
                  <a:lnTo>
                    <a:pt x="0" y="83"/>
                  </a:lnTo>
                  <a:moveTo>
                    <a:pt x="0" y="79"/>
                  </a:moveTo>
                  <a:lnTo>
                    <a:pt x="0" y="75"/>
                  </a:lnTo>
                  <a:moveTo>
                    <a:pt x="0" y="71"/>
                  </a:moveTo>
                  <a:lnTo>
                    <a:pt x="0" y="67"/>
                  </a:lnTo>
                  <a:moveTo>
                    <a:pt x="0" y="63"/>
                  </a:moveTo>
                  <a:lnTo>
                    <a:pt x="0" y="59"/>
                  </a:lnTo>
                  <a:moveTo>
                    <a:pt x="0" y="55"/>
                  </a:moveTo>
                  <a:lnTo>
                    <a:pt x="0" y="51"/>
                  </a:lnTo>
                  <a:moveTo>
                    <a:pt x="0" y="47"/>
                  </a:moveTo>
                  <a:lnTo>
                    <a:pt x="0" y="43"/>
                  </a:lnTo>
                  <a:moveTo>
                    <a:pt x="0" y="39"/>
                  </a:moveTo>
                  <a:lnTo>
                    <a:pt x="0" y="35"/>
                  </a:lnTo>
                  <a:moveTo>
                    <a:pt x="0" y="31"/>
                  </a:moveTo>
                  <a:lnTo>
                    <a:pt x="0" y="27"/>
                  </a:lnTo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6" name="Rectangle 2262"/>
            <p:cNvSpPr>
              <a:spLocks noChangeArrowheads="1"/>
            </p:cNvSpPr>
            <p:nvPr/>
          </p:nvSpPr>
          <p:spPr bwMode="auto">
            <a:xfrm>
              <a:off x="3434" y="559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7" name="Rectangle 2263"/>
            <p:cNvSpPr>
              <a:spLocks noChangeArrowheads="1"/>
            </p:cNvSpPr>
            <p:nvPr/>
          </p:nvSpPr>
          <p:spPr bwMode="auto">
            <a:xfrm>
              <a:off x="3434" y="559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8" name="Rectangle 2264"/>
            <p:cNvSpPr>
              <a:spLocks noChangeArrowheads="1"/>
            </p:cNvSpPr>
            <p:nvPr/>
          </p:nvSpPr>
          <p:spPr bwMode="auto">
            <a:xfrm>
              <a:off x="3434" y="59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9" name="Rectangle 2265"/>
            <p:cNvSpPr>
              <a:spLocks noChangeArrowheads="1"/>
            </p:cNvSpPr>
            <p:nvPr/>
          </p:nvSpPr>
          <p:spPr bwMode="auto">
            <a:xfrm>
              <a:off x="3428" y="566"/>
              <a:ext cx="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0" name="Rectangle 2266"/>
            <p:cNvSpPr>
              <a:spLocks noChangeArrowheads="1"/>
            </p:cNvSpPr>
            <p:nvPr/>
          </p:nvSpPr>
          <p:spPr bwMode="auto">
            <a:xfrm>
              <a:off x="3428" y="585"/>
              <a:ext cx="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1" name="Rectangle 2267"/>
            <p:cNvSpPr>
              <a:spLocks noChangeArrowheads="1"/>
            </p:cNvSpPr>
            <p:nvPr/>
          </p:nvSpPr>
          <p:spPr bwMode="auto">
            <a:xfrm>
              <a:off x="3421" y="57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2" name="Rectangle 2268"/>
            <p:cNvSpPr>
              <a:spLocks noChangeArrowheads="1"/>
            </p:cNvSpPr>
            <p:nvPr/>
          </p:nvSpPr>
          <p:spPr bwMode="auto">
            <a:xfrm>
              <a:off x="3421" y="57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3" name="Rectangle 2269"/>
            <p:cNvSpPr>
              <a:spLocks noChangeArrowheads="1"/>
            </p:cNvSpPr>
            <p:nvPr/>
          </p:nvSpPr>
          <p:spPr bwMode="auto">
            <a:xfrm>
              <a:off x="3421" y="57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4" name="Rectangle 2270"/>
            <p:cNvSpPr>
              <a:spLocks noChangeArrowheads="1"/>
            </p:cNvSpPr>
            <p:nvPr/>
          </p:nvSpPr>
          <p:spPr bwMode="auto">
            <a:xfrm>
              <a:off x="3421" y="57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5" name="Rectangle 2271"/>
            <p:cNvSpPr>
              <a:spLocks noChangeArrowheads="1"/>
            </p:cNvSpPr>
            <p:nvPr/>
          </p:nvSpPr>
          <p:spPr bwMode="auto">
            <a:xfrm>
              <a:off x="3357" y="951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6" name="Rectangle 2272"/>
            <p:cNvSpPr>
              <a:spLocks noChangeArrowheads="1"/>
            </p:cNvSpPr>
            <p:nvPr/>
          </p:nvSpPr>
          <p:spPr bwMode="auto">
            <a:xfrm>
              <a:off x="3357" y="95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7" name="Rectangle 2273"/>
            <p:cNvSpPr>
              <a:spLocks noChangeArrowheads="1"/>
            </p:cNvSpPr>
            <p:nvPr/>
          </p:nvSpPr>
          <p:spPr bwMode="auto">
            <a:xfrm>
              <a:off x="3357" y="98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8" name="Rectangle 2274"/>
            <p:cNvSpPr>
              <a:spLocks noChangeArrowheads="1"/>
            </p:cNvSpPr>
            <p:nvPr/>
          </p:nvSpPr>
          <p:spPr bwMode="auto">
            <a:xfrm>
              <a:off x="3350" y="958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9" name="Rectangle 2275"/>
            <p:cNvSpPr>
              <a:spLocks noChangeArrowheads="1"/>
            </p:cNvSpPr>
            <p:nvPr/>
          </p:nvSpPr>
          <p:spPr bwMode="auto">
            <a:xfrm>
              <a:off x="3350" y="977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0" name="Rectangle 2276"/>
            <p:cNvSpPr>
              <a:spLocks noChangeArrowheads="1"/>
            </p:cNvSpPr>
            <p:nvPr/>
          </p:nvSpPr>
          <p:spPr bwMode="auto">
            <a:xfrm>
              <a:off x="3344" y="964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1" name="Rectangle 2277"/>
            <p:cNvSpPr>
              <a:spLocks noChangeArrowheads="1"/>
            </p:cNvSpPr>
            <p:nvPr/>
          </p:nvSpPr>
          <p:spPr bwMode="auto">
            <a:xfrm>
              <a:off x="3344" y="971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2" name="Rectangle 2278"/>
            <p:cNvSpPr>
              <a:spLocks noChangeArrowheads="1"/>
            </p:cNvSpPr>
            <p:nvPr/>
          </p:nvSpPr>
          <p:spPr bwMode="auto">
            <a:xfrm>
              <a:off x="3344" y="971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3" name="Rectangle 2279"/>
            <p:cNvSpPr>
              <a:spLocks noChangeArrowheads="1"/>
            </p:cNvSpPr>
            <p:nvPr/>
          </p:nvSpPr>
          <p:spPr bwMode="auto">
            <a:xfrm>
              <a:off x="3344" y="964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4" name="Rectangle 2280"/>
            <p:cNvSpPr>
              <a:spLocks noChangeArrowheads="1"/>
            </p:cNvSpPr>
            <p:nvPr/>
          </p:nvSpPr>
          <p:spPr bwMode="auto">
            <a:xfrm>
              <a:off x="3247" y="134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5" name="Rectangle 2281"/>
            <p:cNvSpPr>
              <a:spLocks noChangeArrowheads="1"/>
            </p:cNvSpPr>
            <p:nvPr/>
          </p:nvSpPr>
          <p:spPr bwMode="auto">
            <a:xfrm>
              <a:off x="3247" y="134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6" name="Rectangle 2282"/>
            <p:cNvSpPr>
              <a:spLocks noChangeArrowheads="1"/>
            </p:cNvSpPr>
            <p:nvPr/>
          </p:nvSpPr>
          <p:spPr bwMode="auto">
            <a:xfrm>
              <a:off x="3247" y="137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7" name="Rectangle 2283"/>
            <p:cNvSpPr>
              <a:spLocks noChangeArrowheads="1"/>
            </p:cNvSpPr>
            <p:nvPr/>
          </p:nvSpPr>
          <p:spPr bwMode="auto">
            <a:xfrm>
              <a:off x="3241" y="1350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8" name="Rectangle 2284"/>
            <p:cNvSpPr>
              <a:spLocks noChangeArrowheads="1"/>
            </p:cNvSpPr>
            <p:nvPr/>
          </p:nvSpPr>
          <p:spPr bwMode="auto">
            <a:xfrm>
              <a:off x="3241" y="1369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9" name="Rectangle 2285"/>
            <p:cNvSpPr>
              <a:spLocks noChangeArrowheads="1"/>
            </p:cNvSpPr>
            <p:nvPr/>
          </p:nvSpPr>
          <p:spPr bwMode="auto">
            <a:xfrm>
              <a:off x="3234" y="1356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0" name="Rectangle 2286"/>
            <p:cNvSpPr>
              <a:spLocks noChangeArrowheads="1"/>
            </p:cNvSpPr>
            <p:nvPr/>
          </p:nvSpPr>
          <p:spPr bwMode="auto">
            <a:xfrm>
              <a:off x="3234" y="136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1" name="Rectangle 2287"/>
            <p:cNvSpPr>
              <a:spLocks noChangeArrowheads="1"/>
            </p:cNvSpPr>
            <p:nvPr/>
          </p:nvSpPr>
          <p:spPr bwMode="auto">
            <a:xfrm>
              <a:off x="3234" y="136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2" name="Rectangle 2288"/>
            <p:cNvSpPr>
              <a:spLocks noChangeArrowheads="1"/>
            </p:cNvSpPr>
            <p:nvPr/>
          </p:nvSpPr>
          <p:spPr bwMode="auto">
            <a:xfrm>
              <a:off x="3234" y="1356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3" name="Rectangle 2289"/>
            <p:cNvSpPr>
              <a:spLocks noChangeArrowheads="1"/>
            </p:cNvSpPr>
            <p:nvPr/>
          </p:nvSpPr>
          <p:spPr bwMode="auto">
            <a:xfrm>
              <a:off x="2642" y="1729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4" name="Rectangle 2290"/>
            <p:cNvSpPr>
              <a:spLocks noChangeArrowheads="1"/>
            </p:cNvSpPr>
            <p:nvPr/>
          </p:nvSpPr>
          <p:spPr bwMode="auto">
            <a:xfrm>
              <a:off x="2642" y="1729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5" name="Rectangle 2291"/>
            <p:cNvSpPr>
              <a:spLocks noChangeArrowheads="1"/>
            </p:cNvSpPr>
            <p:nvPr/>
          </p:nvSpPr>
          <p:spPr bwMode="auto">
            <a:xfrm>
              <a:off x="2642" y="1762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6" name="Rectangle 2292"/>
            <p:cNvSpPr>
              <a:spLocks noChangeArrowheads="1"/>
            </p:cNvSpPr>
            <p:nvPr/>
          </p:nvSpPr>
          <p:spPr bwMode="auto">
            <a:xfrm>
              <a:off x="2635" y="1736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7" name="Rectangle 2293"/>
            <p:cNvSpPr>
              <a:spLocks noChangeArrowheads="1"/>
            </p:cNvSpPr>
            <p:nvPr/>
          </p:nvSpPr>
          <p:spPr bwMode="auto">
            <a:xfrm>
              <a:off x="2635" y="1755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8" name="Rectangle 2294"/>
            <p:cNvSpPr>
              <a:spLocks noChangeArrowheads="1"/>
            </p:cNvSpPr>
            <p:nvPr/>
          </p:nvSpPr>
          <p:spPr bwMode="auto">
            <a:xfrm>
              <a:off x="2629" y="174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9" name="Rectangle 2295"/>
            <p:cNvSpPr>
              <a:spLocks noChangeArrowheads="1"/>
            </p:cNvSpPr>
            <p:nvPr/>
          </p:nvSpPr>
          <p:spPr bwMode="auto">
            <a:xfrm>
              <a:off x="2629" y="174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0" name="Rectangle 2296"/>
            <p:cNvSpPr>
              <a:spLocks noChangeArrowheads="1"/>
            </p:cNvSpPr>
            <p:nvPr/>
          </p:nvSpPr>
          <p:spPr bwMode="auto">
            <a:xfrm>
              <a:off x="2629" y="174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1" name="Rectangle 2297"/>
            <p:cNvSpPr>
              <a:spLocks noChangeArrowheads="1"/>
            </p:cNvSpPr>
            <p:nvPr/>
          </p:nvSpPr>
          <p:spPr bwMode="auto">
            <a:xfrm>
              <a:off x="2629" y="174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2" name="Rectangle 2298"/>
            <p:cNvSpPr>
              <a:spLocks noChangeArrowheads="1"/>
            </p:cNvSpPr>
            <p:nvPr/>
          </p:nvSpPr>
          <p:spPr bwMode="auto">
            <a:xfrm>
              <a:off x="2680" y="2122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3" name="Rectangle 2299"/>
            <p:cNvSpPr>
              <a:spLocks noChangeArrowheads="1"/>
            </p:cNvSpPr>
            <p:nvPr/>
          </p:nvSpPr>
          <p:spPr bwMode="auto">
            <a:xfrm>
              <a:off x="2680" y="2122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4" name="Rectangle 2300"/>
            <p:cNvSpPr>
              <a:spLocks noChangeArrowheads="1"/>
            </p:cNvSpPr>
            <p:nvPr/>
          </p:nvSpPr>
          <p:spPr bwMode="auto">
            <a:xfrm>
              <a:off x="2680" y="215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5" name="Rectangle 2301"/>
            <p:cNvSpPr>
              <a:spLocks noChangeArrowheads="1"/>
            </p:cNvSpPr>
            <p:nvPr/>
          </p:nvSpPr>
          <p:spPr bwMode="auto">
            <a:xfrm>
              <a:off x="2674" y="2128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6" name="Rectangle 2302"/>
            <p:cNvSpPr>
              <a:spLocks noChangeArrowheads="1"/>
            </p:cNvSpPr>
            <p:nvPr/>
          </p:nvSpPr>
          <p:spPr bwMode="auto">
            <a:xfrm>
              <a:off x="2674" y="2147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7" name="Rectangle 2303"/>
            <p:cNvSpPr>
              <a:spLocks noChangeArrowheads="1"/>
            </p:cNvSpPr>
            <p:nvPr/>
          </p:nvSpPr>
          <p:spPr bwMode="auto">
            <a:xfrm>
              <a:off x="2668" y="2134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8" name="Rectangle 2304"/>
            <p:cNvSpPr>
              <a:spLocks noChangeArrowheads="1"/>
            </p:cNvSpPr>
            <p:nvPr/>
          </p:nvSpPr>
          <p:spPr bwMode="auto">
            <a:xfrm>
              <a:off x="2668" y="2141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9" name="Rectangle 2305"/>
            <p:cNvSpPr>
              <a:spLocks noChangeArrowheads="1"/>
            </p:cNvSpPr>
            <p:nvPr/>
          </p:nvSpPr>
          <p:spPr bwMode="auto">
            <a:xfrm>
              <a:off x="2668" y="2141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0" name="Rectangle 2306"/>
            <p:cNvSpPr>
              <a:spLocks noChangeArrowheads="1"/>
            </p:cNvSpPr>
            <p:nvPr/>
          </p:nvSpPr>
          <p:spPr bwMode="auto">
            <a:xfrm>
              <a:off x="2668" y="2134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1" name="Rectangle 2307"/>
            <p:cNvSpPr>
              <a:spLocks noChangeArrowheads="1"/>
            </p:cNvSpPr>
            <p:nvPr/>
          </p:nvSpPr>
          <p:spPr bwMode="auto">
            <a:xfrm>
              <a:off x="2719" y="2906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2" name="Rectangle 2308"/>
            <p:cNvSpPr>
              <a:spLocks noChangeArrowheads="1"/>
            </p:cNvSpPr>
            <p:nvPr/>
          </p:nvSpPr>
          <p:spPr bwMode="auto">
            <a:xfrm>
              <a:off x="2719" y="290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3" name="Rectangle 2309"/>
            <p:cNvSpPr>
              <a:spLocks noChangeArrowheads="1"/>
            </p:cNvSpPr>
            <p:nvPr/>
          </p:nvSpPr>
          <p:spPr bwMode="auto">
            <a:xfrm>
              <a:off x="2719" y="2938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4" name="Rectangle 2310"/>
            <p:cNvSpPr>
              <a:spLocks noChangeArrowheads="1"/>
            </p:cNvSpPr>
            <p:nvPr/>
          </p:nvSpPr>
          <p:spPr bwMode="auto">
            <a:xfrm>
              <a:off x="2713" y="2912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5" name="Rectangle 2311"/>
            <p:cNvSpPr>
              <a:spLocks noChangeArrowheads="1"/>
            </p:cNvSpPr>
            <p:nvPr/>
          </p:nvSpPr>
          <p:spPr bwMode="auto">
            <a:xfrm>
              <a:off x="2713" y="2932"/>
              <a:ext cx="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6" name="Rectangle 2312"/>
            <p:cNvSpPr>
              <a:spLocks noChangeArrowheads="1"/>
            </p:cNvSpPr>
            <p:nvPr/>
          </p:nvSpPr>
          <p:spPr bwMode="auto">
            <a:xfrm>
              <a:off x="2706" y="291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7" name="Rectangle 2313"/>
            <p:cNvSpPr>
              <a:spLocks noChangeArrowheads="1"/>
            </p:cNvSpPr>
            <p:nvPr/>
          </p:nvSpPr>
          <p:spPr bwMode="auto">
            <a:xfrm>
              <a:off x="2706" y="2925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8" name="Rectangle 2314"/>
            <p:cNvSpPr>
              <a:spLocks noChangeArrowheads="1"/>
            </p:cNvSpPr>
            <p:nvPr/>
          </p:nvSpPr>
          <p:spPr bwMode="auto">
            <a:xfrm>
              <a:off x="2706" y="2925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9" name="Rectangle 2315"/>
            <p:cNvSpPr>
              <a:spLocks noChangeArrowheads="1"/>
            </p:cNvSpPr>
            <p:nvPr/>
          </p:nvSpPr>
          <p:spPr bwMode="auto">
            <a:xfrm>
              <a:off x="2706" y="291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0" name="Rectangle 2316"/>
            <p:cNvSpPr>
              <a:spLocks noChangeArrowheads="1"/>
            </p:cNvSpPr>
            <p:nvPr/>
          </p:nvSpPr>
          <p:spPr bwMode="auto">
            <a:xfrm>
              <a:off x="2745" y="3298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1" name="Rectangle 2317"/>
            <p:cNvSpPr>
              <a:spLocks noChangeArrowheads="1"/>
            </p:cNvSpPr>
            <p:nvPr/>
          </p:nvSpPr>
          <p:spPr bwMode="auto">
            <a:xfrm>
              <a:off x="2745" y="3298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2" name="Rectangle 2318"/>
            <p:cNvSpPr>
              <a:spLocks noChangeArrowheads="1"/>
            </p:cNvSpPr>
            <p:nvPr/>
          </p:nvSpPr>
          <p:spPr bwMode="auto">
            <a:xfrm>
              <a:off x="2745" y="3330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3" name="Rectangle 2319"/>
            <p:cNvSpPr>
              <a:spLocks noChangeArrowheads="1"/>
            </p:cNvSpPr>
            <p:nvPr/>
          </p:nvSpPr>
          <p:spPr bwMode="auto">
            <a:xfrm>
              <a:off x="2738" y="3304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4" name="Rectangle 2320"/>
            <p:cNvSpPr>
              <a:spLocks noChangeArrowheads="1"/>
            </p:cNvSpPr>
            <p:nvPr/>
          </p:nvSpPr>
          <p:spPr bwMode="auto">
            <a:xfrm>
              <a:off x="2738" y="3324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5" name="Rectangle 2321"/>
            <p:cNvSpPr>
              <a:spLocks noChangeArrowheads="1"/>
            </p:cNvSpPr>
            <p:nvPr/>
          </p:nvSpPr>
          <p:spPr bwMode="auto">
            <a:xfrm>
              <a:off x="2732" y="331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6" name="Rectangle 2322"/>
            <p:cNvSpPr>
              <a:spLocks noChangeArrowheads="1"/>
            </p:cNvSpPr>
            <p:nvPr/>
          </p:nvSpPr>
          <p:spPr bwMode="auto">
            <a:xfrm>
              <a:off x="2732" y="3317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7" name="Rectangle 2323"/>
            <p:cNvSpPr>
              <a:spLocks noChangeArrowheads="1"/>
            </p:cNvSpPr>
            <p:nvPr/>
          </p:nvSpPr>
          <p:spPr bwMode="auto">
            <a:xfrm>
              <a:off x="2732" y="3317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8" name="Rectangle 2324"/>
            <p:cNvSpPr>
              <a:spLocks noChangeArrowheads="1"/>
            </p:cNvSpPr>
            <p:nvPr/>
          </p:nvSpPr>
          <p:spPr bwMode="auto">
            <a:xfrm>
              <a:off x="2732" y="331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9" name="Rectangle 2325"/>
            <p:cNvSpPr>
              <a:spLocks noChangeArrowheads="1"/>
            </p:cNvSpPr>
            <p:nvPr/>
          </p:nvSpPr>
          <p:spPr bwMode="auto">
            <a:xfrm>
              <a:off x="3299" y="368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0" name="Rectangle 2326"/>
            <p:cNvSpPr>
              <a:spLocks noChangeArrowheads="1"/>
            </p:cNvSpPr>
            <p:nvPr/>
          </p:nvSpPr>
          <p:spPr bwMode="auto">
            <a:xfrm>
              <a:off x="3299" y="368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1" name="Rectangle 2327"/>
            <p:cNvSpPr>
              <a:spLocks noChangeArrowheads="1"/>
            </p:cNvSpPr>
            <p:nvPr/>
          </p:nvSpPr>
          <p:spPr bwMode="auto">
            <a:xfrm>
              <a:off x="3299" y="371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2" name="Rectangle 2328"/>
            <p:cNvSpPr>
              <a:spLocks noChangeArrowheads="1"/>
            </p:cNvSpPr>
            <p:nvPr/>
          </p:nvSpPr>
          <p:spPr bwMode="auto">
            <a:xfrm>
              <a:off x="3292" y="3690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3" name="Rectangle 2329"/>
            <p:cNvSpPr>
              <a:spLocks noChangeArrowheads="1"/>
            </p:cNvSpPr>
            <p:nvPr/>
          </p:nvSpPr>
          <p:spPr bwMode="auto">
            <a:xfrm>
              <a:off x="3292" y="3709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4" name="Rectangle 2330"/>
            <p:cNvSpPr>
              <a:spLocks noChangeArrowheads="1"/>
            </p:cNvSpPr>
            <p:nvPr/>
          </p:nvSpPr>
          <p:spPr bwMode="auto">
            <a:xfrm>
              <a:off x="3286" y="369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5" name="Rectangle 2331"/>
            <p:cNvSpPr>
              <a:spLocks noChangeArrowheads="1"/>
            </p:cNvSpPr>
            <p:nvPr/>
          </p:nvSpPr>
          <p:spPr bwMode="auto">
            <a:xfrm>
              <a:off x="3286" y="370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6" name="Rectangle 2332"/>
            <p:cNvSpPr>
              <a:spLocks noChangeArrowheads="1"/>
            </p:cNvSpPr>
            <p:nvPr/>
          </p:nvSpPr>
          <p:spPr bwMode="auto">
            <a:xfrm>
              <a:off x="3286" y="370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7" name="Rectangle 2333"/>
            <p:cNvSpPr>
              <a:spLocks noChangeArrowheads="1"/>
            </p:cNvSpPr>
            <p:nvPr/>
          </p:nvSpPr>
          <p:spPr bwMode="auto">
            <a:xfrm>
              <a:off x="3286" y="369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8" name="Rectangle 2334"/>
            <p:cNvSpPr>
              <a:spLocks noChangeArrowheads="1"/>
            </p:cNvSpPr>
            <p:nvPr/>
          </p:nvSpPr>
          <p:spPr bwMode="auto">
            <a:xfrm>
              <a:off x="3112" y="251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9" name="Rectangle 2335"/>
            <p:cNvSpPr>
              <a:spLocks noChangeArrowheads="1"/>
            </p:cNvSpPr>
            <p:nvPr/>
          </p:nvSpPr>
          <p:spPr bwMode="auto">
            <a:xfrm>
              <a:off x="3112" y="251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0" name="Rectangle 2336"/>
            <p:cNvSpPr>
              <a:spLocks noChangeArrowheads="1"/>
            </p:cNvSpPr>
            <p:nvPr/>
          </p:nvSpPr>
          <p:spPr bwMode="auto">
            <a:xfrm>
              <a:off x="3112" y="254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1" name="Rectangle 2337"/>
            <p:cNvSpPr>
              <a:spLocks noChangeArrowheads="1"/>
            </p:cNvSpPr>
            <p:nvPr/>
          </p:nvSpPr>
          <p:spPr bwMode="auto">
            <a:xfrm>
              <a:off x="3106" y="2520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2" name="Rectangle 2338"/>
            <p:cNvSpPr>
              <a:spLocks noChangeArrowheads="1"/>
            </p:cNvSpPr>
            <p:nvPr/>
          </p:nvSpPr>
          <p:spPr bwMode="auto">
            <a:xfrm>
              <a:off x="3106" y="2539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3" name="Rectangle 2339"/>
            <p:cNvSpPr>
              <a:spLocks noChangeArrowheads="1"/>
            </p:cNvSpPr>
            <p:nvPr/>
          </p:nvSpPr>
          <p:spPr bwMode="auto">
            <a:xfrm>
              <a:off x="3099" y="252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4" name="Rectangle 2340"/>
            <p:cNvSpPr>
              <a:spLocks noChangeArrowheads="1"/>
            </p:cNvSpPr>
            <p:nvPr/>
          </p:nvSpPr>
          <p:spPr bwMode="auto">
            <a:xfrm>
              <a:off x="3099" y="253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5" name="Rectangle 2341"/>
            <p:cNvSpPr>
              <a:spLocks noChangeArrowheads="1"/>
            </p:cNvSpPr>
            <p:nvPr/>
          </p:nvSpPr>
          <p:spPr bwMode="auto">
            <a:xfrm>
              <a:off x="3099" y="253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6" name="Rectangle 2342"/>
            <p:cNvSpPr>
              <a:spLocks noChangeArrowheads="1"/>
            </p:cNvSpPr>
            <p:nvPr/>
          </p:nvSpPr>
          <p:spPr bwMode="auto">
            <a:xfrm>
              <a:off x="3099" y="252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7" name="Line 2343"/>
            <p:cNvSpPr>
              <a:spLocks noChangeShapeType="1"/>
            </p:cNvSpPr>
            <p:nvPr/>
          </p:nvSpPr>
          <p:spPr bwMode="auto">
            <a:xfrm flipV="1">
              <a:off x="3402" y="566"/>
              <a:ext cx="32" cy="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8" name="Line 2344"/>
            <p:cNvSpPr>
              <a:spLocks noChangeShapeType="1"/>
            </p:cNvSpPr>
            <p:nvPr/>
          </p:nvSpPr>
          <p:spPr bwMode="auto">
            <a:xfrm>
              <a:off x="3402" y="566"/>
              <a:ext cx="32" cy="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9" name="Line 2345"/>
            <p:cNvSpPr>
              <a:spLocks noChangeShapeType="1"/>
            </p:cNvSpPr>
            <p:nvPr/>
          </p:nvSpPr>
          <p:spPr bwMode="auto">
            <a:xfrm flipV="1">
              <a:off x="3415" y="951"/>
              <a:ext cx="32" cy="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0" name="Line 2346"/>
            <p:cNvSpPr>
              <a:spLocks noChangeShapeType="1"/>
            </p:cNvSpPr>
            <p:nvPr/>
          </p:nvSpPr>
          <p:spPr bwMode="auto">
            <a:xfrm>
              <a:off x="3415" y="951"/>
              <a:ext cx="32" cy="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1" name="Line 2347"/>
            <p:cNvSpPr>
              <a:spLocks noChangeShapeType="1"/>
            </p:cNvSpPr>
            <p:nvPr/>
          </p:nvSpPr>
          <p:spPr bwMode="auto">
            <a:xfrm flipV="1">
              <a:off x="3421" y="1344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2" name="Line 2348"/>
            <p:cNvSpPr>
              <a:spLocks noChangeShapeType="1"/>
            </p:cNvSpPr>
            <p:nvPr/>
          </p:nvSpPr>
          <p:spPr bwMode="auto">
            <a:xfrm>
              <a:off x="3421" y="1344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3" name="Line 2349"/>
            <p:cNvSpPr>
              <a:spLocks noChangeShapeType="1"/>
            </p:cNvSpPr>
            <p:nvPr/>
          </p:nvSpPr>
          <p:spPr bwMode="auto">
            <a:xfrm flipV="1">
              <a:off x="3428" y="173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4" name="Line 2350"/>
            <p:cNvSpPr>
              <a:spLocks noChangeShapeType="1"/>
            </p:cNvSpPr>
            <p:nvPr/>
          </p:nvSpPr>
          <p:spPr bwMode="auto">
            <a:xfrm>
              <a:off x="3428" y="173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5" name="Line 2351"/>
            <p:cNvSpPr>
              <a:spLocks noChangeShapeType="1"/>
            </p:cNvSpPr>
            <p:nvPr/>
          </p:nvSpPr>
          <p:spPr bwMode="auto">
            <a:xfrm flipV="1">
              <a:off x="3376" y="212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6" name="Line 2352"/>
            <p:cNvSpPr>
              <a:spLocks noChangeShapeType="1"/>
            </p:cNvSpPr>
            <p:nvPr/>
          </p:nvSpPr>
          <p:spPr bwMode="auto">
            <a:xfrm>
              <a:off x="3376" y="212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7" name="Line 2353"/>
            <p:cNvSpPr>
              <a:spLocks noChangeShapeType="1"/>
            </p:cNvSpPr>
            <p:nvPr/>
          </p:nvSpPr>
          <p:spPr bwMode="auto">
            <a:xfrm flipV="1">
              <a:off x="3382" y="2906"/>
              <a:ext cx="33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8" name="Line 2354"/>
            <p:cNvSpPr>
              <a:spLocks noChangeShapeType="1"/>
            </p:cNvSpPr>
            <p:nvPr/>
          </p:nvSpPr>
          <p:spPr bwMode="auto">
            <a:xfrm>
              <a:off x="3382" y="2906"/>
              <a:ext cx="33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9" name="Line 2355"/>
            <p:cNvSpPr>
              <a:spLocks noChangeShapeType="1"/>
            </p:cNvSpPr>
            <p:nvPr/>
          </p:nvSpPr>
          <p:spPr bwMode="auto">
            <a:xfrm flipV="1">
              <a:off x="3415" y="3298"/>
              <a:ext cx="25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0" name="Line 2356"/>
            <p:cNvSpPr>
              <a:spLocks noChangeShapeType="1"/>
            </p:cNvSpPr>
            <p:nvPr/>
          </p:nvSpPr>
          <p:spPr bwMode="auto">
            <a:xfrm>
              <a:off x="3415" y="3298"/>
              <a:ext cx="25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1" name="Line 2357"/>
            <p:cNvSpPr>
              <a:spLocks noChangeShapeType="1"/>
            </p:cNvSpPr>
            <p:nvPr/>
          </p:nvSpPr>
          <p:spPr bwMode="auto">
            <a:xfrm flipV="1">
              <a:off x="3402" y="3690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2" name="Line 2358"/>
            <p:cNvSpPr>
              <a:spLocks noChangeShapeType="1"/>
            </p:cNvSpPr>
            <p:nvPr/>
          </p:nvSpPr>
          <p:spPr bwMode="auto">
            <a:xfrm>
              <a:off x="3402" y="3690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3" name="Line 2359"/>
            <p:cNvSpPr>
              <a:spLocks noChangeShapeType="1"/>
            </p:cNvSpPr>
            <p:nvPr/>
          </p:nvSpPr>
          <p:spPr bwMode="auto">
            <a:xfrm flipV="1">
              <a:off x="3428" y="2520"/>
              <a:ext cx="25" cy="2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4" name="Line 2360"/>
            <p:cNvSpPr>
              <a:spLocks noChangeShapeType="1"/>
            </p:cNvSpPr>
            <p:nvPr/>
          </p:nvSpPr>
          <p:spPr bwMode="auto">
            <a:xfrm>
              <a:off x="3428" y="2520"/>
              <a:ext cx="25" cy="2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5" name="Rectangle 2361"/>
            <p:cNvSpPr>
              <a:spLocks noChangeArrowheads="1"/>
            </p:cNvSpPr>
            <p:nvPr/>
          </p:nvSpPr>
          <p:spPr bwMode="auto">
            <a:xfrm>
              <a:off x="2217" y="347"/>
              <a:ext cx="2402" cy="359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77" name="Group 2364"/>
          <p:cNvGrpSpPr>
            <a:grpSpLocks noChangeAspect="1"/>
          </p:cNvGrpSpPr>
          <p:nvPr/>
        </p:nvGrpSpPr>
        <p:grpSpPr bwMode="auto">
          <a:xfrm>
            <a:off x="5863131" y="1489423"/>
            <a:ext cx="2885333" cy="2880000"/>
            <a:chOff x="716" y="0"/>
            <a:chExt cx="4328" cy="4320"/>
          </a:xfrm>
        </p:grpSpPr>
        <p:sp>
          <p:nvSpPr>
            <p:cNvPr id="2378" name="AutoShape 2363"/>
            <p:cNvSpPr>
              <a:spLocks noChangeAspect="1" noChangeArrowheads="1" noTextEdit="1"/>
            </p:cNvSpPr>
            <p:nvPr/>
          </p:nvSpPr>
          <p:spPr bwMode="auto">
            <a:xfrm>
              <a:off x="716" y="0"/>
              <a:ext cx="432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9" name="Rectangle 2365"/>
            <p:cNvSpPr>
              <a:spLocks noChangeArrowheads="1"/>
            </p:cNvSpPr>
            <p:nvPr/>
          </p:nvSpPr>
          <p:spPr bwMode="auto">
            <a:xfrm>
              <a:off x="3135" y="32"/>
              <a:ext cx="49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2011</a:t>
              </a:r>
              <a:endParaRPr kumimoji="0" lang="en-US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6" name="Line 2382"/>
            <p:cNvSpPr>
              <a:spLocks noChangeShapeType="1"/>
            </p:cNvSpPr>
            <p:nvPr/>
          </p:nvSpPr>
          <p:spPr bwMode="auto">
            <a:xfrm>
              <a:off x="2217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7" name="Line 2383"/>
            <p:cNvSpPr>
              <a:spLocks noChangeShapeType="1"/>
            </p:cNvSpPr>
            <p:nvPr/>
          </p:nvSpPr>
          <p:spPr bwMode="auto">
            <a:xfrm>
              <a:off x="2816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8" name="Line 2384"/>
            <p:cNvSpPr>
              <a:spLocks noChangeShapeType="1"/>
            </p:cNvSpPr>
            <p:nvPr/>
          </p:nvSpPr>
          <p:spPr bwMode="auto">
            <a:xfrm>
              <a:off x="3415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9" name="Line 2385"/>
            <p:cNvSpPr>
              <a:spLocks noChangeShapeType="1"/>
            </p:cNvSpPr>
            <p:nvPr/>
          </p:nvSpPr>
          <p:spPr bwMode="auto">
            <a:xfrm>
              <a:off x="4020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0" name="Line 2386"/>
            <p:cNvSpPr>
              <a:spLocks noChangeShapeType="1"/>
            </p:cNvSpPr>
            <p:nvPr/>
          </p:nvSpPr>
          <p:spPr bwMode="auto">
            <a:xfrm>
              <a:off x="4619" y="3941"/>
              <a:ext cx="0" cy="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1" name="Rectangle 2387"/>
            <p:cNvSpPr>
              <a:spLocks noChangeArrowheads="1"/>
            </p:cNvSpPr>
            <p:nvPr/>
          </p:nvSpPr>
          <p:spPr bwMode="auto">
            <a:xfrm>
              <a:off x="2660" y="4031"/>
              <a:ext cx="36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-0.5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2" name="Rectangle 2388"/>
            <p:cNvSpPr>
              <a:spLocks noChangeArrowheads="1"/>
            </p:cNvSpPr>
            <p:nvPr/>
          </p:nvSpPr>
          <p:spPr bwMode="auto">
            <a:xfrm>
              <a:off x="3315" y="4031"/>
              <a:ext cx="29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3" name="Rectangle 2389"/>
            <p:cNvSpPr>
              <a:spLocks noChangeArrowheads="1"/>
            </p:cNvSpPr>
            <p:nvPr/>
          </p:nvSpPr>
          <p:spPr bwMode="auto">
            <a:xfrm>
              <a:off x="3920" y="4031"/>
              <a:ext cx="29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4" name="Freeform 2390"/>
            <p:cNvSpPr>
              <a:spLocks noEditPoints="1"/>
            </p:cNvSpPr>
            <p:nvPr/>
          </p:nvSpPr>
          <p:spPr bwMode="auto">
            <a:xfrm>
              <a:off x="2242" y="579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5" name="Freeform 2391"/>
            <p:cNvSpPr>
              <a:spLocks noEditPoints="1"/>
            </p:cNvSpPr>
            <p:nvPr/>
          </p:nvSpPr>
          <p:spPr bwMode="auto">
            <a:xfrm>
              <a:off x="2242" y="971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6" name="Freeform 2392"/>
            <p:cNvSpPr>
              <a:spLocks noEditPoints="1"/>
            </p:cNvSpPr>
            <p:nvPr/>
          </p:nvSpPr>
          <p:spPr bwMode="auto">
            <a:xfrm>
              <a:off x="2242" y="1363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7" name="Freeform 2393"/>
            <p:cNvSpPr>
              <a:spLocks noEditPoints="1"/>
            </p:cNvSpPr>
            <p:nvPr/>
          </p:nvSpPr>
          <p:spPr bwMode="auto">
            <a:xfrm>
              <a:off x="2242" y="1749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8" name="Freeform 2394"/>
            <p:cNvSpPr>
              <a:spLocks noEditPoints="1"/>
            </p:cNvSpPr>
            <p:nvPr/>
          </p:nvSpPr>
          <p:spPr bwMode="auto">
            <a:xfrm>
              <a:off x="2242" y="2141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9" name="Freeform 2395"/>
            <p:cNvSpPr>
              <a:spLocks noEditPoints="1"/>
            </p:cNvSpPr>
            <p:nvPr/>
          </p:nvSpPr>
          <p:spPr bwMode="auto">
            <a:xfrm>
              <a:off x="2242" y="2925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0" name="Freeform 2396"/>
            <p:cNvSpPr>
              <a:spLocks noEditPoints="1"/>
            </p:cNvSpPr>
            <p:nvPr/>
          </p:nvSpPr>
          <p:spPr bwMode="auto">
            <a:xfrm>
              <a:off x="2242" y="3317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1" name="Freeform 2397"/>
            <p:cNvSpPr>
              <a:spLocks noEditPoints="1"/>
            </p:cNvSpPr>
            <p:nvPr/>
          </p:nvSpPr>
          <p:spPr bwMode="auto">
            <a:xfrm>
              <a:off x="2242" y="3703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2" name="Freeform 2398"/>
            <p:cNvSpPr>
              <a:spLocks noEditPoints="1"/>
            </p:cNvSpPr>
            <p:nvPr/>
          </p:nvSpPr>
          <p:spPr bwMode="auto">
            <a:xfrm>
              <a:off x="2242" y="2533"/>
              <a:ext cx="2377" cy="0"/>
            </a:xfrm>
            <a:custGeom>
              <a:avLst/>
              <a:gdLst>
                <a:gd name="T0" fmla="*/ 4 w 369"/>
                <a:gd name="T1" fmla="*/ 12 w 369"/>
                <a:gd name="T2" fmla="*/ 20 w 369"/>
                <a:gd name="T3" fmla="*/ 28 w 369"/>
                <a:gd name="T4" fmla="*/ 36 w 369"/>
                <a:gd name="T5" fmla="*/ 44 w 369"/>
                <a:gd name="T6" fmla="*/ 52 w 369"/>
                <a:gd name="T7" fmla="*/ 60 w 369"/>
                <a:gd name="T8" fmla="*/ 68 w 369"/>
                <a:gd name="T9" fmla="*/ 76 w 369"/>
                <a:gd name="T10" fmla="*/ 84 w 369"/>
                <a:gd name="T11" fmla="*/ 92 w 369"/>
                <a:gd name="T12" fmla="*/ 100 w 369"/>
                <a:gd name="T13" fmla="*/ 108 w 369"/>
                <a:gd name="T14" fmla="*/ 116 w 369"/>
                <a:gd name="T15" fmla="*/ 124 w 369"/>
                <a:gd name="T16" fmla="*/ 132 w 369"/>
                <a:gd name="T17" fmla="*/ 140 w 369"/>
                <a:gd name="T18" fmla="*/ 148 w 369"/>
                <a:gd name="T19" fmla="*/ 156 w 369"/>
                <a:gd name="T20" fmla="*/ 164 w 369"/>
                <a:gd name="T21" fmla="*/ 172 w 369"/>
                <a:gd name="T22" fmla="*/ 180 w 369"/>
                <a:gd name="T23" fmla="*/ 188 w 369"/>
                <a:gd name="T24" fmla="*/ 196 w 369"/>
                <a:gd name="T25" fmla="*/ 204 w 369"/>
                <a:gd name="T26" fmla="*/ 212 w 369"/>
                <a:gd name="T27" fmla="*/ 220 w 369"/>
                <a:gd name="T28" fmla="*/ 228 w 369"/>
                <a:gd name="T29" fmla="*/ 236 w 369"/>
                <a:gd name="T30" fmla="*/ 244 w 369"/>
                <a:gd name="T31" fmla="*/ 252 w 369"/>
                <a:gd name="T32" fmla="*/ 260 w 369"/>
                <a:gd name="T33" fmla="*/ 268 w 369"/>
                <a:gd name="T34" fmla="*/ 276 w 369"/>
                <a:gd name="T35" fmla="*/ 284 w 369"/>
                <a:gd name="T36" fmla="*/ 292 w 369"/>
                <a:gd name="T37" fmla="*/ 300 w 369"/>
                <a:gd name="T38" fmla="*/ 308 w 369"/>
                <a:gd name="T39" fmla="*/ 316 w 369"/>
                <a:gd name="T40" fmla="*/ 324 w 369"/>
                <a:gd name="T41" fmla="*/ 332 w 369"/>
                <a:gd name="T42" fmla="*/ 340 w 369"/>
                <a:gd name="T43" fmla="*/ 348 w 369"/>
                <a:gd name="T44" fmla="*/ 356 w 369"/>
                <a:gd name="T45" fmla="*/ 364 w 3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369">
                  <a:moveTo>
                    <a:pt x="4" y="0"/>
                  </a:moveTo>
                  <a:lnTo>
                    <a:pt x="8" y="0"/>
                  </a:lnTo>
                  <a:moveTo>
                    <a:pt x="12" y="0"/>
                  </a:moveTo>
                  <a:lnTo>
                    <a:pt x="16" y="0"/>
                  </a:lnTo>
                  <a:moveTo>
                    <a:pt x="20" y="0"/>
                  </a:moveTo>
                  <a:lnTo>
                    <a:pt x="24" y="0"/>
                  </a:lnTo>
                  <a:moveTo>
                    <a:pt x="28" y="0"/>
                  </a:moveTo>
                  <a:lnTo>
                    <a:pt x="32" y="0"/>
                  </a:lnTo>
                  <a:moveTo>
                    <a:pt x="36" y="0"/>
                  </a:moveTo>
                  <a:lnTo>
                    <a:pt x="40" y="0"/>
                  </a:lnTo>
                  <a:moveTo>
                    <a:pt x="44" y="0"/>
                  </a:moveTo>
                  <a:lnTo>
                    <a:pt x="48" y="0"/>
                  </a:lnTo>
                  <a:moveTo>
                    <a:pt x="52" y="0"/>
                  </a:moveTo>
                  <a:lnTo>
                    <a:pt x="56" y="0"/>
                  </a:lnTo>
                  <a:moveTo>
                    <a:pt x="60" y="0"/>
                  </a:moveTo>
                  <a:lnTo>
                    <a:pt x="64" y="0"/>
                  </a:lnTo>
                  <a:moveTo>
                    <a:pt x="68" y="0"/>
                  </a:moveTo>
                  <a:lnTo>
                    <a:pt x="72" y="0"/>
                  </a:lnTo>
                  <a:moveTo>
                    <a:pt x="76" y="0"/>
                  </a:moveTo>
                  <a:lnTo>
                    <a:pt x="80" y="0"/>
                  </a:lnTo>
                  <a:moveTo>
                    <a:pt x="84" y="0"/>
                  </a:moveTo>
                  <a:lnTo>
                    <a:pt x="88" y="0"/>
                  </a:lnTo>
                  <a:moveTo>
                    <a:pt x="92" y="0"/>
                  </a:moveTo>
                  <a:lnTo>
                    <a:pt x="96" y="0"/>
                  </a:lnTo>
                  <a:moveTo>
                    <a:pt x="100" y="0"/>
                  </a:moveTo>
                  <a:lnTo>
                    <a:pt x="104" y="0"/>
                  </a:lnTo>
                  <a:moveTo>
                    <a:pt x="108" y="0"/>
                  </a:moveTo>
                  <a:lnTo>
                    <a:pt x="112" y="0"/>
                  </a:lnTo>
                  <a:moveTo>
                    <a:pt x="116" y="0"/>
                  </a:moveTo>
                  <a:lnTo>
                    <a:pt x="120" y="0"/>
                  </a:lnTo>
                  <a:moveTo>
                    <a:pt x="124" y="0"/>
                  </a:moveTo>
                  <a:lnTo>
                    <a:pt x="128" y="0"/>
                  </a:lnTo>
                  <a:moveTo>
                    <a:pt x="132" y="0"/>
                  </a:moveTo>
                  <a:lnTo>
                    <a:pt x="136" y="0"/>
                  </a:lnTo>
                  <a:moveTo>
                    <a:pt x="140" y="0"/>
                  </a:moveTo>
                  <a:lnTo>
                    <a:pt x="144" y="0"/>
                  </a:lnTo>
                  <a:moveTo>
                    <a:pt x="148" y="0"/>
                  </a:moveTo>
                  <a:lnTo>
                    <a:pt x="152" y="0"/>
                  </a:lnTo>
                  <a:moveTo>
                    <a:pt x="156" y="0"/>
                  </a:moveTo>
                  <a:lnTo>
                    <a:pt x="160" y="0"/>
                  </a:lnTo>
                  <a:moveTo>
                    <a:pt x="164" y="0"/>
                  </a:moveTo>
                  <a:lnTo>
                    <a:pt x="168" y="0"/>
                  </a:lnTo>
                  <a:moveTo>
                    <a:pt x="172" y="0"/>
                  </a:moveTo>
                  <a:lnTo>
                    <a:pt x="176" y="0"/>
                  </a:lnTo>
                  <a:moveTo>
                    <a:pt x="180" y="0"/>
                  </a:moveTo>
                  <a:lnTo>
                    <a:pt x="184" y="0"/>
                  </a:lnTo>
                  <a:moveTo>
                    <a:pt x="188" y="0"/>
                  </a:moveTo>
                  <a:lnTo>
                    <a:pt x="192" y="0"/>
                  </a:lnTo>
                  <a:moveTo>
                    <a:pt x="196" y="0"/>
                  </a:moveTo>
                  <a:lnTo>
                    <a:pt x="200" y="0"/>
                  </a:lnTo>
                  <a:moveTo>
                    <a:pt x="204" y="0"/>
                  </a:moveTo>
                  <a:lnTo>
                    <a:pt x="208" y="0"/>
                  </a:lnTo>
                  <a:moveTo>
                    <a:pt x="212" y="0"/>
                  </a:moveTo>
                  <a:lnTo>
                    <a:pt x="216" y="0"/>
                  </a:lnTo>
                  <a:moveTo>
                    <a:pt x="220" y="0"/>
                  </a:moveTo>
                  <a:lnTo>
                    <a:pt x="224" y="0"/>
                  </a:lnTo>
                  <a:moveTo>
                    <a:pt x="228" y="0"/>
                  </a:moveTo>
                  <a:lnTo>
                    <a:pt x="232" y="0"/>
                  </a:lnTo>
                  <a:moveTo>
                    <a:pt x="236" y="0"/>
                  </a:moveTo>
                  <a:lnTo>
                    <a:pt x="240" y="0"/>
                  </a:lnTo>
                  <a:moveTo>
                    <a:pt x="244" y="0"/>
                  </a:moveTo>
                  <a:lnTo>
                    <a:pt x="248" y="0"/>
                  </a:lnTo>
                  <a:moveTo>
                    <a:pt x="252" y="0"/>
                  </a:moveTo>
                  <a:lnTo>
                    <a:pt x="256" y="0"/>
                  </a:lnTo>
                  <a:moveTo>
                    <a:pt x="260" y="0"/>
                  </a:moveTo>
                  <a:lnTo>
                    <a:pt x="264" y="0"/>
                  </a:lnTo>
                  <a:moveTo>
                    <a:pt x="268" y="0"/>
                  </a:moveTo>
                  <a:lnTo>
                    <a:pt x="272" y="0"/>
                  </a:lnTo>
                  <a:moveTo>
                    <a:pt x="276" y="0"/>
                  </a:moveTo>
                  <a:lnTo>
                    <a:pt x="280" y="0"/>
                  </a:lnTo>
                  <a:moveTo>
                    <a:pt x="284" y="0"/>
                  </a:moveTo>
                  <a:lnTo>
                    <a:pt x="288" y="0"/>
                  </a:lnTo>
                  <a:moveTo>
                    <a:pt x="292" y="0"/>
                  </a:moveTo>
                  <a:lnTo>
                    <a:pt x="296" y="0"/>
                  </a:lnTo>
                  <a:moveTo>
                    <a:pt x="300" y="0"/>
                  </a:moveTo>
                  <a:lnTo>
                    <a:pt x="304" y="0"/>
                  </a:lnTo>
                  <a:moveTo>
                    <a:pt x="308" y="0"/>
                  </a:moveTo>
                  <a:lnTo>
                    <a:pt x="312" y="0"/>
                  </a:lnTo>
                  <a:moveTo>
                    <a:pt x="316" y="0"/>
                  </a:moveTo>
                  <a:lnTo>
                    <a:pt x="320" y="0"/>
                  </a:lnTo>
                  <a:moveTo>
                    <a:pt x="324" y="0"/>
                  </a:moveTo>
                  <a:lnTo>
                    <a:pt x="328" y="0"/>
                  </a:lnTo>
                  <a:moveTo>
                    <a:pt x="332" y="0"/>
                  </a:moveTo>
                  <a:lnTo>
                    <a:pt x="336" y="0"/>
                  </a:lnTo>
                  <a:moveTo>
                    <a:pt x="340" y="0"/>
                  </a:moveTo>
                  <a:lnTo>
                    <a:pt x="344" y="0"/>
                  </a:lnTo>
                  <a:moveTo>
                    <a:pt x="348" y="0"/>
                  </a:moveTo>
                  <a:lnTo>
                    <a:pt x="352" y="0"/>
                  </a:lnTo>
                  <a:moveTo>
                    <a:pt x="356" y="0"/>
                  </a:moveTo>
                  <a:lnTo>
                    <a:pt x="360" y="0"/>
                  </a:lnTo>
                  <a:moveTo>
                    <a:pt x="364" y="0"/>
                  </a:moveTo>
                  <a:lnTo>
                    <a:pt x="368" y="0"/>
                  </a:lnTo>
                </a:path>
              </a:pathLst>
            </a:custGeom>
            <a:noFill/>
            <a:ln w="9525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3" name="Line 2399"/>
            <p:cNvSpPr>
              <a:spLocks noChangeShapeType="1"/>
            </p:cNvSpPr>
            <p:nvPr/>
          </p:nvSpPr>
          <p:spPr bwMode="auto">
            <a:xfrm flipV="1">
              <a:off x="3415" y="347"/>
              <a:ext cx="0" cy="3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4" name="Freeform 2400"/>
            <p:cNvSpPr>
              <a:spLocks noEditPoints="1"/>
            </p:cNvSpPr>
            <p:nvPr/>
          </p:nvSpPr>
          <p:spPr bwMode="auto">
            <a:xfrm>
              <a:off x="3118" y="347"/>
              <a:ext cx="0" cy="3568"/>
            </a:xfrm>
            <a:custGeom>
              <a:avLst/>
              <a:gdLst>
                <a:gd name="T0" fmla="*/ 547 h 555"/>
                <a:gd name="T1" fmla="*/ 535 h 555"/>
                <a:gd name="T2" fmla="*/ 523 h 555"/>
                <a:gd name="T3" fmla="*/ 511 h 555"/>
                <a:gd name="T4" fmla="*/ 499 h 555"/>
                <a:gd name="T5" fmla="*/ 487 h 555"/>
                <a:gd name="T6" fmla="*/ 475 h 555"/>
                <a:gd name="T7" fmla="*/ 463 h 555"/>
                <a:gd name="T8" fmla="*/ 451 h 555"/>
                <a:gd name="T9" fmla="*/ 439 h 555"/>
                <a:gd name="T10" fmla="*/ 427 h 555"/>
                <a:gd name="T11" fmla="*/ 415 h 555"/>
                <a:gd name="T12" fmla="*/ 403 h 555"/>
                <a:gd name="T13" fmla="*/ 391 h 555"/>
                <a:gd name="T14" fmla="*/ 379 h 555"/>
                <a:gd name="T15" fmla="*/ 367 h 555"/>
                <a:gd name="T16" fmla="*/ 355 h 555"/>
                <a:gd name="T17" fmla="*/ 343 h 555"/>
                <a:gd name="T18" fmla="*/ 331 h 555"/>
                <a:gd name="T19" fmla="*/ 319 h 555"/>
                <a:gd name="T20" fmla="*/ 307 h 555"/>
                <a:gd name="T21" fmla="*/ 295 h 555"/>
                <a:gd name="T22" fmla="*/ 283 h 555"/>
                <a:gd name="T23" fmla="*/ 271 h 555"/>
                <a:gd name="T24" fmla="*/ 259 h 555"/>
                <a:gd name="T25" fmla="*/ 247 h 555"/>
                <a:gd name="T26" fmla="*/ 235 h 555"/>
                <a:gd name="T27" fmla="*/ 223 h 555"/>
                <a:gd name="T28" fmla="*/ 211 h 555"/>
                <a:gd name="T29" fmla="*/ 199 h 555"/>
                <a:gd name="T30" fmla="*/ 187 h 555"/>
                <a:gd name="T31" fmla="*/ 175 h 555"/>
                <a:gd name="T32" fmla="*/ 163 h 555"/>
                <a:gd name="T33" fmla="*/ 151 h 555"/>
                <a:gd name="T34" fmla="*/ 139 h 555"/>
                <a:gd name="T35" fmla="*/ 127 h 555"/>
                <a:gd name="T36" fmla="*/ 115 h 555"/>
                <a:gd name="T37" fmla="*/ 103 h 555"/>
                <a:gd name="T38" fmla="*/ 91 h 555"/>
                <a:gd name="T39" fmla="*/ 79 h 555"/>
                <a:gd name="T40" fmla="*/ 67 h 555"/>
                <a:gd name="T41" fmla="*/ 55 h 555"/>
                <a:gd name="T42" fmla="*/ 43 h 555"/>
                <a:gd name="T43" fmla="*/ 31 h 555"/>
                <a:gd name="T44" fmla="*/ 19 h 555"/>
                <a:gd name="T45" fmla="*/ 7 h 5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</a:cxnLst>
              <a:rect l="0" t="0" r="r" b="b"/>
              <a:pathLst>
                <a:path h="555">
                  <a:moveTo>
                    <a:pt x="0" y="551"/>
                  </a:moveTo>
                  <a:lnTo>
                    <a:pt x="0" y="547"/>
                  </a:lnTo>
                  <a:moveTo>
                    <a:pt x="0" y="543"/>
                  </a:moveTo>
                  <a:lnTo>
                    <a:pt x="0" y="539"/>
                  </a:lnTo>
                  <a:moveTo>
                    <a:pt x="0" y="535"/>
                  </a:moveTo>
                  <a:lnTo>
                    <a:pt x="0" y="531"/>
                  </a:lnTo>
                  <a:moveTo>
                    <a:pt x="0" y="527"/>
                  </a:moveTo>
                  <a:lnTo>
                    <a:pt x="0" y="523"/>
                  </a:lnTo>
                  <a:moveTo>
                    <a:pt x="0" y="519"/>
                  </a:moveTo>
                  <a:lnTo>
                    <a:pt x="0" y="515"/>
                  </a:lnTo>
                  <a:moveTo>
                    <a:pt x="0" y="511"/>
                  </a:moveTo>
                  <a:lnTo>
                    <a:pt x="0" y="507"/>
                  </a:lnTo>
                  <a:moveTo>
                    <a:pt x="0" y="503"/>
                  </a:moveTo>
                  <a:lnTo>
                    <a:pt x="0" y="499"/>
                  </a:lnTo>
                  <a:moveTo>
                    <a:pt x="0" y="495"/>
                  </a:moveTo>
                  <a:lnTo>
                    <a:pt x="0" y="491"/>
                  </a:lnTo>
                  <a:moveTo>
                    <a:pt x="0" y="487"/>
                  </a:moveTo>
                  <a:lnTo>
                    <a:pt x="0" y="483"/>
                  </a:lnTo>
                  <a:moveTo>
                    <a:pt x="0" y="479"/>
                  </a:moveTo>
                  <a:lnTo>
                    <a:pt x="0" y="475"/>
                  </a:lnTo>
                  <a:moveTo>
                    <a:pt x="0" y="471"/>
                  </a:moveTo>
                  <a:lnTo>
                    <a:pt x="0" y="467"/>
                  </a:lnTo>
                  <a:moveTo>
                    <a:pt x="0" y="463"/>
                  </a:moveTo>
                  <a:lnTo>
                    <a:pt x="0" y="459"/>
                  </a:lnTo>
                  <a:moveTo>
                    <a:pt x="0" y="455"/>
                  </a:moveTo>
                  <a:lnTo>
                    <a:pt x="0" y="451"/>
                  </a:lnTo>
                  <a:moveTo>
                    <a:pt x="0" y="447"/>
                  </a:moveTo>
                  <a:lnTo>
                    <a:pt x="0" y="443"/>
                  </a:lnTo>
                  <a:moveTo>
                    <a:pt x="0" y="439"/>
                  </a:moveTo>
                  <a:lnTo>
                    <a:pt x="0" y="435"/>
                  </a:lnTo>
                  <a:moveTo>
                    <a:pt x="0" y="431"/>
                  </a:moveTo>
                  <a:lnTo>
                    <a:pt x="0" y="427"/>
                  </a:lnTo>
                  <a:moveTo>
                    <a:pt x="0" y="423"/>
                  </a:moveTo>
                  <a:lnTo>
                    <a:pt x="0" y="419"/>
                  </a:lnTo>
                  <a:moveTo>
                    <a:pt x="0" y="415"/>
                  </a:moveTo>
                  <a:lnTo>
                    <a:pt x="0" y="411"/>
                  </a:lnTo>
                  <a:moveTo>
                    <a:pt x="0" y="407"/>
                  </a:moveTo>
                  <a:lnTo>
                    <a:pt x="0" y="403"/>
                  </a:lnTo>
                  <a:moveTo>
                    <a:pt x="0" y="399"/>
                  </a:moveTo>
                  <a:lnTo>
                    <a:pt x="0" y="395"/>
                  </a:lnTo>
                  <a:moveTo>
                    <a:pt x="0" y="391"/>
                  </a:moveTo>
                  <a:lnTo>
                    <a:pt x="0" y="387"/>
                  </a:lnTo>
                  <a:moveTo>
                    <a:pt x="0" y="383"/>
                  </a:moveTo>
                  <a:lnTo>
                    <a:pt x="0" y="379"/>
                  </a:lnTo>
                  <a:moveTo>
                    <a:pt x="0" y="375"/>
                  </a:moveTo>
                  <a:lnTo>
                    <a:pt x="0" y="371"/>
                  </a:lnTo>
                  <a:moveTo>
                    <a:pt x="0" y="367"/>
                  </a:moveTo>
                  <a:lnTo>
                    <a:pt x="0" y="363"/>
                  </a:lnTo>
                  <a:moveTo>
                    <a:pt x="0" y="359"/>
                  </a:moveTo>
                  <a:lnTo>
                    <a:pt x="0" y="355"/>
                  </a:lnTo>
                  <a:moveTo>
                    <a:pt x="0" y="351"/>
                  </a:moveTo>
                  <a:lnTo>
                    <a:pt x="0" y="347"/>
                  </a:lnTo>
                  <a:moveTo>
                    <a:pt x="0" y="343"/>
                  </a:moveTo>
                  <a:lnTo>
                    <a:pt x="0" y="339"/>
                  </a:lnTo>
                  <a:moveTo>
                    <a:pt x="0" y="335"/>
                  </a:moveTo>
                  <a:lnTo>
                    <a:pt x="0" y="331"/>
                  </a:lnTo>
                  <a:moveTo>
                    <a:pt x="0" y="327"/>
                  </a:moveTo>
                  <a:lnTo>
                    <a:pt x="0" y="323"/>
                  </a:lnTo>
                  <a:moveTo>
                    <a:pt x="0" y="319"/>
                  </a:moveTo>
                  <a:lnTo>
                    <a:pt x="0" y="315"/>
                  </a:lnTo>
                  <a:moveTo>
                    <a:pt x="0" y="311"/>
                  </a:moveTo>
                  <a:lnTo>
                    <a:pt x="0" y="307"/>
                  </a:lnTo>
                  <a:moveTo>
                    <a:pt x="0" y="303"/>
                  </a:moveTo>
                  <a:lnTo>
                    <a:pt x="0" y="299"/>
                  </a:lnTo>
                  <a:moveTo>
                    <a:pt x="0" y="295"/>
                  </a:moveTo>
                  <a:lnTo>
                    <a:pt x="0" y="291"/>
                  </a:lnTo>
                  <a:moveTo>
                    <a:pt x="0" y="287"/>
                  </a:moveTo>
                  <a:lnTo>
                    <a:pt x="0" y="283"/>
                  </a:lnTo>
                  <a:moveTo>
                    <a:pt x="0" y="279"/>
                  </a:moveTo>
                  <a:lnTo>
                    <a:pt x="0" y="275"/>
                  </a:lnTo>
                  <a:moveTo>
                    <a:pt x="0" y="271"/>
                  </a:moveTo>
                  <a:lnTo>
                    <a:pt x="0" y="267"/>
                  </a:lnTo>
                  <a:moveTo>
                    <a:pt x="0" y="263"/>
                  </a:moveTo>
                  <a:lnTo>
                    <a:pt x="0" y="259"/>
                  </a:lnTo>
                  <a:moveTo>
                    <a:pt x="0" y="255"/>
                  </a:moveTo>
                  <a:lnTo>
                    <a:pt x="0" y="251"/>
                  </a:lnTo>
                  <a:moveTo>
                    <a:pt x="0" y="247"/>
                  </a:moveTo>
                  <a:lnTo>
                    <a:pt x="0" y="243"/>
                  </a:lnTo>
                  <a:moveTo>
                    <a:pt x="0" y="239"/>
                  </a:moveTo>
                  <a:lnTo>
                    <a:pt x="0" y="235"/>
                  </a:lnTo>
                  <a:moveTo>
                    <a:pt x="0" y="231"/>
                  </a:moveTo>
                  <a:lnTo>
                    <a:pt x="0" y="227"/>
                  </a:lnTo>
                  <a:moveTo>
                    <a:pt x="0" y="223"/>
                  </a:moveTo>
                  <a:lnTo>
                    <a:pt x="0" y="219"/>
                  </a:lnTo>
                  <a:moveTo>
                    <a:pt x="0" y="215"/>
                  </a:moveTo>
                  <a:lnTo>
                    <a:pt x="0" y="211"/>
                  </a:lnTo>
                  <a:moveTo>
                    <a:pt x="0" y="207"/>
                  </a:moveTo>
                  <a:lnTo>
                    <a:pt x="0" y="203"/>
                  </a:lnTo>
                  <a:moveTo>
                    <a:pt x="0" y="199"/>
                  </a:moveTo>
                  <a:lnTo>
                    <a:pt x="0" y="195"/>
                  </a:lnTo>
                  <a:moveTo>
                    <a:pt x="0" y="191"/>
                  </a:moveTo>
                  <a:lnTo>
                    <a:pt x="0" y="187"/>
                  </a:lnTo>
                  <a:moveTo>
                    <a:pt x="0" y="183"/>
                  </a:moveTo>
                  <a:lnTo>
                    <a:pt x="0" y="179"/>
                  </a:lnTo>
                  <a:moveTo>
                    <a:pt x="0" y="175"/>
                  </a:moveTo>
                  <a:lnTo>
                    <a:pt x="0" y="171"/>
                  </a:lnTo>
                  <a:moveTo>
                    <a:pt x="0" y="167"/>
                  </a:moveTo>
                  <a:lnTo>
                    <a:pt x="0" y="163"/>
                  </a:lnTo>
                  <a:moveTo>
                    <a:pt x="0" y="159"/>
                  </a:moveTo>
                  <a:lnTo>
                    <a:pt x="0" y="155"/>
                  </a:lnTo>
                  <a:moveTo>
                    <a:pt x="0" y="151"/>
                  </a:moveTo>
                  <a:lnTo>
                    <a:pt x="0" y="147"/>
                  </a:lnTo>
                  <a:moveTo>
                    <a:pt x="0" y="143"/>
                  </a:moveTo>
                  <a:lnTo>
                    <a:pt x="0" y="139"/>
                  </a:lnTo>
                  <a:moveTo>
                    <a:pt x="0" y="135"/>
                  </a:moveTo>
                  <a:lnTo>
                    <a:pt x="0" y="131"/>
                  </a:lnTo>
                  <a:moveTo>
                    <a:pt x="0" y="127"/>
                  </a:moveTo>
                  <a:lnTo>
                    <a:pt x="0" y="123"/>
                  </a:lnTo>
                  <a:moveTo>
                    <a:pt x="0" y="119"/>
                  </a:moveTo>
                  <a:lnTo>
                    <a:pt x="0" y="115"/>
                  </a:lnTo>
                  <a:moveTo>
                    <a:pt x="0" y="111"/>
                  </a:moveTo>
                  <a:lnTo>
                    <a:pt x="0" y="107"/>
                  </a:lnTo>
                  <a:moveTo>
                    <a:pt x="0" y="103"/>
                  </a:moveTo>
                  <a:lnTo>
                    <a:pt x="0" y="99"/>
                  </a:lnTo>
                  <a:moveTo>
                    <a:pt x="0" y="95"/>
                  </a:moveTo>
                  <a:lnTo>
                    <a:pt x="0" y="91"/>
                  </a:lnTo>
                  <a:moveTo>
                    <a:pt x="0" y="87"/>
                  </a:moveTo>
                  <a:lnTo>
                    <a:pt x="0" y="83"/>
                  </a:lnTo>
                  <a:moveTo>
                    <a:pt x="0" y="79"/>
                  </a:moveTo>
                  <a:lnTo>
                    <a:pt x="0" y="75"/>
                  </a:lnTo>
                  <a:moveTo>
                    <a:pt x="0" y="71"/>
                  </a:moveTo>
                  <a:lnTo>
                    <a:pt x="0" y="67"/>
                  </a:lnTo>
                  <a:moveTo>
                    <a:pt x="0" y="63"/>
                  </a:moveTo>
                  <a:lnTo>
                    <a:pt x="0" y="59"/>
                  </a:lnTo>
                  <a:moveTo>
                    <a:pt x="0" y="55"/>
                  </a:moveTo>
                  <a:lnTo>
                    <a:pt x="0" y="51"/>
                  </a:lnTo>
                  <a:moveTo>
                    <a:pt x="0" y="47"/>
                  </a:moveTo>
                  <a:lnTo>
                    <a:pt x="0" y="43"/>
                  </a:lnTo>
                  <a:moveTo>
                    <a:pt x="0" y="39"/>
                  </a:moveTo>
                  <a:lnTo>
                    <a:pt x="0" y="35"/>
                  </a:lnTo>
                  <a:moveTo>
                    <a:pt x="0" y="31"/>
                  </a:moveTo>
                  <a:lnTo>
                    <a:pt x="0" y="27"/>
                  </a:lnTo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5" name="Freeform 2401"/>
            <p:cNvSpPr>
              <a:spLocks noEditPoints="1"/>
            </p:cNvSpPr>
            <p:nvPr/>
          </p:nvSpPr>
          <p:spPr bwMode="auto">
            <a:xfrm>
              <a:off x="3717" y="347"/>
              <a:ext cx="0" cy="3568"/>
            </a:xfrm>
            <a:custGeom>
              <a:avLst/>
              <a:gdLst>
                <a:gd name="T0" fmla="*/ 547 h 555"/>
                <a:gd name="T1" fmla="*/ 535 h 555"/>
                <a:gd name="T2" fmla="*/ 523 h 555"/>
                <a:gd name="T3" fmla="*/ 511 h 555"/>
                <a:gd name="T4" fmla="*/ 499 h 555"/>
                <a:gd name="T5" fmla="*/ 487 h 555"/>
                <a:gd name="T6" fmla="*/ 475 h 555"/>
                <a:gd name="T7" fmla="*/ 463 h 555"/>
                <a:gd name="T8" fmla="*/ 451 h 555"/>
                <a:gd name="T9" fmla="*/ 439 h 555"/>
                <a:gd name="T10" fmla="*/ 427 h 555"/>
                <a:gd name="T11" fmla="*/ 415 h 555"/>
                <a:gd name="T12" fmla="*/ 403 h 555"/>
                <a:gd name="T13" fmla="*/ 391 h 555"/>
                <a:gd name="T14" fmla="*/ 379 h 555"/>
                <a:gd name="T15" fmla="*/ 367 h 555"/>
                <a:gd name="T16" fmla="*/ 355 h 555"/>
                <a:gd name="T17" fmla="*/ 343 h 555"/>
                <a:gd name="T18" fmla="*/ 331 h 555"/>
                <a:gd name="T19" fmla="*/ 319 h 555"/>
                <a:gd name="T20" fmla="*/ 307 h 555"/>
                <a:gd name="T21" fmla="*/ 295 h 555"/>
                <a:gd name="T22" fmla="*/ 283 h 555"/>
                <a:gd name="T23" fmla="*/ 271 h 555"/>
                <a:gd name="T24" fmla="*/ 259 h 555"/>
                <a:gd name="T25" fmla="*/ 247 h 555"/>
                <a:gd name="T26" fmla="*/ 235 h 555"/>
                <a:gd name="T27" fmla="*/ 223 h 555"/>
                <a:gd name="T28" fmla="*/ 211 h 555"/>
                <a:gd name="T29" fmla="*/ 199 h 555"/>
                <a:gd name="T30" fmla="*/ 187 h 555"/>
                <a:gd name="T31" fmla="*/ 175 h 555"/>
                <a:gd name="T32" fmla="*/ 163 h 555"/>
                <a:gd name="T33" fmla="*/ 151 h 555"/>
                <a:gd name="T34" fmla="*/ 139 h 555"/>
                <a:gd name="T35" fmla="*/ 127 h 555"/>
                <a:gd name="T36" fmla="*/ 115 h 555"/>
                <a:gd name="T37" fmla="*/ 103 h 555"/>
                <a:gd name="T38" fmla="*/ 91 h 555"/>
                <a:gd name="T39" fmla="*/ 79 h 555"/>
                <a:gd name="T40" fmla="*/ 67 h 555"/>
                <a:gd name="T41" fmla="*/ 55 h 555"/>
                <a:gd name="T42" fmla="*/ 43 h 555"/>
                <a:gd name="T43" fmla="*/ 31 h 555"/>
                <a:gd name="T44" fmla="*/ 19 h 555"/>
                <a:gd name="T45" fmla="*/ 7 h 5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</a:cxnLst>
              <a:rect l="0" t="0" r="r" b="b"/>
              <a:pathLst>
                <a:path h="555">
                  <a:moveTo>
                    <a:pt x="0" y="551"/>
                  </a:moveTo>
                  <a:lnTo>
                    <a:pt x="0" y="547"/>
                  </a:lnTo>
                  <a:moveTo>
                    <a:pt x="0" y="543"/>
                  </a:moveTo>
                  <a:lnTo>
                    <a:pt x="0" y="539"/>
                  </a:lnTo>
                  <a:moveTo>
                    <a:pt x="0" y="535"/>
                  </a:moveTo>
                  <a:lnTo>
                    <a:pt x="0" y="531"/>
                  </a:lnTo>
                  <a:moveTo>
                    <a:pt x="0" y="527"/>
                  </a:moveTo>
                  <a:lnTo>
                    <a:pt x="0" y="523"/>
                  </a:lnTo>
                  <a:moveTo>
                    <a:pt x="0" y="519"/>
                  </a:moveTo>
                  <a:lnTo>
                    <a:pt x="0" y="515"/>
                  </a:lnTo>
                  <a:moveTo>
                    <a:pt x="0" y="511"/>
                  </a:moveTo>
                  <a:lnTo>
                    <a:pt x="0" y="507"/>
                  </a:lnTo>
                  <a:moveTo>
                    <a:pt x="0" y="503"/>
                  </a:moveTo>
                  <a:lnTo>
                    <a:pt x="0" y="499"/>
                  </a:lnTo>
                  <a:moveTo>
                    <a:pt x="0" y="495"/>
                  </a:moveTo>
                  <a:lnTo>
                    <a:pt x="0" y="491"/>
                  </a:lnTo>
                  <a:moveTo>
                    <a:pt x="0" y="487"/>
                  </a:moveTo>
                  <a:lnTo>
                    <a:pt x="0" y="483"/>
                  </a:lnTo>
                  <a:moveTo>
                    <a:pt x="0" y="479"/>
                  </a:moveTo>
                  <a:lnTo>
                    <a:pt x="0" y="475"/>
                  </a:lnTo>
                  <a:moveTo>
                    <a:pt x="0" y="471"/>
                  </a:moveTo>
                  <a:lnTo>
                    <a:pt x="0" y="467"/>
                  </a:lnTo>
                  <a:moveTo>
                    <a:pt x="0" y="463"/>
                  </a:moveTo>
                  <a:lnTo>
                    <a:pt x="0" y="459"/>
                  </a:lnTo>
                  <a:moveTo>
                    <a:pt x="0" y="455"/>
                  </a:moveTo>
                  <a:lnTo>
                    <a:pt x="0" y="451"/>
                  </a:lnTo>
                  <a:moveTo>
                    <a:pt x="0" y="447"/>
                  </a:moveTo>
                  <a:lnTo>
                    <a:pt x="0" y="443"/>
                  </a:lnTo>
                  <a:moveTo>
                    <a:pt x="0" y="439"/>
                  </a:moveTo>
                  <a:lnTo>
                    <a:pt x="0" y="435"/>
                  </a:lnTo>
                  <a:moveTo>
                    <a:pt x="0" y="431"/>
                  </a:moveTo>
                  <a:lnTo>
                    <a:pt x="0" y="427"/>
                  </a:lnTo>
                  <a:moveTo>
                    <a:pt x="0" y="423"/>
                  </a:moveTo>
                  <a:lnTo>
                    <a:pt x="0" y="419"/>
                  </a:lnTo>
                  <a:moveTo>
                    <a:pt x="0" y="415"/>
                  </a:moveTo>
                  <a:lnTo>
                    <a:pt x="0" y="411"/>
                  </a:lnTo>
                  <a:moveTo>
                    <a:pt x="0" y="407"/>
                  </a:moveTo>
                  <a:lnTo>
                    <a:pt x="0" y="403"/>
                  </a:lnTo>
                  <a:moveTo>
                    <a:pt x="0" y="399"/>
                  </a:moveTo>
                  <a:lnTo>
                    <a:pt x="0" y="395"/>
                  </a:lnTo>
                  <a:moveTo>
                    <a:pt x="0" y="391"/>
                  </a:moveTo>
                  <a:lnTo>
                    <a:pt x="0" y="387"/>
                  </a:lnTo>
                  <a:moveTo>
                    <a:pt x="0" y="383"/>
                  </a:moveTo>
                  <a:lnTo>
                    <a:pt x="0" y="379"/>
                  </a:lnTo>
                  <a:moveTo>
                    <a:pt x="0" y="375"/>
                  </a:moveTo>
                  <a:lnTo>
                    <a:pt x="0" y="371"/>
                  </a:lnTo>
                  <a:moveTo>
                    <a:pt x="0" y="367"/>
                  </a:moveTo>
                  <a:lnTo>
                    <a:pt x="0" y="363"/>
                  </a:lnTo>
                  <a:moveTo>
                    <a:pt x="0" y="359"/>
                  </a:moveTo>
                  <a:lnTo>
                    <a:pt x="0" y="355"/>
                  </a:lnTo>
                  <a:moveTo>
                    <a:pt x="0" y="351"/>
                  </a:moveTo>
                  <a:lnTo>
                    <a:pt x="0" y="347"/>
                  </a:lnTo>
                  <a:moveTo>
                    <a:pt x="0" y="343"/>
                  </a:moveTo>
                  <a:lnTo>
                    <a:pt x="0" y="339"/>
                  </a:lnTo>
                  <a:moveTo>
                    <a:pt x="0" y="335"/>
                  </a:moveTo>
                  <a:lnTo>
                    <a:pt x="0" y="331"/>
                  </a:lnTo>
                  <a:moveTo>
                    <a:pt x="0" y="327"/>
                  </a:moveTo>
                  <a:lnTo>
                    <a:pt x="0" y="323"/>
                  </a:lnTo>
                  <a:moveTo>
                    <a:pt x="0" y="319"/>
                  </a:moveTo>
                  <a:lnTo>
                    <a:pt x="0" y="315"/>
                  </a:lnTo>
                  <a:moveTo>
                    <a:pt x="0" y="311"/>
                  </a:moveTo>
                  <a:lnTo>
                    <a:pt x="0" y="307"/>
                  </a:lnTo>
                  <a:moveTo>
                    <a:pt x="0" y="303"/>
                  </a:moveTo>
                  <a:lnTo>
                    <a:pt x="0" y="299"/>
                  </a:lnTo>
                  <a:moveTo>
                    <a:pt x="0" y="295"/>
                  </a:moveTo>
                  <a:lnTo>
                    <a:pt x="0" y="291"/>
                  </a:lnTo>
                  <a:moveTo>
                    <a:pt x="0" y="287"/>
                  </a:moveTo>
                  <a:lnTo>
                    <a:pt x="0" y="283"/>
                  </a:lnTo>
                  <a:moveTo>
                    <a:pt x="0" y="279"/>
                  </a:moveTo>
                  <a:lnTo>
                    <a:pt x="0" y="275"/>
                  </a:lnTo>
                  <a:moveTo>
                    <a:pt x="0" y="271"/>
                  </a:moveTo>
                  <a:lnTo>
                    <a:pt x="0" y="267"/>
                  </a:lnTo>
                  <a:moveTo>
                    <a:pt x="0" y="263"/>
                  </a:moveTo>
                  <a:lnTo>
                    <a:pt x="0" y="259"/>
                  </a:lnTo>
                  <a:moveTo>
                    <a:pt x="0" y="255"/>
                  </a:moveTo>
                  <a:lnTo>
                    <a:pt x="0" y="251"/>
                  </a:lnTo>
                  <a:moveTo>
                    <a:pt x="0" y="247"/>
                  </a:moveTo>
                  <a:lnTo>
                    <a:pt x="0" y="243"/>
                  </a:lnTo>
                  <a:moveTo>
                    <a:pt x="0" y="239"/>
                  </a:moveTo>
                  <a:lnTo>
                    <a:pt x="0" y="235"/>
                  </a:lnTo>
                  <a:moveTo>
                    <a:pt x="0" y="231"/>
                  </a:moveTo>
                  <a:lnTo>
                    <a:pt x="0" y="227"/>
                  </a:lnTo>
                  <a:moveTo>
                    <a:pt x="0" y="223"/>
                  </a:moveTo>
                  <a:lnTo>
                    <a:pt x="0" y="219"/>
                  </a:lnTo>
                  <a:moveTo>
                    <a:pt x="0" y="215"/>
                  </a:moveTo>
                  <a:lnTo>
                    <a:pt x="0" y="211"/>
                  </a:lnTo>
                  <a:moveTo>
                    <a:pt x="0" y="207"/>
                  </a:moveTo>
                  <a:lnTo>
                    <a:pt x="0" y="203"/>
                  </a:lnTo>
                  <a:moveTo>
                    <a:pt x="0" y="199"/>
                  </a:moveTo>
                  <a:lnTo>
                    <a:pt x="0" y="195"/>
                  </a:lnTo>
                  <a:moveTo>
                    <a:pt x="0" y="191"/>
                  </a:moveTo>
                  <a:lnTo>
                    <a:pt x="0" y="187"/>
                  </a:lnTo>
                  <a:moveTo>
                    <a:pt x="0" y="183"/>
                  </a:moveTo>
                  <a:lnTo>
                    <a:pt x="0" y="179"/>
                  </a:lnTo>
                  <a:moveTo>
                    <a:pt x="0" y="175"/>
                  </a:moveTo>
                  <a:lnTo>
                    <a:pt x="0" y="171"/>
                  </a:lnTo>
                  <a:moveTo>
                    <a:pt x="0" y="167"/>
                  </a:moveTo>
                  <a:lnTo>
                    <a:pt x="0" y="163"/>
                  </a:lnTo>
                  <a:moveTo>
                    <a:pt x="0" y="159"/>
                  </a:moveTo>
                  <a:lnTo>
                    <a:pt x="0" y="155"/>
                  </a:lnTo>
                  <a:moveTo>
                    <a:pt x="0" y="151"/>
                  </a:moveTo>
                  <a:lnTo>
                    <a:pt x="0" y="147"/>
                  </a:lnTo>
                  <a:moveTo>
                    <a:pt x="0" y="143"/>
                  </a:moveTo>
                  <a:lnTo>
                    <a:pt x="0" y="139"/>
                  </a:lnTo>
                  <a:moveTo>
                    <a:pt x="0" y="135"/>
                  </a:moveTo>
                  <a:lnTo>
                    <a:pt x="0" y="131"/>
                  </a:lnTo>
                  <a:moveTo>
                    <a:pt x="0" y="127"/>
                  </a:moveTo>
                  <a:lnTo>
                    <a:pt x="0" y="123"/>
                  </a:lnTo>
                  <a:moveTo>
                    <a:pt x="0" y="119"/>
                  </a:moveTo>
                  <a:lnTo>
                    <a:pt x="0" y="115"/>
                  </a:lnTo>
                  <a:moveTo>
                    <a:pt x="0" y="111"/>
                  </a:moveTo>
                  <a:lnTo>
                    <a:pt x="0" y="107"/>
                  </a:lnTo>
                  <a:moveTo>
                    <a:pt x="0" y="103"/>
                  </a:moveTo>
                  <a:lnTo>
                    <a:pt x="0" y="99"/>
                  </a:lnTo>
                  <a:moveTo>
                    <a:pt x="0" y="95"/>
                  </a:moveTo>
                  <a:lnTo>
                    <a:pt x="0" y="91"/>
                  </a:lnTo>
                  <a:moveTo>
                    <a:pt x="0" y="87"/>
                  </a:moveTo>
                  <a:lnTo>
                    <a:pt x="0" y="83"/>
                  </a:lnTo>
                  <a:moveTo>
                    <a:pt x="0" y="79"/>
                  </a:moveTo>
                  <a:lnTo>
                    <a:pt x="0" y="75"/>
                  </a:lnTo>
                  <a:moveTo>
                    <a:pt x="0" y="71"/>
                  </a:moveTo>
                  <a:lnTo>
                    <a:pt x="0" y="67"/>
                  </a:lnTo>
                  <a:moveTo>
                    <a:pt x="0" y="63"/>
                  </a:moveTo>
                  <a:lnTo>
                    <a:pt x="0" y="59"/>
                  </a:lnTo>
                  <a:moveTo>
                    <a:pt x="0" y="55"/>
                  </a:moveTo>
                  <a:lnTo>
                    <a:pt x="0" y="51"/>
                  </a:lnTo>
                  <a:moveTo>
                    <a:pt x="0" y="47"/>
                  </a:moveTo>
                  <a:lnTo>
                    <a:pt x="0" y="43"/>
                  </a:lnTo>
                  <a:moveTo>
                    <a:pt x="0" y="39"/>
                  </a:moveTo>
                  <a:lnTo>
                    <a:pt x="0" y="35"/>
                  </a:lnTo>
                  <a:moveTo>
                    <a:pt x="0" y="31"/>
                  </a:moveTo>
                  <a:lnTo>
                    <a:pt x="0" y="27"/>
                  </a:lnTo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6" name="Rectangle 2402"/>
            <p:cNvSpPr>
              <a:spLocks noChangeArrowheads="1"/>
            </p:cNvSpPr>
            <p:nvPr/>
          </p:nvSpPr>
          <p:spPr bwMode="auto">
            <a:xfrm>
              <a:off x="3447" y="559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7" name="Rectangle 2403"/>
            <p:cNvSpPr>
              <a:spLocks noChangeArrowheads="1"/>
            </p:cNvSpPr>
            <p:nvPr/>
          </p:nvSpPr>
          <p:spPr bwMode="auto">
            <a:xfrm>
              <a:off x="3447" y="559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8" name="Rectangle 2404"/>
            <p:cNvSpPr>
              <a:spLocks noChangeArrowheads="1"/>
            </p:cNvSpPr>
            <p:nvPr/>
          </p:nvSpPr>
          <p:spPr bwMode="auto">
            <a:xfrm>
              <a:off x="3447" y="59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9" name="Rectangle 2405"/>
            <p:cNvSpPr>
              <a:spLocks noChangeArrowheads="1"/>
            </p:cNvSpPr>
            <p:nvPr/>
          </p:nvSpPr>
          <p:spPr bwMode="auto">
            <a:xfrm>
              <a:off x="3440" y="566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0" name="Rectangle 2406"/>
            <p:cNvSpPr>
              <a:spLocks noChangeArrowheads="1"/>
            </p:cNvSpPr>
            <p:nvPr/>
          </p:nvSpPr>
          <p:spPr bwMode="auto">
            <a:xfrm>
              <a:off x="3440" y="585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1" name="Rectangle 2407"/>
            <p:cNvSpPr>
              <a:spLocks noChangeArrowheads="1"/>
            </p:cNvSpPr>
            <p:nvPr/>
          </p:nvSpPr>
          <p:spPr bwMode="auto">
            <a:xfrm>
              <a:off x="3434" y="57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2" name="Rectangle 2408"/>
            <p:cNvSpPr>
              <a:spLocks noChangeArrowheads="1"/>
            </p:cNvSpPr>
            <p:nvPr/>
          </p:nvSpPr>
          <p:spPr bwMode="auto">
            <a:xfrm>
              <a:off x="3434" y="57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3" name="Rectangle 2409"/>
            <p:cNvSpPr>
              <a:spLocks noChangeArrowheads="1"/>
            </p:cNvSpPr>
            <p:nvPr/>
          </p:nvSpPr>
          <p:spPr bwMode="auto">
            <a:xfrm>
              <a:off x="3434" y="57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4" name="Rectangle 2410"/>
            <p:cNvSpPr>
              <a:spLocks noChangeArrowheads="1"/>
            </p:cNvSpPr>
            <p:nvPr/>
          </p:nvSpPr>
          <p:spPr bwMode="auto">
            <a:xfrm>
              <a:off x="3434" y="57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5" name="Rectangle 2411"/>
            <p:cNvSpPr>
              <a:spLocks noChangeArrowheads="1"/>
            </p:cNvSpPr>
            <p:nvPr/>
          </p:nvSpPr>
          <p:spPr bwMode="auto">
            <a:xfrm>
              <a:off x="3402" y="951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6" name="Rectangle 2412"/>
            <p:cNvSpPr>
              <a:spLocks noChangeArrowheads="1"/>
            </p:cNvSpPr>
            <p:nvPr/>
          </p:nvSpPr>
          <p:spPr bwMode="auto">
            <a:xfrm>
              <a:off x="3402" y="95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7" name="Rectangle 2413"/>
            <p:cNvSpPr>
              <a:spLocks noChangeArrowheads="1"/>
            </p:cNvSpPr>
            <p:nvPr/>
          </p:nvSpPr>
          <p:spPr bwMode="auto">
            <a:xfrm>
              <a:off x="3402" y="98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8" name="Rectangle 2414"/>
            <p:cNvSpPr>
              <a:spLocks noChangeArrowheads="1"/>
            </p:cNvSpPr>
            <p:nvPr/>
          </p:nvSpPr>
          <p:spPr bwMode="auto">
            <a:xfrm>
              <a:off x="3395" y="958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9" name="Rectangle 2415"/>
            <p:cNvSpPr>
              <a:spLocks noChangeArrowheads="1"/>
            </p:cNvSpPr>
            <p:nvPr/>
          </p:nvSpPr>
          <p:spPr bwMode="auto">
            <a:xfrm>
              <a:off x="3395" y="977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0" name="Rectangle 2416"/>
            <p:cNvSpPr>
              <a:spLocks noChangeArrowheads="1"/>
            </p:cNvSpPr>
            <p:nvPr/>
          </p:nvSpPr>
          <p:spPr bwMode="auto">
            <a:xfrm>
              <a:off x="3389" y="964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1" name="Rectangle 2417"/>
            <p:cNvSpPr>
              <a:spLocks noChangeArrowheads="1"/>
            </p:cNvSpPr>
            <p:nvPr/>
          </p:nvSpPr>
          <p:spPr bwMode="auto">
            <a:xfrm>
              <a:off x="3389" y="97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2" name="Rectangle 2418"/>
            <p:cNvSpPr>
              <a:spLocks noChangeArrowheads="1"/>
            </p:cNvSpPr>
            <p:nvPr/>
          </p:nvSpPr>
          <p:spPr bwMode="auto">
            <a:xfrm>
              <a:off x="3389" y="97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3" name="Rectangle 2419"/>
            <p:cNvSpPr>
              <a:spLocks noChangeArrowheads="1"/>
            </p:cNvSpPr>
            <p:nvPr/>
          </p:nvSpPr>
          <p:spPr bwMode="auto">
            <a:xfrm>
              <a:off x="3389" y="964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4" name="Rectangle 2420"/>
            <p:cNvSpPr>
              <a:spLocks noChangeArrowheads="1"/>
            </p:cNvSpPr>
            <p:nvPr/>
          </p:nvSpPr>
          <p:spPr bwMode="auto">
            <a:xfrm>
              <a:off x="3028" y="134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5" name="Rectangle 2421"/>
            <p:cNvSpPr>
              <a:spLocks noChangeArrowheads="1"/>
            </p:cNvSpPr>
            <p:nvPr/>
          </p:nvSpPr>
          <p:spPr bwMode="auto">
            <a:xfrm>
              <a:off x="3028" y="134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6" name="Rectangle 2422"/>
            <p:cNvSpPr>
              <a:spLocks noChangeArrowheads="1"/>
            </p:cNvSpPr>
            <p:nvPr/>
          </p:nvSpPr>
          <p:spPr bwMode="auto">
            <a:xfrm>
              <a:off x="3028" y="137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7" name="Rectangle 2423"/>
            <p:cNvSpPr>
              <a:spLocks noChangeArrowheads="1"/>
            </p:cNvSpPr>
            <p:nvPr/>
          </p:nvSpPr>
          <p:spPr bwMode="auto">
            <a:xfrm>
              <a:off x="3022" y="1350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8" name="Rectangle 2424"/>
            <p:cNvSpPr>
              <a:spLocks noChangeArrowheads="1"/>
            </p:cNvSpPr>
            <p:nvPr/>
          </p:nvSpPr>
          <p:spPr bwMode="auto">
            <a:xfrm>
              <a:off x="3022" y="1369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9" name="Rectangle 2425"/>
            <p:cNvSpPr>
              <a:spLocks noChangeArrowheads="1"/>
            </p:cNvSpPr>
            <p:nvPr/>
          </p:nvSpPr>
          <p:spPr bwMode="auto">
            <a:xfrm>
              <a:off x="3015" y="1356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0" name="Rectangle 2426"/>
            <p:cNvSpPr>
              <a:spLocks noChangeArrowheads="1"/>
            </p:cNvSpPr>
            <p:nvPr/>
          </p:nvSpPr>
          <p:spPr bwMode="auto">
            <a:xfrm>
              <a:off x="3015" y="136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1" name="Rectangle 2427"/>
            <p:cNvSpPr>
              <a:spLocks noChangeArrowheads="1"/>
            </p:cNvSpPr>
            <p:nvPr/>
          </p:nvSpPr>
          <p:spPr bwMode="auto">
            <a:xfrm>
              <a:off x="3015" y="136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2" name="Rectangle 2428"/>
            <p:cNvSpPr>
              <a:spLocks noChangeArrowheads="1"/>
            </p:cNvSpPr>
            <p:nvPr/>
          </p:nvSpPr>
          <p:spPr bwMode="auto">
            <a:xfrm>
              <a:off x="3015" y="1356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3" name="Rectangle 2429"/>
            <p:cNvSpPr>
              <a:spLocks noChangeArrowheads="1"/>
            </p:cNvSpPr>
            <p:nvPr/>
          </p:nvSpPr>
          <p:spPr bwMode="auto">
            <a:xfrm>
              <a:off x="2371" y="1729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4" name="Rectangle 2430"/>
            <p:cNvSpPr>
              <a:spLocks noChangeArrowheads="1"/>
            </p:cNvSpPr>
            <p:nvPr/>
          </p:nvSpPr>
          <p:spPr bwMode="auto">
            <a:xfrm>
              <a:off x="2371" y="1729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5" name="Rectangle 2431"/>
            <p:cNvSpPr>
              <a:spLocks noChangeArrowheads="1"/>
            </p:cNvSpPr>
            <p:nvPr/>
          </p:nvSpPr>
          <p:spPr bwMode="auto">
            <a:xfrm>
              <a:off x="2371" y="1762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6" name="Rectangle 2432"/>
            <p:cNvSpPr>
              <a:spLocks noChangeArrowheads="1"/>
            </p:cNvSpPr>
            <p:nvPr/>
          </p:nvSpPr>
          <p:spPr bwMode="auto">
            <a:xfrm>
              <a:off x="2365" y="1736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7" name="Rectangle 2433"/>
            <p:cNvSpPr>
              <a:spLocks noChangeArrowheads="1"/>
            </p:cNvSpPr>
            <p:nvPr/>
          </p:nvSpPr>
          <p:spPr bwMode="auto">
            <a:xfrm>
              <a:off x="2365" y="1755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8" name="Rectangle 2434"/>
            <p:cNvSpPr>
              <a:spLocks noChangeArrowheads="1"/>
            </p:cNvSpPr>
            <p:nvPr/>
          </p:nvSpPr>
          <p:spPr bwMode="auto">
            <a:xfrm>
              <a:off x="2358" y="174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9" name="Rectangle 2435"/>
            <p:cNvSpPr>
              <a:spLocks noChangeArrowheads="1"/>
            </p:cNvSpPr>
            <p:nvPr/>
          </p:nvSpPr>
          <p:spPr bwMode="auto">
            <a:xfrm>
              <a:off x="2358" y="174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0" name="Rectangle 2436"/>
            <p:cNvSpPr>
              <a:spLocks noChangeArrowheads="1"/>
            </p:cNvSpPr>
            <p:nvPr/>
          </p:nvSpPr>
          <p:spPr bwMode="auto">
            <a:xfrm>
              <a:off x="2358" y="1749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1" name="Rectangle 2437"/>
            <p:cNvSpPr>
              <a:spLocks noChangeArrowheads="1"/>
            </p:cNvSpPr>
            <p:nvPr/>
          </p:nvSpPr>
          <p:spPr bwMode="auto">
            <a:xfrm>
              <a:off x="2358" y="1742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2" name="Rectangle 2438"/>
            <p:cNvSpPr>
              <a:spLocks noChangeArrowheads="1"/>
            </p:cNvSpPr>
            <p:nvPr/>
          </p:nvSpPr>
          <p:spPr bwMode="auto">
            <a:xfrm>
              <a:off x="2655" y="2122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3" name="Rectangle 2439"/>
            <p:cNvSpPr>
              <a:spLocks noChangeArrowheads="1"/>
            </p:cNvSpPr>
            <p:nvPr/>
          </p:nvSpPr>
          <p:spPr bwMode="auto">
            <a:xfrm>
              <a:off x="2655" y="2122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4" name="Rectangle 2440"/>
            <p:cNvSpPr>
              <a:spLocks noChangeArrowheads="1"/>
            </p:cNvSpPr>
            <p:nvPr/>
          </p:nvSpPr>
          <p:spPr bwMode="auto">
            <a:xfrm>
              <a:off x="2655" y="215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5" name="Rectangle 2441"/>
            <p:cNvSpPr>
              <a:spLocks noChangeArrowheads="1"/>
            </p:cNvSpPr>
            <p:nvPr/>
          </p:nvSpPr>
          <p:spPr bwMode="auto">
            <a:xfrm>
              <a:off x="2648" y="2128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6" name="Rectangle 2442"/>
            <p:cNvSpPr>
              <a:spLocks noChangeArrowheads="1"/>
            </p:cNvSpPr>
            <p:nvPr/>
          </p:nvSpPr>
          <p:spPr bwMode="auto">
            <a:xfrm>
              <a:off x="2648" y="2147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7" name="Rectangle 2443"/>
            <p:cNvSpPr>
              <a:spLocks noChangeArrowheads="1"/>
            </p:cNvSpPr>
            <p:nvPr/>
          </p:nvSpPr>
          <p:spPr bwMode="auto">
            <a:xfrm>
              <a:off x="2642" y="2134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8" name="Rectangle 2444"/>
            <p:cNvSpPr>
              <a:spLocks noChangeArrowheads="1"/>
            </p:cNvSpPr>
            <p:nvPr/>
          </p:nvSpPr>
          <p:spPr bwMode="auto">
            <a:xfrm>
              <a:off x="2642" y="2141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9" name="Rectangle 2445"/>
            <p:cNvSpPr>
              <a:spLocks noChangeArrowheads="1"/>
            </p:cNvSpPr>
            <p:nvPr/>
          </p:nvSpPr>
          <p:spPr bwMode="auto">
            <a:xfrm>
              <a:off x="2642" y="2141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0" name="Rectangle 2446"/>
            <p:cNvSpPr>
              <a:spLocks noChangeArrowheads="1"/>
            </p:cNvSpPr>
            <p:nvPr/>
          </p:nvSpPr>
          <p:spPr bwMode="auto">
            <a:xfrm>
              <a:off x="2642" y="2134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1" name="Rectangle 2447"/>
            <p:cNvSpPr>
              <a:spLocks noChangeArrowheads="1"/>
            </p:cNvSpPr>
            <p:nvPr/>
          </p:nvSpPr>
          <p:spPr bwMode="auto">
            <a:xfrm>
              <a:off x="2597" y="2906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2" name="Rectangle 2448"/>
            <p:cNvSpPr>
              <a:spLocks noChangeArrowheads="1"/>
            </p:cNvSpPr>
            <p:nvPr/>
          </p:nvSpPr>
          <p:spPr bwMode="auto">
            <a:xfrm>
              <a:off x="2597" y="290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3" name="Rectangle 2449"/>
            <p:cNvSpPr>
              <a:spLocks noChangeArrowheads="1"/>
            </p:cNvSpPr>
            <p:nvPr/>
          </p:nvSpPr>
          <p:spPr bwMode="auto">
            <a:xfrm>
              <a:off x="2597" y="2938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4" name="Rectangle 2450"/>
            <p:cNvSpPr>
              <a:spLocks noChangeArrowheads="1"/>
            </p:cNvSpPr>
            <p:nvPr/>
          </p:nvSpPr>
          <p:spPr bwMode="auto">
            <a:xfrm>
              <a:off x="2590" y="2912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5" name="Rectangle 2451"/>
            <p:cNvSpPr>
              <a:spLocks noChangeArrowheads="1"/>
            </p:cNvSpPr>
            <p:nvPr/>
          </p:nvSpPr>
          <p:spPr bwMode="auto">
            <a:xfrm>
              <a:off x="2590" y="2932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6" name="Rectangle 2452"/>
            <p:cNvSpPr>
              <a:spLocks noChangeArrowheads="1"/>
            </p:cNvSpPr>
            <p:nvPr/>
          </p:nvSpPr>
          <p:spPr bwMode="auto">
            <a:xfrm>
              <a:off x="2584" y="2919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7" name="Rectangle 2453"/>
            <p:cNvSpPr>
              <a:spLocks noChangeArrowheads="1"/>
            </p:cNvSpPr>
            <p:nvPr/>
          </p:nvSpPr>
          <p:spPr bwMode="auto">
            <a:xfrm>
              <a:off x="2584" y="2925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8" name="Rectangle 2454"/>
            <p:cNvSpPr>
              <a:spLocks noChangeArrowheads="1"/>
            </p:cNvSpPr>
            <p:nvPr/>
          </p:nvSpPr>
          <p:spPr bwMode="auto">
            <a:xfrm>
              <a:off x="2584" y="2925"/>
              <a:ext cx="3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9" name="Rectangle 2455"/>
            <p:cNvSpPr>
              <a:spLocks noChangeArrowheads="1"/>
            </p:cNvSpPr>
            <p:nvPr/>
          </p:nvSpPr>
          <p:spPr bwMode="auto">
            <a:xfrm>
              <a:off x="2584" y="2919"/>
              <a:ext cx="3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0" name="Rectangle 2456"/>
            <p:cNvSpPr>
              <a:spLocks noChangeArrowheads="1"/>
            </p:cNvSpPr>
            <p:nvPr/>
          </p:nvSpPr>
          <p:spPr bwMode="auto">
            <a:xfrm>
              <a:off x="2809" y="3298"/>
              <a:ext cx="13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1" name="Rectangle 2457"/>
            <p:cNvSpPr>
              <a:spLocks noChangeArrowheads="1"/>
            </p:cNvSpPr>
            <p:nvPr/>
          </p:nvSpPr>
          <p:spPr bwMode="auto">
            <a:xfrm>
              <a:off x="2809" y="3298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2" name="Rectangle 2458"/>
            <p:cNvSpPr>
              <a:spLocks noChangeArrowheads="1"/>
            </p:cNvSpPr>
            <p:nvPr/>
          </p:nvSpPr>
          <p:spPr bwMode="auto">
            <a:xfrm>
              <a:off x="2809" y="3330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3" name="Rectangle 2459"/>
            <p:cNvSpPr>
              <a:spLocks noChangeArrowheads="1"/>
            </p:cNvSpPr>
            <p:nvPr/>
          </p:nvSpPr>
          <p:spPr bwMode="auto">
            <a:xfrm>
              <a:off x="2803" y="3304"/>
              <a:ext cx="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4" name="Rectangle 2460"/>
            <p:cNvSpPr>
              <a:spLocks noChangeArrowheads="1"/>
            </p:cNvSpPr>
            <p:nvPr/>
          </p:nvSpPr>
          <p:spPr bwMode="auto">
            <a:xfrm>
              <a:off x="2803" y="3324"/>
              <a:ext cx="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5" name="Rectangle 2461"/>
            <p:cNvSpPr>
              <a:spLocks noChangeArrowheads="1"/>
            </p:cNvSpPr>
            <p:nvPr/>
          </p:nvSpPr>
          <p:spPr bwMode="auto">
            <a:xfrm>
              <a:off x="2796" y="331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6" name="Rectangle 2462"/>
            <p:cNvSpPr>
              <a:spLocks noChangeArrowheads="1"/>
            </p:cNvSpPr>
            <p:nvPr/>
          </p:nvSpPr>
          <p:spPr bwMode="auto">
            <a:xfrm>
              <a:off x="2796" y="3317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7" name="Rectangle 2463"/>
            <p:cNvSpPr>
              <a:spLocks noChangeArrowheads="1"/>
            </p:cNvSpPr>
            <p:nvPr/>
          </p:nvSpPr>
          <p:spPr bwMode="auto">
            <a:xfrm>
              <a:off x="2796" y="3317"/>
              <a:ext cx="3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8" name="Rectangle 2464"/>
            <p:cNvSpPr>
              <a:spLocks noChangeArrowheads="1"/>
            </p:cNvSpPr>
            <p:nvPr/>
          </p:nvSpPr>
          <p:spPr bwMode="auto">
            <a:xfrm>
              <a:off x="2796" y="3311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9" name="Rectangle 2465"/>
            <p:cNvSpPr>
              <a:spLocks noChangeArrowheads="1"/>
            </p:cNvSpPr>
            <p:nvPr/>
          </p:nvSpPr>
          <p:spPr bwMode="auto">
            <a:xfrm>
              <a:off x="3112" y="368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0" name="Rectangle 2466"/>
            <p:cNvSpPr>
              <a:spLocks noChangeArrowheads="1"/>
            </p:cNvSpPr>
            <p:nvPr/>
          </p:nvSpPr>
          <p:spPr bwMode="auto">
            <a:xfrm>
              <a:off x="3112" y="368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1" name="Rectangle 2467"/>
            <p:cNvSpPr>
              <a:spLocks noChangeArrowheads="1"/>
            </p:cNvSpPr>
            <p:nvPr/>
          </p:nvSpPr>
          <p:spPr bwMode="auto">
            <a:xfrm>
              <a:off x="3112" y="371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2" name="Rectangle 2468"/>
            <p:cNvSpPr>
              <a:spLocks noChangeArrowheads="1"/>
            </p:cNvSpPr>
            <p:nvPr/>
          </p:nvSpPr>
          <p:spPr bwMode="auto">
            <a:xfrm>
              <a:off x="3106" y="3690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3" name="Rectangle 2469"/>
            <p:cNvSpPr>
              <a:spLocks noChangeArrowheads="1"/>
            </p:cNvSpPr>
            <p:nvPr/>
          </p:nvSpPr>
          <p:spPr bwMode="auto">
            <a:xfrm>
              <a:off x="3106" y="3709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4" name="Rectangle 2470"/>
            <p:cNvSpPr>
              <a:spLocks noChangeArrowheads="1"/>
            </p:cNvSpPr>
            <p:nvPr/>
          </p:nvSpPr>
          <p:spPr bwMode="auto">
            <a:xfrm>
              <a:off x="3099" y="369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5" name="Rectangle 2471"/>
            <p:cNvSpPr>
              <a:spLocks noChangeArrowheads="1"/>
            </p:cNvSpPr>
            <p:nvPr/>
          </p:nvSpPr>
          <p:spPr bwMode="auto">
            <a:xfrm>
              <a:off x="3099" y="370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6" name="Rectangle 2472"/>
            <p:cNvSpPr>
              <a:spLocks noChangeArrowheads="1"/>
            </p:cNvSpPr>
            <p:nvPr/>
          </p:nvSpPr>
          <p:spPr bwMode="auto">
            <a:xfrm>
              <a:off x="3099" y="370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7" name="Rectangle 2473"/>
            <p:cNvSpPr>
              <a:spLocks noChangeArrowheads="1"/>
            </p:cNvSpPr>
            <p:nvPr/>
          </p:nvSpPr>
          <p:spPr bwMode="auto">
            <a:xfrm>
              <a:off x="3099" y="369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8" name="Rectangle 2474"/>
            <p:cNvSpPr>
              <a:spLocks noChangeArrowheads="1"/>
            </p:cNvSpPr>
            <p:nvPr/>
          </p:nvSpPr>
          <p:spPr bwMode="auto">
            <a:xfrm>
              <a:off x="2764" y="2514"/>
              <a:ext cx="13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9" name="Rectangle 2475"/>
            <p:cNvSpPr>
              <a:spLocks noChangeArrowheads="1"/>
            </p:cNvSpPr>
            <p:nvPr/>
          </p:nvSpPr>
          <p:spPr bwMode="auto">
            <a:xfrm>
              <a:off x="2764" y="2514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0" name="Rectangle 2476"/>
            <p:cNvSpPr>
              <a:spLocks noChangeArrowheads="1"/>
            </p:cNvSpPr>
            <p:nvPr/>
          </p:nvSpPr>
          <p:spPr bwMode="auto">
            <a:xfrm>
              <a:off x="2764" y="254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1" name="Rectangle 2477"/>
            <p:cNvSpPr>
              <a:spLocks noChangeArrowheads="1"/>
            </p:cNvSpPr>
            <p:nvPr/>
          </p:nvSpPr>
          <p:spPr bwMode="auto">
            <a:xfrm>
              <a:off x="2758" y="2520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2" name="Rectangle 2478"/>
            <p:cNvSpPr>
              <a:spLocks noChangeArrowheads="1"/>
            </p:cNvSpPr>
            <p:nvPr/>
          </p:nvSpPr>
          <p:spPr bwMode="auto">
            <a:xfrm>
              <a:off x="2758" y="2539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3" name="Rectangle 2479"/>
            <p:cNvSpPr>
              <a:spLocks noChangeArrowheads="1"/>
            </p:cNvSpPr>
            <p:nvPr/>
          </p:nvSpPr>
          <p:spPr bwMode="auto">
            <a:xfrm>
              <a:off x="2751" y="252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4" name="Rectangle 2480"/>
            <p:cNvSpPr>
              <a:spLocks noChangeArrowheads="1"/>
            </p:cNvSpPr>
            <p:nvPr/>
          </p:nvSpPr>
          <p:spPr bwMode="auto">
            <a:xfrm>
              <a:off x="2751" y="253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5" name="Rectangle 2481"/>
            <p:cNvSpPr>
              <a:spLocks noChangeArrowheads="1"/>
            </p:cNvSpPr>
            <p:nvPr/>
          </p:nvSpPr>
          <p:spPr bwMode="auto">
            <a:xfrm>
              <a:off x="2751" y="2533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6" name="Rectangle 2482"/>
            <p:cNvSpPr>
              <a:spLocks noChangeArrowheads="1"/>
            </p:cNvSpPr>
            <p:nvPr/>
          </p:nvSpPr>
          <p:spPr bwMode="auto">
            <a:xfrm>
              <a:off x="2751" y="2527"/>
              <a:ext cx="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7" name="Line 2483"/>
            <p:cNvSpPr>
              <a:spLocks noChangeShapeType="1"/>
            </p:cNvSpPr>
            <p:nvPr/>
          </p:nvSpPr>
          <p:spPr bwMode="auto">
            <a:xfrm flipV="1">
              <a:off x="3402" y="566"/>
              <a:ext cx="32" cy="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8" name="Line 2484"/>
            <p:cNvSpPr>
              <a:spLocks noChangeShapeType="1"/>
            </p:cNvSpPr>
            <p:nvPr/>
          </p:nvSpPr>
          <p:spPr bwMode="auto">
            <a:xfrm>
              <a:off x="3402" y="566"/>
              <a:ext cx="32" cy="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9" name="Line 2485"/>
            <p:cNvSpPr>
              <a:spLocks noChangeShapeType="1"/>
            </p:cNvSpPr>
            <p:nvPr/>
          </p:nvSpPr>
          <p:spPr bwMode="auto">
            <a:xfrm flipV="1">
              <a:off x="3440" y="951"/>
              <a:ext cx="26" cy="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0" name="Line 2486"/>
            <p:cNvSpPr>
              <a:spLocks noChangeShapeType="1"/>
            </p:cNvSpPr>
            <p:nvPr/>
          </p:nvSpPr>
          <p:spPr bwMode="auto">
            <a:xfrm>
              <a:off x="3440" y="951"/>
              <a:ext cx="26" cy="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1" name="Line 2487"/>
            <p:cNvSpPr>
              <a:spLocks noChangeShapeType="1"/>
            </p:cNvSpPr>
            <p:nvPr/>
          </p:nvSpPr>
          <p:spPr bwMode="auto">
            <a:xfrm flipV="1">
              <a:off x="3376" y="1344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2" name="Line 2488"/>
            <p:cNvSpPr>
              <a:spLocks noChangeShapeType="1"/>
            </p:cNvSpPr>
            <p:nvPr/>
          </p:nvSpPr>
          <p:spPr bwMode="auto">
            <a:xfrm>
              <a:off x="3376" y="1344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3" name="Line 2489"/>
            <p:cNvSpPr>
              <a:spLocks noChangeShapeType="1"/>
            </p:cNvSpPr>
            <p:nvPr/>
          </p:nvSpPr>
          <p:spPr bwMode="auto">
            <a:xfrm flipV="1">
              <a:off x="3434" y="173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4" name="Line 2490"/>
            <p:cNvSpPr>
              <a:spLocks noChangeShapeType="1"/>
            </p:cNvSpPr>
            <p:nvPr/>
          </p:nvSpPr>
          <p:spPr bwMode="auto">
            <a:xfrm>
              <a:off x="3434" y="173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5" name="Line 2491"/>
            <p:cNvSpPr>
              <a:spLocks noChangeShapeType="1"/>
            </p:cNvSpPr>
            <p:nvPr/>
          </p:nvSpPr>
          <p:spPr bwMode="auto">
            <a:xfrm flipV="1">
              <a:off x="3389" y="212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6" name="Line 2492"/>
            <p:cNvSpPr>
              <a:spLocks noChangeShapeType="1"/>
            </p:cNvSpPr>
            <p:nvPr/>
          </p:nvSpPr>
          <p:spPr bwMode="auto">
            <a:xfrm>
              <a:off x="3389" y="212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7" name="Line 2493"/>
            <p:cNvSpPr>
              <a:spLocks noChangeShapeType="1"/>
            </p:cNvSpPr>
            <p:nvPr/>
          </p:nvSpPr>
          <p:spPr bwMode="auto">
            <a:xfrm flipV="1">
              <a:off x="3479" y="290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8" name="Line 2494"/>
            <p:cNvSpPr>
              <a:spLocks noChangeShapeType="1"/>
            </p:cNvSpPr>
            <p:nvPr/>
          </p:nvSpPr>
          <p:spPr bwMode="auto">
            <a:xfrm>
              <a:off x="3479" y="2906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9" name="Line 2495"/>
            <p:cNvSpPr>
              <a:spLocks noChangeShapeType="1"/>
            </p:cNvSpPr>
            <p:nvPr/>
          </p:nvSpPr>
          <p:spPr bwMode="auto">
            <a:xfrm flipV="1">
              <a:off x="3408" y="329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0" name="Line 2496"/>
            <p:cNvSpPr>
              <a:spLocks noChangeShapeType="1"/>
            </p:cNvSpPr>
            <p:nvPr/>
          </p:nvSpPr>
          <p:spPr bwMode="auto">
            <a:xfrm>
              <a:off x="3408" y="3298"/>
              <a:ext cx="32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1" name="Line 2497"/>
            <p:cNvSpPr>
              <a:spLocks noChangeShapeType="1"/>
            </p:cNvSpPr>
            <p:nvPr/>
          </p:nvSpPr>
          <p:spPr bwMode="auto">
            <a:xfrm flipV="1">
              <a:off x="3382" y="3690"/>
              <a:ext cx="33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2" name="Line 2498"/>
            <p:cNvSpPr>
              <a:spLocks noChangeShapeType="1"/>
            </p:cNvSpPr>
            <p:nvPr/>
          </p:nvSpPr>
          <p:spPr bwMode="auto">
            <a:xfrm>
              <a:off x="3382" y="3690"/>
              <a:ext cx="33" cy="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3" name="Line 2499"/>
            <p:cNvSpPr>
              <a:spLocks noChangeShapeType="1"/>
            </p:cNvSpPr>
            <p:nvPr/>
          </p:nvSpPr>
          <p:spPr bwMode="auto">
            <a:xfrm flipV="1">
              <a:off x="3389" y="2520"/>
              <a:ext cx="32" cy="2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4" name="Line 2500"/>
            <p:cNvSpPr>
              <a:spLocks noChangeShapeType="1"/>
            </p:cNvSpPr>
            <p:nvPr/>
          </p:nvSpPr>
          <p:spPr bwMode="auto">
            <a:xfrm>
              <a:off x="3389" y="2520"/>
              <a:ext cx="32" cy="2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5" name="Rectangle 2501"/>
            <p:cNvSpPr>
              <a:spLocks noChangeArrowheads="1"/>
            </p:cNvSpPr>
            <p:nvPr/>
          </p:nvSpPr>
          <p:spPr bwMode="auto">
            <a:xfrm>
              <a:off x="2217" y="347"/>
              <a:ext cx="2402" cy="359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16" name="Rechteck 2515"/>
          <p:cNvSpPr/>
          <p:nvPr/>
        </p:nvSpPr>
        <p:spPr>
          <a:xfrm>
            <a:off x="195306" y="4365104"/>
            <a:ext cx="8697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/>
            <a:r>
              <a:rPr lang="en-US" sz="1200" i="1" dirty="0" smtClean="0"/>
              <a:t>Note</a:t>
            </a:r>
            <a:r>
              <a:rPr lang="en-US" sz="1200" dirty="0" smtClean="0"/>
              <a:t>. ● indicates the standardized mean difference between control and treatment groups before matching and × after matching </a:t>
            </a:r>
          </a:p>
          <a:p>
            <a:pPr marL="355600"/>
            <a:r>
              <a:rPr lang="en-US" sz="1200" dirty="0" smtClean="0"/>
              <a:t>(broken lines -0.25/+0.25).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87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Results: Causal Effects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98153"/>
              </p:ext>
            </p:extLst>
          </p:nvPr>
        </p:nvGraphicFramePr>
        <p:xfrm>
          <a:off x="179512" y="1484785"/>
          <a:ext cx="8784976" cy="431800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 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2001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2006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2011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Un-matched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Sample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544.91** (1.89)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550.32** (2.15)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543.23** (2.33)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-28.67** (8.17)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-28.73* (13.28)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-40.34** (10.34)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5614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6967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3668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Matched</a:t>
                      </a:r>
                      <a:r>
                        <a:rPr lang="de-DE" sz="1500" kern="150" dirty="0" smtClean="0">
                          <a:effectLst/>
                          <a:latin typeface="+mn-lt"/>
                        </a:rPr>
                        <a:t> Sample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525.14** (8.94)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531.52** (11.98)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516.46** (10.11)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-8.90 (8.79)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-9.93 (15.21)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-13.57 (14.63)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587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112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Matched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Sample </a:t>
                      </a:r>
                      <a:r>
                        <a:rPr lang="de-DE" sz="1500" kern="150" baseline="0" dirty="0" err="1" smtClean="0">
                          <a:effectLst/>
                          <a:latin typeface="+mn-lt"/>
                        </a:rPr>
                        <a:t>with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Controls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392.73** (18.94)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445.71** (37.07)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433.34** (45.69)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-9.96 (8.23)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-12.51 (13.22)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-11.73 (11.38)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587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112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i="1" kern="150" dirty="0" smtClean="0">
                          <a:effectLst/>
                          <a:latin typeface="+mn-lt"/>
                        </a:rPr>
                        <a:t>Note</a:t>
                      </a: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. * </a:t>
                      </a:r>
                      <a:r>
                        <a:rPr lang="de-DE" sz="1500" b="0" kern="150" dirty="0">
                          <a:effectLst/>
                          <a:latin typeface="+mn-lt"/>
                        </a:rPr>
                        <a:t>= p &lt; 0.05, ** = &lt; 0.01. 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9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Results: Causal Effects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93387"/>
              </p:ext>
            </p:extLst>
          </p:nvPr>
        </p:nvGraphicFramePr>
        <p:xfrm>
          <a:off x="179512" y="1484785"/>
          <a:ext cx="8784976" cy="431800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 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2001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2006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2011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</a:tr>
              <a:tr h="199081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Un-matched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Sample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544.91** (1.89)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550.32** (2.15)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543.23** (2.33)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-28.67** (8.17)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-28.73* (13.28)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-40.34** (10.34)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5614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6967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3668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Matched</a:t>
                      </a:r>
                      <a:r>
                        <a:rPr lang="de-DE" sz="1500" kern="150" dirty="0" smtClean="0">
                          <a:effectLst/>
                          <a:latin typeface="+mn-lt"/>
                        </a:rPr>
                        <a:t> Sample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525.14** (8.94)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531.52** (11.98)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516.46** (10.11)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-8.90 (8.79)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-9.93 (15.21)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-13.57 (14.63)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587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112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Matched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Sample </a:t>
                      </a:r>
                      <a:r>
                        <a:rPr lang="de-DE" sz="1500" kern="150" baseline="0" dirty="0" err="1" smtClean="0">
                          <a:effectLst/>
                          <a:latin typeface="+mn-lt"/>
                        </a:rPr>
                        <a:t>with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Controls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392.73** (18.94)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445.71** (37.07)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433.34** (45.69)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-9.96 (8.23)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-12.51 (13.22)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-11.73 (11.38)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587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112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199081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i="1" kern="150" dirty="0" smtClean="0">
                          <a:effectLst/>
                          <a:latin typeface="+mn-lt"/>
                        </a:rPr>
                        <a:t>Note</a:t>
                      </a: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. * </a:t>
                      </a:r>
                      <a:r>
                        <a:rPr lang="de-DE" sz="1500" b="0" kern="150" dirty="0">
                          <a:effectLst/>
                          <a:latin typeface="+mn-lt"/>
                        </a:rPr>
                        <a:t>= p &lt; 0.05, ** = &lt; 0.01. 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2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Results: Causal Effects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74020"/>
              </p:ext>
            </p:extLst>
          </p:nvPr>
        </p:nvGraphicFramePr>
        <p:xfrm>
          <a:off x="179512" y="1484785"/>
          <a:ext cx="8784976" cy="431800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 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2001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2006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50" dirty="0">
                          <a:effectLst/>
                          <a:latin typeface="+mn-lt"/>
                        </a:rPr>
                        <a:t>2011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Un-matched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Sample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544.91** (1.89)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550.32** (2.15)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543.23** (2.33)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-28.67** (8.17)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-28.73* (13.28)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-40.34** (10.34)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5614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6967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3668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Matched</a:t>
                      </a:r>
                      <a:r>
                        <a:rPr lang="de-DE" sz="1500" kern="150" dirty="0" smtClean="0">
                          <a:effectLst/>
                          <a:latin typeface="+mn-lt"/>
                        </a:rPr>
                        <a:t> Sample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525.14** (8.94)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531.52** (11.98)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516.46** (10.11)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-8.90 (8.79)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-9.93 (15.21)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-13.57 (14.63)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>
                    <a:solidFill>
                      <a:srgbClr val="92D050"/>
                    </a:solidFill>
                  </a:tcPr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  <a:ea typeface="SimSun"/>
                          <a:cs typeface="Mangal"/>
                        </a:rPr>
                        <a:t>no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587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112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Matched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Sample </a:t>
                      </a:r>
                      <a:r>
                        <a:rPr lang="de-DE" sz="1500" kern="150" baseline="0" dirty="0" err="1" smtClean="0">
                          <a:effectLst/>
                          <a:latin typeface="+mn-lt"/>
                        </a:rPr>
                        <a:t>with</a:t>
                      </a:r>
                      <a:r>
                        <a:rPr lang="de-DE" sz="1500" kern="150" baseline="0" dirty="0" smtClean="0">
                          <a:effectLst/>
                          <a:latin typeface="+mn-lt"/>
                        </a:rPr>
                        <a:t> Controls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Constant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392.73** (18.94)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445.71** (37.07)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433.34** (45.69)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Treatment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-9.96 (8.23)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-12.51 (13.22)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-11.73 (11.38)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Covariates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 err="1" smtClean="0">
                          <a:effectLst/>
                          <a:latin typeface="+mn-lt"/>
                        </a:rPr>
                        <a:t>yes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kern="150" dirty="0">
                          <a:effectLst/>
                          <a:latin typeface="+mn-lt"/>
                        </a:rPr>
                        <a:t>N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587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>
                          <a:effectLst/>
                          <a:latin typeface="+mn-lt"/>
                        </a:rPr>
                        <a:t>392</a:t>
                      </a:r>
                      <a:endParaRPr lang="de-DE" sz="15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kern="150" dirty="0">
                          <a:effectLst/>
                          <a:latin typeface="+mn-lt"/>
                        </a:rPr>
                        <a:t>112</a:t>
                      </a:r>
                      <a:endParaRPr lang="de-DE" sz="15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</a:tr>
              <a:tr h="237203">
                <a:tc gridSpan="4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1500" b="0" i="1" kern="150" dirty="0" smtClean="0">
                          <a:effectLst/>
                          <a:latin typeface="+mn-lt"/>
                        </a:rPr>
                        <a:t>Note</a:t>
                      </a:r>
                      <a:r>
                        <a:rPr lang="de-DE" sz="1500" b="0" kern="150" dirty="0" smtClean="0">
                          <a:effectLst/>
                          <a:latin typeface="+mn-lt"/>
                        </a:rPr>
                        <a:t>. * </a:t>
                      </a:r>
                      <a:r>
                        <a:rPr lang="de-DE" sz="1500" b="0" kern="150" dirty="0">
                          <a:effectLst/>
                          <a:latin typeface="+mn-lt"/>
                        </a:rPr>
                        <a:t>= p &lt; 0.05, ** = &lt; 0.01. </a:t>
                      </a:r>
                      <a:endParaRPr lang="de-DE" sz="1500" b="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68361" marR="68361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Summary of Results and Conclusion</a:t>
            </a:r>
            <a:endParaRPr lang="en-US" dirty="0"/>
          </a:p>
        </p:txBody>
      </p:sp>
      <p:sp>
        <p:nvSpPr>
          <p:cNvPr id="2517" name="Inhaltsplatzhalter 2516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Before matching</a:t>
            </a:r>
          </a:p>
          <a:p>
            <a:pPr lvl="1"/>
            <a:r>
              <a:rPr lang="en-US" sz="2000" dirty="0" smtClean="0"/>
              <a:t>Children who did not attend preschool have disadvantaged backgrounds</a:t>
            </a:r>
          </a:p>
          <a:p>
            <a:pPr lvl="1"/>
            <a:r>
              <a:rPr lang="en-US" sz="2000" dirty="0" smtClean="0"/>
              <a:t>Children who did attend preschool for at least two years show significantly better reading abilities in all three cycles</a:t>
            </a:r>
          </a:p>
          <a:p>
            <a:r>
              <a:rPr lang="en-US" sz="2200" dirty="0" smtClean="0"/>
              <a:t>After matching</a:t>
            </a:r>
          </a:p>
          <a:p>
            <a:pPr lvl="1"/>
            <a:r>
              <a:rPr lang="en-US" sz="2000" dirty="0" smtClean="0"/>
              <a:t>Reading disadvantages of children who did not attend preschool are not significant on a 5%-level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do not change substantially after including covariates as controls to account for remaining imbalances</a:t>
            </a:r>
          </a:p>
          <a:p>
            <a:pPr>
              <a:buFont typeface="Wingdings"/>
              <a:buChar char="à"/>
            </a:pPr>
            <a:r>
              <a:rPr lang="en-US" sz="2200" dirty="0" smtClean="0"/>
              <a:t>No empirical evidence for the hypothesis that attending preschool would result in reading benefits for children who did not participate</a:t>
            </a:r>
          </a:p>
          <a:p>
            <a:r>
              <a:rPr lang="de-DE" sz="2200" dirty="0"/>
              <a:t>Former </a:t>
            </a:r>
            <a:r>
              <a:rPr lang="de-DE" sz="2200" dirty="0" err="1"/>
              <a:t>studies</a:t>
            </a:r>
            <a:r>
              <a:rPr lang="de-DE" sz="2200" dirty="0"/>
              <a:t> </a:t>
            </a:r>
            <a:r>
              <a:rPr lang="de-DE" sz="2200" dirty="0" err="1"/>
              <a:t>showed</a:t>
            </a:r>
            <a:r>
              <a:rPr lang="de-DE" sz="2200" dirty="0"/>
              <a:t> </a:t>
            </a:r>
            <a:r>
              <a:rPr lang="de-DE" sz="2200" dirty="0" err="1"/>
              <a:t>beneficial</a:t>
            </a:r>
            <a:r>
              <a:rPr lang="de-DE" sz="2200" dirty="0"/>
              <a:t> </a:t>
            </a:r>
            <a:r>
              <a:rPr lang="de-DE" sz="2200" dirty="0" err="1"/>
              <a:t>effects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certain</a:t>
            </a:r>
            <a:r>
              <a:rPr lang="de-DE" sz="2200" dirty="0"/>
              <a:t> countries </a:t>
            </a:r>
            <a:r>
              <a:rPr lang="de-DE" sz="2200" dirty="0" err="1"/>
              <a:t>or</a:t>
            </a:r>
            <a:r>
              <a:rPr lang="de-DE" sz="2200" dirty="0"/>
              <a:t> high </a:t>
            </a:r>
            <a:r>
              <a:rPr lang="de-DE" sz="2200" dirty="0" err="1"/>
              <a:t>quality</a:t>
            </a:r>
            <a:r>
              <a:rPr lang="de-DE" sz="2200" dirty="0"/>
              <a:t> </a:t>
            </a:r>
            <a:r>
              <a:rPr lang="de-DE" sz="2200" dirty="0" err="1" smtClean="0"/>
              <a:t>programs</a:t>
            </a:r>
            <a:endParaRPr lang="de-DE" sz="2200" dirty="0" smtClean="0"/>
          </a:p>
          <a:p>
            <a:r>
              <a:rPr lang="en-US" sz="2200" dirty="0" smtClean="0"/>
              <a:t>Preschool in Germany seems not to tap its full potential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(cf. Duncan &amp; Magnuson, 2013)</a:t>
            </a:r>
          </a:p>
          <a:p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7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Limitations and Outreach</a:t>
            </a:r>
            <a:endParaRPr lang="en-US" dirty="0"/>
          </a:p>
        </p:txBody>
      </p:sp>
      <p:sp>
        <p:nvSpPr>
          <p:cNvPr id="2517" name="Inhaltsplatzhalter 2516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Autofit/>
          </a:bodyPr>
          <a:lstStyle/>
          <a:p>
            <a:r>
              <a:rPr lang="en-US" sz="2000" dirty="0" smtClean="0"/>
              <a:t>Ignorable treatment </a:t>
            </a:r>
            <a:r>
              <a:rPr lang="en-US" sz="2000" dirty="0"/>
              <a:t>a</a:t>
            </a:r>
            <a:r>
              <a:rPr lang="en-US" sz="2000" dirty="0" smtClean="0"/>
              <a:t>ssignment </a:t>
            </a:r>
            <a:r>
              <a:rPr lang="en-US" sz="2000" dirty="0"/>
              <a:t>a</a:t>
            </a:r>
            <a:r>
              <a:rPr lang="en-US" sz="2000" dirty="0" smtClean="0"/>
              <a:t>ssumption: no hidden bias from unobserved covariates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(Rosenbaum &amp; Rubin, 1983)</a:t>
            </a:r>
          </a:p>
          <a:p>
            <a:pPr lvl="1">
              <a:buFont typeface="Wingdings" pitchFamily="2" charset="2"/>
              <a:buChar char="à"/>
            </a:pPr>
            <a:r>
              <a:rPr lang="en-US" sz="1900" dirty="0" smtClean="0">
                <a:sym typeface="Wingdings" panose="05000000000000000000" pitchFamily="2" charset="2"/>
              </a:rPr>
              <a:t>Complete set of covariates?</a:t>
            </a:r>
          </a:p>
          <a:p>
            <a:pPr lvl="1">
              <a:buFont typeface="Wingdings" pitchFamily="2" charset="2"/>
              <a:buChar char="à"/>
            </a:pPr>
            <a:r>
              <a:rPr lang="en-US" sz="1900" dirty="0" smtClean="0">
                <a:sym typeface="Wingdings" panose="05000000000000000000" pitchFamily="2" charset="2"/>
              </a:rPr>
              <a:t>If students who did not participate are even more disadvantaged than observed, we would </a:t>
            </a:r>
            <a:r>
              <a:rPr lang="en-US" sz="1900" i="1" dirty="0" smtClean="0">
                <a:sym typeface="Wingdings" panose="05000000000000000000" pitchFamily="2" charset="2"/>
              </a:rPr>
              <a:t>overestimate</a:t>
            </a:r>
            <a:r>
              <a:rPr lang="en-US" sz="1900" dirty="0" smtClean="0">
                <a:sym typeface="Wingdings" panose="05000000000000000000" pitchFamily="2" charset="2"/>
              </a:rPr>
              <a:t> the group differences which are now already non-significant</a:t>
            </a:r>
          </a:p>
          <a:p>
            <a:pPr lvl="1">
              <a:buFont typeface="Wingdings" pitchFamily="2" charset="2"/>
              <a:buChar char="à"/>
            </a:pPr>
            <a:r>
              <a:rPr lang="en-US" sz="1900" dirty="0" smtClean="0">
                <a:sym typeface="Wingdings" panose="05000000000000000000" pitchFamily="2" charset="2"/>
              </a:rPr>
              <a:t>But: no randomized controlled trial</a:t>
            </a:r>
          </a:p>
          <a:p>
            <a:r>
              <a:rPr lang="en-US" sz="2000" dirty="0" smtClean="0"/>
              <a:t>Generalizability</a:t>
            </a:r>
          </a:p>
          <a:p>
            <a:pPr lvl="1"/>
            <a:r>
              <a:rPr lang="en-US" sz="1900" dirty="0" smtClean="0"/>
              <a:t>Disadvantaged students</a:t>
            </a:r>
          </a:p>
          <a:p>
            <a:pPr lvl="1"/>
            <a:r>
              <a:rPr lang="en-US" sz="1900" dirty="0" smtClean="0"/>
              <a:t>Reading in fourth grade</a:t>
            </a:r>
          </a:p>
          <a:p>
            <a:pPr>
              <a:buFont typeface="Wingdings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In no cycle, we found support for the hypothesis that preschool is a beneficial treatment for reading abilities of disadvantaged students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 rot="1046777" flipH="1">
            <a:off x="5250243" y="2269090"/>
            <a:ext cx="2706595" cy="1872208"/>
          </a:xfrm>
          <a:prstGeom prst="wedgeRoundRectCallout">
            <a:avLst>
              <a:gd name="adj1" fmla="val -25060"/>
              <a:gd name="adj2" fmla="val 68373"/>
              <a:gd name="adj3" fmla="val 16667"/>
            </a:avLst>
          </a:prstGeom>
          <a:solidFill>
            <a:schemeClr val="bg1"/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 smtClean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lang="en-US" sz="16600" b="1" dirty="0"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18293" y="4849996"/>
            <a:ext cx="610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Thank you very much for your attention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6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References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355600" indent="-355600">
              <a:buNone/>
            </a:pPr>
            <a:r>
              <a:rPr lang="de-DE" sz="1200" dirty="0"/>
              <a:t>Anders, Y. &amp; Roßbach, H.-G. (2014). Empirische Bildungsforschung zu Auswirkungen </a:t>
            </a:r>
            <a:r>
              <a:rPr lang="de-DE" sz="1200" dirty="0" smtClean="0"/>
              <a:t>frühkindlicher, institutioneller </a:t>
            </a:r>
            <a:r>
              <a:rPr lang="de-DE" sz="1200" dirty="0"/>
              <a:t>Bildung: Internationale und nationale Ergebnisse. In </a:t>
            </a:r>
            <a:r>
              <a:rPr lang="de-DE" sz="1200" dirty="0" smtClean="0"/>
              <a:t>Braches-</a:t>
            </a:r>
            <a:r>
              <a:rPr lang="de-DE" sz="1200" dirty="0" err="1" smtClean="0"/>
              <a:t>Chyrek</a:t>
            </a:r>
            <a:r>
              <a:rPr lang="de-DE" sz="1200" dirty="0"/>
              <a:t>, R., </a:t>
            </a:r>
            <a:r>
              <a:rPr lang="de-DE" sz="1200" dirty="0" err="1"/>
              <a:t>Rühner</a:t>
            </a:r>
            <a:r>
              <a:rPr lang="de-DE" sz="1200" dirty="0"/>
              <a:t>, </a:t>
            </a:r>
            <a:r>
              <a:rPr lang="de-DE" sz="1200" dirty="0" err="1"/>
              <a:t>Ch</a:t>
            </a:r>
            <a:r>
              <a:rPr lang="de-DE" sz="1200" dirty="0"/>
              <a:t>., </a:t>
            </a:r>
            <a:r>
              <a:rPr lang="de-DE" sz="1200" dirty="0" err="1"/>
              <a:t>Sünker</a:t>
            </a:r>
            <a:r>
              <a:rPr lang="de-DE" sz="1200" dirty="0"/>
              <a:t>, H</a:t>
            </a:r>
            <a:r>
              <a:rPr lang="de-DE" sz="1200" dirty="0" smtClean="0"/>
              <a:t>., </a:t>
            </a:r>
            <a:r>
              <a:rPr lang="de-DE" sz="1200" dirty="0"/>
              <a:t>&amp; Hopf, M. </a:t>
            </a:r>
            <a:r>
              <a:rPr lang="de-DE" sz="1200" dirty="0" smtClean="0"/>
              <a:t>(</a:t>
            </a:r>
            <a:r>
              <a:rPr lang="de-DE" sz="1200" dirty="0" err="1" smtClean="0"/>
              <a:t>eds</a:t>
            </a:r>
            <a:r>
              <a:rPr lang="de-DE" sz="1200" dirty="0" smtClean="0"/>
              <a:t>.), </a:t>
            </a:r>
            <a:r>
              <a:rPr lang="de-DE" sz="1200" dirty="0"/>
              <a:t>Handbuch frühe </a:t>
            </a:r>
            <a:r>
              <a:rPr lang="de-DE" sz="1200" dirty="0" smtClean="0"/>
              <a:t>Kindheit (pp. </a:t>
            </a:r>
            <a:r>
              <a:rPr lang="de-DE" sz="1200" dirty="0"/>
              <a:t>335–347). Opladen: Barbara </a:t>
            </a:r>
            <a:r>
              <a:rPr lang="de-DE" sz="1200" dirty="0" err="1"/>
              <a:t>Budrick</a:t>
            </a:r>
            <a:r>
              <a:rPr lang="de-DE" sz="1200" dirty="0" smtClean="0"/>
              <a:t>.</a:t>
            </a:r>
          </a:p>
          <a:p>
            <a:pPr marL="355600" indent="-355600">
              <a:buNone/>
            </a:pPr>
            <a:r>
              <a:rPr lang="en-US" sz="1200" dirty="0" smtClean="0"/>
              <a:t>Barnett, W. S. (2011). Effectiveness of early education interventions. Science, 333(6045), 975–978. doi:10.1126/ science.1204534.</a:t>
            </a:r>
          </a:p>
          <a:p>
            <a:pPr marL="355600" indent="-355600">
              <a:buNone/>
            </a:pPr>
            <a:r>
              <a:rPr lang="de-DE" sz="1200" dirty="0" err="1" smtClean="0"/>
              <a:t>Bronfenbrenner</a:t>
            </a:r>
            <a:r>
              <a:rPr lang="de-DE" sz="1200" dirty="0" smtClean="0"/>
              <a:t>, U. (1990). The </a:t>
            </a:r>
            <a:r>
              <a:rPr lang="de-DE" sz="1200" dirty="0" err="1" smtClean="0"/>
              <a:t>ecology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cognitive</a:t>
            </a:r>
            <a:r>
              <a:rPr lang="de-DE" sz="1200" dirty="0" smtClean="0"/>
              <a:t> </a:t>
            </a:r>
            <a:r>
              <a:rPr lang="de-DE" sz="1200" dirty="0" err="1" smtClean="0"/>
              <a:t>development</a:t>
            </a:r>
            <a:r>
              <a:rPr lang="de-DE" sz="1200" dirty="0" smtClean="0"/>
              <a:t>. Zeitschrift für Sozialisationsforschung und Erziehungssoziologie, 10(2), 101–114.</a:t>
            </a:r>
          </a:p>
          <a:p>
            <a:pPr marL="355600" indent="-355600">
              <a:buNone/>
            </a:pPr>
            <a:r>
              <a:rPr lang="en-US" sz="1200" dirty="0" smtClean="0"/>
              <a:t>Bronfenbrenner</a:t>
            </a:r>
            <a:r>
              <a:rPr lang="en-US" sz="1200" dirty="0"/>
              <a:t>, U., &amp; Morris, P. A. (2006). The bioecological model of human development. In W. Damon &amp; R. M. </a:t>
            </a:r>
            <a:r>
              <a:rPr lang="en-US" sz="1200" dirty="0" smtClean="0"/>
              <a:t>Lerner (</a:t>
            </a:r>
            <a:r>
              <a:rPr lang="en-US" sz="1200" dirty="0"/>
              <a:t>Eds.), Handbook of child psychology ((Series Ed.) 6 ed., Vol. 1, pp. 793–828). New York, NY: Wiley.</a:t>
            </a:r>
          </a:p>
          <a:p>
            <a:pPr marL="355600" indent="-355600">
              <a:buNone/>
            </a:pPr>
            <a:r>
              <a:rPr lang="en-US" sz="1200" dirty="0"/>
              <a:t>Burger, K. (2010). How does early childhood care and education affect cognitive development? An international </a:t>
            </a:r>
            <a:r>
              <a:rPr lang="en-US" sz="1200" dirty="0" smtClean="0"/>
              <a:t>review of </a:t>
            </a:r>
            <a:r>
              <a:rPr lang="en-US" sz="1200" dirty="0"/>
              <a:t>the effects of early interventions for children from different social backgrounds. Early Childhood Research Quarterly</a:t>
            </a:r>
            <a:r>
              <a:rPr lang="en-US" sz="1200" dirty="0" smtClean="0"/>
              <a:t>, 25(2</a:t>
            </a:r>
            <a:r>
              <a:rPr lang="en-US" sz="1200" dirty="0"/>
              <a:t>), 140–165. doi:10.1016/j.ecresq.2009.11.001.</a:t>
            </a:r>
          </a:p>
          <a:p>
            <a:pPr marL="355600" indent="-355600">
              <a:buNone/>
            </a:pPr>
            <a:r>
              <a:rPr lang="en-US" sz="1200" dirty="0" err="1"/>
              <a:t>Buuren</a:t>
            </a:r>
            <a:r>
              <a:rPr lang="en-US" sz="1200" dirty="0"/>
              <a:t>, S. V., &amp; </a:t>
            </a:r>
            <a:r>
              <a:rPr lang="en-US" sz="1200" dirty="0" err="1"/>
              <a:t>Groothuis-Oudshoorn</a:t>
            </a:r>
            <a:r>
              <a:rPr lang="en-US" sz="1200" dirty="0"/>
              <a:t>, K. (2011). Mice: Multivariate imputation by chained equations in R. Journal of </a:t>
            </a:r>
            <a:r>
              <a:rPr lang="en-US" sz="1200" dirty="0" smtClean="0"/>
              <a:t>Statistical Software</a:t>
            </a:r>
            <a:r>
              <a:rPr lang="en-US" sz="1200" dirty="0"/>
              <a:t>, 45(3). Retrieved from http://www.jstatsoft.org/v45/i03.</a:t>
            </a:r>
          </a:p>
          <a:p>
            <a:pPr marL="355600" indent="-355600">
              <a:buNone/>
            </a:pPr>
            <a:r>
              <a:rPr lang="en-US" sz="1200" dirty="0" err="1"/>
              <a:t>Camilli</a:t>
            </a:r>
            <a:r>
              <a:rPr lang="en-US" sz="1200" dirty="0"/>
              <a:t>, G., Vargas, S., Ryan, S., &amp; Barnett, B. (2010). Meta-analysis of the effects of early education interventions on </a:t>
            </a:r>
            <a:r>
              <a:rPr lang="en-US" sz="1200" dirty="0" smtClean="0"/>
              <a:t>cognitive and </a:t>
            </a:r>
            <a:r>
              <a:rPr lang="en-US" sz="1200" dirty="0"/>
              <a:t>social development. Teachers College Record, 112(3), 579–620. Retrieved from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www.tcrecord.org/Content.asp?ContentId=15440</a:t>
            </a:r>
            <a:r>
              <a:rPr lang="en-US" sz="1200" dirty="0" smtClean="0"/>
              <a:t>.</a:t>
            </a:r>
          </a:p>
          <a:p>
            <a:pPr marL="355600" indent="-355600">
              <a:buNone/>
            </a:pPr>
            <a:r>
              <a:rPr lang="en-US" sz="1200" dirty="0"/>
              <a:t>Campbell, F. A., &amp; Ramey, C. T. (1994). Effects of early intervention on intellectual and academic achievement: A </a:t>
            </a:r>
            <a:r>
              <a:rPr lang="en-US" sz="1200" dirty="0" err="1" smtClean="0"/>
              <a:t>followup</a:t>
            </a:r>
            <a:r>
              <a:rPr lang="en-US" sz="1200" dirty="0" smtClean="0"/>
              <a:t> study </a:t>
            </a:r>
            <a:r>
              <a:rPr lang="en-US" sz="1200" dirty="0"/>
              <a:t>of children from low-income families. Child Development, 65(2), 684–698. </a:t>
            </a:r>
            <a:r>
              <a:rPr lang="en-US" sz="1200" dirty="0" smtClean="0"/>
              <a:t>doi:10.1111/j.1467-8624.1994.tb00777.x.</a:t>
            </a:r>
          </a:p>
          <a:p>
            <a:pPr marL="355600" indent="-355600">
              <a:buNone/>
            </a:pPr>
            <a:r>
              <a:rPr lang="en-US" sz="1200" dirty="0" smtClean="0"/>
              <a:t>Chambers</a:t>
            </a:r>
            <a:r>
              <a:rPr lang="en-US" sz="1200" dirty="0"/>
              <a:t>, B., Cheung, A., </a:t>
            </a:r>
            <a:r>
              <a:rPr lang="en-US" sz="1200" dirty="0" err="1"/>
              <a:t>Slavin</a:t>
            </a:r>
            <a:r>
              <a:rPr lang="en-US" sz="1200" dirty="0"/>
              <a:t>, R. E., Smith, D., &amp; </a:t>
            </a:r>
            <a:r>
              <a:rPr lang="en-US" sz="1200" dirty="0" err="1"/>
              <a:t>Laurenzano</a:t>
            </a:r>
            <a:r>
              <a:rPr lang="en-US" sz="1200" dirty="0"/>
              <a:t>, M. (2010). Effective early childhood education programs: A systematic review. Retrieved from the Best Evidence Encyclopedia website: </a:t>
            </a:r>
            <a:r>
              <a:rPr lang="en-US" sz="1200" dirty="0" smtClean="0">
                <a:hlinkClick r:id="rId4"/>
              </a:rPr>
              <a:t>http://www.bestevidence.org/word/early_child_ed_Sep_22_2010.pdf</a:t>
            </a:r>
            <a:r>
              <a:rPr lang="en-US" sz="120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504" y="116632"/>
            <a:ext cx="8928000" cy="66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2313" y="1772816"/>
            <a:ext cx="7772400" cy="482453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The effect of preschool on later reading literacy: Results for Germany using propensity score matching 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Isa Steinmann, Nina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Hogrebe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Rolf Strietholt, Laura Zieger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Long-term effects of primary schools on mathematics achievement and non-cognitive outcomes of students at age 17 </a:t>
            </a:r>
            <a:br>
              <a:rPr lang="en-US" sz="1800" dirty="0" smtClean="0"/>
            </a:b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Griet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Vanwynsberghe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Gudrun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Vanlaar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Bieke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Fraine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Jan Van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Damme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Marginal structural models of the effects of early </a:t>
            </a:r>
            <a:r>
              <a:rPr lang="en-US" sz="1800" dirty="0"/>
              <a:t>g</a:t>
            </a:r>
            <a:r>
              <a:rPr lang="en-US" sz="1800" dirty="0" smtClean="0"/>
              <a:t>rade </a:t>
            </a:r>
            <a:r>
              <a:rPr lang="en-US" sz="1800" dirty="0"/>
              <a:t>r</a:t>
            </a:r>
            <a:r>
              <a:rPr lang="en-US" sz="1800" dirty="0" smtClean="0"/>
              <a:t>etention on math </a:t>
            </a:r>
            <a:r>
              <a:rPr lang="en-US" sz="1800" dirty="0"/>
              <a:t>a</a:t>
            </a:r>
            <a:r>
              <a:rPr lang="en-US" sz="1800" dirty="0" smtClean="0"/>
              <a:t>chievement </a:t>
            </a:r>
            <a:br>
              <a:rPr lang="en-US" sz="1800" dirty="0" smtClean="0"/>
            </a:b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Machteld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Vandecandelaere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Stijn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Vansteelandt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Bieke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Fraine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Jan Van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Damme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Combatting disadvantage in the early </a:t>
            </a:r>
            <a:r>
              <a:rPr lang="en-US" sz="1800" dirty="0"/>
              <a:t>y</a:t>
            </a:r>
            <a:r>
              <a:rPr lang="en-US" sz="1800" dirty="0" smtClean="0"/>
              <a:t>ears: Evaluating the impact of Children’s </a:t>
            </a:r>
            <a:r>
              <a:rPr lang="en-US" sz="1800" dirty="0" err="1" smtClean="0"/>
              <a:t>Centres</a:t>
            </a:r>
            <a:r>
              <a:rPr lang="en-US" sz="1800" dirty="0" smtClean="0"/>
              <a:t> in promoting better outcomes for children, parents and families in England 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Pamela Sammons, James Hall, Rebecca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Smees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Kathy Sylva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722313" y="260648"/>
            <a:ext cx="7772400" cy="1362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Early Education</a:t>
            </a:r>
          </a:p>
          <a:p>
            <a:endParaRPr lang="en-US" sz="2000" b="0" dirty="0" smtClean="0"/>
          </a:p>
          <a:p>
            <a:r>
              <a:rPr lang="en-US" sz="20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Presentations 15 minutes | Discussions 5-7 minutes</a:t>
            </a:r>
            <a:endParaRPr lang="en-US" sz="2000" b="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References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355600" indent="-355600">
              <a:buNone/>
            </a:pPr>
            <a:r>
              <a:rPr lang="de-DE" sz="1200" dirty="0"/>
              <a:t>DESTATIS (2015). Betreuungsquoten der Kinder unter 6 Jahren in Kindertagesbetreuung. </a:t>
            </a:r>
            <a:r>
              <a:rPr lang="de-DE" sz="1200" dirty="0" err="1"/>
              <a:t>Retrieved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https://www.destatis.de/DE/ZahlenFakten/GesellschaftStaat/Soziales/Sozialleistungen/Kindertagesbetreuung/Tabellen/Tabellen_Betreuungsquote.html</a:t>
            </a:r>
            <a:endParaRPr lang="en-US" sz="1200" dirty="0"/>
          </a:p>
          <a:p>
            <a:pPr marL="355600" indent="-355600">
              <a:buNone/>
            </a:pPr>
            <a:r>
              <a:rPr lang="en-US" sz="1200" dirty="0" err="1"/>
              <a:t>DuGoff</a:t>
            </a:r>
            <a:r>
              <a:rPr lang="en-US" sz="1200" dirty="0"/>
              <a:t>, E. E., Schuler, M., &amp; Stuart, E. A. (2014). Generalizing observational study results: Applying propensity score methods to complex surveys. Health Services Research, 49(1), 284–303. doi:10.1111/1475-6773.12090.</a:t>
            </a:r>
          </a:p>
          <a:p>
            <a:pPr marL="355600" indent="-355600">
              <a:buNone/>
            </a:pPr>
            <a:r>
              <a:rPr lang="en-US" sz="1200" dirty="0"/>
              <a:t>Duncan, G. J., &amp; Magnusson, K. (2013). Investing in preschool programs. Journal of Economic Perspectives, 27(2), 109–132. doi:10.1257/jep.27.2.109.</a:t>
            </a:r>
          </a:p>
          <a:p>
            <a:pPr marL="355600" indent="-355600">
              <a:buNone/>
            </a:pPr>
            <a:r>
              <a:rPr lang="en-US" sz="1200" dirty="0" smtClean="0"/>
              <a:t>Early</a:t>
            </a:r>
            <a:r>
              <a:rPr lang="en-US" sz="1200" dirty="0"/>
              <a:t>, D. M., &amp; </a:t>
            </a:r>
            <a:r>
              <a:rPr lang="en-US" sz="1200" dirty="0" err="1"/>
              <a:t>Burchinal</a:t>
            </a:r>
            <a:r>
              <a:rPr lang="en-US" sz="1200" dirty="0"/>
              <a:t>, M. R. (2001). Early childhood care: Relations with family characteristics and preferred care characteristics. Early Childhood Research Quarterly, 16(4), 475–497. doi:10.1016/S0885-2006(01)00120-X.</a:t>
            </a:r>
            <a:endParaRPr lang="de-DE" sz="1200" dirty="0"/>
          </a:p>
          <a:p>
            <a:pPr marL="355600" indent="-355600">
              <a:buNone/>
            </a:pPr>
            <a:r>
              <a:rPr lang="en-US" sz="1200" dirty="0" smtClean="0"/>
              <a:t>Grogan</a:t>
            </a:r>
            <a:r>
              <a:rPr lang="en-US" sz="1200" dirty="0"/>
              <a:t>, K. E. (2012). Parents’ choice of pre-kindergarten: the interaction of parent, child and contextual factors. Early </a:t>
            </a:r>
            <a:r>
              <a:rPr lang="en-US" sz="1200" dirty="0" smtClean="0"/>
              <a:t>Child Development </a:t>
            </a:r>
            <a:r>
              <a:rPr lang="en-US" sz="1200" dirty="0"/>
              <a:t>and Care, 182(10), 1265–1287. doi:10.1080/03004430.2011.608127</a:t>
            </a:r>
            <a:r>
              <a:rPr lang="en-US" sz="1200" dirty="0" smtClean="0"/>
              <a:t>.</a:t>
            </a:r>
          </a:p>
          <a:p>
            <a:pPr marL="355600" indent="-355600">
              <a:buNone/>
            </a:pPr>
            <a:r>
              <a:rPr lang="en-US" sz="1200" dirty="0" err="1"/>
              <a:t>Hirshberg</a:t>
            </a:r>
            <a:r>
              <a:rPr lang="en-US" sz="1200" dirty="0"/>
              <a:t>, D., Huang, D. S.-C., &amp; Fuller, B. (2005). Which low-income parents select child-care? Family demand and </a:t>
            </a:r>
            <a:r>
              <a:rPr lang="en-US" sz="1200" dirty="0" smtClean="0"/>
              <a:t>neighborhood organizations</a:t>
            </a:r>
            <a:r>
              <a:rPr lang="en-US" sz="1200" dirty="0"/>
              <a:t>. Children and Youth Services Review, 27(10), 1119–1148. doi:10.1016/j.childyouth.2004.12.029.</a:t>
            </a:r>
          </a:p>
          <a:p>
            <a:pPr marL="355600" indent="-355600">
              <a:buNone/>
            </a:pPr>
            <a:r>
              <a:rPr lang="en-US" sz="1200" dirty="0"/>
              <a:t>Ho, D., Imai, K., King, G., &amp; Stuart, E. (2011). </a:t>
            </a:r>
            <a:r>
              <a:rPr lang="en-US" sz="1200" dirty="0" err="1"/>
              <a:t>MatchIt</a:t>
            </a:r>
            <a:r>
              <a:rPr lang="en-US" sz="1200" dirty="0"/>
              <a:t>: Nonparametric preprocessing for parametric causal inference. </a:t>
            </a:r>
            <a:r>
              <a:rPr lang="en-US" sz="1200" dirty="0" smtClean="0"/>
              <a:t>Journal of </a:t>
            </a:r>
            <a:r>
              <a:rPr lang="en-US" sz="1200" dirty="0"/>
              <a:t>Statistical Software. Retrieved from </a:t>
            </a:r>
            <a:r>
              <a:rPr lang="en-US" sz="1200" dirty="0">
                <a:hlinkClick r:id="rId3"/>
              </a:rPr>
              <a:t>http://gking.harvard.edu/matchit</a:t>
            </a:r>
            <a:r>
              <a:rPr lang="en-US" sz="1200" dirty="0" smtClean="0"/>
              <a:t>.</a:t>
            </a:r>
          </a:p>
          <a:p>
            <a:pPr marL="355600" indent="-355600">
              <a:buNone/>
            </a:pPr>
            <a:r>
              <a:rPr lang="de-DE" sz="1200" dirty="0" err="1"/>
              <a:t>Hogrebe</a:t>
            </a:r>
            <a:r>
              <a:rPr lang="de-DE" sz="1200" dirty="0"/>
              <a:t>, N. (</a:t>
            </a:r>
            <a:r>
              <a:rPr lang="de-DE" sz="1200" dirty="0" smtClean="0"/>
              <a:t>2014). </a:t>
            </a:r>
            <a:r>
              <a:rPr lang="de-DE" sz="1200" dirty="0"/>
              <a:t>Bildungsfinanzierung und Bildungsgerechtigkeit. Der Sozialraum </a:t>
            </a:r>
            <a:r>
              <a:rPr lang="de-DE" sz="1200" dirty="0" smtClean="0"/>
              <a:t>als Indikator </a:t>
            </a:r>
            <a:r>
              <a:rPr lang="de-DE" sz="1200" dirty="0"/>
              <a:t>für eine bedarfsgerechte Finanzierung von Kindertageseinrichtungen. Wiesbaden</a:t>
            </a:r>
            <a:r>
              <a:rPr lang="de-DE" sz="1200" dirty="0" smtClean="0"/>
              <a:t>: Springer </a:t>
            </a:r>
            <a:r>
              <a:rPr lang="de-DE" sz="1200" dirty="0"/>
              <a:t>VS.</a:t>
            </a:r>
            <a:endParaRPr lang="en-US" sz="1200" dirty="0" smtClean="0"/>
          </a:p>
          <a:p>
            <a:pPr marL="355600" indent="-355600">
              <a:buNone/>
            </a:pPr>
            <a:r>
              <a:rPr lang="en-US" sz="1200" dirty="0" err="1"/>
              <a:t>Hogrebe</a:t>
            </a:r>
            <a:r>
              <a:rPr lang="en-US" sz="1200" dirty="0"/>
              <a:t>, N. &amp; Strietholt, R. (2016). Does non-participation in pre-school affect </a:t>
            </a:r>
            <a:r>
              <a:rPr lang="en-US" sz="1200" dirty="0" smtClean="0"/>
              <a:t>children’s reading </a:t>
            </a:r>
            <a:r>
              <a:rPr lang="en-US" sz="1200" dirty="0"/>
              <a:t>achievement? International evidence from propensity score analyses. </a:t>
            </a:r>
            <a:r>
              <a:rPr lang="en-US" sz="1200" dirty="0" smtClean="0"/>
              <a:t>Large-Scale Assessment </a:t>
            </a:r>
            <a:r>
              <a:rPr lang="en-US" sz="1200" dirty="0"/>
              <a:t>in Education, 4(1), 1–22.</a:t>
            </a:r>
          </a:p>
          <a:p>
            <a:pPr marL="355600" indent="-355600">
              <a:buNone/>
            </a:pPr>
            <a:r>
              <a:rPr lang="en-US" sz="1200" dirty="0" smtClean="0"/>
              <a:t>Imai</a:t>
            </a:r>
            <a:r>
              <a:rPr lang="en-US" sz="1200" dirty="0"/>
              <a:t>, K., &amp; van </a:t>
            </a:r>
            <a:r>
              <a:rPr lang="en-US" sz="1200" dirty="0" err="1"/>
              <a:t>Dyk</a:t>
            </a:r>
            <a:r>
              <a:rPr lang="en-US" sz="1200" dirty="0"/>
              <a:t>, D. A. (2004). Causal inference with general treatment regimes: Generalizing the propensity score</a:t>
            </a:r>
            <a:r>
              <a:rPr lang="en-US" sz="1200" dirty="0" smtClean="0"/>
              <a:t>. Journal </a:t>
            </a:r>
            <a:r>
              <a:rPr lang="en-US" sz="1200" dirty="0"/>
              <a:t>of the American </a:t>
            </a:r>
            <a:r>
              <a:rPr lang="en-US" sz="1200" dirty="0" err="1"/>
              <a:t>Statististical</a:t>
            </a:r>
            <a:r>
              <a:rPr lang="en-US" sz="1200" dirty="0"/>
              <a:t> Association, 99(467), 854–866. doi:10.1198/016214504000001187.</a:t>
            </a:r>
          </a:p>
          <a:p>
            <a:pPr marL="355600" indent="-355600">
              <a:buNone/>
            </a:pPr>
            <a:r>
              <a:rPr lang="en-US" sz="1200" dirty="0" err="1"/>
              <a:t>Imbens</a:t>
            </a:r>
            <a:r>
              <a:rPr lang="en-US" sz="1200" dirty="0"/>
              <a:t>, G. W. (2000). The role of the propensity score in estimating dose-response functions. </a:t>
            </a:r>
            <a:r>
              <a:rPr lang="en-US" sz="1200" dirty="0" err="1"/>
              <a:t>Biometrika</a:t>
            </a:r>
            <a:r>
              <a:rPr lang="en-US" sz="1200" dirty="0"/>
              <a:t>, 87(3), 706–710</a:t>
            </a:r>
            <a:r>
              <a:rPr lang="en-US" sz="1200" dirty="0" smtClean="0"/>
              <a:t>. doi:10.1093/</a:t>
            </a:r>
            <a:r>
              <a:rPr lang="en-US" sz="1200" dirty="0" err="1" smtClean="0"/>
              <a:t>biomet</a:t>
            </a:r>
            <a:r>
              <a:rPr lang="en-US" sz="1200" dirty="0" smtClean="0"/>
              <a:t>/87.3.706.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9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References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355600" indent="-355600">
              <a:buNone/>
            </a:pPr>
            <a:r>
              <a:rPr lang="en-US" sz="1200" dirty="0" err="1"/>
              <a:t>Imbens</a:t>
            </a:r>
            <a:r>
              <a:rPr lang="en-US" sz="1200" dirty="0"/>
              <a:t>, G. W., &amp; Rubin, D. B. (2015). Causal inference for statistics, social, and biomedical sciences. An introduction. New York, NY: Cambridge University Press.</a:t>
            </a:r>
          </a:p>
          <a:p>
            <a:pPr marL="355600" indent="-355600">
              <a:buNone/>
            </a:pPr>
            <a:r>
              <a:rPr lang="en-US" sz="1200" dirty="0"/>
              <a:t>Kim, J., &amp; </a:t>
            </a:r>
            <a:r>
              <a:rPr lang="en-US" sz="1200" dirty="0" err="1"/>
              <a:t>Fram</a:t>
            </a:r>
            <a:r>
              <a:rPr lang="en-US" sz="1200" dirty="0"/>
              <a:t>, M. S. (2009). Profiles of choice: Parents’ patterns of priority in child care decision-making. Early Childhood Research Quarterly, 24(1), 77–91. doi:10.1016/j.ecresq.2008.10.001.</a:t>
            </a:r>
          </a:p>
          <a:p>
            <a:pPr marL="355600" indent="-355600">
              <a:buNone/>
            </a:pPr>
            <a:r>
              <a:rPr lang="en-US" sz="1200" dirty="0"/>
              <a:t>Knudsen, E. I., Heckman, J. J., Cameron, J. L. &amp; </a:t>
            </a:r>
            <a:r>
              <a:rPr lang="en-US" sz="1200" dirty="0" err="1"/>
              <a:t>Shonkoff</a:t>
            </a:r>
            <a:r>
              <a:rPr lang="en-US" sz="1200" dirty="0"/>
              <a:t>, J. P. (2006). Economic, neurobiological</a:t>
            </a:r>
            <a:r>
              <a:rPr lang="en-US" sz="1200" dirty="0" smtClean="0"/>
              <a:t>, and </a:t>
            </a:r>
            <a:r>
              <a:rPr lang="en-US" sz="1200" dirty="0"/>
              <a:t>behavioral perspectives on building America’s future workforce. Proceedings </a:t>
            </a:r>
            <a:r>
              <a:rPr lang="en-US" sz="1200" dirty="0" smtClean="0"/>
              <a:t>of the </a:t>
            </a:r>
            <a:r>
              <a:rPr lang="en-US" sz="1200" dirty="0"/>
              <a:t>National Academy of Sciences, 27, 10155–10162. </a:t>
            </a:r>
            <a:endParaRPr lang="en-US" sz="1200" dirty="0" smtClean="0"/>
          </a:p>
          <a:p>
            <a:pPr marL="355600" indent="-355600">
              <a:buNone/>
            </a:pPr>
            <a:r>
              <a:rPr lang="en-US" sz="1200" dirty="0" smtClean="0"/>
              <a:t>Lumley</a:t>
            </a:r>
            <a:r>
              <a:rPr lang="en-US" sz="1200" dirty="0"/>
              <a:t>, T. (2014). Survey: analysis of complex survey samples. </a:t>
            </a:r>
            <a:r>
              <a:rPr lang="en-US" sz="1200" i="1" dirty="0" smtClean="0"/>
              <a:t>R package version</a:t>
            </a:r>
            <a:r>
              <a:rPr lang="en-US" sz="1200" dirty="0" smtClean="0"/>
              <a:t>, 3.30.</a:t>
            </a:r>
          </a:p>
          <a:p>
            <a:pPr marL="355600" indent="-355600">
              <a:buNone/>
            </a:pPr>
            <a:r>
              <a:rPr lang="de-DE" sz="1200" dirty="0" err="1" smtClean="0"/>
              <a:t>McCaffrey</a:t>
            </a:r>
            <a:r>
              <a:rPr lang="de-DE" sz="1200" dirty="0"/>
              <a:t>, D. F., Griffin, B. A., </a:t>
            </a:r>
            <a:r>
              <a:rPr lang="de-DE" sz="1200" dirty="0" err="1"/>
              <a:t>Almirall</a:t>
            </a:r>
            <a:r>
              <a:rPr lang="de-DE" sz="1200" dirty="0"/>
              <a:t>, D., </a:t>
            </a:r>
            <a:r>
              <a:rPr lang="de-DE" sz="1200" dirty="0" err="1"/>
              <a:t>Slaughter</a:t>
            </a:r>
            <a:r>
              <a:rPr lang="de-DE" sz="1200" dirty="0"/>
              <a:t>, M. E., Ramchand, R., &amp; </a:t>
            </a:r>
            <a:r>
              <a:rPr lang="de-DE" sz="1200" dirty="0" err="1"/>
              <a:t>Burgette</a:t>
            </a:r>
            <a:r>
              <a:rPr lang="de-DE" sz="1200" dirty="0"/>
              <a:t>, L. F. (2013). A </a:t>
            </a:r>
            <a:r>
              <a:rPr lang="de-DE" sz="1200" dirty="0" err="1"/>
              <a:t>tutorial</a:t>
            </a:r>
            <a:r>
              <a:rPr lang="de-DE" sz="1200" dirty="0"/>
              <a:t> on </a:t>
            </a:r>
            <a:r>
              <a:rPr lang="de-DE" sz="1200" dirty="0" err="1"/>
              <a:t>propensity</a:t>
            </a:r>
            <a:r>
              <a:rPr lang="de-DE" sz="1200" dirty="0"/>
              <a:t> score </a:t>
            </a:r>
            <a:r>
              <a:rPr lang="de-DE" sz="1200" dirty="0" err="1"/>
              <a:t>estimation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multiple </a:t>
            </a:r>
            <a:r>
              <a:rPr lang="de-DE" sz="1200" dirty="0" err="1"/>
              <a:t>treatments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</a:t>
            </a:r>
            <a:r>
              <a:rPr lang="de-DE" sz="1200" dirty="0" err="1"/>
              <a:t>generalized</a:t>
            </a:r>
            <a:r>
              <a:rPr lang="de-DE" sz="1200" dirty="0"/>
              <a:t> </a:t>
            </a:r>
            <a:r>
              <a:rPr lang="de-DE" sz="1200" dirty="0" err="1"/>
              <a:t>boosted</a:t>
            </a:r>
            <a:r>
              <a:rPr lang="de-DE" sz="1200" dirty="0"/>
              <a:t> </a:t>
            </a:r>
            <a:r>
              <a:rPr lang="de-DE" sz="1200" dirty="0" err="1"/>
              <a:t>models</a:t>
            </a:r>
            <a:r>
              <a:rPr lang="de-DE" sz="1200" dirty="0"/>
              <a:t>. </a:t>
            </a:r>
            <a:r>
              <a:rPr lang="de-DE" sz="1200" dirty="0" err="1"/>
              <a:t>Statistics</a:t>
            </a:r>
            <a:r>
              <a:rPr lang="de-DE" sz="1200" dirty="0"/>
              <a:t> in </a:t>
            </a:r>
            <a:r>
              <a:rPr lang="de-DE" sz="1200" dirty="0" err="1"/>
              <a:t>Medicine</a:t>
            </a:r>
            <a:r>
              <a:rPr lang="de-DE" sz="1200" dirty="0"/>
              <a:t>, 32(19), 3388–3414. doi:10.1002/sim.5753.</a:t>
            </a:r>
          </a:p>
          <a:p>
            <a:pPr marL="355600" indent="-355600">
              <a:buNone/>
            </a:pPr>
            <a:r>
              <a:rPr lang="de-DE" sz="1200" dirty="0"/>
              <a:t>Müller, N., Strietholt, R., &amp; </a:t>
            </a:r>
            <a:r>
              <a:rPr lang="de-DE" sz="1200" dirty="0" err="1"/>
              <a:t>Hogrebe</a:t>
            </a:r>
            <a:r>
              <a:rPr lang="de-DE" sz="1200" dirty="0"/>
              <a:t>, N. (2014). Ungleiche Zugänge zum Kindergarten (</a:t>
            </a:r>
            <a:r>
              <a:rPr lang="de-DE" sz="1200" dirty="0" err="1"/>
              <a:t>Unequal</a:t>
            </a:r>
            <a:r>
              <a:rPr lang="de-DE" sz="1200" dirty="0"/>
              <a:t> </a:t>
            </a:r>
            <a:r>
              <a:rPr lang="de-DE" sz="1200" dirty="0" err="1"/>
              <a:t>access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preschool</a:t>
            </a:r>
            <a:r>
              <a:rPr lang="de-DE" sz="1200" dirty="0"/>
              <a:t>). In K. Drossel, R. Strietholt, &amp; W. Bos (Eds.), Empirische Bildungsforschung und evidenzbasierte Reformen im Bildungswesen (pp. 33–46). Münster: </a:t>
            </a:r>
            <a:r>
              <a:rPr lang="de-DE" sz="1200" dirty="0" err="1"/>
              <a:t>Waxmann</a:t>
            </a:r>
            <a:r>
              <a:rPr lang="de-DE" sz="1200" dirty="0"/>
              <a:t>.</a:t>
            </a:r>
          </a:p>
          <a:p>
            <a:pPr marL="355600" indent="-355600">
              <a:buNone/>
            </a:pPr>
            <a:r>
              <a:rPr lang="de-DE" sz="1200" dirty="0" err="1" smtClean="0"/>
              <a:t>Mullis</a:t>
            </a:r>
            <a:r>
              <a:rPr lang="de-DE" sz="1200" dirty="0"/>
              <a:t>, I. V. S., Martin, M. O., Gonzalez, E. J. &amp; Kennedy, A. M. (2003). PIRLS 2001 </a:t>
            </a:r>
            <a:r>
              <a:rPr lang="de-DE" sz="1200" dirty="0" smtClean="0"/>
              <a:t>International Report</a:t>
            </a:r>
            <a:r>
              <a:rPr lang="de-DE" sz="1200" dirty="0"/>
              <a:t>: </a:t>
            </a:r>
            <a:r>
              <a:rPr lang="de-DE" sz="1200" dirty="0" err="1"/>
              <a:t>IEA’s</a:t>
            </a:r>
            <a:r>
              <a:rPr lang="de-DE" sz="1200" dirty="0"/>
              <a:t> Study </a:t>
            </a:r>
            <a:r>
              <a:rPr lang="de-DE" sz="1200" dirty="0" err="1"/>
              <a:t>of</a:t>
            </a:r>
            <a:r>
              <a:rPr lang="de-DE" sz="1200" dirty="0"/>
              <a:t> Reading </a:t>
            </a:r>
            <a:r>
              <a:rPr lang="de-DE" sz="1200" dirty="0" err="1"/>
              <a:t>Literacy</a:t>
            </a:r>
            <a:r>
              <a:rPr lang="de-DE" sz="1200" dirty="0"/>
              <a:t> </a:t>
            </a:r>
            <a:r>
              <a:rPr lang="de-DE" sz="1200" dirty="0" err="1"/>
              <a:t>Achievement</a:t>
            </a:r>
            <a:r>
              <a:rPr lang="de-DE" sz="1200" dirty="0"/>
              <a:t> in Primary Schools. </a:t>
            </a:r>
            <a:r>
              <a:rPr lang="de-DE" sz="1200" dirty="0" err="1" smtClean="0"/>
              <a:t>Chestnut</a:t>
            </a:r>
            <a:r>
              <a:rPr lang="de-DE" sz="1200" dirty="0" smtClean="0"/>
              <a:t> Hill</a:t>
            </a:r>
            <a:r>
              <a:rPr lang="de-DE" sz="1200" dirty="0"/>
              <a:t>, MA: Boston College.</a:t>
            </a:r>
          </a:p>
          <a:p>
            <a:pPr marL="355600" indent="-355600">
              <a:buNone/>
            </a:pPr>
            <a:r>
              <a:rPr lang="de-DE" sz="1200" dirty="0" err="1"/>
              <a:t>Mullis</a:t>
            </a:r>
            <a:r>
              <a:rPr lang="de-DE" sz="1200" dirty="0"/>
              <a:t>, I. V. S., Martin, M. O., Kennedy, A. M. &amp; </a:t>
            </a:r>
            <a:r>
              <a:rPr lang="de-DE" sz="1200" dirty="0" err="1"/>
              <a:t>Foy</a:t>
            </a:r>
            <a:r>
              <a:rPr lang="de-DE" sz="1200" dirty="0"/>
              <a:t>, P. (2007). </a:t>
            </a:r>
            <a:r>
              <a:rPr lang="de-DE" sz="1200" dirty="0" err="1"/>
              <a:t>IEA’s</a:t>
            </a:r>
            <a:r>
              <a:rPr lang="de-DE" sz="1200" dirty="0"/>
              <a:t> Progress in </a:t>
            </a:r>
            <a:r>
              <a:rPr lang="de-DE" sz="1200" dirty="0" smtClean="0"/>
              <a:t>International Reading </a:t>
            </a:r>
            <a:r>
              <a:rPr lang="de-DE" sz="1200" dirty="0" err="1"/>
              <a:t>Literacy</a:t>
            </a:r>
            <a:r>
              <a:rPr lang="de-DE" sz="1200" dirty="0"/>
              <a:t> Study in Primary School in 40 Countries. </a:t>
            </a:r>
            <a:r>
              <a:rPr lang="de-DE" sz="1200" dirty="0" err="1"/>
              <a:t>Chestnut</a:t>
            </a:r>
            <a:r>
              <a:rPr lang="de-DE" sz="1200" dirty="0"/>
              <a:t> Hill, MA: </a:t>
            </a:r>
            <a:r>
              <a:rPr lang="de-DE" sz="1200" dirty="0" smtClean="0"/>
              <a:t>Boston College.</a:t>
            </a:r>
          </a:p>
          <a:p>
            <a:pPr marL="355600" indent="-355600">
              <a:buNone/>
            </a:pPr>
            <a:r>
              <a:rPr lang="de-DE" sz="1200" dirty="0" err="1" smtClean="0"/>
              <a:t>Mullis</a:t>
            </a:r>
            <a:r>
              <a:rPr lang="de-DE" sz="1200" dirty="0"/>
              <a:t>, I. V. S., Martin, M. O., </a:t>
            </a:r>
            <a:r>
              <a:rPr lang="de-DE" sz="1200" dirty="0" err="1"/>
              <a:t>Foy</a:t>
            </a:r>
            <a:r>
              <a:rPr lang="de-DE" sz="1200" dirty="0"/>
              <a:t>, P., &amp; Drucker, K. T. (2012). PIRLS 2011. International </a:t>
            </a:r>
            <a:r>
              <a:rPr lang="de-DE" sz="1200" dirty="0" err="1"/>
              <a:t>results</a:t>
            </a:r>
            <a:r>
              <a:rPr lang="de-DE" sz="1200" dirty="0"/>
              <a:t> in </a:t>
            </a:r>
            <a:r>
              <a:rPr lang="de-DE" sz="1200" dirty="0" err="1"/>
              <a:t>reading</a:t>
            </a:r>
            <a:r>
              <a:rPr lang="de-DE" sz="1200" dirty="0"/>
              <a:t>. </a:t>
            </a:r>
            <a:r>
              <a:rPr lang="de-DE" sz="1200" dirty="0" err="1"/>
              <a:t>Retrieved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smtClean="0">
                <a:hlinkClick r:id="rId3"/>
              </a:rPr>
              <a:t>http://timssandpirls.bc.edu/pirls2011/international-results-pirls.html</a:t>
            </a:r>
            <a:r>
              <a:rPr lang="de-DE" sz="1200" dirty="0" smtClean="0"/>
              <a:t>.</a:t>
            </a:r>
          </a:p>
          <a:p>
            <a:pPr marL="355600" indent="-355600">
              <a:buNone/>
            </a:pPr>
            <a:r>
              <a:rPr lang="en-US" sz="1200" dirty="0" err="1" smtClean="0"/>
              <a:t>Pianta</a:t>
            </a:r>
            <a:r>
              <a:rPr lang="en-US" sz="1200" dirty="0"/>
              <a:t>, R., Barnett, W., </a:t>
            </a:r>
            <a:r>
              <a:rPr lang="en-US" sz="1200" dirty="0" err="1"/>
              <a:t>Burchinal</a:t>
            </a:r>
            <a:r>
              <a:rPr lang="en-US" sz="1200" dirty="0"/>
              <a:t>, M., &amp; Thornburg, K. (2009). The effects of preschool education: What we know, how </a:t>
            </a:r>
            <a:r>
              <a:rPr lang="en-US" sz="1200" dirty="0" smtClean="0"/>
              <a:t>public policy </a:t>
            </a:r>
            <a:r>
              <a:rPr lang="en-US" sz="1200" dirty="0"/>
              <a:t>is or is not aligned with the evidence base, and what we need to know. Psychological Science in the </a:t>
            </a:r>
            <a:r>
              <a:rPr lang="en-US" sz="1200" dirty="0" smtClean="0"/>
              <a:t>Public Interest</a:t>
            </a:r>
            <a:r>
              <a:rPr lang="en-US" sz="1200" dirty="0"/>
              <a:t>, 10(2), 49–88. doi:10.1177/1529100610381908.</a:t>
            </a:r>
          </a:p>
          <a:p>
            <a:pPr marL="355600" indent="-355600">
              <a:buNone/>
            </a:pP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6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References 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355600" indent="-355600">
              <a:buNone/>
            </a:pPr>
            <a:r>
              <a:rPr lang="en-US" sz="1200" dirty="0"/>
              <a:t>Puma, M., Bell, S., Cook, R., </a:t>
            </a:r>
            <a:r>
              <a:rPr lang="en-US" sz="1200" dirty="0" err="1"/>
              <a:t>Heid</a:t>
            </a:r>
            <a:r>
              <a:rPr lang="en-US" sz="1200" dirty="0"/>
              <a:t>, C., </a:t>
            </a:r>
            <a:r>
              <a:rPr lang="en-US" sz="1200" dirty="0" err="1"/>
              <a:t>Broene</a:t>
            </a:r>
            <a:r>
              <a:rPr lang="en-US" sz="1200" dirty="0"/>
              <a:t>, P., Jenkins, F., </a:t>
            </a:r>
            <a:r>
              <a:rPr lang="en-US" sz="1200" dirty="0" err="1"/>
              <a:t>Mashburn</a:t>
            </a:r>
            <a:r>
              <a:rPr lang="en-US" sz="1200" dirty="0"/>
              <a:t>, A., &amp; Downer, J., (2012). Third grade follow-up to the Head Start impact study. Final report (OPRE report no. 2012-45). Retrieved from the Administration for Children and Families, US Department of Health and Human Services website: http://www.acf.hhs.gov/sites/default/files/opre/head_start_report.pdf </a:t>
            </a:r>
            <a:endParaRPr lang="en-US" sz="1200" dirty="0" smtClean="0"/>
          </a:p>
          <a:p>
            <a:pPr marL="355600" indent="-355600">
              <a:buNone/>
            </a:pPr>
            <a:r>
              <a:rPr lang="en-US" sz="1200" dirty="0" smtClean="0"/>
              <a:t>Rosenbaum</a:t>
            </a:r>
            <a:r>
              <a:rPr lang="en-US" sz="1200" dirty="0"/>
              <a:t>, P. R. (2002). Observational studies (2nd ed.). New York, NY: Springer.</a:t>
            </a:r>
          </a:p>
          <a:p>
            <a:pPr marL="355600" indent="-355600">
              <a:buNone/>
            </a:pPr>
            <a:r>
              <a:rPr lang="en-US" sz="1200" dirty="0"/>
              <a:t>Rosenbaum, P. R., &amp; Rubin, D. B. (1983). The central role of the propensity score in observational studies for causal effects. </a:t>
            </a:r>
            <a:r>
              <a:rPr lang="en-US" sz="1200" dirty="0" err="1"/>
              <a:t>Biometrika</a:t>
            </a:r>
            <a:r>
              <a:rPr lang="en-US" sz="1200" dirty="0"/>
              <a:t>, 70(1), 41–55. doi:10.1093/</a:t>
            </a:r>
            <a:r>
              <a:rPr lang="en-US" sz="1200" dirty="0" err="1"/>
              <a:t>biomet</a:t>
            </a:r>
            <a:r>
              <a:rPr lang="en-US" sz="1200" dirty="0"/>
              <a:t>/70.1.41.</a:t>
            </a:r>
          </a:p>
          <a:p>
            <a:pPr marL="355600" indent="-355600">
              <a:buNone/>
            </a:pPr>
            <a:r>
              <a:rPr lang="en-US" sz="1200" dirty="0"/>
              <a:t>Rubin, D. B. (1974). Estimating causal effects of treatments in randomized and nonrandomized studies. Journal of Educational Psychology, 66(5), 688–701. doi:10.1037/h0037350.</a:t>
            </a:r>
          </a:p>
          <a:p>
            <a:pPr marL="355600" indent="-355600">
              <a:buNone/>
            </a:pPr>
            <a:r>
              <a:rPr lang="en-US" sz="1200" dirty="0"/>
              <a:t>Rubin, D. B. (1987). Multiple imputation for nonresponse in surveys. New York, NY: Wiley.</a:t>
            </a:r>
          </a:p>
          <a:p>
            <a:pPr marL="355600" indent="-355600">
              <a:buNone/>
            </a:pPr>
            <a:r>
              <a:rPr lang="en-US" sz="1200" dirty="0" err="1"/>
              <a:t>Schweinhart</a:t>
            </a:r>
            <a:r>
              <a:rPr lang="en-US" sz="1200" dirty="0"/>
              <a:t>, L. J., </a:t>
            </a:r>
            <a:r>
              <a:rPr lang="en-US" sz="1200" dirty="0" err="1"/>
              <a:t>Montie</a:t>
            </a:r>
            <a:r>
              <a:rPr lang="en-US" sz="1200" dirty="0"/>
              <a:t>, J., Xiang, Z., Barnett, W. S., &amp; </a:t>
            </a:r>
            <a:r>
              <a:rPr lang="en-US" sz="1200" dirty="0" err="1"/>
              <a:t>Nores</a:t>
            </a:r>
            <a:r>
              <a:rPr lang="en-US" sz="1200" dirty="0"/>
              <a:t>, M. (2005). Lifetime effects: The high/scope </a:t>
            </a:r>
            <a:r>
              <a:rPr lang="en-US" sz="1200" dirty="0" err="1"/>
              <a:t>perry</a:t>
            </a:r>
            <a:r>
              <a:rPr lang="en-US" sz="1200" dirty="0"/>
              <a:t> preschool study through age 40. Ypsilanti, MO: High/Scope Press.</a:t>
            </a:r>
          </a:p>
          <a:p>
            <a:pPr marL="355600" indent="-355600">
              <a:buNone/>
            </a:pPr>
            <a:r>
              <a:rPr lang="en-US" sz="1200" dirty="0"/>
              <a:t>Stuart, E. A. (2007). Estimating causal effects using school-level datasets. Educational Researcher, 36(4), 187–198. </a:t>
            </a:r>
            <a:endParaRPr lang="en-US" sz="1200" dirty="0" smtClean="0"/>
          </a:p>
          <a:p>
            <a:pPr marL="355600" indent="-355600">
              <a:buNone/>
            </a:pPr>
            <a:r>
              <a:rPr lang="en-US" sz="1200" dirty="0" smtClean="0"/>
              <a:t>Sylva</a:t>
            </a:r>
            <a:r>
              <a:rPr lang="en-US" sz="1200" dirty="0"/>
              <a:t>, K., </a:t>
            </a:r>
            <a:r>
              <a:rPr lang="en-US" sz="1200" dirty="0" err="1"/>
              <a:t>Melhuish</a:t>
            </a:r>
            <a:r>
              <a:rPr lang="en-US" sz="1200" dirty="0"/>
              <a:t>, E., Sammons, P., </a:t>
            </a:r>
            <a:r>
              <a:rPr lang="en-US" sz="1200" dirty="0" err="1"/>
              <a:t>Siraj</a:t>
            </a:r>
            <a:r>
              <a:rPr lang="en-US" sz="1200" dirty="0"/>
              <a:t>-Blatchford, I., &amp; Taggart, B. (2008). The effective provision of pre-school education (EPPE) project: Final report from the primary phase: Pre-school, school and family influences on children’s development during key stage 2 (Age 7–11). Retrieved from the Institute of Education, University of London website: http://www.ioe.ac.uk/End_of_primary_school_phase_report.pdf.</a:t>
            </a:r>
            <a:endParaRPr lang="de-DE" sz="1200" dirty="0"/>
          </a:p>
          <a:p>
            <a:pPr marL="355600" indent="-355600">
              <a:buNone/>
            </a:pPr>
            <a:r>
              <a:rPr lang="en-US" sz="1200" dirty="0" smtClean="0"/>
              <a:t>Vogel</a:t>
            </a:r>
            <a:r>
              <a:rPr lang="en-US" sz="1200" dirty="0"/>
              <a:t>, C. A., </a:t>
            </a:r>
            <a:r>
              <a:rPr lang="en-US" sz="1200" dirty="0" err="1"/>
              <a:t>Xue</a:t>
            </a:r>
            <a:r>
              <a:rPr lang="en-US" sz="1200" dirty="0"/>
              <a:t>, Y., </a:t>
            </a:r>
            <a:r>
              <a:rPr lang="en-US" sz="1200" dirty="0" err="1"/>
              <a:t>Moiduddin</a:t>
            </a:r>
            <a:r>
              <a:rPr lang="en-US" sz="1200" dirty="0"/>
              <a:t>, E. M., Carlson, B. L., &amp; </a:t>
            </a:r>
            <a:r>
              <a:rPr lang="en-US" sz="1200" dirty="0" err="1"/>
              <a:t>Kisker</a:t>
            </a:r>
            <a:r>
              <a:rPr lang="en-US" sz="1200" dirty="0"/>
              <a:t>, E. E. (2010). Early Head Start children in grade 5</a:t>
            </a:r>
            <a:r>
              <a:rPr lang="en-US" sz="1200" dirty="0" smtClean="0"/>
              <a:t>: Long-term </a:t>
            </a:r>
            <a:r>
              <a:rPr lang="en-US" sz="1200" dirty="0"/>
              <a:t>follow-up of the Early Head Start Research and Evaluation Study sample (OPRE report no. 2011-8</a:t>
            </a:r>
            <a:r>
              <a:rPr lang="en-US" sz="1200" dirty="0" smtClean="0"/>
              <a:t>). Retrieved </a:t>
            </a:r>
            <a:r>
              <a:rPr lang="en-US" sz="1200" dirty="0"/>
              <a:t>from the Office of Planning, Research, and Evaluation, Administration for Children and Families</a:t>
            </a:r>
            <a:r>
              <a:rPr lang="en-US" sz="1200" dirty="0" smtClean="0"/>
              <a:t>, US </a:t>
            </a:r>
            <a:r>
              <a:rPr lang="en-US" sz="1200" dirty="0"/>
              <a:t>Department of Health and Human Services website: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www.acf.hhs.gov/programs/opre/resource/early-head-start-children-in-grade-5-long-term-followup-of-the-early-head</a:t>
            </a:r>
            <a:r>
              <a:rPr lang="en-US" sz="1200" dirty="0" smtClean="0"/>
              <a:t>. </a:t>
            </a:r>
            <a:endParaRPr lang="en-US" sz="1200" dirty="0"/>
          </a:p>
          <a:p>
            <a:pPr marL="355600" indent="-355600">
              <a:buNone/>
            </a:pPr>
            <a:r>
              <a:rPr lang="en-US" sz="1200" dirty="0" err="1"/>
              <a:t>Zachrisson</a:t>
            </a:r>
            <a:r>
              <a:rPr lang="en-US" sz="1200" dirty="0"/>
              <a:t>, H. D., Janson, H., &amp; </a:t>
            </a:r>
            <a:r>
              <a:rPr lang="en-US" sz="1200" dirty="0" err="1"/>
              <a:t>Nærde</a:t>
            </a:r>
            <a:r>
              <a:rPr lang="en-US" sz="1200" dirty="0"/>
              <a:t>, A. (2013). Predicting early center care utilization in a context of universal access</a:t>
            </a:r>
            <a:r>
              <a:rPr lang="en-US" sz="1200" dirty="0" smtClean="0"/>
              <a:t>. Early </a:t>
            </a:r>
            <a:r>
              <a:rPr lang="en-US" sz="1200" dirty="0"/>
              <a:t>Childhood Research Quarterly, 28(1), 74–82. doi:10.1016/j.ecresq.2012.06.004.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2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Appendixes: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990218"/>
              </p:ext>
            </p:extLst>
          </p:nvPr>
        </p:nvGraphicFramePr>
        <p:xfrm>
          <a:off x="179512" y="1484786"/>
          <a:ext cx="8784979" cy="31683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19448"/>
                <a:gridCol w="759726"/>
                <a:gridCol w="759726"/>
                <a:gridCol w="759726"/>
                <a:gridCol w="287777"/>
                <a:gridCol w="287777"/>
                <a:gridCol w="759726"/>
                <a:gridCol w="759726"/>
                <a:gridCol w="287777"/>
                <a:gridCol w="287777"/>
                <a:gridCol w="759726"/>
                <a:gridCol w="756067"/>
              </a:tblGrid>
              <a:tr h="48743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 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2001</a:t>
                      </a:r>
                      <a:endParaRPr lang="de-DE" sz="1400" kern="15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n=7633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2006</a:t>
                      </a:r>
                      <a:endParaRPr lang="de-DE" sz="1400" kern="15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n=7899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2011</a:t>
                      </a:r>
                      <a:endParaRPr lang="de-DE" sz="1400" kern="15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n=4000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8743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 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M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SD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% </a:t>
                      </a:r>
                      <a:endParaRPr lang="de-DE" sz="1400" kern="150" dirty="0">
                        <a:effectLst/>
                      </a:endParaRPr>
                    </a:p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err="1" smtClean="0">
                          <a:effectLst/>
                        </a:rPr>
                        <a:t>missing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M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SD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% </a:t>
                      </a:r>
                      <a:endParaRPr lang="de-DE" sz="1400" kern="150" dirty="0">
                        <a:effectLst/>
                      </a:endParaRPr>
                    </a:p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err="1" smtClean="0">
                          <a:effectLst/>
                        </a:rPr>
                        <a:t>missing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M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SD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% </a:t>
                      </a:r>
                      <a:endParaRPr lang="de-DE" sz="1400" kern="150" dirty="0">
                        <a:effectLst/>
                      </a:endParaRPr>
                    </a:p>
                    <a:p>
                      <a:pPr indent="-6540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150" dirty="0" err="1" smtClean="0">
                          <a:effectLst/>
                        </a:rPr>
                        <a:t>missing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b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smtClean="0">
                          <a:effectLst/>
                        </a:rPr>
                        <a:t>Reading </a:t>
                      </a:r>
                      <a:r>
                        <a:rPr lang="de-DE" sz="1400" kern="0" dirty="0" err="1" smtClean="0">
                          <a:effectLst/>
                        </a:rPr>
                        <a:t>Ability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534.77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65.13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0.00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547.57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61.25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0.00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541.56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62.02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0.00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smtClean="0">
                          <a:effectLst/>
                        </a:rPr>
                        <a:t>Gender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1.51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0.50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0.04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1.51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0.50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0.00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1.51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0.50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0.00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smtClean="0">
                          <a:effectLst/>
                        </a:rPr>
                        <a:t>Language at </a:t>
                      </a:r>
                      <a:r>
                        <a:rPr lang="de-DE" sz="1400" kern="0" dirty="0" err="1" smtClean="0">
                          <a:effectLst/>
                        </a:rPr>
                        <a:t>home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1.88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0.35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4.40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1.71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0.47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19.10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1.79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0.43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10.10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smtClean="0">
                          <a:effectLst/>
                        </a:rPr>
                        <a:t>Books at </a:t>
                      </a:r>
                      <a:r>
                        <a:rPr lang="de-DE" sz="1400" kern="0" dirty="0" err="1" smtClean="0">
                          <a:effectLst/>
                        </a:rPr>
                        <a:t>home</a:t>
                      </a:r>
                      <a:r>
                        <a:rPr lang="de-DE" sz="1400" kern="0" dirty="0" smtClean="0">
                          <a:effectLst/>
                        </a:rPr>
                        <a:t> (</a:t>
                      </a:r>
                      <a:r>
                        <a:rPr lang="de-DE" sz="1400" kern="0" dirty="0" err="1" smtClean="0">
                          <a:effectLst/>
                        </a:rPr>
                        <a:t>parents</a:t>
                      </a:r>
                      <a:r>
                        <a:rPr lang="de-DE" sz="1400" kern="0" dirty="0" smtClean="0">
                          <a:effectLst/>
                        </a:rPr>
                        <a:t>)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2.47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1.20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13.32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2.61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1.19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13.61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2.55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1.22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20.73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smtClean="0">
                          <a:effectLst/>
                        </a:rPr>
                        <a:t>Books at </a:t>
                      </a:r>
                      <a:r>
                        <a:rPr lang="de-DE" sz="1400" kern="0" dirty="0" err="1" smtClean="0">
                          <a:effectLst/>
                        </a:rPr>
                        <a:t>home</a:t>
                      </a:r>
                      <a:r>
                        <a:rPr lang="de-DE" sz="1400" kern="0" dirty="0" smtClean="0">
                          <a:effectLst/>
                        </a:rPr>
                        <a:t> (</a:t>
                      </a:r>
                      <a:r>
                        <a:rPr lang="de-DE" sz="1400" kern="0" dirty="0" err="1" smtClean="0">
                          <a:effectLst/>
                        </a:rPr>
                        <a:t>students</a:t>
                      </a:r>
                      <a:r>
                        <a:rPr lang="de-DE" sz="1400" kern="0" dirty="0" smtClean="0">
                          <a:effectLst/>
                        </a:rPr>
                        <a:t>)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2.03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7.05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2.14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1.20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10.24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2.16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1.16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10.75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err="1" smtClean="0">
                          <a:effectLst/>
                        </a:rPr>
                        <a:t>Parents</a:t>
                      </a:r>
                      <a:r>
                        <a:rPr lang="de-DE" sz="1400" kern="0" dirty="0" smtClean="0">
                          <a:effectLst/>
                        </a:rPr>
                        <a:t> </a:t>
                      </a:r>
                      <a:r>
                        <a:rPr lang="de-DE" sz="1400" kern="0" dirty="0" err="1" smtClean="0">
                          <a:effectLst/>
                        </a:rPr>
                        <a:t>attitudes</a:t>
                      </a:r>
                      <a:r>
                        <a:rPr lang="de-DE" sz="1400" kern="0" dirty="0" smtClean="0">
                          <a:effectLst/>
                        </a:rPr>
                        <a:t> </a:t>
                      </a:r>
                      <a:r>
                        <a:rPr lang="de-DE" sz="1400" kern="0" dirty="0" err="1" smtClean="0">
                          <a:effectLst/>
                        </a:rPr>
                        <a:t>tow</a:t>
                      </a:r>
                      <a:r>
                        <a:rPr lang="de-DE" sz="1400" kern="0" dirty="0" smtClean="0">
                          <a:effectLst/>
                        </a:rPr>
                        <a:t>. </a:t>
                      </a:r>
                      <a:r>
                        <a:rPr lang="de-DE" sz="1400" kern="0" dirty="0" err="1" smtClean="0">
                          <a:effectLst/>
                        </a:rPr>
                        <a:t>reading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2.11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0.78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17.92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2.18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0.74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18.76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2.12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0.77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23.75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err="1" smtClean="0">
                          <a:effectLst/>
                        </a:rPr>
                        <a:t>Highest</a:t>
                      </a:r>
                      <a:r>
                        <a:rPr lang="de-DE" sz="1400" kern="0" dirty="0" smtClean="0">
                          <a:effectLst/>
                        </a:rPr>
                        <a:t> </a:t>
                      </a:r>
                      <a:r>
                        <a:rPr lang="de-DE" sz="1400" kern="0" dirty="0" err="1" smtClean="0">
                          <a:effectLst/>
                        </a:rPr>
                        <a:t>occupational</a:t>
                      </a:r>
                      <a:r>
                        <a:rPr lang="de-DE" sz="1400" kern="0" dirty="0" smtClean="0">
                          <a:effectLst/>
                        </a:rPr>
                        <a:t> </a:t>
                      </a:r>
                      <a:r>
                        <a:rPr lang="de-DE" sz="1400" kern="0" dirty="0" err="1" smtClean="0">
                          <a:effectLst/>
                        </a:rPr>
                        <a:t>status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3.65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43.60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3.52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1.14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21.27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3.58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1.16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27.18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err="1" smtClean="0">
                          <a:effectLst/>
                        </a:rPr>
                        <a:t>Highest</a:t>
                      </a:r>
                      <a:r>
                        <a:rPr lang="de-DE" sz="1400" kern="0" dirty="0" smtClean="0">
                          <a:effectLst/>
                        </a:rPr>
                        <a:t> parental </a:t>
                      </a:r>
                      <a:r>
                        <a:rPr lang="de-DE" sz="1400" kern="0" dirty="0" err="1" smtClean="0">
                          <a:effectLst/>
                        </a:rPr>
                        <a:t>education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2.74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1.06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35.92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2.12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1.13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25.17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2.47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1.26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27.05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  <a:tr h="243719"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 smtClean="0">
                          <a:effectLst/>
                        </a:rPr>
                        <a:t>Early </a:t>
                      </a:r>
                      <a:r>
                        <a:rPr lang="de-DE" sz="1400" kern="0" dirty="0" err="1" smtClean="0">
                          <a:effectLst/>
                        </a:rPr>
                        <a:t>home</a:t>
                      </a:r>
                      <a:r>
                        <a:rPr lang="de-DE" sz="1400" kern="0" baseline="0" dirty="0" smtClean="0">
                          <a:effectLst/>
                        </a:rPr>
                        <a:t> </a:t>
                      </a:r>
                      <a:r>
                        <a:rPr lang="de-DE" sz="1400" kern="0" baseline="0" dirty="0" err="1" smtClean="0">
                          <a:effectLst/>
                        </a:rPr>
                        <a:t>literacy</a:t>
                      </a:r>
                      <a:r>
                        <a:rPr lang="de-DE" sz="1400" kern="0" baseline="0" dirty="0" smtClean="0">
                          <a:effectLst/>
                        </a:rPr>
                        <a:t> </a:t>
                      </a:r>
                      <a:r>
                        <a:rPr lang="de-DE" sz="1400" kern="0" baseline="0" dirty="0" err="1" smtClean="0">
                          <a:effectLst/>
                        </a:rPr>
                        <a:t>activities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1.17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0.39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6731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17.65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1.29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0.38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indent="-111125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17.67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gridSpan="2">
                  <a:txBody>
                    <a:bodyPr/>
                    <a:lstStyle/>
                    <a:p>
                      <a:pPr indent="-68580"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1.35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>
                          <a:effectLst/>
                        </a:rPr>
                        <a:t>0.38</a:t>
                      </a:r>
                      <a:endParaRPr lang="de-DE" sz="1400" kern="15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400" kern="0" dirty="0">
                          <a:effectLst/>
                        </a:rPr>
                        <a:t>22.77</a:t>
                      </a:r>
                      <a:endParaRPr lang="de-DE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265" marR="8265" marT="0" marB="0" anchor="ctr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4797152"/>
            <a:ext cx="8590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ean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atching</a:t>
            </a:r>
            <a:r>
              <a:rPr lang="de-DE" dirty="0" smtClean="0"/>
              <a:t> </a:t>
            </a:r>
            <a:r>
              <a:rPr lang="de-DE" dirty="0" err="1" smtClean="0"/>
              <a:t>imputation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Rubin, 1987)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Separately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cycles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Inclusion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, </a:t>
            </a:r>
            <a:r>
              <a:rPr lang="de-DE" dirty="0" err="1" smtClean="0"/>
              <a:t>outcome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covariates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Separate </a:t>
            </a:r>
            <a:r>
              <a:rPr lang="de-DE" dirty="0" err="1" smtClean="0"/>
              <a:t>analyses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imputed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r>
              <a:rPr lang="de-DE" dirty="0" smtClean="0"/>
              <a:t>,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Rubin‘s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(1987)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Appendixes: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Imputation: R </a:t>
            </a:r>
            <a:r>
              <a:rPr lang="de-DE" sz="2000" dirty="0" err="1" smtClean="0"/>
              <a:t>package</a:t>
            </a:r>
            <a:r>
              <a:rPr lang="de-DE" sz="2000" dirty="0" smtClean="0"/>
              <a:t> MICE 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Buuren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Groothuis-Oudshoorn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2011)</a:t>
            </a:r>
          </a:p>
          <a:p>
            <a:r>
              <a:rPr lang="de-DE" sz="2000" dirty="0" smtClean="0"/>
              <a:t>Matching: R </a:t>
            </a:r>
            <a:r>
              <a:rPr lang="de-DE" sz="2000" dirty="0" err="1" smtClean="0"/>
              <a:t>package</a:t>
            </a:r>
            <a:r>
              <a:rPr lang="de-DE" sz="2000" dirty="0" smtClean="0"/>
              <a:t> </a:t>
            </a:r>
            <a:r>
              <a:rPr lang="de-DE" sz="2000" dirty="0" err="1" smtClean="0"/>
              <a:t>MatchIt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(Ho et al., 2011)</a:t>
            </a:r>
          </a:p>
          <a:p>
            <a:r>
              <a:rPr lang="de-DE" sz="2000" dirty="0" smtClean="0"/>
              <a:t>Regression incl. </a:t>
            </a:r>
            <a:r>
              <a:rPr lang="de-DE" sz="2000" dirty="0" err="1"/>
              <a:t>j</a:t>
            </a:r>
            <a:r>
              <a:rPr lang="de-DE" sz="2000" dirty="0" err="1" smtClean="0"/>
              <a:t>ackknife</a:t>
            </a:r>
            <a:r>
              <a:rPr lang="de-DE" sz="2000" dirty="0" smtClean="0"/>
              <a:t> </a:t>
            </a:r>
            <a:r>
              <a:rPr lang="de-DE" sz="2000" dirty="0" err="1"/>
              <a:t>r</a:t>
            </a:r>
            <a:r>
              <a:rPr lang="de-DE" sz="2000" dirty="0" err="1" smtClean="0"/>
              <a:t>epeated</a:t>
            </a:r>
            <a:r>
              <a:rPr lang="de-DE" sz="2000" dirty="0" smtClean="0"/>
              <a:t> </a:t>
            </a:r>
            <a:r>
              <a:rPr lang="de-DE" sz="2000" dirty="0" err="1"/>
              <a:t>r</a:t>
            </a:r>
            <a:r>
              <a:rPr lang="de-DE" sz="2000" dirty="0" err="1" smtClean="0"/>
              <a:t>eplication</a:t>
            </a:r>
            <a:r>
              <a:rPr lang="de-DE" sz="2000" dirty="0" smtClean="0"/>
              <a:t> </a:t>
            </a:r>
            <a:r>
              <a:rPr lang="de-DE" sz="2000" dirty="0" err="1"/>
              <a:t>t</a:t>
            </a:r>
            <a:r>
              <a:rPr lang="de-DE" sz="2000" dirty="0" err="1" smtClean="0"/>
              <a:t>echnique</a:t>
            </a:r>
            <a:r>
              <a:rPr lang="de-DE" sz="2000" dirty="0" smtClean="0"/>
              <a:t>: R </a:t>
            </a:r>
            <a:r>
              <a:rPr lang="de-DE" sz="2000" dirty="0" err="1" smtClean="0"/>
              <a:t>package</a:t>
            </a:r>
            <a:r>
              <a:rPr lang="de-DE" sz="2000" dirty="0" smtClean="0"/>
              <a:t> Survey 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Lumley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2014)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Appendixes: PATT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73032"/>
              </p:ext>
            </p:extLst>
          </p:nvPr>
        </p:nvGraphicFramePr>
        <p:xfrm>
          <a:off x="251520" y="1556792"/>
          <a:ext cx="8640960" cy="36143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24336"/>
                <a:gridCol w="2880320"/>
                <a:gridCol w="2736304"/>
              </a:tblGrid>
              <a:tr h="88777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Average Treatment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Effect</a:t>
                      </a:r>
                      <a:endParaRPr lang="de-DE" baseline="0" dirty="0" smtClean="0"/>
                    </a:p>
                    <a:p>
                      <a:pPr algn="ctr"/>
                      <a:r>
                        <a:rPr lang="de-DE" baseline="0" dirty="0" smtClean="0"/>
                        <a:t>ATE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Average Treatment </a:t>
                      </a:r>
                      <a:r>
                        <a:rPr lang="de-DE" dirty="0" err="1" smtClean="0"/>
                        <a:t>Effect</a:t>
                      </a:r>
                      <a:r>
                        <a:rPr lang="de-DE" dirty="0" smtClean="0"/>
                        <a:t> on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Treated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ATT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04785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 all </a:t>
                      </a:r>
                      <a:r>
                        <a:rPr lang="de-DE" baseline="0" dirty="0" err="1" smtClean="0"/>
                        <a:t>individuals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treated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subjects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only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4606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Generalization</a:t>
                      </a:r>
                      <a:r>
                        <a:rPr lang="de-DE" dirty="0" smtClean="0"/>
                        <a:t> on sample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SATE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SATT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60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Generalization</a:t>
                      </a:r>
                      <a:r>
                        <a:rPr lang="de-DE" dirty="0" smtClean="0"/>
                        <a:t> 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population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PATE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PATT</a:t>
                      </a:r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508104" y="5822535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(cf.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DuGoff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Schuler, &amp; Stuart, 2014)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Appendixes: Alternatives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Multiple treatments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Imai &amp; Van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2004; McCaffrey et al., 2013)</a:t>
            </a:r>
          </a:p>
          <a:p>
            <a:r>
              <a:rPr lang="en-US" sz="2000" dirty="0" smtClean="0"/>
              <a:t>Doses of treatment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Imbens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2000; Rosenbaum, 2002)</a:t>
            </a:r>
          </a:p>
          <a:p>
            <a:r>
              <a:rPr lang="en-US" sz="2000" dirty="0" smtClean="0"/>
              <a:t>Treatments on aggregate level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(Stuart, 2007)</a:t>
            </a:r>
          </a:p>
          <a:p>
            <a:r>
              <a:rPr lang="en-US" sz="2000" dirty="0" smtClean="0"/>
              <a:t>Matching: 1:1 nearest neighbor matching or k:1 cases in control and treatment group; matching with or without replacement; caliper matching</a:t>
            </a:r>
          </a:p>
          <a:p>
            <a:r>
              <a:rPr lang="en-US" sz="2000" dirty="0" smtClean="0"/>
              <a:t>Propensity score </a:t>
            </a:r>
            <a:r>
              <a:rPr lang="en-US" sz="2000" dirty="0"/>
              <a:t>s</a:t>
            </a:r>
            <a:r>
              <a:rPr lang="en-US" sz="2000" dirty="0" smtClean="0"/>
              <a:t>ub-classification </a:t>
            </a:r>
          </a:p>
          <a:p>
            <a:r>
              <a:rPr lang="en-US" sz="2000" dirty="0" smtClean="0"/>
              <a:t>Propensity </a:t>
            </a:r>
            <a:r>
              <a:rPr lang="en-US" sz="2000" dirty="0"/>
              <a:t>s</a:t>
            </a:r>
            <a:r>
              <a:rPr lang="en-US" sz="2000" dirty="0" smtClean="0"/>
              <a:t>core weighting</a:t>
            </a:r>
          </a:p>
          <a:p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93096"/>
            <a:ext cx="7772400" cy="1728192"/>
          </a:xfrm>
          <a:solidFill>
            <a:schemeClr val="bg1">
              <a:lumMod val="85000"/>
            </a:schemeClr>
          </a:solidFill>
        </p:spPr>
        <p:txBody>
          <a:bodyPr anchor="ctr"/>
          <a:lstStyle/>
          <a:p>
            <a:r>
              <a:rPr lang="de-DE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effect of preschool on later reading literacy: Results for Germany using propensity score matching 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OSLO, September 29, 2016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235076"/>
            <a:ext cx="7772400" cy="19860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Isa Steinmann, Nina </a:t>
            </a:r>
            <a:r>
              <a:rPr lang="en-US" sz="2400" b="1" dirty="0" err="1" smtClean="0"/>
              <a:t>Hogrebe</a:t>
            </a:r>
            <a:r>
              <a:rPr lang="en-US" sz="2400" b="1" dirty="0" smtClean="0"/>
              <a:t>, Rolf Strietholt, &amp; Laura Zieger</a:t>
            </a:r>
          </a:p>
          <a:p>
            <a:r>
              <a:rPr lang="en-US" dirty="0" smtClean="0"/>
              <a:t>isa.steinmann@tu-dortmund.de</a:t>
            </a:r>
          </a:p>
          <a:p>
            <a:r>
              <a:rPr lang="en-US" dirty="0" smtClean="0"/>
              <a:t>Institute for School Development Research</a:t>
            </a:r>
          </a:p>
          <a:p>
            <a:r>
              <a:rPr lang="en-US" dirty="0" smtClean="0"/>
              <a:t>Dortmund University of Technology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F423C-0A8C-4D9C-9122-91B7F4FC2BCA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Introduction: Preschool Effects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Methods: Propensity Score Matching and Causal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Results: Balance Checks and Causal Effects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 and Outreach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Appendixes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Introduction: Preschool Aims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Since 1996, three-year-old children in Germany are entitled to attend preschool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Main aims of expanding preschool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(cf.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Hogrebe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2014)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Compatibility of family and career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Improvement of preparation for school</a:t>
            </a:r>
          </a:p>
          <a:p>
            <a:pPr marL="355600" indent="-29845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Families and preschools are the most </a:t>
            </a:r>
          </a:p>
          <a:p>
            <a:pPr marL="355600" indent="-29845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important learning environments for </a:t>
            </a:r>
          </a:p>
          <a:p>
            <a:pPr marL="35560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young children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29845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Preschool is expected to foster later </a:t>
            </a:r>
          </a:p>
          <a:p>
            <a:pPr marL="57150" indent="29845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achievement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 Knudsen et al., 2006)</a:t>
            </a:r>
          </a:p>
          <a:p>
            <a:pPr marL="35560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5508104" y="3068960"/>
            <a:ext cx="3312368" cy="2664296"/>
            <a:chOff x="5436096" y="3429000"/>
            <a:chExt cx="3312368" cy="2664296"/>
          </a:xfrm>
        </p:grpSpPr>
        <p:sp>
          <p:nvSpPr>
            <p:cNvPr id="5" name="Ellipse 4"/>
            <p:cNvSpPr/>
            <p:nvPr/>
          </p:nvSpPr>
          <p:spPr>
            <a:xfrm>
              <a:off x="5436096" y="3429000"/>
              <a:ext cx="3312368" cy="26642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868144" y="3645024"/>
              <a:ext cx="2664296" cy="20882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6340388" y="3789040"/>
              <a:ext cx="1976028" cy="1620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6860350" y="3986797"/>
              <a:ext cx="1240042" cy="10263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proximal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26" name="Picture 2" descr="C:\Users\Steinmann\AppData\Local\Microsoft\Windows\Temporary Internet Files\Content.IE5\7A6UXZ7X\Strichmännchen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806512"/>
              <a:ext cx="700414" cy="99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5867768" y="5445224"/>
              <a:ext cx="576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distal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6300192" y="5797330"/>
            <a:ext cx="26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(cf. Bronfenbrenner, 1990)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Introduction: Preschool Attendance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Nowadays, 94.9% do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attend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preschools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(DESTATIS, 2015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Selection/decision processes described as interplay of individual, context, and time factors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(Process-Person-Context-Time model; Bronfenbrenner &amp; Morris, 2006)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Preschool non-attendance is associated </a:t>
            </a:r>
          </a:p>
          <a:p>
            <a:pPr marL="0" indent="35560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low parental education, low income, </a:t>
            </a:r>
          </a:p>
          <a:p>
            <a:pPr marL="0" indent="35560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migration background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(cf.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Early &amp;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355600">
              <a:buNone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Burchinal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2001; Grogan, 2012;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35560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Fram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2009)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5508104" y="3068960"/>
            <a:ext cx="3312368" cy="2664296"/>
            <a:chOff x="5436096" y="3429000"/>
            <a:chExt cx="3312368" cy="2664296"/>
          </a:xfrm>
        </p:grpSpPr>
        <p:sp>
          <p:nvSpPr>
            <p:cNvPr id="7" name="Ellipse 6"/>
            <p:cNvSpPr/>
            <p:nvPr/>
          </p:nvSpPr>
          <p:spPr>
            <a:xfrm>
              <a:off x="5436096" y="3429000"/>
              <a:ext cx="3312368" cy="26642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5868144" y="3645024"/>
              <a:ext cx="2664296" cy="20882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6340388" y="3789040"/>
              <a:ext cx="1976028" cy="1620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6860350" y="3986797"/>
              <a:ext cx="1240042" cy="10263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proximal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1" name="Picture 2" descr="C:\Users\Steinmann\AppData\Local\Microsoft\Windows\Temporary Internet Files\Content.IE5\7A6UXZ7X\Strichmännchen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806512"/>
              <a:ext cx="700414" cy="99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867768" y="5445224"/>
              <a:ext cx="576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distal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300192" y="5797330"/>
            <a:ext cx="26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(cf. Bronfenbrenner, 1990)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Introduction: Preschool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PIRLS 2011: Positive relationship between preschool participation and reading abilities in fourth grade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Mullis et al.,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2012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Correlative results from cross-sectional studies should – due to selection bias – be interpreted with caution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Meta-analyses and reviews show substantial but rather mixed effects due to program types and target groups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(Barnett, 2011; Burger, 2010;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Camilli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2010; Chambers et al., 2010; Duncan &amp; Magnuson, 2013;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Pianta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2009)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Experimental studies: High/Scope Perry Preschool Project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Schweinhart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2005)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Abecedarian Program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(Campbell &amp; Ramey, 1995)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Ca. 100 children with disadvantaged backgrounds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intensity and quality of programs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Beneficial long-term effects on several outcomes in school age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Generalizability?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Introduction: Preschool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More recent international studies could not (fully) replicate these promising findings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(cf. Barnett, 2011)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Head Start study: No significant effects on later achievement (Puma et al., 2012)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Early Head Start study: Only reading ability effects for low risk students (Vogel et al., 2010)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Effective Provision of Preschool Education project: effects for high risk students (Sylva et al., 2008)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Effects for disadvantaged students in two out of nine countries (</a:t>
            </a:r>
            <a:r>
              <a:rPr lang="en-US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Hogrebe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&amp; Strietholt, 2016)</a:t>
            </a:r>
          </a:p>
          <a:p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Basically n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o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robust findings in Germany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(Anders &amp;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Roßbach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, 2014)</a:t>
            </a:r>
          </a:p>
          <a:p>
            <a:pPr marL="355600" indent="-298450">
              <a:buNone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5229200"/>
            <a:ext cx="849694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298450" algn="ctr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What is the average achievement of children who did not attend preschool compared to what it would have been if they had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attended preschool?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Methods: </a:t>
            </a:r>
            <a:r>
              <a:rPr lang="en-US" dirty="0" smtClean="0"/>
              <a:t>Sample &amp;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Three points of measurement: PIRLS 2001, 2006, and 2011 in Germany  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(Mullis et al., 2003; Mullis et al., 2007; Mullis et al., 2012)</a:t>
                </a:r>
              </a:p>
              <a:p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Stratified and clustered random samples of students in fourth grade 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2001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=7633, 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2006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=7899, 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2011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=4000)</a:t>
                </a:r>
              </a:p>
              <a:p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Outcome: 	reading ability at the end of fourth 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Treatment: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did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not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attend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preschool</m:t>
                            </m:r>
                            <m:r>
                              <a:rPr lang="de-DE" sz="2000" b="0" i="1" smtClean="0">
                                <a:latin typeface="Cambria Math"/>
                                <a:ea typeface="Cambria Math"/>
                              </a:rPr>
                              <m:t>                                  </m:t>
                            </m:r>
                          </m:e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did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attend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preschool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at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least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two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/>
                                <a:ea typeface="Cambria Math"/>
                              </a:rPr>
                              <m:t>years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de-D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20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de-DE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de-D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mean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achievement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children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who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did</a:t>
                </a:r>
                <a:r>
                  <a:rPr lang="de-DE" sz="2000" dirty="0"/>
                  <a:t> </a:t>
                </a:r>
                <a:r>
                  <a:rPr lang="de-DE" sz="2000" i="1" dirty="0"/>
                  <a:t>not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attend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preschool</a:t>
                </a:r>
                <a:r>
                  <a:rPr lang="de-DE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000" dirty="0" smtClean="0">
                    <a:sym typeface="Wingdings" panose="05000000000000000000" pitchFamily="2" charset="2"/>
                  </a:rPr>
                  <a:t>		 </a:t>
                </a:r>
                <a:r>
                  <a:rPr lang="de-DE" sz="2000" dirty="0" err="1">
                    <a:sym typeface="Wingdings" panose="05000000000000000000" pitchFamily="2" charset="2"/>
                  </a:rPr>
                  <a:t>treatment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group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2001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=293, 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2006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=196, 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2011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=56)</a:t>
                </a:r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/>
                              </a:rPr>
                              <m:t>0</m:t>
                            </m:r>
                            <m:r>
                              <a:rPr lang="de-D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20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de-DE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de-D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de-DE" sz="2000" dirty="0"/>
                  <a:t> </a:t>
                </a:r>
                <a:r>
                  <a:rPr lang="de-DE" sz="2000" dirty="0" err="1" smtClean="0"/>
                  <a:t>mean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achievement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children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who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did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attend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preschool</a:t>
                </a:r>
                <a:r>
                  <a:rPr lang="de-DE" sz="2000" dirty="0" smtClean="0"/>
                  <a:t> 			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control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group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2001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=5321, 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2006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=6674, n</a:t>
                </a:r>
                <a:r>
                  <a:rPr lang="en-US" sz="20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2011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=3612)</a:t>
                </a:r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  <a:blipFill rotWithShape="1">
                <a:blip r:embed="rId2"/>
                <a:stretch>
                  <a:fillRect l="-569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EFEF423C-0A8C-4D9C-9122-91B7F4FC2B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3861</Words>
  <Application>Microsoft Office PowerPoint</Application>
  <PresentationFormat>Bildschirmpräsentation (4:3)</PresentationFormat>
  <Paragraphs>531</Paragraphs>
  <Slides>26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P9 – Chair: Isa Steinmann Early Education</vt:lpstr>
      <vt:lpstr>PowerPoint-Präsentation</vt:lpstr>
      <vt:lpstr>The effect of preschool on later reading literacy: Results for Germany using propensity score matching  OSLO, September 29, 2016</vt:lpstr>
      <vt:lpstr>Structure</vt:lpstr>
      <vt:lpstr>1. Introduction: Preschool Aims</vt:lpstr>
      <vt:lpstr>1. Introduction: Preschool Attendance</vt:lpstr>
      <vt:lpstr>1. Introduction: Preschool Effects</vt:lpstr>
      <vt:lpstr>1. Introduction: Preschool Effects</vt:lpstr>
      <vt:lpstr>2. Methods: Sample &amp; Variables</vt:lpstr>
      <vt:lpstr>2. Methods: Propensity Score Matching</vt:lpstr>
      <vt:lpstr>2. Methods: Propensity Score Matching and Causal Inference</vt:lpstr>
      <vt:lpstr>3. Results: Balance Check Results</vt:lpstr>
      <vt:lpstr>3. Results: Causal Effects</vt:lpstr>
      <vt:lpstr>3. Results: Causal Effects</vt:lpstr>
      <vt:lpstr>3. Results: Causal Effects</vt:lpstr>
      <vt:lpstr>4. Summary of Results and Conclusion</vt:lpstr>
      <vt:lpstr>4. Limitations and Outreach</vt:lpstr>
      <vt:lpstr>PowerPoint-Präsentation</vt:lpstr>
      <vt:lpstr>5. References I</vt:lpstr>
      <vt:lpstr>5. References II</vt:lpstr>
      <vt:lpstr>5. References III</vt:lpstr>
      <vt:lpstr>5. References IV</vt:lpstr>
      <vt:lpstr>6. Appendixes: Missing data</vt:lpstr>
      <vt:lpstr>6. Appendixes: Software</vt:lpstr>
      <vt:lpstr>6. Appendixes: PATT</vt:lpstr>
      <vt:lpstr>6. Appendixes: Alternatives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Bereit für die Einschulung Workshop</dc:title>
  <dc:creator>Johanna Maria Paul</dc:creator>
  <cp:lastModifiedBy>Steinmann</cp:lastModifiedBy>
  <cp:revision>558</cp:revision>
  <dcterms:modified xsi:type="dcterms:W3CDTF">2016-09-29T06:46:24Z</dcterms:modified>
</cp:coreProperties>
</file>