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Pjj+rMonPgnenSa01c+G2rvYx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student and school level confounding</a:t>
            </a:r>
            <a:endParaRPr/>
          </a:p>
        </p:txBody>
      </p:sp>
      <p:sp>
        <p:nvSpPr>
          <p:cNvPr id="200" name="Google Shape;20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Achievement in standardized tests</a:t>
            </a:r>
            <a:endParaRPr/>
          </a:p>
        </p:txBody>
      </p:sp>
      <p:sp>
        <p:nvSpPr>
          <p:cNvPr id="59" name="Google Shape;5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We therefore compare achievement developments between participating and nonparticipating students</a:t>
            </a:r>
            <a:endParaRPr/>
          </a:p>
        </p:txBody>
      </p:sp>
      <p:sp>
        <p:nvSpPr>
          <p:cNvPr id="69" name="Google Shape;6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3" name="Shape 13"/>
        <p:cNvGrpSpPr/>
        <p:nvPr/>
      </p:nvGrpSpPr>
      <p:grpSpPr>
        <a:xfrm>
          <a:off x="0" y="0"/>
          <a:ext cx="0" cy="0"/>
          <a:chOff x="0" y="0"/>
          <a:chExt cx="0" cy="0"/>
        </a:xfrm>
      </p:grpSpPr>
      <p:sp>
        <p:nvSpPr>
          <p:cNvPr id="14" name="Google Shape;14;p2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3000"/>
              <a:buFont typeface="Verdana"/>
              <a:buNone/>
              <a:defRPr sz="3000">
                <a:solidFill>
                  <a:srgbClr val="7F7F7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2"/>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888888"/>
              </a:buClr>
              <a:buSzPts val="1800"/>
              <a:buNone/>
              <a:defRPr sz="1800">
                <a:solidFill>
                  <a:srgbClr val="888888"/>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6" name="Shape 16"/>
        <p:cNvGrpSpPr/>
        <p:nvPr/>
      </p:nvGrpSpPr>
      <p:grpSpPr>
        <a:xfrm>
          <a:off x="0" y="0"/>
          <a:ext cx="0" cy="0"/>
          <a:chOff x="0" y="0"/>
          <a:chExt cx="0" cy="0"/>
        </a:xfrm>
      </p:grpSpPr>
      <p:sp>
        <p:nvSpPr>
          <p:cNvPr id="17" name="Google Shape;17;p23"/>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23"/>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F7F7F"/>
                </a:solidFill>
                <a:latin typeface="Verdana"/>
                <a:ea typeface="Verdana"/>
                <a:cs typeface="Verdana"/>
                <a:sym typeface="Verdana"/>
              </a:defRPr>
            </a:lvl1pPr>
            <a:lvl2pPr indent="0" lvl="1" marL="0" algn="r">
              <a:spcBef>
                <a:spcPts val="0"/>
              </a:spcBef>
              <a:buNone/>
              <a:defRPr b="0" i="0" sz="1200" u="none" cap="none" strike="noStrike">
                <a:solidFill>
                  <a:srgbClr val="7F7F7F"/>
                </a:solidFill>
                <a:latin typeface="Verdana"/>
                <a:ea typeface="Verdana"/>
                <a:cs typeface="Verdana"/>
                <a:sym typeface="Verdana"/>
              </a:defRPr>
            </a:lvl2pPr>
            <a:lvl3pPr indent="0" lvl="2" marL="0" algn="r">
              <a:spcBef>
                <a:spcPts val="0"/>
              </a:spcBef>
              <a:buNone/>
              <a:defRPr b="0" i="0" sz="1200" u="none" cap="none" strike="noStrike">
                <a:solidFill>
                  <a:srgbClr val="7F7F7F"/>
                </a:solidFill>
                <a:latin typeface="Verdana"/>
                <a:ea typeface="Verdana"/>
                <a:cs typeface="Verdana"/>
                <a:sym typeface="Verdana"/>
              </a:defRPr>
            </a:lvl3pPr>
            <a:lvl4pPr indent="0" lvl="3" marL="0" algn="r">
              <a:spcBef>
                <a:spcPts val="0"/>
              </a:spcBef>
              <a:buNone/>
              <a:defRPr b="0" i="0" sz="1200" u="none" cap="none" strike="noStrike">
                <a:solidFill>
                  <a:srgbClr val="7F7F7F"/>
                </a:solidFill>
                <a:latin typeface="Verdana"/>
                <a:ea typeface="Verdana"/>
                <a:cs typeface="Verdana"/>
                <a:sym typeface="Verdana"/>
              </a:defRPr>
            </a:lvl4pPr>
            <a:lvl5pPr indent="0" lvl="4" marL="0" algn="r">
              <a:spcBef>
                <a:spcPts val="0"/>
              </a:spcBef>
              <a:buNone/>
              <a:defRPr b="0" i="0" sz="1200" u="none" cap="none" strike="noStrike">
                <a:solidFill>
                  <a:srgbClr val="7F7F7F"/>
                </a:solidFill>
                <a:latin typeface="Verdana"/>
                <a:ea typeface="Verdana"/>
                <a:cs typeface="Verdana"/>
                <a:sym typeface="Verdana"/>
              </a:defRPr>
            </a:lvl5pPr>
            <a:lvl6pPr indent="0" lvl="5" marL="0" algn="r">
              <a:spcBef>
                <a:spcPts val="0"/>
              </a:spcBef>
              <a:buNone/>
              <a:defRPr b="0" i="0" sz="1200" u="none" cap="none" strike="noStrike">
                <a:solidFill>
                  <a:srgbClr val="7F7F7F"/>
                </a:solidFill>
                <a:latin typeface="Verdana"/>
                <a:ea typeface="Verdana"/>
                <a:cs typeface="Verdana"/>
                <a:sym typeface="Verdana"/>
              </a:defRPr>
            </a:lvl6pPr>
            <a:lvl7pPr indent="0" lvl="6" marL="0" algn="r">
              <a:spcBef>
                <a:spcPts val="0"/>
              </a:spcBef>
              <a:buNone/>
              <a:defRPr b="0" i="0" sz="1200" u="none" cap="none" strike="noStrike">
                <a:solidFill>
                  <a:srgbClr val="7F7F7F"/>
                </a:solidFill>
                <a:latin typeface="Verdana"/>
                <a:ea typeface="Verdana"/>
                <a:cs typeface="Verdana"/>
                <a:sym typeface="Verdana"/>
              </a:defRPr>
            </a:lvl7pPr>
            <a:lvl8pPr indent="0" lvl="7" marL="0" algn="r">
              <a:spcBef>
                <a:spcPts val="0"/>
              </a:spcBef>
              <a:buNone/>
              <a:defRPr b="0" i="0" sz="1200" u="none" cap="none" strike="noStrike">
                <a:solidFill>
                  <a:srgbClr val="7F7F7F"/>
                </a:solidFill>
                <a:latin typeface="Verdana"/>
                <a:ea typeface="Verdana"/>
                <a:cs typeface="Verdana"/>
                <a:sym typeface="Verdana"/>
              </a:defRPr>
            </a:lvl8pPr>
            <a:lvl9pPr indent="0" lvl="8" marL="0" algn="r">
              <a:spcBef>
                <a:spcPts val="0"/>
              </a:spcBef>
              <a:buNone/>
              <a:defRPr b="0" i="0" sz="1200" u="none" cap="none" strike="noStrike">
                <a:solidFill>
                  <a:srgbClr val="7F7F7F"/>
                </a:solidFill>
                <a:latin typeface="Verdana"/>
                <a:ea typeface="Verdana"/>
                <a:cs typeface="Verdana"/>
                <a:sym typeface="Verdana"/>
              </a:defRPr>
            </a:lvl9pPr>
          </a:lstStyle>
          <a:p>
            <a:pPr indent="0" lvl="0" marL="0" rtl="0" algn="r">
              <a:spcBef>
                <a:spcPts val="0"/>
              </a:spcBef>
              <a:spcAft>
                <a:spcPts val="0"/>
              </a:spcAft>
              <a:buNone/>
            </a:pPr>
            <a:r>
              <a:rPr lang="en-US"/>
              <a:t>PAC and ESR’s Progress Evaluation | 20 Sep 2019 |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24"/>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4"/>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Verdana"/>
                <a:ea typeface="Verdana"/>
                <a:cs typeface="Verdana"/>
                <a:sym typeface="Verdana"/>
              </a:defRPr>
            </a:lvl1pPr>
            <a:lvl2pPr indent="0" lvl="1" marL="0" algn="r">
              <a:spcBef>
                <a:spcPts val="0"/>
              </a:spcBef>
              <a:buNone/>
              <a:defRPr sz="1200">
                <a:solidFill>
                  <a:srgbClr val="7F7F7F"/>
                </a:solidFill>
                <a:latin typeface="Verdana"/>
                <a:ea typeface="Verdana"/>
                <a:cs typeface="Verdana"/>
                <a:sym typeface="Verdana"/>
              </a:defRPr>
            </a:lvl2pPr>
            <a:lvl3pPr indent="0" lvl="2" marL="0" algn="r">
              <a:spcBef>
                <a:spcPts val="0"/>
              </a:spcBef>
              <a:buNone/>
              <a:defRPr sz="1200">
                <a:solidFill>
                  <a:srgbClr val="7F7F7F"/>
                </a:solidFill>
                <a:latin typeface="Verdana"/>
                <a:ea typeface="Verdana"/>
                <a:cs typeface="Verdana"/>
                <a:sym typeface="Verdana"/>
              </a:defRPr>
            </a:lvl3pPr>
            <a:lvl4pPr indent="0" lvl="3" marL="0" algn="r">
              <a:spcBef>
                <a:spcPts val="0"/>
              </a:spcBef>
              <a:buNone/>
              <a:defRPr sz="1200">
                <a:solidFill>
                  <a:srgbClr val="7F7F7F"/>
                </a:solidFill>
                <a:latin typeface="Verdana"/>
                <a:ea typeface="Verdana"/>
                <a:cs typeface="Verdana"/>
                <a:sym typeface="Verdana"/>
              </a:defRPr>
            </a:lvl4pPr>
            <a:lvl5pPr indent="0" lvl="4" marL="0" algn="r">
              <a:spcBef>
                <a:spcPts val="0"/>
              </a:spcBef>
              <a:buNone/>
              <a:defRPr sz="1200">
                <a:solidFill>
                  <a:srgbClr val="7F7F7F"/>
                </a:solidFill>
                <a:latin typeface="Verdana"/>
                <a:ea typeface="Verdana"/>
                <a:cs typeface="Verdana"/>
                <a:sym typeface="Verdana"/>
              </a:defRPr>
            </a:lvl5pPr>
            <a:lvl6pPr indent="0" lvl="5" marL="0" algn="r">
              <a:spcBef>
                <a:spcPts val="0"/>
              </a:spcBef>
              <a:buNone/>
              <a:defRPr sz="1200">
                <a:solidFill>
                  <a:srgbClr val="7F7F7F"/>
                </a:solidFill>
                <a:latin typeface="Verdana"/>
                <a:ea typeface="Verdana"/>
                <a:cs typeface="Verdana"/>
                <a:sym typeface="Verdana"/>
              </a:defRPr>
            </a:lvl6pPr>
            <a:lvl7pPr indent="0" lvl="6" marL="0" algn="r">
              <a:spcBef>
                <a:spcPts val="0"/>
              </a:spcBef>
              <a:buNone/>
              <a:defRPr sz="1200">
                <a:solidFill>
                  <a:srgbClr val="7F7F7F"/>
                </a:solidFill>
                <a:latin typeface="Verdana"/>
                <a:ea typeface="Verdana"/>
                <a:cs typeface="Verdana"/>
                <a:sym typeface="Verdana"/>
              </a:defRPr>
            </a:lvl7pPr>
            <a:lvl8pPr indent="0" lvl="7" marL="0" algn="r">
              <a:spcBef>
                <a:spcPts val="0"/>
              </a:spcBef>
              <a:buNone/>
              <a:defRPr sz="1200">
                <a:solidFill>
                  <a:srgbClr val="7F7F7F"/>
                </a:solidFill>
                <a:latin typeface="Verdana"/>
                <a:ea typeface="Verdana"/>
                <a:cs typeface="Verdana"/>
                <a:sym typeface="Verdana"/>
              </a:defRPr>
            </a:lvl8pPr>
            <a:lvl9pPr indent="0" lvl="8" marL="0" algn="r">
              <a:spcBef>
                <a:spcPts val="0"/>
              </a:spcBef>
              <a:buNone/>
              <a:defRPr sz="1200">
                <a:solidFill>
                  <a:srgbClr val="7F7F7F"/>
                </a:solidFill>
                <a:latin typeface="Verdana"/>
                <a:ea typeface="Verdana"/>
                <a:cs typeface="Verdana"/>
                <a:sym typeface="Verdana"/>
              </a:defRPr>
            </a:lvl9pPr>
          </a:lstStyle>
          <a:p>
            <a:pPr indent="0" lvl="0" marL="0" rtl="0" algn="r">
              <a:spcBef>
                <a:spcPts val="0"/>
              </a:spcBef>
              <a:spcAft>
                <a:spcPts val="0"/>
              </a:spcAft>
              <a:buNone/>
            </a:pPr>
            <a:r>
              <a:rPr lang="en-US"/>
              <a:t>PAC and ESR’s Progress Evaluation | 20 Sep 2019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23" name="Shape 23"/>
        <p:cNvGrpSpPr/>
        <p:nvPr/>
      </p:nvGrpSpPr>
      <p:grpSpPr>
        <a:xfrm>
          <a:off x="0" y="0"/>
          <a:ext cx="0" cy="0"/>
          <a:chOff x="0" y="0"/>
          <a:chExt cx="0" cy="0"/>
        </a:xfrm>
      </p:grpSpPr>
      <p:sp>
        <p:nvSpPr>
          <p:cNvPr id="24" name="Google Shape;24;p25"/>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Verdana"/>
                <a:ea typeface="Verdana"/>
                <a:cs typeface="Verdana"/>
                <a:sym typeface="Verdana"/>
              </a:defRPr>
            </a:lvl1pPr>
            <a:lvl2pPr indent="0" lvl="1" marL="0" algn="r">
              <a:spcBef>
                <a:spcPts val="0"/>
              </a:spcBef>
              <a:buNone/>
              <a:defRPr sz="1200">
                <a:solidFill>
                  <a:srgbClr val="7F7F7F"/>
                </a:solidFill>
                <a:latin typeface="Verdana"/>
                <a:ea typeface="Verdana"/>
                <a:cs typeface="Verdana"/>
                <a:sym typeface="Verdana"/>
              </a:defRPr>
            </a:lvl2pPr>
            <a:lvl3pPr indent="0" lvl="2" marL="0" algn="r">
              <a:spcBef>
                <a:spcPts val="0"/>
              </a:spcBef>
              <a:buNone/>
              <a:defRPr sz="1200">
                <a:solidFill>
                  <a:srgbClr val="7F7F7F"/>
                </a:solidFill>
                <a:latin typeface="Verdana"/>
                <a:ea typeface="Verdana"/>
                <a:cs typeface="Verdana"/>
                <a:sym typeface="Verdana"/>
              </a:defRPr>
            </a:lvl3pPr>
            <a:lvl4pPr indent="0" lvl="3" marL="0" algn="r">
              <a:spcBef>
                <a:spcPts val="0"/>
              </a:spcBef>
              <a:buNone/>
              <a:defRPr sz="1200">
                <a:solidFill>
                  <a:srgbClr val="7F7F7F"/>
                </a:solidFill>
                <a:latin typeface="Verdana"/>
                <a:ea typeface="Verdana"/>
                <a:cs typeface="Verdana"/>
                <a:sym typeface="Verdana"/>
              </a:defRPr>
            </a:lvl4pPr>
            <a:lvl5pPr indent="0" lvl="4" marL="0" algn="r">
              <a:spcBef>
                <a:spcPts val="0"/>
              </a:spcBef>
              <a:buNone/>
              <a:defRPr sz="1200">
                <a:solidFill>
                  <a:srgbClr val="7F7F7F"/>
                </a:solidFill>
                <a:latin typeface="Verdana"/>
                <a:ea typeface="Verdana"/>
                <a:cs typeface="Verdana"/>
                <a:sym typeface="Verdana"/>
              </a:defRPr>
            </a:lvl5pPr>
            <a:lvl6pPr indent="0" lvl="5" marL="0" algn="r">
              <a:spcBef>
                <a:spcPts val="0"/>
              </a:spcBef>
              <a:buNone/>
              <a:defRPr sz="1200">
                <a:solidFill>
                  <a:srgbClr val="7F7F7F"/>
                </a:solidFill>
                <a:latin typeface="Verdana"/>
                <a:ea typeface="Verdana"/>
                <a:cs typeface="Verdana"/>
                <a:sym typeface="Verdana"/>
              </a:defRPr>
            </a:lvl6pPr>
            <a:lvl7pPr indent="0" lvl="6" marL="0" algn="r">
              <a:spcBef>
                <a:spcPts val="0"/>
              </a:spcBef>
              <a:buNone/>
              <a:defRPr sz="1200">
                <a:solidFill>
                  <a:srgbClr val="7F7F7F"/>
                </a:solidFill>
                <a:latin typeface="Verdana"/>
                <a:ea typeface="Verdana"/>
                <a:cs typeface="Verdana"/>
                <a:sym typeface="Verdana"/>
              </a:defRPr>
            </a:lvl7pPr>
            <a:lvl8pPr indent="0" lvl="7" marL="0" algn="r">
              <a:spcBef>
                <a:spcPts val="0"/>
              </a:spcBef>
              <a:buNone/>
              <a:defRPr sz="1200">
                <a:solidFill>
                  <a:srgbClr val="7F7F7F"/>
                </a:solidFill>
                <a:latin typeface="Verdana"/>
                <a:ea typeface="Verdana"/>
                <a:cs typeface="Verdana"/>
                <a:sym typeface="Verdana"/>
              </a:defRPr>
            </a:lvl8pPr>
            <a:lvl9pPr indent="0" lvl="8" marL="0" algn="r">
              <a:spcBef>
                <a:spcPts val="0"/>
              </a:spcBef>
              <a:buNone/>
              <a:defRPr sz="1200">
                <a:solidFill>
                  <a:srgbClr val="7F7F7F"/>
                </a:solidFill>
                <a:latin typeface="Verdana"/>
                <a:ea typeface="Verdana"/>
                <a:cs typeface="Verdana"/>
                <a:sym typeface="Verdana"/>
              </a:defRPr>
            </a:lvl9pPr>
          </a:lstStyle>
          <a:p>
            <a:pPr indent="0" lvl="0" marL="0" rtl="0" algn="r">
              <a:spcBef>
                <a:spcPts val="0"/>
              </a:spcBef>
              <a:spcAft>
                <a:spcPts val="0"/>
              </a:spcAft>
              <a:buNone/>
            </a:pPr>
            <a:r>
              <a:rPr lang="en-US"/>
              <a:t>PAC and ESR’s Progress Evaluation | 20 Sep 2019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7F7F7F"/>
              </a:buClr>
              <a:buSzPts val="2800"/>
              <a:buFont typeface="Verdana"/>
              <a:buNone/>
              <a:defRPr b="1" i="0" sz="2800" u="none" cap="none" strike="noStrike">
                <a:solidFill>
                  <a:srgbClr val="7F7F7F"/>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 name="Google Shape;12;p21"/>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F7F7F"/>
                </a:solidFill>
                <a:latin typeface="Verdana"/>
                <a:ea typeface="Verdana"/>
                <a:cs typeface="Verdana"/>
                <a:sym typeface="Verdana"/>
              </a:defRPr>
            </a:lvl1pPr>
            <a:lvl2pPr indent="0" lvl="1" marL="0" marR="0" rtl="0" algn="r">
              <a:spcBef>
                <a:spcPts val="0"/>
              </a:spcBef>
              <a:buNone/>
              <a:defRPr b="0" i="0" sz="1200" u="none" cap="none" strike="noStrike">
                <a:solidFill>
                  <a:srgbClr val="7F7F7F"/>
                </a:solidFill>
                <a:latin typeface="Verdana"/>
                <a:ea typeface="Verdana"/>
                <a:cs typeface="Verdana"/>
                <a:sym typeface="Verdana"/>
              </a:defRPr>
            </a:lvl2pPr>
            <a:lvl3pPr indent="0" lvl="2" marL="0" marR="0" rtl="0" algn="r">
              <a:spcBef>
                <a:spcPts val="0"/>
              </a:spcBef>
              <a:buNone/>
              <a:defRPr b="0" i="0" sz="1200" u="none" cap="none" strike="noStrike">
                <a:solidFill>
                  <a:srgbClr val="7F7F7F"/>
                </a:solidFill>
                <a:latin typeface="Verdana"/>
                <a:ea typeface="Verdana"/>
                <a:cs typeface="Verdana"/>
                <a:sym typeface="Verdana"/>
              </a:defRPr>
            </a:lvl3pPr>
            <a:lvl4pPr indent="0" lvl="3" marL="0" marR="0" rtl="0" algn="r">
              <a:spcBef>
                <a:spcPts val="0"/>
              </a:spcBef>
              <a:buNone/>
              <a:defRPr b="0" i="0" sz="1200" u="none" cap="none" strike="noStrike">
                <a:solidFill>
                  <a:srgbClr val="7F7F7F"/>
                </a:solidFill>
                <a:latin typeface="Verdana"/>
                <a:ea typeface="Verdana"/>
                <a:cs typeface="Verdana"/>
                <a:sym typeface="Verdana"/>
              </a:defRPr>
            </a:lvl4pPr>
            <a:lvl5pPr indent="0" lvl="4" marL="0" marR="0" rtl="0" algn="r">
              <a:spcBef>
                <a:spcPts val="0"/>
              </a:spcBef>
              <a:buNone/>
              <a:defRPr b="0" i="0" sz="1200" u="none" cap="none" strike="noStrike">
                <a:solidFill>
                  <a:srgbClr val="7F7F7F"/>
                </a:solidFill>
                <a:latin typeface="Verdana"/>
                <a:ea typeface="Verdana"/>
                <a:cs typeface="Verdana"/>
                <a:sym typeface="Verdana"/>
              </a:defRPr>
            </a:lvl5pPr>
            <a:lvl6pPr indent="0" lvl="5" marL="0" marR="0" rtl="0" algn="r">
              <a:spcBef>
                <a:spcPts val="0"/>
              </a:spcBef>
              <a:buNone/>
              <a:defRPr b="0" i="0" sz="1200" u="none" cap="none" strike="noStrike">
                <a:solidFill>
                  <a:srgbClr val="7F7F7F"/>
                </a:solidFill>
                <a:latin typeface="Verdana"/>
                <a:ea typeface="Verdana"/>
                <a:cs typeface="Verdana"/>
                <a:sym typeface="Verdana"/>
              </a:defRPr>
            </a:lvl6pPr>
            <a:lvl7pPr indent="0" lvl="6" marL="0" marR="0" rtl="0" algn="r">
              <a:spcBef>
                <a:spcPts val="0"/>
              </a:spcBef>
              <a:buNone/>
              <a:defRPr b="0" i="0" sz="1200" u="none" cap="none" strike="noStrike">
                <a:solidFill>
                  <a:srgbClr val="7F7F7F"/>
                </a:solidFill>
                <a:latin typeface="Verdana"/>
                <a:ea typeface="Verdana"/>
                <a:cs typeface="Verdana"/>
                <a:sym typeface="Verdana"/>
              </a:defRPr>
            </a:lvl7pPr>
            <a:lvl8pPr indent="0" lvl="7" marL="0" marR="0" rtl="0" algn="r">
              <a:spcBef>
                <a:spcPts val="0"/>
              </a:spcBef>
              <a:buNone/>
              <a:defRPr b="0" i="0" sz="1200" u="none" cap="none" strike="noStrike">
                <a:solidFill>
                  <a:srgbClr val="7F7F7F"/>
                </a:solidFill>
                <a:latin typeface="Verdana"/>
                <a:ea typeface="Verdana"/>
                <a:cs typeface="Verdana"/>
                <a:sym typeface="Verdana"/>
              </a:defRPr>
            </a:lvl8pPr>
            <a:lvl9pPr indent="0" lvl="8" marL="0" marR="0" rtl="0" algn="r">
              <a:spcBef>
                <a:spcPts val="0"/>
              </a:spcBef>
              <a:buNone/>
              <a:defRPr b="0" i="0" sz="1200" u="none" cap="none" strike="noStrike">
                <a:solidFill>
                  <a:srgbClr val="7F7F7F"/>
                </a:solidFill>
                <a:latin typeface="Verdana"/>
                <a:ea typeface="Verdana"/>
                <a:cs typeface="Verdana"/>
                <a:sym typeface="Verdana"/>
              </a:defRPr>
            </a:lvl9p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type="ctrTitle"/>
          </p:nvPr>
        </p:nvSpPr>
        <p:spPr>
          <a:xfrm>
            <a:off x="685800" y="1131591"/>
            <a:ext cx="7772400" cy="15687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400"/>
              <a:buFont typeface="Verdana"/>
              <a:buNone/>
            </a:pPr>
            <a:r>
              <a:rPr lang="en-US" sz="2400"/>
              <a:t>Achievement Effects of Extracurricular Homework Support and Remedial Education for Non-Native Speakers in Germany</a:t>
            </a:r>
            <a:endParaRPr/>
          </a:p>
        </p:txBody>
      </p:sp>
      <p:sp>
        <p:nvSpPr>
          <p:cNvPr id="32" name="Google Shape;32;p1"/>
          <p:cNvSpPr txBox="1"/>
          <p:nvPr>
            <p:ph idx="1" type="subTitle"/>
          </p:nvPr>
        </p:nvSpPr>
        <p:spPr>
          <a:xfrm>
            <a:off x="689988" y="2931790"/>
            <a:ext cx="7768212" cy="15841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1600"/>
              <a:buNone/>
            </a:pPr>
            <a:r>
              <a:rPr lang="en-US" sz="1600"/>
              <a:t>WERA-IRN 2019</a:t>
            </a:r>
            <a:endParaRPr/>
          </a:p>
          <a:p>
            <a:pPr indent="0" lvl="0" marL="0" rtl="0" algn="l">
              <a:spcBef>
                <a:spcPts val="0"/>
              </a:spcBef>
              <a:spcAft>
                <a:spcPts val="0"/>
              </a:spcAft>
              <a:buClr>
                <a:srgbClr val="888888"/>
              </a:buClr>
              <a:buSzPts val="1600"/>
              <a:buNone/>
            </a:pPr>
            <a:r>
              <a:rPr lang="en-US" sz="1600"/>
              <a:t>Dr. Isa Steinmann</a:t>
            </a:r>
            <a:endParaRPr/>
          </a:p>
          <a:p>
            <a:pPr indent="0" lvl="0" marL="0" rtl="0" algn="l">
              <a:spcBef>
                <a:spcPts val="0"/>
              </a:spcBef>
              <a:spcAft>
                <a:spcPts val="0"/>
              </a:spcAft>
              <a:buClr>
                <a:srgbClr val="888888"/>
              </a:buClr>
              <a:buSzPts val="1600"/>
              <a:buNone/>
            </a:pPr>
            <a:r>
              <a:rPr lang="en-US" sz="1600" u="sng"/>
              <a:t>isa.steinmann@tu-dortmund.de</a:t>
            </a:r>
            <a:r>
              <a:rPr lang="en-US" sz="1600"/>
              <a:t> </a:t>
            </a:r>
            <a:endParaRPr/>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p:txBody>
      </p:sp>
      <p:pic>
        <p:nvPicPr>
          <p:cNvPr id="33" name="Google Shape;33;p1"/>
          <p:cNvPicPr preferRelativeResize="0"/>
          <p:nvPr/>
        </p:nvPicPr>
        <p:blipFill rotWithShape="1">
          <a:blip r:embed="rId3">
            <a:alphaModFix/>
          </a:blip>
          <a:srcRect b="0" l="0" r="0" t="0"/>
          <a:stretch/>
        </p:blipFill>
        <p:spPr>
          <a:xfrm>
            <a:off x="685800" y="3981319"/>
            <a:ext cx="3958208" cy="534647"/>
          </a:xfrm>
          <a:prstGeom prst="rect">
            <a:avLst/>
          </a:prstGeom>
          <a:noFill/>
          <a:ln>
            <a:noFill/>
          </a:ln>
        </p:spPr>
      </p:pic>
      <p:pic>
        <p:nvPicPr>
          <p:cNvPr id="34" name="Google Shape;34;p1"/>
          <p:cNvPicPr preferRelativeResize="0"/>
          <p:nvPr/>
        </p:nvPicPr>
        <p:blipFill rotWithShape="1">
          <a:blip r:embed="rId4">
            <a:alphaModFix/>
          </a:blip>
          <a:srcRect b="25000" l="8012" r="16971" t="25000"/>
          <a:stretch/>
        </p:blipFill>
        <p:spPr>
          <a:xfrm>
            <a:off x="5508104" y="3729274"/>
            <a:ext cx="2950096" cy="786692"/>
          </a:xfrm>
          <a:prstGeom prst="rect">
            <a:avLst/>
          </a:prstGeom>
          <a:noFill/>
          <a:ln>
            <a:noFill/>
          </a:ln>
        </p:spPr>
      </p:pic>
      <p:pic>
        <p:nvPicPr>
          <p:cNvPr id="35" name="Google Shape;35;p1"/>
          <p:cNvPicPr preferRelativeResize="0"/>
          <p:nvPr/>
        </p:nvPicPr>
        <p:blipFill rotWithShape="1">
          <a:blip r:embed="rId5">
            <a:alphaModFix/>
          </a:blip>
          <a:srcRect b="0" l="0" r="0" t="0"/>
          <a:stretch/>
        </p:blipFill>
        <p:spPr>
          <a:xfrm>
            <a:off x="5508104" y="3031486"/>
            <a:ext cx="2952644" cy="4763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Analyses</a:t>
            </a:r>
            <a:endParaRPr/>
          </a:p>
        </p:txBody>
      </p:sp>
      <p:pic>
        <p:nvPicPr>
          <p:cNvPr id="203" name="Google Shape;203;p10"/>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04" name="Google Shape;204;p10"/>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05" name="Google Shape;205;p10"/>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06" name="Google Shape;206;p10"/>
          <p:cNvSpPr txBox="1"/>
          <p:nvPr/>
        </p:nvSpPr>
        <p:spPr>
          <a:xfrm>
            <a:off x="457200" y="1419621"/>
            <a:ext cx="8229600" cy="3175001"/>
          </a:xfrm>
          <a:prstGeom prst="rect">
            <a:avLst/>
          </a:prstGeom>
          <a:blipFill rotWithShape="1">
            <a:blip r:embed="rId5">
              <a:alphaModFix/>
            </a:blip>
            <a:stretch>
              <a:fillRect b="0" l="-443"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Verdana"/>
                <a:ea typeface="Verdana"/>
                <a:cs typeface="Verdana"/>
                <a:sym typeface="Verdana"/>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Descriptive Findings</a:t>
            </a:r>
            <a:endParaRPr/>
          </a:p>
        </p:txBody>
      </p:sp>
      <p:pic>
        <p:nvPicPr>
          <p:cNvPr id="213" name="Google Shape;213;p11"/>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14" name="Google Shape;214;p11"/>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15" name="Google Shape;215;p11"/>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16" name="Google Shape;216;p11"/>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17" name="Google Shape;217;p11"/>
          <p:cNvSpPr txBox="1"/>
          <p:nvPr/>
        </p:nvSpPr>
        <p:spPr>
          <a:xfrm>
            <a:off x="609600" y="1572021"/>
            <a:ext cx="8229600" cy="317500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Homework support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23% participants in sample 5-7</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12% participants in sample 7-9</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Remedial education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24% participants in sample 5-7</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13% participants in sample 7-9</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Participating and non-participating non-native speaking students had rather similar background characteristics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Inferential Findings</a:t>
            </a:r>
            <a:endParaRPr/>
          </a:p>
        </p:txBody>
      </p:sp>
      <p:pic>
        <p:nvPicPr>
          <p:cNvPr id="224" name="Google Shape;224;p12"/>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25" name="Google Shape;225;p12"/>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26" name="Google Shape;226;p12"/>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27" name="Google Shape;227;p12"/>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28" name="Google Shape;228;p12"/>
          <p:cNvSpPr txBox="1"/>
          <p:nvPr/>
        </p:nvSpPr>
        <p:spPr>
          <a:xfrm>
            <a:off x="609600" y="1572021"/>
            <a:ext cx="8229600" cy="317500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No significant effects once prior achievement is controlled</a:t>
            </a:r>
            <a:endParaRPr/>
          </a:p>
          <a:p>
            <a:pPr indent="-342900" lvl="1" marL="800100" marR="0" rtl="0" algn="l">
              <a:spcBef>
                <a:spcPts val="360"/>
              </a:spcBef>
              <a:spcAft>
                <a:spcPts val="0"/>
              </a:spcAft>
              <a:buClr>
                <a:schemeClr val="dk1"/>
              </a:buClr>
              <a:buSzPts val="1800"/>
              <a:buFont typeface="Verdana"/>
              <a:buAutoNum type="arabicPeriod"/>
            </a:pPr>
            <a:r>
              <a:rPr b="0" i="0" lang="en-US" sz="1800" u="none" cap="none" strike="noStrike">
                <a:solidFill>
                  <a:schemeClr val="dk1"/>
                </a:solidFill>
                <a:latin typeface="Verdana"/>
                <a:ea typeface="Verdana"/>
                <a:cs typeface="Verdana"/>
                <a:sym typeface="Verdana"/>
              </a:rPr>
              <a:t>Achievement regressed on treatments</a:t>
            </a:r>
            <a:endParaRPr/>
          </a:p>
          <a:p>
            <a:pPr indent="-342900" lvl="1" marL="800100" marR="0" rtl="0" algn="l">
              <a:spcBef>
                <a:spcPts val="360"/>
              </a:spcBef>
              <a:spcAft>
                <a:spcPts val="0"/>
              </a:spcAft>
              <a:buClr>
                <a:schemeClr val="dk1"/>
              </a:buClr>
              <a:buSzPts val="1800"/>
              <a:buFont typeface="Verdana"/>
              <a:buAutoNum type="arabicPeriod"/>
            </a:pPr>
            <a:r>
              <a:rPr b="0" i="0" lang="en-US" sz="1800" u="none" cap="none" strike="noStrike">
                <a:solidFill>
                  <a:schemeClr val="dk1"/>
                </a:solidFill>
                <a:latin typeface="Verdana"/>
                <a:ea typeface="Verdana"/>
                <a:cs typeface="Verdana"/>
                <a:sym typeface="Verdana"/>
              </a:rPr>
              <a:t>Achievement regressed on treatments and prior achievement</a:t>
            </a:r>
            <a:endParaRPr/>
          </a:p>
          <a:p>
            <a:pPr indent="-342900" lvl="1" marL="800100" marR="0" rtl="0" algn="l">
              <a:spcBef>
                <a:spcPts val="360"/>
              </a:spcBef>
              <a:spcAft>
                <a:spcPts val="0"/>
              </a:spcAft>
              <a:buClr>
                <a:schemeClr val="dk1"/>
              </a:buClr>
              <a:buSzPts val="1800"/>
              <a:buFont typeface="Verdana"/>
              <a:buAutoNum type="arabicPeriod"/>
            </a:pPr>
            <a:r>
              <a:rPr b="0" i="0" lang="en-US" sz="1800" u="none" cap="none" strike="noStrike">
                <a:solidFill>
                  <a:schemeClr val="dk1"/>
                </a:solidFill>
                <a:latin typeface="Verdana"/>
                <a:ea typeface="Verdana"/>
                <a:cs typeface="Verdana"/>
                <a:sym typeface="Verdana"/>
              </a:rPr>
              <a:t>Achievement regressed on treatments and all student-level controls</a:t>
            </a:r>
            <a:endParaRPr/>
          </a:p>
          <a:p>
            <a:pPr indent="-342900" lvl="1" marL="800100" marR="0" rtl="0" algn="l">
              <a:spcBef>
                <a:spcPts val="360"/>
              </a:spcBef>
              <a:spcAft>
                <a:spcPts val="0"/>
              </a:spcAft>
              <a:buClr>
                <a:schemeClr val="dk1"/>
              </a:buClr>
              <a:buSzPts val="1800"/>
              <a:buFont typeface="Verdana"/>
              <a:buAutoNum type="arabicPeriod"/>
            </a:pPr>
            <a:r>
              <a:rPr b="0" i="0" lang="en-US" sz="1800" u="none" cap="none" strike="noStrike">
                <a:solidFill>
                  <a:schemeClr val="dk1"/>
                </a:solidFill>
                <a:latin typeface="Verdana"/>
                <a:ea typeface="Verdana"/>
                <a:cs typeface="Verdana"/>
                <a:sym typeface="Verdana"/>
              </a:rPr>
              <a:t>Achievement regressed on treatments, student-level controls, and school fixed effects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Both treatments, both achievement domains, and both samples</a:t>
            </a:r>
            <a:endParaRPr sz="18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Limitations</a:t>
            </a:r>
            <a:endParaRPr/>
          </a:p>
        </p:txBody>
      </p:sp>
      <p:pic>
        <p:nvPicPr>
          <p:cNvPr id="234" name="Google Shape;234;p13"/>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35" name="Google Shape;235;p13"/>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36" name="Google Shape;236;p13"/>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37" name="Google Shape;237;p13"/>
          <p:cNvSpPr txBox="1"/>
          <p:nvPr/>
        </p:nvSpPr>
        <p:spPr>
          <a:xfrm>
            <a:off x="457200" y="1419621"/>
            <a:ext cx="8229600" cy="317500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Treatment variables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Simple participation vs. non-participation at one point in time</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Homework support and remedial education rather domain-overarching and broad terms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Dependent variables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Focus on mathematics and reading achievement in standardized tests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Summative approach</a:t>
            </a:r>
            <a:endParaRPr sz="1800">
              <a:solidFill>
                <a:schemeClr val="dk1"/>
              </a:solidFill>
              <a:latin typeface="Verdana"/>
              <a:ea typeface="Verdana"/>
              <a:cs typeface="Verdana"/>
              <a:sym typeface="Verdana"/>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No investigation of mediating quality factors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No experimental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Acknowledgment</a:t>
            </a:r>
            <a:endParaRPr/>
          </a:p>
        </p:txBody>
      </p:sp>
      <p:pic>
        <p:nvPicPr>
          <p:cNvPr id="243" name="Google Shape;243;p14"/>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44" name="Google Shape;244;p14"/>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45" name="Google Shape;245;p1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46" name="Google Shape;246;p14"/>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This study uses data from the National Educational Panel Study (NEPS) Starting Cohort Grade 5; doi:10.5157/NEPS:SC3:7.0.1. From 2008 to 2013, NEPS data were collected as part of the Framework Program for the Promotion of Empirical Educational Research funded by the German Federal Ministry of Education and Research (BMBF). As of 2014, NEPS is carried out by the Leibniz Institute for Educational Trajectories (LIfBi) at the University of Bamberg in cooperation with a nationwide network.</a:t>
            </a:r>
            <a:endParaRPr sz="18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ctrTitle"/>
          </p:nvPr>
        </p:nvSpPr>
        <p:spPr>
          <a:xfrm>
            <a:off x="685800" y="1131591"/>
            <a:ext cx="7772400" cy="15687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400"/>
              <a:buFont typeface="Verdana"/>
              <a:buNone/>
            </a:pPr>
            <a:r>
              <a:rPr lang="en-US" sz="2400"/>
              <a:t>Thank you very much!</a:t>
            </a:r>
            <a:endParaRPr sz="2400"/>
          </a:p>
        </p:txBody>
      </p:sp>
      <p:sp>
        <p:nvSpPr>
          <p:cNvPr id="252" name="Google Shape;252;p15"/>
          <p:cNvSpPr txBox="1"/>
          <p:nvPr>
            <p:ph idx="1" type="subTitle"/>
          </p:nvPr>
        </p:nvSpPr>
        <p:spPr>
          <a:xfrm>
            <a:off x="689988" y="2931790"/>
            <a:ext cx="7768212" cy="15841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1600"/>
              <a:buNone/>
            </a:pPr>
            <a:r>
              <a:rPr lang="en-US" sz="1600"/>
              <a:t>WERA-IRN 2019</a:t>
            </a:r>
            <a:endParaRPr/>
          </a:p>
          <a:p>
            <a:pPr indent="0" lvl="0" marL="0" rtl="0" algn="l">
              <a:spcBef>
                <a:spcPts val="0"/>
              </a:spcBef>
              <a:spcAft>
                <a:spcPts val="0"/>
              </a:spcAft>
              <a:buClr>
                <a:srgbClr val="888888"/>
              </a:buClr>
              <a:buSzPts val="1600"/>
              <a:buNone/>
            </a:pPr>
            <a:r>
              <a:rPr lang="en-US" sz="1600"/>
              <a:t>Dr. Isa Steinmann</a:t>
            </a:r>
            <a:endParaRPr/>
          </a:p>
          <a:p>
            <a:pPr indent="0" lvl="0" marL="0" rtl="0" algn="l">
              <a:spcBef>
                <a:spcPts val="0"/>
              </a:spcBef>
              <a:spcAft>
                <a:spcPts val="0"/>
              </a:spcAft>
              <a:buClr>
                <a:srgbClr val="888888"/>
              </a:buClr>
              <a:buSzPts val="1600"/>
              <a:buNone/>
            </a:pPr>
            <a:r>
              <a:rPr lang="en-US" sz="1600" u="sng"/>
              <a:t>isa.steinmann@tu-dortmund.de</a:t>
            </a:r>
            <a:r>
              <a:rPr lang="en-US" sz="1600"/>
              <a:t> </a:t>
            </a:r>
            <a:endParaRPr/>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a:p>
            <a:pPr indent="0" lvl="0" marL="0" rtl="0" algn="l">
              <a:spcBef>
                <a:spcPts val="0"/>
              </a:spcBef>
              <a:spcAft>
                <a:spcPts val="0"/>
              </a:spcAft>
              <a:buClr>
                <a:srgbClr val="888888"/>
              </a:buClr>
              <a:buSzPts val="1600"/>
              <a:buNone/>
            </a:pPr>
            <a:r>
              <a:t/>
            </a:r>
            <a:endParaRPr sz="1600"/>
          </a:p>
        </p:txBody>
      </p:sp>
      <p:pic>
        <p:nvPicPr>
          <p:cNvPr id="253" name="Google Shape;253;p15"/>
          <p:cNvPicPr preferRelativeResize="0"/>
          <p:nvPr/>
        </p:nvPicPr>
        <p:blipFill rotWithShape="1">
          <a:blip r:embed="rId3">
            <a:alphaModFix/>
          </a:blip>
          <a:srcRect b="0" l="0" r="0" t="0"/>
          <a:stretch/>
        </p:blipFill>
        <p:spPr>
          <a:xfrm>
            <a:off x="685800" y="3981319"/>
            <a:ext cx="3958208" cy="534647"/>
          </a:xfrm>
          <a:prstGeom prst="rect">
            <a:avLst/>
          </a:prstGeom>
          <a:noFill/>
          <a:ln>
            <a:noFill/>
          </a:ln>
        </p:spPr>
      </p:pic>
      <p:pic>
        <p:nvPicPr>
          <p:cNvPr id="254" name="Google Shape;254;p15"/>
          <p:cNvPicPr preferRelativeResize="0"/>
          <p:nvPr/>
        </p:nvPicPr>
        <p:blipFill rotWithShape="1">
          <a:blip r:embed="rId4">
            <a:alphaModFix/>
          </a:blip>
          <a:srcRect b="25000" l="8012" r="16971" t="25000"/>
          <a:stretch/>
        </p:blipFill>
        <p:spPr>
          <a:xfrm>
            <a:off x="5508104" y="3729274"/>
            <a:ext cx="2950096" cy="786692"/>
          </a:xfrm>
          <a:prstGeom prst="rect">
            <a:avLst/>
          </a:prstGeom>
          <a:noFill/>
          <a:ln>
            <a:noFill/>
          </a:ln>
        </p:spPr>
      </p:pic>
      <p:pic>
        <p:nvPicPr>
          <p:cNvPr id="255" name="Google Shape;255;p15"/>
          <p:cNvPicPr preferRelativeResize="0"/>
          <p:nvPr/>
        </p:nvPicPr>
        <p:blipFill rotWithShape="1">
          <a:blip r:embed="rId5">
            <a:alphaModFix/>
          </a:blip>
          <a:srcRect b="0" l="0" r="0" t="0"/>
          <a:stretch/>
        </p:blipFill>
        <p:spPr>
          <a:xfrm>
            <a:off x="5508104" y="3031486"/>
            <a:ext cx="2952644" cy="4763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References I</a:t>
            </a:r>
            <a:endParaRPr/>
          </a:p>
        </p:txBody>
      </p:sp>
      <p:pic>
        <p:nvPicPr>
          <p:cNvPr id="261" name="Google Shape;261;p16"/>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62" name="Google Shape;262;p16"/>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63" name="Google Shape;263;p16"/>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64" name="Google Shape;264;p16"/>
          <p:cNvSpPr txBox="1"/>
          <p:nvPr/>
        </p:nvSpPr>
        <p:spPr>
          <a:xfrm>
            <a:off x="457200" y="1419621"/>
            <a:ext cx="8229600" cy="3175001"/>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chemeClr val="dk1"/>
              </a:buClr>
              <a:buSzPts val="1200"/>
              <a:buFont typeface="Arial"/>
              <a:buNone/>
            </a:pPr>
            <a:r>
              <a:rPr lang="en-US" sz="1200">
                <a:solidFill>
                  <a:schemeClr val="dk1"/>
                </a:solidFill>
                <a:latin typeface="Verdana"/>
                <a:ea typeface="Verdana"/>
                <a:cs typeface="Verdana"/>
                <a:sym typeface="Verdana"/>
              </a:rPr>
              <a:t>Autorengruppe Bildungsberichterstattung (2016): Bildung in Deutschland 2016: Ein indikatorengestützter Bericht mit einer Analyse zu Bildung und Migration. Bielefeld: W. Bertelsmann Verlag</a:t>
            </a:r>
            <a:endParaRPr/>
          </a:p>
          <a:p>
            <a:pPr indent="-174625" lvl="0" marL="174625" marR="0" rtl="0" algn="l">
              <a:spcBef>
                <a:spcPts val="240"/>
              </a:spcBef>
              <a:spcAft>
                <a:spcPts val="0"/>
              </a:spcAft>
              <a:buClr>
                <a:schemeClr val="dk1"/>
              </a:buClr>
              <a:buSzPts val="1200"/>
              <a:buFont typeface="Arial"/>
              <a:buNone/>
            </a:pPr>
            <a:r>
              <a:rPr lang="en-US" sz="1200">
                <a:solidFill>
                  <a:schemeClr val="dk1"/>
                </a:solidFill>
                <a:latin typeface="Verdana"/>
                <a:ea typeface="Verdana"/>
                <a:cs typeface="Verdana"/>
                <a:sym typeface="Verdana"/>
              </a:rPr>
              <a:t>Bellin, N. &amp; Tamke, F. (2010): Bessere Leistungen durch Teilnahme am offenen Ganztagsbetrieb? Empirische Pädagogik, 24, 93–112</a:t>
            </a:r>
            <a:endParaRPr/>
          </a:p>
          <a:p>
            <a:pPr indent="-174625" lvl="0" marL="174625" marR="0" rtl="0" algn="l">
              <a:spcBef>
                <a:spcPts val="240"/>
              </a:spcBef>
              <a:spcAft>
                <a:spcPts val="0"/>
              </a:spcAft>
              <a:buClr>
                <a:schemeClr val="dk1"/>
              </a:buClr>
              <a:buSzPts val="1200"/>
              <a:buFont typeface="Arial"/>
              <a:buNone/>
            </a:pPr>
            <a:r>
              <a:rPr lang="en-US" sz="1200">
                <a:solidFill>
                  <a:schemeClr val="dk1"/>
                </a:solidFill>
                <a:latin typeface="Verdana"/>
                <a:ea typeface="Verdana"/>
                <a:cs typeface="Verdana"/>
                <a:sym typeface="Verdana"/>
              </a:rPr>
              <a:t>Blossfeld, H.-P., Roßbach, H.-G., &amp; von Maurice, J. (Eds.) (2011). Education as a lifelong process – The German National Educational Panel Study (NEPS). Zeitschrift für Erziehungswissenschaft: Sonderheft 14</a:t>
            </a:r>
            <a:endParaRPr/>
          </a:p>
          <a:p>
            <a:pPr indent="-174625" lvl="0" marL="174625" marR="0" rtl="0" algn="l">
              <a:spcBef>
                <a:spcPts val="240"/>
              </a:spcBef>
              <a:spcAft>
                <a:spcPts val="0"/>
              </a:spcAft>
              <a:buClr>
                <a:schemeClr val="dk1"/>
              </a:buClr>
              <a:buSzPts val="1200"/>
              <a:buFont typeface="Arial"/>
              <a:buNone/>
            </a:pPr>
            <a:r>
              <a:rPr lang="en-US" sz="1200">
                <a:solidFill>
                  <a:schemeClr val="dk1"/>
                </a:solidFill>
                <a:latin typeface="Verdana"/>
                <a:ea typeface="Verdana"/>
                <a:cs typeface="Verdana"/>
                <a:sym typeface="Verdana"/>
              </a:rPr>
              <a:t>BMBF (2012). Ganztägig bilden: Eine Forschungsbilanz. http://www.ganztagsschulen.org/_media/121206_BMBF_GTS-Forschungsbilanz_bf_df.pdf</a:t>
            </a:r>
            <a:endParaRPr/>
          </a:p>
          <a:p>
            <a:pPr indent="-174625" lvl="0" marL="174625" marR="0" rtl="0" algn="l">
              <a:spcBef>
                <a:spcPts val="240"/>
              </a:spcBef>
              <a:spcAft>
                <a:spcPts val="0"/>
              </a:spcAft>
              <a:buClr>
                <a:schemeClr val="dk1"/>
              </a:buClr>
              <a:buSzPts val="1200"/>
              <a:buFont typeface="Arial"/>
              <a:buNone/>
            </a:pPr>
            <a:r>
              <a:rPr lang="en-US" sz="1200">
                <a:solidFill>
                  <a:schemeClr val="dk1"/>
                </a:solidFill>
                <a:latin typeface="Verdana"/>
                <a:ea typeface="Verdana"/>
                <a:cs typeface="Verdana"/>
                <a:sym typeface="Verdana"/>
              </a:rPr>
              <a:t>Fischer, N., &amp; Klieme, E. (2013). Quality and effectiveness of German all-day schools. Results of the Study on the Development of All-Day Schools in Germany. In J. Ecarius, E. Klieme, L. Stecher, &amp; J. Woods (Eds.), Extended education – an international perspective: Proceedings of the international conference on extracurricular and out-of-school time educational research (pp. 27–52). Opladen [i.a.]: Barbara Budrich Publishers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References II</a:t>
            </a:r>
            <a:endParaRPr/>
          </a:p>
        </p:txBody>
      </p:sp>
      <p:pic>
        <p:nvPicPr>
          <p:cNvPr id="270" name="Google Shape;270;p17"/>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71" name="Google Shape;271;p17"/>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72" name="Google Shape;272;p17"/>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73" name="Google Shape;273;p17"/>
          <p:cNvSpPr txBox="1"/>
          <p:nvPr/>
        </p:nvSpPr>
        <p:spPr>
          <a:xfrm>
            <a:off x="457200" y="1419621"/>
            <a:ext cx="8229600" cy="3175001"/>
          </a:xfrm>
          <a:prstGeom prst="rect">
            <a:avLst/>
          </a:prstGeom>
          <a:noFill/>
          <a:ln>
            <a:noFill/>
          </a:ln>
        </p:spPr>
        <p:txBody>
          <a:bodyPr anchorCtr="0" anchor="t" bIns="45700" lIns="91425" spcFirstLastPara="1" rIns="91425" wrap="square" tIns="45700">
            <a:normAutofit fontScale="92500" lnSpcReduction="10000"/>
          </a:bodyPr>
          <a:lstStyle/>
          <a:p>
            <a:pPr indent="-174625" lvl="0" marL="174625" marR="0" rtl="0" algn="l">
              <a:spcBef>
                <a:spcPts val="0"/>
              </a:spcBef>
              <a:spcAft>
                <a:spcPts val="0"/>
              </a:spcAft>
              <a:buClr>
                <a:schemeClr val="dk1"/>
              </a:buClr>
              <a:buSzPct val="100000"/>
              <a:buFont typeface="Arial"/>
              <a:buNone/>
            </a:pPr>
            <a:r>
              <a:rPr lang="en-US" sz="1400">
                <a:solidFill>
                  <a:schemeClr val="dk1"/>
                </a:solidFill>
                <a:latin typeface="Verdana"/>
                <a:ea typeface="Verdana"/>
                <a:cs typeface="Verdana"/>
                <a:sym typeface="Verdana"/>
              </a:rPr>
              <a:t>Fischer, N., Sauerwein, M. N., Theis, D., &amp; Wolgast, A. (2016). Vom Lesenlernen in der Ganztagsschule: Leisten Ganztagsangebote einen Beitrag zur Leseförderung am Beginn der Sekundarstufe I? Zeitschrift für Pädagogik, 62(6), 780–796</a:t>
            </a:r>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Linberg, T., Struck, O., &amp; Bäumer, T. (2018). Vorzug Ganztagsschule? Zusammenhänge mit der Kompetenzentwicklung im Bereich Lesen und Mathematik. Zeitschrift für Erziehungswissenschaft, 14(2), 1–23</a:t>
            </a:r>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Lossen, K., Tillmann, K., Holtappels, H. G., Rollett, W., &amp; Hannemann, J. (2016). Entwicklung der naturwissenschaftlichen Kompetenzen und des sachunterrichtsbezogenen Selbstkonzepts bei Schüler/-innen in Ganztagsgrundschulen: Ergebnisse der Längsschnittstudie StEG-P zu Effekten der Schülerteilnahme und der Angebotsqualität. Zeitschrift für Pädagogik, 62(6), 760–779</a:t>
            </a:r>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Rubin, D. B. (1987). Multiple imputation for nonresponse in surveys. New York, NY: Wiley</a:t>
            </a:r>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Stanat, P., Schipolowski, S., Rjosk, C., Weirich, S., &amp; Haag, N. (2017). IQB-Bildungstrend 2016: Kompetenzen in den Fächern Deutsch und Mathematik am Ende der 4. Jahrgangsstufe im zweiten Ländervergleich. Münster, New York: Waxmann</a:t>
            </a:r>
            <a:endParaRPr sz="14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References III</a:t>
            </a:r>
            <a:endParaRPr/>
          </a:p>
        </p:txBody>
      </p:sp>
      <p:pic>
        <p:nvPicPr>
          <p:cNvPr id="279" name="Google Shape;279;p18"/>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280" name="Google Shape;280;p18"/>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281" name="Google Shape;281;p18"/>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82" name="Google Shape;282;p18"/>
          <p:cNvSpPr txBox="1"/>
          <p:nvPr/>
        </p:nvSpPr>
        <p:spPr>
          <a:xfrm>
            <a:off x="457200" y="1419621"/>
            <a:ext cx="8229600" cy="3175001"/>
          </a:xfrm>
          <a:prstGeom prst="rect">
            <a:avLst/>
          </a:prstGeom>
          <a:noFill/>
          <a:ln>
            <a:noFill/>
          </a:ln>
        </p:spPr>
        <p:txBody>
          <a:bodyPr anchorCtr="0" anchor="t" bIns="45700" lIns="91425" spcFirstLastPara="1" rIns="91425" wrap="square" tIns="45700">
            <a:normAutofit fontScale="92500" lnSpcReduction="10000"/>
          </a:bodyPr>
          <a:lstStyle/>
          <a:p>
            <a:pPr indent="-174625" lvl="0" marL="174625" marR="0" rtl="0" algn="l">
              <a:spcBef>
                <a:spcPts val="0"/>
              </a:spcBef>
              <a:spcAft>
                <a:spcPts val="0"/>
              </a:spcAft>
              <a:buClr>
                <a:schemeClr val="dk1"/>
              </a:buClr>
              <a:buSzPct val="100000"/>
              <a:buFont typeface="Arial"/>
              <a:buNone/>
            </a:pPr>
            <a:r>
              <a:rPr lang="en-US" sz="1400">
                <a:solidFill>
                  <a:schemeClr val="dk1"/>
                </a:solidFill>
                <a:latin typeface="Verdana"/>
                <a:ea typeface="Verdana"/>
                <a:cs typeface="Verdana"/>
                <a:sym typeface="Verdana"/>
              </a:rPr>
              <a:t>Stecher, L., &amp; Maschke, S. (2013). Research on extended education in Germany – A general model with all-day schooling and private tutoring as two examples. International Journal for Research on Extended Education, 1(1), 31–52</a:t>
            </a:r>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Steiner, C. (2011). Teilnahme am Ganztagsbetrieb. Zeitliche Entwicklung und mögliche Selektionseffekte. In N. Fischer, H. G. Holtappels, E. Klieme, T. Rauschenbach, L. Stecher, &amp; I. Züchner (Eds.), Ganztagsschule: Entwicklung, Qualität, Wirkungen: Längsschnittliche Befunde der Studie zur Entwicklung von Ganztagsschulen (StEG) (pp. 57–75). Weinheim [i.a.]: Beltz Juventa</a:t>
            </a:r>
            <a:endParaRPr sz="1400">
              <a:solidFill>
                <a:schemeClr val="dk1"/>
              </a:solidFill>
              <a:latin typeface="Verdana"/>
              <a:ea typeface="Verdana"/>
              <a:cs typeface="Verdana"/>
              <a:sym typeface="Verdana"/>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Steinmann, I., Strietholt, R. &amp; Caro, D. (2019). Participation in Extracurricular Activities and Student Achievement: Evidence from German All-Day Schools. School Effectiveness and School Improvement, 30(2), 155–176</a:t>
            </a:r>
            <a:endParaRPr sz="1400">
              <a:solidFill>
                <a:schemeClr val="dk1"/>
              </a:solidFill>
              <a:latin typeface="Verdana"/>
              <a:ea typeface="Verdana"/>
              <a:cs typeface="Verdana"/>
              <a:sym typeface="Verdana"/>
            </a:endParaRPr>
          </a:p>
          <a:p>
            <a:pPr indent="-174625" lvl="0" marL="174625" marR="0" rtl="0" algn="l">
              <a:spcBef>
                <a:spcPts val="259"/>
              </a:spcBef>
              <a:spcAft>
                <a:spcPts val="0"/>
              </a:spcAft>
              <a:buClr>
                <a:schemeClr val="dk1"/>
              </a:buClr>
              <a:buSzPct val="100000"/>
              <a:buFont typeface="Arial"/>
              <a:buNone/>
            </a:pPr>
            <a:r>
              <a:rPr lang="en-US" sz="1400">
                <a:solidFill>
                  <a:schemeClr val="dk1"/>
                </a:solidFill>
                <a:latin typeface="Verdana"/>
                <a:ea typeface="Verdana"/>
                <a:cs typeface="Verdana"/>
                <a:sym typeface="Verdana"/>
              </a:rPr>
              <a:t>Wendt, H., Goy, M., Walzebug, A., &amp; Valtin, R. (2016). Bildungsangebote an Ganz- und Halbtagsgrundschulen in Deutschland. In H. Wendt, W. Bos, C. Selter, O. Köller, K. Schwippert &amp; D. Kasper (Hrsg.), TIMSS 2015. Mathematische und naturwissenschaftliche Kompetenzen von Grundschulkindern in Deutschland im internationalen Vergleich (S. 225–246). Münster, New York: Waxmann Verlag</a:t>
            </a:r>
            <a:endParaRPr sz="14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Background</a:t>
            </a:r>
            <a:endParaRPr/>
          </a:p>
        </p:txBody>
      </p:sp>
      <p:pic>
        <p:nvPicPr>
          <p:cNvPr id="42" name="Google Shape;42;p2"/>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43" name="Google Shape;43;p2"/>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44" name="Google Shape;44;p2"/>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5" name="Google Shape;45;p2"/>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School-based extended education as additional learning opportunities, especially for disadvantaged students</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Non-native speaking students in Germany </a:t>
            </a:r>
            <a:r>
              <a:rPr b="0" i="0" lang="en-US" sz="1800" u="none" cap="none" strike="noStrike">
                <a:solidFill>
                  <a:srgbClr val="7F7F7F"/>
                </a:solidFill>
                <a:latin typeface="Verdana"/>
                <a:ea typeface="Verdana"/>
                <a:cs typeface="Verdana"/>
                <a:sym typeface="Verdana"/>
              </a:rPr>
              <a:t>(e.g., Autorengruppe Bildungsberichterstattung, 2016; Stanat et al., 2017)</a:t>
            </a:r>
            <a:endParaRPr/>
          </a:p>
          <a:p>
            <a:pPr indent="-344488" lvl="1" marL="801688"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On average fewer socioeconomic resources</a:t>
            </a:r>
            <a:endParaRPr/>
          </a:p>
          <a:p>
            <a:pPr indent="-344488" lvl="1" marL="801688"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Parents usually non-native speakers and school history abroad</a:t>
            </a:r>
            <a:endParaRPr/>
          </a:p>
          <a:p>
            <a:pPr indent="-344488" lvl="1" marL="801688"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Parents on average lower educational levels</a:t>
            </a:r>
            <a:endParaRPr/>
          </a:p>
          <a:p>
            <a:pPr indent="-344488" lvl="1" marL="801688" marR="0" rtl="0" algn="l">
              <a:spcBef>
                <a:spcPts val="36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	Potential learning benefit from participating in extracurricular activities</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Evidence from Germany I</a:t>
            </a:r>
            <a:endParaRPr/>
          </a:p>
        </p:txBody>
      </p:sp>
      <p:pic>
        <p:nvPicPr>
          <p:cNvPr id="52" name="Google Shape;52;p3"/>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53" name="Google Shape;53;p3"/>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54" name="Google Shape;54;p3"/>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55" name="Google Shape;55;p3"/>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Participation</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Selectivity depending on type of extracurricular activity </a:t>
            </a:r>
            <a:r>
              <a:rPr b="0" i="0" lang="en-US" sz="1800" u="none" cap="none" strike="noStrike">
                <a:solidFill>
                  <a:srgbClr val="7F7F7F"/>
                </a:solidFill>
                <a:latin typeface="Verdana"/>
                <a:ea typeface="Verdana"/>
                <a:cs typeface="Verdana"/>
                <a:sym typeface="Verdana"/>
              </a:rPr>
              <a:t>(e.g., Fischer &amp; Klieme, 2013; Steiner, 2011; Wendt et al., 2016)</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Extracurricular activities less socially selective than private tutoring </a:t>
            </a:r>
            <a:r>
              <a:rPr b="0" i="0" lang="en-US" sz="1800" u="none" cap="none" strike="noStrike">
                <a:solidFill>
                  <a:srgbClr val="7F7F7F"/>
                </a:solidFill>
                <a:latin typeface="Verdana"/>
                <a:ea typeface="Verdana"/>
                <a:cs typeface="Verdana"/>
                <a:sym typeface="Verdana"/>
              </a:rPr>
              <a:t>(e.g., BMBF, 2012; Stecher &amp; Maschke, 2013)</a:t>
            </a:r>
            <a:endParaRPr b="0" i="0" sz="1800" u="none" cap="none" strike="noStrike">
              <a:solidFill>
                <a:srgbClr val="7F7F7F"/>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Evidence from Germany II</a:t>
            </a:r>
            <a:endParaRPr/>
          </a:p>
        </p:txBody>
      </p:sp>
      <p:pic>
        <p:nvPicPr>
          <p:cNvPr id="62" name="Google Shape;62;p4"/>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63" name="Google Shape;63;p4"/>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64" name="Google Shape;64;p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65" name="Google Shape;65;p4"/>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Effects on achievement</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No general effects of participating in extracurricular activities on achievement after controlling for selection covariates </a:t>
            </a:r>
            <a:r>
              <a:rPr b="0" i="0" lang="en-US" sz="1800" u="none" cap="none" strike="noStrike">
                <a:solidFill>
                  <a:srgbClr val="7F7F7F"/>
                </a:solidFill>
                <a:latin typeface="Verdana"/>
                <a:ea typeface="Verdana"/>
                <a:cs typeface="Verdana"/>
                <a:sym typeface="Verdana"/>
              </a:rPr>
              <a:t>(Bellin &amp; Tamke, 2010; Fischer et al., 2016; Linberg et al., 2018; Lossen et al., 2016; Steinmann et al., 2019)</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Only one study on effects for students with migration background </a:t>
            </a:r>
            <a:r>
              <a:rPr b="0" i="0" lang="en-US" sz="1800" u="none" cap="none" strike="noStrike">
                <a:solidFill>
                  <a:srgbClr val="7F7F7F"/>
                </a:solidFill>
                <a:latin typeface="Verdana"/>
                <a:ea typeface="Verdana"/>
                <a:cs typeface="Verdana"/>
                <a:sym typeface="Verdana"/>
              </a:rPr>
              <a:t>(Bellin &amp; Tamke, 2010)</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Research Question</a:t>
            </a:r>
            <a:endParaRPr/>
          </a:p>
        </p:txBody>
      </p:sp>
      <p:pic>
        <p:nvPicPr>
          <p:cNvPr id="72" name="Google Shape;72;p5"/>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73" name="Google Shape;73;p5"/>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74" name="Google Shape;74;p5"/>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75" name="Google Shape;75;p5"/>
          <p:cNvSpPr txBox="1"/>
          <p:nvPr/>
        </p:nvSpPr>
        <p:spPr>
          <a:xfrm>
            <a:off x="3563888" y="2283718"/>
            <a:ext cx="5122912" cy="231090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Do homework support and remedial education offers affect the achievement of students who did not learn German as first language?</a:t>
            </a:r>
            <a:endParaRPr/>
          </a:p>
        </p:txBody>
      </p:sp>
      <p:pic>
        <p:nvPicPr>
          <p:cNvPr id="76" name="Google Shape;76;p5"/>
          <p:cNvPicPr preferRelativeResize="0"/>
          <p:nvPr/>
        </p:nvPicPr>
        <p:blipFill rotWithShape="1">
          <a:blip r:embed="rId5">
            <a:alphaModFix/>
          </a:blip>
          <a:srcRect b="0" l="0" r="0" t="0"/>
          <a:stretch/>
        </p:blipFill>
        <p:spPr>
          <a:xfrm>
            <a:off x="587364" y="1143520"/>
            <a:ext cx="2616484" cy="37272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Data</a:t>
            </a:r>
            <a:endParaRPr/>
          </a:p>
        </p:txBody>
      </p:sp>
      <p:pic>
        <p:nvPicPr>
          <p:cNvPr id="82" name="Google Shape;82;p6"/>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83" name="Google Shape;83;p6"/>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84" name="Google Shape;84;p6"/>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85" name="Google Shape;85;p6"/>
          <p:cNvSpPr txBox="1"/>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Non-native speaking students at schools with an at least weekly offer of both homework support and remedial education in Germany</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Two samples from National Educational Panel Study </a:t>
            </a:r>
            <a:r>
              <a:rPr b="0" i="0" lang="en-US" sz="1800" u="none" cap="none" strike="noStrike">
                <a:solidFill>
                  <a:srgbClr val="7F7F7F"/>
                </a:solidFill>
                <a:latin typeface="Verdana"/>
                <a:ea typeface="Verdana"/>
                <a:cs typeface="Verdana"/>
                <a:sym typeface="Verdana"/>
              </a:rPr>
              <a:t>(NEPS; Blossfeld, Roßbach, &amp; von Maurice, 2011)</a:t>
            </a:r>
            <a:endParaRPr/>
          </a:p>
          <a:p>
            <a:pPr indent="-285750" lvl="1" marL="74295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Verdana"/>
                <a:ea typeface="Verdana"/>
                <a:cs typeface="Verdana"/>
                <a:sym typeface="Verdana"/>
              </a:rPr>
              <a:t>N</a:t>
            </a:r>
            <a:r>
              <a:rPr b="0" i="0" lang="en-US" sz="1800" u="none" cap="none" strike="noStrike">
                <a:solidFill>
                  <a:schemeClr val="dk1"/>
                </a:solidFill>
                <a:latin typeface="Verdana"/>
                <a:ea typeface="Verdana"/>
                <a:cs typeface="Verdana"/>
                <a:sym typeface="Verdana"/>
              </a:rPr>
              <a:t> = 315 students at 77 schools (grade 5 in 2010/2011 until grade 7 in 2012/2013)</a:t>
            </a:r>
            <a:endParaRPr/>
          </a:p>
          <a:p>
            <a:pPr indent="-285750" lvl="1" marL="74295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Verdana"/>
                <a:ea typeface="Verdana"/>
                <a:cs typeface="Verdana"/>
                <a:sym typeface="Verdana"/>
              </a:rPr>
              <a:t>N</a:t>
            </a:r>
            <a:r>
              <a:rPr b="0" i="0" lang="en-US" sz="1800" u="none" cap="none" strike="noStrike">
                <a:solidFill>
                  <a:schemeClr val="dk1"/>
                </a:solidFill>
                <a:latin typeface="Verdana"/>
                <a:ea typeface="Verdana"/>
                <a:cs typeface="Verdana"/>
                <a:sym typeface="Verdana"/>
              </a:rPr>
              <a:t> = 363 students at 94 schools (grade 7 in 2012/2013 until grade 9 in 2014/2015)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Instruments I</a:t>
            </a:r>
            <a:endParaRPr/>
          </a:p>
        </p:txBody>
      </p:sp>
      <p:pic>
        <p:nvPicPr>
          <p:cNvPr id="91" name="Google Shape;91;p7"/>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92" name="Google Shape;92;p7"/>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93" name="Google Shape;93;p7"/>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94" name="Google Shape;94;p7"/>
          <p:cNvSpPr txBox="1"/>
          <p:nvPr/>
        </p:nvSpPr>
        <p:spPr>
          <a:xfrm>
            <a:off x="457200" y="3075806"/>
            <a:ext cx="8229600" cy="151881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Verdana"/>
                <a:ea typeface="Verdana"/>
                <a:cs typeface="Verdana"/>
                <a:sym typeface="Verdana"/>
              </a:rPr>
              <a:t>Dependent variables</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Reading achievement</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Verdana"/>
                <a:ea typeface="Verdana"/>
                <a:cs typeface="Verdana"/>
                <a:sym typeface="Verdana"/>
              </a:rPr>
              <a:t>Mathematics achievement</a:t>
            </a:r>
            <a:endParaRPr/>
          </a:p>
        </p:txBody>
      </p:sp>
      <p:grpSp>
        <p:nvGrpSpPr>
          <p:cNvPr id="95" name="Google Shape;95;p7"/>
          <p:cNvGrpSpPr/>
          <p:nvPr/>
        </p:nvGrpSpPr>
        <p:grpSpPr>
          <a:xfrm>
            <a:off x="477189" y="1278101"/>
            <a:ext cx="3617373" cy="1293676"/>
            <a:chOff x="457200" y="915566"/>
            <a:chExt cx="3617373" cy="1293676"/>
          </a:xfrm>
        </p:grpSpPr>
        <p:grpSp>
          <p:nvGrpSpPr>
            <p:cNvPr id="96" name="Google Shape;96;p7"/>
            <p:cNvGrpSpPr/>
            <p:nvPr/>
          </p:nvGrpSpPr>
          <p:grpSpPr>
            <a:xfrm>
              <a:off x="477337" y="1641758"/>
              <a:ext cx="3594071" cy="567484"/>
              <a:chOff x="3164" y="302031"/>
              <a:chExt cx="3594071" cy="567484"/>
            </a:xfrm>
          </p:grpSpPr>
          <p:sp>
            <p:nvSpPr>
              <p:cNvPr id="97" name="Google Shape;97;p7"/>
              <p:cNvSpPr/>
              <p:nvPr/>
            </p:nvSpPr>
            <p:spPr>
              <a:xfrm>
                <a:off x="3164"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Verdana"/>
                    <a:ea typeface="Verdana"/>
                    <a:cs typeface="Verdana"/>
                    <a:sym typeface="Verdana"/>
                  </a:rPr>
                  <a:t>grade 5</a:t>
                </a:r>
                <a:endParaRPr b="0" i="0" sz="1400" u="none" cap="none" strike="noStrike">
                  <a:solidFill>
                    <a:schemeClr val="lt1"/>
                  </a:solidFill>
                  <a:latin typeface="Verdana"/>
                  <a:ea typeface="Verdana"/>
                  <a:cs typeface="Verdana"/>
                  <a:sym typeface="Verdana"/>
                </a:endParaRPr>
              </a:p>
            </p:txBody>
          </p:sp>
          <p:sp>
            <p:nvSpPr>
              <p:cNvPr id="99" name="Google Shape;99;p7"/>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101" name="Google Shape;101;p7"/>
              <p:cNvSpPr/>
              <p:nvPr/>
            </p:nvSpPr>
            <p:spPr>
              <a:xfrm>
                <a:off x="1327295"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Verdana"/>
                    <a:ea typeface="Verdana"/>
                    <a:cs typeface="Verdana"/>
                    <a:sym typeface="Verdana"/>
                  </a:rPr>
                  <a:t>grade 6</a:t>
                </a:r>
                <a:endParaRPr b="0" i="0" sz="1400" u="none" cap="none" strike="noStrike">
                  <a:solidFill>
                    <a:schemeClr val="lt1"/>
                  </a:solidFill>
                  <a:latin typeface="Verdana"/>
                  <a:ea typeface="Verdana"/>
                  <a:cs typeface="Verdana"/>
                  <a:sym typeface="Verdana"/>
                </a:endParaRPr>
              </a:p>
            </p:txBody>
          </p:sp>
          <p:sp>
            <p:nvSpPr>
              <p:cNvPr id="103" name="Google Shape;103;p7"/>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105" name="Google Shape;105;p7"/>
              <p:cNvSpPr/>
              <p:nvPr/>
            </p:nvSpPr>
            <p:spPr>
              <a:xfrm>
                <a:off x="2651427"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Verdana"/>
                    <a:ea typeface="Verdana"/>
                    <a:cs typeface="Verdana"/>
                    <a:sym typeface="Verdana"/>
                  </a:rPr>
                  <a:t>grade 7</a:t>
                </a:r>
                <a:endParaRPr b="1" i="0" sz="1400" u="none" cap="none" strike="noStrike">
                  <a:solidFill>
                    <a:schemeClr val="lt1"/>
                  </a:solidFill>
                  <a:latin typeface="Verdana"/>
                  <a:ea typeface="Verdana"/>
                  <a:cs typeface="Verdana"/>
                  <a:sym typeface="Verdana"/>
                </a:endParaRPr>
              </a:p>
            </p:txBody>
          </p:sp>
        </p:grpSp>
        <p:sp>
          <p:nvSpPr>
            <p:cNvPr id="107" name="Google Shape;107;p7"/>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108" name="Google Shape;108;p7"/>
            <p:cNvSpPr txBox="1"/>
            <p:nvPr/>
          </p:nvSpPr>
          <p:spPr>
            <a:xfrm>
              <a:off x="1671691"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109" name="Google Shape;109;p7"/>
          <p:cNvGrpSpPr/>
          <p:nvPr/>
        </p:nvGrpSpPr>
        <p:grpSpPr>
          <a:xfrm>
            <a:off x="5059082" y="1278101"/>
            <a:ext cx="3617373" cy="1293676"/>
            <a:chOff x="457200" y="915566"/>
            <a:chExt cx="3617373" cy="1293676"/>
          </a:xfrm>
        </p:grpSpPr>
        <p:grpSp>
          <p:nvGrpSpPr>
            <p:cNvPr id="110" name="Google Shape;110;p7"/>
            <p:cNvGrpSpPr/>
            <p:nvPr/>
          </p:nvGrpSpPr>
          <p:grpSpPr>
            <a:xfrm>
              <a:off x="477337" y="1641758"/>
              <a:ext cx="3594071" cy="567484"/>
              <a:chOff x="3164" y="302031"/>
              <a:chExt cx="3594071" cy="567484"/>
            </a:xfrm>
          </p:grpSpPr>
          <p:sp>
            <p:nvSpPr>
              <p:cNvPr id="111" name="Google Shape;111;p7"/>
              <p:cNvSpPr/>
              <p:nvPr/>
            </p:nvSpPr>
            <p:spPr>
              <a:xfrm>
                <a:off x="3164"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lt1"/>
                    </a:solidFill>
                    <a:latin typeface="Verdana"/>
                    <a:ea typeface="Verdana"/>
                    <a:cs typeface="Verdana"/>
                    <a:sym typeface="Verdana"/>
                  </a:rPr>
                  <a:t>grade 7</a:t>
                </a:r>
                <a:endParaRPr sz="1400">
                  <a:solidFill>
                    <a:schemeClr val="lt1"/>
                  </a:solidFill>
                  <a:latin typeface="Verdana"/>
                  <a:ea typeface="Verdana"/>
                  <a:cs typeface="Verdana"/>
                  <a:sym typeface="Verdana"/>
                </a:endParaRPr>
              </a:p>
            </p:txBody>
          </p:sp>
          <p:sp>
            <p:nvSpPr>
              <p:cNvPr id="113" name="Google Shape;113;p7"/>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15" name="Google Shape;115;p7"/>
              <p:cNvSpPr/>
              <p:nvPr/>
            </p:nvSpPr>
            <p:spPr>
              <a:xfrm>
                <a:off x="1327295"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lt1"/>
                    </a:solidFill>
                    <a:latin typeface="Verdana"/>
                    <a:ea typeface="Verdana"/>
                    <a:cs typeface="Verdana"/>
                    <a:sym typeface="Verdana"/>
                  </a:rPr>
                  <a:t>grade 8</a:t>
                </a:r>
                <a:endParaRPr sz="1400">
                  <a:solidFill>
                    <a:schemeClr val="lt1"/>
                  </a:solidFill>
                  <a:latin typeface="Verdana"/>
                  <a:ea typeface="Verdana"/>
                  <a:cs typeface="Verdana"/>
                  <a:sym typeface="Verdana"/>
                </a:endParaRPr>
              </a:p>
            </p:txBody>
          </p:sp>
          <p:sp>
            <p:nvSpPr>
              <p:cNvPr id="117" name="Google Shape;117;p7"/>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19" name="Google Shape;119;p7"/>
              <p:cNvSpPr/>
              <p:nvPr/>
            </p:nvSpPr>
            <p:spPr>
              <a:xfrm>
                <a:off x="2651427"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Verdana"/>
                    <a:ea typeface="Verdana"/>
                    <a:cs typeface="Verdana"/>
                    <a:sym typeface="Verdana"/>
                  </a:rPr>
                  <a:t>grade 9</a:t>
                </a:r>
                <a:endParaRPr b="1" sz="1400">
                  <a:solidFill>
                    <a:schemeClr val="lt1"/>
                  </a:solidFill>
                  <a:latin typeface="Verdana"/>
                  <a:ea typeface="Verdana"/>
                  <a:cs typeface="Verdana"/>
                  <a:sym typeface="Verdana"/>
                </a:endParaRPr>
              </a:p>
            </p:txBody>
          </p:sp>
        </p:grpSp>
        <p:sp>
          <p:nvSpPr>
            <p:cNvPr id="121" name="Google Shape;121;p7"/>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22" name="Google Shape;122;p7"/>
            <p:cNvSpPr txBox="1"/>
            <p:nvPr/>
          </p:nvSpPr>
          <p:spPr>
            <a:xfrm>
              <a:off x="1698309"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Instruments II</a:t>
            </a:r>
            <a:endParaRPr/>
          </a:p>
        </p:txBody>
      </p:sp>
      <p:pic>
        <p:nvPicPr>
          <p:cNvPr id="128" name="Google Shape;128;p8"/>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129" name="Google Shape;129;p8"/>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130" name="Google Shape;130;p8"/>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131" name="Google Shape;131;p8"/>
          <p:cNvSpPr txBox="1"/>
          <p:nvPr/>
        </p:nvSpPr>
        <p:spPr>
          <a:xfrm>
            <a:off x="457200" y="3075806"/>
            <a:ext cx="8229600" cy="151881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Treatment variables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Participation vs. non-participation in homework support</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Participation vs. non-participation in remedial education</a:t>
            </a:r>
            <a:endParaRPr/>
          </a:p>
        </p:txBody>
      </p:sp>
      <p:grpSp>
        <p:nvGrpSpPr>
          <p:cNvPr id="132" name="Google Shape;132;p8"/>
          <p:cNvGrpSpPr/>
          <p:nvPr/>
        </p:nvGrpSpPr>
        <p:grpSpPr>
          <a:xfrm>
            <a:off x="477189" y="1278101"/>
            <a:ext cx="3617373" cy="1293676"/>
            <a:chOff x="457200" y="915566"/>
            <a:chExt cx="3617373" cy="1293676"/>
          </a:xfrm>
        </p:grpSpPr>
        <p:grpSp>
          <p:nvGrpSpPr>
            <p:cNvPr id="133" name="Google Shape;133;p8"/>
            <p:cNvGrpSpPr/>
            <p:nvPr/>
          </p:nvGrpSpPr>
          <p:grpSpPr>
            <a:xfrm>
              <a:off x="477337" y="1641758"/>
              <a:ext cx="3594071" cy="567484"/>
              <a:chOff x="3164" y="302031"/>
              <a:chExt cx="3594071" cy="567484"/>
            </a:xfrm>
          </p:grpSpPr>
          <p:sp>
            <p:nvSpPr>
              <p:cNvPr id="134" name="Google Shape;134;p8"/>
              <p:cNvSpPr/>
              <p:nvPr/>
            </p:nvSpPr>
            <p:spPr>
              <a:xfrm>
                <a:off x="3164"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lt1"/>
                    </a:solidFill>
                    <a:latin typeface="Verdana"/>
                    <a:ea typeface="Verdana"/>
                    <a:cs typeface="Verdana"/>
                    <a:sym typeface="Verdana"/>
                  </a:rPr>
                  <a:t>grade 5</a:t>
                </a:r>
                <a:endParaRPr sz="1400">
                  <a:solidFill>
                    <a:schemeClr val="lt1"/>
                  </a:solidFill>
                  <a:latin typeface="Verdana"/>
                  <a:ea typeface="Verdana"/>
                  <a:cs typeface="Verdana"/>
                  <a:sym typeface="Verdana"/>
                </a:endParaRPr>
              </a:p>
            </p:txBody>
          </p:sp>
          <p:sp>
            <p:nvSpPr>
              <p:cNvPr id="136" name="Google Shape;136;p8"/>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38" name="Google Shape;138;p8"/>
              <p:cNvSpPr/>
              <p:nvPr/>
            </p:nvSpPr>
            <p:spPr>
              <a:xfrm>
                <a:off x="1327295"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Verdana"/>
                    <a:ea typeface="Verdana"/>
                    <a:cs typeface="Verdana"/>
                    <a:sym typeface="Verdana"/>
                  </a:rPr>
                  <a:t>grade 6</a:t>
                </a:r>
                <a:endParaRPr b="1" sz="1400">
                  <a:solidFill>
                    <a:schemeClr val="lt1"/>
                  </a:solidFill>
                  <a:latin typeface="Verdana"/>
                  <a:ea typeface="Verdana"/>
                  <a:cs typeface="Verdana"/>
                  <a:sym typeface="Verdana"/>
                </a:endParaRPr>
              </a:p>
            </p:txBody>
          </p:sp>
          <p:sp>
            <p:nvSpPr>
              <p:cNvPr id="140" name="Google Shape;140;p8"/>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42" name="Google Shape;142;p8"/>
              <p:cNvSpPr/>
              <p:nvPr/>
            </p:nvSpPr>
            <p:spPr>
              <a:xfrm>
                <a:off x="2651427"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7</a:t>
                </a:r>
                <a:endParaRPr b="0" sz="1400">
                  <a:solidFill>
                    <a:schemeClr val="lt1"/>
                  </a:solidFill>
                  <a:latin typeface="Verdana"/>
                  <a:ea typeface="Verdana"/>
                  <a:cs typeface="Verdana"/>
                  <a:sym typeface="Verdana"/>
                </a:endParaRPr>
              </a:p>
            </p:txBody>
          </p:sp>
        </p:grpSp>
        <p:sp>
          <p:nvSpPr>
            <p:cNvPr id="144" name="Google Shape;144;p8"/>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45" name="Google Shape;145;p8"/>
            <p:cNvSpPr txBox="1"/>
            <p:nvPr/>
          </p:nvSpPr>
          <p:spPr>
            <a:xfrm>
              <a:off x="1671691"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146" name="Google Shape;146;p8"/>
          <p:cNvGrpSpPr/>
          <p:nvPr/>
        </p:nvGrpSpPr>
        <p:grpSpPr>
          <a:xfrm>
            <a:off x="5059082" y="1278101"/>
            <a:ext cx="3617373" cy="1293676"/>
            <a:chOff x="457200" y="915566"/>
            <a:chExt cx="3617373" cy="1293676"/>
          </a:xfrm>
        </p:grpSpPr>
        <p:grpSp>
          <p:nvGrpSpPr>
            <p:cNvPr id="147" name="Google Shape;147;p8"/>
            <p:cNvGrpSpPr/>
            <p:nvPr/>
          </p:nvGrpSpPr>
          <p:grpSpPr>
            <a:xfrm>
              <a:off x="477337" y="1641758"/>
              <a:ext cx="3594071" cy="567484"/>
              <a:chOff x="3164" y="302031"/>
              <a:chExt cx="3594071" cy="567484"/>
            </a:xfrm>
          </p:grpSpPr>
          <p:sp>
            <p:nvSpPr>
              <p:cNvPr id="148" name="Google Shape;148;p8"/>
              <p:cNvSpPr/>
              <p:nvPr/>
            </p:nvSpPr>
            <p:spPr>
              <a:xfrm>
                <a:off x="3164" y="302031"/>
                <a:ext cx="945808" cy="567484"/>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lt1"/>
                    </a:solidFill>
                    <a:latin typeface="Verdana"/>
                    <a:ea typeface="Verdana"/>
                    <a:cs typeface="Verdana"/>
                    <a:sym typeface="Verdana"/>
                  </a:rPr>
                  <a:t>grade 7</a:t>
                </a:r>
                <a:endParaRPr sz="1400">
                  <a:solidFill>
                    <a:schemeClr val="lt1"/>
                  </a:solidFill>
                  <a:latin typeface="Verdana"/>
                  <a:ea typeface="Verdana"/>
                  <a:cs typeface="Verdana"/>
                  <a:sym typeface="Verdana"/>
                </a:endParaRPr>
              </a:p>
            </p:txBody>
          </p:sp>
          <p:sp>
            <p:nvSpPr>
              <p:cNvPr id="150" name="Google Shape;150;p8"/>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52" name="Google Shape;152;p8"/>
              <p:cNvSpPr/>
              <p:nvPr/>
            </p:nvSpPr>
            <p:spPr>
              <a:xfrm>
                <a:off x="1327295"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Verdana"/>
                    <a:ea typeface="Verdana"/>
                    <a:cs typeface="Verdana"/>
                    <a:sym typeface="Verdana"/>
                  </a:rPr>
                  <a:t>grade 8</a:t>
                </a:r>
                <a:endParaRPr b="1" sz="1400">
                  <a:solidFill>
                    <a:schemeClr val="lt1"/>
                  </a:solidFill>
                  <a:latin typeface="Verdana"/>
                  <a:ea typeface="Verdana"/>
                  <a:cs typeface="Verdana"/>
                  <a:sym typeface="Verdana"/>
                </a:endParaRPr>
              </a:p>
            </p:txBody>
          </p:sp>
          <p:sp>
            <p:nvSpPr>
              <p:cNvPr id="154" name="Google Shape;154;p8"/>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56" name="Google Shape;156;p8"/>
              <p:cNvSpPr/>
              <p:nvPr/>
            </p:nvSpPr>
            <p:spPr>
              <a:xfrm>
                <a:off x="2651427"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9</a:t>
                </a:r>
                <a:endParaRPr b="0" sz="1400">
                  <a:solidFill>
                    <a:schemeClr val="lt1"/>
                  </a:solidFill>
                  <a:latin typeface="Verdana"/>
                  <a:ea typeface="Verdana"/>
                  <a:cs typeface="Verdana"/>
                  <a:sym typeface="Verdana"/>
                </a:endParaRPr>
              </a:p>
            </p:txBody>
          </p:sp>
        </p:grpSp>
        <p:sp>
          <p:nvSpPr>
            <p:cNvPr id="158" name="Google Shape;158;p8"/>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59" name="Google Shape;159;p8"/>
            <p:cNvSpPr txBox="1"/>
            <p:nvPr/>
          </p:nvSpPr>
          <p:spPr>
            <a:xfrm>
              <a:off x="1698309"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57200" y="205979"/>
            <a:ext cx="6851104"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en-US"/>
              <a:t>Instruments III</a:t>
            </a:r>
            <a:endParaRPr/>
          </a:p>
        </p:txBody>
      </p:sp>
      <p:pic>
        <p:nvPicPr>
          <p:cNvPr id="165" name="Google Shape;165;p9"/>
          <p:cNvPicPr preferRelativeResize="0"/>
          <p:nvPr>
            <p:ph idx="1" type="body"/>
          </p:nvPr>
        </p:nvPicPr>
        <p:blipFill rotWithShape="1">
          <a:blip r:embed="rId3">
            <a:alphaModFix/>
          </a:blip>
          <a:srcRect b="0" l="0" r="0" t="0"/>
          <a:stretch/>
        </p:blipFill>
        <p:spPr>
          <a:xfrm>
            <a:off x="7627484" y="306449"/>
            <a:ext cx="1135226" cy="609117"/>
          </a:xfrm>
          <a:prstGeom prst="rect">
            <a:avLst/>
          </a:prstGeom>
          <a:noFill/>
          <a:ln>
            <a:noFill/>
          </a:ln>
        </p:spPr>
      </p:pic>
      <p:sp>
        <p:nvSpPr>
          <p:cNvPr id="166" name="Google Shape;166;p9"/>
          <p:cNvSpPr txBox="1"/>
          <p:nvPr>
            <p:ph idx="12" type="sldNum"/>
          </p:nvPr>
        </p:nvSpPr>
        <p:spPr>
          <a:xfrm>
            <a:off x="467544" y="4620165"/>
            <a:ext cx="8219256"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WERA-IRN 2019 | Isa Steinmann | </a:t>
            </a:r>
            <a:fld id="{00000000-1234-1234-1234-123412341234}" type="slidenum">
              <a:rPr lang="en-US"/>
              <a:t>‹#›</a:t>
            </a:fld>
            <a:endParaRPr/>
          </a:p>
        </p:txBody>
      </p:sp>
      <p:pic>
        <p:nvPicPr>
          <p:cNvPr id="167" name="Google Shape;167;p9"/>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168" name="Google Shape;168;p9"/>
          <p:cNvSpPr txBox="1"/>
          <p:nvPr/>
        </p:nvSpPr>
        <p:spPr>
          <a:xfrm>
            <a:off x="457200" y="3075806"/>
            <a:ext cx="8229600" cy="151881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Student-level control variables</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Achievement &amp; school grades (mathematics &amp; reading/German)</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Socioeconomic status, parental education, &amp; parental employment</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Homework help by parents and private tutors</a:t>
            </a:r>
            <a:endParaRPr/>
          </a:p>
        </p:txBody>
      </p:sp>
      <p:grpSp>
        <p:nvGrpSpPr>
          <p:cNvPr id="169" name="Google Shape;169;p9"/>
          <p:cNvGrpSpPr/>
          <p:nvPr/>
        </p:nvGrpSpPr>
        <p:grpSpPr>
          <a:xfrm>
            <a:off x="477189" y="1278101"/>
            <a:ext cx="3617373" cy="1293676"/>
            <a:chOff x="457200" y="915566"/>
            <a:chExt cx="3617373" cy="1293676"/>
          </a:xfrm>
        </p:grpSpPr>
        <p:grpSp>
          <p:nvGrpSpPr>
            <p:cNvPr id="170" name="Google Shape;170;p9"/>
            <p:cNvGrpSpPr/>
            <p:nvPr/>
          </p:nvGrpSpPr>
          <p:grpSpPr>
            <a:xfrm>
              <a:off x="477337" y="1641758"/>
              <a:ext cx="3594071" cy="567484"/>
              <a:chOff x="3164" y="302031"/>
              <a:chExt cx="3594071" cy="567484"/>
            </a:xfrm>
          </p:grpSpPr>
          <p:sp>
            <p:nvSpPr>
              <p:cNvPr id="171" name="Google Shape;171;p9"/>
              <p:cNvSpPr/>
              <p:nvPr/>
            </p:nvSpPr>
            <p:spPr>
              <a:xfrm>
                <a:off x="3164"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Verdana"/>
                    <a:ea typeface="Verdana"/>
                    <a:cs typeface="Verdana"/>
                    <a:sym typeface="Verdana"/>
                  </a:rPr>
                  <a:t>grade 5</a:t>
                </a:r>
                <a:endParaRPr b="1" sz="1400">
                  <a:solidFill>
                    <a:schemeClr val="lt1"/>
                  </a:solidFill>
                  <a:latin typeface="Verdana"/>
                  <a:ea typeface="Verdana"/>
                  <a:cs typeface="Verdana"/>
                  <a:sym typeface="Verdana"/>
                </a:endParaRPr>
              </a:p>
            </p:txBody>
          </p:sp>
          <p:sp>
            <p:nvSpPr>
              <p:cNvPr id="173" name="Google Shape;173;p9"/>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75" name="Google Shape;175;p9"/>
              <p:cNvSpPr/>
              <p:nvPr/>
            </p:nvSpPr>
            <p:spPr>
              <a:xfrm>
                <a:off x="1327295"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6</a:t>
                </a:r>
                <a:endParaRPr b="0" sz="1400">
                  <a:solidFill>
                    <a:schemeClr val="lt1"/>
                  </a:solidFill>
                  <a:latin typeface="Verdana"/>
                  <a:ea typeface="Verdana"/>
                  <a:cs typeface="Verdana"/>
                  <a:sym typeface="Verdana"/>
                </a:endParaRPr>
              </a:p>
            </p:txBody>
          </p:sp>
          <p:sp>
            <p:nvSpPr>
              <p:cNvPr id="177" name="Google Shape;177;p9"/>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79" name="Google Shape;179;p9"/>
              <p:cNvSpPr/>
              <p:nvPr/>
            </p:nvSpPr>
            <p:spPr>
              <a:xfrm>
                <a:off x="2651427"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7</a:t>
                </a:r>
                <a:endParaRPr b="0" sz="1400">
                  <a:solidFill>
                    <a:schemeClr val="lt1"/>
                  </a:solidFill>
                  <a:latin typeface="Verdana"/>
                  <a:ea typeface="Verdana"/>
                  <a:cs typeface="Verdana"/>
                  <a:sym typeface="Verdana"/>
                </a:endParaRPr>
              </a:p>
            </p:txBody>
          </p:sp>
        </p:grpSp>
        <p:sp>
          <p:nvSpPr>
            <p:cNvPr id="181" name="Google Shape;181;p9"/>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82" name="Google Shape;182;p9"/>
            <p:cNvSpPr txBox="1"/>
            <p:nvPr/>
          </p:nvSpPr>
          <p:spPr>
            <a:xfrm>
              <a:off x="1671691"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183" name="Google Shape;183;p9"/>
          <p:cNvGrpSpPr/>
          <p:nvPr/>
        </p:nvGrpSpPr>
        <p:grpSpPr>
          <a:xfrm>
            <a:off x="5059082" y="1278101"/>
            <a:ext cx="3617373" cy="1293676"/>
            <a:chOff x="457200" y="915566"/>
            <a:chExt cx="3617373" cy="1293676"/>
          </a:xfrm>
        </p:grpSpPr>
        <p:grpSp>
          <p:nvGrpSpPr>
            <p:cNvPr id="184" name="Google Shape;184;p9"/>
            <p:cNvGrpSpPr/>
            <p:nvPr/>
          </p:nvGrpSpPr>
          <p:grpSpPr>
            <a:xfrm>
              <a:off x="477337" y="1641758"/>
              <a:ext cx="3594071" cy="567484"/>
              <a:chOff x="3164" y="302031"/>
              <a:chExt cx="3594071" cy="567484"/>
            </a:xfrm>
          </p:grpSpPr>
          <p:sp>
            <p:nvSpPr>
              <p:cNvPr id="185" name="Google Shape;185;p9"/>
              <p:cNvSpPr/>
              <p:nvPr/>
            </p:nvSpPr>
            <p:spPr>
              <a:xfrm>
                <a:off x="3164" y="302031"/>
                <a:ext cx="945808" cy="567484"/>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txBox="1"/>
              <p:nvPr/>
            </p:nvSpPr>
            <p:spPr>
              <a:xfrm>
                <a:off x="19785"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Verdana"/>
                    <a:ea typeface="Verdana"/>
                    <a:cs typeface="Verdana"/>
                    <a:sym typeface="Verdana"/>
                  </a:rPr>
                  <a:t>grade 7</a:t>
                </a:r>
                <a:endParaRPr b="1" sz="1400">
                  <a:solidFill>
                    <a:schemeClr val="lt1"/>
                  </a:solidFill>
                  <a:latin typeface="Verdana"/>
                  <a:ea typeface="Verdana"/>
                  <a:cs typeface="Verdana"/>
                  <a:sym typeface="Verdana"/>
                </a:endParaRPr>
              </a:p>
            </p:txBody>
          </p:sp>
          <p:sp>
            <p:nvSpPr>
              <p:cNvPr id="187" name="Google Shape;187;p9"/>
              <p:cNvSpPr/>
              <p:nvPr/>
            </p:nvSpPr>
            <p:spPr>
              <a:xfrm>
                <a:off x="1043553"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txBox="1"/>
              <p:nvPr/>
            </p:nvSpPr>
            <p:spPr>
              <a:xfrm>
                <a:off x="1043553"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89" name="Google Shape;189;p9"/>
              <p:cNvSpPr/>
              <p:nvPr/>
            </p:nvSpPr>
            <p:spPr>
              <a:xfrm>
                <a:off x="1327295"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txBox="1"/>
              <p:nvPr/>
            </p:nvSpPr>
            <p:spPr>
              <a:xfrm>
                <a:off x="1343916"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8</a:t>
                </a:r>
                <a:endParaRPr b="0" sz="1400">
                  <a:solidFill>
                    <a:schemeClr val="lt1"/>
                  </a:solidFill>
                  <a:latin typeface="Verdana"/>
                  <a:ea typeface="Verdana"/>
                  <a:cs typeface="Verdana"/>
                  <a:sym typeface="Verdana"/>
                </a:endParaRPr>
              </a:p>
            </p:txBody>
          </p:sp>
          <p:sp>
            <p:nvSpPr>
              <p:cNvPr id="191" name="Google Shape;191;p9"/>
              <p:cNvSpPr/>
              <p:nvPr/>
            </p:nvSpPr>
            <p:spPr>
              <a:xfrm>
                <a:off x="2367684" y="468493"/>
                <a:ext cx="200511" cy="23456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txBox="1"/>
              <p:nvPr/>
            </p:nvSpPr>
            <p:spPr>
              <a:xfrm>
                <a:off x="2367684" y="515405"/>
                <a:ext cx="140358" cy="1407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193" name="Google Shape;193;p9"/>
              <p:cNvSpPr/>
              <p:nvPr/>
            </p:nvSpPr>
            <p:spPr>
              <a:xfrm>
                <a:off x="2651427" y="302031"/>
                <a:ext cx="945808" cy="567484"/>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txBox="1"/>
              <p:nvPr/>
            </p:nvSpPr>
            <p:spPr>
              <a:xfrm>
                <a:off x="2668048" y="318652"/>
                <a:ext cx="912566" cy="53424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US" sz="1400">
                    <a:solidFill>
                      <a:schemeClr val="lt1"/>
                    </a:solidFill>
                    <a:latin typeface="Verdana"/>
                    <a:ea typeface="Verdana"/>
                    <a:cs typeface="Verdana"/>
                    <a:sym typeface="Verdana"/>
                  </a:rPr>
                  <a:t>grade 9</a:t>
                </a:r>
                <a:endParaRPr b="0" sz="1400">
                  <a:solidFill>
                    <a:schemeClr val="lt1"/>
                  </a:solidFill>
                  <a:latin typeface="Verdana"/>
                  <a:ea typeface="Verdana"/>
                  <a:cs typeface="Verdana"/>
                  <a:sym typeface="Verdana"/>
                </a:endParaRPr>
              </a:p>
            </p:txBody>
          </p:sp>
        </p:grpSp>
        <p:sp>
          <p:nvSpPr>
            <p:cNvPr id="195" name="Google Shape;195;p9"/>
            <p:cNvSpPr/>
            <p:nvPr/>
          </p:nvSpPr>
          <p:spPr>
            <a:xfrm rot="-5400000">
              <a:off x="2079929" y="-419131"/>
              <a:ext cx="371914" cy="36173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96" name="Google Shape;196;p9"/>
            <p:cNvSpPr txBox="1"/>
            <p:nvPr/>
          </p:nvSpPr>
          <p:spPr>
            <a:xfrm>
              <a:off x="1698309" y="915566"/>
              <a:ext cx="12009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2018-03-06T14:20:06Z</dcterms:created>
  <dc:creator>Steinmann</dc:creator>
</cp:coreProperties>
</file>