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BDACE4A-265F-4CC5-8E63-5405443A813A}">
  <a:tblStyle styleId="{2BDACE4A-265F-4CC5-8E63-5405443A813A}"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de-D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 name="Shape 22"/>
        <p:cNvGrpSpPr/>
        <p:nvPr/>
      </p:nvGrpSpPr>
      <p:grpSpPr>
        <a:xfrm>
          <a:off x="0" y="0"/>
          <a:ext cx="0" cy="0"/>
          <a:chOff x="0" y="0"/>
          <a:chExt cx="0" cy="0"/>
        </a:xfrm>
      </p:grpSpPr>
      <p:sp>
        <p:nvSpPr>
          <p:cNvPr id="23" name="Google Shape;2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 name="Google Shape;2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 name="Google Shape;25;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5de851017_0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g105de851017_0_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g105de851017_0_7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5de851017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g105de851017_0_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g105de851017_0_7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5de851017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g105de851017_0_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105de851017_0_8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5de851017_0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g105de851017_0_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105de851017_0_9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5de851017_0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g105de851017_0_1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105de851017_0_10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6f91ce1b2_0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g106f91ce1b2_0_1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106f91ce1b2_0_1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5de851017_0_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g105de851017_0_1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105de851017_0_1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6b12f698d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g106b12f698d_0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106b12f698d_0_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6f91ce1b2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106f91ce1b2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106f91ce1b2_0_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6f91ce1b2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g106f91ce1b2_0_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106f91ce1b2_0_6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 name="Google Shape;3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 name="Google Shape;33;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6f91ce1b2_0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g106f91ce1b2_0_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106f91ce1b2_0_9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6f91ce1b2_0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g106f91ce1b2_0_10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106f91ce1b2_0_10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6f91ce1b2_0_2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g106f91ce1b2_0_20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106f91ce1b2_0_20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6f91ce1b2_0_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g106f91ce1b2_0_1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106f91ce1b2_0_1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6b12f698d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g106b12f698d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106b12f698d_0_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05de851017_0_1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g105de851017_0_1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g105de851017_0_1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05de851017_0_1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g105de851017_0_1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de-DE"/>
              <a:t>6 min</a:t>
            </a:r>
            <a:endParaRPr/>
          </a:p>
        </p:txBody>
      </p:sp>
      <p:sp>
        <p:nvSpPr>
          <p:cNvPr id="278" name="Google Shape;278;g105de851017_0_1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06f91ce1b2_0_1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g106f91ce1b2_0_1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g106f91ce1b2_0_18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05de851017_0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g105de851017_0_1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g105de851017_0_1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05de851017_0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g105de851017_0_1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g105de851017_0_1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g105de85101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 name="Google Shape;39;g105de851017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 name="Google Shape;40;g105de851017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05de851017_0_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g105de851017_0_1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g105de851017_0_1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06f91ce1b2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g106f91ce1b2_0_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g106f91ce1b2_0_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105de851017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 name="Google Shape;49;g105de851017_0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g105de851017_0_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105de851017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 name="Google Shape;56;g105de851017_0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g105de851017_0_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5de851017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 name="Google Shape;63;g105de851017_0_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g105de851017_0_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5de851017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 name="Google Shape;71;g105de851017_0_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g105de851017_0_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5de851017_0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 name="Google Shape;79;g105de851017_0_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g105de851017_0_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5de851017_0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g105de851017_0_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g105de851017_0_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7F7F7F"/>
              </a:buClr>
              <a:buSzPts val="2800"/>
              <a:buFont typeface="Verdana"/>
              <a:buNone/>
              <a:defRPr sz="2800">
                <a:solidFill>
                  <a:srgbClr val="7F7F7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689988" y="2859782"/>
            <a:ext cx="5826228" cy="165618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888888"/>
              </a:buClr>
              <a:buSzPts val="1800"/>
              <a:buNone/>
              <a:defRPr sz="1800">
                <a:solidFill>
                  <a:srgbClr val="888888"/>
                </a:solidFill>
              </a:defRPr>
            </a:lvl1pPr>
            <a:lvl2pPr lvl="1" algn="ctr">
              <a:spcBef>
                <a:spcPts val="300"/>
              </a:spcBef>
              <a:spcAft>
                <a:spcPts val="0"/>
              </a:spcAft>
              <a:buClr>
                <a:srgbClr val="888888"/>
              </a:buClr>
              <a:buSzPts val="1500"/>
              <a:buNone/>
              <a:defRPr>
                <a:solidFill>
                  <a:srgbClr val="888888"/>
                </a:solidFill>
              </a:defRPr>
            </a:lvl2pPr>
            <a:lvl3pPr lvl="2" algn="ctr">
              <a:spcBef>
                <a:spcPts val="300"/>
              </a:spcBef>
              <a:spcAft>
                <a:spcPts val="0"/>
              </a:spcAft>
              <a:buClr>
                <a:srgbClr val="888888"/>
              </a:buClr>
              <a:buSzPts val="15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05979"/>
            <a:ext cx="6995120" cy="8572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7F7F7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419621"/>
            <a:ext cx="8229600" cy="3175001"/>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0" name="Shape 20"/>
        <p:cNvGrpSpPr/>
        <p:nvPr/>
      </p:nvGrpSpPr>
      <p:grpSpPr>
        <a:xfrm>
          <a:off x="0" y="0"/>
          <a:ext cx="0" cy="0"/>
          <a:chOff x="0" y="0"/>
          <a:chExt cx="0" cy="0"/>
        </a:xfrm>
      </p:grpSpPr>
      <p:sp>
        <p:nvSpPr>
          <p:cNvPr id="21" name="Google Shape;21;p4"/>
          <p:cNvSpPr txBox="1"/>
          <p:nvPr>
            <p:ph type="title"/>
          </p:nvPr>
        </p:nvSpPr>
        <p:spPr>
          <a:xfrm>
            <a:off x="457200" y="205979"/>
            <a:ext cx="6995120" cy="8572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7F7F7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05979"/>
            <a:ext cx="6995120" cy="85725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7F7F7F"/>
              </a:buClr>
              <a:buSzPts val="1800"/>
              <a:buFont typeface="Verdana"/>
              <a:buNone/>
              <a:defRPr b="1" i="0" sz="1800" u="none" cap="none" strike="noStrike">
                <a:solidFill>
                  <a:srgbClr val="7F7F7F"/>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419621"/>
            <a:ext cx="8229600" cy="3175001"/>
          </a:xfrm>
          <a:prstGeom prst="rect">
            <a:avLst/>
          </a:prstGeom>
          <a:noFill/>
          <a:ln>
            <a:noFill/>
          </a:ln>
        </p:spPr>
        <p:txBody>
          <a:bodyPr anchorCtr="0" anchor="t" bIns="45700" lIns="91425" spcFirstLastPara="1" rIns="91425" wrap="square" tIns="45700">
            <a:normAutofit/>
          </a:bodyPr>
          <a:lstStyle>
            <a:lvl1pPr indent="-323850" lvl="0" marL="457200" marR="0" rtl="0" algn="l">
              <a:spcBef>
                <a:spcPts val="300"/>
              </a:spcBef>
              <a:spcAft>
                <a:spcPts val="0"/>
              </a:spcAft>
              <a:buClr>
                <a:schemeClr val="dk1"/>
              </a:buClr>
              <a:buSzPts val="1500"/>
              <a:buFont typeface="Arial"/>
              <a:buChar char="•"/>
              <a:defRPr b="0" i="0" sz="1500" u="none" cap="none" strike="noStrike">
                <a:solidFill>
                  <a:schemeClr val="dk1"/>
                </a:solidFill>
                <a:latin typeface="Verdana"/>
                <a:ea typeface="Verdana"/>
                <a:cs typeface="Verdana"/>
                <a:sym typeface="Verdana"/>
              </a:defRPr>
            </a:lvl1pPr>
            <a:lvl2pPr indent="-323850" lvl="1" marL="914400" marR="0" rtl="0" algn="l">
              <a:spcBef>
                <a:spcPts val="300"/>
              </a:spcBef>
              <a:spcAft>
                <a:spcPts val="0"/>
              </a:spcAft>
              <a:buClr>
                <a:schemeClr val="dk1"/>
              </a:buClr>
              <a:buSzPts val="1500"/>
              <a:buFont typeface="Arial"/>
              <a:buChar char="–"/>
              <a:defRPr b="0" i="0" sz="1500" u="none" cap="none" strike="noStrike">
                <a:solidFill>
                  <a:schemeClr val="dk1"/>
                </a:solidFill>
                <a:latin typeface="Verdana"/>
                <a:ea typeface="Verdana"/>
                <a:cs typeface="Verdana"/>
                <a:sym typeface="Verdana"/>
              </a:defRPr>
            </a:lvl2pPr>
            <a:lvl3pPr indent="-323850" lvl="2" marL="1371600" marR="0" rtl="0" algn="l">
              <a:spcBef>
                <a:spcPts val="300"/>
              </a:spcBef>
              <a:spcAft>
                <a:spcPts val="0"/>
              </a:spcAft>
              <a:buClr>
                <a:schemeClr val="dk1"/>
              </a:buClr>
              <a:buSzPts val="1500"/>
              <a:buFont typeface="Arial"/>
              <a:buChar char="•"/>
              <a:defRPr b="0" i="0" sz="15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pic>
        <p:nvPicPr>
          <p:cNvPr descr="Bildergebnis für university of oslo logo" id="12" name="Google Shape;12;p1"/>
          <p:cNvPicPr preferRelativeResize="0"/>
          <p:nvPr/>
        </p:nvPicPr>
        <p:blipFill rotWithShape="1">
          <a:blip r:embed="rId1">
            <a:alphaModFix/>
          </a:blip>
          <a:srcRect b="0" l="0" r="0" t="0"/>
          <a:stretch/>
        </p:blipFill>
        <p:spPr>
          <a:xfrm>
            <a:off x="7668344" y="205979"/>
            <a:ext cx="1018456" cy="1018456"/>
          </a:xfrm>
          <a:prstGeom prst="rect">
            <a:avLst/>
          </a:prstGeom>
          <a:noFill/>
          <a:ln>
            <a:noFill/>
          </a:ln>
        </p:spPr>
      </p:pic>
      <p:sp>
        <p:nvSpPr>
          <p:cNvPr id="13" name="Google Shape;13;p1"/>
          <p:cNvSpPr/>
          <p:nvPr/>
        </p:nvSpPr>
        <p:spPr>
          <a:xfrm>
            <a:off x="0" y="5020022"/>
            <a:ext cx="9144000" cy="123478"/>
          </a:xfrm>
          <a:prstGeom prst="rect">
            <a:avLst/>
          </a:prstGeom>
          <a:solidFill>
            <a:srgbClr val="ED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apastyle.apa.org/instructional-aids/student-paper-setup-guide.pdf" TargetMode="Externa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apastyle.apa.org/instructional-aids/student-paper-setup-guide.pdf" TargetMode="Externa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hyperlink" Target="https://www.masteringmetrics.com/" TargetMode="External"/><Relationship Id="rId6" Type="http://schemas.openxmlformats.org/officeDocument/2006/relationships/hyperlink" Target="https://www.nobelprize.org/prizes/economic-sciences/2021/summary/"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www.youtube.com/watch?v=iPBV3BlV7jk" TargetMode="External"/><Relationship Id="rId4" Type="http://schemas.openxmlformats.org/officeDocument/2006/relationships/image" Target="../media/image15.png"/><Relationship Id="rId5" Type="http://schemas.openxmlformats.org/officeDocument/2006/relationships/hyperlink" Target="https://www.youtube.com/watch?v=iPBV3BlV7jk"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hyperlink" Target="https://www.uv.uio.no/cemo/english/people/aca/isast/" TargetMode="External"/><Relationship Id="rId7" Type="http://schemas.openxmlformats.org/officeDocument/2006/relationships/hyperlink" Target="https://www.uv.uio.no/cemo/english/people/aca/josemar/index.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hyperlink" Target="mailto:isa.steinmann@cemo.uio.no" TargetMode="Externa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bibsys-k.alma.exlibrisgroup.com/leganto/readinglist/lists/13678057530002204?auth=SAML" TargetMode="External"/><Relationship Id="rId4" Type="http://schemas.openxmlformats.org/officeDocument/2006/relationships/hyperlink" Target="https://uio.instructure.com/courses/34517/pages/methods-for-causal-inference-in-educational-research" TargetMode="External"/><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p5"/>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2000"/>
              <a:buFont typeface="Verdana"/>
              <a:buNone/>
            </a:pPr>
            <a:r>
              <a:rPr lang="de-DE" sz="2000"/>
              <a:t>Methods for Causal Inference in Educational Research</a:t>
            </a:r>
            <a:endParaRPr b="0" sz="2000"/>
          </a:p>
        </p:txBody>
      </p:sp>
      <p:sp>
        <p:nvSpPr>
          <p:cNvPr id="28" name="Google Shape;28;p5"/>
          <p:cNvSpPr txBox="1"/>
          <p:nvPr>
            <p:ph idx="1" type="subTitle"/>
          </p:nvPr>
        </p:nvSpPr>
        <p:spPr>
          <a:xfrm>
            <a:off x="689988" y="2859782"/>
            <a:ext cx="5826228" cy="165618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1800"/>
              <a:buNone/>
            </a:pPr>
            <a:r>
              <a:rPr lang="de-DE"/>
              <a:t>January/February 2022</a:t>
            </a:r>
            <a:endParaRPr/>
          </a:p>
          <a:p>
            <a:pPr indent="0" lvl="0" marL="0" rtl="0" algn="l">
              <a:spcBef>
                <a:spcPts val="0"/>
              </a:spcBef>
              <a:spcAft>
                <a:spcPts val="0"/>
              </a:spcAft>
              <a:buClr>
                <a:srgbClr val="888888"/>
              </a:buClr>
              <a:buSzPts val="1800"/>
              <a:buNone/>
            </a:pPr>
            <a:r>
              <a:t/>
            </a:r>
            <a:endParaRPr sz="600"/>
          </a:p>
          <a:p>
            <a:pPr indent="0" lvl="0" marL="0" rtl="0" algn="l">
              <a:spcBef>
                <a:spcPts val="0"/>
              </a:spcBef>
              <a:spcAft>
                <a:spcPts val="0"/>
              </a:spcAft>
              <a:buClr>
                <a:srgbClr val="888888"/>
              </a:buClr>
              <a:buSzPts val="1800"/>
              <a:buNone/>
            </a:pPr>
            <a:r>
              <a:rPr lang="de-DE"/>
              <a:t>Isa Steinmann</a:t>
            </a:r>
            <a:endParaRPr/>
          </a:p>
        </p:txBody>
      </p:sp>
      <p:pic>
        <p:nvPicPr>
          <p:cNvPr id="29" name="Google Shape;29;p5"/>
          <p:cNvPicPr preferRelativeResize="0"/>
          <p:nvPr/>
        </p:nvPicPr>
        <p:blipFill rotWithShape="1">
          <a:blip r:embed="rId3">
            <a:alphaModFix/>
          </a:blip>
          <a:srcRect b="0" l="0" r="0" t="0"/>
          <a:stretch/>
        </p:blipFill>
        <p:spPr>
          <a:xfrm>
            <a:off x="685800" y="3668638"/>
            <a:ext cx="3958207" cy="53464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Assignment requirements</a:t>
            </a:r>
            <a:endParaRPr/>
          </a:p>
        </p:txBody>
      </p:sp>
      <p:sp>
        <p:nvSpPr>
          <p:cNvPr id="97" name="Google Shape;97;p14"/>
          <p:cNvSpPr txBox="1"/>
          <p:nvPr>
            <p:ph idx="1" type="body"/>
          </p:nvPr>
        </p:nvSpPr>
        <p:spPr>
          <a:xfrm>
            <a:off x="457200" y="1419625"/>
            <a:ext cx="3906600" cy="3174900"/>
          </a:xfrm>
          <a:prstGeom prst="rect">
            <a:avLst/>
          </a:prstGeom>
          <a:noFill/>
          <a:ln>
            <a:noFill/>
          </a:ln>
        </p:spPr>
        <p:txBody>
          <a:bodyPr anchorCtr="0" anchor="t" bIns="45700" lIns="91425" spcFirstLastPara="1" rIns="91425" wrap="square" tIns="45700">
            <a:normAutofit/>
          </a:bodyPr>
          <a:lstStyle/>
          <a:p>
            <a:pPr indent="-311150" lvl="0" marL="457200" rtl="0" algn="l">
              <a:spcBef>
                <a:spcPts val="600"/>
              </a:spcBef>
              <a:spcAft>
                <a:spcPts val="0"/>
              </a:spcAft>
              <a:buSzPts val="1300"/>
              <a:buChar char="•"/>
            </a:pPr>
            <a:r>
              <a:rPr lang="de-DE" sz="1300"/>
              <a:t>Written assignment has to be submitted by </a:t>
            </a:r>
            <a:r>
              <a:rPr b="1" lang="de-DE" sz="1300">
                <a:solidFill>
                  <a:srgbClr val="ED1C24"/>
                </a:solidFill>
              </a:rPr>
              <a:t>20 April 2022</a:t>
            </a:r>
            <a:endParaRPr sz="1300"/>
          </a:p>
          <a:p>
            <a:pPr indent="-311150" lvl="0" marL="457200" rtl="0" algn="l">
              <a:spcBef>
                <a:spcPts val="0"/>
              </a:spcBef>
              <a:spcAft>
                <a:spcPts val="0"/>
              </a:spcAft>
              <a:buSzPts val="1300"/>
              <a:buChar char="•"/>
            </a:pPr>
            <a:r>
              <a:rPr lang="de-DE" sz="1300"/>
              <a:t>Task is to discuss three published empirical articles which use methods for causal inference from non-experimental data</a:t>
            </a:r>
            <a:endParaRPr sz="1300"/>
          </a:p>
          <a:p>
            <a:pPr indent="-311150" lvl="0" marL="457200" rtl="0" algn="l">
              <a:spcBef>
                <a:spcPts val="0"/>
              </a:spcBef>
              <a:spcAft>
                <a:spcPts val="0"/>
              </a:spcAft>
              <a:buSzPts val="1300"/>
              <a:buChar char="•"/>
            </a:pPr>
            <a:r>
              <a:rPr lang="de-DE" sz="1300"/>
              <a:t>Three articles must be chosen from list </a:t>
            </a:r>
            <a:endParaRPr sz="1300"/>
          </a:p>
        </p:txBody>
      </p:sp>
      <p:pic>
        <p:nvPicPr>
          <p:cNvPr id="98" name="Google Shape;98;p14"/>
          <p:cNvPicPr preferRelativeResize="0"/>
          <p:nvPr/>
        </p:nvPicPr>
        <p:blipFill>
          <a:blip r:embed="rId3">
            <a:alphaModFix/>
          </a:blip>
          <a:stretch>
            <a:fillRect/>
          </a:stretch>
        </p:blipFill>
        <p:spPr>
          <a:xfrm>
            <a:off x="4572000" y="1281825"/>
            <a:ext cx="3906600" cy="3450509"/>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Assignment requirements</a:t>
            </a:r>
            <a:endParaRPr/>
          </a:p>
        </p:txBody>
      </p:sp>
      <p:sp>
        <p:nvSpPr>
          <p:cNvPr id="105" name="Google Shape;105;p15"/>
          <p:cNvSpPr txBox="1"/>
          <p:nvPr>
            <p:ph idx="1" type="body"/>
          </p:nvPr>
        </p:nvSpPr>
        <p:spPr>
          <a:xfrm>
            <a:off x="457200" y="1419621"/>
            <a:ext cx="8229600" cy="3174900"/>
          </a:xfrm>
          <a:prstGeom prst="rect">
            <a:avLst/>
          </a:prstGeom>
          <a:noFill/>
          <a:ln>
            <a:noFill/>
          </a:ln>
        </p:spPr>
        <p:txBody>
          <a:bodyPr anchorCtr="0" anchor="t" bIns="45700" lIns="91425" spcFirstLastPara="1" rIns="91425" wrap="square" tIns="45700">
            <a:normAutofit/>
          </a:bodyPr>
          <a:lstStyle/>
          <a:p>
            <a:pPr indent="0" lvl="0" marL="0" rtl="0" algn="l">
              <a:spcBef>
                <a:spcPts val="600"/>
              </a:spcBef>
              <a:spcAft>
                <a:spcPts val="0"/>
              </a:spcAft>
              <a:buNone/>
            </a:pPr>
            <a:r>
              <a:rPr lang="de-DE" sz="1300"/>
              <a:t>For each study, the report contains:</a:t>
            </a:r>
            <a:endParaRPr sz="1300"/>
          </a:p>
          <a:p>
            <a:pPr indent="-304800" lvl="0" marL="457200" rtl="0" algn="l">
              <a:spcBef>
                <a:spcPts val="600"/>
              </a:spcBef>
              <a:spcAft>
                <a:spcPts val="0"/>
              </a:spcAft>
              <a:buSzPts val="1200"/>
              <a:buChar char="•"/>
            </a:pPr>
            <a:r>
              <a:rPr lang="de-DE" sz="1200"/>
              <a:t>Summary of the background and motivation of the study (i.e., why was the study conducted, what was the theoretical background, what did the literature review show)</a:t>
            </a:r>
            <a:endParaRPr sz="1200"/>
          </a:p>
          <a:p>
            <a:pPr indent="-304800" lvl="0" marL="457200" rtl="0" algn="l">
              <a:spcBef>
                <a:spcPts val="0"/>
              </a:spcBef>
              <a:spcAft>
                <a:spcPts val="0"/>
              </a:spcAft>
              <a:buSzPts val="1200"/>
              <a:buChar char="•"/>
            </a:pPr>
            <a:r>
              <a:rPr lang="de-DE" sz="1200"/>
              <a:t>The identification of the causal question investigated in the study (i.e., what are treatment, outcome, and assumed causal mechanism)</a:t>
            </a:r>
            <a:endParaRPr sz="1200"/>
          </a:p>
          <a:p>
            <a:pPr indent="-304800" lvl="0" marL="457200" rtl="0" algn="l">
              <a:spcBef>
                <a:spcPts val="0"/>
              </a:spcBef>
              <a:spcAft>
                <a:spcPts val="0"/>
              </a:spcAft>
              <a:buSzPts val="1200"/>
              <a:buChar char="•"/>
            </a:pPr>
            <a:r>
              <a:rPr lang="de-DE" sz="1200"/>
              <a:t>Critical discussion of the causal identification approach against the design principles of the respective causal inference method (i.e., what was the statistical approach, in how far were assumptions of the methods met)</a:t>
            </a:r>
            <a:endParaRPr sz="1200"/>
          </a:p>
          <a:p>
            <a:pPr indent="-304800" lvl="0" marL="457200" rtl="0" algn="l">
              <a:spcBef>
                <a:spcPts val="0"/>
              </a:spcBef>
              <a:spcAft>
                <a:spcPts val="0"/>
              </a:spcAft>
              <a:buSzPts val="1200"/>
              <a:buChar char="•"/>
            </a:pPr>
            <a:r>
              <a:rPr lang="de-DE" sz="1200"/>
              <a:t>Critical summary of the findings of the study (i.e., what were the findings that directly relate to the research question, what were important other findings)</a:t>
            </a:r>
            <a:endParaRPr sz="1200"/>
          </a:p>
          <a:p>
            <a:pPr indent="-304800" lvl="0" marL="457200" rtl="0" algn="l">
              <a:spcBef>
                <a:spcPts val="0"/>
              </a:spcBef>
              <a:spcAft>
                <a:spcPts val="0"/>
              </a:spcAft>
              <a:buSzPts val="1200"/>
              <a:buChar char="•"/>
            </a:pPr>
            <a:r>
              <a:rPr lang="de-DE" sz="1200"/>
              <a:t>Concluding discussion about the extent to which the causal question was appropriately answered by the study (i.e., were the statistical conclusions valid, were the conclusions internally and externally valid, are there other explanations for the findings, which limitations were and were not discussed by the authors)</a:t>
            </a:r>
            <a:endParaRPr sz="1200"/>
          </a:p>
          <a:p>
            <a:pPr indent="-304800" lvl="0" marL="457200" rtl="0" algn="l">
              <a:spcBef>
                <a:spcPts val="0"/>
              </a:spcBef>
              <a:spcAft>
                <a:spcPts val="0"/>
              </a:spcAft>
              <a:buSzPts val="1200"/>
              <a:buChar char="•"/>
            </a:pPr>
            <a:r>
              <a:rPr lang="de-DE" sz="1200"/>
              <a:t>Recommendation on how this or future studies could be improved</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Assignment requirements</a:t>
            </a:r>
            <a:endParaRPr/>
          </a:p>
        </p:txBody>
      </p:sp>
      <p:sp>
        <p:nvSpPr>
          <p:cNvPr id="112" name="Google Shape;112;p16"/>
          <p:cNvSpPr txBox="1"/>
          <p:nvPr>
            <p:ph idx="1" type="body"/>
          </p:nvPr>
        </p:nvSpPr>
        <p:spPr>
          <a:xfrm>
            <a:off x="457200" y="1419625"/>
            <a:ext cx="6534300" cy="3174900"/>
          </a:xfrm>
          <a:prstGeom prst="rect">
            <a:avLst/>
          </a:prstGeom>
          <a:noFill/>
          <a:ln>
            <a:noFill/>
          </a:ln>
        </p:spPr>
        <p:txBody>
          <a:bodyPr anchorCtr="0" anchor="t" bIns="45700" lIns="91425" spcFirstLastPara="1" rIns="91425" wrap="square" tIns="45700">
            <a:noAutofit/>
          </a:bodyPr>
          <a:lstStyle/>
          <a:p>
            <a:pPr indent="0" lvl="0" marL="0" rtl="0" algn="l">
              <a:spcBef>
                <a:spcPts val="600"/>
              </a:spcBef>
              <a:spcAft>
                <a:spcPts val="0"/>
              </a:spcAft>
              <a:buNone/>
            </a:pPr>
            <a:r>
              <a:rPr lang="de-DE" sz="1300"/>
              <a:t>The written assignment will be evaluated (pass vs. fail) against following criteria:</a:t>
            </a:r>
            <a:endParaRPr sz="1300"/>
          </a:p>
          <a:p>
            <a:pPr indent="-304800" lvl="0" marL="457200" rtl="0" algn="l">
              <a:spcBef>
                <a:spcPts val="600"/>
              </a:spcBef>
              <a:spcAft>
                <a:spcPts val="0"/>
              </a:spcAft>
              <a:buSzPts val="1200"/>
              <a:buChar char="•"/>
            </a:pPr>
            <a:r>
              <a:rPr lang="de-DE" sz="1200"/>
              <a:t>Structure: The overall report contains a title page and 3 reports on empirical studies from the list below. The 3 reports contain the subsections (1) background, (2) research question, (3) methods, (4) findings, (5) discussion, and (6) literature list.</a:t>
            </a:r>
            <a:endParaRPr sz="1200"/>
          </a:p>
          <a:p>
            <a:pPr indent="-304800" lvl="0" marL="457200" rtl="0" algn="l">
              <a:spcBef>
                <a:spcPts val="0"/>
              </a:spcBef>
              <a:spcAft>
                <a:spcPts val="0"/>
              </a:spcAft>
              <a:buSzPts val="1200"/>
              <a:buChar char="•"/>
            </a:pPr>
            <a:r>
              <a:rPr lang="de-DE" sz="1200"/>
              <a:t>Scope: Each of the three reports must be limited to 4-5 pages. The overall report is therefore limited to 12-15 pages in addition to the title page.</a:t>
            </a:r>
            <a:endParaRPr sz="1200"/>
          </a:p>
          <a:p>
            <a:pPr indent="-304800" lvl="0" marL="457200" rtl="0" algn="l">
              <a:spcBef>
                <a:spcPts val="0"/>
              </a:spcBef>
              <a:spcAft>
                <a:spcPts val="0"/>
              </a:spcAft>
              <a:buSzPts val="1200"/>
              <a:buChar char="•"/>
            </a:pPr>
            <a:r>
              <a:rPr lang="de-DE" sz="1200"/>
              <a:t>Readability: The text is in correct and clear, scientific English. Sections have appropriate headings and all abbreviations are introduced.</a:t>
            </a:r>
            <a:endParaRPr sz="1200"/>
          </a:p>
          <a:p>
            <a:pPr indent="-304800" lvl="0" marL="457200" rtl="0" algn="l">
              <a:spcBef>
                <a:spcPts val="0"/>
              </a:spcBef>
              <a:spcAft>
                <a:spcPts val="0"/>
              </a:spcAft>
              <a:buSzPts val="1200"/>
              <a:buChar char="•"/>
            </a:pPr>
            <a:r>
              <a:rPr lang="de-DE" sz="1200"/>
              <a:t>Format: The format follows the APA standard (see </a:t>
            </a:r>
            <a:r>
              <a:rPr lang="de-DE" sz="1200" u="sng">
                <a:solidFill>
                  <a:srgbClr val="1155CC"/>
                </a:solidFill>
                <a:hlinkClick r:id="rId3">
                  <a:extLst>
                    <a:ext uri="{A12FA001-AC4F-418D-AE19-62706E023703}">
                      <ahyp:hlinkClr val="tx"/>
                    </a:ext>
                  </a:extLst>
                </a:hlinkClick>
              </a:rPr>
              <a:t>https://apastyle.apa.org/instructional-aids/student-paper-setup-guide.pdf</a:t>
            </a:r>
            <a:r>
              <a:rPr lang="de-DE" sz="1200"/>
              <a:t>)</a:t>
            </a:r>
            <a:endParaRPr sz="1200"/>
          </a:p>
          <a:p>
            <a:pPr indent="-304800" lvl="0" marL="457200" rtl="0" algn="l">
              <a:spcBef>
                <a:spcPts val="0"/>
              </a:spcBef>
              <a:spcAft>
                <a:spcPts val="0"/>
              </a:spcAft>
              <a:buSzPts val="1200"/>
              <a:buChar char="•"/>
            </a:pPr>
            <a:r>
              <a:rPr lang="de-DE" sz="1200"/>
              <a:t>File format: The written assignment is submitted as one PDF.</a:t>
            </a:r>
            <a:endParaRPr sz="1200"/>
          </a:p>
          <a:p>
            <a:pPr indent="0" lvl="0" marL="0" rtl="0" algn="l">
              <a:spcBef>
                <a:spcPts val="600"/>
              </a:spcBef>
              <a:spcAft>
                <a:spcPts val="600"/>
              </a:spcAft>
              <a:buNone/>
            </a:pPr>
            <a:r>
              <a:t/>
            </a:r>
            <a:endParaRPr sz="1300"/>
          </a:p>
        </p:txBody>
      </p:sp>
      <p:pic>
        <p:nvPicPr>
          <p:cNvPr id="113" name="Google Shape;113;p16"/>
          <p:cNvPicPr preferRelativeResize="0"/>
          <p:nvPr/>
        </p:nvPicPr>
        <p:blipFill>
          <a:blip r:embed="rId4">
            <a:alphaModFix/>
          </a:blip>
          <a:stretch>
            <a:fillRect/>
          </a:stretch>
        </p:blipFill>
        <p:spPr>
          <a:xfrm>
            <a:off x="6991500" y="1419629"/>
            <a:ext cx="1847700" cy="236610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Assignment requirements</a:t>
            </a:r>
            <a:endParaRPr/>
          </a:p>
        </p:txBody>
      </p:sp>
      <p:sp>
        <p:nvSpPr>
          <p:cNvPr id="120" name="Google Shape;120;p17"/>
          <p:cNvSpPr txBox="1"/>
          <p:nvPr>
            <p:ph idx="1" type="body"/>
          </p:nvPr>
        </p:nvSpPr>
        <p:spPr>
          <a:xfrm>
            <a:off x="457200" y="1419625"/>
            <a:ext cx="6534300" cy="3174900"/>
          </a:xfrm>
          <a:prstGeom prst="rect">
            <a:avLst/>
          </a:prstGeom>
          <a:noFill/>
          <a:ln>
            <a:noFill/>
          </a:ln>
        </p:spPr>
        <p:txBody>
          <a:bodyPr anchorCtr="0" anchor="t" bIns="45700" lIns="91425" spcFirstLastPara="1" rIns="91425" wrap="square" tIns="45700">
            <a:noAutofit/>
          </a:bodyPr>
          <a:lstStyle/>
          <a:p>
            <a:pPr indent="0" lvl="0" marL="0" rtl="0" algn="l">
              <a:spcBef>
                <a:spcPts val="600"/>
              </a:spcBef>
              <a:spcAft>
                <a:spcPts val="0"/>
              </a:spcAft>
              <a:buNone/>
            </a:pPr>
            <a:r>
              <a:rPr lang="de-DE" sz="1300"/>
              <a:t>The written assignment will be evaluated (pass vs. fail) against following criteria:</a:t>
            </a:r>
            <a:endParaRPr sz="1300"/>
          </a:p>
          <a:p>
            <a:pPr indent="-304800" lvl="0" marL="457200" rtl="0" algn="l">
              <a:spcBef>
                <a:spcPts val="600"/>
              </a:spcBef>
              <a:spcAft>
                <a:spcPts val="0"/>
              </a:spcAft>
              <a:buSzPts val="1200"/>
              <a:buChar char="•"/>
            </a:pPr>
            <a:r>
              <a:rPr lang="de-DE" sz="1200"/>
              <a:t>Structure: The overall report contains a title page and 3 reports on empirical studies from the list below. The 3 reports contain the subsections (1) background, (2) research question, (3) methods, (4) findings, (5) discussion, and (6) literature list.</a:t>
            </a:r>
            <a:endParaRPr sz="1200"/>
          </a:p>
          <a:p>
            <a:pPr indent="-304800" lvl="0" marL="457200" rtl="0" algn="l">
              <a:spcBef>
                <a:spcPts val="0"/>
              </a:spcBef>
              <a:spcAft>
                <a:spcPts val="0"/>
              </a:spcAft>
              <a:buSzPts val="1200"/>
              <a:buChar char="•"/>
            </a:pPr>
            <a:r>
              <a:rPr lang="de-DE" sz="1200"/>
              <a:t>Scope: Each of the three reports must be limited to 4-5 pages. The overall report is therefore limited to 12-15 pages in addition to the title page.</a:t>
            </a:r>
            <a:endParaRPr sz="1200"/>
          </a:p>
          <a:p>
            <a:pPr indent="-304800" lvl="0" marL="457200" rtl="0" algn="l">
              <a:spcBef>
                <a:spcPts val="0"/>
              </a:spcBef>
              <a:spcAft>
                <a:spcPts val="0"/>
              </a:spcAft>
              <a:buSzPts val="1200"/>
              <a:buChar char="•"/>
            </a:pPr>
            <a:r>
              <a:rPr lang="de-DE" sz="1200"/>
              <a:t>Readability: The text is in correct and clear, scientific English. Sections have appropriate headings and all abbreviations are introduced.</a:t>
            </a:r>
            <a:endParaRPr sz="1200"/>
          </a:p>
          <a:p>
            <a:pPr indent="-304800" lvl="0" marL="457200" rtl="0" algn="l">
              <a:spcBef>
                <a:spcPts val="0"/>
              </a:spcBef>
              <a:spcAft>
                <a:spcPts val="0"/>
              </a:spcAft>
              <a:buSzPts val="1200"/>
              <a:buChar char="•"/>
            </a:pPr>
            <a:r>
              <a:rPr lang="de-DE" sz="1200"/>
              <a:t>Format: The format follows the APA standard (see </a:t>
            </a:r>
            <a:r>
              <a:rPr lang="de-DE" sz="1200" u="sng">
                <a:solidFill>
                  <a:srgbClr val="1155CC"/>
                </a:solidFill>
                <a:hlinkClick r:id="rId3">
                  <a:extLst>
                    <a:ext uri="{A12FA001-AC4F-418D-AE19-62706E023703}">
                      <ahyp:hlinkClr val="tx"/>
                    </a:ext>
                  </a:extLst>
                </a:hlinkClick>
              </a:rPr>
              <a:t>https://apastyle.apa.org/instructional-aids/student-paper-setup-guide.pdf</a:t>
            </a:r>
            <a:r>
              <a:rPr lang="de-DE" sz="1200"/>
              <a:t>)</a:t>
            </a:r>
            <a:endParaRPr sz="1200"/>
          </a:p>
          <a:p>
            <a:pPr indent="-304800" lvl="0" marL="457200" rtl="0" algn="l">
              <a:spcBef>
                <a:spcPts val="0"/>
              </a:spcBef>
              <a:spcAft>
                <a:spcPts val="0"/>
              </a:spcAft>
              <a:buSzPts val="1200"/>
              <a:buChar char="•"/>
            </a:pPr>
            <a:r>
              <a:rPr lang="de-DE" sz="1200"/>
              <a:t>File format: The written assignment is submitted as one PDF.</a:t>
            </a:r>
            <a:endParaRPr sz="1200"/>
          </a:p>
          <a:p>
            <a:pPr indent="0" lvl="0" marL="0" rtl="0" algn="l">
              <a:spcBef>
                <a:spcPts val="600"/>
              </a:spcBef>
              <a:spcAft>
                <a:spcPts val="600"/>
              </a:spcAft>
              <a:buNone/>
            </a:pPr>
            <a:r>
              <a:t/>
            </a:r>
            <a:endParaRPr sz="1300"/>
          </a:p>
        </p:txBody>
      </p:sp>
      <p:pic>
        <p:nvPicPr>
          <p:cNvPr id="121" name="Google Shape;121;p17"/>
          <p:cNvPicPr preferRelativeResize="0"/>
          <p:nvPr/>
        </p:nvPicPr>
        <p:blipFill>
          <a:blip r:embed="rId4">
            <a:alphaModFix/>
          </a:blip>
          <a:stretch>
            <a:fillRect/>
          </a:stretch>
        </p:blipFill>
        <p:spPr>
          <a:xfrm>
            <a:off x="6991500" y="1419629"/>
            <a:ext cx="1847700" cy="2366105"/>
          </a:xfrm>
          <a:prstGeom prst="rect">
            <a:avLst/>
          </a:prstGeom>
          <a:noFill/>
          <a:ln>
            <a:noFill/>
          </a:ln>
          <a:effectLst>
            <a:outerShdw blurRad="57150" rotWithShape="0" algn="bl" dir="5400000" dist="19050">
              <a:srgbClr val="000000">
                <a:alpha val="50000"/>
              </a:srgbClr>
            </a:outerShdw>
          </a:effectLst>
        </p:spPr>
      </p:pic>
      <p:sp>
        <p:nvSpPr>
          <p:cNvPr id="122" name="Google Shape;122;p17"/>
          <p:cNvSpPr txBox="1"/>
          <p:nvPr>
            <p:ph idx="1" type="body"/>
          </p:nvPr>
        </p:nvSpPr>
        <p:spPr>
          <a:xfrm>
            <a:off x="457200" y="4108675"/>
            <a:ext cx="8382000" cy="1409700"/>
          </a:xfrm>
          <a:prstGeom prst="rect">
            <a:avLst/>
          </a:prstGeom>
          <a:noFill/>
          <a:ln>
            <a:noFill/>
          </a:ln>
        </p:spPr>
        <p:txBody>
          <a:bodyPr anchorCtr="0" anchor="t" bIns="45700" lIns="91425" spcFirstLastPara="1" rIns="91425" wrap="square" tIns="45700">
            <a:noAutofit/>
          </a:bodyPr>
          <a:lstStyle/>
          <a:p>
            <a:pPr indent="0" lvl="0" marL="0" rtl="0" algn="l">
              <a:spcBef>
                <a:spcPts val="600"/>
              </a:spcBef>
              <a:spcAft>
                <a:spcPts val="0"/>
              </a:spcAft>
              <a:buNone/>
            </a:pPr>
            <a:r>
              <a:rPr lang="de-DE" sz="1300"/>
              <a:t>Written assignment is failed if it does not follow the above-mentioned criteria for structure, scope, readability, format, and file format or if it is not submitted in time. Written assignment is failed if it misrepresents the empirical studies or methodological approaches.</a:t>
            </a:r>
            <a:endParaRPr sz="1300"/>
          </a:p>
          <a:p>
            <a:pPr indent="0" lvl="0" marL="0" rtl="0" algn="l">
              <a:spcBef>
                <a:spcPts val="600"/>
              </a:spcBef>
              <a:spcAft>
                <a:spcPts val="600"/>
              </a:spcAft>
              <a:buNone/>
            </a:pPr>
            <a:r>
              <a:t/>
            </a:r>
            <a:endParaRPr sz="1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457200" y="31015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Questions so far?</a:t>
            </a:r>
            <a:endParaRPr/>
          </a:p>
        </p:txBody>
      </p:sp>
      <p:pic>
        <p:nvPicPr>
          <p:cNvPr id="129" name="Google Shape;129;p18"/>
          <p:cNvPicPr preferRelativeResize="0"/>
          <p:nvPr/>
        </p:nvPicPr>
        <p:blipFill>
          <a:blip r:embed="rId3">
            <a:alphaModFix/>
          </a:blip>
          <a:stretch>
            <a:fillRect/>
          </a:stretch>
        </p:blipFill>
        <p:spPr>
          <a:xfrm>
            <a:off x="5475275" y="1370475"/>
            <a:ext cx="2657475" cy="2733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Introduction to causal inference</a:t>
            </a:r>
            <a:endParaRPr/>
          </a:p>
        </p:txBody>
      </p:sp>
      <p:sp>
        <p:nvSpPr>
          <p:cNvPr id="136" name="Google Shape;136;p19"/>
          <p:cNvSpPr txBox="1"/>
          <p:nvPr>
            <p:ph idx="1" type="body"/>
          </p:nvPr>
        </p:nvSpPr>
        <p:spPr>
          <a:xfrm>
            <a:off x="457200" y="1419621"/>
            <a:ext cx="8229600" cy="3174900"/>
          </a:xfrm>
          <a:prstGeom prst="rect">
            <a:avLst/>
          </a:prstGeom>
          <a:noFill/>
          <a:ln>
            <a:noFill/>
          </a:ln>
        </p:spPr>
        <p:txBody>
          <a:bodyPr anchorCtr="0" anchor="t" bIns="45700" lIns="91425" spcFirstLastPara="1" rIns="91425" wrap="square" tIns="45700">
            <a:normAutofit lnSpcReduction="10000"/>
          </a:bodyPr>
          <a:lstStyle/>
          <a:p>
            <a:pPr indent="-342900" lvl="0" marL="457200" rtl="0" algn="l">
              <a:spcBef>
                <a:spcPts val="0"/>
              </a:spcBef>
              <a:spcAft>
                <a:spcPts val="0"/>
              </a:spcAft>
              <a:buSzPts val="1800"/>
              <a:buChar char="•"/>
            </a:pPr>
            <a:r>
              <a:rPr lang="de-DE"/>
              <a:t>What is the causal effect of something on something else?</a:t>
            </a:r>
            <a:endParaRPr/>
          </a:p>
          <a:p>
            <a:pPr indent="-342900" lvl="0" marL="457200" rtl="0" algn="l">
              <a:spcBef>
                <a:spcPts val="0"/>
              </a:spcBef>
              <a:spcAft>
                <a:spcPts val="0"/>
              </a:spcAft>
              <a:buSzPts val="1800"/>
              <a:buChar char="•"/>
            </a:pPr>
            <a:r>
              <a:rPr lang="de-DE"/>
              <a:t>“Experimentation is as old as humanity itself” (p. 26)</a:t>
            </a:r>
            <a:endParaRPr/>
          </a:p>
          <a:p>
            <a:pPr indent="-342900" lvl="0" marL="457200" rtl="0" algn="l">
              <a:spcBef>
                <a:spcPts val="0"/>
              </a:spcBef>
              <a:spcAft>
                <a:spcPts val="0"/>
              </a:spcAft>
              <a:buSzPts val="1800"/>
              <a:buChar char="•"/>
            </a:pPr>
            <a:r>
              <a:rPr lang="de-DE"/>
              <a:t>E</a:t>
            </a:r>
            <a:r>
              <a:rPr lang="de-DE"/>
              <a:t>xperiments are central aspect of life, science, and innovation</a:t>
            </a:r>
            <a:endParaRPr/>
          </a:p>
          <a:p>
            <a:pPr indent="-342900" lvl="1" marL="914400" rtl="0" algn="l">
              <a:spcBef>
                <a:spcPts val="0"/>
              </a:spcBef>
              <a:spcAft>
                <a:spcPts val="0"/>
              </a:spcAft>
              <a:buSzPts val="1800"/>
              <a:buChar char="–"/>
            </a:pPr>
            <a:r>
              <a:rPr lang="de-DE"/>
              <a:t>What happens if I eat this?</a:t>
            </a:r>
            <a:endParaRPr/>
          </a:p>
          <a:p>
            <a:pPr indent="-342900" lvl="1" marL="914400" rtl="0" algn="l">
              <a:spcBef>
                <a:spcPts val="0"/>
              </a:spcBef>
              <a:spcAft>
                <a:spcPts val="0"/>
              </a:spcAft>
              <a:buSzPts val="1800"/>
              <a:buChar char="–"/>
            </a:pPr>
            <a:r>
              <a:rPr lang="de-DE"/>
              <a:t>What happens if I mix these things?</a:t>
            </a:r>
            <a:endParaRPr/>
          </a:p>
          <a:p>
            <a:pPr indent="-342900" lvl="1" marL="914400" rtl="0" algn="l">
              <a:spcBef>
                <a:spcPts val="0"/>
              </a:spcBef>
              <a:spcAft>
                <a:spcPts val="0"/>
              </a:spcAft>
              <a:buSzPts val="1800"/>
              <a:buChar char="–"/>
            </a:pPr>
            <a:r>
              <a:rPr lang="de-DE"/>
              <a:t>What happens if I use this tool instead of another?</a:t>
            </a:r>
            <a:endParaRPr/>
          </a:p>
          <a:p>
            <a:pPr indent="-342900" lvl="1" marL="914400" rtl="0" algn="l">
              <a:spcBef>
                <a:spcPts val="0"/>
              </a:spcBef>
              <a:spcAft>
                <a:spcPts val="0"/>
              </a:spcAft>
              <a:buSzPts val="1800"/>
              <a:buChar char="–"/>
            </a:pPr>
            <a:r>
              <a:rPr lang="de-DE"/>
              <a:t>…</a:t>
            </a:r>
            <a:endParaRPr/>
          </a:p>
          <a:p>
            <a:pPr indent="-342900" lvl="0" marL="457200" rtl="0" algn="l">
              <a:spcBef>
                <a:spcPts val="0"/>
              </a:spcBef>
              <a:spcAft>
                <a:spcPts val="0"/>
              </a:spcAft>
              <a:buSzPts val="1800"/>
              <a:buChar char="•"/>
            </a:pPr>
            <a:r>
              <a:rPr lang="de-DE"/>
              <a:t>Experiments aim to</a:t>
            </a:r>
            <a:endParaRPr/>
          </a:p>
          <a:p>
            <a:pPr indent="-342900" lvl="1" marL="914400" rtl="0" algn="l">
              <a:spcBef>
                <a:spcPts val="0"/>
              </a:spcBef>
              <a:spcAft>
                <a:spcPts val="0"/>
              </a:spcAft>
              <a:buSzPts val="1800"/>
              <a:buChar char="–"/>
            </a:pPr>
            <a:r>
              <a:rPr lang="de-DE"/>
              <a:t>Demonstrate a known truth</a:t>
            </a:r>
            <a:endParaRPr/>
          </a:p>
          <a:p>
            <a:pPr indent="-342900" lvl="1" marL="914400" rtl="0" algn="l">
              <a:spcBef>
                <a:spcPts val="0"/>
              </a:spcBef>
              <a:spcAft>
                <a:spcPts val="0"/>
              </a:spcAft>
              <a:buSzPts val="1800"/>
              <a:buChar char="–"/>
            </a:pPr>
            <a:r>
              <a:rPr lang="de-DE"/>
              <a:t>Examine if a hypothesis holds</a:t>
            </a:r>
            <a:endParaRPr/>
          </a:p>
          <a:p>
            <a:pPr indent="-342900" lvl="1" marL="914400" rtl="0" algn="l">
              <a:spcBef>
                <a:spcPts val="0"/>
              </a:spcBef>
              <a:spcAft>
                <a:spcPts val="0"/>
              </a:spcAft>
              <a:buSzPts val="1800"/>
              <a:buChar char="–"/>
            </a:pPr>
            <a:r>
              <a:rPr lang="de-DE"/>
              <a:t>Determine efficacy of something previously untried</a:t>
            </a:r>
            <a:endParaRPr/>
          </a:p>
          <a:p>
            <a:pPr indent="0" lvl="0" marL="457200" rtl="0" algn="l">
              <a:spcBef>
                <a:spcPts val="0"/>
              </a:spcBef>
              <a:spcAft>
                <a:spcPts val="0"/>
              </a:spcAft>
              <a:buNone/>
            </a:pPr>
            <a:r>
              <a:t/>
            </a:r>
            <a:endParaRPr/>
          </a:p>
        </p:txBody>
      </p:sp>
      <p:sp>
        <p:nvSpPr>
          <p:cNvPr id="137" name="Google Shape;137;p19"/>
          <p:cNvSpPr txBox="1"/>
          <p:nvPr/>
        </p:nvSpPr>
        <p:spPr>
          <a:xfrm>
            <a:off x="1805700" y="4662600"/>
            <a:ext cx="73383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de-DE" sz="1100">
                <a:latin typeface="Verdana"/>
                <a:ea typeface="Verdana"/>
                <a:cs typeface="Verdana"/>
                <a:sym typeface="Verdana"/>
              </a:rPr>
              <a:t>Shadish, Cook, &amp; Campbell, 2002</a:t>
            </a:r>
            <a:endParaRPr sz="1100">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Introduction to causal inference</a:t>
            </a:r>
            <a:endParaRPr/>
          </a:p>
        </p:txBody>
      </p:sp>
      <p:sp>
        <p:nvSpPr>
          <p:cNvPr id="144" name="Google Shape;144;p20"/>
          <p:cNvSpPr txBox="1"/>
          <p:nvPr>
            <p:ph idx="1" type="body"/>
          </p:nvPr>
        </p:nvSpPr>
        <p:spPr>
          <a:xfrm>
            <a:off x="1691700" y="1419625"/>
            <a:ext cx="6995100" cy="3438000"/>
          </a:xfrm>
          <a:prstGeom prst="rect">
            <a:avLst/>
          </a:prstGeom>
          <a:noFill/>
          <a:ln>
            <a:noFill/>
          </a:ln>
        </p:spPr>
        <p:txBody>
          <a:bodyPr anchorCtr="0" anchor="t" bIns="45700" lIns="91425" spcFirstLastPara="1" rIns="91425" wrap="square" tIns="45700">
            <a:normAutofit fontScale="92500" lnSpcReduction="10000"/>
          </a:bodyPr>
          <a:lstStyle/>
          <a:p>
            <a:pPr indent="-334327" lvl="0" marL="457200" rtl="0" algn="l">
              <a:spcBef>
                <a:spcPts val="0"/>
              </a:spcBef>
              <a:spcAft>
                <a:spcPts val="0"/>
              </a:spcAft>
              <a:buSzPct val="120000"/>
              <a:buChar char="•"/>
            </a:pPr>
            <a:r>
              <a:rPr lang="de-DE"/>
              <a:t>Many different definitions and philosophical/theoretical underpinnings</a:t>
            </a:r>
            <a:endParaRPr/>
          </a:p>
          <a:p>
            <a:pPr indent="-334327" lvl="0" marL="457200" rtl="0" algn="l">
              <a:spcBef>
                <a:spcPts val="0"/>
              </a:spcBef>
              <a:spcAft>
                <a:spcPts val="0"/>
              </a:spcAft>
              <a:buSzPct val="120000"/>
              <a:buChar char="•"/>
            </a:pPr>
            <a:r>
              <a:rPr lang="de-DE"/>
              <a:t>Cause: </a:t>
            </a:r>
            <a:endParaRPr/>
          </a:p>
          <a:p>
            <a:pPr indent="-334327" lvl="1" marL="914400" rtl="0" algn="l">
              <a:spcBef>
                <a:spcPts val="0"/>
              </a:spcBef>
              <a:spcAft>
                <a:spcPts val="0"/>
              </a:spcAft>
              <a:buSzPct val="120000"/>
              <a:buChar char="–"/>
            </a:pPr>
            <a:r>
              <a:rPr lang="de-DE"/>
              <a:t>can be insufficient in itself (i.e., require additional conditions) </a:t>
            </a:r>
            <a:endParaRPr/>
          </a:p>
          <a:p>
            <a:pPr indent="-334327" lvl="1" marL="914400" rtl="0" algn="l">
              <a:spcBef>
                <a:spcPts val="0"/>
              </a:spcBef>
              <a:spcAft>
                <a:spcPts val="0"/>
              </a:spcAft>
              <a:buSzPct val="120000"/>
              <a:buChar char="–"/>
            </a:pPr>
            <a:r>
              <a:rPr lang="de-DE"/>
              <a:t>can be one of different causes that would lead to the same effect </a:t>
            </a:r>
            <a:endParaRPr/>
          </a:p>
          <a:p>
            <a:pPr indent="-334327" lvl="1" marL="914400" rtl="0" algn="l">
              <a:spcBef>
                <a:spcPts val="0"/>
              </a:spcBef>
              <a:spcAft>
                <a:spcPts val="0"/>
              </a:spcAft>
              <a:buSzPct val="120000"/>
              <a:buChar char="–"/>
            </a:pPr>
            <a:r>
              <a:rPr lang="de-DE"/>
              <a:t>is usually context-dependent</a:t>
            </a:r>
            <a:endParaRPr/>
          </a:p>
          <a:p>
            <a:pPr indent="-334327" lvl="1" marL="914400" rtl="0" algn="l">
              <a:spcBef>
                <a:spcPts val="0"/>
              </a:spcBef>
              <a:spcAft>
                <a:spcPts val="0"/>
              </a:spcAft>
              <a:buSzPct val="120000"/>
              <a:buChar char="–"/>
            </a:pPr>
            <a:r>
              <a:rPr lang="de-DE"/>
              <a:t>usually only increases probability of an effect (i.e., not deterministic)</a:t>
            </a:r>
            <a:endParaRPr/>
          </a:p>
          <a:p>
            <a:pPr indent="-334327" lvl="0" marL="457200" rtl="0" algn="l">
              <a:spcBef>
                <a:spcPts val="0"/>
              </a:spcBef>
              <a:spcAft>
                <a:spcPts val="0"/>
              </a:spcAft>
              <a:buSzPct val="120000"/>
              <a:buChar char="•"/>
            </a:pPr>
            <a:r>
              <a:rPr lang="de-DE"/>
              <a:t>Effect:</a:t>
            </a:r>
            <a:endParaRPr/>
          </a:p>
          <a:p>
            <a:pPr indent="-334327" lvl="1" marL="914400" rtl="0" algn="l">
              <a:spcBef>
                <a:spcPts val="0"/>
              </a:spcBef>
              <a:spcAft>
                <a:spcPts val="0"/>
              </a:spcAft>
              <a:buSzPct val="120000"/>
              <a:buChar char="–"/>
            </a:pPr>
            <a:r>
              <a:rPr lang="de-DE"/>
              <a:t>has to be compared against counterfactual (i.e., what would have happened otherwise?)</a:t>
            </a:r>
            <a:endParaRPr/>
          </a:p>
          <a:p>
            <a:pPr indent="-334327" lvl="0" marL="457200" rtl="0" algn="l">
              <a:spcBef>
                <a:spcPts val="0"/>
              </a:spcBef>
              <a:spcAft>
                <a:spcPts val="0"/>
              </a:spcAft>
              <a:buSzPct val="120000"/>
              <a:buChar char="•"/>
            </a:pPr>
            <a:r>
              <a:rPr lang="de-DE"/>
              <a:t>Causal relationship/mechanism (can we be sure that cause and effect are indeed related?):</a:t>
            </a:r>
            <a:endParaRPr/>
          </a:p>
          <a:p>
            <a:pPr indent="-334327" lvl="1" marL="914400" rtl="0" algn="l">
              <a:spcBef>
                <a:spcPts val="0"/>
              </a:spcBef>
              <a:spcAft>
                <a:spcPts val="0"/>
              </a:spcAft>
              <a:buSzPct val="120000"/>
              <a:buChar char="–"/>
            </a:pPr>
            <a:r>
              <a:rPr lang="de-DE"/>
              <a:t>cause has to come before effect</a:t>
            </a:r>
            <a:endParaRPr/>
          </a:p>
          <a:p>
            <a:pPr indent="-334327" lvl="1" marL="914400" rtl="0" algn="l">
              <a:spcBef>
                <a:spcPts val="0"/>
              </a:spcBef>
              <a:spcAft>
                <a:spcPts val="0"/>
              </a:spcAft>
              <a:buSzPct val="120000"/>
              <a:buChar char="–"/>
            </a:pPr>
            <a:r>
              <a:rPr lang="de-DE"/>
              <a:t>cause has to be related to the effect</a:t>
            </a:r>
            <a:endParaRPr/>
          </a:p>
          <a:p>
            <a:pPr indent="-334327" lvl="1" marL="914400" rtl="0" algn="l">
              <a:spcBef>
                <a:spcPts val="0"/>
              </a:spcBef>
              <a:spcAft>
                <a:spcPts val="0"/>
              </a:spcAft>
              <a:buSzPct val="120000"/>
              <a:buChar char="–"/>
            </a:pPr>
            <a:r>
              <a:rPr lang="de-DE"/>
              <a:t>there is no alternative explanation for the association</a:t>
            </a:r>
            <a:endParaRPr/>
          </a:p>
        </p:txBody>
      </p:sp>
      <p:sp>
        <p:nvSpPr>
          <p:cNvPr id="145" name="Google Shape;145;p20"/>
          <p:cNvSpPr txBox="1"/>
          <p:nvPr/>
        </p:nvSpPr>
        <p:spPr>
          <a:xfrm>
            <a:off x="1805700" y="4662600"/>
            <a:ext cx="73383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de-DE" sz="1100">
                <a:latin typeface="Verdana"/>
                <a:ea typeface="Verdana"/>
                <a:cs typeface="Verdana"/>
                <a:sym typeface="Verdana"/>
              </a:rPr>
              <a:t>Shadish, Cook, &amp; Campbell, 2002</a:t>
            </a:r>
            <a:endParaRPr sz="1100">
              <a:latin typeface="Verdana"/>
              <a:ea typeface="Verdana"/>
              <a:cs typeface="Verdana"/>
              <a:sym typeface="Verdana"/>
            </a:endParaRPr>
          </a:p>
        </p:txBody>
      </p:sp>
      <p:sp>
        <p:nvSpPr>
          <p:cNvPr id="146" name="Google Shape;146;p20"/>
          <p:cNvSpPr/>
          <p:nvPr/>
        </p:nvSpPr>
        <p:spPr>
          <a:xfrm rot="-2700000">
            <a:off x="383770" y="2872531"/>
            <a:ext cx="1214244" cy="1157392"/>
          </a:xfrm>
          <a:prstGeom prst="teardrop">
            <a:avLst>
              <a:gd fmla="val 100000" name="adj"/>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p:nvPr/>
        </p:nvSpPr>
        <p:spPr>
          <a:xfrm rot="-2410439">
            <a:off x="545781" y="3080351"/>
            <a:ext cx="890080" cy="878171"/>
          </a:xfrm>
          <a:prstGeom prst="teardrop">
            <a:avLst>
              <a:gd fmla="val 120270" name="adj"/>
            </a:avLst>
          </a:pr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p:nvPr/>
        </p:nvSpPr>
        <p:spPr>
          <a:xfrm rot="-3352784">
            <a:off x="713754" y="3356878"/>
            <a:ext cx="554078" cy="629881"/>
          </a:xfrm>
          <a:prstGeom prst="teardrop">
            <a:avLst>
              <a:gd fmla="val 100000" name="adj"/>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txBox="1"/>
          <p:nvPr>
            <p:ph idx="1" type="body"/>
          </p:nvPr>
        </p:nvSpPr>
        <p:spPr>
          <a:xfrm>
            <a:off x="228600" y="4144725"/>
            <a:ext cx="1463700" cy="5415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400"/>
              </a:spcBef>
              <a:spcAft>
                <a:spcPts val="0"/>
              </a:spcAft>
              <a:buNone/>
            </a:pPr>
            <a:r>
              <a:rPr lang="de-DE">
                <a:solidFill>
                  <a:srgbClr val="565656"/>
                </a:solidFill>
              </a:rPr>
              <a:t>Campfire example</a:t>
            </a:r>
            <a:endParaRPr>
              <a:solidFill>
                <a:srgbClr val="56565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Rubin’s potential outcome framework</a:t>
            </a:r>
            <a:endParaRPr/>
          </a:p>
        </p:txBody>
      </p:sp>
      <p:sp>
        <p:nvSpPr>
          <p:cNvPr id="156" name="Google Shape;156;p21"/>
          <p:cNvSpPr txBox="1"/>
          <p:nvPr>
            <p:ph idx="1" type="body"/>
          </p:nvPr>
        </p:nvSpPr>
        <p:spPr>
          <a:xfrm>
            <a:off x="457200" y="2423824"/>
            <a:ext cx="8229600" cy="2170800"/>
          </a:xfrm>
          <a:prstGeom prst="rect">
            <a:avLst/>
          </a:prstGeom>
          <a:noFill/>
          <a:ln>
            <a:noFill/>
          </a:ln>
        </p:spPr>
        <p:txBody>
          <a:bodyPr anchorCtr="0" anchor="t" bIns="45700" lIns="91425" spcFirstLastPara="1" rIns="91425" wrap="square" tIns="45700">
            <a:normAutofit lnSpcReduction="20000"/>
          </a:bodyPr>
          <a:lstStyle/>
          <a:p>
            <a:pPr indent="-342900" lvl="0" marL="457200" rtl="0" algn="l">
              <a:spcBef>
                <a:spcPts val="0"/>
              </a:spcBef>
              <a:spcAft>
                <a:spcPts val="0"/>
              </a:spcAft>
              <a:buSzPts val="1800"/>
              <a:buChar char="•"/>
            </a:pPr>
            <a:r>
              <a:rPr lang="de-DE"/>
              <a:t>Cause-and-effect questions imply that </a:t>
            </a:r>
            <a:r>
              <a:rPr lang="de-DE"/>
              <a:t>D causes a change in Y</a:t>
            </a:r>
            <a:endParaRPr/>
          </a:p>
          <a:p>
            <a:pPr indent="-342900" lvl="0" marL="457200" rtl="0" algn="l">
              <a:spcBef>
                <a:spcPts val="0"/>
              </a:spcBef>
              <a:spcAft>
                <a:spcPts val="0"/>
              </a:spcAft>
              <a:buSzPts val="1800"/>
              <a:buChar char="•"/>
            </a:pPr>
            <a:r>
              <a:rPr lang="de-DE"/>
              <a:t>Treatment D</a:t>
            </a:r>
            <a:endParaRPr/>
          </a:p>
          <a:p>
            <a:pPr indent="-342900" lvl="1" marL="914400" rtl="0" algn="l">
              <a:spcBef>
                <a:spcPts val="0"/>
              </a:spcBef>
              <a:spcAft>
                <a:spcPts val="0"/>
              </a:spcAft>
              <a:buSzPts val="1800"/>
              <a:buChar char="–"/>
            </a:pPr>
            <a:r>
              <a:rPr lang="de-DE"/>
              <a:t>if binary, D=0 (no treatment/control/comparison) and D=1 (treatment)</a:t>
            </a:r>
            <a:endParaRPr/>
          </a:p>
          <a:p>
            <a:pPr indent="-342900" lvl="1" marL="914400" rtl="0" algn="l">
              <a:spcBef>
                <a:spcPts val="0"/>
              </a:spcBef>
              <a:spcAft>
                <a:spcPts val="0"/>
              </a:spcAft>
              <a:buSzPts val="1800"/>
              <a:buChar char="–"/>
            </a:pPr>
            <a:r>
              <a:rPr lang="de-DE"/>
              <a:t>before outcome</a:t>
            </a:r>
            <a:endParaRPr/>
          </a:p>
          <a:p>
            <a:pPr indent="-342900" lvl="0" marL="457200" rtl="0" algn="l">
              <a:spcBef>
                <a:spcPts val="0"/>
              </a:spcBef>
              <a:spcAft>
                <a:spcPts val="0"/>
              </a:spcAft>
              <a:buSzPts val="1800"/>
              <a:buChar char="•"/>
            </a:pPr>
            <a:r>
              <a:rPr lang="de-DE"/>
              <a:t>Outcome Y</a:t>
            </a:r>
            <a:endParaRPr/>
          </a:p>
          <a:p>
            <a:pPr indent="-342900" lvl="1" marL="914400" rtl="0" algn="l">
              <a:spcBef>
                <a:spcPts val="0"/>
              </a:spcBef>
              <a:spcAft>
                <a:spcPts val="0"/>
              </a:spcAft>
              <a:buSzPts val="1800"/>
              <a:buChar char="–"/>
            </a:pPr>
            <a:r>
              <a:rPr lang="de-DE"/>
              <a:t>if there is a causal effect, Y</a:t>
            </a:r>
            <a:r>
              <a:rPr baseline="-25000" lang="de-DE"/>
              <a:t>D=0 </a:t>
            </a:r>
            <a:r>
              <a:rPr lang="de-DE"/>
              <a:t>and Y</a:t>
            </a:r>
            <a:r>
              <a:rPr baseline="-25000" lang="de-DE"/>
              <a:t>D=1</a:t>
            </a:r>
            <a:r>
              <a:rPr lang="de-DE"/>
              <a:t> differ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de-DE"/>
              <a:t>→ What does that mean?</a:t>
            </a:r>
            <a:endParaRPr/>
          </a:p>
        </p:txBody>
      </p:sp>
      <p:grpSp>
        <p:nvGrpSpPr>
          <p:cNvPr id="157" name="Google Shape;157;p21"/>
          <p:cNvGrpSpPr/>
          <p:nvPr/>
        </p:nvGrpSpPr>
        <p:grpSpPr>
          <a:xfrm>
            <a:off x="3059242" y="1275606"/>
            <a:ext cx="3096934" cy="936000"/>
            <a:chOff x="5004048" y="1275606"/>
            <a:chExt cx="3096934" cy="936000"/>
          </a:xfrm>
        </p:grpSpPr>
        <p:sp>
          <p:nvSpPr>
            <p:cNvPr id="158" name="Google Shape;158;p21"/>
            <p:cNvSpPr/>
            <p:nvPr/>
          </p:nvSpPr>
          <p:spPr>
            <a:xfrm>
              <a:off x="5004048" y="1275606"/>
              <a:ext cx="936000" cy="936000"/>
            </a:xfrm>
            <a:prstGeom prst="rect">
              <a:avLst/>
            </a:prstGeom>
            <a:no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1800">
                  <a:solidFill>
                    <a:srgbClr val="565656"/>
                  </a:solidFill>
                </a:rPr>
                <a:t>D</a:t>
              </a:r>
              <a:endParaRPr/>
            </a:p>
          </p:txBody>
        </p:sp>
        <p:sp>
          <p:nvSpPr>
            <p:cNvPr id="159" name="Google Shape;159;p21"/>
            <p:cNvSpPr/>
            <p:nvPr/>
          </p:nvSpPr>
          <p:spPr>
            <a:xfrm>
              <a:off x="6120467" y="1563638"/>
              <a:ext cx="864000" cy="360000"/>
            </a:xfrm>
            <a:prstGeom prst="rightArrow">
              <a:avLst>
                <a:gd fmla="val 50000" name="adj1"/>
                <a:gd fmla="val 50000" name="adj2"/>
              </a:avLst>
            </a:prstGeom>
            <a:no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60" name="Google Shape;160;p21"/>
            <p:cNvSpPr/>
            <p:nvPr/>
          </p:nvSpPr>
          <p:spPr>
            <a:xfrm>
              <a:off x="7164982" y="1275606"/>
              <a:ext cx="936000" cy="936000"/>
            </a:xfrm>
            <a:prstGeom prst="rect">
              <a:avLst/>
            </a:prstGeom>
            <a:no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de-DE" sz="1800" u="none" cap="none" strike="noStrike">
                  <a:solidFill>
                    <a:srgbClr val="565656"/>
                  </a:solidFill>
                  <a:latin typeface="Arial"/>
                  <a:ea typeface="Arial"/>
                  <a:cs typeface="Arial"/>
                  <a:sym typeface="Arial"/>
                </a:rPr>
                <a:t>Y</a:t>
              </a:r>
              <a:endParaRPr/>
            </a:p>
          </p:txBody>
        </p:sp>
      </p:grpSp>
      <p:sp>
        <p:nvSpPr>
          <p:cNvPr id="161" name="Google Shape;161;p21"/>
          <p:cNvSpPr txBox="1"/>
          <p:nvPr/>
        </p:nvSpPr>
        <p:spPr>
          <a:xfrm>
            <a:off x="6156175" y="4672025"/>
            <a:ext cx="30000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de-DE" sz="1100">
                <a:solidFill>
                  <a:srgbClr val="565656"/>
                </a:solidFill>
                <a:latin typeface="Verdana"/>
                <a:ea typeface="Verdana"/>
                <a:cs typeface="Verdana"/>
                <a:sym typeface="Verdana"/>
              </a:rPr>
              <a:t>Rubin, 1974</a:t>
            </a:r>
            <a:endParaRPr sz="1100">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p:nvPr/>
        </p:nvSpPr>
        <p:spPr>
          <a:xfrm>
            <a:off x="1013450" y="983863"/>
            <a:ext cx="2800332" cy="1828764"/>
          </a:xfrm>
          <a:prstGeom prst="cloud">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
          <p:cNvSpPr txBox="1"/>
          <p:nvPr>
            <p:ph type="title"/>
          </p:nvPr>
        </p:nvSpPr>
        <p:spPr>
          <a:xfrm>
            <a:off x="457200" y="2821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Rubin’s potential outcome framework</a:t>
            </a:r>
            <a:endParaRPr/>
          </a:p>
        </p:txBody>
      </p:sp>
      <p:grpSp>
        <p:nvGrpSpPr>
          <p:cNvPr id="169" name="Google Shape;169;p22"/>
          <p:cNvGrpSpPr/>
          <p:nvPr/>
        </p:nvGrpSpPr>
        <p:grpSpPr>
          <a:xfrm>
            <a:off x="1621634" y="1430256"/>
            <a:ext cx="1584000" cy="936000"/>
            <a:chOff x="2339752" y="1275606"/>
            <a:chExt cx="1584000" cy="936000"/>
          </a:xfrm>
        </p:grpSpPr>
        <p:sp>
          <p:nvSpPr>
            <p:cNvPr id="170" name="Google Shape;170;p22"/>
            <p:cNvSpPr/>
            <p:nvPr/>
          </p:nvSpPr>
          <p:spPr>
            <a:xfrm>
              <a:off x="2339752" y="1275606"/>
              <a:ext cx="1584000" cy="9360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de-DE" sz="1800" u="none" cap="none" strike="noStrike">
                  <a:solidFill>
                    <a:srgbClr val="565656"/>
                  </a:solidFill>
                  <a:latin typeface="Arial"/>
                  <a:ea typeface="Arial"/>
                  <a:cs typeface="Arial"/>
                  <a:sym typeface="Arial"/>
                </a:rPr>
                <a:t>with </a:t>
              </a:r>
              <a:r>
                <a:rPr lang="de-DE" sz="1800">
                  <a:solidFill>
                    <a:srgbClr val="565656"/>
                  </a:solidFill>
                </a:rPr>
                <a:t>D</a:t>
              </a:r>
              <a:r>
                <a:rPr b="0" i="0" lang="de-DE" sz="1800" u="none" cap="none" strike="noStrike">
                  <a:solidFill>
                    <a:srgbClr val="565656"/>
                  </a:solidFill>
                  <a:latin typeface="Arial"/>
                  <a:ea typeface="Arial"/>
                  <a:cs typeface="Arial"/>
                  <a:sym typeface="Arial"/>
                </a:rPr>
                <a:t>=0</a:t>
              </a:r>
              <a:endParaRPr/>
            </a:p>
            <a:p>
              <a:pPr indent="0" lvl="0" marL="0" marR="0" rtl="0" algn="r">
                <a:spcBef>
                  <a:spcPts val="0"/>
                </a:spcBef>
                <a:spcAft>
                  <a:spcPts val="0"/>
                </a:spcAft>
                <a:buNone/>
              </a:pPr>
              <a:r>
                <a:rPr b="0" i="0" lang="de-DE" sz="1800" u="none" cap="none" strike="noStrike">
                  <a:solidFill>
                    <a:srgbClr val="565656"/>
                  </a:solidFill>
                  <a:latin typeface="Arial"/>
                  <a:ea typeface="Arial"/>
                  <a:cs typeface="Arial"/>
                  <a:sym typeface="Arial"/>
                </a:rPr>
                <a:t>and Y</a:t>
              </a:r>
              <a:r>
                <a:rPr baseline="-25000" lang="de-DE" sz="1800">
                  <a:solidFill>
                    <a:srgbClr val="565656"/>
                  </a:solidFill>
                </a:rPr>
                <a:t>D</a:t>
              </a:r>
              <a:r>
                <a:rPr b="0" baseline="-25000" i="0" lang="de-DE" sz="1800" u="none" cap="none" strike="noStrike">
                  <a:solidFill>
                    <a:srgbClr val="565656"/>
                  </a:solidFill>
                  <a:latin typeface="Arial"/>
                  <a:ea typeface="Arial"/>
                  <a:cs typeface="Arial"/>
                  <a:sym typeface="Arial"/>
                </a:rPr>
                <a:t>=0</a:t>
              </a:r>
              <a:endParaRPr b="0" baseline="-25000" i="0" sz="1800" u="none" cap="none" strike="noStrike">
                <a:solidFill>
                  <a:srgbClr val="565656"/>
                </a:solidFill>
                <a:latin typeface="Arial"/>
                <a:ea typeface="Arial"/>
                <a:cs typeface="Arial"/>
                <a:sym typeface="Arial"/>
              </a:endParaRPr>
            </a:p>
          </p:txBody>
        </p:sp>
        <p:grpSp>
          <p:nvGrpSpPr>
            <p:cNvPr id="171" name="Google Shape;171;p22"/>
            <p:cNvGrpSpPr/>
            <p:nvPr/>
          </p:nvGrpSpPr>
          <p:grpSpPr>
            <a:xfrm>
              <a:off x="2483768" y="1383618"/>
              <a:ext cx="293813" cy="720080"/>
              <a:chOff x="1829915" y="3435846"/>
              <a:chExt cx="293813" cy="720080"/>
            </a:xfrm>
          </p:grpSpPr>
          <p:cxnSp>
            <p:nvCxnSpPr>
              <p:cNvPr id="172" name="Google Shape;172;p22"/>
              <p:cNvCxnSpPr/>
              <p:nvPr/>
            </p:nvCxnSpPr>
            <p:spPr>
              <a:xfrm flipH="1" rot="10800000">
                <a:off x="1835696" y="3867926"/>
                <a:ext cx="144000" cy="288000"/>
              </a:xfrm>
              <a:prstGeom prst="straightConnector1">
                <a:avLst/>
              </a:prstGeom>
              <a:noFill/>
              <a:ln cap="flat" cmpd="sng" w="28575">
                <a:solidFill>
                  <a:srgbClr val="97B853"/>
                </a:solidFill>
                <a:prstDash val="solid"/>
                <a:round/>
                <a:headEnd len="sm" w="sm" type="none"/>
                <a:tailEnd len="sm" w="sm" type="none"/>
              </a:ln>
            </p:spPr>
          </p:cxnSp>
          <p:cxnSp>
            <p:nvCxnSpPr>
              <p:cNvPr id="173" name="Google Shape;173;p22"/>
              <p:cNvCxnSpPr/>
              <p:nvPr/>
            </p:nvCxnSpPr>
            <p:spPr>
              <a:xfrm rot="10800000">
                <a:off x="1979728" y="3867926"/>
                <a:ext cx="144000" cy="288000"/>
              </a:xfrm>
              <a:prstGeom prst="straightConnector1">
                <a:avLst/>
              </a:prstGeom>
              <a:noFill/>
              <a:ln cap="flat" cmpd="sng" w="28575">
                <a:solidFill>
                  <a:srgbClr val="97B853"/>
                </a:solidFill>
                <a:prstDash val="solid"/>
                <a:round/>
                <a:headEnd len="sm" w="sm" type="none"/>
                <a:tailEnd len="sm" w="sm" type="none"/>
              </a:ln>
            </p:spPr>
          </p:cxnSp>
          <p:cxnSp>
            <p:nvCxnSpPr>
              <p:cNvPr id="174" name="Google Shape;174;p22"/>
              <p:cNvCxnSpPr/>
              <p:nvPr/>
            </p:nvCxnSpPr>
            <p:spPr>
              <a:xfrm rot="10800000">
                <a:off x="1979712" y="3579849"/>
                <a:ext cx="0" cy="295800"/>
              </a:xfrm>
              <a:prstGeom prst="straightConnector1">
                <a:avLst/>
              </a:prstGeom>
              <a:noFill/>
              <a:ln cap="flat" cmpd="sng" w="28575">
                <a:solidFill>
                  <a:srgbClr val="97B853"/>
                </a:solidFill>
                <a:prstDash val="solid"/>
                <a:round/>
                <a:headEnd len="sm" w="sm" type="none"/>
                <a:tailEnd len="sm" w="sm" type="none"/>
              </a:ln>
            </p:spPr>
          </p:cxnSp>
          <p:cxnSp>
            <p:nvCxnSpPr>
              <p:cNvPr id="175" name="Google Shape;175;p22"/>
              <p:cNvCxnSpPr/>
              <p:nvPr/>
            </p:nvCxnSpPr>
            <p:spPr>
              <a:xfrm flipH="1" rot="10800000">
                <a:off x="1829915" y="3579895"/>
                <a:ext cx="149700" cy="288000"/>
              </a:xfrm>
              <a:prstGeom prst="straightConnector1">
                <a:avLst/>
              </a:prstGeom>
              <a:noFill/>
              <a:ln cap="flat" cmpd="sng" w="28575">
                <a:solidFill>
                  <a:srgbClr val="97B853"/>
                </a:solidFill>
                <a:prstDash val="solid"/>
                <a:round/>
                <a:headEnd len="sm" w="sm" type="none"/>
                <a:tailEnd len="sm" w="sm" type="none"/>
              </a:ln>
            </p:spPr>
          </p:cxnSp>
          <p:cxnSp>
            <p:nvCxnSpPr>
              <p:cNvPr id="176" name="Google Shape;176;p22"/>
              <p:cNvCxnSpPr/>
              <p:nvPr/>
            </p:nvCxnSpPr>
            <p:spPr>
              <a:xfrm rot="10800000">
                <a:off x="1979728" y="3579893"/>
                <a:ext cx="144000" cy="288000"/>
              </a:xfrm>
              <a:prstGeom prst="straightConnector1">
                <a:avLst/>
              </a:prstGeom>
              <a:noFill/>
              <a:ln cap="flat" cmpd="sng" w="28575">
                <a:solidFill>
                  <a:srgbClr val="97B853"/>
                </a:solidFill>
                <a:prstDash val="solid"/>
                <a:round/>
                <a:headEnd len="sm" w="sm" type="none"/>
                <a:tailEnd len="sm" w="sm" type="none"/>
              </a:ln>
            </p:spPr>
          </p:cxnSp>
          <p:sp>
            <p:nvSpPr>
              <p:cNvPr id="177" name="Google Shape;177;p22"/>
              <p:cNvSpPr/>
              <p:nvPr/>
            </p:nvSpPr>
            <p:spPr>
              <a:xfrm>
                <a:off x="1904813" y="3435846"/>
                <a:ext cx="147000" cy="144000"/>
              </a:xfrm>
              <a:prstGeom prst="ellipse">
                <a:avLst/>
              </a:prstGeom>
              <a:noFill/>
              <a:ln cap="flat" cmpd="sng" w="25400">
                <a:solidFill>
                  <a:srgbClr val="84B81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grpSp>
        <p:nvGrpSpPr>
          <p:cNvPr id="178" name="Google Shape;178;p22"/>
          <p:cNvGrpSpPr/>
          <p:nvPr/>
        </p:nvGrpSpPr>
        <p:grpSpPr>
          <a:xfrm>
            <a:off x="5130924" y="1430256"/>
            <a:ext cx="1584000" cy="936000"/>
            <a:chOff x="2339752" y="1275606"/>
            <a:chExt cx="1584000" cy="936000"/>
          </a:xfrm>
        </p:grpSpPr>
        <p:sp>
          <p:nvSpPr>
            <p:cNvPr id="179" name="Google Shape;179;p22"/>
            <p:cNvSpPr/>
            <p:nvPr/>
          </p:nvSpPr>
          <p:spPr>
            <a:xfrm>
              <a:off x="2339752" y="1275606"/>
              <a:ext cx="1584000" cy="9360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de-DE" sz="1800" u="none" cap="none" strike="noStrike">
                  <a:solidFill>
                    <a:srgbClr val="565656"/>
                  </a:solidFill>
                  <a:latin typeface="Arial"/>
                  <a:ea typeface="Arial"/>
                  <a:cs typeface="Arial"/>
                  <a:sym typeface="Arial"/>
                </a:rPr>
                <a:t>with </a:t>
              </a:r>
              <a:r>
                <a:rPr lang="de-DE" sz="1800">
                  <a:solidFill>
                    <a:srgbClr val="565656"/>
                  </a:solidFill>
                </a:rPr>
                <a:t>D</a:t>
              </a:r>
              <a:r>
                <a:rPr b="0" i="0" lang="de-DE" sz="1800" u="none" cap="none" strike="noStrike">
                  <a:solidFill>
                    <a:srgbClr val="565656"/>
                  </a:solidFill>
                  <a:latin typeface="Arial"/>
                  <a:ea typeface="Arial"/>
                  <a:cs typeface="Arial"/>
                  <a:sym typeface="Arial"/>
                </a:rPr>
                <a:t>=1</a:t>
              </a:r>
              <a:endParaRPr/>
            </a:p>
            <a:p>
              <a:pPr indent="0" lvl="0" marL="0" marR="0" rtl="0" algn="r">
                <a:spcBef>
                  <a:spcPts val="0"/>
                </a:spcBef>
                <a:spcAft>
                  <a:spcPts val="0"/>
                </a:spcAft>
                <a:buNone/>
              </a:pPr>
              <a:r>
                <a:rPr b="0" i="0" lang="de-DE" sz="1800" u="none" cap="none" strike="noStrike">
                  <a:solidFill>
                    <a:srgbClr val="565656"/>
                  </a:solidFill>
                  <a:latin typeface="Arial"/>
                  <a:ea typeface="Arial"/>
                  <a:cs typeface="Arial"/>
                  <a:sym typeface="Arial"/>
                </a:rPr>
                <a:t>and Y</a:t>
              </a:r>
              <a:r>
                <a:rPr baseline="-25000" lang="de-DE" sz="1800">
                  <a:solidFill>
                    <a:srgbClr val="565656"/>
                  </a:solidFill>
                </a:rPr>
                <a:t>D</a:t>
              </a:r>
              <a:r>
                <a:rPr b="0" baseline="-25000" i="0" lang="de-DE" sz="1800" u="none" cap="none" strike="noStrike">
                  <a:solidFill>
                    <a:srgbClr val="565656"/>
                  </a:solidFill>
                  <a:latin typeface="Arial"/>
                  <a:ea typeface="Arial"/>
                  <a:cs typeface="Arial"/>
                  <a:sym typeface="Arial"/>
                </a:rPr>
                <a:t>=1</a:t>
              </a:r>
              <a:endParaRPr b="0" baseline="-25000" i="0" sz="1800" u="none" cap="none" strike="noStrike">
                <a:solidFill>
                  <a:srgbClr val="565656"/>
                </a:solidFill>
                <a:latin typeface="Arial"/>
                <a:ea typeface="Arial"/>
                <a:cs typeface="Arial"/>
                <a:sym typeface="Arial"/>
              </a:endParaRPr>
            </a:p>
          </p:txBody>
        </p:sp>
        <p:grpSp>
          <p:nvGrpSpPr>
            <p:cNvPr id="180" name="Google Shape;180;p22"/>
            <p:cNvGrpSpPr/>
            <p:nvPr/>
          </p:nvGrpSpPr>
          <p:grpSpPr>
            <a:xfrm>
              <a:off x="2483768" y="1383618"/>
              <a:ext cx="293813" cy="720080"/>
              <a:chOff x="1829915" y="3435846"/>
              <a:chExt cx="293813" cy="720080"/>
            </a:xfrm>
          </p:grpSpPr>
          <p:cxnSp>
            <p:nvCxnSpPr>
              <p:cNvPr id="181" name="Google Shape;181;p22"/>
              <p:cNvCxnSpPr/>
              <p:nvPr/>
            </p:nvCxnSpPr>
            <p:spPr>
              <a:xfrm flipH="1" rot="10800000">
                <a:off x="1835696" y="3867926"/>
                <a:ext cx="144000" cy="288000"/>
              </a:xfrm>
              <a:prstGeom prst="straightConnector1">
                <a:avLst/>
              </a:prstGeom>
              <a:noFill/>
              <a:ln cap="flat" cmpd="sng" w="28575">
                <a:solidFill>
                  <a:srgbClr val="97B853"/>
                </a:solidFill>
                <a:prstDash val="solid"/>
                <a:round/>
                <a:headEnd len="sm" w="sm" type="none"/>
                <a:tailEnd len="sm" w="sm" type="none"/>
              </a:ln>
            </p:spPr>
          </p:cxnSp>
          <p:cxnSp>
            <p:nvCxnSpPr>
              <p:cNvPr id="182" name="Google Shape;182;p22"/>
              <p:cNvCxnSpPr/>
              <p:nvPr/>
            </p:nvCxnSpPr>
            <p:spPr>
              <a:xfrm rot="10800000">
                <a:off x="1979728" y="3867926"/>
                <a:ext cx="144000" cy="288000"/>
              </a:xfrm>
              <a:prstGeom prst="straightConnector1">
                <a:avLst/>
              </a:prstGeom>
              <a:noFill/>
              <a:ln cap="flat" cmpd="sng" w="28575">
                <a:solidFill>
                  <a:srgbClr val="97B853"/>
                </a:solidFill>
                <a:prstDash val="solid"/>
                <a:round/>
                <a:headEnd len="sm" w="sm" type="none"/>
                <a:tailEnd len="sm" w="sm" type="none"/>
              </a:ln>
            </p:spPr>
          </p:cxnSp>
          <p:cxnSp>
            <p:nvCxnSpPr>
              <p:cNvPr id="183" name="Google Shape;183;p22"/>
              <p:cNvCxnSpPr/>
              <p:nvPr/>
            </p:nvCxnSpPr>
            <p:spPr>
              <a:xfrm rot="10800000">
                <a:off x="1979712" y="3579849"/>
                <a:ext cx="0" cy="295800"/>
              </a:xfrm>
              <a:prstGeom prst="straightConnector1">
                <a:avLst/>
              </a:prstGeom>
              <a:noFill/>
              <a:ln cap="flat" cmpd="sng" w="28575">
                <a:solidFill>
                  <a:srgbClr val="97B853"/>
                </a:solidFill>
                <a:prstDash val="solid"/>
                <a:round/>
                <a:headEnd len="sm" w="sm" type="none"/>
                <a:tailEnd len="sm" w="sm" type="none"/>
              </a:ln>
            </p:spPr>
          </p:cxnSp>
          <p:cxnSp>
            <p:nvCxnSpPr>
              <p:cNvPr id="184" name="Google Shape;184;p22"/>
              <p:cNvCxnSpPr/>
              <p:nvPr/>
            </p:nvCxnSpPr>
            <p:spPr>
              <a:xfrm flipH="1" rot="10800000">
                <a:off x="1829915" y="3579895"/>
                <a:ext cx="149700" cy="288000"/>
              </a:xfrm>
              <a:prstGeom prst="straightConnector1">
                <a:avLst/>
              </a:prstGeom>
              <a:noFill/>
              <a:ln cap="flat" cmpd="sng" w="28575">
                <a:solidFill>
                  <a:srgbClr val="97B853"/>
                </a:solidFill>
                <a:prstDash val="solid"/>
                <a:round/>
                <a:headEnd len="sm" w="sm" type="none"/>
                <a:tailEnd len="sm" w="sm" type="none"/>
              </a:ln>
            </p:spPr>
          </p:cxnSp>
          <p:cxnSp>
            <p:nvCxnSpPr>
              <p:cNvPr id="185" name="Google Shape;185;p22"/>
              <p:cNvCxnSpPr/>
              <p:nvPr/>
            </p:nvCxnSpPr>
            <p:spPr>
              <a:xfrm rot="10800000">
                <a:off x="1979728" y="3579893"/>
                <a:ext cx="144000" cy="288000"/>
              </a:xfrm>
              <a:prstGeom prst="straightConnector1">
                <a:avLst/>
              </a:prstGeom>
              <a:noFill/>
              <a:ln cap="flat" cmpd="sng" w="28575">
                <a:solidFill>
                  <a:srgbClr val="97B853"/>
                </a:solidFill>
                <a:prstDash val="solid"/>
                <a:round/>
                <a:headEnd len="sm" w="sm" type="none"/>
                <a:tailEnd len="sm" w="sm" type="none"/>
              </a:ln>
            </p:spPr>
          </p:cxnSp>
          <p:sp>
            <p:nvSpPr>
              <p:cNvPr id="186" name="Google Shape;186;p22"/>
              <p:cNvSpPr/>
              <p:nvPr/>
            </p:nvSpPr>
            <p:spPr>
              <a:xfrm>
                <a:off x="1904813" y="3435846"/>
                <a:ext cx="147000" cy="144000"/>
              </a:xfrm>
              <a:prstGeom prst="ellipse">
                <a:avLst/>
              </a:prstGeom>
              <a:noFill/>
              <a:ln cap="flat" cmpd="sng" w="25400">
                <a:solidFill>
                  <a:srgbClr val="84B81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sp>
        <p:nvSpPr>
          <p:cNvPr id="187" name="Google Shape;187;p22"/>
          <p:cNvSpPr/>
          <p:nvPr/>
        </p:nvSpPr>
        <p:spPr>
          <a:xfrm>
            <a:off x="4522750" y="983863"/>
            <a:ext cx="2800332" cy="1828764"/>
          </a:xfrm>
          <a:prstGeom prst="cloud">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txBox="1"/>
          <p:nvPr>
            <p:ph idx="1" type="body"/>
          </p:nvPr>
        </p:nvSpPr>
        <p:spPr>
          <a:xfrm>
            <a:off x="457200" y="2928950"/>
            <a:ext cx="8229600" cy="1665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400"/>
              </a:spcBef>
              <a:spcAft>
                <a:spcPts val="0"/>
              </a:spcAft>
              <a:buClr>
                <a:schemeClr val="dk1"/>
              </a:buClr>
              <a:buSzPts val="1100"/>
              <a:buFont typeface="Arial"/>
              <a:buNone/>
            </a:pPr>
            <a:r>
              <a:rPr lang="de-DE"/>
              <a:t>The impossible, ideal experiment</a:t>
            </a:r>
            <a:endParaRPr/>
          </a:p>
          <a:p>
            <a:pPr indent="-342900" lvl="0" marL="457200" rtl="0" algn="l">
              <a:lnSpc>
                <a:spcPct val="115000"/>
              </a:lnSpc>
              <a:spcBef>
                <a:spcPts val="400"/>
              </a:spcBef>
              <a:spcAft>
                <a:spcPts val="0"/>
              </a:spcAft>
              <a:buSzPts val="1800"/>
              <a:buChar char="•"/>
            </a:pPr>
            <a:r>
              <a:rPr lang="de-DE"/>
              <a:t>In </a:t>
            </a:r>
            <a:r>
              <a:rPr i="1" lang="de-DE"/>
              <a:t>parallel universes </a:t>
            </a:r>
            <a:r>
              <a:rPr lang="de-DE"/>
              <a:t>where the same individual is once treated and once not treated, nothing differs except the treatment and outcome (</a:t>
            </a:r>
            <a:r>
              <a:rPr i="1" lang="de-DE"/>
              <a:t>ceteris paribus/other things equal</a:t>
            </a:r>
            <a:r>
              <a:rPr lang="de-DE"/>
              <a:t>)</a:t>
            </a:r>
            <a:endParaRPr/>
          </a:p>
          <a:p>
            <a:pPr indent="-342900" lvl="0" marL="457200" rtl="0" algn="l">
              <a:lnSpc>
                <a:spcPct val="115000"/>
              </a:lnSpc>
              <a:spcBef>
                <a:spcPts val="0"/>
              </a:spcBef>
              <a:spcAft>
                <a:spcPts val="0"/>
              </a:spcAft>
              <a:buClr>
                <a:srgbClr val="565656"/>
              </a:buClr>
              <a:buSzPts val="1800"/>
              <a:buChar char="•"/>
            </a:pPr>
            <a:r>
              <a:rPr lang="de-DE">
                <a:solidFill>
                  <a:srgbClr val="ED1C24"/>
                </a:solidFill>
              </a:rPr>
              <a:t>What would have been</a:t>
            </a:r>
            <a:r>
              <a:rPr lang="de-DE">
                <a:solidFill>
                  <a:srgbClr val="565656"/>
                </a:solidFill>
              </a:rPr>
              <a:t> </a:t>
            </a:r>
            <a:r>
              <a:rPr lang="de-DE">
                <a:solidFill>
                  <a:srgbClr val="ED1C24"/>
                </a:solidFill>
              </a:rPr>
              <a:t>(</a:t>
            </a:r>
            <a:r>
              <a:rPr i="1" lang="de-DE">
                <a:solidFill>
                  <a:srgbClr val="ED1C24"/>
                </a:solidFill>
              </a:rPr>
              <a:t>potential outcome</a:t>
            </a:r>
            <a:r>
              <a:rPr lang="de-DE">
                <a:solidFill>
                  <a:srgbClr val="ED1C24"/>
                </a:solidFill>
              </a:rPr>
              <a:t> or </a:t>
            </a:r>
            <a:r>
              <a:rPr i="1" lang="de-DE">
                <a:solidFill>
                  <a:srgbClr val="ED1C24"/>
                </a:solidFill>
              </a:rPr>
              <a:t>counterfactual</a:t>
            </a:r>
            <a:r>
              <a:rPr lang="de-DE">
                <a:solidFill>
                  <a:srgbClr val="ED1C24"/>
                </a:solidFill>
              </a:rPr>
              <a:t>)?</a:t>
            </a:r>
            <a:endParaRPr>
              <a:solidFill>
                <a:srgbClr val="ED1C24"/>
              </a:solidFill>
            </a:endParaRPr>
          </a:p>
          <a:p>
            <a:pPr indent="-342900" lvl="0" marL="457200" rtl="0" algn="l">
              <a:lnSpc>
                <a:spcPct val="115000"/>
              </a:lnSpc>
              <a:spcBef>
                <a:spcPts val="0"/>
              </a:spcBef>
              <a:spcAft>
                <a:spcPts val="0"/>
              </a:spcAft>
              <a:buSzPts val="1800"/>
              <a:buChar char="•"/>
            </a:pPr>
            <a:r>
              <a:rPr lang="de-DE"/>
              <a:t>Then, the difference </a:t>
            </a:r>
            <a:r>
              <a:rPr lang="de-DE"/>
              <a:t>Y</a:t>
            </a:r>
            <a:r>
              <a:rPr baseline="-25000" lang="de-DE"/>
              <a:t>D=1 </a:t>
            </a:r>
            <a:r>
              <a:rPr lang="de-DE"/>
              <a:t>- Y</a:t>
            </a:r>
            <a:r>
              <a:rPr baseline="-25000" lang="de-DE"/>
              <a:t>D=0 </a:t>
            </a:r>
            <a:r>
              <a:rPr lang="de-DE"/>
              <a:t>reflects the causal effect of D on Y </a:t>
            </a:r>
            <a:endParaRPr/>
          </a:p>
          <a:p>
            <a:pPr indent="0" lvl="0" marL="0" rtl="0" algn="l">
              <a:lnSpc>
                <a:spcPct val="115000"/>
              </a:lnSpc>
              <a:spcBef>
                <a:spcPts val="400"/>
              </a:spcBef>
              <a:spcAft>
                <a:spcPts val="0"/>
              </a:spcAft>
              <a:buNone/>
            </a:pPr>
            <a:r>
              <a:t/>
            </a:r>
            <a:endParaRPr>
              <a:solidFill>
                <a:srgbClr val="565656"/>
              </a:solidFill>
            </a:endParaRPr>
          </a:p>
        </p:txBody>
      </p:sp>
      <p:sp>
        <p:nvSpPr>
          <p:cNvPr id="189" name="Google Shape;189;p22"/>
          <p:cNvSpPr txBox="1"/>
          <p:nvPr/>
        </p:nvSpPr>
        <p:spPr>
          <a:xfrm>
            <a:off x="6144000" y="4670750"/>
            <a:ext cx="30000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de-DE" sz="1100">
                <a:solidFill>
                  <a:srgbClr val="565656"/>
                </a:solidFill>
                <a:latin typeface="Verdana"/>
                <a:ea typeface="Verdana"/>
                <a:cs typeface="Verdana"/>
                <a:sym typeface="Verdana"/>
              </a:rPr>
              <a:t>Rubin, 1974</a:t>
            </a:r>
            <a:endParaRPr sz="1100">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457200" y="2821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Rubin’s potential outcome framework</a:t>
            </a:r>
            <a:endParaRPr/>
          </a:p>
        </p:txBody>
      </p:sp>
      <p:sp>
        <p:nvSpPr>
          <p:cNvPr id="196" name="Google Shape;196;p23"/>
          <p:cNvSpPr txBox="1"/>
          <p:nvPr>
            <p:ph idx="1" type="body"/>
          </p:nvPr>
        </p:nvSpPr>
        <p:spPr>
          <a:xfrm>
            <a:off x="4729175" y="1428750"/>
            <a:ext cx="3957600" cy="3165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400"/>
              </a:spcBef>
              <a:spcAft>
                <a:spcPts val="0"/>
              </a:spcAft>
              <a:buNone/>
            </a:pPr>
            <a:r>
              <a:rPr lang="de-DE"/>
              <a:t>In reality, we need to compare groups</a:t>
            </a:r>
            <a:endParaRPr/>
          </a:p>
          <a:p>
            <a:pPr indent="-342900" lvl="0" marL="457200" rtl="0" algn="l">
              <a:lnSpc>
                <a:spcPct val="115000"/>
              </a:lnSpc>
              <a:spcBef>
                <a:spcPts val="400"/>
              </a:spcBef>
              <a:spcAft>
                <a:spcPts val="0"/>
              </a:spcAft>
              <a:buSzPts val="1800"/>
              <a:buChar char="•"/>
            </a:pPr>
            <a:r>
              <a:rPr lang="de-DE"/>
              <a:t>E[Y</a:t>
            </a:r>
            <a:r>
              <a:rPr baseline="-25000" lang="de-DE"/>
              <a:t>1,i</a:t>
            </a:r>
            <a:r>
              <a:rPr lang="de-DE"/>
              <a:t>|D</a:t>
            </a:r>
            <a:r>
              <a:rPr baseline="-25000" lang="de-DE"/>
              <a:t>i</a:t>
            </a:r>
            <a:r>
              <a:rPr lang="de-DE"/>
              <a:t>=1] - E[Y</a:t>
            </a:r>
            <a:r>
              <a:rPr baseline="-25000" lang="de-DE"/>
              <a:t>0,i</a:t>
            </a:r>
            <a:r>
              <a:rPr lang="de-DE"/>
              <a:t>|D</a:t>
            </a:r>
            <a:r>
              <a:rPr baseline="-25000" lang="de-DE"/>
              <a:t>i</a:t>
            </a:r>
            <a:r>
              <a:rPr lang="de-DE"/>
              <a:t>=0] </a:t>
            </a:r>
            <a:endParaRPr/>
          </a:p>
          <a:p>
            <a:pPr indent="-342900" lvl="0" marL="457200" rtl="0" algn="l">
              <a:lnSpc>
                <a:spcPct val="115000"/>
              </a:lnSpc>
              <a:spcBef>
                <a:spcPts val="0"/>
              </a:spcBef>
              <a:spcAft>
                <a:spcPts val="0"/>
              </a:spcAft>
              <a:buSzPts val="1800"/>
              <a:buChar char="•"/>
            </a:pPr>
            <a:r>
              <a:rPr lang="de-DE"/>
              <a:t>Difference between treatment and control/comparison group only reflects effect of D, if other things are equal (</a:t>
            </a:r>
            <a:r>
              <a:rPr i="1" lang="de-DE"/>
              <a:t>ceteris paribus</a:t>
            </a:r>
            <a:r>
              <a:rPr lang="de-DE"/>
              <a:t>)</a:t>
            </a:r>
            <a:endParaRPr/>
          </a:p>
          <a:p>
            <a:pPr indent="-342900" lvl="0" marL="457200" rtl="0" algn="l">
              <a:lnSpc>
                <a:spcPct val="115000"/>
              </a:lnSpc>
              <a:spcBef>
                <a:spcPts val="0"/>
              </a:spcBef>
              <a:spcAft>
                <a:spcPts val="0"/>
              </a:spcAft>
              <a:buSzPts val="1800"/>
              <a:buChar char="•"/>
            </a:pPr>
            <a:r>
              <a:rPr lang="de-DE"/>
              <a:t>If selection into groups relates to something that is also relevant for the outcome, difference between groups reflects causal effect and </a:t>
            </a:r>
            <a:r>
              <a:rPr i="1" lang="de-DE"/>
              <a:t>selection bias</a:t>
            </a:r>
            <a:endParaRPr/>
          </a:p>
        </p:txBody>
      </p:sp>
      <p:sp>
        <p:nvSpPr>
          <p:cNvPr id="197" name="Google Shape;197;p23"/>
          <p:cNvSpPr txBox="1"/>
          <p:nvPr/>
        </p:nvSpPr>
        <p:spPr>
          <a:xfrm>
            <a:off x="6144000" y="4657725"/>
            <a:ext cx="30000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de-DE" sz="1100">
                <a:solidFill>
                  <a:srgbClr val="565656"/>
                </a:solidFill>
                <a:latin typeface="Verdana"/>
                <a:ea typeface="Verdana"/>
                <a:cs typeface="Verdana"/>
                <a:sym typeface="Verdana"/>
              </a:rPr>
              <a:t>Rubin, 1974</a:t>
            </a:r>
            <a:endParaRPr sz="1100">
              <a:latin typeface="Verdana"/>
              <a:ea typeface="Verdana"/>
              <a:cs typeface="Verdana"/>
              <a:sym typeface="Verdana"/>
            </a:endParaRPr>
          </a:p>
        </p:txBody>
      </p:sp>
      <p:pic>
        <p:nvPicPr>
          <p:cNvPr id="198" name="Google Shape;198;p23"/>
          <p:cNvPicPr preferRelativeResize="0"/>
          <p:nvPr/>
        </p:nvPicPr>
        <p:blipFill>
          <a:blip r:embed="rId3">
            <a:alphaModFix/>
          </a:blip>
          <a:stretch>
            <a:fillRect/>
          </a:stretch>
        </p:blipFill>
        <p:spPr>
          <a:xfrm>
            <a:off x="457200" y="1525350"/>
            <a:ext cx="4271976" cy="2312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6"/>
          <p:cNvSpPr txBox="1"/>
          <p:nvPr>
            <p:ph type="title"/>
          </p:nvPr>
        </p:nvSpPr>
        <p:spPr>
          <a:xfrm>
            <a:off x="457200" y="205979"/>
            <a:ext cx="699512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Overview</a:t>
            </a:r>
            <a:endParaRPr/>
          </a:p>
        </p:txBody>
      </p:sp>
      <p:sp>
        <p:nvSpPr>
          <p:cNvPr id="36" name="Google Shape;36;p6"/>
          <p:cNvSpPr txBox="1"/>
          <p:nvPr>
            <p:ph idx="1" type="body"/>
          </p:nvPr>
        </p:nvSpPr>
        <p:spPr>
          <a:xfrm>
            <a:off x="457200" y="1419621"/>
            <a:ext cx="8229600" cy="3175001"/>
          </a:xfrm>
          <a:prstGeom prst="rect">
            <a:avLst/>
          </a:prstGeom>
          <a:noFill/>
          <a:ln>
            <a:noFill/>
          </a:ln>
        </p:spPr>
        <p:txBody>
          <a:bodyPr anchorCtr="0" anchor="t" bIns="45700" lIns="91425" spcFirstLastPara="1" rIns="91425" wrap="square" tIns="45700">
            <a:normAutofit/>
          </a:bodyPr>
          <a:lstStyle/>
          <a:p>
            <a:pPr indent="-342900" lvl="0" marL="457200" rtl="0" algn="l">
              <a:spcBef>
                <a:spcPts val="0"/>
              </a:spcBef>
              <a:spcAft>
                <a:spcPts val="0"/>
              </a:spcAft>
              <a:buSzPts val="1800"/>
              <a:buChar char="•"/>
            </a:pPr>
            <a:r>
              <a:rPr lang="de-DE"/>
              <a:t>Getting to know each other</a:t>
            </a:r>
            <a:endParaRPr/>
          </a:p>
          <a:p>
            <a:pPr indent="-342900" lvl="0" marL="457200" rtl="0" algn="l">
              <a:spcBef>
                <a:spcPts val="0"/>
              </a:spcBef>
              <a:spcAft>
                <a:spcPts val="0"/>
              </a:spcAft>
              <a:buSzPts val="1800"/>
              <a:buChar char="•"/>
            </a:pPr>
            <a:r>
              <a:rPr lang="de-DE"/>
              <a:t>Workshop aims</a:t>
            </a:r>
            <a:endParaRPr/>
          </a:p>
          <a:p>
            <a:pPr indent="-342900" lvl="0" marL="457200" rtl="0" algn="l">
              <a:spcBef>
                <a:spcPts val="0"/>
              </a:spcBef>
              <a:spcAft>
                <a:spcPts val="0"/>
              </a:spcAft>
              <a:buSzPts val="1800"/>
              <a:buChar char="•"/>
            </a:pPr>
            <a:r>
              <a:rPr lang="de-DE"/>
              <a:t>Formalities and schedule</a:t>
            </a:r>
            <a:endParaRPr/>
          </a:p>
          <a:p>
            <a:pPr indent="-342900" lvl="0" marL="457200" rtl="0" algn="l">
              <a:spcBef>
                <a:spcPts val="0"/>
              </a:spcBef>
              <a:spcAft>
                <a:spcPts val="0"/>
              </a:spcAft>
              <a:buSzPts val="1800"/>
              <a:buChar char="•"/>
            </a:pPr>
            <a:r>
              <a:rPr lang="de-DE"/>
              <a:t>Assignment requirements</a:t>
            </a:r>
            <a:endParaRPr/>
          </a:p>
          <a:p>
            <a:pPr indent="-342900" lvl="0" marL="457200" rtl="0" algn="l">
              <a:spcBef>
                <a:spcPts val="0"/>
              </a:spcBef>
              <a:spcAft>
                <a:spcPts val="0"/>
              </a:spcAft>
              <a:buSzPts val="1800"/>
              <a:buChar char="•"/>
            </a:pPr>
            <a:r>
              <a:rPr lang="de-DE"/>
              <a:t>Introduction to causal inference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457200" y="2821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Rubin’s potential outcome framework</a:t>
            </a:r>
            <a:endParaRPr/>
          </a:p>
        </p:txBody>
      </p:sp>
      <p:sp>
        <p:nvSpPr>
          <p:cNvPr id="205" name="Google Shape;205;p24"/>
          <p:cNvSpPr txBox="1"/>
          <p:nvPr>
            <p:ph idx="1" type="body"/>
          </p:nvPr>
        </p:nvSpPr>
        <p:spPr>
          <a:xfrm>
            <a:off x="4729175" y="3737250"/>
            <a:ext cx="3957600" cy="857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400"/>
              </a:spcBef>
              <a:spcAft>
                <a:spcPts val="0"/>
              </a:spcAft>
              <a:buNone/>
            </a:pPr>
            <a:r>
              <a:rPr lang="de-DE"/>
              <a:t>In other words, selection bias means that we compare apples and oranges!</a:t>
            </a:r>
            <a:endParaRPr/>
          </a:p>
        </p:txBody>
      </p:sp>
      <p:pic>
        <p:nvPicPr>
          <p:cNvPr id="206" name="Google Shape;206;p24"/>
          <p:cNvPicPr preferRelativeResize="0"/>
          <p:nvPr/>
        </p:nvPicPr>
        <p:blipFill>
          <a:blip r:embed="rId3">
            <a:alphaModFix/>
          </a:blip>
          <a:stretch>
            <a:fillRect/>
          </a:stretch>
        </p:blipFill>
        <p:spPr>
          <a:xfrm>
            <a:off x="457200" y="1525350"/>
            <a:ext cx="4271976" cy="2312975"/>
          </a:xfrm>
          <a:prstGeom prst="rect">
            <a:avLst/>
          </a:prstGeom>
          <a:noFill/>
          <a:ln>
            <a:noFill/>
          </a:ln>
        </p:spPr>
      </p:pic>
      <p:pic>
        <p:nvPicPr>
          <p:cNvPr id="207" name="Google Shape;207;p24"/>
          <p:cNvPicPr preferRelativeResize="0"/>
          <p:nvPr/>
        </p:nvPicPr>
        <p:blipFill>
          <a:blip r:embed="rId4">
            <a:alphaModFix/>
          </a:blip>
          <a:stretch>
            <a:fillRect/>
          </a:stretch>
        </p:blipFill>
        <p:spPr>
          <a:xfrm>
            <a:off x="4805375" y="2533150"/>
            <a:ext cx="567250" cy="567250"/>
          </a:xfrm>
          <a:prstGeom prst="rect">
            <a:avLst/>
          </a:prstGeom>
          <a:noFill/>
          <a:ln>
            <a:noFill/>
          </a:ln>
        </p:spPr>
      </p:pic>
      <p:pic>
        <p:nvPicPr>
          <p:cNvPr id="208" name="Google Shape;208;p24"/>
          <p:cNvPicPr preferRelativeResize="0"/>
          <p:nvPr/>
        </p:nvPicPr>
        <p:blipFill rotWithShape="1">
          <a:blip r:embed="rId5">
            <a:alphaModFix/>
          </a:blip>
          <a:srcRect b="-27046" l="-20206" r="-29471" t="-22631"/>
          <a:stretch/>
        </p:blipFill>
        <p:spPr>
          <a:xfrm>
            <a:off x="4652975" y="1504321"/>
            <a:ext cx="894100" cy="1028829"/>
          </a:xfrm>
          <a:prstGeom prst="rect">
            <a:avLst/>
          </a:prstGeom>
          <a:noFill/>
          <a:ln>
            <a:noFill/>
          </a:ln>
        </p:spPr>
      </p:pic>
      <p:sp>
        <p:nvSpPr>
          <p:cNvPr id="209" name="Google Shape;209;p24"/>
          <p:cNvSpPr txBox="1"/>
          <p:nvPr/>
        </p:nvSpPr>
        <p:spPr>
          <a:xfrm rot="742050">
            <a:off x="6027003" y="2046263"/>
            <a:ext cx="1514137" cy="615585"/>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DE">
                <a:solidFill>
                  <a:srgbClr val="565656"/>
                </a:solidFill>
                <a:latin typeface="Verdana"/>
                <a:ea typeface="Verdana"/>
                <a:cs typeface="Verdana"/>
                <a:sym typeface="Verdana"/>
              </a:rPr>
              <a:t>selection </a:t>
            </a:r>
            <a:endParaRPr b="1">
              <a:solidFill>
                <a:srgbClr val="565656"/>
              </a:solidFill>
              <a:latin typeface="Verdana"/>
              <a:ea typeface="Verdana"/>
              <a:cs typeface="Verdana"/>
              <a:sym typeface="Verdana"/>
            </a:endParaRPr>
          </a:p>
          <a:p>
            <a:pPr indent="0" lvl="0" marL="0" rtl="0" algn="ctr">
              <a:spcBef>
                <a:spcPts val="0"/>
              </a:spcBef>
              <a:spcAft>
                <a:spcPts val="0"/>
              </a:spcAft>
              <a:buNone/>
            </a:pPr>
            <a:r>
              <a:rPr b="1" lang="de-DE">
                <a:solidFill>
                  <a:srgbClr val="565656"/>
                </a:solidFill>
                <a:latin typeface="Verdana"/>
                <a:ea typeface="Verdana"/>
                <a:cs typeface="Verdana"/>
                <a:sym typeface="Verdana"/>
              </a:rPr>
              <a:t>bias!</a:t>
            </a:r>
            <a:endParaRPr b="1">
              <a:solidFill>
                <a:srgbClr val="565656"/>
              </a:solidFill>
              <a:latin typeface="Verdana"/>
              <a:ea typeface="Verdana"/>
              <a:cs typeface="Verdana"/>
              <a:sym typeface="Verdana"/>
            </a:endParaRPr>
          </a:p>
        </p:txBody>
      </p:sp>
      <p:sp>
        <p:nvSpPr>
          <p:cNvPr id="210" name="Google Shape;210;p24"/>
          <p:cNvSpPr/>
          <p:nvPr/>
        </p:nvSpPr>
        <p:spPr>
          <a:xfrm rot="708933">
            <a:off x="5500276" y="1599294"/>
            <a:ext cx="1068070" cy="1357270"/>
          </a:xfrm>
          <a:prstGeom prst="lightningBolt">
            <a:avLst/>
          </a:prstGeom>
          <a:noFill/>
          <a:ln cap="flat" cmpd="sng" w="76200">
            <a:solidFill>
              <a:srgbClr val="5656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457200" y="2821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Rubin’s potential outcome framework</a:t>
            </a:r>
            <a:endParaRPr/>
          </a:p>
        </p:txBody>
      </p:sp>
      <p:sp>
        <p:nvSpPr>
          <p:cNvPr id="217" name="Google Shape;217;p25"/>
          <p:cNvSpPr txBox="1"/>
          <p:nvPr>
            <p:ph idx="1" type="body"/>
          </p:nvPr>
        </p:nvSpPr>
        <p:spPr>
          <a:xfrm>
            <a:off x="4729175" y="3737250"/>
            <a:ext cx="3957600" cy="857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400"/>
              </a:spcBef>
              <a:spcAft>
                <a:spcPts val="0"/>
              </a:spcAft>
              <a:buNone/>
            </a:pPr>
            <a:r>
              <a:rPr lang="de-DE"/>
              <a:t>Example:</a:t>
            </a:r>
            <a:endParaRPr/>
          </a:p>
          <a:p>
            <a:pPr indent="0" lvl="0" marL="0" rtl="0" algn="l">
              <a:lnSpc>
                <a:spcPct val="115000"/>
              </a:lnSpc>
              <a:spcBef>
                <a:spcPts val="400"/>
              </a:spcBef>
              <a:spcAft>
                <a:spcPts val="0"/>
              </a:spcAft>
              <a:buNone/>
            </a:pPr>
            <a:r>
              <a:rPr lang="de-DE"/>
              <a:t>Negative correlation between private tutoring and mathematics achievement</a:t>
            </a:r>
            <a:endParaRPr/>
          </a:p>
        </p:txBody>
      </p:sp>
      <p:pic>
        <p:nvPicPr>
          <p:cNvPr id="218" name="Google Shape;218;p25"/>
          <p:cNvPicPr preferRelativeResize="0"/>
          <p:nvPr/>
        </p:nvPicPr>
        <p:blipFill>
          <a:blip r:embed="rId3">
            <a:alphaModFix/>
          </a:blip>
          <a:stretch>
            <a:fillRect/>
          </a:stretch>
        </p:blipFill>
        <p:spPr>
          <a:xfrm>
            <a:off x="457200" y="1525350"/>
            <a:ext cx="4271976" cy="2312975"/>
          </a:xfrm>
          <a:prstGeom prst="rect">
            <a:avLst/>
          </a:prstGeom>
          <a:noFill/>
          <a:ln>
            <a:noFill/>
          </a:ln>
        </p:spPr>
      </p:pic>
      <p:pic>
        <p:nvPicPr>
          <p:cNvPr id="219" name="Google Shape;219;p25"/>
          <p:cNvPicPr preferRelativeResize="0"/>
          <p:nvPr/>
        </p:nvPicPr>
        <p:blipFill>
          <a:blip r:embed="rId4">
            <a:alphaModFix/>
          </a:blip>
          <a:stretch>
            <a:fillRect/>
          </a:stretch>
        </p:blipFill>
        <p:spPr>
          <a:xfrm>
            <a:off x="4805375" y="2533150"/>
            <a:ext cx="567250" cy="567250"/>
          </a:xfrm>
          <a:prstGeom prst="rect">
            <a:avLst/>
          </a:prstGeom>
          <a:noFill/>
          <a:ln>
            <a:noFill/>
          </a:ln>
        </p:spPr>
      </p:pic>
      <p:pic>
        <p:nvPicPr>
          <p:cNvPr id="220" name="Google Shape;220;p25"/>
          <p:cNvPicPr preferRelativeResize="0"/>
          <p:nvPr/>
        </p:nvPicPr>
        <p:blipFill rotWithShape="1">
          <a:blip r:embed="rId5">
            <a:alphaModFix/>
          </a:blip>
          <a:srcRect b="-27046" l="-20206" r="-29471" t="-22631"/>
          <a:stretch/>
        </p:blipFill>
        <p:spPr>
          <a:xfrm>
            <a:off x="4652975" y="1504321"/>
            <a:ext cx="894100" cy="1028829"/>
          </a:xfrm>
          <a:prstGeom prst="rect">
            <a:avLst/>
          </a:prstGeom>
          <a:noFill/>
          <a:ln>
            <a:noFill/>
          </a:ln>
        </p:spPr>
      </p:pic>
      <p:sp>
        <p:nvSpPr>
          <p:cNvPr id="221" name="Google Shape;221;p25"/>
          <p:cNvSpPr txBox="1"/>
          <p:nvPr/>
        </p:nvSpPr>
        <p:spPr>
          <a:xfrm rot="742050">
            <a:off x="6027003" y="2046263"/>
            <a:ext cx="1514137" cy="615585"/>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DE">
                <a:solidFill>
                  <a:srgbClr val="565656"/>
                </a:solidFill>
                <a:latin typeface="Verdana"/>
                <a:ea typeface="Verdana"/>
                <a:cs typeface="Verdana"/>
                <a:sym typeface="Verdana"/>
              </a:rPr>
              <a:t>selection </a:t>
            </a:r>
            <a:endParaRPr b="1">
              <a:solidFill>
                <a:srgbClr val="565656"/>
              </a:solidFill>
              <a:latin typeface="Verdana"/>
              <a:ea typeface="Verdana"/>
              <a:cs typeface="Verdana"/>
              <a:sym typeface="Verdana"/>
            </a:endParaRPr>
          </a:p>
          <a:p>
            <a:pPr indent="0" lvl="0" marL="0" rtl="0" algn="ctr">
              <a:spcBef>
                <a:spcPts val="0"/>
              </a:spcBef>
              <a:spcAft>
                <a:spcPts val="0"/>
              </a:spcAft>
              <a:buNone/>
            </a:pPr>
            <a:r>
              <a:rPr b="1" lang="de-DE">
                <a:solidFill>
                  <a:srgbClr val="565656"/>
                </a:solidFill>
                <a:latin typeface="Verdana"/>
                <a:ea typeface="Verdana"/>
                <a:cs typeface="Verdana"/>
                <a:sym typeface="Verdana"/>
              </a:rPr>
              <a:t>bias!</a:t>
            </a:r>
            <a:endParaRPr b="1">
              <a:solidFill>
                <a:srgbClr val="565656"/>
              </a:solidFill>
              <a:latin typeface="Verdana"/>
              <a:ea typeface="Verdana"/>
              <a:cs typeface="Verdana"/>
              <a:sym typeface="Verdana"/>
            </a:endParaRPr>
          </a:p>
        </p:txBody>
      </p:sp>
      <p:sp>
        <p:nvSpPr>
          <p:cNvPr id="222" name="Google Shape;222;p25"/>
          <p:cNvSpPr/>
          <p:nvPr/>
        </p:nvSpPr>
        <p:spPr>
          <a:xfrm rot="708933">
            <a:off x="5500276" y="1599294"/>
            <a:ext cx="1068070" cy="1357270"/>
          </a:xfrm>
          <a:prstGeom prst="lightningBolt">
            <a:avLst/>
          </a:prstGeom>
          <a:noFill/>
          <a:ln cap="flat" cmpd="sng" w="76200">
            <a:solidFill>
              <a:srgbClr val="5656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6"/>
          <p:cNvSpPr txBox="1"/>
          <p:nvPr>
            <p:ph type="title"/>
          </p:nvPr>
        </p:nvSpPr>
        <p:spPr>
          <a:xfrm>
            <a:off x="457200" y="2821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Rubin’s potential outcome framework</a:t>
            </a:r>
            <a:endParaRPr/>
          </a:p>
        </p:txBody>
      </p:sp>
      <p:sp>
        <p:nvSpPr>
          <p:cNvPr id="229" name="Google Shape;229;p26"/>
          <p:cNvSpPr txBox="1"/>
          <p:nvPr>
            <p:ph idx="1" type="body"/>
          </p:nvPr>
        </p:nvSpPr>
        <p:spPr>
          <a:xfrm>
            <a:off x="4729175" y="3737250"/>
            <a:ext cx="3957600" cy="857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400"/>
              </a:spcBef>
              <a:spcAft>
                <a:spcPts val="0"/>
              </a:spcAft>
              <a:buNone/>
            </a:pPr>
            <a:r>
              <a:rPr lang="de-DE"/>
              <a:t>Example:</a:t>
            </a:r>
            <a:endParaRPr/>
          </a:p>
          <a:p>
            <a:pPr indent="0" lvl="0" marL="0" rtl="0" algn="l">
              <a:lnSpc>
                <a:spcPct val="115000"/>
              </a:lnSpc>
              <a:spcBef>
                <a:spcPts val="400"/>
              </a:spcBef>
              <a:spcAft>
                <a:spcPts val="0"/>
              </a:spcAft>
              <a:buNone/>
            </a:pPr>
            <a:r>
              <a:rPr lang="de-DE"/>
              <a:t>Positive correlation between teacher training program and job satisfaction</a:t>
            </a:r>
            <a:endParaRPr/>
          </a:p>
        </p:txBody>
      </p:sp>
      <p:pic>
        <p:nvPicPr>
          <p:cNvPr id="230" name="Google Shape;230;p26"/>
          <p:cNvPicPr preferRelativeResize="0"/>
          <p:nvPr/>
        </p:nvPicPr>
        <p:blipFill>
          <a:blip r:embed="rId3">
            <a:alphaModFix/>
          </a:blip>
          <a:stretch>
            <a:fillRect/>
          </a:stretch>
        </p:blipFill>
        <p:spPr>
          <a:xfrm>
            <a:off x="457200" y="1525350"/>
            <a:ext cx="4271976" cy="2312975"/>
          </a:xfrm>
          <a:prstGeom prst="rect">
            <a:avLst/>
          </a:prstGeom>
          <a:noFill/>
          <a:ln>
            <a:noFill/>
          </a:ln>
        </p:spPr>
      </p:pic>
      <p:pic>
        <p:nvPicPr>
          <p:cNvPr id="231" name="Google Shape;231;p26"/>
          <p:cNvPicPr preferRelativeResize="0"/>
          <p:nvPr/>
        </p:nvPicPr>
        <p:blipFill>
          <a:blip r:embed="rId4">
            <a:alphaModFix/>
          </a:blip>
          <a:stretch>
            <a:fillRect/>
          </a:stretch>
        </p:blipFill>
        <p:spPr>
          <a:xfrm>
            <a:off x="4805375" y="2533150"/>
            <a:ext cx="567250" cy="567250"/>
          </a:xfrm>
          <a:prstGeom prst="rect">
            <a:avLst/>
          </a:prstGeom>
          <a:noFill/>
          <a:ln>
            <a:noFill/>
          </a:ln>
        </p:spPr>
      </p:pic>
      <p:pic>
        <p:nvPicPr>
          <p:cNvPr id="232" name="Google Shape;232;p26"/>
          <p:cNvPicPr preferRelativeResize="0"/>
          <p:nvPr/>
        </p:nvPicPr>
        <p:blipFill rotWithShape="1">
          <a:blip r:embed="rId5">
            <a:alphaModFix/>
          </a:blip>
          <a:srcRect b="-27046" l="-20206" r="-29471" t="-22631"/>
          <a:stretch/>
        </p:blipFill>
        <p:spPr>
          <a:xfrm>
            <a:off x="4652975" y="1504321"/>
            <a:ext cx="894100" cy="1028829"/>
          </a:xfrm>
          <a:prstGeom prst="rect">
            <a:avLst/>
          </a:prstGeom>
          <a:noFill/>
          <a:ln>
            <a:noFill/>
          </a:ln>
        </p:spPr>
      </p:pic>
      <p:sp>
        <p:nvSpPr>
          <p:cNvPr id="233" name="Google Shape;233;p26"/>
          <p:cNvSpPr txBox="1"/>
          <p:nvPr/>
        </p:nvSpPr>
        <p:spPr>
          <a:xfrm rot="742050">
            <a:off x="6027003" y="2046263"/>
            <a:ext cx="1514137" cy="615585"/>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DE">
                <a:solidFill>
                  <a:srgbClr val="565656"/>
                </a:solidFill>
                <a:latin typeface="Verdana"/>
                <a:ea typeface="Verdana"/>
                <a:cs typeface="Verdana"/>
                <a:sym typeface="Verdana"/>
              </a:rPr>
              <a:t>selection </a:t>
            </a:r>
            <a:endParaRPr b="1">
              <a:solidFill>
                <a:srgbClr val="565656"/>
              </a:solidFill>
              <a:latin typeface="Verdana"/>
              <a:ea typeface="Verdana"/>
              <a:cs typeface="Verdana"/>
              <a:sym typeface="Verdana"/>
            </a:endParaRPr>
          </a:p>
          <a:p>
            <a:pPr indent="0" lvl="0" marL="0" rtl="0" algn="ctr">
              <a:spcBef>
                <a:spcPts val="0"/>
              </a:spcBef>
              <a:spcAft>
                <a:spcPts val="0"/>
              </a:spcAft>
              <a:buNone/>
            </a:pPr>
            <a:r>
              <a:rPr b="1" lang="de-DE">
                <a:solidFill>
                  <a:srgbClr val="565656"/>
                </a:solidFill>
                <a:latin typeface="Verdana"/>
                <a:ea typeface="Verdana"/>
                <a:cs typeface="Verdana"/>
                <a:sym typeface="Verdana"/>
              </a:rPr>
              <a:t>bias!</a:t>
            </a:r>
            <a:endParaRPr b="1">
              <a:solidFill>
                <a:srgbClr val="565656"/>
              </a:solidFill>
              <a:latin typeface="Verdana"/>
              <a:ea typeface="Verdana"/>
              <a:cs typeface="Verdana"/>
              <a:sym typeface="Verdana"/>
            </a:endParaRPr>
          </a:p>
        </p:txBody>
      </p:sp>
      <p:sp>
        <p:nvSpPr>
          <p:cNvPr id="234" name="Google Shape;234;p26"/>
          <p:cNvSpPr/>
          <p:nvPr/>
        </p:nvSpPr>
        <p:spPr>
          <a:xfrm rot="708933">
            <a:off x="5500276" y="1599294"/>
            <a:ext cx="1068070" cy="1357270"/>
          </a:xfrm>
          <a:prstGeom prst="lightningBolt">
            <a:avLst/>
          </a:prstGeom>
          <a:noFill/>
          <a:ln cap="flat" cmpd="sng" w="76200">
            <a:solidFill>
              <a:srgbClr val="5656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7"/>
          <p:cNvSpPr txBox="1"/>
          <p:nvPr>
            <p:ph type="title"/>
          </p:nvPr>
        </p:nvSpPr>
        <p:spPr>
          <a:xfrm>
            <a:off x="457200" y="31015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Questions so far?</a:t>
            </a:r>
            <a:endParaRPr/>
          </a:p>
        </p:txBody>
      </p:sp>
      <p:pic>
        <p:nvPicPr>
          <p:cNvPr id="241" name="Google Shape;241;p27"/>
          <p:cNvPicPr preferRelativeResize="0"/>
          <p:nvPr/>
        </p:nvPicPr>
        <p:blipFill>
          <a:blip r:embed="rId3">
            <a:alphaModFix/>
          </a:blip>
          <a:stretch>
            <a:fillRect/>
          </a:stretch>
        </p:blipFill>
        <p:spPr>
          <a:xfrm>
            <a:off x="5475275" y="1370475"/>
            <a:ext cx="2657475" cy="2733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8"/>
          <p:cNvSpPr txBox="1"/>
          <p:nvPr>
            <p:ph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Correlation </a:t>
            </a:r>
            <a:r>
              <a:rPr lang="de-DE" sz="2400">
                <a:solidFill>
                  <a:srgbClr val="ED1C24"/>
                </a:solidFill>
              </a:rPr>
              <a:t>≠ </a:t>
            </a:r>
            <a:r>
              <a:rPr lang="de-DE"/>
              <a:t>Causation </a:t>
            </a:r>
            <a:r>
              <a:rPr lang="de-DE">
                <a:solidFill>
                  <a:srgbClr val="ED1C24"/>
                </a:solidFill>
              </a:rPr>
              <a:t>(!)</a:t>
            </a:r>
            <a:endParaRPr>
              <a:solidFill>
                <a:srgbClr val="ED1C24"/>
              </a:solidFill>
            </a:endParaRPr>
          </a:p>
        </p:txBody>
      </p:sp>
      <p:sp>
        <p:nvSpPr>
          <p:cNvPr id="248" name="Google Shape;248;p28"/>
          <p:cNvSpPr txBox="1"/>
          <p:nvPr>
            <p:ph idx="1" type="body"/>
          </p:nvPr>
        </p:nvSpPr>
        <p:spPr>
          <a:xfrm>
            <a:off x="1829400" y="1485900"/>
            <a:ext cx="3528300" cy="3108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de-DE"/>
              <a:t>Why does correlation not prove causation?</a:t>
            </a:r>
            <a:endParaRPr/>
          </a:p>
          <a:p>
            <a:pPr indent="-342900" lvl="0" marL="457200" rtl="0" algn="l">
              <a:spcBef>
                <a:spcPts val="0"/>
              </a:spcBef>
              <a:spcAft>
                <a:spcPts val="0"/>
              </a:spcAft>
              <a:buSzPts val="1800"/>
              <a:buChar char="•"/>
            </a:pPr>
            <a:r>
              <a:rPr lang="de-DE"/>
              <a:t>maybe we don’t know which variable came first (e.g., </a:t>
            </a:r>
            <a:r>
              <a:rPr i="1" lang="de-DE"/>
              <a:t>reverse causation</a:t>
            </a:r>
            <a:r>
              <a:rPr lang="de-DE"/>
              <a:t>)</a:t>
            </a:r>
            <a:endParaRPr/>
          </a:p>
          <a:p>
            <a:pPr indent="-342900" lvl="0" marL="457200" rtl="0" algn="l">
              <a:spcBef>
                <a:spcPts val="0"/>
              </a:spcBef>
              <a:spcAft>
                <a:spcPts val="0"/>
              </a:spcAft>
              <a:buSzPts val="1800"/>
              <a:buChar char="•"/>
            </a:pPr>
            <a:r>
              <a:rPr lang="de-DE"/>
              <a:t>maybe, there is no true association, at all (e.g., </a:t>
            </a:r>
            <a:r>
              <a:rPr i="1" lang="de-DE"/>
              <a:t>spurious correlation</a:t>
            </a:r>
            <a:r>
              <a:rPr lang="de-DE"/>
              <a:t>)</a:t>
            </a:r>
            <a:endParaRPr/>
          </a:p>
          <a:p>
            <a:pPr indent="-342900" lvl="0" marL="457200" rtl="0" algn="l">
              <a:spcBef>
                <a:spcPts val="0"/>
              </a:spcBef>
              <a:spcAft>
                <a:spcPts val="0"/>
              </a:spcAft>
              <a:buSzPts val="1800"/>
              <a:buChar char="•"/>
            </a:pPr>
            <a:r>
              <a:rPr lang="de-DE"/>
              <a:t>maybe, there are other explanations (e.g., </a:t>
            </a:r>
            <a:r>
              <a:rPr i="1" lang="de-DE"/>
              <a:t>third-variable effect</a:t>
            </a:r>
            <a:r>
              <a:rPr lang="de-DE"/>
              <a:t>, </a:t>
            </a:r>
            <a:r>
              <a:rPr i="1" lang="de-DE"/>
              <a:t>confounding</a:t>
            </a:r>
            <a:r>
              <a:rPr lang="de-DE"/>
              <a:t>, </a:t>
            </a:r>
            <a:r>
              <a:rPr i="1" lang="de-DE"/>
              <a:t>selection bias</a:t>
            </a:r>
            <a:r>
              <a:rPr lang="de-DE"/>
              <a:t>)</a:t>
            </a:r>
            <a:endParaRPr/>
          </a:p>
        </p:txBody>
      </p:sp>
      <p:sp>
        <p:nvSpPr>
          <p:cNvPr id="249" name="Google Shape;249;p28"/>
          <p:cNvSpPr/>
          <p:nvPr/>
        </p:nvSpPr>
        <p:spPr>
          <a:xfrm rot="-2700000">
            <a:off x="383770" y="2872531"/>
            <a:ext cx="1214244" cy="1157392"/>
          </a:xfrm>
          <a:prstGeom prst="teardrop">
            <a:avLst>
              <a:gd fmla="val 100000" name="adj"/>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8"/>
          <p:cNvSpPr/>
          <p:nvPr/>
        </p:nvSpPr>
        <p:spPr>
          <a:xfrm rot="-2410439">
            <a:off x="545781" y="3080351"/>
            <a:ext cx="890080" cy="878171"/>
          </a:xfrm>
          <a:prstGeom prst="teardrop">
            <a:avLst>
              <a:gd fmla="val 120270" name="adj"/>
            </a:avLst>
          </a:pr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8"/>
          <p:cNvSpPr/>
          <p:nvPr/>
        </p:nvSpPr>
        <p:spPr>
          <a:xfrm rot="-3352784">
            <a:off x="713754" y="3356878"/>
            <a:ext cx="554078" cy="629881"/>
          </a:xfrm>
          <a:prstGeom prst="teardrop">
            <a:avLst>
              <a:gd fmla="val 100000" name="adj"/>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8"/>
          <p:cNvSpPr txBox="1"/>
          <p:nvPr>
            <p:ph idx="1" type="body"/>
          </p:nvPr>
        </p:nvSpPr>
        <p:spPr>
          <a:xfrm>
            <a:off x="228600" y="4144725"/>
            <a:ext cx="1463700" cy="5415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400"/>
              </a:spcBef>
              <a:spcAft>
                <a:spcPts val="0"/>
              </a:spcAft>
              <a:buNone/>
            </a:pPr>
            <a:r>
              <a:rPr lang="de-DE">
                <a:solidFill>
                  <a:srgbClr val="565656"/>
                </a:solidFill>
              </a:rPr>
              <a:t>Campfire example</a:t>
            </a:r>
            <a:endParaRPr>
              <a:solidFill>
                <a:srgbClr val="565656"/>
              </a:solidFill>
            </a:endParaRPr>
          </a:p>
        </p:txBody>
      </p:sp>
      <p:grpSp>
        <p:nvGrpSpPr>
          <p:cNvPr id="253" name="Google Shape;253;p28"/>
          <p:cNvGrpSpPr/>
          <p:nvPr/>
        </p:nvGrpSpPr>
        <p:grpSpPr>
          <a:xfrm>
            <a:off x="5905924" y="1947052"/>
            <a:ext cx="2427067" cy="624686"/>
            <a:chOff x="5004048" y="1275606"/>
            <a:chExt cx="3096934" cy="936000"/>
          </a:xfrm>
        </p:grpSpPr>
        <p:sp>
          <p:nvSpPr>
            <p:cNvPr id="254" name="Google Shape;254;p28"/>
            <p:cNvSpPr/>
            <p:nvPr/>
          </p:nvSpPr>
          <p:spPr>
            <a:xfrm>
              <a:off x="5004048" y="1275606"/>
              <a:ext cx="936000" cy="936000"/>
            </a:xfrm>
            <a:prstGeom prst="rect">
              <a:avLst/>
            </a:prstGeom>
            <a:no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1800">
                  <a:solidFill>
                    <a:srgbClr val="565656"/>
                  </a:solidFill>
                </a:rPr>
                <a:t>D</a:t>
              </a:r>
              <a:endParaRPr/>
            </a:p>
          </p:txBody>
        </p:sp>
        <p:sp>
          <p:nvSpPr>
            <p:cNvPr id="255" name="Google Shape;255;p28"/>
            <p:cNvSpPr/>
            <p:nvPr/>
          </p:nvSpPr>
          <p:spPr>
            <a:xfrm rot="10800000">
              <a:off x="6120467" y="1563638"/>
              <a:ext cx="864000" cy="360000"/>
            </a:xfrm>
            <a:prstGeom prst="rightArrow">
              <a:avLst>
                <a:gd fmla="val 50000" name="adj1"/>
                <a:gd fmla="val 50000" name="adj2"/>
              </a:avLst>
            </a:prstGeom>
            <a:no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56" name="Google Shape;256;p28"/>
            <p:cNvSpPr/>
            <p:nvPr/>
          </p:nvSpPr>
          <p:spPr>
            <a:xfrm>
              <a:off x="7164982" y="1275606"/>
              <a:ext cx="936000" cy="936000"/>
            </a:xfrm>
            <a:prstGeom prst="rect">
              <a:avLst/>
            </a:prstGeom>
            <a:no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de-DE" sz="1800" u="none" cap="none" strike="noStrike">
                  <a:solidFill>
                    <a:srgbClr val="565656"/>
                  </a:solidFill>
                  <a:latin typeface="Arial"/>
                  <a:ea typeface="Arial"/>
                  <a:cs typeface="Arial"/>
                  <a:sym typeface="Arial"/>
                </a:rPr>
                <a:t>Y</a:t>
              </a:r>
              <a:endParaRPr/>
            </a:p>
          </p:txBody>
        </p:sp>
      </p:grpSp>
      <p:grpSp>
        <p:nvGrpSpPr>
          <p:cNvPr id="257" name="Google Shape;257;p28"/>
          <p:cNvGrpSpPr/>
          <p:nvPr/>
        </p:nvGrpSpPr>
        <p:grpSpPr>
          <a:xfrm>
            <a:off x="5905924" y="2727852"/>
            <a:ext cx="2427067" cy="624686"/>
            <a:chOff x="5004048" y="1275606"/>
            <a:chExt cx="3096934" cy="936000"/>
          </a:xfrm>
        </p:grpSpPr>
        <p:sp>
          <p:nvSpPr>
            <p:cNvPr id="258" name="Google Shape;258;p28"/>
            <p:cNvSpPr/>
            <p:nvPr/>
          </p:nvSpPr>
          <p:spPr>
            <a:xfrm>
              <a:off x="5004048" y="1275606"/>
              <a:ext cx="936000" cy="936000"/>
            </a:xfrm>
            <a:prstGeom prst="rect">
              <a:avLst/>
            </a:prstGeom>
            <a:no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1800">
                  <a:solidFill>
                    <a:srgbClr val="565656"/>
                  </a:solidFill>
                </a:rPr>
                <a:t>D</a:t>
              </a:r>
              <a:endParaRPr/>
            </a:p>
          </p:txBody>
        </p:sp>
        <p:sp>
          <p:nvSpPr>
            <p:cNvPr id="259" name="Google Shape;259;p28"/>
            <p:cNvSpPr/>
            <p:nvPr/>
          </p:nvSpPr>
          <p:spPr>
            <a:xfrm>
              <a:off x="7164982" y="1275606"/>
              <a:ext cx="936000" cy="936000"/>
            </a:xfrm>
            <a:prstGeom prst="rect">
              <a:avLst/>
            </a:prstGeom>
            <a:no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de-DE" sz="1800" u="none" cap="none" strike="noStrike">
                  <a:solidFill>
                    <a:srgbClr val="565656"/>
                  </a:solidFill>
                  <a:latin typeface="Arial"/>
                  <a:ea typeface="Arial"/>
                  <a:cs typeface="Arial"/>
                  <a:sym typeface="Arial"/>
                </a:rPr>
                <a:t>Y</a:t>
              </a:r>
              <a:endParaRPr/>
            </a:p>
          </p:txBody>
        </p:sp>
      </p:grpSp>
      <p:grpSp>
        <p:nvGrpSpPr>
          <p:cNvPr id="260" name="Google Shape;260;p28"/>
          <p:cNvGrpSpPr/>
          <p:nvPr/>
        </p:nvGrpSpPr>
        <p:grpSpPr>
          <a:xfrm>
            <a:off x="5905924" y="3508652"/>
            <a:ext cx="2427067" cy="1217196"/>
            <a:chOff x="5004048" y="1275606"/>
            <a:chExt cx="3096934" cy="1823789"/>
          </a:xfrm>
        </p:grpSpPr>
        <p:sp>
          <p:nvSpPr>
            <p:cNvPr id="261" name="Google Shape;261;p28"/>
            <p:cNvSpPr/>
            <p:nvPr/>
          </p:nvSpPr>
          <p:spPr>
            <a:xfrm>
              <a:off x="5004048" y="1275606"/>
              <a:ext cx="936000" cy="936000"/>
            </a:xfrm>
            <a:prstGeom prst="rect">
              <a:avLst/>
            </a:prstGeom>
            <a:no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1800">
                  <a:solidFill>
                    <a:srgbClr val="565656"/>
                  </a:solidFill>
                </a:rPr>
                <a:t>D</a:t>
              </a:r>
              <a:endParaRPr/>
            </a:p>
          </p:txBody>
        </p:sp>
        <p:sp>
          <p:nvSpPr>
            <p:cNvPr id="262" name="Google Shape;262;p28"/>
            <p:cNvSpPr/>
            <p:nvPr/>
          </p:nvSpPr>
          <p:spPr>
            <a:xfrm rot="-7995432">
              <a:off x="5428902" y="2456990"/>
              <a:ext cx="934662" cy="337109"/>
            </a:xfrm>
            <a:prstGeom prst="rightArrow">
              <a:avLst>
                <a:gd fmla="val 50000" name="adj1"/>
                <a:gd fmla="val 50000" name="adj2"/>
              </a:avLst>
            </a:prstGeom>
            <a:no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63" name="Google Shape;263;p28"/>
            <p:cNvSpPr/>
            <p:nvPr/>
          </p:nvSpPr>
          <p:spPr>
            <a:xfrm>
              <a:off x="7164982" y="1275606"/>
              <a:ext cx="936000" cy="936000"/>
            </a:xfrm>
            <a:prstGeom prst="rect">
              <a:avLst/>
            </a:prstGeom>
            <a:no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de-DE" sz="1800" u="none" cap="none" strike="noStrike">
                  <a:solidFill>
                    <a:srgbClr val="565656"/>
                  </a:solidFill>
                  <a:latin typeface="Arial"/>
                  <a:ea typeface="Arial"/>
                  <a:cs typeface="Arial"/>
                  <a:sym typeface="Arial"/>
                </a:rPr>
                <a:t>Y</a:t>
              </a:r>
              <a:endParaRPr/>
            </a:p>
          </p:txBody>
        </p:sp>
      </p:grpSp>
      <p:sp>
        <p:nvSpPr>
          <p:cNvPr id="264" name="Google Shape;264;p28"/>
          <p:cNvSpPr/>
          <p:nvPr/>
        </p:nvSpPr>
        <p:spPr>
          <a:xfrm rot="-2343858">
            <a:off x="7309746" y="4295188"/>
            <a:ext cx="676936" cy="240591"/>
          </a:xfrm>
          <a:prstGeom prst="rightArrow">
            <a:avLst>
              <a:gd fmla="val 50000" name="adj1"/>
              <a:gd fmla="val 50000" name="adj2"/>
            </a:avLst>
          </a:prstGeom>
          <a:no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65" name="Google Shape;265;p28"/>
          <p:cNvSpPr/>
          <p:nvPr/>
        </p:nvSpPr>
        <p:spPr>
          <a:xfrm>
            <a:off x="6752710" y="4289727"/>
            <a:ext cx="733500" cy="624600"/>
          </a:xfrm>
          <a:prstGeom prst="rect">
            <a:avLst/>
          </a:prstGeom>
          <a:solidFill>
            <a:schemeClr val="lt1"/>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1800">
                <a:solidFill>
                  <a:srgbClr val="565656"/>
                </a:solidFill>
              </a:rPr>
              <a:t>Z</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29"/>
          <p:cNvPicPr preferRelativeResize="0"/>
          <p:nvPr/>
        </p:nvPicPr>
        <p:blipFill>
          <a:blip r:embed="rId3">
            <a:alphaModFix/>
          </a:blip>
          <a:stretch>
            <a:fillRect/>
          </a:stretch>
        </p:blipFill>
        <p:spPr>
          <a:xfrm>
            <a:off x="457203" y="1063375"/>
            <a:ext cx="2896049" cy="3616724"/>
          </a:xfrm>
          <a:prstGeom prst="rect">
            <a:avLst/>
          </a:prstGeom>
          <a:noFill/>
          <a:ln>
            <a:noFill/>
          </a:ln>
          <a:effectLst>
            <a:outerShdw blurRad="57150" rotWithShape="0" algn="bl" dir="5400000" dist="19050">
              <a:srgbClr val="000000">
                <a:alpha val="50000"/>
              </a:srgbClr>
            </a:outerShdw>
          </a:effectLst>
        </p:spPr>
      </p:pic>
      <p:pic>
        <p:nvPicPr>
          <p:cNvPr id="272" name="Google Shape;272;p29"/>
          <p:cNvPicPr preferRelativeResize="0"/>
          <p:nvPr/>
        </p:nvPicPr>
        <p:blipFill>
          <a:blip r:embed="rId4">
            <a:alphaModFix/>
          </a:blip>
          <a:stretch>
            <a:fillRect/>
          </a:stretch>
        </p:blipFill>
        <p:spPr>
          <a:xfrm>
            <a:off x="3655825" y="1063375"/>
            <a:ext cx="2787225" cy="3616724"/>
          </a:xfrm>
          <a:prstGeom prst="rect">
            <a:avLst/>
          </a:prstGeom>
          <a:noFill/>
          <a:ln>
            <a:noFill/>
          </a:ln>
          <a:effectLst>
            <a:outerShdw blurRad="57150" rotWithShape="0" algn="bl" dir="5400000" dist="19050">
              <a:srgbClr val="000000">
                <a:alpha val="50000"/>
              </a:srgbClr>
            </a:outerShdw>
          </a:effectLst>
        </p:spPr>
      </p:pic>
      <p:sp>
        <p:nvSpPr>
          <p:cNvPr id="273" name="Google Shape;273;p29"/>
          <p:cNvSpPr txBox="1"/>
          <p:nvPr/>
        </p:nvSpPr>
        <p:spPr>
          <a:xfrm>
            <a:off x="457200" y="468010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200" u="sng">
                <a:solidFill>
                  <a:srgbClr val="1155CC"/>
                </a:solidFill>
                <a:hlinkClick r:id="rId5">
                  <a:extLst>
                    <a:ext uri="{A12FA001-AC4F-418D-AE19-62706E023703}">
                      <ahyp:hlinkClr val="tx"/>
                    </a:ext>
                  </a:extLst>
                </a:hlinkClick>
              </a:rPr>
              <a:t>https://www.masteringmetrics.com/</a:t>
            </a:r>
            <a:r>
              <a:rPr lang="de-DE" sz="1200">
                <a:solidFill>
                  <a:srgbClr val="1155CC"/>
                </a:solidFill>
              </a:rPr>
              <a:t> </a:t>
            </a:r>
            <a:endParaRPr sz="1200">
              <a:solidFill>
                <a:srgbClr val="1155CC"/>
              </a:solidFill>
            </a:endParaRPr>
          </a:p>
        </p:txBody>
      </p:sp>
      <p:sp>
        <p:nvSpPr>
          <p:cNvPr id="274" name="Google Shape;274;p29"/>
          <p:cNvSpPr txBox="1"/>
          <p:nvPr/>
        </p:nvSpPr>
        <p:spPr>
          <a:xfrm>
            <a:off x="3655825" y="4680100"/>
            <a:ext cx="5488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200" u="sng">
                <a:solidFill>
                  <a:srgbClr val="1155CC"/>
                </a:solidFill>
                <a:hlinkClick r:id="rId6">
                  <a:extLst>
                    <a:ext uri="{A12FA001-AC4F-418D-AE19-62706E023703}">
                      <ahyp:hlinkClr val="tx"/>
                    </a:ext>
                  </a:extLst>
                </a:hlinkClick>
              </a:rPr>
              <a:t>https://www.nobelprize.org/prizes/economic-sciences/2021/summary/</a:t>
            </a:r>
            <a:r>
              <a:rPr lang="de-DE" sz="1200">
                <a:solidFill>
                  <a:srgbClr val="1155CC"/>
                </a:solidFill>
              </a:rPr>
              <a:t> </a:t>
            </a:r>
            <a:endParaRPr sz="1200">
              <a:solidFill>
                <a:srgbClr val="1155CC"/>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30">
            <a:hlinkClick r:id="rId3"/>
          </p:cNvPr>
          <p:cNvPicPr preferRelativeResize="0"/>
          <p:nvPr/>
        </p:nvPicPr>
        <p:blipFill>
          <a:blip r:embed="rId4">
            <a:alphaModFix/>
          </a:blip>
          <a:stretch>
            <a:fillRect/>
          </a:stretch>
        </p:blipFill>
        <p:spPr>
          <a:xfrm>
            <a:off x="1896100" y="1420550"/>
            <a:ext cx="5141138" cy="2796779"/>
          </a:xfrm>
          <a:prstGeom prst="rect">
            <a:avLst/>
          </a:prstGeom>
          <a:noFill/>
          <a:ln>
            <a:noFill/>
          </a:ln>
        </p:spPr>
      </p:pic>
      <p:sp>
        <p:nvSpPr>
          <p:cNvPr id="281" name="Google Shape;281;p30"/>
          <p:cNvSpPr txBox="1"/>
          <p:nvPr/>
        </p:nvSpPr>
        <p:spPr>
          <a:xfrm>
            <a:off x="1896100" y="4217325"/>
            <a:ext cx="514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u="sng">
                <a:solidFill>
                  <a:srgbClr val="1155CC"/>
                </a:solidFill>
                <a:hlinkClick r:id="rId5">
                  <a:extLst>
                    <a:ext uri="{A12FA001-AC4F-418D-AE19-62706E023703}">
                      <ahyp:hlinkClr val="tx"/>
                    </a:ext>
                  </a:extLst>
                </a:hlinkClick>
              </a:rPr>
              <a:t>https://www.youtube.com/watch?v=iPBV3BlV7jk</a:t>
            </a:r>
            <a:r>
              <a:rPr lang="de-DE">
                <a:solidFill>
                  <a:srgbClr val="1155CC"/>
                </a:solidFill>
              </a:rPr>
              <a:t> </a:t>
            </a:r>
            <a:endParaRPr>
              <a:solidFill>
                <a:srgbClr val="1155CC"/>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1"/>
          <p:cNvSpPr txBox="1"/>
          <p:nvPr>
            <p:ph type="title"/>
          </p:nvPr>
        </p:nvSpPr>
        <p:spPr>
          <a:xfrm>
            <a:off x="457200" y="31015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Questions so far?</a:t>
            </a:r>
            <a:endParaRPr/>
          </a:p>
        </p:txBody>
      </p:sp>
      <p:pic>
        <p:nvPicPr>
          <p:cNvPr id="288" name="Google Shape;288;p31"/>
          <p:cNvPicPr preferRelativeResize="0"/>
          <p:nvPr/>
        </p:nvPicPr>
        <p:blipFill>
          <a:blip r:embed="rId3">
            <a:alphaModFix/>
          </a:blip>
          <a:stretch>
            <a:fillRect/>
          </a:stretch>
        </p:blipFill>
        <p:spPr>
          <a:xfrm>
            <a:off x="5475275" y="1370475"/>
            <a:ext cx="2657475" cy="2733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2"/>
          <p:cNvSpPr txBox="1"/>
          <p:nvPr>
            <p:ph type="title"/>
          </p:nvPr>
        </p:nvSpPr>
        <p:spPr>
          <a:xfrm>
            <a:off x="3962950" y="885825"/>
            <a:ext cx="3539400" cy="3819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Take-away messages</a:t>
            </a:r>
            <a:endParaRPr/>
          </a:p>
          <a:p>
            <a:pPr indent="-317500" lvl="0" marL="457200" rtl="0" algn="l">
              <a:spcBef>
                <a:spcPts val="0"/>
              </a:spcBef>
              <a:spcAft>
                <a:spcPts val="0"/>
              </a:spcAft>
              <a:buClr>
                <a:schemeClr val="dk1"/>
              </a:buClr>
              <a:buSzPts val="1400"/>
              <a:buChar char="●"/>
            </a:pPr>
            <a:r>
              <a:rPr b="0" lang="de-DE" sz="1400">
                <a:solidFill>
                  <a:schemeClr val="dk1"/>
                </a:solidFill>
              </a:rPr>
              <a:t>Causal inference possible if </a:t>
            </a:r>
            <a:endParaRPr b="0" sz="1400">
              <a:solidFill>
                <a:schemeClr val="dk1"/>
              </a:solidFill>
            </a:endParaRPr>
          </a:p>
          <a:p>
            <a:pPr indent="-317500" lvl="1" marL="914400" rtl="0" algn="l">
              <a:spcBef>
                <a:spcPts val="0"/>
              </a:spcBef>
              <a:spcAft>
                <a:spcPts val="0"/>
              </a:spcAft>
              <a:buClr>
                <a:schemeClr val="dk1"/>
              </a:buClr>
              <a:buSzPts val="1400"/>
              <a:buChar char="○"/>
            </a:pPr>
            <a:r>
              <a:rPr lang="de-DE" sz="1400">
                <a:solidFill>
                  <a:schemeClr val="dk1"/>
                </a:solidFill>
              </a:rPr>
              <a:t>plausible causal mechanism</a:t>
            </a:r>
            <a:endParaRPr sz="1400">
              <a:solidFill>
                <a:schemeClr val="dk1"/>
              </a:solidFill>
            </a:endParaRPr>
          </a:p>
          <a:p>
            <a:pPr indent="-317500" lvl="1" marL="914400" rtl="0" algn="l">
              <a:spcBef>
                <a:spcPts val="0"/>
              </a:spcBef>
              <a:spcAft>
                <a:spcPts val="0"/>
              </a:spcAft>
              <a:buClr>
                <a:schemeClr val="dk1"/>
              </a:buClr>
              <a:buSzPts val="1400"/>
              <a:buChar char="○"/>
            </a:pPr>
            <a:r>
              <a:rPr b="0" lang="de-DE" sz="1400">
                <a:solidFill>
                  <a:schemeClr val="dk1"/>
                </a:solidFill>
              </a:rPr>
              <a:t>treatment before outcome</a:t>
            </a:r>
            <a:endParaRPr b="0" sz="1400">
              <a:solidFill>
                <a:schemeClr val="dk1"/>
              </a:solidFill>
            </a:endParaRPr>
          </a:p>
          <a:p>
            <a:pPr indent="-317500" lvl="1" marL="914400" rtl="0" algn="l">
              <a:spcBef>
                <a:spcPts val="0"/>
              </a:spcBef>
              <a:spcAft>
                <a:spcPts val="0"/>
              </a:spcAft>
              <a:buClr>
                <a:schemeClr val="dk1"/>
              </a:buClr>
              <a:buSzPts val="1400"/>
              <a:buChar char="○"/>
            </a:pPr>
            <a:r>
              <a:rPr lang="de-DE" sz="1400">
                <a:solidFill>
                  <a:schemeClr val="dk1"/>
                </a:solidFill>
              </a:rPr>
              <a:t>comparison with counterfactual</a:t>
            </a:r>
            <a:endParaRPr sz="1400">
              <a:solidFill>
                <a:schemeClr val="dk1"/>
              </a:solidFill>
            </a:endParaRPr>
          </a:p>
          <a:p>
            <a:pPr indent="-317500" lvl="1" marL="914400" rtl="0" algn="l">
              <a:spcBef>
                <a:spcPts val="0"/>
              </a:spcBef>
              <a:spcAft>
                <a:spcPts val="0"/>
              </a:spcAft>
              <a:buClr>
                <a:schemeClr val="dk1"/>
              </a:buClr>
              <a:buSzPts val="1400"/>
              <a:buChar char="○"/>
            </a:pPr>
            <a:r>
              <a:rPr lang="de-DE" sz="1400">
                <a:solidFill>
                  <a:schemeClr val="dk1"/>
                </a:solidFill>
              </a:rPr>
              <a:t>ceteris paribus</a:t>
            </a:r>
            <a:r>
              <a:rPr b="0" lang="de-DE" sz="1400">
                <a:solidFill>
                  <a:schemeClr val="dk1"/>
                </a:solidFill>
              </a:rPr>
              <a:t> </a:t>
            </a:r>
            <a:endParaRPr b="0" sz="1400">
              <a:solidFill>
                <a:schemeClr val="dk1"/>
              </a:solidFill>
            </a:endParaRPr>
          </a:p>
          <a:p>
            <a:pPr indent="-317500" lvl="0" marL="457200" rtl="0" algn="l">
              <a:spcBef>
                <a:spcPts val="0"/>
              </a:spcBef>
              <a:spcAft>
                <a:spcPts val="0"/>
              </a:spcAft>
              <a:buClr>
                <a:schemeClr val="dk1"/>
              </a:buClr>
              <a:buSzPts val="1400"/>
              <a:buChar char="●"/>
            </a:pPr>
            <a:r>
              <a:rPr b="0" lang="de-DE" sz="1400">
                <a:solidFill>
                  <a:schemeClr val="dk1"/>
                </a:solidFill>
              </a:rPr>
              <a:t>Very good counterfactuals and ceteris paribus are difficult to establish</a:t>
            </a:r>
            <a:endParaRPr b="0" sz="1400">
              <a:solidFill>
                <a:schemeClr val="dk1"/>
              </a:solidFill>
            </a:endParaRPr>
          </a:p>
          <a:p>
            <a:pPr indent="-317500" lvl="0" marL="457200" rtl="0" algn="l">
              <a:spcBef>
                <a:spcPts val="0"/>
              </a:spcBef>
              <a:spcAft>
                <a:spcPts val="0"/>
              </a:spcAft>
              <a:buClr>
                <a:schemeClr val="dk1"/>
              </a:buClr>
              <a:buSzPts val="1400"/>
              <a:buChar char="●"/>
            </a:pPr>
            <a:r>
              <a:rPr b="0" lang="de-DE" sz="1400">
                <a:solidFill>
                  <a:schemeClr val="dk1"/>
                </a:solidFill>
              </a:rPr>
              <a:t>Multiple issues such as selection bias, reverse causation, and third-variable effects prohibit causal inference</a:t>
            </a:r>
            <a:endParaRPr/>
          </a:p>
        </p:txBody>
      </p:sp>
      <p:pic>
        <p:nvPicPr>
          <p:cNvPr id="295" name="Google Shape;295;p32"/>
          <p:cNvPicPr preferRelativeResize="0"/>
          <p:nvPr/>
        </p:nvPicPr>
        <p:blipFill>
          <a:blip r:embed="rId3">
            <a:alphaModFix/>
          </a:blip>
          <a:stretch>
            <a:fillRect/>
          </a:stretch>
        </p:blipFill>
        <p:spPr>
          <a:xfrm flipH="1">
            <a:off x="611275" y="1428900"/>
            <a:ext cx="2657475" cy="26955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graphicFrame>
        <p:nvGraphicFramePr>
          <p:cNvPr id="301" name="Google Shape;301;p33"/>
          <p:cNvGraphicFramePr/>
          <p:nvPr/>
        </p:nvGraphicFramePr>
        <p:xfrm>
          <a:off x="1704975" y="1387175"/>
          <a:ext cx="3000000" cy="3000000"/>
        </p:xfrm>
        <a:graphic>
          <a:graphicData uri="http://schemas.openxmlformats.org/drawingml/2006/table">
            <a:tbl>
              <a:tblPr>
                <a:noFill/>
                <a:tableStyleId>{2BDACE4A-265F-4CC5-8E63-5405443A813A}</a:tableStyleId>
              </a:tblPr>
              <a:tblGrid>
                <a:gridCol w="400050"/>
                <a:gridCol w="5334000"/>
              </a:tblGrid>
              <a:tr h="695325">
                <a:tc>
                  <a:txBody>
                    <a:bodyPr/>
                    <a:lstStyle/>
                    <a:p>
                      <a:pPr indent="0" lvl="0" marL="0" rtl="0" algn="l">
                        <a:spcBef>
                          <a:spcPts val="0"/>
                        </a:spcBef>
                        <a:spcAft>
                          <a:spcPts val="0"/>
                        </a:spcAft>
                        <a:buNone/>
                      </a:pPr>
                      <a:r>
                        <a:rPr lang="de-DE" sz="1100">
                          <a:latin typeface="Verdana"/>
                          <a:ea typeface="Verdana"/>
                          <a:cs typeface="Verdana"/>
                          <a:sym typeface="Verdana"/>
                        </a:rPr>
                        <a:t>1</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de-DE" sz="1100">
                          <a:latin typeface="Verdana"/>
                          <a:ea typeface="Verdana"/>
                          <a:cs typeface="Verdana"/>
                          <a:sym typeface="Verdana"/>
                        </a:rPr>
                        <a:t>Introduction</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Time: 17 January 2022, 12:15-14:00h</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Main instructor: Isa Steinmann</a:t>
                      </a:r>
                      <a:endParaRPr sz="1100">
                        <a:latin typeface="Verdana"/>
                        <a:ea typeface="Verdana"/>
                        <a:cs typeface="Verdana"/>
                        <a:sym typeface="Verdana"/>
                      </a:endParaRPr>
                    </a:p>
                    <a:p>
                      <a:pPr indent="-298450" lvl="0" marL="457200" rtl="0" algn="l">
                        <a:spcBef>
                          <a:spcPts val="0"/>
                        </a:spcBef>
                        <a:spcAft>
                          <a:spcPts val="0"/>
                        </a:spcAft>
                        <a:buClr>
                          <a:srgbClr val="ED1C24"/>
                        </a:buClr>
                        <a:buSzPts val="1100"/>
                        <a:buFont typeface="Verdana"/>
                        <a:buChar char="-"/>
                      </a:pPr>
                      <a:r>
                        <a:rPr lang="de-DE" sz="1100">
                          <a:solidFill>
                            <a:srgbClr val="ED1C24"/>
                          </a:solidFill>
                          <a:latin typeface="Verdana"/>
                          <a:ea typeface="Verdana"/>
                          <a:cs typeface="Verdana"/>
                          <a:sym typeface="Verdana"/>
                        </a:rPr>
                        <a:t>Required reading: Shadish, Cook, &amp; Campbell (2002), chapter 1</a:t>
                      </a:r>
                      <a:endParaRPr sz="1100">
                        <a:solidFill>
                          <a:srgbClr val="ED1C24"/>
                        </a:solidFill>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r h="12700">
                <a:tc>
                  <a:txBody>
                    <a:bodyPr/>
                    <a:lstStyle/>
                    <a:p>
                      <a:pPr indent="0" lvl="0" marL="0" rtl="0" algn="l">
                        <a:spcBef>
                          <a:spcPts val="0"/>
                        </a:spcBef>
                        <a:spcAft>
                          <a:spcPts val="0"/>
                        </a:spcAft>
                        <a:buNone/>
                      </a:pPr>
                      <a:r>
                        <a:rPr lang="de-DE" sz="1100">
                          <a:latin typeface="Verdana"/>
                          <a:ea typeface="Verdana"/>
                          <a:cs typeface="Verdana"/>
                          <a:sym typeface="Verdana"/>
                        </a:rPr>
                        <a:t>2</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de-DE" sz="1100">
                          <a:latin typeface="Verdana"/>
                          <a:ea typeface="Verdana"/>
                          <a:cs typeface="Verdana"/>
                          <a:sym typeface="Verdana"/>
                        </a:rPr>
                        <a:t>Designing Experiments</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Time: 20 January 2022, 12:15-14:00h</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Main instructor: Isa Steinmann</a:t>
                      </a:r>
                      <a:endParaRPr sz="1100">
                        <a:latin typeface="Verdana"/>
                        <a:ea typeface="Verdana"/>
                        <a:cs typeface="Verdana"/>
                        <a:sym typeface="Verdana"/>
                      </a:endParaRPr>
                    </a:p>
                    <a:p>
                      <a:pPr indent="-298450" lvl="0" marL="457200" rtl="0" algn="l">
                        <a:spcBef>
                          <a:spcPts val="0"/>
                        </a:spcBef>
                        <a:spcAft>
                          <a:spcPts val="0"/>
                        </a:spcAft>
                        <a:buClr>
                          <a:srgbClr val="ED1C24"/>
                        </a:buClr>
                        <a:buSzPts val="1100"/>
                        <a:buFont typeface="Verdana"/>
                        <a:buChar char="-"/>
                      </a:pPr>
                      <a:r>
                        <a:rPr lang="de-DE" sz="1100">
                          <a:solidFill>
                            <a:srgbClr val="ED1C24"/>
                          </a:solidFill>
                          <a:latin typeface="Verdana"/>
                          <a:ea typeface="Verdana"/>
                          <a:cs typeface="Verdana"/>
                          <a:sym typeface="Verdana"/>
                        </a:rPr>
                        <a:t>Required reading: Shadish, Cook, &amp; Campbell (2002), chapter 8</a:t>
                      </a:r>
                      <a:endParaRPr sz="1100">
                        <a:solidFill>
                          <a:srgbClr val="ED1C24"/>
                        </a:solidFill>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r h="12700">
                <a:tc>
                  <a:txBody>
                    <a:bodyPr/>
                    <a:lstStyle/>
                    <a:p>
                      <a:pPr indent="0" lvl="0" marL="0" rtl="0" algn="l">
                        <a:spcBef>
                          <a:spcPts val="0"/>
                        </a:spcBef>
                        <a:spcAft>
                          <a:spcPts val="0"/>
                        </a:spcAft>
                        <a:buNone/>
                      </a:pPr>
                      <a:r>
                        <a:rPr lang="de-DE" sz="1100">
                          <a:latin typeface="Verdana"/>
                          <a:ea typeface="Verdana"/>
                          <a:cs typeface="Verdana"/>
                          <a:sym typeface="Verdana"/>
                        </a:rPr>
                        <a:t>3</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de-DE" sz="1100">
                          <a:latin typeface="Verdana"/>
                          <a:ea typeface="Verdana"/>
                          <a:cs typeface="Verdana"/>
                          <a:sym typeface="Verdana"/>
                        </a:rPr>
                        <a:t>Randomized Trials I</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Time: 24 January 2022, 12:15-14:00h</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Main instructor: José Manuel Arencibia Aleman</a:t>
                      </a:r>
                      <a:endParaRPr b="1" sz="23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Required reading: Angrist &amp; Pischke (2015), chapter 1</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r h="12700">
                <a:tc>
                  <a:txBody>
                    <a:bodyPr/>
                    <a:lstStyle/>
                    <a:p>
                      <a:pPr indent="0" lvl="0" marL="0" rtl="0" algn="l">
                        <a:spcBef>
                          <a:spcPts val="0"/>
                        </a:spcBef>
                        <a:spcAft>
                          <a:spcPts val="0"/>
                        </a:spcAft>
                        <a:buNone/>
                      </a:pPr>
                      <a:r>
                        <a:rPr lang="de-DE" sz="1100">
                          <a:latin typeface="Verdana"/>
                          <a:ea typeface="Verdana"/>
                          <a:cs typeface="Verdana"/>
                          <a:sym typeface="Verdana"/>
                        </a:rPr>
                        <a:t>4</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de-DE" sz="1100">
                          <a:latin typeface="Verdana"/>
                          <a:ea typeface="Verdana"/>
                          <a:cs typeface="Verdana"/>
                          <a:sym typeface="Verdana"/>
                        </a:rPr>
                        <a:t>Randomized Trials II</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Time: 26 January 2022, 12:15-14:00h</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Main instructor: José Manuel Arencibia Aleman</a:t>
                      </a:r>
                      <a:endParaRPr b="1" sz="23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Required reading: Shadish, Cook, &amp; Campbell (2002), chapter 9</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bl>
          </a:graphicData>
        </a:graphic>
      </p:graphicFrame>
      <p:sp>
        <p:nvSpPr>
          <p:cNvPr id="302" name="Google Shape;302;p33"/>
          <p:cNvSpPr txBox="1"/>
          <p:nvPr>
            <p:ph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Required reading for next week</a:t>
            </a:r>
            <a:endParaRPr/>
          </a:p>
        </p:txBody>
      </p:sp>
      <p:sp>
        <p:nvSpPr>
          <p:cNvPr id="303" name="Google Shape;303;p33"/>
          <p:cNvSpPr/>
          <p:nvPr/>
        </p:nvSpPr>
        <p:spPr>
          <a:xfrm>
            <a:off x="903975" y="2165875"/>
            <a:ext cx="801000" cy="400500"/>
          </a:xfrm>
          <a:prstGeom prst="rightArrow">
            <a:avLst>
              <a:gd fmla="val 50000" name="adj1"/>
              <a:gd fmla="val 50000" name="adj2"/>
            </a:avLst>
          </a:prstGeom>
          <a:solidFill>
            <a:srgbClr val="ED1C24"/>
          </a:solidFill>
          <a:ln cap="flat" cmpd="sng" w="9525">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7"/>
          <p:cNvSpPr txBox="1"/>
          <p:nvPr>
            <p:ph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Getting to know each other</a:t>
            </a:r>
            <a:endParaRPr/>
          </a:p>
        </p:txBody>
      </p:sp>
      <p:pic>
        <p:nvPicPr>
          <p:cNvPr id="43" name="Google Shape;43;p7"/>
          <p:cNvPicPr preferRelativeResize="0"/>
          <p:nvPr/>
        </p:nvPicPr>
        <p:blipFill>
          <a:blip r:embed="rId3">
            <a:alphaModFix/>
          </a:blip>
          <a:stretch>
            <a:fillRect/>
          </a:stretch>
        </p:blipFill>
        <p:spPr>
          <a:xfrm>
            <a:off x="5934063" y="1419613"/>
            <a:ext cx="2752725" cy="2809875"/>
          </a:xfrm>
          <a:prstGeom prst="rect">
            <a:avLst/>
          </a:prstGeom>
          <a:noFill/>
          <a:ln>
            <a:noFill/>
          </a:ln>
        </p:spPr>
      </p:pic>
      <p:pic>
        <p:nvPicPr>
          <p:cNvPr id="44" name="Google Shape;44;p7"/>
          <p:cNvPicPr preferRelativeResize="0"/>
          <p:nvPr/>
        </p:nvPicPr>
        <p:blipFill>
          <a:blip r:embed="rId4">
            <a:alphaModFix/>
          </a:blip>
          <a:stretch>
            <a:fillRect/>
          </a:stretch>
        </p:blipFill>
        <p:spPr>
          <a:xfrm>
            <a:off x="2250650" y="2720427"/>
            <a:ext cx="1131800" cy="1509075"/>
          </a:xfrm>
          <a:prstGeom prst="rect">
            <a:avLst/>
          </a:prstGeom>
          <a:noFill/>
          <a:ln>
            <a:noFill/>
          </a:ln>
          <a:effectLst>
            <a:outerShdw blurRad="57150" rotWithShape="0" algn="bl" dir="5400000" dist="19050">
              <a:srgbClr val="000000">
                <a:alpha val="50000"/>
              </a:srgbClr>
            </a:outerShdw>
          </a:effectLst>
        </p:spPr>
      </p:pic>
      <p:pic>
        <p:nvPicPr>
          <p:cNvPr id="45" name="Google Shape;45;p7"/>
          <p:cNvPicPr preferRelativeResize="0"/>
          <p:nvPr/>
        </p:nvPicPr>
        <p:blipFill>
          <a:blip r:embed="rId5">
            <a:alphaModFix/>
          </a:blip>
          <a:stretch>
            <a:fillRect/>
          </a:stretch>
        </p:blipFill>
        <p:spPr>
          <a:xfrm>
            <a:off x="558525" y="2720425"/>
            <a:ext cx="1509075" cy="1509075"/>
          </a:xfrm>
          <a:prstGeom prst="rect">
            <a:avLst/>
          </a:prstGeom>
          <a:noFill/>
          <a:ln>
            <a:noFill/>
          </a:ln>
          <a:effectLst>
            <a:outerShdw blurRad="57150" rotWithShape="0" algn="bl" dir="5400000" dist="19050">
              <a:srgbClr val="000000">
                <a:alpha val="50000"/>
              </a:srgbClr>
            </a:outerShdw>
          </a:effectLst>
        </p:spPr>
      </p:pic>
      <p:sp>
        <p:nvSpPr>
          <p:cNvPr id="46" name="Google Shape;46;p7"/>
          <p:cNvSpPr txBox="1"/>
          <p:nvPr/>
        </p:nvSpPr>
        <p:spPr>
          <a:xfrm>
            <a:off x="0" y="4357700"/>
            <a:ext cx="6215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u="sng">
                <a:solidFill>
                  <a:srgbClr val="1155CC"/>
                </a:solidFill>
                <a:hlinkClick r:id="rId6">
                  <a:extLst>
                    <a:ext uri="{A12FA001-AC4F-418D-AE19-62706E023703}">
                      <ahyp:hlinkClr val="tx"/>
                    </a:ext>
                  </a:extLst>
                </a:hlinkClick>
              </a:rPr>
              <a:t>https://www.uv.uio.no/cemo/english/people/aca/isast/</a:t>
            </a:r>
            <a:endParaRPr>
              <a:solidFill>
                <a:srgbClr val="1155CC"/>
              </a:solidFill>
            </a:endParaRPr>
          </a:p>
          <a:p>
            <a:pPr indent="0" lvl="0" marL="0" rtl="0" algn="l">
              <a:spcBef>
                <a:spcPts val="0"/>
              </a:spcBef>
              <a:spcAft>
                <a:spcPts val="0"/>
              </a:spcAft>
              <a:buNone/>
            </a:pPr>
            <a:r>
              <a:rPr lang="de-DE" u="sng">
                <a:solidFill>
                  <a:srgbClr val="1155CC"/>
                </a:solidFill>
                <a:hlinkClick r:id="rId7">
                  <a:extLst>
                    <a:ext uri="{A12FA001-AC4F-418D-AE19-62706E023703}">
                      <ahyp:hlinkClr val="tx"/>
                    </a:ext>
                  </a:extLst>
                </a:hlinkClick>
              </a:rPr>
              <a:t>https://www.uv.uio.no/cemo/english/people/aca/josemar/index.html</a:t>
            </a:r>
            <a:r>
              <a:rPr lang="de-DE">
                <a:solidFill>
                  <a:srgbClr val="1155CC"/>
                </a:solidFill>
              </a:rPr>
              <a:t> </a:t>
            </a:r>
            <a:endParaRPr>
              <a:solidFill>
                <a:srgbClr val="1155CC"/>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4"/>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2000"/>
              <a:buFont typeface="Verdana"/>
              <a:buNone/>
            </a:pPr>
            <a:r>
              <a:rPr lang="de-DE" sz="2000"/>
              <a:t>Thanks for your attention!</a:t>
            </a:r>
            <a:endParaRPr b="0" sz="2000"/>
          </a:p>
        </p:txBody>
      </p:sp>
      <p:sp>
        <p:nvSpPr>
          <p:cNvPr id="310" name="Google Shape;310;p34"/>
          <p:cNvSpPr txBox="1"/>
          <p:nvPr>
            <p:ph idx="1" type="subTitle"/>
          </p:nvPr>
        </p:nvSpPr>
        <p:spPr>
          <a:xfrm>
            <a:off x="690000" y="2554978"/>
            <a:ext cx="5826300" cy="101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1800"/>
              <a:buNone/>
            </a:pPr>
            <a:r>
              <a:t/>
            </a:r>
            <a:endParaRPr/>
          </a:p>
          <a:p>
            <a:pPr indent="0" lvl="0" marL="0" rtl="0" algn="l">
              <a:spcBef>
                <a:spcPts val="0"/>
              </a:spcBef>
              <a:spcAft>
                <a:spcPts val="0"/>
              </a:spcAft>
              <a:buClr>
                <a:srgbClr val="888888"/>
              </a:buClr>
              <a:buSzPts val="1800"/>
              <a:buNone/>
            </a:pPr>
            <a:r>
              <a:t/>
            </a:r>
            <a:endParaRPr sz="600"/>
          </a:p>
          <a:p>
            <a:pPr indent="0" lvl="0" marL="0" rtl="0" algn="l">
              <a:spcBef>
                <a:spcPts val="0"/>
              </a:spcBef>
              <a:spcAft>
                <a:spcPts val="0"/>
              </a:spcAft>
              <a:buClr>
                <a:srgbClr val="888888"/>
              </a:buClr>
              <a:buSzPts val="1800"/>
              <a:buNone/>
            </a:pPr>
            <a:r>
              <a:rPr lang="de-DE"/>
              <a:t>Isa Steinmann</a:t>
            </a:r>
            <a:endParaRPr/>
          </a:p>
          <a:p>
            <a:pPr indent="0" lvl="0" marL="0" rtl="0" algn="l">
              <a:spcBef>
                <a:spcPts val="0"/>
              </a:spcBef>
              <a:spcAft>
                <a:spcPts val="0"/>
              </a:spcAft>
              <a:buClr>
                <a:srgbClr val="888888"/>
              </a:buClr>
              <a:buSzPts val="1800"/>
              <a:buNone/>
            </a:pPr>
            <a:r>
              <a:rPr lang="de-DE" u="sng">
                <a:solidFill>
                  <a:srgbClr val="1155CC"/>
                </a:solidFill>
                <a:hlinkClick r:id="rId3">
                  <a:extLst>
                    <a:ext uri="{A12FA001-AC4F-418D-AE19-62706E023703}">
                      <ahyp:hlinkClr val="tx"/>
                    </a:ext>
                  </a:extLst>
                </a:hlinkClick>
              </a:rPr>
              <a:t>isa.steinmann@cemo.uio.no</a:t>
            </a:r>
            <a:endParaRPr>
              <a:solidFill>
                <a:srgbClr val="1155CC"/>
              </a:solidFill>
            </a:endParaRPr>
          </a:p>
          <a:p>
            <a:pPr indent="0" lvl="0" marL="0" rtl="0" algn="l">
              <a:spcBef>
                <a:spcPts val="0"/>
              </a:spcBef>
              <a:spcAft>
                <a:spcPts val="0"/>
              </a:spcAft>
              <a:buClr>
                <a:srgbClr val="888888"/>
              </a:buClr>
              <a:buSzPts val="1800"/>
              <a:buNone/>
            </a:pPr>
            <a:r>
              <a:t/>
            </a:r>
            <a:endParaRPr/>
          </a:p>
        </p:txBody>
      </p:sp>
      <p:pic>
        <p:nvPicPr>
          <p:cNvPr id="311" name="Google Shape;311;p34"/>
          <p:cNvPicPr preferRelativeResize="0"/>
          <p:nvPr/>
        </p:nvPicPr>
        <p:blipFill rotWithShape="1">
          <a:blip r:embed="rId4">
            <a:alphaModFix/>
          </a:blip>
          <a:srcRect b="0" l="0" r="0" t="0"/>
          <a:stretch/>
        </p:blipFill>
        <p:spPr>
          <a:xfrm>
            <a:off x="685800" y="3668638"/>
            <a:ext cx="3958207" cy="53464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5"/>
          <p:cNvSpPr txBox="1"/>
          <p:nvPr/>
        </p:nvSpPr>
        <p:spPr>
          <a:xfrm>
            <a:off x="457200" y="1600200"/>
            <a:ext cx="8272500" cy="1800900"/>
          </a:xfrm>
          <a:prstGeom prst="rect">
            <a:avLst/>
          </a:prstGeom>
          <a:noFill/>
          <a:ln>
            <a:noFill/>
          </a:ln>
        </p:spPr>
        <p:txBody>
          <a:bodyPr anchorCtr="0" anchor="t" bIns="91425" lIns="91425" spcFirstLastPara="1" rIns="91425" wrap="square" tIns="91425">
            <a:spAutoFit/>
          </a:bodyPr>
          <a:lstStyle/>
          <a:p>
            <a:pPr indent="-269999" lvl="0" marL="269999" rtl="0" algn="l">
              <a:spcBef>
                <a:spcPts val="0"/>
              </a:spcBef>
              <a:spcAft>
                <a:spcPts val="0"/>
              </a:spcAft>
              <a:buNone/>
            </a:pPr>
            <a:r>
              <a:rPr lang="de-DE" sz="1500">
                <a:solidFill>
                  <a:srgbClr val="565656"/>
                </a:solidFill>
                <a:latin typeface="Verdana"/>
                <a:ea typeface="Verdana"/>
                <a:cs typeface="Verdana"/>
                <a:sym typeface="Verdana"/>
              </a:rPr>
              <a:t>Angrist, J. &amp; Pischke, J.-S. (2015). </a:t>
            </a:r>
            <a:r>
              <a:rPr i="1" lang="de-DE" sz="1500">
                <a:solidFill>
                  <a:srgbClr val="565656"/>
                </a:solidFill>
                <a:latin typeface="Verdana"/>
                <a:ea typeface="Verdana"/>
                <a:cs typeface="Verdana"/>
                <a:sym typeface="Verdana"/>
              </a:rPr>
              <a:t>Mastering `Metrics: The Path from Cause to Effect</a:t>
            </a:r>
            <a:r>
              <a:rPr lang="de-DE" sz="1500">
                <a:solidFill>
                  <a:srgbClr val="565656"/>
                </a:solidFill>
                <a:latin typeface="Verdana"/>
                <a:ea typeface="Verdana"/>
                <a:cs typeface="Verdana"/>
                <a:sym typeface="Verdana"/>
              </a:rPr>
              <a:t>. Princeton University Press</a:t>
            </a:r>
            <a:endParaRPr sz="1500">
              <a:solidFill>
                <a:srgbClr val="565656"/>
              </a:solidFill>
              <a:latin typeface="Verdana"/>
              <a:ea typeface="Verdana"/>
              <a:cs typeface="Verdana"/>
              <a:sym typeface="Verdana"/>
            </a:endParaRPr>
          </a:p>
          <a:p>
            <a:pPr indent="-269999" lvl="0" marL="269999" rtl="0" algn="l">
              <a:spcBef>
                <a:spcPts val="0"/>
              </a:spcBef>
              <a:spcAft>
                <a:spcPts val="0"/>
              </a:spcAft>
              <a:buNone/>
            </a:pPr>
            <a:r>
              <a:rPr lang="de-DE" sz="1500">
                <a:solidFill>
                  <a:srgbClr val="565656"/>
                </a:solidFill>
                <a:latin typeface="Verdana"/>
                <a:ea typeface="Verdana"/>
                <a:cs typeface="Verdana"/>
                <a:sym typeface="Verdana"/>
              </a:rPr>
              <a:t>Rubin, D. B. (1974). Estimating causal effects of treatments in randomized and nonrandomized studies. </a:t>
            </a:r>
            <a:r>
              <a:rPr i="1" lang="de-DE" sz="1500">
                <a:solidFill>
                  <a:srgbClr val="565656"/>
                </a:solidFill>
                <a:latin typeface="Verdana"/>
                <a:ea typeface="Verdana"/>
                <a:cs typeface="Verdana"/>
                <a:sym typeface="Verdana"/>
              </a:rPr>
              <a:t>Journal of Educational Psychology, 66</a:t>
            </a:r>
            <a:r>
              <a:rPr lang="de-DE" sz="1500">
                <a:solidFill>
                  <a:srgbClr val="565656"/>
                </a:solidFill>
                <a:latin typeface="Verdana"/>
                <a:ea typeface="Verdana"/>
                <a:cs typeface="Verdana"/>
                <a:sym typeface="Verdana"/>
              </a:rPr>
              <a:t>(5), 688–701</a:t>
            </a:r>
            <a:endParaRPr sz="1500">
              <a:solidFill>
                <a:srgbClr val="565656"/>
              </a:solidFill>
              <a:latin typeface="Verdana"/>
              <a:ea typeface="Verdana"/>
              <a:cs typeface="Verdana"/>
              <a:sym typeface="Verdana"/>
            </a:endParaRPr>
          </a:p>
          <a:p>
            <a:pPr indent="-269999" lvl="0" marL="269999" rtl="0" algn="l">
              <a:spcBef>
                <a:spcPts val="0"/>
              </a:spcBef>
              <a:spcAft>
                <a:spcPts val="0"/>
              </a:spcAft>
              <a:buNone/>
            </a:pPr>
            <a:r>
              <a:rPr lang="de-DE" sz="1500">
                <a:solidFill>
                  <a:srgbClr val="333333"/>
                </a:solidFill>
                <a:highlight>
                  <a:srgbClr val="FFFFFF"/>
                </a:highlight>
                <a:latin typeface="Verdana"/>
                <a:ea typeface="Verdana"/>
                <a:cs typeface="Verdana"/>
                <a:sym typeface="Verdana"/>
              </a:rPr>
              <a:t>Shadish, W. R., Cook, T. D., &amp; Campbell, D. T. (2002). </a:t>
            </a:r>
            <a:r>
              <a:rPr i="1" lang="de-DE" sz="1500">
                <a:solidFill>
                  <a:srgbClr val="333333"/>
                </a:solidFill>
                <a:highlight>
                  <a:srgbClr val="FFFFFF"/>
                </a:highlight>
                <a:latin typeface="Verdana"/>
                <a:ea typeface="Verdana"/>
                <a:cs typeface="Verdana"/>
                <a:sym typeface="Verdana"/>
              </a:rPr>
              <a:t>Experimental and quasi-experimental designs for generalized causal inference</a:t>
            </a:r>
            <a:r>
              <a:rPr lang="de-DE" sz="1500">
                <a:solidFill>
                  <a:srgbClr val="333333"/>
                </a:solidFill>
                <a:highlight>
                  <a:srgbClr val="FFFFFF"/>
                </a:highlight>
                <a:latin typeface="Verdana"/>
                <a:ea typeface="Verdana"/>
                <a:cs typeface="Verdana"/>
                <a:sym typeface="Verdana"/>
              </a:rPr>
              <a:t>. Mifflin and Company</a:t>
            </a:r>
            <a:endParaRPr sz="1500">
              <a:solidFill>
                <a:srgbClr val="565656"/>
              </a:solidFill>
              <a:latin typeface="Verdana"/>
              <a:ea typeface="Verdana"/>
              <a:cs typeface="Verdana"/>
              <a:sym typeface="Verdana"/>
            </a:endParaRPr>
          </a:p>
        </p:txBody>
      </p:sp>
      <p:sp>
        <p:nvSpPr>
          <p:cNvPr id="318" name="Google Shape;318;p35"/>
          <p:cNvSpPr txBox="1"/>
          <p:nvPr>
            <p:ph idx="4294967295"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References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8"/>
          <p:cNvSpPr txBox="1"/>
          <p:nvPr>
            <p:ph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Workshop aims</a:t>
            </a:r>
            <a:endParaRPr/>
          </a:p>
        </p:txBody>
      </p:sp>
      <p:sp>
        <p:nvSpPr>
          <p:cNvPr id="53" name="Google Shape;53;p8"/>
          <p:cNvSpPr txBox="1"/>
          <p:nvPr>
            <p:ph idx="1" type="body"/>
          </p:nvPr>
        </p:nvSpPr>
        <p:spPr>
          <a:xfrm>
            <a:off x="457200" y="1419621"/>
            <a:ext cx="8229600" cy="3174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de-DE"/>
              <a:t>This workshop aims to </a:t>
            </a:r>
            <a:endParaRPr/>
          </a:p>
          <a:p>
            <a:pPr indent="-342900" lvl="0" marL="457200" rtl="0" algn="l">
              <a:spcBef>
                <a:spcPts val="0"/>
              </a:spcBef>
              <a:spcAft>
                <a:spcPts val="0"/>
              </a:spcAft>
              <a:buSzPts val="1800"/>
              <a:buChar char="•"/>
            </a:pPr>
            <a:r>
              <a:rPr lang="de-DE"/>
              <a:t>communicate theoretical knowledge about causal and non-causal inference, </a:t>
            </a:r>
            <a:endParaRPr/>
          </a:p>
          <a:p>
            <a:pPr indent="-342900" lvl="0" marL="457200" rtl="0" algn="l">
              <a:spcBef>
                <a:spcPts val="0"/>
              </a:spcBef>
              <a:spcAft>
                <a:spcPts val="0"/>
              </a:spcAft>
              <a:buSzPts val="1800"/>
              <a:buChar char="•"/>
            </a:pPr>
            <a:r>
              <a:rPr lang="de-DE"/>
              <a:t>illustrate methods for causal inference from experimental and observational data, and </a:t>
            </a:r>
            <a:endParaRPr/>
          </a:p>
          <a:p>
            <a:pPr indent="-342900" lvl="0" marL="457200" rtl="0" algn="l">
              <a:spcBef>
                <a:spcPts val="0"/>
              </a:spcBef>
              <a:spcAft>
                <a:spcPts val="0"/>
              </a:spcAft>
              <a:buSzPts val="1800"/>
              <a:buChar char="•"/>
            </a:pPr>
            <a:r>
              <a:rPr lang="de-DE"/>
              <a:t>exemplify hands-on applications of the methods in 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9"/>
          <p:cNvSpPr txBox="1"/>
          <p:nvPr>
            <p:ph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Workshop aims</a:t>
            </a:r>
            <a:endParaRPr/>
          </a:p>
        </p:txBody>
      </p:sp>
      <p:sp>
        <p:nvSpPr>
          <p:cNvPr id="60" name="Google Shape;60;p9"/>
          <p:cNvSpPr txBox="1"/>
          <p:nvPr>
            <p:ph idx="1" type="body"/>
          </p:nvPr>
        </p:nvSpPr>
        <p:spPr>
          <a:xfrm>
            <a:off x="457200" y="1419621"/>
            <a:ext cx="8229600" cy="3174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de-DE"/>
              <a:t>After a successful completion of the course, the students</a:t>
            </a:r>
            <a:endParaRPr/>
          </a:p>
          <a:p>
            <a:pPr indent="-342900" lvl="0" marL="457200" rtl="0" algn="l">
              <a:spcBef>
                <a:spcPts val="0"/>
              </a:spcBef>
              <a:spcAft>
                <a:spcPts val="0"/>
              </a:spcAft>
              <a:buSzPts val="1800"/>
              <a:buChar char="•"/>
            </a:pPr>
            <a:r>
              <a:rPr lang="de-DE"/>
              <a:t>have a deep understanding of the potential outcome framework,</a:t>
            </a:r>
            <a:endParaRPr/>
          </a:p>
          <a:p>
            <a:pPr indent="-342900" lvl="0" marL="457200" rtl="0" algn="l">
              <a:spcBef>
                <a:spcPts val="0"/>
              </a:spcBef>
              <a:spcAft>
                <a:spcPts val="0"/>
              </a:spcAft>
              <a:buSzPts val="1800"/>
              <a:buChar char="•"/>
            </a:pPr>
            <a:r>
              <a:rPr lang="de-DE"/>
              <a:t>have a broad knowledge about the assumptions, prerequisites, and procedures of randomized trials, regression models, regression discontinuity designs, differences-in-differences approaches, and instrumental variable approaches,</a:t>
            </a:r>
            <a:endParaRPr/>
          </a:p>
          <a:p>
            <a:pPr indent="-342900" lvl="0" marL="457200" rtl="0" algn="l">
              <a:spcBef>
                <a:spcPts val="0"/>
              </a:spcBef>
              <a:spcAft>
                <a:spcPts val="0"/>
              </a:spcAft>
              <a:buSzPts val="1800"/>
              <a:buChar char="•"/>
            </a:pPr>
            <a:r>
              <a:rPr lang="de-DE"/>
              <a:t>can critically read and interpret results of causal inference studies,</a:t>
            </a:r>
            <a:endParaRPr/>
          </a:p>
          <a:p>
            <a:pPr indent="-342900" lvl="0" marL="457200" rtl="0" algn="l">
              <a:spcBef>
                <a:spcPts val="0"/>
              </a:spcBef>
              <a:spcAft>
                <a:spcPts val="0"/>
              </a:spcAft>
              <a:buSzPts val="1800"/>
              <a:buChar char="•"/>
            </a:pPr>
            <a:r>
              <a:rPr lang="de-DE"/>
              <a:t>can apply methodological peculiarities of the causal inference methods in own analyses, and</a:t>
            </a:r>
            <a:endParaRPr/>
          </a:p>
          <a:p>
            <a:pPr indent="-342900" lvl="0" marL="457200" rtl="0" algn="l">
              <a:spcBef>
                <a:spcPts val="0"/>
              </a:spcBef>
              <a:spcAft>
                <a:spcPts val="0"/>
              </a:spcAft>
              <a:buSzPts val="1800"/>
              <a:buChar char="•"/>
            </a:pPr>
            <a:r>
              <a:rPr lang="de-DE"/>
              <a:t>can develop own causal inference research questions and approaches.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0"/>
          <p:cNvSpPr txBox="1"/>
          <p:nvPr>
            <p:ph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Formalities and schedule</a:t>
            </a:r>
            <a:endParaRPr/>
          </a:p>
        </p:txBody>
      </p:sp>
      <p:sp>
        <p:nvSpPr>
          <p:cNvPr id="67" name="Google Shape;67;p10"/>
          <p:cNvSpPr txBox="1"/>
          <p:nvPr>
            <p:ph idx="1" type="body"/>
          </p:nvPr>
        </p:nvSpPr>
        <p:spPr>
          <a:xfrm>
            <a:off x="5740025" y="1419625"/>
            <a:ext cx="2946900" cy="3174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de-DE"/>
              <a:t>Required Readings</a:t>
            </a:r>
            <a:endParaRPr/>
          </a:p>
          <a:p>
            <a:pPr indent="-342900" lvl="0" marL="457200" rtl="0" algn="l">
              <a:spcBef>
                <a:spcPts val="0"/>
              </a:spcBef>
              <a:spcAft>
                <a:spcPts val="0"/>
              </a:spcAft>
              <a:buSzPts val="1800"/>
              <a:buChar char="•"/>
            </a:pPr>
            <a:r>
              <a:rPr lang="de-DE"/>
              <a:t>Before each session, read one book chapter or empirical study </a:t>
            </a:r>
            <a:endParaRPr/>
          </a:p>
          <a:p>
            <a:pPr indent="-342900" lvl="0" marL="457200" rtl="0" algn="l">
              <a:spcBef>
                <a:spcPts val="0"/>
              </a:spcBef>
              <a:spcAft>
                <a:spcPts val="0"/>
              </a:spcAft>
              <a:buClr>
                <a:srgbClr val="0000FF"/>
              </a:buClr>
              <a:buSzPts val="1800"/>
              <a:buChar char="•"/>
            </a:pPr>
            <a:r>
              <a:rPr lang="de-DE" u="sng">
                <a:solidFill>
                  <a:srgbClr val="0000FF"/>
                </a:solidFill>
                <a:hlinkClick r:id="rId3">
                  <a:extLst>
                    <a:ext uri="{A12FA001-AC4F-418D-AE19-62706E023703}">
                      <ahyp:hlinkClr val="tx"/>
                    </a:ext>
                  </a:extLst>
                </a:hlinkClick>
              </a:rPr>
              <a:t>Leganto</a:t>
            </a:r>
            <a:endParaRPr>
              <a:solidFill>
                <a:srgbClr val="0000FF"/>
              </a:solidFill>
            </a:endParaRPr>
          </a:p>
          <a:p>
            <a:pPr indent="0" lvl="0" marL="0" rtl="0" algn="l">
              <a:spcBef>
                <a:spcPts val="0"/>
              </a:spcBef>
              <a:spcAft>
                <a:spcPts val="0"/>
              </a:spcAft>
              <a:buNone/>
            </a:pPr>
            <a:r>
              <a:t/>
            </a:r>
            <a:endParaRPr>
              <a:solidFill>
                <a:srgbClr val="ED1C24"/>
              </a:solidFill>
            </a:endParaRPr>
          </a:p>
          <a:p>
            <a:pPr indent="0" lvl="0" marL="0" rtl="0" algn="l">
              <a:spcBef>
                <a:spcPts val="0"/>
              </a:spcBef>
              <a:spcAft>
                <a:spcPts val="0"/>
              </a:spcAft>
              <a:buClr>
                <a:schemeClr val="dk1"/>
              </a:buClr>
              <a:buSzPts val="1100"/>
              <a:buFont typeface="Arial"/>
              <a:buNone/>
            </a:pPr>
            <a:r>
              <a:rPr lang="de-DE"/>
              <a:t>Slides and Materials</a:t>
            </a:r>
            <a:endParaRPr/>
          </a:p>
          <a:p>
            <a:pPr indent="-342900" lvl="0" marL="457200" rtl="0" algn="l">
              <a:spcBef>
                <a:spcPts val="0"/>
              </a:spcBef>
              <a:spcAft>
                <a:spcPts val="0"/>
              </a:spcAft>
              <a:buSzPts val="1800"/>
              <a:buChar char="•"/>
            </a:pPr>
            <a:r>
              <a:rPr lang="de-DE"/>
              <a:t>Uploaded to </a:t>
            </a:r>
            <a:r>
              <a:rPr lang="de-DE" u="sng">
                <a:solidFill>
                  <a:srgbClr val="0000FF"/>
                </a:solidFill>
                <a:hlinkClick r:id="rId4">
                  <a:extLst>
                    <a:ext uri="{A12FA001-AC4F-418D-AE19-62706E023703}">
                      <ahyp:hlinkClr val="tx"/>
                    </a:ext>
                  </a:extLst>
                </a:hlinkClick>
              </a:rPr>
              <a:t>Canvas</a:t>
            </a:r>
            <a:endParaRPr>
              <a:solidFill>
                <a:srgbClr val="0000FF"/>
              </a:solidFill>
            </a:endParaRPr>
          </a:p>
          <a:p>
            <a:pPr indent="0" lvl="0" marL="0" rtl="0" algn="l">
              <a:spcBef>
                <a:spcPts val="0"/>
              </a:spcBef>
              <a:spcAft>
                <a:spcPts val="0"/>
              </a:spcAft>
              <a:buNone/>
            </a:pPr>
            <a:r>
              <a:t/>
            </a:r>
            <a:endParaRPr>
              <a:solidFill>
                <a:srgbClr val="ED1C24"/>
              </a:solidFill>
            </a:endParaRPr>
          </a:p>
          <a:p>
            <a:pPr indent="0" lvl="0" marL="0" rtl="0" algn="l">
              <a:spcBef>
                <a:spcPts val="600"/>
              </a:spcBef>
              <a:spcAft>
                <a:spcPts val="600"/>
              </a:spcAft>
              <a:buClr>
                <a:schemeClr val="dk1"/>
              </a:buClr>
              <a:buSzPts val="1100"/>
              <a:buFont typeface="Arial"/>
              <a:buNone/>
            </a:pPr>
            <a:r>
              <a:rPr lang="de-DE"/>
              <a:t>All sessions take place in Forskningsparken Basis 314</a:t>
            </a:r>
            <a:endParaRPr>
              <a:solidFill>
                <a:srgbClr val="ED1C24"/>
              </a:solidFill>
            </a:endParaRPr>
          </a:p>
        </p:txBody>
      </p:sp>
      <p:pic>
        <p:nvPicPr>
          <p:cNvPr id="68" name="Google Shape;68;p10"/>
          <p:cNvPicPr preferRelativeResize="0"/>
          <p:nvPr/>
        </p:nvPicPr>
        <p:blipFill>
          <a:blip r:embed="rId5">
            <a:alphaModFix/>
          </a:blip>
          <a:stretch>
            <a:fillRect/>
          </a:stretch>
        </p:blipFill>
        <p:spPr>
          <a:xfrm>
            <a:off x="457200" y="1172750"/>
            <a:ext cx="5214001" cy="366862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graphicFrame>
        <p:nvGraphicFramePr>
          <p:cNvPr id="74" name="Google Shape;74;p11"/>
          <p:cNvGraphicFramePr/>
          <p:nvPr/>
        </p:nvGraphicFramePr>
        <p:xfrm>
          <a:off x="1704975" y="1387175"/>
          <a:ext cx="3000000" cy="3000000"/>
        </p:xfrm>
        <a:graphic>
          <a:graphicData uri="http://schemas.openxmlformats.org/drawingml/2006/table">
            <a:tbl>
              <a:tblPr>
                <a:noFill/>
                <a:tableStyleId>{2BDACE4A-265F-4CC5-8E63-5405443A813A}</a:tableStyleId>
              </a:tblPr>
              <a:tblGrid>
                <a:gridCol w="400050"/>
                <a:gridCol w="5334000"/>
              </a:tblGrid>
              <a:tr h="695325">
                <a:tc>
                  <a:txBody>
                    <a:bodyPr/>
                    <a:lstStyle/>
                    <a:p>
                      <a:pPr indent="0" lvl="0" marL="0" rtl="0" algn="l">
                        <a:spcBef>
                          <a:spcPts val="0"/>
                        </a:spcBef>
                        <a:spcAft>
                          <a:spcPts val="0"/>
                        </a:spcAft>
                        <a:buNone/>
                      </a:pPr>
                      <a:r>
                        <a:rPr lang="de-DE" sz="1100">
                          <a:latin typeface="Verdana"/>
                          <a:ea typeface="Verdana"/>
                          <a:cs typeface="Verdana"/>
                          <a:sym typeface="Verdana"/>
                        </a:rPr>
                        <a:t>1</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de-DE" sz="1100">
                          <a:latin typeface="Verdana"/>
                          <a:ea typeface="Verdana"/>
                          <a:cs typeface="Verdana"/>
                          <a:sym typeface="Verdana"/>
                        </a:rPr>
                        <a:t>Introduction</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Time: 17 January 2022, 12:15-14:00h</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Main instructor: Isa Steinmann</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Required reading: Shadish, Cook, &amp; Campbell (2002), chapter 1</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r h="12700">
                <a:tc>
                  <a:txBody>
                    <a:bodyPr/>
                    <a:lstStyle/>
                    <a:p>
                      <a:pPr indent="0" lvl="0" marL="0" rtl="0" algn="l">
                        <a:spcBef>
                          <a:spcPts val="0"/>
                        </a:spcBef>
                        <a:spcAft>
                          <a:spcPts val="0"/>
                        </a:spcAft>
                        <a:buNone/>
                      </a:pPr>
                      <a:r>
                        <a:rPr lang="de-DE" sz="1100">
                          <a:latin typeface="Verdana"/>
                          <a:ea typeface="Verdana"/>
                          <a:cs typeface="Verdana"/>
                          <a:sym typeface="Verdana"/>
                        </a:rPr>
                        <a:t>2</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de-DE" sz="1100">
                          <a:latin typeface="Verdana"/>
                          <a:ea typeface="Verdana"/>
                          <a:cs typeface="Verdana"/>
                          <a:sym typeface="Verdana"/>
                        </a:rPr>
                        <a:t>Designing Experiments</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Time: 20 January 2022, 12:15-14:00h</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Main instructor: Isa Steinmann</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Required reading: Shadish, Cook, &amp; Campbell (2002), chapter 8</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r h="12700">
                <a:tc>
                  <a:txBody>
                    <a:bodyPr/>
                    <a:lstStyle/>
                    <a:p>
                      <a:pPr indent="0" lvl="0" marL="0" rtl="0" algn="l">
                        <a:spcBef>
                          <a:spcPts val="0"/>
                        </a:spcBef>
                        <a:spcAft>
                          <a:spcPts val="0"/>
                        </a:spcAft>
                        <a:buNone/>
                      </a:pPr>
                      <a:r>
                        <a:rPr lang="de-DE" sz="1100">
                          <a:latin typeface="Verdana"/>
                          <a:ea typeface="Verdana"/>
                          <a:cs typeface="Verdana"/>
                          <a:sym typeface="Verdana"/>
                        </a:rPr>
                        <a:t>3</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de-DE" sz="1100">
                          <a:latin typeface="Verdana"/>
                          <a:ea typeface="Verdana"/>
                          <a:cs typeface="Verdana"/>
                          <a:sym typeface="Verdana"/>
                        </a:rPr>
                        <a:t>Randomized Trials I</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Time: 24 January 2022, 12:15-14:00h</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Main instructor: José Manuel Arencibia Alemán</a:t>
                      </a:r>
                      <a:endParaRPr b="1" sz="23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Required reading: Angrist &amp; Pischke (2015), chapter 1</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r h="12700">
                <a:tc>
                  <a:txBody>
                    <a:bodyPr/>
                    <a:lstStyle/>
                    <a:p>
                      <a:pPr indent="0" lvl="0" marL="0" rtl="0" algn="l">
                        <a:spcBef>
                          <a:spcPts val="0"/>
                        </a:spcBef>
                        <a:spcAft>
                          <a:spcPts val="0"/>
                        </a:spcAft>
                        <a:buNone/>
                      </a:pPr>
                      <a:r>
                        <a:rPr lang="de-DE" sz="1100">
                          <a:latin typeface="Verdana"/>
                          <a:ea typeface="Verdana"/>
                          <a:cs typeface="Verdana"/>
                          <a:sym typeface="Verdana"/>
                        </a:rPr>
                        <a:t>4</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de-DE" sz="1100">
                          <a:latin typeface="Verdana"/>
                          <a:ea typeface="Verdana"/>
                          <a:cs typeface="Verdana"/>
                          <a:sym typeface="Verdana"/>
                        </a:rPr>
                        <a:t>Randomized Trials II</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Time: 26 January 2022, 12:15-14:00h</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Main instructor: José Manuel Arencibia </a:t>
                      </a:r>
                      <a:r>
                        <a:rPr lang="de-DE" sz="1100">
                          <a:solidFill>
                            <a:schemeClr val="dk1"/>
                          </a:solidFill>
                          <a:latin typeface="Verdana"/>
                          <a:ea typeface="Verdana"/>
                          <a:cs typeface="Verdana"/>
                          <a:sym typeface="Verdana"/>
                        </a:rPr>
                        <a:t>Alemán</a:t>
                      </a:r>
                      <a:endParaRPr b="1" sz="23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Required reading: Shadish, Cook, &amp; Campbell (2002), chapter 9</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bl>
          </a:graphicData>
        </a:graphic>
      </p:graphicFrame>
      <p:sp>
        <p:nvSpPr>
          <p:cNvPr id="75" name="Google Shape;75;p11"/>
          <p:cNvSpPr txBox="1"/>
          <p:nvPr>
            <p:ph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Formalities and schedule</a:t>
            </a:r>
            <a:endParaRPr/>
          </a:p>
        </p:txBody>
      </p:sp>
      <p:sp>
        <p:nvSpPr>
          <p:cNvPr id="76" name="Google Shape;76;p11"/>
          <p:cNvSpPr/>
          <p:nvPr/>
        </p:nvSpPr>
        <p:spPr>
          <a:xfrm>
            <a:off x="903975" y="1327675"/>
            <a:ext cx="801000" cy="400500"/>
          </a:xfrm>
          <a:prstGeom prst="rightArrow">
            <a:avLst>
              <a:gd fmla="val 50000" name="adj1"/>
              <a:gd fmla="val 50000" name="adj2"/>
            </a:avLst>
          </a:prstGeom>
          <a:solidFill>
            <a:srgbClr val="ED1C24"/>
          </a:solidFill>
          <a:ln cap="flat" cmpd="sng" w="9525">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graphicFrame>
        <p:nvGraphicFramePr>
          <p:cNvPr id="82" name="Google Shape;82;p12"/>
          <p:cNvGraphicFramePr/>
          <p:nvPr/>
        </p:nvGraphicFramePr>
        <p:xfrm>
          <a:off x="1704975" y="1387175"/>
          <a:ext cx="3000000" cy="3000000"/>
        </p:xfrm>
        <a:graphic>
          <a:graphicData uri="http://schemas.openxmlformats.org/drawingml/2006/table">
            <a:tbl>
              <a:tblPr>
                <a:noFill/>
                <a:tableStyleId>{2BDACE4A-265F-4CC5-8E63-5405443A813A}</a:tableStyleId>
              </a:tblPr>
              <a:tblGrid>
                <a:gridCol w="400050"/>
                <a:gridCol w="5334000"/>
              </a:tblGrid>
              <a:tr h="695325">
                <a:tc>
                  <a:txBody>
                    <a:bodyPr/>
                    <a:lstStyle/>
                    <a:p>
                      <a:pPr indent="0" lvl="0" marL="0" rtl="0" algn="l">
                        <a:spcBef>
                          <a:spcPts val="0"/>
                        </a:spcBef>
                        <a:spcAft>
                          <a:spcPts val="0"/>
                        </a:spcAft>
                        <a:buNone/>
                      </a:pPr>
                      <a:r>
                        <a:rPr lang="de-DE" sz="1100">
                          <a:latin typeface="Verdana"/>
                          <a:ea typeface="Verdana"/>
                          <a:cs typeface="Verdana"/>
                          <a:sym typeface="Verdana"/>
                        </a:rPr>
                        <a:t>5</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de-DE" sz="1100">
                          <a:latin typeface="Verdana"/>
                          <a:ea typeface="Verdana"/>
                          <a:cs typeface="Verdana"/>
                          <a:sym typeface="Verdana"/>
                        </a:rPr>
                        <a:t>Regression Models</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Time: 31 January 2022, 12:15-14:00h</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Main instructor: Isa Steinmann</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Required reading: Angrist &amp; Pischke (2015), chapter 2</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r h="12700">
                <a:tc>
                  <a:txBody>
                    <a:bodyPr/>
                    <a:lstStyle/>
                    <a:p>
                      <a:pPr indent="0" lvl="0" marL="0" rtl="0" algn="l">
                        <a:spcBef>
                          <a:spcPts val="0"/>
                        </a:spcBef>
                        <a:spcAft>
                          <a:spcPts val="0"/>
                        </a:spcAft>
                        <a:buNone/>
                      </a:pPr>
                      <a:r>
                        <a:rPr lang="de-DE" sz="1100">
                          <a:latin typeface="Verdana"/>
                          <a:ea typeface="Verdana"/>
                          <a:cs typeface="Verdana"/>
                          <a:sym typeface="Verdana"/>
                        </a:rPr>
                        <a:t>6</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de-DE" sz="1100">
                          <a:latin typeface="Verdana"/>
                          <a:ea typeface="Verdana"/>
                          <a:cs typeface="Verdana"/>
                          <a:sym typeface="Verdana"/>
                        </a:rPr>
                        <a:t>Further Control Strategies</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Time: 03 February 2022, 12:15-14:00h</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Main instructor: Isa Steinmann</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Required reading: -</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r h="12700">
                <a:tc>
                  <a:txBody>
                    <a:bodyPr/>
                    <a:lstStyle/>
                    <a:p>
                      <a:pPr indent="0" lvl="0" marL="0" rtl="0" algn="l">
                        <a:spcBef>
                          <a:spcPts val="0"/>
                        </a:spcBef>
                        <a:spcAft>
                          <a:spcPts val="0"/>
                        </a:spcAft>
                        <a:buNone/>
                      </a:pPr>
                      <a:r>
                        <a:rPr lang="de-DE" sz="1100">
                          <a:latin typeface="Verdana"/>
                          <a:ea typeface="Verdana"/>
                          <a:cs typeface="Verdana"/>
                          <a:sym typeface="Verdana"/>
                        </a:rPr>
                        <a:t>7</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de-DE" sz="1100">
                          <a:latin typeface="Verdana"/>
                          <a:ea typeface="Verdana"/>
                          <a:cs typeface="Verdana"/>
                          <a:sym typeface="Verdana"/>
                        </a:rPr>
                        <a:t>Instrumental Variable Approaches</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Time: 07 February 2022, 12:15-14:00h</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Main instructor: José Manuel Arencibia </a:t>
                      </a:r>
                      <a:r>
                        <a:rPr lang="de-DE" sz="1100">
                          <a:solidFill>
                            <a:schemeClr val="dk1"/>
                          </a:solidFill>
                          <a:latin typeface="Verdana"/>
                          <a:ea typeface="Verdana"/>
                          <a:cs typeface="Verdana"/>
                          <a:sym typeface="Verdana"/>
                        </a:rPr>
                        <a:t>Alemán</a:t>
                      </a:r>
                      <a:endParaRPr b="1"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Required reading: Angrist &amp; Pischke (2015), chapter 3</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r h="12700">
                <a:tc>
                  <a:txBody>
                    <a:bodyPr/>
                    <a:lstStyle/>
                    <a:p>
                      <a:pPr indent="0" lvl="0" marL="0" rtl="0" algn="l">
                        <a:spcBef>
                          <a:spcPts val="0"/>
                        </a:spcBef>
                        <a:spcAft>
                          <a:spcPts val="0"/>
                        </a:spcAft>
                        <a:buNone/>
                      </a:pPr>
                      <a:r>
                        <a:rPr lang="de-DE" sz="1100">
                          <a:latin typeface="Verdana"/>
                          <a:ea typeface="Verdana"/>
                          <a:cs typeface="Verdana"/>
                          <a:sym typeface="Verdana"/>
                        </a:rPr>
                        <a:t>8</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de-DE" sz="1100">
                          <a:latin typeface="Verdana"/>
                          <a:ea typeface="Verdana"/>
                          <a:cs typeface="Verdana"/>
                          <a:sym typeface="Verdana"/>
                        </a:rPr>
                        <a:t>Regression Discontinuity Designs I</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Time: 10 February 2022, 12:15-14:00h</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Main instructor: José Manuel Arencibia </a:t>
                      </a:r>
                      <a:r>
                        <a:rPr lang="de-DE" sz="1100">
                          <a:solidFill>
                            <a:schemeClr val="dk1"/>
                          </a:solidFill>
                          <a:latin typeface="Verdana"/>
                          <a:ea typeface="Verdana"/>
                          <a:cs typeface="Verdana"/>
                          <a:sym typeface="Verdana"/>
                        </a:rPr>
                        <a:t>Alemán</a:t>
                      </a:r>
                      <a:endParaRPr b="1"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Required reading: Angrist &amp; Pischke (2015), chapter 4</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bl>
          </a:graphicData>
        </a:graphic>
      </p:graphicFrame>
      <p:sp>
        <p:nvSpPr>
          <p:cNvPr id="83" name="Google Shape;83;p12"/>
          <p:cNvSpPr txBox="1"/>
          <p:nvPr>
            <p:ph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Formalities and schedule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graphicFrame>
        <p:nvGraphicFramePr>
          <p:cNvPr id="89" name="Google Shape;89;p13"/>
          <p:cNvGraphicFramePr/>
          <p:nvPr/>
        </p:nvGraphicFramePr>
        <p:xfrm>
          <a:off x="1704975" y="1387175"/>
          <a:ext cx="3000000" cy="3000000"/>
        </p:xfrm>
        <a:graphic>
          <a:graphicData uri="http://schemas.openxmlformats.org/drawingml/2006/table">
            <a:tbl>
              <a:tblPr>
                <a:noFill/>
                <a:tableStyleId>{2BDACE4A-265F-4CC5-8E63-5405443A813A}</a:tableStyleId>
              </a:tblPr>
              <a:tblGrid>
                <a:gridCol w="400050"/>
                <a:gridCol w="5334000"/>
              </a:tblGrid>
              <a:tr h="695325">
                <a:tc>
                  <a:txBody>
                    <a:bodyPr/>
                    <a:lstStyle/>
                    <a:p>
                      <a:pPr indent="0" lvl="0" marL="0" rtl="0" algn="l">
                        <a:spcBef>
                          <a:spcPts val="0"/>
                        </a:spcBef>
                        <a:spcAft>
                          <a:spcPts val="0"/>
                        </a:spcAft>
                        <a:buNone/>
                      </a:pPr>
                      <a:r>
                        <a:rPr lang="de-DE" sz="1100">
                          <a:latin typeface="Verdana"/>
                          <a:ea typeface="Verdana"/>
                          <a:cs typeface="Verdana"/>
                          <a:sym typeface="Verdana"/>
                        </a:rPr>
                        <a:t>9</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de-DE" sz="1100">
                          <a:latin typeface="Verdana"/>
                          <a:ea typeface="Verdana"/>
                          <a:cs typeface="Verdana"/>
                          <a:sym typeface="Verdana"/>
                        </a:rPr>
                        <a:t>Regression Discontinuity Designs II</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Time: 14 February 2022, 12:15-14:00h</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Main instructor: Isa Steinmann</a:t>
                      </a:r>
                      <a:endParaRPr b="1" sz="23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Required reading: Luyten (2006)</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r h="12700">
                <a:tc>
                  <a:txBody>
                    <a:bodyPr/>
                    <a:lstStyle/>
                    <a:p>
                      <a:pPr indent="0" lvl="0" marL="0" rtl="0" algn="l">
                        <a:spcBef>
                          <a:spcPts val="0"/>
                        </a:spcBef>
                        <a:spcAft>
                          <a:spcPts val="0"/>
                        </a:spcAft>
                        <a:buNone/>
                      </a:pPr>
                      <a:r>
                        <a:rPr lang="de-DE" sz="1100">
                          <a:latin typeface="Verdana"/>
                          <a:ea typeface="Verdana"/>
                          <a:cs typeface="Verdana"/>
                          <a:sym typeface="Verdana"/>
                        </a:rPr>
                        <a:t>10</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de-DE" sz="1100">
                          <a:latin typeface="Verdana"/>
                          <a:ea typeface="Verdana"/>
                          <a:cs typeface="Verdana"/>
                          <a:sym typeface="Verdana"/>
                        </a:rPr>
                        <a:t>Differences-in-Differences Designs I</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Time: 17 February 2022, 12:15-14:00h</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Main instructor: Isa Steinmann</a:t>
                      </a:r>
                      <a:endParaRPr b="1" sz="23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Required reading: Angrist &amp; Pischke (2015), chapter 5</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r h="12700">
                <a:tc>
                  <a:txBody>
                    <a:bodyPr/>
                    <a:lstStyle/>
                    <a:p>
                      <a:pPr indent="0" lvl="0" marL="0" rtl="0" algn="l">
                        <a:spcBef>
                          <a:spcPts val="0"/>
                        </a:spcBef>
                        <a:spcAft>
                          <a:spcPts val="0"/>
                        </a:spcAft>
                        <a:buNone/>
                      </a:pPr>
                      <a:r>
                        <a:rPr lang="de-DE" sz="1100">
                          <a:latin typeface="Verdana"/>
                          <a:ea typeface="Verdana"/>
                          <a:cs typeface="Verdana"/>
                          <a:sym typeface="Verdana"/>
                        </a:rPr>
                        <a:t>11</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de-DE" sz="1100">
                          <a:latin typeface="Verdana"/>
                          <a:ea typeface="Verdana"/>
                          <a:cs typeface="Verdana"/>
                          <a:sym typeface="Verdana"/>
                        </a:rPr>
                        <a:t>Differences-in-Differences Designs II</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Time: 21 February 2022, 12:15-14:00h</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Main instructor: Isa Steinmann</a:t>
                      </a:r>
                      <a:endParaRPr b="1" sz="23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Required reading: Strello, Strietholt, Steinmann, &amp; Siepmann (2021)</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r h="12700">
                <a:tc>
                  <a:txBody>
                    <a:bodyPr/>
                    <a:lstStyle/>
                    <a:p>
                      <a:pPr indent="0" lvl="0" marL="0" rtl="0" algn="l">
                        <a:spcBef>
                          <a:spcPts val="0"/>
                        </a:spcBef>
                        <a:spcAft>
                          <a:spcPts val="0"/>
                        </a:spcAft>
                        <a:buNone/>
                      </a:pPr>
                      <a:r>
                        <a:rPr lang="de-DE" sz="1100">
                          <a:latin typeface="Verdana"/>
                          <a:ea typeface="Verdana"/>
                          <a:cs typeface="Verdana"/>
                          <a:sym typeface="Verdana"/>
                        </a:rPr>
                        <a:t>12</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de-DE" sz="1100">
                          <a:latin typeface="Verdana"/>
                          <a:ea typeface="Verdana"/>
                          <a:cs typeface="Verdana"/>
                          <a:sym typeface="Verdana"/>
                        </a:rPr>
                        <a:t>Lessons Learned and Closing</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Time: 23 February 2022, 12:15-14:00h</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Main instructor: Isa Steinmann</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Required reading: Rutkowski &amp; Delandshere (2016)</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bl>
          </a:graphicData>
        </a:graphic>
      </p:graphicFrame>
      <p:sp>
        <p:nvSpPr>
          <p:cNvPr id="90" name="Google Shape;90;p13"/>
          <p:cNvSpPr txBox="1"/>
          <p:nvPr>
            <p:ph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1800"/>
              <a:buFont typeface="Verdana"/>
              <a:buNone/>
            </a:pPr>
            <a:r>
              <a:rPr lang="de-DE"/>
              <a:t>Formalities and schedule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arissa">
  <a:themeElements>
    <a:clrScheme name="Elementar">
      <a:dk1>
        <a:srgbClr val="000000"/>
      </a:dk1>
      <a:lt1>
        <a:srgbClr val="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arissa">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