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21"/>
  </p:notesMasterIdLst>
  <p:sldIdLst>
    <p:sldId id="256" r:id="rId2"/>
    <p:sldId id="262" r:id="rId3"/>
    <p:sldId id="263" r:id="rId4"/>
    <p:sldId id="264" r:id="rId5"/>
    <p:sldId id="265" r:id="rId6"/>
    <p:sldId id="312" r:id="rId7"/>
    <p:sldId id="313" r:id="rId8"/>
    <p:sldId id="315" r:id="rId9"/>
    <p:sldId id="316" r:id="rId10"/>
    <p:sldId id="319" r:id="rId11"/>
    <p:sldId id="320" r:id="rId12"/>
    <p:sldId id="314" r:id="rId13"/>
    <p:sldId id="281" r:id="rId14"/>
    <p:sldId id="291" r:id="rId15"/>
    <p:sldId id="306" r:id="rId16"/>
    <p:sldId id="322" r:id="rId17"/>
    <p:sldId id="310" r:id="rId18"/>
    <p:sldId id="311" r:id="rId19"/>
    <p:sldId id="280"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0918"/>
    <a:srgbClr val="7F7F7F"/>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32" autoAdjust="0"/>
  </p:normalViewPr>
  <p:slideViewPr>
    <p:cSldViewPr>
      <p:cViewPr varScale="1">
        <p:scale>
          <a:sx n="85" d="100"/>
          <a:sy n="85" d="100"/>
        </p:scale>
        <p:origin x="108" y="12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2C4661-D809-4566-937D-B29FFB0CAD39}" type="datetimeFigureOut">
              <a:rPr lang="de-DE" smtClean="0"/>
              <a:t>09.02.2022</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D5C6FF-50CB-4610-BCBC-8327A43AD84F}" type="slidenum">
              <a:rPr lang="de-DE" smtClean="0"/>
              <a:t>‹#›</a:t>
            </a:fld>
            <a:endParaRPr lang="de-DE"/>
          </a:p>
        </p:txBody>
      </p:sp>
    </p:spTree>
    <p:extLst>
      <p:ext uri="{BB962C8B-B14F-4D97-AF65-F5344CB8AC3E}">
        <p14:creationId xmlns:p14="http://schemas.microsoft.com/office/powerpoint/2010/main" val="2229458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43D5C6FF-50CB-4610-BCBC-8327A43AD84F}" type="slidenum">
              <a:rPr lang="de-DE" smtClean="0"/>
              <a:t>1</a:t>
            </a:fld>
            <a:endParaRPr lang="de-DE"/>
          </a:p>
        </p:txBody>
      </p:sp>
    </p:spTree>
    <p:extLst>
      <p:ext uri="{BB962C8B-B14F-4D97-AF65-F5344CB8AC3E}">
        <p14:creationId xmlns:p14="http://schemas.microsoft.com/office/powerpoint/2010/main" val="1510329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43D5C6FF-50CB-4610-BCBC-8327A43AD84F}" type="slidenum">
              <a:rPr lang="de-DE" smtClean="0"/>
              <a:t>2</a:t>
            </a:fld>
            <a:endParaRPr lang="de-DE"/>
          </a:p>
        </p:txBody>
      </p:sp>
    </p:spTree>
    <p:extLst>
      <p:ext uri="{BB962C8B-B14F-4D97-AF65-F5344CB8AC3E}">
        <p14:creationId xmlns:p14="http://schemas.microsoft.com/office/powerpoint/2010/main" val="3876960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11 </a:t>
            </a:r>
            <a:r>
              <a:rPr lang="de-DE" dirty="0" err="1"/>
              <a:t>minutes</a:t>
            </a:r>
            <a:endParaRPr lang="en-US" dirty="0"/>
          </a:p>
        </p:txBody>
      </p:sp>
      <p:sp>
        <p:nvSpPr>
          <p:cNvPr id="4" name="Slide Number Placeholder 3"/>
          <p:cNvSpPr>
            <a:spLocks noGrp="1"/>
          </p:cNvSpPr>
          <p:nvPr>
            <p:ph type="sldNum" sz="quarter" idx="5"/>
          </p:nvPr>
        </p:nvSpPr>
        <p:spPr/>
        <p:txBody>
          <a:bodyPr/>
          <a:lstStyle/>
          <a:p>
            <a:fld id="{43D5C6FF-50CB-4610-BCBC-8327A43AD84F}" type="slidenum">
              <a:rPr lang="de-DE" smtClean="0"/>
              <a:t>6</a:t>
            </a:fld>
            <a:endParaRPr lang="de-DE"/>
          </a:p>
        </p:txBody>
      </p:sp>
    </p:spTree>
    <p:extLst>
      <p:ext uri="{BB962C8B-B14F-4D97-AF65-F5344CB8AC3E}">
        <p14:creationId xmlns:p14="http://schemas.microsoft.com/office/powerpoint/2010/main" val="2438069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43D5C6FF-50CB-4610-BCBC-8327A43AD84F}" type="slidenum">
              <a:rPr lang="de-DE" smtClean="0"/>
              <a:t>17</a:t>
            </a:fld>
            <a:endParaRPr lang="de-DE"/>
          </a:p>
        </p:txBody>
      </p:sp>
    </p:spTree>
    <p:extLst>
      <p:ext uri="{BB962C8B-B14F-4D97-AF65-F5344CB8AC3E}">
        <p14:creationId xmlns:p14="http://schemas.microsoft.com/office/powerpoint/2010/main" val="1115438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43D5C6FF-50CB-4610-BCBC-8327A43AD84F}" type="slidenum">
              <a:rPr lang="de-DE" smtClean="0"/>
              <a:t>18</a:t>
            </a:fld>
            <a:endParaRPr lang="de-DE"/>
          </a:p>
        </p:txBody>
      </p:sp>
    </p:spTree>
    <p:extLst>
      <p:ext uri="{BB962C8B-B14F-4D97-AF65-F5344CB8AC3E}">
        <p14:creationId xmlns:p14="http://schemas.microsoft.com/office/powerpoint/2010/main" val="813234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85800" y="1597819"/>
            <a:ext cx="7772400" cy="1102519"/>
          </a:xfrm>
        </p:spPr>
        <p:txBody>
          <a:bodyPr>
            <a:normAutofit/>
          </a:bodyPr>
          <a:lstStyle>
            <a:lvl1pPr>
              <a:defRPr sz="2800">
                <a:solidFill>
                  <a:schemeClr val="tx1">
                    <a:lumMod val="50000"/>
                    <a:lumOff val="50000"/>
                  </a:schemeClr>
                </a:solidFill>
              </a:defRPr>
            </a:lvl1pPr>
          </a:lstStyle>
          <a:p>
            <a:r>
              <a:rPr lang="en-US" noProof="0" dirty="0"/>
              <a:t>Title</a:t>
            </a:r>
          </a:p>
        </p:txBody>
      </p:sp>
      <p:sp>
        <p:nvSpPr>
          <p:cNvPr id="3" name="Untertitel 2"/>
          <p:cNvSpPr>
            <a:spLocks noGrp="1"/>
          </p:cNvSpPr>
          <p:nvPr>
            <p:ph type="subTitle" idx="1" hasCustomPrompt="1"/>
          </p:nvPr>
        </p:nvSpPr>
        <p:spPr>
          <a:xfrm>
            <a:off x="689988" y="2859782"/>
            <a:ext cx="5826228" cy="1656184"/>
          </a:xfrm>
        </p:spPr>
        <p:txBody>
          <a:bodyPr>
            <a:noAutofit/>
          </a:bodyPr>
          <a:lstStyle>
            <a:lvl1pPr marL="0" indent="0" algn="l">
              <a:spcBef>
                <a:spcPts val="0"/>
              </a:spcBef>
              <a:buNone/>
              <a:defRPr sz="18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z="1800" noProof="0" dirty="0"/>
              <a:t>Subtitles</a:t>
            </a:r>
            <a:endParaRPr lang="en-US" sz="2000" noProof="0" dirty="0"/>
          </a:p>
          <a:p>
            <a:endParaRPr lang="en-GB" sz="2000" dirty="0"/>
          </a:p>
        </p:txBody>
      </p:sp>
    </p:spTree>
    <p:extLst>
      <p:ext uri="{BB962C8B-B14F-4D97-AF65-F5344CB8AC3E}">
        <p14:creationId xmlns:p14="http://schemas.microsoft.com/office/powerpoint/2010/main" val="60077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Inhaltsplatzhalter 2"/>
          <p:cNvSpPr>
            <a:spLocks noGrp="1"/>
          </p:cNvSpPr>
          <p:nvPr>
            <p:ph idx="1"/>
          </p:nvPr>
        </p:nvSpPr>
        <p:spPr>
          <a:xfrm>
            <a:off x="457200" y="1419621"/>
            <a:ext cx="8229600" cy="3175001"/>
          </a:xfrm>
        </p:spPr>
        <p:txBody>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p:txBody>
      </p:sp>
    </p:spTree>
    <p:extLst>
      <p:ext uri="{BB962C8B-B14F-4D97-AF65-F5344CB8AC3E}">
        <p14:creationId xmlns:p14="http://schemas.microsoft.com/office/powerpoint/2010/main" val="3628819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304391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05979"/>
            <a:ext cx="6995120" cy="857250"/>
          </a:xfrm>
          <a:prstGeom prst="rect">
            <a:avLst/>
          </a:prstGeom>
        </p:spPr>
        <p:txBody>
          <a:bodyPr vert="horz" lIns="91440" tIns="45720" rIns="91440" bIns="45720" rtlCol="0" anchor="ctr">
            <a:norm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457200" y="1419621"/>
            <a:ext cx="8229600" cy="3175001"/>
          </a:xfrm>
          <a:prstGeom prst="rect">
            <a:avLst/>
          </a:prstGeom>
        </p:spPr>
        <p:txBody>
          <a:bodyPr vert="horz" lIns="91440" tIns="45720" rIns="91440" bIns="45720" rtlCol="0">
            <a:norm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Ebene</a:t>
            </a:r>
          </a:p>
          <a:p>
            <a:pPr lvl="2"/>
            <a:r>
              <a:rPr lang="en-US" noProof="0" dirty="0" err="1"/>
              <a:t>Dritte</a:t>
            </a:r>
            <a:r>
              <a:rPr lang="en-US" noProof="0" dirty="0"/>
              <a:t> Ebene</a:t>
            </a:r>
          </a:p>
        </p:txBody>
      </p:sp>
      <p:pic>
        <p:nvPicPr>
          <p:cNvPr id="1026" name="Picture 2" descr="Bildergebnis für university of oslo 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668344" y="205979"/>
            <a:ext cx="1018456" cy="10184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userDrawn="1"/>
        </p:nvSpPr>
        <p:spPr>
          <a:xfrm>
            <a:off x="0" y="5020022"/>
            <a:ext cx="9144000" cy="12347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605579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p:hf hdr="0" dt="0"/>
  <p:txStyles>
    <p:titleStyle>
      <a:lvl1pPr algn="l" defTabSz="914400" rtl="0" eaLnBrk="1" latinLnBrk="0" hangingPunct="1">
        <a:spcBef>
          <a:spcPct val="0"/>
        </a:spcBef>
        <a:buNone/>
        <a:defRPr sz="1800" b="1" kern="1200">
          <a:solidFill>
            <a:schemeClr val="tx1">
              <a:lumMod val="50000"/>
              <a:lumOff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youtube.com/watch?reload=9&amp;v=eiffOVbYvNc&amp;feature=youtu.b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en-US" sz="2000" dirty="0"/>
              <a:t>Methods for Causal Inference in Educational Research</a:t>
            </a:r>
            <a:endParaRPr lang="en-US" sz="2000" b="0" dirty="0"/>
          </a:p>
        </p:txBody>
      </p:sp>
      <p:sp>
        <p:nvSpPr>
          <p:cNvPr id="3" name="Subtitle 2"/>
          <p:cNvSpPr>
            <a:spLocks noGrp="1"/>
          </p:cNvSpPr>
          <p:nvPr>
            <p:ph type="subTitle" idx="1"/>
          </p:nvPr>
        </p:nvSpPr>
        <p:spPr/>
        <p:txBody>
          <a:bodyPr/>
          <a:lstStyle/>
          <a:p>
            <a:r>
              <a:rPr lang="de-DE" dirty="0" err="1"/>
              <a:t>January</a:t>
            </a:r>
            <a:r>
              <a:rPr lang="de-DE" dirty="0"/>
              <a:t>/</a:t>
            </a:r>
            <a:r>
              <a:rPr lang="de-DE" dirty="0" err="1"/>
              <a:t>February</a:t>
            </a:r>
            <a:r>
              <a:rPr lang="de-DE" dirty="0"/>
              <a:t> 2022</a:t>
            </a:r>
          </a:p>
          <a:p>
            <a:endParaRPr lang="de-DE" sz="900" dirty="0"/>
          </a:p>
          <a:p>
            <a:r>
              <a:rPr lang="de-DE" dirty="0"/>
              <a:t>Isa Steinmann</a:t>
            </a:r>
            <a:endParaRPr lang="nb-NO" dirty="0"/>
          </a:p>
        </p:txBody>
      </p:sp>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3909311"/>
            <a:ext cx="3958208" cy="534647"/>
          </a:xfrm>
          <a:prstGeom prst="rect">
            <a:avLst/>
          </a:prstGeom>
        </p:spPr>
      </p:pic>
    </p:spTree>
    <p:extLst>
      <p:ext uri="{BB962C8B-B14F-4D97-AF65-F5344CB8AC3E}">
        <p14:creationId xmlns:p14="http://schemas.microsoft.com/office/powerpoint/2010/main" val="2010266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E44C-491E-4EDD-913B-1277C8714FF3}"/>
              </a:ext>
            </a:extLst>
          </p:cNvPr>
          <p:cNvSpPr>
            <a:spLocks noGrp="1"/>
          </p:cNvSpPr>
          <p:nvPr>
            <p:ph type="title"/>
          </p:nvPr>
        </p:nvSpPr>
        <p:spPr/>
        <p:txBody>
          <a:bodyPr/>
          <a:lstStyle/>
          <a:p>
            <a:r>
              <a:rPr lang="de-DE" dirty="0"/>
              <a:t>Easy versus </a:t>
            </a:r>
            <a:r>
              <a:rPr lang="de-DE" dirty="0" err="1"/>
              <a:t>tight</a:t>
            </a:r>
            <a:r>
              <a:rPr lang="de-DE" dirty="0"/>
              <a:t> </a:t>
            </a:r>
            <a:r>
              <a:rPr lang="de-DE" dirty="0" err="1"/>
              <a:t>money</a:t>
            </a:r>
            <a:endParaRPr lang="en-US" dirty="0"/>
          </a:p>
        </p:txBody>
      </p:sp>
      <p:sp>
        <p:nvSpPr>
          <p:cNvPr id="3" name="Content Placeholder 2">
            <a:extLst>
              <a:ext uri="{FF2B5EF4-FFF2-40B4-BE49-F238E27FC236}">
                <a16:creationId xmlns:a16="http://schemas.microsoft.com/office/drawing/2014/main" id="{424DF865-D202-464C-9A68-3D4211D681E3}"/>
              </a:ext>
            </a:extLst>
          </p:cNvPr>
          <p:cNvSpPr>
            <a:spLocks noGrp="1"/>
          </p:cNvSpPr>
          <p:nvPr>
            <p:ph idx="1"/>
          </p:nvPr>
        </p:nvSpPr>
        <p:spPr>
          <a:xfrm>
            <a:off x="455193" y="1063230"/>
            <a:ext cx="4762872" cy="3808392"/>
          </a:xfrm>
        </p:spPr>
        <p:txBody>
          <a:bodyPr>
            <a:normAutofit/>
          </a:bodyPr>
          <a:lstStyle/>
          <a:p>
            <a:r>
              <a:rPr lang="de-DE" dirty="0" err="1"/>
              <a:t>Simplest</a:t>
            </a:r>
            <a:r>
              <a:rPr lang="de-DE" dirty="0"/>
              <a:t> DD </a:t>
            </a:r>
            <a:r>
              <a:rPr lang="de-DE" dirty="0" err="1"/>
              <a:t>analysis</a:t>
            </a:r>
            <a:r>
              <a:rPr lang="de-DE" dirty="0"/>
              <a:t>: </a:t>
            </a:r>
            <a:r>
              <a:rPr lang="de-DE" dirty="0" err="1"/>
              <a:t>two</a:t>
            </a:r>
            <a:r>
              <a:rPr lang="de-DE" dirty="0"/>
              <a:t> </a:t>
            </a:r>
            <a:r>
              <a:rPr lang="de-DE" dirty="0" err="1"/>
              <a:t>measurement</a:t>
            </a:r>
            <a:r>
              <a:rPr lang="de-DE" dirty="0"/>
              <a:t> </a:t>
            </a:r>
            <a:r>
              <a:rPr lang="de-DE" dirty="0" err="1"/>
              <a:t>points</a:t>
            </a:r>
            <a:r>
              <a:rPr lang="de-DE" dirty="0"/>
              <a:t> and </a:t>
            </a:r>
            <a:r>
              <a:rPr lang="de-DE" dirty="0" err="1"/>
              <a:t>two</a:t>
            </a:r>
            <a:r>
              <a:rPr lang="de-DE" dirty="0"/>
              <a:t> </a:t>
            </a:r>
            <a:r>
              <a:rPr lang="de-DE" dirty="0" err="1"/>
              <a:t>groups</a:t>
            </a:r>
            <a:endParaRPr lang="de-DE" dirty="0"/>
          </a:p>
          <a:p>
            <a:endParaRPr lang="de-DE" dirty="0"/>
          </a:p>
          <a:p>
            <a:endParaRPr lang="de-DE" dirty="0"/>
          </a:p>
          <a:p>
            <a:endParaRPr lang="de-DE" dirty="0"/>
          </a:p>
          <a:p>
            <a:endParaRPr lang="de-DE" dirty="0"/>
          </a:p>
          <a:p>
            <a:endParaRPr lang="de-DE" dirty="0"/>
          </a:p>
          <a:p>
            <a:r>
              <a:rPr lang="de-DE" dirty="0" err="1"/>
              <a:t>Difference</a:t>
            </a:r>
            <a:r>
              <a:rPr lang="de-DE" dirty="0"/>
              <a:t> </a:t>
            </a:r>
            <a:r>
              <a:rPr lang="de-DE" dirty="0" err="1"/>
              <a:t>between</a:t>
            </a:r>
            <a:endParaRPr lang="de-DE" dirty="0"/>
          </a:p>
          <a:p>
            <a:pPr lvl="1"/>
            <a:r>
              <a:rPr lang="de-DE" dirty="0" err="1"/>
              <a:t>Pre</a:t>
            </a:r>
            <a:r>
              <a:rPr lang="de-DE" dirty="0"/>
              <a:t>-/post-</a:t>
            </a:r>
            <a:r>
              <a:rPr lang="de-DE" dirty="0" err="1"/>
              <a:t>difference</a:t>
            </a:r>
            <a:r>
              <a:rPr lang="de-DE" dirty="0"/>
              <a:t> in </a:t>
            </a:r>
            <a:r>
              <a:rPr lang="de-DE" dirty="0" err="1"/>
              <a:t>treatment</a:t>
            </a:r>
            <a:r>
              <a:rPr lang="de-DE" dirty="0"/>
              <a:t> </a:t>
            </a:r>
            <a:r>
              <a:rPr lang="de-DE" dirty="0" err="1"/>
              <a:t>condition</a:t>
            </a:r>
            <a:endParaRPr lang="de-DE" dirty="0"/>
          </a:p>
          <a:p>
            <a:pPr lvl="1"/>
            <a:r>
              <a:rPr lang="de-DE" dirty="0" err="1"/>
              <a:t>Pre</a:t>
            </a:r>
            <a:r>
              <a:rPr lang="de-DE" dirty="0"/>
              <a:t>-/post-</a:t>
            </a:r>
            <a:r>
              <a:rPr lang="de-DE" dirty="0" err="1"/>
              <a:t>difference</a:t>
            </a:r>
            <a:r>
              <a:rPr lang="de-DE" dirty="0"/>
              <a:t> in </a:t>
            </a:r>
            <a:r>
              <a:rPr lang="de-DE" dirty="0" err="1"/>
              <a:t>control</a:t>
            </a:r>
            <a:r>
              <a:rPr lang="de-DE" dirty="0"/>
              <a:t> </a:t>
            </a:r>
            <a:r>
              <a:rPr lang="de-DE" dirty="0" err="1"/>
              <a:t>condition</a:t>
            </a:r>
            <a:endParaRPr lang="de-DE" dirty="0"/>
          </a:p>
          <a:p>
            <a:r>
              <a:rPr lang="en-US" dirty="0"/>
              <a:t>Conclusion that if sixth district had not enjoyed easy lending policy, 19 more banks would have been closed (</a:t>
            </a:r>
            <a:r>
              <a:rPr lang="en-US" i="1" dirty="0"/>
              <a:t>counterfactual</a:t>
            </a:r>
            <a:r>
              <a:rPr lang="en-US" dirty="0"/>
              <a:t>)</a:t>
            </a:r>
            <a:endParaRPr lang="de-DE" dirty="0"/>
          </a:p>
        </p:txBody>
      </p:sp>
      <p:sp>
        <p:nvSpPr>
          <p:cNvPr id="6" name="TextBox 5">
            <a:extLst>
              <a:ext uri="{FF2B5EF4-FFF2-40B4-BE49-F238E27FC236}">
                <a16:creationId xmlns:a16="http://schemas.microsoft.com/office/drawing/2014/main" id="{8CABFFEB-EC4D-400F-82F3-AFD6F4860985}"/>
              </a:ext>
            </a:extLst>
          </p:cNvPr>
          <p:cNvSpPr txBox="1"/>
          <p:nvPr/>
        </p:nvSpPr>
        <p:spPr>
          <a:xfrm>
            <a:off x="5652120" y="4594622"/>
            <a:ext cx="3034680" cy="276999"/>
          </a:xfrm>
          <a:prstGeom prst="rect">
            <a:avLst/>
          </a:prstGeom>
          <a:noFill/>
        </p:spPr>
        <p:txBody>
          <a:bodyPr wrap="square" rtlCol="0">
            <a:spAutoFit/>
          </a:bodyPr>
          <a:lstStyle/>
          <a:p>
            <a:pPr algn="r"/>
            <a:r>
              <a:rPr lang="de-DE" sz="1200" dirty="0" err="1"/>
              <a:t>Angrist</a:t>
            </a:r>
            <a:r>
              <a:rPr lang="de-DE" sz="1200" dirty="0"/>
              <a:t> &amp; Pischke (2015), p. 184</a:t>
            </a:r>
            <a:endParaRPr lang="en-US" sz="1200" dirty="0"/>
          </a:p>
        </p:txBody>
      </p:sp>
      <p:pic>
        <p:nvPicPr>
          <p:cNvPr id="5" name="Picture 4">
            <a:extLst>
              <a:ext uri="{FF2B5EF4-FFF2-40B4-BE49-F238E27FC236}">
                <a16:creationId xmlns:a16="http://schemas.microsoft.com/office/drawing/2014/main" id="{7190EEA1-4D29-42C2-95E0-F206FCA9983E}"/>
              </a:ext>
            </a:extLst>
          </p:cNvPr>
          <p:cNvPicPr>
            <a:picLocks noChangeAspect="1"/>
          </p:cNvPicPr>
          <p:nvPr/>
        </p:nvPicPr>
        <p:blipFill>
          <a:blip r:embed="rId2"/>
          <a:stretch>
            <a:fillRect/>
          </a:stretch>
        </p:blipFill>
        <p:spPr>
          <a:xfrm>
            <a:off x="619253" y="1779662"/>
            <a:ext cx="4434751" cy="93715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A28E3C27-F793-4B6B-8C03-052F7318F79D}"/>
              </a:ext>
            </a:extLst>
          </p:cNvPr>
          <p:cNvPicPr>
            <a:picLocks noChangeAspect="1"/>
          </p:cNvPicPr>
          <p:nvPr/>
        </p:nvPicPr>
        <p:blipFill>
          <a:blip r:embed="rId3"/>
          <a:stretch>
            <a:fillRect/>
          </a:stretch>
        </p:blipFill>
        <p:spPr>
          <a:xfrm>
            <a:off x="5218065" y="203530"/>
            <a:ext cx="3716379" cy="3536777"/>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E893B185-9EC9-4E3B-825C-644B07B7EA9D}"/>
              </a:ext>
            </a:extLst>
          </p:cNvPr>
          <p:cNvSpPr txBox="1"/>
          <p:nvPr/>
        </p:nvSpPr>
        <p:spPr>
          <a:xfrm>
            <a:off x="6410196" y="3859687"/>
            <a:ext cx="2523448" cy="307777"/>
          </a:xfrm>
          <a:prstGeom prst="rect">
            <a:avLst/>
          </a:prstGeom>
          <a:noFill/>
        </p:spPr>
        <p:txBody>
          <a:bodyPr wrap="none" rtlCol="0">
            <a:spAutoFit/>
          </a:bodyPr>
          <a:lstStyle/>
          <a:p>
            <a:r>
              <a:rPr lang="de-DE" sz="1400" i="1" dirty="0">
                <a:solidFill>
                  <a:srgbClr val="E30918"/>
                </a:solidFill>
                <a:sym typeface="Wingdings" panose="05000000000000000000" pitchFamily="2" charset="2"/>
              </a:rPr>
              <a:t> </a:t>
            </a:r>
            <a:r>
              <a:rPr lang="de-DE" sz="1400" i="1" dirty="0" err="1">
                <a:solidFill>
                  <a:srgbClr val="E30918"/>
                </a:solidFill>
                <a:sym typeface="Wingdings" panose="05000000000000000000" pitchFamily="2" charset="2"/>
              </a:rPr>
              <a:t>Difference</a:t>
            </a:r>
            <a:r>
              <a:rPr lang="de-DE" sz="1400" i="1" dirty="0">
                <a:solidFill>
                  <a:srgbClr val="E30918"/>
                </a:solidFill>
                <a:sym typeface="Wingdings" panose="05000000000000000000" pitchFamily="2" charset="2"/>
              </a:rPr>
              <a:t> in </a:t>
            </a:r>
            <a:r>
              <a:rPr lang="de-DE" sz="1400" i="1" dirty="0" err="1">
                <a:solidFill>
                  <a:srgbClr val="E30918"/>
                </a:solidFill>
                <a:sym typeface="Wingdings" panose="05000000000000000000" pitchFamily="2" charset="2"/>
              </a:rPr>
              <a:t>difference</a:t>
            </a:r>
            <a:endParaRPr lang="en-US" sz="1400" i="1" dirty="0">
              <a:solidFill>
                <a:srgbClr val="E30918"/>
              </a:solidFill>
            </a:endParaRPr>
          </a:p>
        </p:txBody>
      </p:sp>
    </p:spTree>
    <p:extLst>
      <p:ext uri="{BB962C8B-B14F-4D97-AF65-F5344CB8AC3E}">
        <p14:creationId xmlns:p14="http://schemas.microsoft.com/office/powerpoint/2010/main" val="4083555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E44C-491E-4EDD-913B-1277C8714FF3}"/>
              </a:ext>
            </a:extLst>
          </p:cNvPr>
          <p:cNvSpPr>
            <a:spLocks noGrp="1"/>
          </p:cNvSpPr>
          <p:nvPr>
            <p:ph type="title"/>
          </p:nvPr>
        </p:nvSpPr>
        <p:spPr/>
        <p:txBody>
          <a:bodyPr/>
          <a:lstStyle/>
          <a:p>
            <a:r>
              <a:rPr lang="de-DE" dirty="0"/>
              <a:t>Easy versus </a:t>
            </a:r>
            <a:r>
              <a:rPr lang="de-DE" dirty="0" err="1"/>
              <a:t>tight</a:t>
            </a:r>
            <a:r>
              <a:rPr lang="de-DE" dirty="0"/>
              <a:t> </a:t>
            </a:r>
            <a:r>
              <a:rPr lang="de-DE" dirty="0" err="1"/>
              <a:t>money</a:t>
            </a:r>
            <a:endParaRPr lang="en-US" dirty="0"/>
          </a:p>
        </p:txBody>
      </p:sp>
      <p:sp>
        <p:nvSpPr>
          <p:cNvPr id="3" name="Content Placeholder 2">
            <a:extLst>
              <a:ext uri="{FF2B5EF4-FFF2-40B4-BE49-F238E27FC236}">
                <a16:creationId xmlns:a16="http://schemas.microsoft.com/office/drawing/2014/main" id="{424DF865-D202-464C-9A68-3D4211D681E3}"/>
              </a:ext>
            </a:extLst>
          </p:cNvPr>
          <p:cNvSpPr>
            <a:spLocks noGrp="1"/>
          </p:cNvSpPr>
          <p:nvPr>
            <p:ph idx="1"/>
          </p:nvPr>
        </p:nvSpPr>
        <p:spPr>
          <a:xfrm>
            <a:off x="455193" y="1063230"/>
            <a:ext cx="4762872" cy="3808392"/>
          </a:xfrm>
        </p:spPr>
        <p:txBody>
          <a:bodyPr>
            <a:normAutofit fontScale="92500" lnSpcReduction="20000"/>
          </a:bodyPr>
          <a:lstStyle/>
          <a:p>
            <a:r>
              <a:rPr lang="de-DE" dirty="0" err="1"/>
              <a:t>Taking</a:t>
            </a:r>
            <a:r>
              <a:rPr lang="de-DE" dirty="0"/>
              <a:t> </a:t>
            </a:r>
            <a:r>
              <a:rPr lang="de-DE" dirty="0" err="1"/>
              <a:t>more</a:t>
            </a:r>
            <a:r>
              <a:rPr lang="de-DE" dirty="0"/>
              <a:t> </a:t>
            </a:r>
            <a:r>
              <a:rPr lang="de-DE" dirty="0" err="1"/>
              <a:t>trend</a:t>
            </a:r>
            <a:r>
              <a:rPr lang="de-DE" dirty="0"/>
              <a:t> </a:t>
            </a:r>
            <a:r>
              <a:rPr lang="de-DE" dirty="0" err="1"/>
              <a:t>data</a:t>
            </a:r>
            <a:r>
              <a:rPr lang="de-DE" dirty="0"/>
              <a:t> </a:t>
            </a:r>
            <a:r>
              <a:rPr lang="de-DE" dirty="0" err="1"/>
              <a:t>into</a:t>
            </a:r>
            <a:r>
              <a:rPr lang="de-DE" dirty="0"/>
              <a:t> </a:t>
            </a:r>
            <a:r>
              <a:rPr lang="de-DE" dirty="0" err="1"/>
              <a:t>account</a:t>
            </a:r>
            <a:r>
              <a:rPr lang="de-DE" dirty="0"/>
              <a:t>:</a:t>
            </a:r>
          </a:p>
          <a:p>
            <a:endParaRPr lang="de-DE" dirty="0"/>
          </a:p>
          <a:p>
            <a:endParaRPr lang="de-DE" dirty="0"/>
          </a:p>
          <a:p>
            <a:endParaRPr lang="de-DE" dirty="0"/>
          </a:p>
          <a:p>
            <a:endParaRPr lang="de-DE" dirty="0"/>
          </a:p>
          <a:p>
            <a:endParaRPr lang="de-DE" dirty="0"/>
          </a:p>
          <a:p>
            <a:r>
              <a:rPr lang="de-DE" dirty="0"/>
              <a:t>Note </a:t>
            </a:r>
            <a:r>
              <a:rPr lang="de-DE" dirty="0" err="1"/>
              <a:t>that</a:t>
            </a:r>
            <a:r>
              <a:rPr lang="de-DE" dirty="0"/>
              <a:t> </a:t>
            </a:r>
            <a:r>
              <a:rPr lang="de-DE" dirty="0" err="1"/>
              <a:t>from</a:t>
            </a:r>
            <a:r>
              <a:rPr lang="de-DE" dirty="0"/>
              <a:t> 1931 </a:t>
            </a:r>
            <a:r>
              <a:rPr lang="de-DE" dirty="0" err="1"/>
              <a:t>onwards</a:t>
            </a:r>
            <a:r>
              <a:rPr lang="de-DE" dirty="0"/>
              <a:t>, easy </a:t>
            </a:r>
            <a:r>
              <a:rPr lang="de-DE" dirty="0" err="1"/>
              <a:t>money</a:t>
            </a:r>
            <a:r>
              <a:rPr lang="de-DE" dirty="0"/>
              <a:t> </a:t>
            </a:r>
            <a:r>
              <a:rPr lang="de-DE" dirty="0" err="1"/>
              <a:t>policy</a:t>
            </a:r>
            <a:r>
              <a:rPr lang="de-DE" dirty="0"/>
              <a:t> also in </a:t>
            </a:r>
            <a:r>
              <a:rPr lang="de-DE" dirty="0" err="1"/>
              <a:t>eighth</a:t>
            </a:r>
            <a:r>
              <a:rPr lang="de-DE" dirty="0"/>
              <a:t> </a:t>
            </a:r>
            <a:r>
              <a:rPr lang="de-DE" dirty="0" err="1"/>
              <a:t>district</a:t>
            </a:r>
            <a:endParaRPr lang="de-DE" dirty="0"/>
          </a:p>
          <a:p>
            <a:r>
              <a:rPr lang="de-DE" dirty="0" err="1"/>
              <a:t>Disentangling</a:t>
            </a:r>
            <a:r>
              <a:rPr lang="de-DE" dirty="0"/>
              <a:t>:</a:t>
            </a:r>
          </a:p>
          <a:p>
            <a:pPr lvl="1"/>
            <a:r>
              <a:rPr lang="de-DE" dirty="0"/>
              <a:t>General </a:t>
            </a:r>
            <a:r>
              <a:rPr lang="de-DE" dirty="0" err="1"/>
              <a:t>differences</a:t>
            </a:r>
            <a:r>
              <a:rPr lang="de-DE" dirty="0"/>
              <a:t> </a:t>
            </a:r>
            <a:r>
              <a:rPr lang="de-DE" dirty="0" err="1"/>
              <a:t>between</a:t>
            </a:r>
            <a:r>
              <a:rPr lang="de-DE" dirty="0"/>
              <a:t> </a:t>
            </a:r>
            <a:r>
              <a:rPr lang="de-DE" dirty="0" err="1"/>
              <a:t>treatment</a:t>
            </a:r>
            <a:r>
              <a:rPr lang="de-DE" dirty="0"/>
              <a:t> and </a:t>
            </a:r>
            <a:r>
              <a:rPr lang="de-DE" dirty="0" err="1"/>
              <a:t>control</a:t>
            </a:r>
            <a:r>
              <a:rPr lang="de-DE" dirty="0"/>
              <a:t> </a:t>
            </a:r>
            <a:r>
              <a:rPr lang="de-DE" dirty="0" err="1"/>
              <a:t>condition</a:t>
            </a:r>
            <a:r>
              <a:rPr lang="de-DE" dirty="0"/>
              <a:t> (TREAT)</a:t>
            </a:r>
          </a:p>
          <a:p>
            <a:pPr lvl="1"/>
            <a:r>
              <a:rPr lang="de-DE" dirty="0"/>
              <a:t>General </a:t>
            </a:r>
            <a:r>
              <a:rPr lang="de-DE" dirty="0" err="1"/>
              <a:t>changes</a:t>
            </a:r>
            <a:r>
              <a:rPr lang="de-DE" dirty="0"/>
              <a:t> </a:t>
            </a:r>
            <a:r>
              <a:rPr lang="de-DE" dirty="0" err="1"/>
              <a:t>from</a:t>
            </a:r>
            <a:r>
              <a:rPr lang="de-DE" dirty="0"/>
              <a:t> 1931 </a:t>
            </a:r>
            <a:r>
              <a:rPr lang="de-DE" dirty="0" err="1"/>
              <a:t>onwards</a:t>
            </a:r>
            <a:r>
              <a:rPr lang="de-DE" dirty="0"/>
              <a:t> (POST)</a:t>
            </a:r>
          </a:p>
          <a:p>
            <a:pPr lvl="1"/>
            <a:r>
              <a:rPr lang="de-DE" dirty="0" err="1"/>
              <a:t>Changes</a:t>
            </a:r>
            <a:r>
              <a:rPr lang="de-DE" dirty="0"/>
              <a:t> </a:t>
            </a:r>
            <a:r>
              <a:rPr lang="de-DE" dirty="0" err="1"/>
              <a:t>from</a:t>
            </a:r>
            <a:r>
              <a:rPr lang="de-DE" dirty="0"/>
              <a:t> 1931 </a:t>
            </a:r>
            <a:r>
              <a:rPr lang="de-DE" dirty="0" err="1"/>
              <a:t>onwards</a:t>
            </a:r>
            <a:r>
              <a:rPr lang="de-DE" dirty="0"/>
              <a:t> due </a:t>
            </a:r>
            <a:r>
              <a:rPr lang="de-DE" dirty="0" err="1"/>
              <a:t>to</a:t>
            </a:r>
            <a:r>
              <a:rPr lang="de-DE" dirty="0"/>
              <a:t> </a:t>
            </a:r>
            <a:r>
              <a:rPr lang="de-DE" dirty="0" err="1"/>
              <a:t>treatment</a:t>
            </a:r>
            <a:r>
              <a:rPr lang="de-DE" dirty="0"/>
              <a:t> (TREAT * POST)</a:t>
            </a:r>
          </a:p>
          <a:p>
            <a:r>
              <a:rPr lang="en-US" dirty="0"/>
              <a:t>Conclusion that if sixth district had not enjoyed easy lending policy, 21 more banks would have been closed (</a:t>
            </a:r>
            <a:r>
              <a:rPr lang="en-US" i="1" dirty="0"/>
              <a:t>counterfactual</a:t>
            </a:r>
            <a:r>
              <a:rPr lang="en-US" dirty="0"/>
              <a:t>)</a:t>
            </a:r>
            <a:endParaRPr lang="de-DE" dirty="0"/>
          </a:p>
        </p:txBody>
      </p:sp>
      <p:sp>
        <p:nvSpPr>
          <p:cNvPr id="6" name="TextBox 5">
            <a:extLst>
              <a:ext uri="{FF2B5EF4-FFF2-40B4-BE49-F238E27FC236}">
                <a16:creationId xmlns:a16="http://schemas.microsoft.com/office/drawing/2014/main" id="{8CABFFEB-EC4D-400F-82F3-AFD6F4860985}"/>
              </a:ext>
            </a:extLst>
          </p:cNvPr>
          <p:cNvSpPr txBox="1"/>
          <p:nvPr/>
        </p:nvSpPr>
        <p:spPr>
          <a:xfrm>
            <a:off x="5652120" y="4594622"/>
            <a:ext cx="3034680" cy="276999"/>
          </a:xfrm>
          <a:prstGeom prst="rect">
            <a:avLst/>
          </a:prstGeom>
          <a:noFill/>
        </p:spPr>
        <p:txBody>
          <a:bodyPr wrap="square" rtlCol="0">
            <a:spAutoFit/>
          </a:bodyPr>
          <a:lstStyle/>
          <a:p>
            <a:pPr algn="r"/>
            <a:r>
              <a:rPr lang="de-DE" sz="1200" dirty="0" err="1"/>
              <a:t>Angrist</a:t>
            </a:r>
            <a:r>
              <a:rPr lang="de-DE" sz="1200" dirty="0"/>
              <a:t> &amp; Pischke (2015), p. 186</a:t>
            </a:r>
            <a:endParaRPr lang="en-US" sz="1200" dirty="0"/>
          </a:p>
        </p:txBody>
      </p:sp>
      <p:pic>
        <p:nvPicPr>
          <p:cNvPr id="10" name="Picture 9">
            <a:extLst>
              <a:ext uri="{FF2B5EF4-FFF2-40B4-BE49-F238E27FC236}">
                <a16:creationId xmlns:a16="http://schemas.microsoft.com/office/drawing/2014/main" id="{91BDA1DB-0611-4051-AD0D-B04198F6EA7E}"/>
              </a:ext>
            </a:extLst>
          </p:cNvPr>
          <p:cNvPicPr>
            <a:picLocks noChangeAspect="1"/>
          </p:cNvPicPr>
          <p:nvPr/>
        </p:nvPicPr>
        <p:blipFill>
          <a:blip r:embed="rId2"/>
          <a:stretch>
            <a:fillRect/>
          </a:stretch>
        </p:blipFill>
        <p:spPr>
          <a:xfrm>
            <a:off x="5392934" y="205978"/>
            <a:ext cx="3553051" cy="341795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2A14907A-1BC5-416E-9EB6-61F0C75A2D41}"/>
              </a:ext>
            </a:extLst>
          </p:cNvPr>
          <p:cNvPicPr>
            <a:picLocks noChangeAspect="1"/>
          </p:cNvPicPr>
          <p:nvPr/>
        </p:nvPicPr>
        <p:blipFill>
          <a:blip r:embed="rId3"/>
          <a:stretch>
            <a:fillRect/>
          </a:stretch>
        </p:blipFill>
        <p:spPr>
          <a:xfrm>
            <a:off x="600491" y="1419622"/>
            <a:ext cx="4472276" cy="6587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98954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57234-F6D0-444C-9967-52C00DA3E24D}"/>
              </a:ext>
            </a:extLst>
          </p:cNvPr>
          <p:cNvSpPr>
            <a:spLocks noGrp="1"/>
          </p:cNvSpPr>
          <p:nvPr>
            <p:ph type="title"/>
          </p:nvPr>
        </p:nvSpPr>
        <p:spPr/>
        <p:txBody>
          <a:bodyPr/>
          <a:lstStyle/>
          <a:p>
            <a:r>
              <a:rPr lang="de-DE" dirty="0" err="1"/>
              <a:t>Differences</a:t>
            </a:r>
            <a:r>
              <a:rPr lang="de-DE" dirty="0"/>
              <a:t>-in-</a:t>
            </a:r>
            <a:r>
              <a:rPr lang="de-DE" dirty="0" err="1"/>
              <a:t>differences</a:t>
            </a:r>
            <a:r>
              <a:rPr lang="de-DE" dirty="0"/>
              <a:t> </a:t>
            </a:r>
            <a:r>
              <a:rPr lang="de-DE" dirty="0" err="1"/>
              <a:t>approach</a:t>
            </a:r>
            <a:endParaRPr lang="en-US" dirty="0"/>
          </a:p>
        </p:txBody>
      </p:sp>
      <p:sp>
        <p:nvSpPr>
          <p:cNvPr id="3" name="Content Placeholder 2">
            <a:extLst>
              <a:ext uri="{FF2B5EF4-FFF2-40B4-BE49-F238E27FC236}">
                <a16:creationId xmlns:a16="http://schemas.microsoft.com/office/drawing/2014/main" id="{D55B4A53-6774-453A-A5AB-2792CE4791AF}"/>
              </a:ext>
            </a:extLst>
          </p:cNvPr>
          <p:cNvSpPr>
            <a:spLocks noGrp="1"/>
          </p:cNvSpPr>
          <p:nvPr>
            <p:ph idx="1"/>
          </p:nvPr>
        </p:nvSpPr>
        <p:spPr/>
        <p:txBody>
          <a:bodyPr/>
          <a:lstStyle/>
          <a:p>
            <a:pPr marL="0" indent="0" algn="ctr">
              <a:buNone/>
            </a:pPr>
            <a:r>
              <a:rPr lang="en-US" i="1" dirty="0">
                <a:solidFill>
                  <a:srgbClr val="E30918"/>
                </a:solidFill>
              </a:rPr>
              <a:t>“The differences-indifferences (DD) method recognizes that in the absence of</a:t>
            </a:r>
          </a:p>
          <a:p>
            <a:pPr marL="0" indent="0" algn="ctr">
              <a:buNone/>
            </a:pPr>
            <a:r>
              <a:rPr lang="en-US" i="1" dirty="0">
                <a:solidFill>
                  <a:srgbClr val="E30918"/>
                </a:solidFill>
              </a:rPr>
              <a:t>random assignment, treatment and control groups are likely to differ for many reasons. Sometimes, however, treatment and control outcomes move in parallel in the absence of treatment. When they do, the divergence of a post-treatment path</a:t>
            </a:r>
          </a:p>
          <a:p>
            <a:pPr marL="0" indent="0" algn="ctr">
              <a:buNone/>
            </a:pPr>
            <a:r>
              <a:rPr lang="en-US" i="1" dirty="0">
                <a:solidFill>
                  <a:srgbClr val="E30918"/>
                </a:solidFill>
              </a:rPr>
              <a:t>from the trend established by a comparison group may signal a treatment effect”</a:t>
            </a:r>
          </a:p>
          <a:p>
            <a:pPr marL="0" indent="0" algn="ctr">
              <a:buNone/>
            </a:pPr>
            <a:endParaRPr lang="en-US" i="1" dirty="0">
              <a:solidFill>
                <a:srgbClr val="E30918"/>
              </a:solidFill>
            </a:endParaRPr>
          </a:p>
          <a:p>
            <a:pPr>
              <a:buFont typeface="Wingdings" panose="05000000000000000000" pitchFamily="2" charset="2"/>
              <a:buChar char="à"/>
            </a:pPr>
            <a:r>
              <a:rPr lang="en-US" sz="1400" dirty="0">
                <a:sym typeface="Wingdings" panose="05000000000000000000" pitchFamily="2" charset="2"/>
              </a:rPr>
              <a:t>Importance of </a:t>
            </a:r>
            <a:r>
              <a:rPr lang="en-US" sz="1400" i="1" dirty="0">
                <a:sym typeface="Wingdings" panose="05000000000000000000" pitchFamily="2" charset="2"/>
              </a:rPr>
              <a:t>common trends </a:t>
            </a:r>
            <a:r>
              <a:rPr lang="en-US" sz="1400" dirty="0">
                <a:sym typeface="Wingdings" panose="05000000000000000000" pitchFamily="2" charset="2"/>
              </a:rPr>
              <a:t>assumption (i.e., parallel in absence of treatment)</a:t>
            </a:r>
          </a:p>
          <a:p>
            <a:pPr>
              <a:buFont typeface="Wingdings" panose="05000000000000000000" pitchFamily="2" charset="2"/>
              <a:buChar char="à"/>
            </a:pPr>
            <a:r>
              <a:rPr lang="en-US" sz="1400" dirty="0">
                <a:sym typeface="Wingdings" panose="05000000000000000000" pitchFamily="2" charset="2"/>
              </a:rPr>
              <a:t>Importance of time perspective</a:t>
            </a:r>
            <a:endParaRPr lang="en-US" sz="1400" dirty="0"/>
          </a:p>
        </p:txBody>
      </p:sp>
      <p:sp>
        <p:nvSpPr>
          <p:cNvPr id="4" name="TextBox 3">
            <a:extLst>
              <a:ext uri="{FF2B5EF4-FFF2-40B4-BE49-F238E27FC236}">
                <a16:creationId xmlns:a16="http://schemas.microsoft.com/office/drawing/2014/main" id="{39075460-1C79-4DED-818F-3D7222557468}"/>
              </a:ext>
            </a:extLst>
          </p:cNvPr>
          <p:cNvSpPr txBox="1"/>
          <p:nvPr/>
        </p:nvSpPr>
        <p:spPr>
          <a:xfrm>
            <a:off x="5652120" y="4594622"/>
            <a:ext cx="3034680" cy="276999"/>
          </a:xfrm>
          <a:prstGeom prst="rect">
            <a:avLst/>
          </a:prstGeom>
          <a:noFill/>
        </p:spPr>
        <p:txBody>
          <a:bodyPr wrap="square" rtlCol="0">
            <a:spAutoFit/>
          </a:bodyPr>
          <a:lstStyle/>
          <a:p>
            <a:pPr algn="r"/>
            <a:r>
              <a:rPr lang="de-DE" sz="1200" dirty="0" err="1"/>
              <a:t>Angrist</a:t>
            </a:r>
            <a:r>
              <a:rPr lang="de-DE" sz="1200" dirty="0"/>
              <a:t> &amp; Pischke (2015), p. 178</a:t>
            </a:r>
            <a:endParaRPr lang="en-US" sz="1200" dirty="0"/>
          </a:p>
        </p:txBody>
      </p:sp>
    </p:spTree>
    <p:extLst>
      <p:ext uri="{BB962C8B-B14F-4D97-AF65-F5344CB8AC3E}">
        <p14:creationId xmlns:p14="http://schemas.microsoft.com/office/powerpoint/2010/main" val="2993656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34C285-EA3E-4A71-91F0-A110816CCBCE}"/>
              </a:ext>
            </a:extLst>
          </p:cNvPr>
          <p:cNvSpPr>
            <a:spLocks noGrp="1"/>
          </p:cNvSpPr>
          <p:nvPr>
            <p:ph idx="1"/>
          </p:nvPr>
        </p:nvSpPr>
        <p:spPr>
          <a:xfrm>
            <a:off x="457200" y="3435846"/>
            <a:ext cx="4978896" cy="1158776"/>
          </a:xfrm>
        </p:spPr>
        <p:txBody>
          <a:bodyPr/>
          <a:lstStyle/>
          <a:p>
            <a:pPr marL="0" indent="0">
              <a:buNone/>
            </a:pPr>
            <a:r>
              <a:rPr lang="en-US" dirty="0"/>
              <a:t>Questions so far?</a:t>
            </a:r>
          </a:p>
        </p:txBody>
      </p:sp>
      <p:sp>
        <p:nvSpPr>
          <p:cNvPr id="4" name="Google Shape;46;ge72ee3d80d_0_9">
            <a:extLst>
              <a:ext uri="{FF2B5EF4-FFF2-40B4-BE49-F238E27FC236}">
                <a16:creationId xmlns:a16="http://schemas.microsoft.com/office/drawing/2014/main" id="{DEB45367-5673-4D1D-BBBF-61EB7717BF2E}"/>
              </a:ext>
            </a:extLst>
          </p:cNvPr>
          <p:cNvSpPr/>
          <p:nvPr/>
        </p:nvSpPr>
        <p:spPr>
          <a:xfrm rot="826399">
            <a:off x="5807819" y="1640967"/>
            <a:ext cx="2283254" cy="1691413"/>
          </a:xfrm>
          <a:prstGeom prst="wedgeRoundRectCallout">
            <a:avLst>
              <a:gd name="adj1" fmla="val -20833"/>
              <a:gd name="adj2" fmla="val 62500"/>
              <a:gd name="adj3" fmla="val 0"/>
            </a:avLst>
          </a:prstGeom>
          <a:noFill/>
          <a:ln w="25400" cap="flat" cmpd="sng">
            <a:solidFill>
              <a:srgbClr val="E309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800"/>
              <a:buFont typeface="Arial"/>
              <a:buNone/>
            </a:pPr>
            <a:r>
              <a:rPr lang="en-US" sz="8800" b="0" i="0" u="none" strike="noStrike" cap="none">
                <a:solidFill>
                  <a:schemeClr val="dk1"/>
                </a:solidFill>
                <a:latin typeface="Verdana"/>
                <a:ea typeface="Verdana"/>
                <a:cs typeface="Verdana"/>
                <a:sym typeface="Verdana"/>
              </a:rPr>
              <a:t>?</a:t>
            </a:r>
            <a:endParaRPr sz="88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484278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1044D-5768-46B3-B401-311F19A84A74}"/>
              </a:ext>
            </a:extLst>
          </p:cNvPr>
          <p:cNvSpPr>
            <a:spLocks noGrp="1"/>
          </p:cNvSpPr>
          <p:nvPr>
            <p:ph type="title"/>
          </p:nvPr>
        </p:nvSpPr>
        <p:spPr/>
        <p:txBody>
          <a:bodyPr/>
          <a:lstStyle/>
          <a:p>
            <a:r>
              <a:rPr lang="de-DE" dirty="0"/>
              <a:t>Group </a:t>
            </a:r>
            <a:r>
              <a:rPr lang="de-DE" dirty="0" err="1"/>
              <a:t>exercise</a:t>
            </a:r>
            <a:endParaRPr lang="en-US" dirty="0"/>
          </a:p>
        </p:txBody>
      </p:sp>
      <p:sp>
        <p:nvSpPr>
          <p:cNvPr id="3" name="Content Placeholder 2">
            <a:extLst>
              <a:ext uri="{FF2B5EF4-FFF2-40B4-BE49-F238E27FC236}">
                <a16:creationId xmlns:a16="http://schemas.microsoft.com/office/drawing/2014/main" id="{2D34C285-EA3E-4A71-91F0-A110816CCBCE}"/>
              </a:ext>
            </a:extLst>
          </p:cNvPr>
          <p:cNvSpPr>
            <a:spLocks noGrp="1"/>
          </p:cNvSpPr>
          <p:nvPr>
            <p:ph idx="1"/>
          </p:nvPr>
        </p:nvSpPr>
        <p:spPr>
          <a:xfrm>
            <a:off x="457200" y="2211710"/>
            <a:ext cx="4906888" cy="2382912"/>
          </a:xfrm>
        </p:spPr>
        <p:txBody>
          <a:bodyPr>
            <a:normAutofit lnSpcReduction="10000"/>
          </a:bodyPr>
          <a:lstStyle/>
          <a:p>
            <a:pPr marL="0" indent="0">
              <a:buNone/>
            </a:pPr>
            <a:r>
              <a:rPr lang="en-US" dirty="0"/>
              <a:t>Imagine a hypothetical application for DD approach:</a:t>
            </a:r>
          </a:p>
          <a:p>
            <a:r>
              <a:rPr lang="en-US" dirty="0"/>
              <a:t>What is the outcome?</a:t>
            </a:r>
          </a:p>
          <a:p>
            <a:r>
              <a:rPr lang="en-US" dirty="0"/>
              <a:t>What is the treatment?</a:t>
            </a:r>
          </a:p>
          <a:p>
            <a:r>
              <a:rPr lang="en-US" dirty="0"/>
              <a:t>What is the sample?</a:t>
            </a:r>
          </a:p>
          <a:p>
            <a:r>
              <a:rPr lang="en-US" dirty="0"/>
              <a:t>What is the assumed causal mechanism?</a:t>
            </a:r>
          </a:p>
          <a:p>
            <a:r>
              <a:rPr lang="en-US" dirty="0"/>
              <a:t>Can we assume ceteris paribus?</a:t>
            </a:r>
          </a:p>
          <a:p>
            <a:r>
              <a:rPr lang="en-US" dirty="0"/>
              <a:t>What is the expected treatment effect?</a:t>
            </a:r>
          </a:p>
          <a:p>
            <a:r>
              <a:rPr lang="en-US" dirty="0"/>
              <a:t>What are limitations?</a:t>
            </a:r>
          </a:p>
        </p:txBody>
      </p:sp>
      <p:sp>
        <p:nvSpPr>
          <p:cNvPr id="4" name="Google Shape;46;ge72ee3d80d_0_9">
            <a:extLst>
              <a:ext uri="{FF2B5EF4-FFF2-40B4-BE49-F238E27FC236}">
                <a16:creationId xmlns:a16="http://schemas.microsoft.com/office/drawing/2014/main" id="{DEB45367-5673-4D1D-BBBF-61EB7717BF2E}"/>
              </a:ext>
            </a:extLst>
          </p:cNvPr>
          <p:cNvSpPr/>
          <p:nvPr/>
        </p:nvSpPr>
        <p:spPr>
          <a:xfrm rot="826399">
            <a:off x="5807819" y="1640967"/>
            <a:ext cx="2283254" cy="1691413"/>
          </a:xfrm>
          <a:prstGeom prst="wedgeRoundRectCallout">
            <a:avLst>
              <a:gd name="adj1" fmla="val -20833"/>
              <a:gd name="adj2" fmla="val 62500"/>
              <a:gd name="adj3" fmla="val 0"/>
            </a:avLst>
          </a:prstGeom>
          <a:noFill/>
          <a:ln w="25400" cap="flat" cmpd="sng">
            <a:solidFill>
              <a:srgbClr val="E309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800"/>
              <a:buFont typeface="Arial"/>
              <a:buNone/>
            </a:pPr>
            <a:r>
              <a:rPr lang="en-US" sz="8800" b="0" i="0" u="none" strike="noStrike" cap="none" dirty="0">
                <a:solidFill>
                  <a:schemeClr val="dk1"/>
                </a:solidFill>
                <a:latin typeface="Verdana"/>
                <a:ea typeface="Verdana"/>
                <a:cs typeface="Verdana"/>
                <a:sym typeface="Verdana"/>
              </a:rPr>
              <a:t>…</a:t>
            </a:r>
            <a:endParaRPr sz="8800" b="0" i="0" u="none" strike="noStrike" cap="none"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5374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DC544-BFF0-4DC2-B298-7BC95F89E03C}"/>
              </a:ext>
            </a:extLst>
          </p:cNvPr>
          <p:cNvSpPr>
            <a:spLocks noGrp="1"/>
          </p:cNvSpPr>
          <p:nvPr>
            <p:ph type="title"/>
          </p:nvPr>
        </p:nvSpPr>
        <p:spPr/>
        <p:txBody>
          <a:bodyPr/>
          <a:lstStyle/>
          <a:p>
            <a:r>
              <a:rPr lang="de-DE" dirty="0"/>
              <a:t>Take-away </a:t>
            </a:r>
            <a:r>
              <a:rPr lang="de-DE" dirty="0" err="1"/>
              <a:t>messages</a:t>
            </a:r>
            <a:endParaRPr lang="en-US" dirty="0"/>
          </a:p>
        </p:txBody>
      </p:sp>
      <p:sp>
        <p:nvSpPr>
          <p:cNvPr id="3" name="Content Placeholder 2">
            <a:extLst>
              <a:ext uri="{FF2B5EF4-FFF2-40B4-BE49-F238E27FC236}">
                <a16:creationId xmlns:a16="http://schemas.microsoft.com/office/drawing/2014/main" id="{55C6AAF4-B06E-4EA0-8D1B-23591C93F083}"/>
              </a:ext>
            </a:extLst>
          </p:cNvPr>
          <p:cNvSpPr>
            <a:spLocks noGrp="1"/>
          </p:cNvSpPr>
          <p:nvPr>
            <p:ph idx="1"/>
          </p:nvPr>
        </p:nvSpPr>
        <p:spPr>
          <a:xfrm>
            <a:off x="3707904" y="1419621"/>
            <a:ext cx="4978896" cy="3175001"/>
          </a:xfrm>
        </p:spPr>
        <p:txBody>
          <a:bodyPr>
            <a:normAutofit/>
          </a:bodyPr>
          <a:lstStyle/>
          <a:p>
            <a:pPr marL="285750" indent="-285750">
              <a:buFont typeface="Arial" panose="020B0604020202020204" pitchFamily="34" charset="0"/>
              <a:buChar char="•"/>
            </a:pPr>
            <a:r>
              <a:rPr lang="en-US" sz="1400" dirty="0">
                <a:solidFill>
                  <a:schemeClr val="tx1"/>
                </a:solidFill>
              </a:rPr>
              <a:t>DD can be applied if different development between treatment and control group and common trends in absence of treatment </a:t>
            </a:r>
          </a:p>
          <a:p>
            <a:pPr marL="285750" indent="-285750">
              <a:buFont typeface="Arial" panose="020B0604020202020204" pitchFamily="34" charset="0"/>
              <a:buChar char="•"/>
            </a:pPr>
            <a:r>
              <a:rPr lang="en-US" sz="1400" dirty="0"/>
              <a:t>In this case, ceteris paribus can be assumed</a:t>
            </a:r>
          </a:p>
          <a:p>
            <a:pPr marL="285750" indent="-285750">
              <a:buFont typeface="Arial" panose="020B0604020202020204" pitchFamily="34" charset="0"/>
              <a:buChar char="•"/>
            </a:pPr>
            <a:r>
              <a:rPr lang="en-US" sz="1400" dirty="0">
                <a:solidFill>
                  <a:schemeClr val="tx1"/>
                </a:solidFill>
              </a:rPr>
              <a:t>Common tre</a:t>
            </a:r>
            <a:r>
              <a:rPr lang="en-US" sz="1400" dirty="0"/>
              <a:t>nds assumption should be theoretically and, if possible, empirically be justified</a:t>
            </a:r>
          </a:p>
          <a:p>
            <a:pPr marL="285750" indent="-285750">
              <a:buFont typeface="Arial" panose="020B0604020202020204" pitchFamily="34" charset="0"/>
              <a:buChar char="•"/>
            </a:pPr>
            <a:r>
              <a:rPr lang="en-US" sz="1400" dirty="0"/>
              <a:t>DD requires repeated cross-sectional or longitudinal panel data</a:t>
            </a:r>
            <a:endParaRPr lang="en-US" sz="1400" dirty="0">
              <a:solidFill>
                <a:schemeClr val="tx1"/>
              </a:solidFill>
            </a:endParaRPr>
          </a:p>
          <a:p>
            <a:pPr marL="685800" lvl="1">
              <a:buFont typeface="Arial" panose="020B0604020202020204" pitchFamily="34" charset="0"/>
              <a:buChar char="•"/>
            </a:pPr>
            <a:endParaRPr lang="en-US" sz="1400" dirty="0">
              <a:solidFill>
                <a:schemeClr val="tx1"/>
              </a:solidFill>
            </a:endParaRPr>
          </a:p>
          <a:p>
            <a:endParaRPr lang="en-US" sz="1400" dirty="0"/>
          </a:p>
        </p:txBody>
      </p:sp>
      <p:sp>
        <p:nvSpPr>
          <p:cNvPr id="5" name="Google Shape;54;ge72ee3d80d_0_16">
            <a:extLst>
              <a:ext uri="{FF2B5EF4-FFF2-40B4-BE49-F238E27FC236}">
                <a16:creationId xmlns:a16="http://schemas.microsoft.com/office/drawing/2014/main" id="{9BBF148F-49F5-4030-98F8-1112DFF0F8C7}"/>
              </a:ext>
            </a:extLst>
          </p:cNvPr>
          <p:cNvSpPr/>
          <p:nvPr/>
        </p:nvSpPr>
        <p:spPr>
          <a:xfrm rot="20782294">
            <a:off x="850694" y="1520790"/>
            <a:ext cx="2283254" cy="1691413"/>
          </a:xfrm>
          <a:prstGeom prst="wedgeRoundRectCallout">
            <a:avLst>
              <a:gd name="adj1" fmla="val -20833"/>
              <a:gd name="adj2" fmla="val 62500"/>
              <a:gd name="adj3" fmla="val 0"/>
            </a:avLst>
          </a:prstGeom>
          <a:noFill/>
          <a:ln w="25400" cap="flat" cmpd="sng">
            <a:solidFill>
              <a:srgbClr val="E309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800"/>
              <a:buFont typeface="Arial"/>
              <a:buNone/>
            </a:pPr>
            <a:r>
              <a:rPr lang="en-US" sz="8800" b="0" i="0" u="none" strike="noStrike" cap="none">
                <a:solidFill>
                  <a:schemeClr val="dk1"/>
                </a:solidFill>
                <a:latin typeface="Verdana"/>
                <a:ea typeface="Verdana"/>
                <a:cs typeface="Verdana"/>
                <a:sym typeface="Verdana"/>
              </a:rPr>
              <a:t>!</a:t>
            </a:r>
            <a:endParaRPr sz="88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89869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DC544-BFF0-4DC2-B298-7BC95F89E03C}"/>
              </a:ext>
            </a:extLst>
          </p:cNvPr>
          <p:cNvSpPr>
            <a:spLocks noGrp="1"/>
          </p:cNvSpPr>
          <p:nvPr>
            <p:ph type="title"/>
          </p:nvPr>
        </p:nvSpPr>
        <p:spPr/>
        <p:txBody>
          <a:bodyPr/>
          <a:lstStyle/>
          <a:p>
            <a:r>
              <a:rPr lang="de-DE" dirty="0"/>
              <a:t>Recommended </a:t>
            </a:r>
            <a:r>
              <a:rPr lang="de-DE" dirty="0" err="1"/>
              <a:t>literature</a:t>
            </a:r>
            <a:endParaRPr lang="en-US" dirty="0"/>
          </a:p>
        </p:txBody>
      </p:sp>
      <p:sp>
        <p:nvSpPr>
          <p:cNvPr id="3" name="Content Placeholder 2">
            <a:extLst>
              <a:ext uri="{FF2B5EF4-FFF2-40B4-BE49-F238E27FC236}">
                <a16:creationId xmlns:a16="http://schemas.microsoft.com/office/drawing/2014/main" id="{55C6AAF4-B06E-4EA0-8D1B-23591C93F083}"/>
              </a:ext>
            </a:extLst>
          </p:cNvPr>
          <p:cNvSpPr>
            <a:spLocks noGrp="1"/>
          </p:cNvSpPr>
          <p:nvPr>
            <p:ph idx="1"/>
          </p:nvPr>
        </p:nvSpPr>
        <p:spPr>
          <a:xfrm>
            <a:off x="3285067" y="1288863"/>
            <a:ext cx="2151029" cy="3305759"/>
          </a:xfrm>
        </p:spPr>
        <p:txBody>
          <a:bodyPr>
            <a:normAutofit/>
          </a:bodyPr>
          <a:lstStyle/>
          <a:p>
            <a:pPr marL="0" indent="0">
              <a:buNone/>
            </a:pPr>
            <a:r>
              <a:rPr lang="en-US" sz="1200" dirty="0">
                <a:solidFill>
                  <a:schemeClr val="tx1"/>
                </a:solidFill>
              </a:rPr>
              <a:t>Cunningham, S. (2021). Causal inference: The mixtape. Yale University Press</a:t>
            </a:r>
          </a:p>
          <a:p>
            <a:pPr marL="0" indent="0">
              <a:buNone/>
            </a:pPr>
            <a:endParaRPr lang="en-US" sz="1200" dirty="0"/>
          </a:p>
          <a:p>
            <a:pPr marL="0" indent="0">
              <a:buNone/>
            </a:pPr>
            <a:r>
              <a:rPr lang="en-US" sz="1200" dirty="0">
                <a:solidFill>
                  <a:schemeClr val="tx1"/>
                </a:solidFill>
              </a:rPr>
              <a:t>Angrist, J. D. &amp; </a:t>
            </a:r>
            <a:r>
              <a:rPr lang="en-US" sz="1200" dirty="0" err="1">
                <a:solidFill>
                  <a:schemeClr val="tx1"/>
                </a:solidFill>
              </a:rPr>
              <a:t>Pischke</a:t>
            </a:r>
            <a:r>
              <a:rPr lang="en-US" sz="1200" dirty="0">
                <a:solidFill>
                  <a:schemeClr val="tx1"/>
                </a:solidFill>
              </a:rPr>
              <a:t>, J.-S. (2009). Mostly harmless econometrics. An empiricist’s companion. Princeton University Press</a:t>
            </a:r>
          </a:p>
          <a:p>
            <a:pPr marL="0" indent="0">
              <a:buNone/>
            </a:pPr>
            <a:endParaRPr lang="en-US" sz="1400" dirty="0"/>
          </a:p>
          <a:p>
            <a:pPr marL="0" indent="0">
              <a:buNone/>
            </a:pPr>
            <a:endParaRPr lang="en-US" sz="1400" dirty="0">
              <a:solidFill>
                <a:schemeClr val="tx1"/>
              </a:solidFill>
            </a:endParaRPr>
          </a:p>
          <a:p>
            <a:pPr marL="0" indent="0">
              <a:buNone/>
            </a:pPr>
            <a:endParaRPr lang="en-US" sz="1400" dirty="0"/>
          </a:p>
          <a:p>
            <a:pPr marL="0" indent="0">
              <a:buNone/>
            </a:pPr>
            <a:endParaRPr lang="en-US" sz="1400" dirty="0">
              <a:solidFill>
                <a:schemeClr val="tx1"/>
              </a:solidFill>
            </a:endParaRPr>
          </a:p>
          <a:p>
            <a:pPr marL="0" indent="0">
              <a:buNone/>
            </a:pPr>
            <a:endParaRPr lang="en-US" sz="1400" dirty="0">
              <a:solidFill>
                <a:schemeClr val="tx1"/>
              </a:solidFill>
            </a:endParaRPr>
          </a:p>
          <a:p>
            <a:endParaRPr lang="en-US" sz="1400" dirty="0"/>
          </a:p>
        </p:txBody>
      </p:sp>
      <p:pic>
        <p:nvPicPr>
          <p:cNvPr id="5" name="Picture 4">
            <a:extLst>
              <a:ext uri="{FF2B5EF4-FFF2-40B4-BE49-F238E27FC236}">
                <a16:creationId xmlns:a16="http://schemas.microsoft.com/office/drawing/2014/main" id="{6A192694-0F84-4705-B2A6-64A9B9031586}"/>
              </a:ext>
            </a:extLst>
          </p:cNvPr>
          <p:cNvPicPr>
            <a:picLocks noChangeAspect="1"/>
          </p:cNvPicPr>
          <p:nvPr/>
        </p:nvPicPr>
        <p:blipFill>
          <a:blip r:embed="rId2"/>
          <a:stretch>
            <a:fillRect/>
          </a:stretch>
        </p:blipFill>
        <p:spPr>
          <a:xfrm>
            <a:off x="611560" y="1288864"/>
            <a:ext cx="2304256" cy="3037085"/>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92235802-2AD0-472D-AC51-6230063A40B2}"/>
              </a:ext>
            </a:extLst>
          </p:cNvPr>
          <p:cNvPicPr>
            <a:picLocks noChangeAspect="1"/>
          </p:cNvPicPr>
          <p:nvPr/>
        </p:nvPicPr>
        <p:blipFill>
          <a:blip r:embed="rId3"/>
          <a:stretch>
            <a:fillRect/>
          </a:stretch>
        </p:blipFill>
        <p:spPr>
          <a:xfrm>
            <a:off x="5723771" y="1288863"/>
            <a:ext cx="2808669" cy="30370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64617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815124A4-54CE-4264-B8DF-DB697BDFD918}"/>
              </a:ext>
            </a:extLst>
          </p:cNvPr>
          <p:cNvGraphicFramePr>
            <a:graphicFrameLocks noGrp="1"/>
          </p:cNvGraphicFramePr>
          <p:nvPr/>
        </p:nvGraphicFramePr>
        <p:xfrm>
          <a:off x="3511083" y="1419225"/>
          <a:ext cx="2121834" cy="3175000"/>
        </p:xfrm>
        <a:graphic>
          <a:graphicData uri="http://schemas.openxmlformats.org/drawingml/2006/table">
            <a:tbl>
              <a:tblPr/>
              <a:tblGrid>
                <a:gridCol w="148035">
                  <a:extLst>
                    <a:ext uri="{9D8B030D-6E8A-4147-A177-3AD203B41FA5}">
                      <a16:colId xmlns:a16="http://schemas.microsoft.com/office/drawing/2014/main" val="1932019224"/>
                    </a:ext>
                  </a:extLst>
                </a:gridCol>
                <a:gridCol w="1973799">
                  <a:extLst>
                    <a:ext uri="{9D8B030D-6E8A-4147-A177-3AD203B41FA5}">
                      <a16:colId xmlns:a16="http://schemas.microsoft.com/office/drawing/2014/main" val="2811297311"/>
                    </a:ext>
                  </a:extLst>
                </a:gridCol>
              </a:tblGrid>
              <a:tr h="669683">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9</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Regression Discontinuity Designs II</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14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Luyten (2006)</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2652853915"/>
                  </a:ext>
                </a:extLst>
              </a:tr>
              <a:tr h="793750">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10</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Differences-in-Differences Designs I</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17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Angrist &amp; Pischke (2015), chapter 5</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104439635"/>
                  </a:ext>
                </a:extLst>
              </a:tr>
              <a:tr h="917817">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11</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Differences-in-Differences Designs II</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21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Strello, Strietholt, Steinmann, &amp; Siepmann (2021)</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3258116910"/>
                  </a:ext>
                </a:extLst>
              </a:tr>
              <a:tr h="793750">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12</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Lessons Learned and Closing</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23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Rutkowski &amp; Delandshere (2016)</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2409456707"/>
                  </a:ext>
                </a:extLst>
              </a:tr>
            </a:tbl>
          </a:graphicData>
        </a:graphic>
      </p:graphicFrame>
      <p:graphicFrame>
        <p:nvGraphicFramePr>
          <p:cNvPr id="7" name="Table 6">
            <a:extLst>
              <a:ext uri="{FF2B5EF4-FFF2-40B4-BE49-F238E27FC236}">
                <a16:creationId xmlns:a16="http://schemas.microsoft.com/office/drawing/2014/main" id="{BE243FCF-985C-48B6-8FFF-944E2E67FC91}"/>
              </a:ext>
            </a:extLst>
          </p:cNvPr>
          <p:cNvGraphicFramePr>
            <a:graphicFrameLocks noGrp="1"/>
          </p:cNvGraphicFramePr>
          <p:nvPr/>
        </p:nvGraphicFramePr>
        <p:xfrm>
          <a:off x="3511083" y="1419225"/>
          <a:ext cx="2121834" cy="3175000"/>
        </p:xfrm>
        <a:graphic>
          <a:graphicData uri="http://schemas.openxmlformats.org/drawingml/2006/table">
            <a:tbl>
              <a:tblPr/>
              <a:tblGrid>
                <a:gridCol w="148035">
                  <a:extLst>
                    <a:ext uri="{9D8B030D-6E8A-4147-A177-3AD203B41FA5}">
                      <a16:colId xmlns:a16="http://schemas.microsoft.com/office/drawing/2014/main" val="2166342570"/>
                    </a:ext>
                  </a:extLst>
                </a:gridCol>
                <a:gridCol w="1973799">
                  <a:extLst>
                    <a:ext uri="{9D8B030D-6E8A-4147-A177-3AD203B41FA5}">
                      <a16:colId xmlns:a16="http://schemas.microsoft.com/office/drawing/2014/main" val="3820708792"/>
                    </a:ext>
                  </a:extLst>
                </a:gridCol>
              </a:tblGrid>
              <a:tr h="669683">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9</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Regression Discontinuity Designs II</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14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Luyten (2006)</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1254728869"/>
                  </a:ext>
                </a:extLst>
              </a:tr>
              <a:tr h="793750">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10</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Differences-in-Differences Designs I</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17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Angrist &amp; Pischke (2015), chapter 5</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1731296932"/>
                  </a:ext>
                </a:extLst>
              </a:tr>
              <a:tr h="917817">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11</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Differences-in-Differences Designs II</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21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Strello, Strietholt, Steinmann, &amp; Siepmann (2021)</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3150017666"/>
                  </a:ext>
                </a:extLst>
              </a:tr>
              <a:tr h="793750">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12</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dirty="0">
                          <a:solidFill>
                            <a:srgbClr val="000000"/>
                          </a:solidFill>
                          <a:effectLst/>
                          <a:latin typeface="Verdana" panose="020B0604030504040204" pitchFamily="34" charset="0"/>
                        </a:rPr>
                        <a:t>Lessons Learned and Closing</a:t>
                      </a:r>
                      <a:endParaRPr lang="en-US" sz="1300" dirty="0">
                        <a:effectLst/>
                      </a:endParaRPr>
                    </a:p>
                    <a:p>
                      <a:pPr rtl="0" fontAlgn="base">
                        <a:spcBef>
                          <a:spcPts val="0"/>
                        </a:spcBef>
                        <a:spcAft>
                          <a:spcPts val="0"/>
                        </a:spcAft>
                        <a:buFont typeface="Arial" panose="020B0604020202020204" pitchFamily="34" charset="0"/>
                        <a:buChar char="•"/>
                      </a:pPr>
                      <a:r>
                        <a:rPr lang="en-US" sz="800" b="0" i="0" u="none" strike="noStrike" dirty="0">
                          <a:solidFill>
                            <a:srgbClr val="000000"/>
                          </a:solidFill>
                          <a:effectLst/>
                          <a:latin typeface="Verdana" panose="020B0604030504040204" pitchFamily="34" charset="0"/>
                        </a:rPr>
                        <a:t>Time: 23 February 2022, 12:15-14:00h</a:t>
                      </a:r>
                    </a:p>
                    <a:p>
                      <a:pPr rtl="0" fontAlgn="base">
                        <a:spcBef>
                          <a:spcPts val="0"/>
                        </a:spcBef>
                        <a:spcAft>
                          <a:spcPts val="0"/>
                        </a:spcAft>
                        <a:buFont typeface="Arial" panose="020B0604020202020204" pitchFamily="34" charset="0"/>
                        <a:buChar char="•"/>
                      </a:pPr>
                      <a:r>
                        <a:rPr lang="en-US" sz="800" b="0" i="0" u="none" strike="noStrike" dirty="0">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dirty="0">
                          <a:solidFill>
                            <a:srgbClr val="000000"/>
                          </a:solidFill>
                          <a:effectLst/>
                          <a:latin typeface="Verdana" panose="020B0604030504040204" pitchFamily="34" charset="0"/>
                        </a:rPr>
                        <a:t>Required reading: Rutkowski &amp; </a:t>
                      </a:r>
                      <a:r>
                        <a:rPr lang="en-US" sz="800" b="0" i="0" u="none" strike="noStrike" dirty="0" err="1">
                          <a:solidFill>
                            <a:srgbClr val="000000"/>
                          </a:solidFill>
                          <a:effectLst/>
                          <a:latin typeface="Verdana" panose="020B0604030504040204" pitchFamily="34" charset="0"/>
                        </a:rPr>
                        <a:t>Delandshere</a:t>
                      </a:r>
                      <a:r>
                        <a:rPr lang="en-US" sz="800" b="0" i="0" u="none" strike="noStrike" dirty="0">
                          <a:solidFill>
                            <a:srgbClr val="000000"/>
                          </a:solidFill>
                          <a:effectLst/>
                          <a:latin typeface="Verdana" panose="020B0604030504040204" pitchFamily="34" charset="0"/>
                        </a:rPr>
                        <a:t> (2016)</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2634137359"/>
                  </a:ext>
                </a:extLst>
              </a:tr>
            </a:tbl>
          </a:graphicData>
        </a:graphic>
      </p:graphicFrame>
      <p:graphicFrame>
        <p:nvGraphicFramePr>
          <p:cNvPr id="8" name="Table 7">
            <a:extLst>
              <a:ext uri="{FF2B5EF4-FFF2-40B4-BE49-F238E27FC236}">
                <a16:creationId xmlns:a16="http://schemas.microsoft.com/office/drawing/2014/main" id="{494C4C2C-39A8-4A95-B69B-C9415CF9CFDF}"/>
              </a:ext>
            </a:extLst>
          </p:cNvPr>
          <p:cNvGraphicFramePr>
            <a:graphicFrameLocks noGrp="1"/>
          </p:cNvGraphicFramePr>
          <p:nvPr/>
        </p:nvGraphicFramePr>
        <p:xfrm>
          <a:off x="1691680" y="1419225"/>
          <a:ext cx="5760640" cy="3225224"/>
        </p:xfrm>
        <a:graphic>
          <a:graphicData uri="http://schemas.openxmlformats.org/drawingml/2006/table">
            <a:tbl>
              <a:tblPr/>
              <a:tblGrid>
                <a:gridCol w="401905">
                  <a:extLst>
                    <a:ext uri="{9D8B030D-6E8A-4147-A177-3AD203B41FA5}">
                      <a16:colId xmlns:a16="http://schemas.microsoft.com/office/drawing/2014/main" val="484292592"/>
                    </a:ext>
                  </a:extLst>
                </a:gridCol>
                <a:gridCol w="5358735">
                  <a:extLst>
                    <a:ext uri="{9D8B030D-6E8A-4147-A177-3AD203B41FA5}">
                      <a16:colId xmlns:a16="http://schemas.microsoft.com/office/drawing/2014/main" val="2397194529"/>
                    </a:ext>
                  </a:extLst>
                </a:gridCol>
              </a:tblGrid>
              <a:tr h="806306">
                <a:tc>
                  <a:txBody>
                    <a:bodyPr/>
                    <a:lstStyle/>
                    <a:p>
                      <a:pPr rtl="0" fontAlgn="t">
                        <a:spcBef>
                          <a:spcPts val="0"/>
                        </a:spcBef>
                        <a:spcAft>
                          <a:spcPts val="0"/>
                        </a:spcAft>
                      </a:pPr>
                      <a:r>
                        <a:rPr lang="en-US" sz="1100" b="0" i="0" u="none" strike="noStrike">
                          <a:solidFill>
                            <a:srgbClr val="000000"/>
                          </a:solidFill>
                          <a:effectLst/>
                          <a:latin typeface="+mj-lt"/>
                        </a:rPr>
                        <a:t>9</a:t>
                      </a:r>
                      <a:endParaRPr lang="en-US" sz="1100">
                        <a:effectLst/>
                        <a:latin typeface="+mj-l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1100" b="0" i="0" u="none" strike="noStrike" dirty="0">
                          <a:solidFill>
                            <a:srgbClr val="000000"/>
                          </a:solidFill>
                          <a:effectLst/>
                          <a:latin typeface="+mj-lt"/>
                        </a:rPr>
                        <a:t>Regression Discontinuity Designs II</a:t>
                      </a:r>
                      <a:endParaRPr lang="en-US" sz="1100" dirty="0">
                        <a:effectLst/>
                        <a:latin typeface="+mj-lt"/>
                      </a:endParaRPr>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mj-lt"/>
                        </a:rPr>
                        <a:t>Time: 14 February 2022, 12:15-14:00h</a:t>
                      </a:r>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mj-lt"/>
                        </a:rPr>
                        <a:t>Main instructor: Isa Steinmann</a:t>
                      </a:r>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mj-lt"/>
                        </a:rPr>
                        <a:t>Required reading: </a:t>
                      </a:r>
                      <a:r>
                        <a:rPr lang="en-US" sz="1100" b="0" i="0" u="none" strike="noStrike" dirty="0" err="1">
                          <a:solidFill>
                            <a:srgbClr val="000000"/>
                          </a:solidFill>
                          <a:effectLst/>
                          <a:latin typeface="+mj-lt"/>
                        </a:rPr>
                        <a:t>Luyten</a:t>
                      </a:r>
                      <a:r>
                        <a:rPr lang="en-US" sz="1100" b="0" i="0" u="none" strike="noStrike" dirty="0">
                          <a:solidFill>
                            <a:srgbClr val="000000"/>
                          </a:solidFill>
                          <a:effectLst/>
                          <a:latin typeface="+mj-lt"/>
                        </a:rPr>
                        <a:t> (2006)</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3109720282"/>
                  </a:ext>
                </a:extLst>
              </a:tr>
              <a:tr h="806306">
                <a:tc>
                  <a:txBody>
                    <a:bodyPr/>
                    <a:lstStyle/>
                    <a:p>
                      <a:pPr rtl="0" fontAlgn="t">
                        <a:spcBef>
                          <a:spcPts val="0"/>
                        </a:spcBef>
                        <a:spcAft>
                          <a:spcPts val="0"/>
                        </a:spcAft>
                      </a:pPr>
                      <a:r>
                        <a:rPr lang="en-US" sz="1100" b="0" i="0" u="none" strike="noStrike">
                          <a:solidFill>
                            <a:srgbClr val="000000"/>
                          </a:solidFill>
                          <a:effectLst/>
                          <a:latin typeface="+mj-lt"/>
                        </a:rPr>
                        <a:t>10</a:t>
                      </a:r>
                      <a:endParaRPr lang="en-US" sz="1100">
                        <a:effectLst/>
                        <a:latin typeface="+mj-l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1100" b="0" i="0" u="none" strike="noStrike">
                          <a:solidFill>
                            <a:srgbClr val="000000"/>
                          </a:solidFill>
                          <a:effectLst/>
                          <a:latin typeface="+mj-lt"/>
                        </a:rPr>
                        <a:t>Differences-in-Differences Designs I</a:t>
                      </a:r>
                      <a:endParaRPr lang="en-US" sz="1100">
                        <a:effectLst/>
                        <a:latin typeface="+mj-lt"/>
                      </a:endParaRPr>
                    </a:p>
                    <a:p>
                      <a:pPr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mj-lt"/>
                        </a:rPr>
                        <a:t>Time: 17 February 2022, 12:15-14:00h</a:t>
                      </a:r>
                    </a:p>
                    <a:p>
                      <a:pPr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mj-lt"/>
                        </a:rPr>
                        <a:t>Main instructor: Isa Steinmann</a:t>
                      </a:r>
                    </a:p>
                    <a:p>
                      <a:pPr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mj-lt"/>
                        </a:rPr>
                        <a:t>Required reading: Angrist &amp; Pischke (2015), chapter 5</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3011261227"/>
                  </a:ext>
                </a:extLst>
              </a:tr>
              <a:tr h="806306">
                <a:tc>
                  <a:txBody>
                    <a:bodyPr/>
                    <a:lstStyle/>
                    <a:p>
                      <a:pPr rtl="0" fontAlgn="t">
                        <a:spcBef>
                          <a:spcPts val="0"/>
                        </a:spcBef>
                        <a:spcAft>
                          <a:spcPts val="0"/>
                        </a:spcAft>
                      </a:pPr>
                      <a:r>
                        <a:rPr lang="en-US" sz="1100" b="0" i="0" u="none" strike="noStrike">
                          <a:solidFill>
                            <a:srgbClr val="000000"/>
                          </a:solidFill>
                          <a:effectLst/>
                          <a:latin typeface="+mj-lt"/>
                        </a:rPr>
                        <a:t>11</a:t>
                      </a:r>
                      <a:endParaRPr lang="en-US" sz="1100">
                        <a:effectLst/>
                        <a:latin typeface="+mj-l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1100" b="0" i="0" u="none" strike="noStrike">
                          <a:solidFill>
                            <a:srgbClr val="000000"/>
                          </a:solidFill>
                          <a:effectLst/>
                          <a:latin typeface="+mj-lt"/>
                        </a:rPr>
                        <a:t>Differences-in-Differences Designs II</a:t>
                      </a:r>
                      <a:endParaRPr lang="en-US" sz="1100">
                        <a:effectLst/>
                        <a:latin typeface="+mj-lt"/>
                      </a:endParaRPr>
                    </a:p>
                    <a:p>
                      <a:pPr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mj-lt"/>
                        </a:rPr>
                        <a:t>Time: 21 February 2022, 12:15-14:00h</a:t>
                      </a:r>
                    </a:p>
                    <a:p>
                      <a:pPr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mj-lt"/>
                        </a:rPr>
                        <a:t>Main instructor: Isa Steinmann</a:t>
                      </a:r>
                    </a:p>
                    <a:p>
                      <a:pPr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mj-lt"/>
                        </a:rPr>
                        <a:t>Required reading: Strello, Strietholt, Steinmann, &amp; Siepmann (2021)</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3461321459"/>
                  </a:ext>
                </a:extLst>
              </a:tr>
              <a:tr h="806306">
                <a:tc>
                  <a:txBody>
                    <a:bodyPr/>
                    <a:lstStyle/>
                    <a:p>
                      <a:pPr rtl="0" fontAlgn="t">
                        <a:spcBef>
                          <a:spcPts val="0"/>
                        </a:spcBef>
                        <a:spcAft>
                          <a:spcPts val="0"/>
                        </a:spcAft>
                      </a:pPr>
                      <a:r>
                        <a:rPr lang="en-US" sz="1100" b="0" i="0" u="none" strike="noStrike">
                          <a:solidFill>
                            <a:srgbClr val="000000"/>
                          </a:solidFill>
                          <a:effectLst/>
                          <a:latin typeface="+mj-lt"/>
                        </a:rPr>
                        <a:t>12</a:t>
                      </a:r>
                      <a:endParaRPr lang="en-US" sz="1100">
                        <a:effectLst/>
                        <a:latin typeface="+mj-l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1100" b="0" i="0" u="none" strike="noStrike" dirty="0">
                          <a:solidFill>
                            <a:srgbClr val="000000"/>
                          </a:solidFill>
                          <a:effectLst/>
                          <a:latin typeface="+mj-lt"/>
                        </a:rPr>
                        <a:t>Lessons Learned and Closing</a:t>
                      </a:r>
                      <a:endParaRPr lang="en-US" sz="1100" dirty="0">
                        <a:effectLst/>
                        <a:latin typeface="+mj-lt"/>
                      </a:endParaRPr>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mj-lt"/>
                        </a:rPr>
                        <a:t>Time: 23 February 2022, 12:15-14:00h</a:t>
                      </a:r>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mj-lt"/>
                        </a:rPr>
                        <a:t>Main instructor: Isa Steinmann</a:t>
                      </a:r>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mj-lt"/>
                        </a:rPr>
                        <a:t>Required reading: Rutkowski &amp; </a:t>
                      </a:r>
                      <a:r>
                        <a:rPr lang="en-US" sz="1100" b="0" i="0" u="none" strike="noStrike" dirty="0" err="1">
                          <a:solidFill>
                            <a:srgbClr val="000000"/>
                          </a:solidFill>
                          <a:effectLst/>
                          <a:latin typeface="+mj-lt"/>
                        </a:rPr>
                        <a:t>Delandshere</a:t>
                      </a:r>
                      <a:r>
                        <a:rPr lang="en-US" sz="1100" b="0" i="0" u="none" strike="noStrike" dirty="0">
                          <a:solidFill>
                            <a:srgbClr val="000000"/>
                          </a:solidFill>
                          <a:effectLst/>
                          <a:latin typeface="+mj-lt"/>
                        </a:rPr>
                        <a:t> (2016)</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2833025690"/>
                  </a:ext>
                </a:extLst>
              </a:tr>
            </a:tbl>
          </a:graphicData>
        </a:graphic>
      </p:graphicFrame>
      <p:sp>
        <p:nvSpPr>
          <p:cNvPr id="15" name="Arrow: Right 14">
            <a:extLst>
              <a:ext uri="{FF2B5EF4-FFF2-40B4-BE49-F238E27FC236}">
                <a16:creationId xmlns:a16="http://schemas.microsoft.com/office/drawing/2014/main" id="{77335C41-4F18-4A36-808C-EA1CF9F723B7}"/>
              </a:ext>
            </a:extLst>
          </p:cNvPr>
          <p:cNvSpPr/>
          <p:nvPr/>
        </p:nvSpPr>
        <p:spPr>
          <a:xfrm>
            <a:off x="827584" y="2931790"/>
            <a:ext cx="792088" cy="432048"/>
          </a:xfrm>
          <a:prstGeom prst="rightArrow">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945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en-US" sz="2000" dirty="0"/>
              <a:t>Thanks for your attention!</a:t>
            </a:r>
            <a:endParaRPr lang="en-US" sz="2000" b="0" dirty="0"/>
          </a:p>
        </p:txBody>
      </p:sp>
      <p:sp>
        <p:nvSpPr>
          <p:cNvPr id="3" name="Subtitle 2"/>
          <p:cNvSpPr>
            <a:spLocks noGrp="1"/>
          </p:cNvSpPr>
          <p:nvPr>
            <p:ph type="subTitle" idx="1"/>
          </p:nvPr>
        </p:nvSpPr>
        <p:spPr/>
        <p:txBody>
          <a:bodyPr/>
          <a:lstStyle/>
          <a:p>
            <a:r>
              <a:rPr lang="de-DE" dirty="0"/>
              <a:t>Isa Steinmann</a:t>
            </a:r>
          </a:p>
          <a:p>
            <a:r>
              <a:rPr lang="de-DE" u="sng" dirty="0">
                <a:solidFill>
                  <a:schemeClr val="accent2"/>
                </a:solidFill>
              </a:rPr>
              <a:t>isa.steinmann@cemo.uio.no </a:t>
            </a:r>
            <a:endParaRPr lang="nb-NO" u="sng" dirty="0">
              <a:solidFill>
                <a:schemeClr val="accent2"/>
              </a:solidFill>
            </a:endParaRPr>
          </a:p>
        </p:txBody>
      </p:sp>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3909311"/>
            <a:ext cx="3958208" cy="534647"/>
          </a:xfrm>
          <a:prstGeom prst="rect">
            <a:avLst/>
          </a:prstGeom>
        </p:spPr>
      </p:pic>
    </p:spTree>
    <p:extLst>
      <p:ext uri="{BB962C8B-B14F-4D97-AF65-F5344CB8AC3E}">
        <p14:creationId xmlns:p14="http://schemas.microsoft.com/office/powerpoint/2010/main" val="2281461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4659B-E7C7-42CA-8D88-C2261D85DDC5}"/>
              </a:ext>
            </a:extLst>
          </p:cNvPr>
          <p:cNvSpPr>
            <a:spLocks noGrp="1"/>
          </p:cNvSpPr>
          <p:nvPr>
            <p:ph type="title"/>
          </p:nvPr>
        </p:nvSpPr>
        <p:spPr/>
        <p:txBody>
          <a:bodyPr/>
          <a:lstStyle/>
          <a:p>
            <a:r>
              <a:rPr lang="de-DE" dirty="0"/>
              <a:t>References</a:t>
            </a:r>
            <a:endParaRPr lang="en-US" dirty="0"/>
          </a:p>
        </p:txBody>
      </p:sp>
      <p:sp>
        <p:nvSpPr>
          <p:cNvPr id="3" name="Content Placeholder 2">
            <a:extLst>
              <a:ext uri="{FF2B5EF4-FFF2-40B4-BE49-F238E27FC236}">
                <a16:creationId xmlns:a16="http://schemas.microsoft.com/office/drawing/2014/main" id="{3BCD46FB-F738-4401-96FE-A2AC5506C5A0}"/>
              </a:ext>
            </a:extLst>
          </p:cNvPr>
          <p:cNvSpPr>
            <a:spLocks noGrp="1"/>
          </p:cNvSpPr>
          <p:nvPr>
            <p:ph idx="1"/>
          </p:nvPr>
        </p:nvSpPr>
        <p:spPr/>
        <p:txBody>
          <a:bodyPr>
            <a:normAutofit/>
          </a:bodyPr>
          <a:lstStyle/>
          <a:p>
            <a:r>
              <a:rPr lang="en-US" sz="1200" dirty="0">
                <a:effectLst/>
                <a:ea typeface="Calibri" panose="020F0502020204030204" pitchFamily="34" charset="0"/>
                <a:cs typeface="Times New Roman" panose="02020603050405020304" pitchFamily="18" charset="0"/>
              </a:rPr>
              <a:t>Angrist, J. &amp; </a:t>
            </a:r>
            <a:r>
              <a:rPr lang="en-US" sz="1200" dirty="0" err="1">
                <a:effectLst/>
                <a:ea typeface="Calibri" panose="020F0502020204030204" pitchFamily="34" charset="0"/>
                <a:cs typeface="Times New Roman" panose="02020603050405020304" pitchFamily="18" charset="0"/>
              </a:rPr>
              <a:t>Pischke</a:t>
            </a:r>
            <a:r>
              <a:rPr lang="en-US" sz="1200" dirty="0">
                <a:effectLst/>
                <a:ea typeface="Calibri" panose="020F0502020204030204" pitchFamily="34" charset="0"/>
                <a:cs typeface="Times New Roman" panose="02020603050405020304" pitchFamily="18" charset="0"/>
              </a:rPr>
              <a:t>, J.-S. (2015). Mastering `Metrics: The Path from Cause to Effect. Princeton University Press</a:t>
            </a:r>
          </a:p>
        </p:txBody>
      </p:sp>
    </p:spTree>
    <p:extLst>
      <p:ext uri="{BB962C8B-B14F-4D97-AF65-F5344CB8AC3E}">
        <p14:creationId xmlns:p14="http://schemas.microsoft.com/office/powerpoint/2010/main" val="513017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815124A4-54CE-4264-B8DF-DB697BDFD918}"/>
              </a:ext>
            </a:extLst>
          </p:cNvPr>
          <p:cNvGraphicFramePr>
            <a:graphicFrameLocks noGrp="1"/>
          </p:cNvGraphicFramePr>
          <p:nvPr/>
        </p:nvGraphicFramePr>
        <p:xfrm>
          <a:off x="3511083" y="1419225"/>
          <a:ext cx="2121834" cy="3175000"/>
        </p:xfrm>
        <a:graphic>
          <a:graphicData uri="http://schemas.openxmlformats.org/drawingml/2006/table">
            <a:tbl>
              <a:tblPr/>
              <a:tblGrid>
                <a:gridCol w="148035">
                  <a:extLst>
                    <a:ext uri="{9D8B030D-6E8A-4147-A177-3AD203B41FA5}">
                      <a16:colId xmlns:a16="http://schemas.microsoft.com/office/drawing/2014/main" val="1932019224"/>
                    </a:ext>
                  </a:extLst>
                </a:gridCol>
                <a:gridCol w="1973799">
                  <a:extLst>
                    <a:ext uri="{9D8B030D-6E8A-4147-A177-3AD203B41FA5}">
                      <a16:colId xmlns:a16="http://schemas.microsoft.com/office/drawing/2014/main" val="2811297311"/>
                    </a:ext>
                  </a:extLst>
                </a:gridCol>
              </a:tblGrid>
              <a:tr h="669683">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9</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Regression Discontinuity Designs II</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14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Luyten (2006)</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2652853915"/>
                  </a:ext>
                </a:extLst>
              </a:tr>
              <a:tr h="793750">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10</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Differences-in-Differences Designs I</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17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Angrist &amp; Pischke (2015), chapter 5</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104439635"/>
                  </a:ext>
                </a:extLst>
              </a:tr>
              <a:tr h="917817">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11</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Differences-in-Differences Designs II</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21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Strello, Strietholt, Steinmann, &amp; Siepmann (2021)</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3258116910"/>
                  </a:ext>
                </a:extLst>
              </a:tr>
              <a:tr h="793750">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12</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Lessons Learned and Closing</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23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Rutkowski &amp; Delandshere (2016)</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2409456707"/>
                  </a:ext>
                </a:extLst>
              </a:tr>
            </a:tbl>
          </a:graphicData>
        </a:graphic>
      </p:graphicFrame>
      <p:graphicFrame>
        <p:nvGraphicFramePr>
          <p:cNvPr id="7" name="Table 6">
            <a:extLst>
              <a:ext uri="{FF2B5EF4-FFF2-40B4-BE49-F238E27FC236}">
                <a16:creationId xmlns:a16="http://schemas.microsoft.com/office/drawing/2014/main" id="{BE243FCF-985C-48B6-8FFF-944E2E67FC91}"/>
              </a:ext>
            </a:extLst>
          </p:cNvPr>
          <p:cNvGraphicFramePr>
            <a:graphicFrameLocks noGrp="1"/>
          </p:cNvGraphicFramePr>
          <p:nvPr/>
        </p:nvGraphicFramePr>
        <p:xfrm>
          <a:off x="3511083" y="1419225"/>
          <a:ext cx="2121834" cy="3175000"/>
        </p:xfrm>
        <a:graphic>
          <a:graphicData uri="http://schemas.openxmlformats.org/drawingml/2006/table">
            <a:tbl>
              <a:tblPr/>
              <a:tblGrid>
                <a:gridCol w="148035">
                  <a:extLst>
                    <a:ext uri="{9D8B030D-6E8A-4147-A177-3AD203B41FA5}">
                      <a16:colId xmlns:a16="http://schemas.microsoft.com/office/drawing/2014/main" val="2166342570"/>
                    </a:ext>
                  </a:extLst>
                </a:gridCol>
                <a:gridCol w="1973799">
                  <a:extLst>
                    <a:ext uri="{9D8B030D-6E8A-4147-A177-3AD203B41FA5}">
                      <a16:colId xmlns:a16="http://schemas.microsoft.com/office/drawing/2014/main" val="3820708792"/>
                    </a:ext>
                  </a:extLst>
                </a:gridCol>
              </a:tblGrid>
              <a:tr h="669683">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9</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Regression Discontinuity Designs II</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14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Luyten (2006)</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1254728869"/>
                  </a:ext>
                </a:extLst>
              </a:tr>
              <a:tr h="793750">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10</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Differences-in-Differences Designs I</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17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Angrist &amp; Pischke (2015), chapter 5</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1731296932"/>
                  </a:ext>
                </a:extLst>
              </a:tr>
              <a:tr h="917817">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11</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Differences-in-Differences Designs II</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21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Strello, Strietholt, Steinmann, &amp; Siepmann (2021)</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3150017666"/>
                  </a:ext>
                </a:extLst>
              </a:tr>
              <a:tr h="793750">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12</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dirty="0">
                          <a:solidFill>
                            <a:srgbClr val="000000"/>
                          </a:solidFill>
                          <a:effectLst/>
                          <a:latin typeface="Verdana" panose="020B0604030504040204" pitchFamily="34" charset="0"/>
                        </a:rPr>
                        <a:t>Lessons Learned and Closing</a:t>
                      </a:r>
                      <a:endParaRPr lang="en-US" sz="1300" dirty="0">
                        <a:effectLst/>
                      </a:endParaRPr>
                    </a:p>
                    <a:p>
                      <a:pPr rtl="0" fontAlgn="base">
                        <a:spcBef>
                          <a:spcPts val="0"/>
                        </a:spcBef>
                        <a:spcAft>
                          <a:spcPts val="0"/>
                        </a:spcAft>
                        <a:buFont typeface="Arial" panose="020B0604020202020204" pitchFamily="34" charset="0"/>
                        <a:buChar char="•"/>
                      </a:pPr>
                      <a:r>
                        <a:rPr lang="en-US" sz="800" b="0" i="0" u="none" strike="noStrike" dirty="0">
                          <a:solidFill>
                            <a:srgbClr val="000000"/>
                          </a:solidFill>
                          <a:effectLst/>
                          <a:latin typeface="Verdana" panose="020B0604030504040204" pitchFamily="34" charset="0"/>
                        </a:rPr>
                        <a:t>Time: 23 February 2022, 12:15-14:00h</a:t>
                      </a:r>
                    </a:p>
                    <a:p>
                      <a:pPr rtl="0" fontAlgn="base">
                        <a:spcBef>
                          <a:spcPts val="0"/>
                        </a:spcBef>
                        <a:spcAft>
                          <a:spcPts val="0"/>
                        </a:spcAft>
                        <a:buFont typeface="Arial" panose="020B0604020202020204" pitchFamily="34" charset="0"/>
                        <a:buChar char="•"/>
                      </a:pPr>
                      <a:r>
                        <a:rPr lang="en-US" sz="800" b="0" i="0" u="none" strike="noStrike" dirty="0">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dirty="0">
                          <a:solidFill>
                            <a:srgbClr val="000000"/>
                          </a:solidFill>
                          <a:effectLst/>
                          <a:latin typeface="Verdana" panose="020B0604030504040204" pitchFamily="34" charset="0"/>
                        </a:rPr>
                        <a:t>Required reading: Rutkowski &amp; </a:t>
                      </a:r>
                      <a:r>
                        <a:rPr lang="en-US" sz="800" b="0" i="0" u="none" strike="noStrike" dirty="0" err="1">
                          <a:solidFill>
                            <a:srgbClr val="000000"/>
                          </a:solidFill>
                          <a:effectLst/>
                          <a:latin typeface="Verdana" panose="020B0604030504040204" pitchFamily="34" charset="0"/>
                        </a:rPr>
                        <a:t>Delandshere</a:t>
                      </a:r>
                      <a:r>
                        <a:rPr lang="en-US" sz="800" b="0" i="0" u="none" strike="noStrike" dirty="0">
                          <a:solidFill>
                            <a:srgbClr val="000000"/>
                          </a:solidFill>
                          <a:effectLst/>
                          <a:latin typeface="Verdana" panose="020B0604030504040204" pitchFamily="34" charset="0"/>
                        </a:rPr>
                        <a:t> (2016)</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2634137359"/>
                  </a:ext>
                </a:extLst>
              </a:tr>
            </a:tbl>
          </a:graphicData>
        </a:graphic>
      </p:graphicFrame>
      <p:graphicFrame>
        <p:nvGraphicFramePr>
          <p:cNvPr id="8" name="Table 7">
            <a:extLst>
              <a:ext uri="{FF2B5EF4-FFF2-40B4-BE49-F238E27FC236}">
                <a16:creationId xmlns:a16="http://schemas.microsoft.com/office/drawing/2014/main" id="{494C4C2C-39A8-4A95-B69B-C9415CF9CFDF}"/>
              </a:ext>
            </a:extLst>
          </p:cNvPr>
          <p:cNvGraphicFramePr>
            <a:graphicFrameLocks noGrp="1"/>
          </p:cNvGraphicFramePr>
          <p:nvPr>
            <p:extLst>
              <p:ext uri="{D42A27DB-BD31-4B8C-83A1-F6EECF244321}">
                <p14:modId xmlns:p14="http://schemas.microsoft.com/office/powerpoint/2010/main" val="493514514"/>
              </p:ext>
            </p:extLst>
          </p:nvPr>
        </p:nvGraphicFramePr>
        <p:xfrm>
          <a:off x="1691680" y="1419225"/>
          <a:ext cx="5760640" cy="3225224"/>
        </p:xfrm>
        <a:graphic>
          <a:graphicData uri="http://schemas.openxmlformats.org/drawingml/2006/table">
            <a:tbl>
              <a:tblPr/>
              <a:tblGrid>
                <a:gridCol w="401905">
                  <a:extLst>
                    <a:ext uri="{9D8B030D-6E8A-4147-A177-3AD203B41FA5}">
                      <a16:colId xmlns:a16="http://schemas.microsoft.com/office/drawing/2014/main" val="484292592"/>
                    </a:ext>
                  </a:extLst>
                </a:gridCol>
                <a:gridCol w="5358735">
                  <a:extLst>
                    <a:ext uri="{9D8B030D-6E8A-4147-A177-3AD203B41FA5}">
                      <a16:colId xmlns:a16="http://schemas.microsoft.com/office/drawing/2014/main" val="2397194529"/>
                    </a:ext>
                  </a:extLst>
                </a:gridCol>
              </a:tblGrid>
              <a:tr h="806306">
                <a:tc>
                  <a:txBody>
                    <a:bodyPr/>
                    <a:lstStyle/>
                    <a:p>
                      <a:pPr rtl="0" fontAlgn="t">
                        <a:spcBef>
                          <a:spcPts val="0"/>
                        </a:spcBef>
                        <a:spcAft>
                          <a:spcPts val="0"/>
                        </a:spcAft>
                      </a:pPr>
                      <a:r>
                        <a:rPr lang="en-US" sz="1100" b="0" i="0" u="none" strike="noStrike">
                          <a:solidFill>
                            <a:srgbClr val="000000"/>
                          </a:solidFill>
                          <a:effectLst/>
                          <a:latin typeface="+mj-lt"/>
                        </a:rPr>
                        <a:t>9</a:t>
                      </a:r>
                      <a:endParaRPr lang="en-US" sz="1100">
                        <a:effectLst/>
                        <a:latin typeface="+mj-l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1100" b="0" i="0" u="none" strike="noStrike" dirty="0">
                          <a:solidFill>
                            <a:srgbClr val="000000"/>
                          </a:solidFill>
                          <a:effectLst/>
                          <a:latin typeface="+mj-lt"/>
                        </a:rPr>
                        <a:t>Regression Discontinuity Designs II</a:t>
                      </a:r>
                      <a:endParaRPr lang="en-US" sz="1100" dirty="0">
                        <a:effectLst/>
                        <a:latin typeface="+mj-lt"/>
                      </a:endParaRPr>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mj-lt"/>
                        </a:rPr>
                        <a:t>Time: 14 February 2022, 12:15-14:00h</a:t>
                      </a:r>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mj-lt"/>
                        </a:rPr>
                        <a:t>Main instructor: Isa Steinmann</a:t>
                      </a:r>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mj-lt"/>
                        </a:rPr>
                        <a:t>Required reading: </a:t>
                      </a:r>
                      <a:r>
                        <a:rPr lang="en-US" sz="1100" b="0" i="0" u="none" strike="noStrike" dirty="0" err="1">
                          <a:solidFill>
                            <a:srgbClr val="000000"/>
                          </a:solidFill>
                          <a:effectLst/>
                          <a:latin typeface="+mj-lt"/>
                        </a:rPr>
                        <a:t>Luyten</a:t>
                      </a:r>
                      <a:r>
                        <a:rPr lang="en-US" sz="1100" b="0" i="0" u="none" strike="noStrike" dirty="0">
                          <a:solidFill>
                            <a:srgbClr val="000000"/>
                          </a:solidFill>
                          <a:effectLst/>
                          <a:latin typeface="+mj-lt"/>
                        </a:rPr>
                        <a:t> (2006)</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3109720282"/>
                  </a:ext>
                </a:extLst>
              </a:tr>
              <a:tr h="806306">
                <a:tc>
                  <a:txBody>
                    <a:bodyPr/>
                    <a:lstStyle/>
                    <a:p>
                      <a:pPr rtl="0" fontAlgn="t">
                        <a:spcBef>
                          <a:spcPts val="0"/>
                        </a:spcBef>
                        <a:spcAft>
                          <a:spcPts val="0"/>
                        </a:spcAft>
                      </a:pPr>
                      <a:r>
                        <a:rPr lang="en-US" sz="1100" b="0" i="0" u="none" strike="noStrike">
                          <a:solidFill>
                            <a:srgbClr val="000000"/>
                          </a:solidFill>
                          <a:effectLst/>
                          <a:latin typeface="+mj-lt"/>
                        </a:rPr>
                        <a:t>10</a:t>
                      </a:r>
                      <a:endParaRPr lang="en-US" sz="1100">
                        <a:effectLst/>
                        <a:latin typeface="+mj-l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1100" b="0" i="0" u="none" strike="noStrike">
                          <a:solidFill>
                            <a:srgbClr val="000000"/>
                          </a:solidFill>
                          <a:effectLst/>
                          <a:latin typeface="+mj-lt"/>
                        </a:rPr>
                        <a:t>Differences-in-Differences Designs I</a:t>
                      </a:r>
                      <a:endParaRPr lang="en-US" sz="1100">
                        <a:effectLst/>
                        <a:latin typeface="+mj-lt"/>
                      </a:endParaRPr>
                    </a:p>
                    <a:p>
                      <a:pPr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mj-lt"/>
                        </a:rPr>
                        <a:t>Time: 17 February 2022, 12:15-14:00h</a:t>
                      </a:r>
                    </a:p>
                    <a:p>
                      <a:pPr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mj-lt"/>
                        </a:rPr>
                        <a:t>Main instructor: Isa Steinmann</a:t>
                      </a:r>
                    </a:p>
                    <a:p>
                      <a:pPr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mj-lt"/>
                        </a:rPr>
                        <a:t>Required reading: Angrist &amp; Pischke (2015), chapter 5</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3011261227"/>
                  </a:ext>
                </a:extLst>
              </a:tr>
              <a:tr h="806306">
                <a:tc>
                  <a:txBody>
                    <a:bodyPr/>
                    <a:lstStyle/>
                    <a:p>
                      <a:pPr rtl="0" fontAlgn="t">
                        <a:spcBef>
                          <a:spcPts val="0"/>
                        </a:spcBef>
                        <a:spcAft>
                          <a:spcPts val="0"/>
                        </a:spcAft>
                      </a:pPr>
                      <a:r>
                        <a:rPr lang="en-US" sz="1100" b="0" i="0" u="none" strike="noStrike">
                          <a:solidFill>
                            <a:srgbClr val="000000"/>
                          </a:solidFill>
                          <a:effectLst/>
                          <a:latin typeface="+mj-lt"/>
                        </a:rPr>
                        <a:t>11</a:t>
                      </a:r>
                      <a:endParaRPr lang="en-US" sz="1100">
                        <a:effectLst/>
                        <a:latin typeface="+mj-l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1100" b="0" i="0" u="none" strike="noStrike">
                          <a:solidFill>
                            <a:srgbClr val="000000"/>
                          </a:solidFill>
                          <a:effectLst/>
                          <a:latin typeface="+mj-lt"/>
                        </a:rPr>
                        <a:t>Differences-in-Differences Designs II</a:t>
                      </a:r>
                      <a:endParaRPr lang="en-US" sz="1100">
                        <a:effectLst/>
                        <a:latin typeface="+mj-lt"/>
                      </a:endParaRPr>
                    </a:p>
                    <a:p>
                      <a:pPr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mj-lt"/>
                        </a:rPr>
                        <a:t>Time: 21 February 2022, 12:15-14:00h</a:t>
                      </a:r>
                    </a:p>
                    <a:p>
                      <a:pPr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mj-lt"/>
                        </a:rPr>
                        <a:t>Main instructor: Isa Steinmann</a:t>
                      </a:r>
                    </a:p>
                    <a:p>
                      <a:pPr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mj-lt"/>
                        </a:rPr>
                        <a:t>Required reading: Strello, Strietholt, Steinmann, &amp; Siepmann (2021)</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3461321459"/>
                  </a:ext>
                </a:extLst>
              </a:tr>
              <a:tr h="806306">
                <a:tc>
                  <a:txBody>
                    <a:bodyPr/>
                    <a:lstStyle/>
                    <a:p>
                      <a:pPr rtl="0" fontAlgn="t">
                        <a:spcBef>
                          <a:spcPts val="0"/>
                        </a:spcBef>
                        <a:spcAft>
                          <a:spcPts val="0"/>
                        </a:spcAft>
                      </a:pPr>
                      <a:r>
                        <a:rPr lang="en-US" sz="1100" b="0" i="0" u="none" strike="noStrike">
                          <a:solidFill>
                            <a:srgbClr val="000000"/>
                          </a:solidFill>
                          <a:effectLst/>
                          <a:latin typeface="+mj-lt"/>
                        </a:rPr>
                        <a:t>12</a:t>
                      </a:r>
                      <a:endParaRPr lang="en-US" sz="1100">
                        <a:effectLst/>
                        <a:latin typeface="+mj-l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1100" b="0" i="0" u="none" strike="noStrike" dirty="0">
                          <a:solidFill>
                            <a:srgbClr val="000000"/>
                          </a:solidFill>
                          <a:effectLst/>
                          <a:latin typeface="+mj-lt"/>
                        </a:rPr>
                        <a:t>Lessons Learned and Closing</a:t>
                      </a:r>
                      <a:endParaRPr lang="en-US" sz="1100" dirty="0">
                        <a:effectLst/>
                        <a:latin typeface="+mj-lt"/>
                      </a:endParaRPr>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mj-lt"/>
                        </a:rPr>
                        <a:t>Time: 23 February 2022, 12:15-14:00h</a:t>
                      </a:r>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mj-lt"/>
                        </a:rPr>
                        <a:t>Main instructor: Isa Steinmann</a:t>
                      </a:r>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mj-lt"/>
                        </a:rPr>
                        <a:t>Required reading: Rutkowski &amp; </a:t>
                      </a:r>
                      <a:r>
                        <a:rPr lang="en-US" sz="1100" b="0" i="0" u="none" strike="noStrike" dirty="0" err="1">
                          <a:solidFill>
                            <a:srgbClr val="000000"/>
                          </a:solidFill>
                          <a:effectLst/>
                          <a:latin typeface="+mj-lt"/>
                        </a:rPr>
                        <a:t>Delandshere</a:t>
                      </a:r>
                      <a:r>
                        <a:rPr lang="en-US" sz="1100" b="0" i="0" u="none" strike="noStrike" dirty="0">
                          <a:solidFill>
                            <a:srgbClr val="000000"/>
                          </a:solidFill>
                          <a:effectLst/>
                          <a:latin typeface="+mj-lt"/>
                        </a:rPr>
                        <a:t> (2016)</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2833025690"/>
                  </a:ext>
                </a:extLst>
              </a:tr>
            </a:tbl>
          </a:graphicData>
        </a:graphic>
      </p:graphicFrame>
      <p:sp>
        <p:nvSpPr>
          <p:cNvPr id="15" name="Arrow: Right 14">
            <a:extLst>
              <a:ext uri="{FF2B5EF4-FFF2-40B4-BE49-F238E27FC236}">
                <a16:creationId xmlns:a16="http://schemas.microsoft.com/office/drawing/2014/main" id="{77335C41-4F18-4A36-808C-EA1CF9F723B7}"/>
              </a:ext>
            </a:extLst>
          </p:cNvPr>
          <p:cNvSpPr/>
          <p:nvPr/>
        </p:nvSpPr>
        <p:spPr>
          <a:xfrm>
            <a:off x="827584" y="2139702"/>
            <a:ext cx="792088" cy="432048"/>
          </a:xfrm>
          <a:prstGeom prst="rightArrow">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5675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DC544-BFF0-4DC2-B298-7BC95F89E03C}"/>
              </a:ext>
            </a:extLst>
          </p:cNvPr>
          <p:cNvSpPr>
            <a:spLocks noGrp="1"/>
          </p:cNvSpPr>
          <p:nvPr>
            <p:ph type="title"/>
          </p:nvPr>
        </p:nvSpPr>
        <p:spPr/>
        <p:txBody>
          <a:bodyPr/>
          <a:lstStyle/>
          <a:p>
            <a:r>
              <a:rPr lang="de-DE" dirty="0"/>
              <a:t>Take-away </a:t>
            </a:r>
            <a:r>
              <a:rPr lang="de-DE" dirty="0" err="1"/>
              <a:t>messages</a:t>
            </a:r>
            <a:endParaRPr lang="en-US" dirty="0"/>
          </a:p>
        </p:txBody>
      </p:sp>
      <p:sp>
        <p:nvSpPr>
          <p:cNvPr id="3" name="Content Placeholder 2">
            <a:extLst>
              <a:ext uri="{FF2B5EF4-FFF2-40B4-BE49-F238E27FC236}">
                <a16:creationId xmlns:a16="http://schemas.microsoft.com/office/drawing/2014/main" id="{55C6AAF4-B06E-4EA0-8D1B-23591C93F083}"/>
              </a:ext>
            </a:extLst>
          </p:cNvPr>
          <p:cNvSpPr>
            <a:spLocks noGrp="1"/>
          </p:cNvSpPr>
          <p:nvPr>
            <p:ph idx="1"/>
          </p:nvPr>
        </p:nvSpPr>
        <p:spPr>
          <a:xfrm>
            <a:off x="3707904" y="1419621"/>
            <a:ext cx="4978896" cy="3175001"/>
          </a:xfrm>
        </p:spPr>
        <p:txBody>
          <a:bodyPr>
            <a:normAutofit/>
          </a:bodyPr>
          <a:lstStyle/>
          <a:p>
            <a:pPr marL="285750" indent="-285750">
              <a:buFont typeface="Arial" panose="020B0604020202020204" pitchFamily="34" charset="0"/>
              <a:buChar char="•"/>
            </a:pPr>
            <a:r>
              <a:rPr lang="en-US" sz="1400" dirty="0">
                <a:solidFill>
                  <a:schemeClr val="tx1"/>
                </a:solidFill>
              </a:rPr>
              <a:t>RDD can be applied to isolate the effects of age and schooling on scholastic outcomes</a:t>
            </a:r>
          </a:p>
          <a:p>
            <a:pPr marL="285750" indent="-285750">
              <a:buFont typeface="Arial" panose="020B0604020202020204" pitchFamily="34" charset="0"/>
              <a:buChar char="•"/>
            </a:pPr>
            <a:r>
              <a:rPr lang="en-US" sz="1400" dirty="0">
                <a:solidFill>
                  <a:schemeClr val="tx1"/>
                </a:solidFill>
              </a:rPr>
              <a:t>Decision to apply s</a:t>
            </a:r>
            <a:r>
              <a:rPr lang="en-US" sz="1400" dirty="0"/>
              <a:t>harp instead of fuzzy RDD must be well-justified if there are non-compliers</a:t>
            </a:r>
            <a:endParaRPr lang="en-US" sz="1400" dirty="0">
              <a:solidFill>
                <a:schemeClr val="tx1"/>
              </a:solidFill>
            </a:endParaRPr>
          </a:p>
          <a:p>
            <a:pPr marL="285750" indent="-285750">
              <a:buFont typeface="Arial" panose="020B0604020202020204" pitchFamily="34" charset="0"/>
              <a:buChar char="•"/>
            </a:pPr>
            <a:r>
              <a:rPr lang="en-US" sz="1400" dirty="0"/>
              <a:t>When applying RDD, one must check if RDD requirements are met (e.g., What Works Clearinghouse)</a:t>
            </a:r>
          </a:p>
          <a:p>
            <a:pPr marL="285750" indent="-285750">
              <a:buFont typeface="Arial" panose="020B0604020202020204" pitchFamily="34" charset="0"/>
              <a:buChar char="•"/>
            </a:pPr>
            <a:r>
              <a:rPr lang="en-US" sz="1400" dirty="0">
                <a:solidFill>
                  <a:schemeClr val="tx1"/>
                </a:solidFill>
              </a:rPr>
              <a:t>Regression discontinuity “doesn’t work for all causal questions, but it works for many. And when it does, the results have almost the same causal force as those from a randomized trial” (Angrist &amp; </a:t>
            </a:r>
            <a:r>
              <a:rPr lang="en-US" sz="1400" dirty="0" err="1">
                <a:solidFill>
                  <a:schemeClr val="tx1"/>
                </a:solidFill>
              </a:rPr>
              <a:t>Pischke</a:t>
            </a:r>
            <a:r>
              <a:rPr lang="en-US" sz="1400" dirty="0">
                <a:solidFill>
                  <a:schemeClr val="tx1"/>
                </a:solidFill>
              </a:rPr>
              <a:t>, 2015, p. 147)</a:t>
            </a:r>
          </a:p>
          <a:p>
            <a:endParaRPr lang="en-US" sz="1400" dirty="0"/>
          </a:p>
        </p:txBody>
      </p:sp>
      <p:sp>
        <p:nvSpPr>
          <p:cNvPr id="5" name="Google Shape;54;ge72ee3d80d_0_16">
            <a:extLst>
              <a:ext uri="{FF2B5EF4-FFF2-40B4-BE49-F238E27FC236}">
                <a16:creationId xmlns:a16="http://schemas.microsoft.com/office/drawing/2014/main" id="{9BBF148F-49F5-4030-98F8-1112DFF0F8C7}"/>
              </a:ext>
            </a:extLst>
          </p:cNvPr>
          <p:cNvSpPr/>
          <p:nvPr/>
        </p:nvSpPr>
        <p:spPr>
          <a:xfrm rot="20782294">
            <a:off x="850694" y="1520790"/>
            <a:ext cx="2283254" cy="1691413"/>
          </a:xfrm>
          <a:prstGeom prst="wedgeRoundRectCallout">
            <a:avLst>
              <a:gd name="adj1" fmla="val -20833"/>
              <a:gd name="adj2" fmla="val 62500"/>
              <a:gd name="adj3" fmla="val 0"/>
            </a:avLst>
          </a:prstGeom>
          <a:noFill/>
          <a:ln w="25400" cap="flat" cmpd="sng">
            <a:solidFill>
              <a:srgbClr val="E309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800"/>
              <a:buFont typeface="Arial"/>
              <a:buNone/>
            </a:pPr>
            <a:r>
              <a:rPr lang="en-US" sz="8800" b="0" i="0" u="none" strike="noStrike" cap="none">
                <a:solidFill>
                  <a:schemeClr val="dk1"/>
                </a:solidFill>
                <a:latin typeface="Verdana"/>
                <a:ea typeface="Verdana"/>
                <a:cs typeface="Verdana"/>
                <a:sym typeface="Verdana"/>
              </a:rPr>
              <a:t>!</a:t>
            </a:r>
            <a:endParaRPr sz="88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544257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4C71C-D6C2-41B4-85E4-E80D0E26262D}"/>
              </a:ext>
            </a:extLst>
          </p:cNvPr>
          <p:cNvSpPr>
            <a:spLocks noGrp="1"/>
          </p:cNvSpPr>
          <p:nvPr>
            <p:ph type="title"/>
          </p:nvPr>
        </p:nvSpPr>
        <p:spPr/>
        <p:txBody>
          <a:bodyPr/>
          <a:lstStyle/>
          <a:p>
            <a:r>
              <a:rPr lang="de-DE" dirty="0" err="1"/>
              <a:t>Overview</a:t>
            </a:r>
            <a:endParaRPr lang="en-US" dirty="0"/>
          </a:p>
        </p:txBody>
      </p:sp>
      <p:sp>
        <p:nvSpPr>
          <p:cNvPr id="3" name="Content Placeholder 2">
            <a:extLst>
              <a:ext uri="{FF2B5EF4-FFF2-40B4-BE49-F238E27FC236}">
                <a16:creationId xmlns:a16="http://schemas.microsoft.com/office/drawing/2014/main" id="{72110F2C-1704-4D97-89CF-83DDAE2950B4}"/>
              </a:ext>
            </a:extLst>
          </p:cNvPr>
          <p:cNvSpPr>
            <a:spLocks noGrp="1"/>
          </p:cNvSpPr>
          <p:nvPr>
            <p:ph idx="1"/>
          </p:nvPr>
        </p:nvSpPr>
        <p:spPr/>
        <p:txBody>
          <a:bodyPr/>
          <a:lstStyle/>
          <a:p>
            <a:r>
              <a:rPr lang="de-DE" dirty="0"/>
              <a:t>Easy versus </a:t>
            </a:r>
            <a:r>
              <a:rPr lang="de-DE" dirty="0" err="1"/>
              <a:t>tight</a:t>
            </a:r>
            <a:r>
              <a:rPr lang="de-DE" dirty="0"/>
              <a:t> </a:t>
            </a:r>
            <a:r>
              <a:rPr lang="de-DE" dirty="0" err="1"/>
              <a:t>money</a:t>
            </a:r>
            <a:r>
              <a:rPr lang="de-DE" dirty="0"/>
              <a:t> </a:t>
            </a:r>
            <a:r>
              <a:rPr lang="de-DE" dirty="0" err="1"/>
              <a:t>example</a:t>
            </a:r>
            <a:endParaRPr lang="de-DE" dirty="0"/>
          </a:p>
          <a:p>
            <a:r>
              <a:rPr lang="de-DE" dirty="0"/>
              <a:t>Group </a:t>
            </a:r>
            <a:r>
              <a:rPr lang="de-DE" dirty="0" err="1"/>
              <a:t>exercise</a:t>
            </a:r>
            <a:endParaRPr lang="de-DE" dirty="0"/>
          </a:p>
        </p:txBody>
      </p:sp>
    </p:spTree>
    <p:extLst>
      <p:ext uri="{BB962C8B-B14F-4D97-AF65-F5344CB8AC3E}">
        <p14:creationId xmlns:p14="http://schemas.microsoft.com/office/powerpoint/2010/main" val="3189612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34C285-EA3E-4A71-91F0-A110816CCBCE}"/>
              </a:ext>
            </a:extLst>
          </p:cNvPr>
          <p:cNvSpPr>
            <a:spLocks noGrp="1"/>
          </p:cNvSpPr>
          <p:nvPr>
            <p:ph idx="1"/>
          </p:nvPr>
        </p:nvSpPr>
        <p:spPr>
          <a:xfrm>
            <a:off x="457200" y="3435846"/>
            <a:ext cx="4978896" cy="1158776"/>
          </a:xfrm>
        </p:spPr>
        <p:txBody>
          <a:bodyPr/>
          <a:lstStyle/>
          <a:p>
            <a:pPr marL="0" indent="0">
              <a:buNone/>
            </a:pPr>
            <a:r>
              <a:rPr lang="de-DE" dirty="0"/>
              <a:t>W</a:t>
            </a:r>
            <a:r>
              <a:rPr lang="en-US" dirty="0"/>
              <a:t>hat do you remember from chapter 5 in</a:t>
            </a:r>
          </a:p>
          <a:p>
            <a:pPr marL="0" indent="0">
              <a:buNone/>
            </a:pPr>
            <a:r>
              <a:rPr lang="en-US" dirty="0"/>
              <a:t>Angrist &amp; </a:t>
            </a:r>
            <a:r>
              <a:rPr lang="en-US" dirty="0" err="1"/>
              <a:t>Pischke</a:t>
            </a:r>
            <a:r>
              <a:rPr lang="en-US" dirty="0"/>
              <a:t> (2015)?</a:t>
            </a:r>
            <a:endParaRPr lang="de-DE" dirty="0"/>
          </a:p>
        </p:txBody>
      </p:sp>
      <p:sp>
        <p:nvSpPr>
          <p:cNvPr id="4" name="Google Shape;46;ge72ee3d80d_0_9">
            <a:extLst>
              <a:ext uri="{FF2B5EF4-FFF2-40B4-BE49-F238E27FC236}">
                <a16:creationId xmlns:a16="http://schemas.microsoft.com/office/drawing/2014/main" id="{DEB45367-5673-4D1D-BBBF-61EB7717BF2E}"/>
              </a:ext>
            </a:extLst>
          </p:cNvPr>
          <p:cNvSpPr/>
          <p:nvPr/>
        </p:nvSpPr>
        <p:spPr>
          <a:xfrm rot="826399">
            <a:off x="5807819" y="1640967"/>
            <a:ext cx="2283254" cy="1691413"/>
          </a:xfrm>
          <a:prstGeom prst="wedgeRoundRectCallout">
            <a:avLst>
              <a:gd name="adj1" fmla="val -20833"/>
              <a:gd name="adj2" fmla="val 62500"/>
              <a:gd name="adj3" fmla="val 0"/>
            </a:avLst>
          </a:prstGeom>
          <a:noFill/>
          <a:ln w="25400" cap="flat" cmpd="sng">
            <a:solidFill>
              <a:srgbClr val="E309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800"/>
              <a:buFont typeface="Arial"/>
              <a:buNone/>
            </a:pPr>
            <a:r>
              <a:rPr lang="en-US" sz="8800" b="0" i="0" u="none" strike="noStrike" cap="none">
                <a:solidFill>
                  <a:schemeClr val="dk1"/>
                </a:solidFill>
                <a:latin typeface="Verdana"/>
                <a:ea typeface="Verdana"/>
                <a:cs typeface="Verdana"/>
                <a:sym typeface="Verdana"/>
              </a:rPr>
              <a:t>?</a:t>
            </a:r>
            <a:endParaRPr sz="88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061783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45257E-DD99-4DAB-ABCE-6CBC4DE1FB2D}"/>
              </a:ext>
            </a:extLst>
          </p:cNvPr>
          <p:cNvPicPr>
            <a:picLocks noChangeAspect="1"/>
          </p:cNvPicPr>
          <p:nvPr/>
        </p:nvPicPr>
        <p:blipFill>
          <a:blip r:embed="rId3"/>
          <a:stretch>
            <a:fillRect/>
          </a:stretch>
        </p:blipFill>
        <p:spPr>
          <a:xfrm>
            <a:off x="2020092" y="848158"/>
            <a:ext cx="5103815" cy="3447183"/>
          </a:xfrm>
          <a:prstGeom prst="rect">
            <a:avLst/>
          </a:prstGeom>
        </p:spPr>
      </p:pic>
      <p:sp>
        <p:nvSpPr>
          <p:cNvPr id="6" name="TextBox 5">
            <a:extLst>
              <a:ext uri="{FF2B5EF4-FFF2-40B4-BE49-F238E27FC236}">
                <a16:creationId xmlns:a16="http://schemas.microsoft.com/office/drawing/2014/main" id="{32CF8097-A737-4222-A934-705EDC671650}"/>
              </a:ext>
            </a:extLst>
          </p:cNvPr>
          <p:cNvSpPr txBox="1"/>
          <p:nvPr/>
        </p:nvSpPr>
        <p:spPr>
          <a:xfrm>
            <a:off x="1426394" y="4443958"/>
            <a:ext cx="6291209" cy="276999"/>
          </a:xfrm>
          <a:prstGeom prst="rect">
            <a:avLst/>
          </a:prstGeom>
          <a:noFill/>
        </p:spPr>
        <p:txBody>
          <a:bodyPr wrap="none" rtlCol="0">
            <a:spAutoFit/>
          </a:bodyPr>
          <a:lstStyle/>
          <a:p>
            <a:r>
              <a:rPr lang="en-US" sz="1200" dirty="0">
                <a:solidFill>
                  <a:schemeClr val="accent2"/>
                </a:solidFill>
                <a:hlinkClick r:id="rId4">
                  <a:extLst>
                    <a:ext uri="{A12FA001-AC4F-418D-AE19-62706E023703}">
                      <ahyp:hlinkClr xmlns:ahyp="http://schemas.microsoft.com/office/drawing/2018/hyperlinkcolor" val="tx"/>
                    </a:ext>
                  </a:extLst>
                </a:hlinkClick>
              </a:rPr>
              <a:t>https://www.youtube.com/watch?reload=9&amp;v=eiffOVbYvNc&amp;feature=youtu.be</a:t>
            </a:r>
            <a:r>
              <a:rPr lang="en-US" sz="1200" dirty="0">
                <a:solidFill>
                  <a:schemeClr val="accent2"/>
                </a:solidFill>
              </a:rPr>
              <a:t> </a:t>
            </a:r>
          </a:p>
        </p:txBody>
      </p:sp>
    </p:spTree>
    <p:extLst>
      <p:ext uri="{BB962C8B-B14F-4D97-AF65-F5344CB8AC3E}">
        <p14:creationId xmlns:p14="http://schemas.microsoft.com/office/powerpoint/2010/main" val="3477293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E44C-491E-4EDD-913B-1277C8714FF3}"/>
              </a:ext>
            </a:extLst>
          </p:cNvPr>
          <p:cNvSpPr>
            <a:spLocks noGrp="1"/>
          </p:cNvSpPr>
          <p:nvPr>
            <p:ph type="title"/>
          </p:nvPr>
        </p:nvSpPr>
        <p:spPr/>
        <p:txBody>
          <a:bodyPr/>
          <a:lstStyle/>
          <a:p>
            <a:r>
              <a:rPr lang="de-DE" dirty="0"/>
              <a:t>Easy versus </a:t>
            </a:r>
            <a:r>
              <a:rPr lang="de-DE" dirty="0" err="1"/>
              <a:t>tight</a:t>
            </a:r>
            <a:r>
              <a:rPr lang="de-DE" dirty="0"/>
              <a:t> </a:t>
            </a:r>
            <a:r>
              <a:rPr lang="de-DE" dirty="0" err="1"/>
              <a:t>money</a:t>
            </a:r>
            <a:endParaRPr lang="en-US" dirty="0"/>
          </a:p>
        </p:txBody>
      </p:sp>
      <p:sp>
        <p:nvSpPr>
          <p:cNvPr id="3" name="Content Placeholder 2">
            <a:extLst>
              <a:ext uri="{FF2B5EF4-FFF2-40B4-BE49-F238E27FC236}">
                <a16:creationId xmlns:a16="http://schemas.microsoft.com/office/drawing/2014/main" id="{424DF865-D202-464C-9A68-3D4211D681E3}"/>
              </a:ext>
            </a:extLst>
          </p:cNvPr>
          <p:cNvSpPr>
            <a:spLocks noGrp="1"/>
          </p:cNvSpPr>
          <p:nvPr>
            <p:ph idx="1"/>
          </p:nvPr>
        </p:nvSpPr>
        <p:spPr>
          <a:xfrm>
            <a:off x="457200" y="1203599"/>
            <a:ext cx="5742978" cy="3391024"/>
          </a:xfrm>
        </p:spPr>
        <p:txBody>
          <a:bodyPr>
            <a:normAutofit/>
          </a:bodyPr>
          <a:lstStyle/>
          <a:p>
            <a:r>
              <a:rPr lang="en-US" dirty="0"/>
              <a:t>What is the outcome?</a:t>
            </a:r>
          </a:p>
          <a:p>
            <a:r>
              <a:rPr lang="en-US" dirty="0"/>
              <a:t>What is the treatment?</a:t>
            </a:r>
          </a:p>
          <a:p>
            <a:r>
              <a:rPr lang="en-US" dirty="0"/>
              <a:t>What is the sample?</a:t>
            </a:r>
          </a:p>
          <a:p>
            <a:r>
              <a:rPr lang="en-US" dirty="0"/>
              <a:t>What is the assumed causal mechanism?</a:t>
            </a:r>
          </a:p>
          <a:p>
            <a:r>
              <a:rPr lang="en-US" dirty="0"/>
              <a:t>Can we assume ceteris paribus?</a:t>
            </a:r>
          </a:p>
          <a:p>
            <a:r>
              <a:rPr lang="en-US" dirty="0"/>
              <a:t>What is the treatment effect?</a:t>
            </a:r>
          </a:p>
          <a:p>
            <a:r>
              <a:rPr lang="en-US" dirty="0"/>
              <a:t>What are limitations of the study?</a:t>
            </a:r>
          </a:p>
        </p:txBody>
      </p:sp>
      <p:sp>
        <p:nvSpPr>
          <p:cNvPr id="4" name="Google Shape;46;ge72ee3d80d_0_9">
            <a:extLst>
              <a:ext uri="{FF2B5EF4-FFF2-40B4-BE49-F238E27FC236}">
                <a16:creationId xmlns:a16="http://schemas.microsoft.com/office/drawing/2014/main" id="{5A0F353C-FE08-4C81-94B1-2BFDF1527245}"/>
              </a:ext>
            </a:extLst>
          </p:cNvPr>
          <p:cNvSpPr/>
          <p:nvPr/>
        </p:nvSpPr>
        <p:spPr>
          <a:xfrm rot="826399">
            <a:off x="6368698" y="1640967"/>
            <a:ext cx="2283254" cy="1691413"/>
          </a:xfrm>
          <a:prstGeom prst="wedgeRoundRectCallout">
            <a:avLst>
              <a:gd name="adj1" fmla="val -20833"/>
              <a:gd name="adj2" fmla="val 62500"/>
              <a:gd name="adj3" fmla="val 0"/>
            </a:avLst>
          </a:prstGeom>
          <a:noFill/>
          <a:ln w="25400" cap="flat" cmpd="sng">
            <a:solidFill>
              <a:srgbClr val="E309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800"/>
              <a:buFont typeface="Arial"/>
              <a:buNone/>
            </a:pPr>
            <a:r>
              <a:rPr lang="en-US" sz="8800" b="0" i="0" u="none" strike="noStrike" cap="none">
                <a:solidFill>
                  <a:schemeClr val="dk1"/>
                </a:solidFill>
                <a:latin typeface="Verdana"/>
                <a:ea typeface="Verdana"/>
                <a:cs typeface="Verdana"/>
                <a:sym typeface="Verdana"/>
              </a:rPr>
              <a:t>?</a:t>
            </a:r>
            <a:endParaRPr sz="8800" b="0" i="0" u="none" strike="noStrike" cap="none">
              <a:solidFill>
                <a:schemeClr val="dk1"/>
              </a:solidFill>
              <a:latin typeface="Verdana"/>
              <a:ea typeface="Verdana"/>
              <a:cs typeface="Verdana"/>
              <a:sym typeface="Verdana"/>
            </a:endParaRPr>
          </a:p>
        </p:txBody>
      </p:sp>
      <p:sp>
        <p:nvSpPr>
          <p:cNvPr id="5" name="TextBox 4">
            <a:extLst>
              <a:ext uri="{FF2B5EF4-FFF2-40B4-BE49-F238E27FC236}">
                <a16:creationId xmlns:a16="http://schemas.microsoft.com/office/drawing/2014/main" id="{5EB00159-69DD-4D73-967F-122823005C75}"/>
              </a:ext>
            </a:extLst>
          </p:cNvPr>
          <p:cNvSpPr txBox="1"/>
          <p:nvPr/>
        </p:nvSpPr>
        <p:spPr>
          <a:xfrm>
            <a:off x="5652120" y="4594622"/>
            <a:ext cx="3034680" cy="276999"/>
          </a:xfrm>
          <a:prstGeom prst="rect">
            <a:avLst/>
          </a:prstGeom>
          <a:noFill/>
        </p:spPr>
        <p:txBody>
          <a:bodyPr wrap="square" rtlCol="0">
            <a:spAutoFit/>
          </a:bodyPr>
          <a:lstStyle/>
          <a:p>
            <a:pPr algn="r"/>
            <a:r>
              <a:rPr lang="de-DE" sz="1200" dirty="0" err="1"/>
              <a:t>Angrist</a:t>
            </a:r>
            <a:r>
              <a:rPr lang="de-DE" sz="1200" dirty="0"/>
              <a:t> &amp; Pischke (2015)</a:t>
            </a:r>
            <a:endParaRPr lang="en-US" sz="1200" dirty="0"/>
          </a:p>
        </p:txBody>
      </p:sp>
    </p:spTree>
    <p:extLst>
      <p:ext uri="{BB962C8B-B14F-4D97-AF65-F5344CB8AC3E}">
        <p14:creationId xmlns:p14="http://schemas.microsoft.com/office/powerpoint/2010/main" val="2224487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E44C-491E-4EDD-913B-1277C8714FF3}"/>
              </a:ext>
            </a:extLst>
          </p:cNvPr>
          <p:cNvSpPr>
            <a:spLocks noGrp="1"/>
          </p:cNvSpPr>
          <p:nvPr>
            <p:ph type="title"/>
          </p:nvPr>
        </p:nvSpPr>
        <p:spPr/>
        <p:txBody>
          <a:bodyPr/>
          <a:lstStyle/>
          <a:p>
            <a:r>
              <a:rPr lang="de-DE" dirty="0"/>
              <a:t>Easy versus </a:t>
            </a:r>
            <a:r>
              <a:rPr lang="de-DE" dirty="0" err="1"/>
              <a:t>tight</a:t>
            </a:r>
            <a:r>
              <a:rPr lang="de-DE" dirty="0"/>
              <a:t> </a:t>
            </a:r>
            <a:r>
              <a:rPr lang="de-DE" dirty="0" err="1"/>
              <a:t>money</a:t>
            </a:r>
            <a:endParaRPr lang="en-US" dirty="0"/>
          </a:p>
        </p:txBody>
      </p:sp>
      <p:sp>
        <p:nvSpPr>
          <p:cNvPr id="3" name="Content Placeholder 2">
            <a:extLst>
              <a:ext uri="{FF2B5EF4-FFF2-40B4-BE49-F238E27FC236}">
                <a16:creationId xmlns:a16="http://schemas.microsoft.com/office/drawing/2014/main" id="{424DF865-D202-464C-9A68-3D4211D681E3}"/>
              </a:ext>
            </a:extLst>
          </p:cNvPr>
          <p:cNvSpPr>
            <a:spLocks noGrp="1"/>
          </p:cNvSpPr>
          <p:nvPr>
            <p:ph idx="1"/>
          </p:nvPr>
        </p:nvSpPr>
        <p:spPr>
          <a:xfrm>
            <a:off x="455193" y="1063229"/>
            <a:ext cx="4762872" cy="4080271"/>
          </a:xfrm>
        </p:spPr>
        <p:txBody>
          <a:bodyPr>
            <a:normAutofit fontScale="85000" lnSpcReduction="20000"/>
          </a:bodyPr>
          <a:lstStyle/>
          <a:p>
            <a:r>
              <a:rPr lang="en-US" dirty="0"/>
              <a:t>What is the outcome?</a:t>
            </a:r>
          </a:p>
          <a:p>
            <a:pPr lvl="1">
              <a:buFont typeface="Wingdings" panose="05000000000000000000" pitchFamily="2" charset="2"/>
              <a:buChar char="Ø"/>
            </a:pPr>
            <a:r>
              <a:rPr lang="en-US" dirty="0">
                <a:solidFill>
                  <a:srgbClr val="E30918"/>
                </a:solidFill>
              </a:rPr>
              <a:t>Number of banks in business</a:t>
            </a:r>
          </a:p>
          <a:p>
            <a:r>
              <a:rPr lang="en-US" dirty="0"/>
              <a:t>What is the treatment?</a:t>
            </a:r>
          </a:p>
          <a:p>
            <a:pPr lvl="1">
              <a:buFont typeface="Wingdings" panose="05000000000000000000" pitchFamily="2" charset="2"/>
              <a:buChar char="Ø"/>
            </a:pPr>
            <a:r>
              <a:rPr lang="en-US" dirty="0">
                <a:solidFill>
                  <a:srgbClr val="E30918"/>
                </a:solidFill>
              </a:rPr>
              <a:t>Fed. Banks’ easy (vs. tight) money lending policy </a:t>
            </a:r>
          </a:p>
          <a:p>
            <a:r>
              <a:rPr lang="en-US" dirty="0"/>
              <a:t>What is the sample?</a:t>
            </a:r>
          </a:p>
          <a:p>
            <a:pPr lvl="1">
              <a:buFont typeface="Wingdings" panose="05000000000000000000" pitchFamily="2" charset="2"/>
              <a:buChar char="Ø"/>
            </a:pPr>
            <a:r>
              <a:rPr lang="en-US" sz="1600" dirty="0">
                <a:solidFill>
                  <a:srgbClr val="E30918"/>
                </a:solidFill>
              </a:rPr>
              <a:t>Two districts in Mississippi (1 treatment, 1 control)</a:t>
            </a:r>
          </a:p>
          <a:p>
            <a:r>
              <a:rPr lang="en-US" dirty="0"/>
              <a:t>What is the assumed causal mechanism?</a:t>
            </a:r>
          </a:p>
          <a:p>
            <a:pPr lvl="1">
              <a:buFont typeface="Wingdings" panose="05000000000000000000" pitchFamily="2" charset="2"/>
              <a:buChar char="Ø"/>
            </a:pPr>
            <a:r>
              <a:rPr lang="en-US" dirty="0">
                <a:solidFill>
                  <a:srgbClr val="E30918"/>
                </a:solidFill>
              </a:rPr>
              <a:t>Money from federal bank helps over crisis</a:t>
            </a:r>
          </a:p>
          <a:p>
            <a:r>
              <a:rPr lang="en-US" dirty="0"/>
              <a:t>Can we assume ceteris paribus?</a:t>
            </a:r>
          </a:p>
          <a:p>
            <a:pPr lvl="1">
              <a:buFont typeface="Wingdings" panose="05000000000000000000" pitchFamily="2" charset="2"/>
              <a:buChar char="Ø"/>
            </a:pPr>
            <a:r>
              <a:rPr lang="en-US" dirty="0">
                <a:solidFill>
                  <a:srgbClr val="E30918"/>
                </a:solidFill>
              </a:rPr>
              <a:t>Both districts in Mississippi</a:t>
            </a:r>
          </a:p>
          <a:p>
            <a:pPr lvl="1">
              <a:buFont typeface="Wingdings" panose="05000000000000000000" pitchFamily="2" charset="2"/>
              <a:buChar char="Ø"/>
            </a:pPr>
            <a:r>
              <a:rPr lang="en-US" dirty="0">
                <a:solidFill>
                  <a:srgbClr val="E30918"/>
                </a:solidFill>
              </a:rPr>
              <a:t>Parallel trends in absence of treatment</a:t>
            </a:r>
          </a:p>
          <a:p>
            <a:r>
              <a:rPr lang="en-US" dirty="0">
                <a:solidFill>
                  <a:schemeClr val="bg1"/>
                </a:solidFill>
              </a:rPr>
              <a:t>What is the treatment effect?</a:t>
            </a:r>
          </a:p>
          <a:p>
            <a:pPr lvl="1">
              <a:buFont typeface="Wingdings" panose="05000000000000000000" pitchFamily="2" charset="2"/>
              <a:buChar char="Ø"/>
            </a:pPr>
            <a:r>
              <a:rPr lang="en-US" dirty="0">
                <a:solidFill>
                  <a:schemeClr val="bg1"/>
                </a:solidFill>
              </a:rPr>
              <a:t>Less bank closures than in control condition</a:t>
            </a:r>
          </a:p>
          <a:p>
            <a:r>
              <a:rPr lang="en-US" dirty="0">
                <a:solidFill>
                  <a:schemeClr val="bg1"/>
                </a:solidFill>
              </a:rPr>
              <a:t>What are </a:t>
            </a:r>
          </a:p>
          <a:p>
            <a:endParaRPr lang="en-US" dirty="0">
              <a:solidFill>
                <a:schemeClr val="bg1"/>
              </a:solidFill>
            </a:endParaRPr>
          </a:p>
          <a:p>
            <a:r>
              <a:rPr lang="en-US" dirty="0">
                <a:solidFill>
                  <a:schemeClr val="bg1"/>
                </a:solidFill>
              </a:rPr>
              <a:t>limitations of the study?</a:t>
            </a:r>
          </a:p>
          <a:p>
            <a:pPr lvl="1">
              <a:buFont typeface="Wingdings" panose="05000000000000000000" pitchFamily="2" charset="2"/>
              <a:buChar char="Ø"/>
            </a:pPr>
            <a:r>
              <a:rPr lang="en-US" dirty="0">
                <a:solidFill>
                  <a:schemeClr val="bg1"/>
                </a:solidFill>
              </a:rPr>
              <a:t>Generalizability?</a:t>
            </a:r>
          </a:p>
          <a:p>
            <a:pPr lvl="1">
              <a:buFont typeface="Wingdings" panose="05000000000000000000" pitchFamily="2" charset="2"/>
              <a:buChar char="Ø"/>
            </a:pPr>
            <a:r>
              <a:rPr lang="en-US" dirty="0">
                <a:solidFill>
                  <a:schemeClr val="bg1"/>
                </a:solidFill>
              </a:rPr>
              <a:t>Other explanations?</a:t>
            </a:r>
          </a:p>
          <a:p>
            <a:pPr lvl="1">
              <a:buFont typeface="Wingdings" panose="05000000000000000000" pitchFamily="2" charset="2"/>
              <a:buChar char="Ø"/>
            </a:pPr>
            <a:endParaRPr lang="en-US" dirty="0">
              <a:solidFill>
                <a:schemeClr val="bg1"/>
              </a:solidFill>
            </a:endParaRPr>
          </a:p>
        </p:txBody>
      </p:sp>
      <p:pic>
        <p:nvPicPr>
          <p:cNvPr id="5" name="Picture 4">
            <a:extLst>
              <a:ext uri="{FF2B5EF4-FFF2-40B4-BE49-F238E27FC236}">
                <a16:creationId xmlns:a16="http://schemas.microsoft.com/office/drawing/2014/main" id="{01BA6D7E-7056-4025-AE6C-5BB302CC77BC}"/>
              </a:ext>
            </a:extLst>
          </p:cNvPr>
          <p:cNvPicPr>
            <a:picLocks noChangeAspect="1"/>
          </p:cNvPicPr>
          <p:nvPr/>
        </p:nvPicPr>
        <p:blipFill>
          <a:blip r:embed="rId2"/>
          <a:stretch>
            <a:fillRect/>
          </a:stretch>
        </p:blipFill>
        <p:spPr>
          <a:xfrm>
            <a:off x="5216058" y="205979"/>
            <a:ext cx="3826568" cy="3589262"/>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8CABFFEB-EC4D-400F-82F3-AFD6F4860985}"/>
              </a:ext>
            </a:extLst>
          </p:cNvPr>
          <p:cNvSpPr txBox="1"/>
          <p:nvPr/>
        </p:nvSpPr>
        <p:spPr>
          <a:xfrm>
            <a:off x="5652120" y="4594622"/>
            <a:ext cx="3034680" cy="276999"/>
          </a:xfrm>
          <a:prstGeom prst="rect">
            <a:avLst/>
          </a:prstGeom>
          <a:noFill/>
        </p:spPr>
        <p:txBody>
          <a:bodyPr wrap="square" rtlCol="0">
            <a:spAutoFit/>
          </a:bodyPr>
          <a:lstStyle/>
          <a:p>
            <a:pPr algn="r"/>
            <a:r>
              <a:rPr lang="de-DE" sz="1200" dirty="0" err="1"/>
              <a:t>Angrist</a:t>
            </a:r>
            <a:r>
              <a:rPr lang="de-DE" sz="1200" dirty="0"/>
              <a:t> &amp; Pischke (2015), p. 185</a:t>
            </a:r>
            <a:endParaRPr lang="en-US" sz="1200" dirty="0"/>
          </a:p>
        </p:txBody>
      </p:sp>
    </p:spTree>
    <p:extLst>
      <p:ext uri="{BB962C8B-B14F-4D97-AF65-F5344CB8AC3E}">
        <p14:creationId xmlns:p14="http://schemas.microsoft.com/office/powerpoint/2010/main" val="1391799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E44C-491E-4EDD-913B-1277C8714FF3}"/>
              </a:ext>
            </a:extLst>
          </p:cNvPr>
          <p:cNvSpPr>
            <a:spLocks noGrp="1"/>
          </p:cNvSpPr>
          <p:nvPr>
            <p:ph type="title"/>
          </p:nvPr>
        </p:nvSpPr>
        <p:spPr/>
        <p:txBody>
          <a:bodyPr/>
          <a:lstStyle/>
          <a:p>
            <a:r>
              <a:rPr lang="de-DE" dirty="0"/>
              <a:t>Easy versus </a:t>
            </a:r>
            <a:r>
              <a:rPr lang="de-DE" dirty="0" err="1"/>
              <a:t>tight</a:t>
            </a:r>
            <a:r>
              <a:rPr lang="de-DE" dirty="0"/>
              <a:t> </a:t>
            </a:r>
            <a:r>
              <a:rPr lang="de-DE" dirty="0" err="1"/>
              <a:t>money</a:t>
            </a:r>
            <a:endParaRPr lang="en-US" dirty="0"/>
          </a:p>
        </p:txBody>
      </p:sp>
      <p:sp>
        <p:nvSpPr>
          <p:cNvPr id="3" name="Content Placeholder 2">
            <a:extLst>
              <a:ext uri="{FF2B5EF4-FFF2-40B4-BE49-F238E27FC236}">
                <a16:creationId xmlns:a16="http://schemas.microsoft.com/office/drawing/2014/main" id="{424DF865-D202-464C-9A68-3D4211D681E3}"/>
              </a:ext>
            </a:extLst>
          </p:cNvPr>
          <p:cNvSpPr>
            <a:spLocks noGrp="1"/>
          </p:cNvSpPr>
          <p:nvPr>
            <p:ph idx="1"/>
          </p:nvPr>
        </p:nvSpPr>
        <p:spPr>
          <a:xfrm>
            <a:off x="455193" y="1063229"/>
            <a:ext cx="4762872" cy="4080271"/>
          </a:xfrm>
        </p:spPr>
        <p:txBody>
          <a:bodyPr>
            <a:normAutofit fontScale="85000" lnSpcReduction="20000"/>
          </a:bodyPr>
          <a:lstStyle/>
          <a:p>
            <a:r>
              <a:rPr lang="en-US" dirty="0"/>
              <a:t>What is the outcome?</a:t>
            </a:r>
          </a:p>
          <a:p>
            <a:pPr lvl="1">
              <a:buFont typeface="Wingdings" panose="05000000000000000000" pitchFamily="2" charset="2"/>
              <a:buChar char="Ø"/>
            </a:pPr>
            <a:r>
              <a:rPr lang="en-US" dirty="0">
                <a:solidFill>
                  <a:srgbClr val="E30918"/>
                </a:solidFill>
              </a:rPr>
              <a:t>Number of banks in business</a:t>
            </a:r>
          </a:p>
          <a:p>
            <a:r>
              <a:rPr lang="en-US" dirty="0"/>
              <a:t>What is the treatment?</a:t>
            </a:r>
          </a:p>
          <a:p>
            <a:pPr lvl="1">
              <a:buFont typeface="Wingdings" panose="05000000000000000000" pitchFamily="2" charset="2"/>
              <a:buChar char="Ø"/>
            </a:pPr>
            <a:r>
              <a:rPr lang="en-US" dirty="0">
                <a:solidFill>
                  <a:srgbClr val="E30918"/>
                </a:solidFill>
              </a:rPr>
              <a:t>Fed. Banks’ easy (vs. tight) money lending policy </a:t>
            </a:r>
          </a:p>
          <a:p>
            <a:r>
              <a:rPr lang="en-US" dirty="0"/>
              <a:t>What is the sample?</a:t>
            </a:r>
          </a:p>
          <a:p>
            <a:pPr lvl="1">
              <a:buFont typeface="Wingdings" panose="05000000000000000000" pitchFamily="2" charset="2"/>
              <a:buChar char="Ø"/>
            </a:pPr>
            <a:r>
              <a:rPr lang="en-US" sz="1600" dirty="0">
                <a:solidFill>
                  <a:srgbClr val="E30918"/>
                </a:solidFill>
              </a:rPr>
              <a:t>Two districts in Mississippi (1 treatment, 1 control)</a:t>
            </a:r>
          </a:p>
          <a:p>
            <a:r>
              <a:rPr lang="en-US" dirty="0"/>
              <a:t>What is the assumed causal mechanism?</a:t>
            </a:r>
          </a:p>
          <a:p>
            <a:pPr lvl="1">
              <a:buFont typeface="Wingdings" panose="05000000000000000000" pitchFamily="2" charset="2"/>
              <a:buChar char="Ø"/>
            </a:pPr>
            <a:r>
              <a:rPr lang="en-US" dirty="0">
                <a:solidFill>
                  <a:srgbClr val="E30918"/>
                </a:solidFill>
              </a:rPr>
              <a:t>Money from federal bank helps over crisis</a:t>
            </a:r>
          </a:p>
          <a:p>
            <a:r>
              <a:rPr lang="en-US" dirty="0"/>
              <a:t>Can we assume ceteris paribus?</a:t>
            </a:r>
          </a:p>
          <a:p>
            <a:pPr lvl="1">
              <a:buFont typeface="Wingdings" panose="05000000000000000000" pitchFamily="2" charset="2"/>
              <a:buChar char="Ø"/>
            </a:pPr>
            <a:r>
              <a:rPr lang="en-US" dirty="0">
                <a:solidFill>
                  <a:srgbClr val="E30918"/>
                </a:solidFill>
              </a:rPr>
              <a:t>Both districts in Mississippi</a:t>
            </a:r>
          </a:p>
          <a:p>
            <a:pPr lvl="1">
              <a:buFont typeface="Wingdings" panose="05000000000000000000" pitchFamily="2" charset="2"/>
              <a:buChar char="Ø"/>
            </a:pPr>
            <a:r>
              <a:rPr lang="en-US" dirty="0">
                <a:solidFill>
                  <a:srgbClr val="E30918"/>
                </a:solidFill>
              </a:rPr>
              <a:t>Parallel trends in absence of treatment</a:t>
            </a:r>
          </a:p>
          <a:p>
            <a:r>
              <a:rPr lang="en-US" dirty="0"/>
              <a:t>What is the treatment effect?</a:t>
            </a:r>
          </a:p>
          <a:p>
            <a:pPr lvl="1">
              <a:buFont typeface="Wingdings" panose="05000000000000000000" pitchFamily="2" charset="2"/>
              <a:buChar char="Ø"/>
            </a:pPr>
            <a:r>
              <a:rPr lang="en-US" dirty="0">
                <a:solidFill>
                  <a:srgbClr val="E30918"/>
                </a:solidFill>
              </a:rPr>
              <a:t>Less bank closures than in control condition</a:t>
            </a:r>
          </a:p>
          <a:p>
            <a:r>
              <a:rPr lang="en-US" dirty="0"/>
              <a:t>What are limitations of the study?</a:t>
            </a:r>
          </a:p>
          <a:p>
            <a:pPr lvl="1">
              <a:buFont typeface="Wingdings" panose="05000000000000000000" pitchFamily="2" charset="2"/>
              <a:buChar char="Ø"/>
            </a:pPr>
            <a:r>
              <a:rPr lang="en-US" dirty="0">
                <a:solidFill>
                  <a:srgbClr val="E30918"/>
                </a:solidFill>
              </a:rPr>
              <a:t>Implications?</a:t>
            </a:r>
          </a:p>
          <a:p>
            <a:pPr lvl="1">
              <a:buFont typeface="Wingdings" panose="05000000000000000000" pitchFamily="2" charset="2"/>
              <a:buChar char="Ø"/>
            </a:pPr>
            <a:r>
              <a:rPr lang="en-US" dirty="0">
                <a:solidFill>
                  <a:srgbClr val="E30918"/>
                </a:solidFill>
              </a:rPr>
              <a:t>Generalizability?</a:t>
            </a:r>
          </a:p>
          <a:p>
            <a:pPr lvl="1">
              <a:buFont typeface="Wingdings" panose="05000000000000000000" pitchFamily="2" charset="2"/>
              <a:buChar char="Ø"/>
            </a:pPr>
            <a:r>
              <a:rPr lang="en-US" dirty="0">
                <a:solidFill>
                  <a:srgbClr val="E30918"/>
                </a:solidFill>
              </a:rPr>
              <a:t>Other explanations?</a:t>
            </a:r>
          </a:p>
          <a:p>
            <a:pPr lvl="1">
              <a:buFont typeface="Wingdings" panose="05000000000000000000" pitchFamily="2" charset="2"/>
              <a:buChar char="Ø"/>
            </a:pPr>
            <a:r>
              <a:rPr lang="en-US" dirty="0">
                <a:solidFill>
                  <a:srgbClr val="E30918"/>
                </a:solidFill>
              </a:rPr>
              <a:t>…</a:t>
            </a:r>
          </a:p>
        </p:txBody>
      </p:sp>
      <p:sp>
        <p:nvSpPr>
          <p:cNvPr id="6" name="TextBox 5">
            <a:extLst>
              <a:ext uri="{FF2B5EF4-FFF2-40B4-BE49-F238E27FC236}">
                <a16:creationId xmlns:a16="http://schemas.microsoft.com/office/drawing/2014/main" id="{8CABFFEB-EC4D-400F-82F3-AFD6F4860985}"/>
              </a:ext>
            </a:extLst>
          </p:cNvPr>
          <p:cNvSpPr txBox="1"/>
          <p:nvPr/>
        </p:nvSpPr>
        <p:spPr>
          <a:xfrm>
            <a:off x="5652120" y="4594622"/>
            <a:ext cx="3034680" cy="276999"/>
          </a:xfrm>
          <a:prstGeom prst="rect">
            <a:avLst/>
          </a:prstGeom>
          <a:noFill/>
        </p:spPr>
        <p:txBody>
          <a:bodyPr wrap="square" rtlCol="0">
            <a:spAutoFit/>
          </a:bodyPr>
          <a:lstStyle/>
          <a:p>
            <a:pPr algn="r"/>
            <a:r>
              <a:rPr lang="de-DE" sz="1200" dirty="0" err="1"/>
              <a:t>Angrist</a:t>
            </a:r>
            <a:r>
              <a:rPr lang="de-DE" sz="1200" dirty="0"/>
              <a:t> &amp; Pischke (2015), p. 184</a:t>
            </a:r>
            <a:endParaRPr lang="en-US" sz="1200" dirty="0"/>
          </a:p>
        </p:txBody>
      </p:sp>
      <p:pic>
        <p:nvPicPr>
          <p:cNvPr id="7" name="Picture 6">
            <a:extLst>
              <a:ext uri="{FF2B5EF4-FFF2-40B4-BE49-F238E27FC236}">
                <a16:creationId xmlns:a16="http://schemas.microsoft.com/office/drawing/2014/main" id="{1E1F47F1-4D7A-4487-9E39-C3F9F5AFBC90}"/>
              </a:ext>
            </a:extLst>
          </p:cNvPr>
          <p:cNvPicPr>
            <a:picLocks noChangeAspect="1"/>
          </p:cNvPicPr>
          <p:nvPr/>
        </p:nvPicPr>
        <p:blipFill>
          <a:blip r:embed="rId2"/>
          <a:stretch>
            <a:fillRect/>
          </a:stretch>
        </p:blipFill>
        <p:spPr>
          <a:xfrm>
            <a:off x="5218065" y="203530"/>
            <a:ext cx="3716379" cy="35367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5629842"/>
      </p:ext>
    </p:extLst>
  </p:cSld>
  <p:clrMapOvr>
    <a:masterClrMapping/>
  </p:clrMapOvr>
</p:sld>
</file>

<file path=ppt/theme/theme1.xml><?xml version="1.0" encoding="utf-8"?>
<a:theme xmlns:a="http://schemas.openxmlformats.org/drawingml/2006/main" name="Larissa">
  <a:themeElements>
    <a:clrScheme name="Elementar">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CCAM">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2142</TotalTime>
  <Words>1537</Words>
  <Application>Microsoft Office PowerPoint</Application>
  <PresentationFormat>On-screen Show (16:9)</PresentationFormat>
  <Paragraphs>259</Paragraphs>
  <Slides>19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Verdana</vt:lpstr>
      <vt:lpstr>Wingdings</vt:lpstr>
      <vt:lpstr>Larissa</vt:lpstr>
      <vt:lpstr>Methods for Causal Inference in Educational Research</vt:lpstr>
      <vt:lpstr>PowerPoint Presentation</vt:lpstr>
      <vt:lpstr>Take-away messages</vt:lpstr>
      <vt:lpstr>Overview</vt:lpstr>
      <vt:lpstr>PowerPoint Presentation</vt:lpstr>
      <vt:lpstr>PowerPoint Presentation</vt:lpstr>
      <vt:lpstr>Easy versus tight money</vt:lpstr>
      <vt:lpstr>Easy versus tight money</vt:lpstr>
      <vt:lpstr>Easy versus tight money</vt:lpstr>
      <vt:lpstr>Easy versus tight money</vt:lpstr>
      <vt:lpstr>Easy versus tight money</vt:lpstr>
      <vt:lpstr>Differences-in-differences approach</vt:lpstr>
      <vt:lpstr>PowerPoint Presentation</vt:lpstr>
      <vt:lpstr>Group exercise</vt:lpstr>
      <vt:lpstr>Take-away messages</vt:lpstr>
      <vt:lpstr>Recommended literature</vt:lpstr>
      <vt:lpstr>PowerPoint Presentation</vt:lpstr>
      <vt:lpstr>Thanks for your attention!</vt:lpstr>
      <vt:lpstr>References</vt:lpstr>
    </vt:vector>
  </TitlesOfParts>
  <Company>Fakultaet 12</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Steinmann</dc:creator>
  <cp:lastModifiedBy>Isa Steinmann</cp:lastModifiedBy>
  <cp:revision>216</cp:revision>
  <dcterms:created xsi:type="dcterms:W3CDTF">2018-03-06T14:20:06Z</dcterms:created>
  <dcterms:modified xsi:type="dcterms:W3CDTF">2022-02-09T14:59:23Z</dcterms:modified>
</cp:coreProperties>
</file>