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4"/>
  </p:notesMasterIdLst>
  <p:sldIdLst>
    <p:sldId id="256" r:id="rId2"/>
    <p:sldId id="323" r:id="rId3"/>
    <p:sldId id="262" r:id="rId4"/>
    <p:sldId id="264" r:id="rId5"/>
    <p:sldId id="265" r:id="rId6"/>
    <p:sldId id="324" r:id="rId7"/>
    <p:sldId id="329" r:id="rId8"/>
    <p:sldId id="325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27" r:id="rId20"/>
    <p:sldId id="347" r:id="rId21"/>
    <p:sldId id="341" r:id="rId22"/>
    <p:sldId id="342" r:id="rId23"/>
    <p:sldId id="343" r:id="rId24"/>
    <p:sldId id="345" r:id="rId25"/>
    <p:sldId id="346" r:id="rId26"/>
    <p:sldId id="326" r:id="rId27"/>
    <p:sldId id="340" r:id="rId28"/>
    <p:sldId id="344" r:id="rId29"/>
    <p:sldId id="306" r:id="rId30"/>
    <p:sldId id="310" r:id="rId31"/>
    <p:sldId id="311" r:id="rId32"/>
    <p:sldId id="28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918"/>
    <a:srgbClr val="7F7F7F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>
      <p:cViewPr varScale="1">
        <p:scale>
          <a:sx n="77" d="100"/>
          <a:sy n="77" d="100"/>
        </p:scale>
        <p:origin x="90" y="14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4661-D809-4566-937D-B29FFB0CAD39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5C6FF-50CB-4610-BCBC-8327A43AD8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5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5C6FF-50CB-4610-BCBC-8327A43AD84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32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5C6FF-50CB-4610-BCBC-8327A43AD8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6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5C6FF-50CB-4610-BCBC-8327A43AD84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43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5C6FF-50CB-4610-BCBC-8327A43AD84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3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9988" y="2859782"/>
            <a:ext cx="5826228" cy="165618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noProof="0" dirty="0"/>
              <a:t>Subtitles</a:t>
            </a:r>
            <a:endParaRPr lang="en-US" sz="2000" noProof="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007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8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04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9951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9621"/>
            <a:ext cx="8229600" cy="317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</p:txBody>
      </p:sp>
      <p:pic>
        <p:nvPicPr>
          <p:cNvPr id="1026" name="Picture 2" descr="Bildergebnis für university of oslo 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05979"/>
            <a:ext cx="1018456" cy="10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55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Bildung-Forschung-Kultur/Schulen/_inhal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Methods for Causal Inference in Educational Research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January</a:t>
            </a:r>
            <a:r>
              <a:rPr lang="de-DE" dirty="0"/>
              <a:t>/</a:t>
            </a:r>
            <a:r>
              <a:rPr lang="de-DE" dirty="0" err="1"/>
              <a:t>February</a:t>
            </a:r>
            <a:r>
              <a:rPr lang="de-DE" dirty="0"/>
              <a:t> 2022</a:t>
            </a:r>
          </a:p>
          <a:p>
            <a:endParaRPr lang="de-DE" sz="900" dirty="0"/>
          </a:p>
          <a:p>
            <a:r>
              <a:rPr lang="de-DE" dirty="0"/>
              <a:t>Isa Steinmann</a:t>
            </a:r>
            <a:endParaRPr lang="nb-NO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09311"/>
            <a:ext cx="3958208" cy="5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6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Analyses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63400-5663-4B22-A0C3-1EF9D15C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5771635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07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Analyses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9C98-919F-4793-83B0-6910590A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1" y="1073195"/>
            <a:ext cx="5722784" cy="299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00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Analyses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955F0-0A77-4C47-8D2F-AAB74D1F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66525"/>
            <a:ext cx="5617087" cy="429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37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Findings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78D02-9942-4557-BC7C-4CA955E1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1" y="699542"/>
            <a:ext cx="5807903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10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Findings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78D02-9942-4557-BC7C-4CA955E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81" y="706986"/>
            <a:ext cx="5807903" cy="3729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56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Findings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78D02-9942-4557-BC7C-4CA955E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66" y="706986"/>
            <a:ext cx="5743933" cy="3729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30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Findings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78D02-9942-4557-BC7C-4CA955E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66" y="706986"/>
            <a:ext cx="5743933" cy="372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2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 err="1"/>
              <a:t>Findings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78D02-9942-4557-BC7C-4CA955E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66" y="1009903"/>
            <a:ext cx="5743933" cy="3123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66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C285-EA3E-4A71-91F0-A110816C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35846"/>
            <a:ext cx="4978896" cy="115877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Questions so </a:t>
            </a:r>
            <a:r>
              <a:rPr lang="de-DE" dirty="0" err="1"/>
              <a:t>far</a:t>
            </a:r>
            <a:r>
              <a:rPr lang="de-DE" dirty="0"/>
              <a:t>?</a:t>
            </a:r>
          </a:p>
        </p:txBody>
      </p:sp>
      <p:sp>
        <p:nvSpPr>
          <p:cNvPr id="4" name="Google Shape;46;ge72ee3d80d_0_9">
            <a:extLst>
              <a:ext uri="{FF2B5EF4-FFF2-40B4-BE49-F238E27FC236}">
                <a16:creationId xmlns:a16="http://schemas.microsoft.com/office/drawing/2014/main" id="{DEB45367-5673-4D1D-BBBF-61EB7717BF2E}"/>
              </a:ext>
            </a:extLst>
          </p:cNvPr>
          <p:cNvSpPr/>
          <p:nvPr/>
        </p:nvSpPr>
        <p:spPr>
          <a:xfrm rot="826399">
            <a:off x="5807819" y="1640967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1732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23-F31A-4416-A29F-4ACE0180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on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segregation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F87C-7A87-4B64-B5C4-105192A9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698" y="1419621"/>
            <a:ext cx="2886102" cy="3175001"/>
          </a:xfrm>
        </p:spPr>
        <p:txBody>
          <a:bodyPr>
            <a:normAutofit/>
          </a:bodyPr>
          <a:lstStyle/>
          <a:p>
            <a:r>
              <a:rPr lang="en-US" sz="1400" dirty="0"/>
              <a:t>Allocation to lower secondary tracks can differ by gender due to</a:t>
            </a:r>
          </a:p>
          <a:p>
            <a:pPr lvl="1"/>
            <a:r>
              <a:rPr lang="en-US" sz="1400" dirty="0"/>
              <a:t>Achievement differences at primary school level</a:t>
            </a:r>
          </a:p>
          <a:p>
            <a:pPr lvl="1"/>
            <a:r>
              <a:rPr lang="en-US" sz="1400" dirty="0"/>
              <a:t>Teacher grade differences at primary school level</a:t>
            </a:r>
          </a:p>
          <a:p>
            <a:r>
              <a:rPr lang="en-US" sz="1400" dirty="0"/>
              <a:t>Possible effects on between-school gender segregation have not been investigated so far</a:t>
            </a:r>
          </a:p>
        </p:txBody>
      </p:sp>
    </p:spTree>
    <p:extLst>
      <p:ext uri="{BB962C8B-B14F-4D97-AF65-F5344CB8AC3E}">
        <p14:creationId xmlns:p14="http://schemas.microsoft.com/office/powerpoint/2010/main" val="267009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C544-BFF0-4DC2-B298-7BC95F8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Take-away </a:t>
            </a:r>
            <a:r>
              <a:rPr lang="de-DE" dirty="0" err="1"/>
              <a:t>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AAF4-B06E-4EA0-8D1B-23591C93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904" y="1419621"/>
            <a:ext cx="4978896" cy="31750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DD can be applied if different development between treatment and control group and common trends in absence of treatment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case, ceteris paribus can be assumed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Common tre</a:t>
            </a:r>
            <a:r>
              <a:rPr lang="en-US" sz="1400" dirty="0"/>
              <a:t>nds assumption should be theoretically and, if possible, empirically be justified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DD requires repeated cross-sectional or longitudinal panel data</a:t>
            </a:r>
            <a:endParaRPr lang="en-US" sz="1400" dirty="0">
              <a:solidFill>
                <a:schemeClr val="tx1"/>
              </a:solidFill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Google Shape;54;ge72ee3d80d_0_16">
            <a:extLst>
              <a:ext uri="{FF2B5EF4-FFF2-40B4-BE49-F238E27FC236}">
                <a16:creationId xmlns:a16="http://schemas.microsoft.com/office/drawing/2014/main" id="{9BBF148F-49F5-4030-98F8-1112DFF0F8C7}"/>
              </a:ext>
            </a:extLst>
          </p:cNvPr>
          <p:cNvSpPr/>
          <p:nvPr/>
        </p:nvSpPr>
        <p:spPr>
          <a:xfrm rot="20782294">
            <a:off x="850694" y="1520790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753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23-F31A-4416-A29F-4ACE0180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on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segregation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F87C-7A87-4B64-B5C4-105192A9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698" y="1419621"/>
            <a:ext cx="2886102" cy="3175001"/>
          </a:xfrm>
        </p:spPr>
        <p:txBody>
          <a:bodyPr>
            <a:normAutofit/>
          </a:bodyPr>
          <a:lstStyle/>
          <a:p>
            <a:r>
              <a:rPr lang="en-US" sz="1400" dirty="0"/>
              <a:t>Allocation to lower secondary tracks can differ by gender due to</a:t>
            </a:r>
          </a:p>
          <a:p>
            <a:pPr lvl="1"/>
            <a:r>
              <a:rPr lang="en-US" sz="1400" dirty="0"/>
              <a:t>Achievement differences at primary school level</a:t>
            </a:r>
          </a:p>
          <a:p>
            <a:pPr lvl="1"/>
            <a:r>
              <a:rPr lang="en-US" sz="1400" dirty="0"/>
              <a:t>Teacher grade differences at primary school level</a:t>
            </a:r>
          </a:p>
          <a:p>
            <a:r>
              <a:rPr lang="en-US" sz="1400" dirty="0"/>
              <a:t>Possible effects on between-school gender segregation have not been investigated so far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A39CB-5472-4688-91BA-202DE7E8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7" y="1419621"/>
            <a:ext cx="5347111" cy="28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10EC0-2440-4549-B51F-A4931D816C08}"/>
              </a:ext>
            </a:extLst>
          </p:cNvPr>
          <p:cNvSpPr txBox="1"/>
          <p:nvPr/>
        </p:nvSpPr>
        <p:spPr>
          <a:xfrm>
            <a:off x="453587" y="4371950"/>
            <a:ext cx="53471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Own </a:t>
            </a:r>
            <a:r>
              <a:rPr lang="de-DE" sz="1100" dirty="0" err="1"/>
              <a:t>illustration</a:t>
            </a:r>
            <a:r>
              <a:rPr lang="de-DE" sz="1100" dirty="0"/>
              <a:t> </a:t>
            </a: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Destatis </a:t>
            </a:r>
            <a:r>
              <a:rPr lang="de-DE" sz="11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https://www.destatis.de/DE/Themen/Gesellschaft-Umwelt/Bildung-Forschung-Kultur/Schulen/_inhalt.html</a:t>
            </a:r>
            <a:r>
              <a:rPr lang="de-DE" sz="1100" dirty="0">
                <a:solidFill>
                  <a:schemeClr val="accent2"/>
                </a:solidFill>
              </a:rPr>
              <a:t> 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23-F31A-4416-A29F-4ACE0180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in Steinmann et al. (</a:t>
            </a:r>
            <a:r>
              <a:rPr lang="de-DE" dirty="0" err="1"/>
              <a:t>under</a:t>
            </a:r>
            <a:r>
              <a:rPr lang="de-DE" dirty="0"/>
              <a:t> review)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03B57-973D-4409-B0BD-2CCE42E8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836"/>
            <a:ext cx="5731510" cy="3886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434541" y="4590672"/>
            <a:ext cx="2035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Focus OECD countries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0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23-F31A-4416-A29F-4ACE0180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 in Steinmann et al. (</a:t>
            </a:r>
            <a:r>
              <a:rPr lang="de-DE" dirty="0" err="1"/>
              <a:t>under</a:t>
            </a:r>
            <a:r>
              <a:rPr lang="de-DE" dirty="0"/>
              <a:t> review)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29A7F-CB04-4A3B-8F35-9586D0EA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5" y="1419621"/>
            <a:ext cx="5096944" cy="2952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8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23-F31A-4416-A29F-4ACE0180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936" y="205978"/>
            <a:ext cx="3456384" cy="1285651"/>
          </a:xfrm>
        </p:spPr>
        <p:txBody>
          <a:bodyPr>
            <a:normAutofit/>
          </a:bodyPr>
          <a:lstStyle/>
          <a:p>
            <a:r>
              <a:rPr lang="de-DE" dirty="0"/>
              <a:t>Illustration </a:t>
            </a:r>
            <a:r>
              <a:rPr lang="de-DE" dirty="0" err="1"/>
              <a:t>segregation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in Steinmann et al. (</a:t>
            </a:r>
            <a:r>
              <a:rPr lang="de-DE" dirty="0" err="1"/>
              <a:t>under</a:t>
            </a:r>
            <a:r>
              <a:rPr lang="de-DE" dirty="0"/>
              <a:t> review)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EE5D0-8354-40F8-9F3C-AD67F0104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4"/>
            <a:ext cx="3630866" cy="499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04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23-F31A-4416-A29F-4ACE0180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822" y="1419622"/>
            <a:ext cx="3456384" cy="1285651"/>
          </a:xfrm>
        </p:spPr>
        <p:txBody>
          <a:bodyPr>
            <a:normAutofit/>
          </a:bodyPr>
          <a:lstStyle/>
          <a:p>
            <a:r>
              <a:rPr lang="de-DE" dirty="0"/>
              <a:t>Segregation </a:t>
            </a:r>
            <a:r>
              <a:rPr lang="de-DE" dirty="0" err="1"/>
              <a:t>effect</a:t>
            </a:r>
            <a:r>
              <a:rPr lang="de-DE" dirty="0"/>
              <a:t> in Steinmann et al. (</a:t>
            </a:r>
            <a:r>
              <a:rPr lang="de-DE" dirty="0" err="1"/>
              <a:t>under</a:t>
            </a:r>
            <a:r>
              <a:rPr lang="de-DE" dirty="0"/>
              <a:t> review)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2E36C-87FF-4A19-8687-B73AACA65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7" b="50000"/>
          <a:stretch/>
        </p:blipFill>
        <p:spPr>
          <a:xfrm>
            <a:off x="219999" y="654485"/>
            <a:ext cx="5177294" cy="383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61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C285-EA3E-4A71-91F0-A110816C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35846"/>
            <a:ext cx="4978896" cy="115877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Questions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4" name="Google Shape;46;ge72ee3d80d_0_9">
            <a:extLst>
              <a:ext uri="{FF2B5EF4-FFF2-40B4-BE49-F238E27FC236}">
                <a16:creationId xmlns:a16="http://schemas.microsoft.com/office/drawing/2014/main" id="{DEB45367-5673-4D1D-BBBF-61EB7717BF2E}"/>
              </a:ext>
            </a:extLst>
          </p:cNvPr>
          <p:cNvSpPr/>
          <p:nvPr/>
        </p:nvSpPr>
        <p:spPr>
          <a:xfrm rot="826399">
            <a:off x="5807819" y="1640967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38405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A403-80E9-4124-BA26-A1B58FB3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 </a:t>
            </a:r>
            <a:r>
              <a:rPr lang="de-DE" dirty="0" err="1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6B48-A54A-447B-B4AB-B39429E2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91830"/>
            <a:ext cx="8229600" cy="1302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 </a:t>
            </a:r>
          </a:p>
          <a:p>
            <a:r>
              <a:rPr lang="en-US" dirty="0"/>
              <a:t>CausalInference_Session11_Material1.R</a:t>
            </a:r>
          </a:p>
          <a:p>
            <a:r>
              <a:rPr lang="en-US" dirty="0" err="1"/>
              <a:t>GenderSegregation.RData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46;ge72ee3d80d_0_9">
            <a:extLst>
              <a:ext uri="{FF2B5EF4-FFF2-40B4-BE49-F238E27FC236}">
                <a16:creationId xmlns:a16="http://schemas.microsoft.com/office/drawing/2014/main" id="{00591F64-00CA-47DC-B387-D966D8A72548}"/>
              </a:ext>
            </a:extLst>
          </p:cNvPr>
          <p:cNvSpPr/>
          <p:nvPr/>
        </p:nvSpPr>
        <p:spPr>
          <a:xfrm rot="11529999">
            <a:off x="5807819" y="1640967"/>
            <a:ext cx="2283254" cy="1691413"/>
          </a:xfrm>
          <a:prstGeom prst="foldedCorner">
            <a:avLst/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endParaRPr sz="8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1152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C285-EA3E-4A71-91F0-A110816C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35846"/>
            <a:ext cx="4978896" cy="115877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en-US" dirty="0"/>
              <a:t>hat are central limitations of these studies?</a:t>
            </a:r>
            <a:endParaRPr lang="de-DE" dirty="0"/>
          </a:p>
        </p:txBody>
      </p:sp>
      <p:sp>
        <p:nvSpPr>
          <p:cNvPr id="4" name="Google Shape;46;ge72ee3d80d_0_9">
            <a:extLst>
              <a:ext uri="{FF2B5EF4-FFF2-40B4-BE49-F238E27FC236}">
                <a16:creationId xmlns:a16="http://schemas.microsoft.com/office/drawing/2014/main" id="{DEB45367-5673-4D1D-BBBF-61EB7717BF2E}"/>
              </a:ext>
            </a:extLst>
          </p:cNvPr>
          <p:cNvSpPr/>
          <p:nvPr/>
        </p:nvSpPr>
        <p:spPr>
          <a:xfrm rot="826399">
            <a:off x="5807819" y="1640967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142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C285-EA3E-4A71-91F0-A110816C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35846"/>
            <a:ext cx="4978896" cy="115877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Questions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4" name="Google Shape;46;ge72ee3d80d_0_9">
            <a:extLst>
              <a:ext uri="{FF2B5EF4-FFF2-40B4-BE49-F238E27FC236}">
                <a16:creationId xmlns:a16="http://schemas.microsoft.com/office/drawing/2014/main" id="{DEB45367-5673-4D1D-BBBF-61EB7717BF2E}"/>
              </a:ext>
            </a:extLst>
          </p:cNvPr>
          <p:cNvSpPr/>
          <p:nvPr/>
        </p:nvSpPr>
        <p:spPr>
          <a:xfrm rot="826399">
            <a:off x="5807819" y="1640967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12888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C544-BFF0-4DC2-B298-7BC95F8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Take-away </a:t>
            </a:r>
            <a:r>
              <a:rPr lang="de-DE" dirty="0" err="1"/>
              <a:t>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AAF4-B06E-4EA0-8D1B-23591C93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904" y="1419621"/>
            <a:ext cx="4978896" cy="31750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DD can be applied to cross-sectional, country-level data, but analyses should be replicated across all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Achilles' heel of studies with only two measurement points is common trends assumption, since it cannot be empirically substantiated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Google Shape;54;ge72ee3d80d_0_16">
            <a:extLst>
              <a:ext uri="{FF2B5EF4-FFF2-40B4-BE49-F238E27FC236}">
                <a16:creationId xmlns:a16="http://schemas.microsoft.com/office/drawing/2014/main" id="{9BBF148F-49F5-4030-98F8-1112DFF0F8C7}"/>
              </a:ext>
            </a:extLst>
          </p:cNvPr>
          <p:cNvSpPr/>
          <p:nvPr/>
        </p:nvSpPr>
        <p:spPr>
          <a:xfrm rot="20782294">
            <a:off x="850694" y="1520790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98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5124A4-54CE-4264-B8DF-DB697BDFD918}"/>
              </a:ext>
            </a:extLst>
          </p:cNvPr>
          <p:cNvGraphicFramePr>
            <a:graphicFrameLocks noGrp="1"/>
          </p:cNvGraphicFramePr>
          <p:nvPr/>
        </p:nvGraphicFramePr>
        <p:xfrm>
          <a:off x="3511083" y="1419225"/>
          <a:ext cx="2121834" cy="3175000"/>
        </p:xfrm>
        <a:graphic>
          <a:graphicData uri="http://schemas.openxmlformats.org/drawingml/2006/table">
            <a:tbl>
              <a:tblPr/>
              <a:tblGrid>
                <a:gridCol w="148035">
                  <a:extLst>
                    <a:ext uri="{9D8B030D-6E8A-4147-A177-3AD203B41FA5}">
                      <a16:colId xmlns:a16="http://schemas.microsoft.com/office/drawing/2014/main" val="1932019224"/>
                    </a:ext>
                  </a:extLst>
                </a:gridCol>
                <a:gridCol w="1973799">
                  <a:extLst>
                    <a:ext uri="{9D8B030D-6E8A-4147-A177-3AD203B41FA5}">
                      <a16:colId xmlns:a16="http://schemas.microsoft.com/office/drawing/2014/main" val="2811297311"/>
                    </a:ext>
                  </a:extLst>
                </a:gridCol>
              </a:tblGrid>
              <a:tr h="6696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Regression Discontinuity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14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Luyten (2006)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53915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17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Angrist &amp; Pischke (2015), chapter 5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9635"/>
                  </a:ext>
                </a:extLst>
              </a:tr>
              <a:tr h="9178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21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Strello, Strietholt, Steinmann, &amp; Siepmann (2021)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1691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Lessons Learned and Closing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23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Rutkowski &amp; Delandshere (2016)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56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243FCF-985C-48B6-8FFF-944E2E67FC91}"/>
              </a:ext>
            </a:extLst>
          </p:cNvPr>
          <p:cNvGraphicFramePr>
            <a:graphicFrameLocks noGrp="1"/>
          </p:cNvGraphicFramePr>
          <p:nvPr/>
        </p:nvGraphicFramePr>
        <p:xfrm>
          <a:off x="3511083" y="1419225"/>
          <a:ext cx="2121834" cy="3175000"/>
        </p:xfrm>
        <a:graphic>
          <a:graphicData uri="http://schemas.openxmlformats.org/drawingml/2006/table">
            <a:tbl>
              <a:tblPr/>
              <a:tblGrid>
                <a:gridCol w="148035">
                  <a:extLst>
                    <a:ext uri="{9D8B030D-6E8A-4147-A177-3AD203B41FA5}">
                      <a16:colId xmlns:a16="http://schemas.microsoft.com/office/drawing/2014/main" val="2166342570"/>
                    </a:ext>
                  </a:extLst>
                </a:gridCol>
                <a:gridCol w="1973799">
                  <a:extLst>
                    <a:ext uri="{9D8B030D-6E8A-4147-A177-3AD203B41FA5}">
                      <a16:colId xmlns:a16="http://schemas.microsoft.com/office/drawing/2014/main" val="3820708792"/>
                    </a:ext>
                  </a:extLst>
                </a:gridCol>
              </a:tblGrid>
              <a:tr h="6696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Regression Discontinuity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14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Luyten (2006)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28869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17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Angrist &amp; Pischke (2015), chapter 5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96932"/>
                  </a:ext>
                </a:extLst>
              </a:tr>
              <a:tr h="9178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21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Strello, Strietholt, Steinmann, &amp; Siepmann (2021)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17666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Lessons Learned and Closing</a:t>
                      </a:r>
                      <a:endParaRPr lang="en-US" sz="13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23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Rutkowski &amp;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Delandshere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(2016)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73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4C4C2C-39A8-4A95-B69B-C9415CF9C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14514"/>
              </p:ext>
            </p:extLst>
          </p:nvPr>
        </p:nvGraphicFramePr>
        <p:xfrm>
          <a:off x="1691680" y="1419225"/>
          <a:ext cx="5760640" cy="3225224"/>
        </p:xfrm>
        <a:graphic>
          <a:graphicData uri="http://schemas.openxmlformats.org/drawingml/2006/table">
            <a:tbl>
              <a:tblPr/>
              <a:tblGrid>
                <a:gridCol w="401905">
                  <a:extLst>
                    <a:ext uri="{9D8B030D-6E8A-4147-A177-3AD203B41FA5}">
                      <a16:colId xmlns:a16="http://schemas.microsoft.com/office/drawing/2014/main" val="484292592"/>
                    </a:ext>
                  </a:extLst>
                </a:gridCol>
                <a:gridCol w="5358735">
                  <a:extLst>
                    <a:ext uri="{9D8B030D-6E8A-4147-A177-3AD203B41FA5}">
                      <a16:colId xmlns:a16="http://schemas.microsoft.com/office/drawing/2014/main" val="2397194529"/>
                    </a:ext>
                  </a:extLst>
                </a:gridCol>
              </a:tblGrid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Regression Discontinuity Designs II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14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Luyten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(2006)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20282"/>
                  </a:ext>
                </a:extLst>
              </a:tr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Differences-in-Differences Designs I</a:t>
                      </a:r>
                      <a:endParaRPr lang="en-US" sz="110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17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Angrist &amp; Pischke (2015), chapter 5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61227"/>
                  </a:ext>
                </a:extLst>
              </a:tr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Differences-in-Differences Designs II</a:t>
                      </a:r>
                      <a:endParaRPr lang="en-US" sz="110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21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Strello, Strietholt, Steinmann, &amp; Siepmann (2021)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21459"/>
                  </a:ext>
                </a:extLst>
              </a:tr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Lessons Learned and Closing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23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Rutkowski &amp;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Delandshere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(2016)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0256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335C41-4F18-4A36-808C-EA1CF9F723B7}"/>
              </a:ext>
            </a:extLst>
          </p:cNvPr>
          <p:cNvSpPr/>
          <p:nvPr/>
        </p:nvSpPr>
        <p:spPr>
          <a:xfrm>
            <a:off x="827584" y="2931790"/>
            <a:ext cx="792088" cy="432048"/>
          </a:xfrm>
          <a:prstGeom prst="rightArrow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5124A4-54CE-4264-B8DF-DB697BDFD918}"/>
              </a:ext>
            </a:extLst>
          </p:cNvPr>
          <p:cNvGraphicFramePr>
            <a:graphicFrameLocks noGrp="1"/>
          </p:cNvGraphicFramePr>
          <p:nvPr/>
        </p:nvGraphicFramePr>
        <p:xfrm>
          <a:off x="3511083" y="1419225"/>
          <a:ext cx="2121834" cy="3175000"/>
        </p:xfrm>
        <a:graphic>
          <a:graphicData uri="http://schemas.openxmlformats.org/drawingml/2006/table">
            <a:tbl>
              <a:tblPr/>
              <a:tblGrid>
                <a:gridCol w="148035">
                  <a:extLst>
                    <a:ext uri="{9D8B030D-6E8A-4147-A177-3AD203B41FA5}">
                      <a16:colId xmlns:a16="http://schemas.microsoft.com/office/drawing/2014/main" val="1932019224"/>
                    </a:ext>
                  </a:extLst>
                </a:gridCol>
                <a:gridCol w="1973799">
                  <a:extLst>
                    <a:ext uri="{9D8B030D-6E8A-4147-A177-3AD203B41FA5}">
                      <a16:colId xmlns:a16="http://schemas.microsoft.com/office/drawing/2014/main" val="2811297311"/>
                    </a:ext>
                  </a:extLst>
                </a:gridCol>
              </a:tblGrid>
              <a:tr h="6696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Regression Discontinuity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14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Luyten (2006)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53915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17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Angrist &amp; Pischke (2015), chapter 5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9635"/>
                  </a:ext>
                </a:extLst>
              </a:tr>
              <a:tr h="9178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21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Strello, Strietholt, Steinmann, &amp; Siepmann (2021)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1691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Lessons Learned and Closing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23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Rutkowski &amp; Delandshere (2016)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56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243FCF-985C-48B6-8FFF-944E2E67FC91}"/>
              </a:ext>
            </a:extLst>
          </p:cNvPr>
          <p:cNvGraphicFramePr>
            <a:graphicFrameLocks noGrp="1"/>
          </p:cNvGraphicFramePr>
          <p:nvPr/>
        </p:nvGraphicFramePr>
        <p:xfrm>
          <a:off x="3511083" y="1419225"/>
          <a:ext cx="2121834" cy="3175000"/>
        </p:xfrm>
        <a:graphic>
          <a:graphicData uri="http://schemas.openxmlformats.org/drawingml/2006/table">
            <a:tbl>
              <a:tblPr/>
              <a:tblGrid>
                <a:gridCol w="148035">
                  <a:extLst>
                    <a:ext uri="{9D8B030D-6E8A-4147-A177-3AD203B41FA5}">
                      <a16:colId xmlns:a16="http://schemas.microsoft.com/office/drawing/2014/main" val="2166342570"/>
                    </a:ext>
                  </a:extLst>
                </a:gridCol>
                <a:gridCol w="1973799">
                  <a:extLst>
                    <a:ext uri="{9D8B030D-6E8A-4147-A177-3AD203B41FA5}">
                      <a16:colId xmlns:a16="http://schemas.microsoft.com/office/drawing/2014/main" val="3820708792"/>
                    </a:ext>
                  </a:extLst>
                </a:gridCol>
              </a:tblGrid>
              <a:tr h="6696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Regression Discontinuity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14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Luyten (2006)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28869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17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Angrist &amp; Pischke (2015), chapter 5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96932"/>
                  </a:ext>
                </a:extLst>
              </a:tr>
              <a:tr h="9178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Differences-in-Differences Designs II</a:t>
                      </a:r>
                      <a:endParaRPr lang="en-US" sz="13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21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Strello, Strietholt, Steinmann, &amp; Siepmann (2021)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17666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endParaRPr lang="en-US" sz="1300">
                        <a:effectLst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Lessons Learned and Closing</a:t>
                      </a:r>
                      <a:endParaRPr lang="en-US" sz="13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Time: 23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Required reading: Rutkowski &amp;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Delandshere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(2016)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73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4C4C2C-39A8-4A95-B69B-C9415CF9CFDF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1419225"/>
          <a:ext cx="5760640" cy="3225224"/>
        </p:xfrm>
        <a:graphic>
          <a:graphicData uri="http://schemas.openxmlformats.org/drawingml/2006/table">
            <a:tbl>
              <a:tblPr/>
              <a:tblGrid>
                <a:gridCol w="401905">
                  <a:extLst>
                    <a:ext uri="{9D8B030D-6E8A-4147-A177-3AD203B41FA5}">
                      <a16:colId xmlns:a16="http://schemas.microsoft.com/office/drawing/2014/main" val="484292592"/>
                    </a:ext>
                  </a:extLst>
                </a:gridCol>
                <a:gridCol w="5358735">
                  <a:extLst>
                    <a:ext uri="{9D8B030D-6E8A-4147-A177-3AD203B41FA5}">
                      <a16:colId xmlns:a16="http://schemas.microsoft.com/office/drawing/2014/main" val="2397194529"/>
                    </a:ext>
                  </a:extLst>
                </a:gridCol>
              </a:tblGrid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Regression Discontinuity Designs II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14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Luyten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(2006)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20282"/>
                  </a:ext>
                </a:extLst>
              </a:tr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Differences-in-Differences Designs I</a:t>
                      </a:r>
                      <a:endParaRPr lang="en-US" sz="110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17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Angrist &amp; Pischke (2015), chapter 5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61227"/>
                  </a:ext>
                </a:extLst>
              </a:tr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Differences-in-Differences Designs II</a:t>
                      </a:r>
                      <a:endParaRPr lang="en-US" sz="110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21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Strello, Strietholt, Steinmann, &amp; Siepmann (2021)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21459"/>
                  </a:ext>
                </a:extLst>
              </a:tr>
              <a:tr h="806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Lessons Learned and Closing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Time: 23 February 2022, 12:15-14:00h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 instructor: Isa Steinmann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Required reading: Rutkowski &amp;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Delandshere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(2016)</a:t>
                      </a:r>
                    </a:p>
                  </a:txBody>
                  <a:tcPr marL="24673" marR="24673" marT="24673" marB="24673">
                    <a:lnL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0256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335C41-4F18-4A36-808C-EA1CF9F723B7}"/>
              </a:ext>
            </a:extLst>
          </p:cNvPr>
          <p:cNvSpPr/>
          <p:nvPr/>
        </p:nvSpPr>
        <p:spPr>
          <a:xfrm>
            <a:off x="827584" y="3723878"/>
            <a:ext cx="792088" cy="432048"/>
          </a:xfrm>
          <a:prstGeom prst="rightArrow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5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Thanks for your attention!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Isa Steinmann</a:t>
            </a:r>
          </a:p>
          <a:p>
            <a:r>
              <a:rPr lang="de-DE" u="sng" dirty="0">
                <a:solidFill>
                  <a:schemeClr val="accent2"/>
                </a:solidFill>
              </a:rPr>
              <a:t>isa.steinmann@cemo.uio.no </a:t>
            </a:r>
            <a:endParaRPr lang="nb-NO" u="sng" dirty="0">
              <a:solidFill>
                <a:schemeClr val="accent2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09311"/>
            <a:ext cx="3958208" cy="5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1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659B-E7C7-42CA-8D88-C2261D85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46FB-F738-4401-96FE-A2AC5506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Angrist, J. &amp;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Pischke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J.-S. (2015). Mastering `Metrics: The Path from Cause to Effect. Princeton University Press</a:t>
            </a:r>
          </a:p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Steinmann, I., Strello, A., &amp; Strietholt, R. (under review). Early tracking effects on gender segregation and disparities.</a:t>
            </a:r>
          </a:p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Strello, A., Strietholt, R., &amp; Steinmann, I. (forthcoming). Does tracking increase segregation? International evidence on the effects of between-school tracking on social school segregation. </a:t>
            </a:r>
            <a:r>
              <a:rPr lang="en-US" sz="1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Research in Social Stratification and Mobility</a:t>
            </a:r>
          </a:p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Strello, A., Strietholt, R., Steinmann, I., &amp;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Siepmann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 (2021). Early tracking and different types of inequalities in achievement: Difference-in-differences evidence from 20 years of large-scale assessments. </a:t>
            </a:r>
            <a:r>
              <a:rPr lang="en-US" sz="1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Educational Assessment, Evaluation and Accountability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33. 139–167. https://doi.org/10.1007/s11092-020-09346-4 </a:t>
            </a:r>
          </a:p>
        </p:txBody>
      </p:sp>
    </p:spTree>
    <p:extLst>
      <p:ext uri="{BB962C8B-B14F-4D97-AF65-F5344CB8AC3E}">
        <p14:creationId xmlns:p14="http://schemas.microsoft.com/office/powerpoint/2010/main" val="51301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C71C-D6C2-41B4-85E4-E80D0E26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F2C-1704-4D97-89CF-83DDAE29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Early-tracking </a:t>
            </a:r>
            <a:r>
              <a:rPr lang="de-DE" dirty="0" err="1"/>
              <a:t>example</a:t>
            </a:r>
            <a:r>
              <a:rPr lang="de-DE" dirty="0"/>
              <a:t> in Strello et al. (2021)</a:t>
            </a:r>
          </a:p>
          <a:p>
            <a:r>
              <a:rPr lang="de-DE" dirty="0"/>
              <a:t>R </a:t>
            </a:r>
            <a:r>
              <a:rPr lang="de-DE" dirty="0" err="1"/>
              <a:t>demonstration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61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C285-EA3E-4A71-91F0-A110816C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35846"/>
            <a:ext cx="4978896" cy="115877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en-US" dirty="0"/>
              <a:t>hat do you remember from Strello et al. (2021)?</a:t>
            </a:r>
            <a:endParaRPr lang="de-DE" dirty="0"/>
          </a:p>
        </p:txBody>
      </p:sp>
      <p:sp>
        <p:nvSpPr>
          <p:cNvPr id="4" name="Google Shape;46;ge72ee3d80d_0_9">
            <a:extLst>
              <a:ext uri="{FF2B5EF4-FFF2-40B4-BE49-F238E27FC236}">
                <a16:creationId xmlns:a16="http://schemas.microsoft.com/office/drawing/2014/main" id="{DEB45367-5673-4D1D-BBBF-61EB7717BF2E}"/>
              </a:ext>
            </a:extLst>
          </p:cNvPr>
          <p:cNvSpPr/>
          <p:nvPr/>
        </p:nvSpPr>
        <p:spPr>
          <a:xfrm rot="826399">
            <a:off x="5807819" y="1640967"/>
            <a:ext cx="2283254" cy="169141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25400" cap="flat" cmpd="sng">
            <a:solidFill>
              <a:srgbClr val="E309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8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6178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9997-E703-4C94-B3B6-FB9DE691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2E9D-D463-43E6-8942-0E2EEF25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Early-between school tracking as controversial educational policy</a:t>
            </a:r>
          </a:p>
          <a:p>
            <a:pPr lvl="1"/>
            <a:r>
              <a:rPr lang="en-US" dirty="0"/>
              <a:t>Selection not just based on ability but also social background</a:t>
            </a:r>
          </a:p>
          <a:p>
            <a:pPr lvl="1"/>
            <a:r>
              <a:rPr lang="en-US" dirty="0"/>
              <a:t>Tracked secondary schools differ in quality (unequal curricula, resources,…)</a:t>
            </a:r>
          </a:p>
          <a:p>
            <a:pPr lvl="1"/>
            <a:r>
              <a:rPr lang="en-US" dirty="0"/>
              <a:t>Stigmatization of lower track schools</a:t>
            </a:r>
          </a:p>
          <a:p>
            <a:pPr lvl="1"/>
            <a:r>
              <a:rPr lang="en-US" dirty="0"/>
              <a:t>Lack of transmissibility 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71DCF-A215-411A-A13E-1FD79DDCBED8}"/>
              </a:ext>
            </a:extLst>
          </p:cNvPr>
          <p:cNvSpPr txBox="1"/>
          <p:nvPr/>
        </p:nvSpPr>
        <p:spPr>
          <a:xfrm>
            <a:off x="6617003" y="4594622"/>
            <a:ext cx="20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Strello et al. (2021)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4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9997-E703-4C94-B3B6-FB9DE691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2E9D-D463-43E6-8942-0E2EEF25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Assumed effects on</a:t>
            </a:r>
          </a:p>
          <a:p>
            <a:pPr lvl="1"/>
            <a:r>
              <a:rPr lang="en-US" dirty="0"/>
              <a:t>Achievement level (</a:t>
            </a:r>
            <a:r>
              <a:rPr lang="en-US" i="1" dirty="0"/>
              <a:t>performance level*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Achievement inequalities</a:t>
            </a:r>
          </a:p>
          <a:p>
            <a:pPr lvl="2"/>
            <a:r>
              <a:rPr lang="en-US" dirty="0"/>
              <a:t>General variation (</a:t>
            </a:r>
            <a:r>
              <a:rPr lang="en-US" i="1" dirty="0"/>
              <a:t>dispersion inequality*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Proportion not reaching minimum level (</a:t>
            </a:r>
            <a:r>
              <a:rPr lang="en-US" i="1" dirty="0"/>
              <a:t>educational inadequacy*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Segregation between social groups</a:t>
            </a:r>
          </a:p>
          <a:p>
            <a:pPr lvl="2"/>
            <a:r>
              <a:rPr lang="en-US" dirty="0"/>
              <a:t>SES (see Strello et al., forthcoming)</a:t>
            </a:r>
          </a:p>
          <a:p>
            <a:pPr lvl="2"/>
            <a:r>
              <a:rPr lang="en-US" dirty="0"/>
              <a:t>Gender (see Steinmann et al., under review)</a:t>
            </a:r>
          </a:p>
          <a:p>
            <a:pPr lvl="1"/>
            <a:r>
              <a:rPr lang="en-US" dirty="0"/>
              <a:t>Achievement inequalities between social groups</a:t>
            </a:r>
          </a:p>
          <a:p>
            <a:pPr lvl="2"/>
            <a:r>
              <a:rPr lang="en-US" dirty="0"/>
              <a:t>Gap between students with less than 100 vs. at least 100 books at home (</a:t>
            </a:r>
            <a:r>
              <a:rPr lang="en-US" i="1" dirty="0"/>
              <a:t>social achievement gap*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Gender (see Steinmann et al., under review)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71DCF-A215-411A-A13E-1FD79DDCBED8}"/>
              </a:ext>
            </a:extLst>
          </p:cNvPr>
          <p:cNvSpPr txBox="1"/>
          <p:nvPr/>
        </p:nvSpPr>
        <p:spPr>
          <a:xfrm>
            <a:off x="6617003" y="4594622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* in Strello et al. (2021)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/>
          </a:bodyPr>
          <a:lstStyle/>
          <a:p>
            <a:r>
              <a:rPr lang="de-DE" dirty="0"/>
              <a:t>Data in Strello et al. (2021)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A63AA-6E40-412E-8AB9-600DDB6C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5979"/>
            <a:ext cx="5760640" cy="464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99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7D1D-CF51-4182-A2D2-51B30A5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1347614"/>
            <a:ext cx="2664296" cy="85725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Descriptives</a:t>
            </a:r>
            <a:r>
              <a:rPr lang="de-DE" dirty="0"/>
              <a:t> in Strello et al. (2021)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B75E5-6ECE-4C68-BB08-64FE1114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4393"/>
            <a:ext cx="5328592" cy="459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6399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CC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1339</Words>
  <Application>Microsoft Office PowerPoint</Application>
  <PresentationFormat>On-screen Show (16:9)</PresentationFormat>
  <Paragraphs>211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Verdana</vt:lpstr>
      <vt:lpstr>Larissa</vt:lpstr>
      <vt:lpstr>Methods for Causal Inference in Educational Research</vt:lpstr>
      <vt:lpstr>Take-away messages</vt:lpstr>
      <vt:lpstr>PowerPoint Presentation</vt:lpstr>
      <vt:lpstr>Overview</vt:lpstr>
      <vt:lpstr>PowerPoint Presentation</vt:lpstr>
      <vt:lpstr>Early tracking effects</vt:lpstr>
      <vt:lpstr>Early tracking effects</vt:lpstr>
      <vt:lpstr>Data in Strello et al. (2021)</vt:lpstr>
      <vt:lpstr>Descriptives in Strello et al. (2021)</vt:lpstr>
      <vt:lpstr>Analyses in Strello et al. (2021)</vt:lpstr>
      <vt:lpstr>Analyses in Strello et al. (2021)</vt:lpstr>
      <vt:lpstr>Analyses in Strello et al. (2021)</vt:lpstr>
      <vt:lpstr>Findings in Strello et al. (2021)</vt:lpstr>
      <vt:lpstr>Findings in Strello et al. (2021)</vt:lpstr>
      <vt:lpstr>Findings in Strello et al. (2021)</vt:lpstr>
      <vt:lpstr>Findings in Strello et al. (2021)</vt:lpstr>
      <vt:lpstr>Findings in Strello et al. (2021)</vt:lpstr>
      <vt:lpstr>PowerPoint Presentation</vt:lpstr>
      <vt:lpstr>Early tracking effects on gender segregation</vt:lpstr>
      <vt:lpstr>Early tracking effects on gender segregation</vt:lpstr>
      <vt:lpstr>Data in Steinmann et al. (under review)</vt:lpstr>
      <vt:lpstr>Outcome in Steinmann et al. (under review)</vt:lpstr>
      <vt:lpstr>Illustration segregation effect in Steinmann et al. (under review)</vt:lpstr>
      <vt:lpstr>Segregation effect in Steinmann et al. (under review)</vt:lpstr>
      <vt:lpstr>PowerPoint Presentation</vt:lpstr>
      <vt:lpstr>R demonstration</vt:lpstr>
      <vt:lpstr>PowerPoint Presentation</vt:lpstr>
      <vt:lpstr>PowerPoint Presentation</vt:lpstr>
      <vt:lpstr>Take-away messages</vt:lpstr>
      <vt:lpstr>PowerPoint Presentation</vt:lpstr>
      <vt:lpstr>Thanks for your attention!</vt:lpstr>
      <vt:lpstr>References</vt:lpstr>
    </vt:vector>
  </TitlesOfParts>
  <Company>Fakultaet 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Steinmann</dc:creator>
  <cp:lastModifiedBy>Isa Steinmann</cp:lastModifiedBy>
  <cp:revision>221</cp:revision>
  <dcterms:created xsi:type="dcterms:W3CDTF">2018-03-06T14:20:06Z</dcterms:created>
  <dcterms:modified xsi:type="dcterms:W3CDTF">2022-02-10T10:23:33Z</dcterms:modified>
</cp:coreProperties>
</file>