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48" r:id="rId1"/>
  </p:sldMasterIdLst>
  <p:notesMasterIdLst>
    <p:notesMasterId r:id="rId85"/>
  </p:notesMasterIdLst>
  <p:sldIdLst>
    <p:sldId id="256" r:id="rId2"/>
    <p:sldId id="262" r:id="rId3"/>
    <p:sldId id="263" r:id="rId4"/>
    <p:sldId id="323" r:id="rId5"/>
    <p:sldId id="333" r:id="rId6"/>
    <p:sldId id="336" r:id="rId7"/>
    <p:sldId id="332" r:id="rId8"/>
    <p:sldId id="334" r:id="rId9"/>
    <p:sldId id="335" r:id="rId10"/>
    <p:sldId id="337" r:id="rId11"/>
    <p:sldId id="338" r:id="rId12"/>
    <p:sldId id="339" r:id="rId13"/>
    <p:sldId id="340" r:id="rId14"/>
    <p:sldId id="341" r:id="rId15"/>
    <p:sldId id="342" r:id="rId16"/>
    <p:sldId id="343" r:id="rId17"/>
    <p:sldId id="344" r:id="rId18"/>
    <p:sldId id="345" r:id="rId19"/>
    <p:sldId id="346" r:id="rId20"/>
    <p:sldId id="347" r:id="rId21"/>
    <p:sldId id="348" r:id="rId22"/>
    <p:sldId id="349" r:id="rId23"/>
    <p:sldId id="351" r:id="rId24"/>
    <p:sldId id="352" r:id="rId25"/>
    <p:sldId id="353" r:id="rId26"/>
    <p:sldId id="354" r:id="rId27"/>
    <p:sldId id="355" r:id="rId28"/>
    <p:sldId id="356" r:id="rId29"/>
    <p:sldId id="357" r:id="rId30"/>
    <p:sldId id="358" r:id="rId31"/>
    <p:sldId id="359" r:id="rId32"/>
    <p:sldId id="360" r:id="rId33"/>
    <p:sldId id="361" r:id="rId34"/>
    <p:sldId id="362" r:id="rId35"/>
    <p:sldId id="363" r:id="rId36"/>
    <p:sldId id="364" r:id="rId37"/>
    <p:sldId id="365" r:id="rId38"/>
    <p:sldId id="366" r:id="rId39"/>
    <p:sldId id="367" r:id="rId40"/>
    <p:sldId id="368" r:id="rId41"/>
    <p:sldId id="369" r:id="rId42"/>
    <p:sldId id="371" r:id="rId43"/>
    <p:sldId id="370" r:id="rId44"/>
    <p:sldId id="372" r:id="rId45"/>
    <p:sldId id="373" r:id="rId46"/>
    <p:sldId id="376" r:id="rId47"/>
    <p:sldId id="375" r:id="rId48"/>
    <p:sldId id="377" r:id="rId49"/>
    <p:sldId id="378" r:id="rId50"/>
    <p:sldId id="379" r:id="rId51"/>
    <p:sldId id="380" r:id="rId52"/>
    <p:sldId id="381" r:id="rId53"/>
    <p:sldId id="382" r:id="rId54"/>
    <p:sldId id="383" r:id="rId55"/>
    <p:sldId id="384" r:id="rId56"/>
    <p:sldId id="385" r:id="rId57"/>
    <p:sldId id="386" r:id="rId58"/>
    <p:sldId id="387" r:id="rId59"/>
    <p:sldId id="388" r:id="rId60"/>
    <p:sldId id="389" r:id="rId61"/>
    <p:sldId id="390" r:id="rId62"/>
    <p:sldId id="392" r:id="rId63"/>
    <p:sldId id="391" r:id="rId64"/>
    <p:sldId id="394" r:id="rId65"/>
    <p:sldId id="393" r:id="rId66"/>
    <p:sldId id="395" r:id="rId67"/>
    <p:sldId id="397" r:id="rId68"/>
    <p:sldId id="398" r:id="rId69"/>
    <p:sldId id="399" r:id="rId70"/>
    <p:sldId id="400" r:id="rId71"/>
    <p:sldId id="401" r:id="rId72"/>
    <p:sldId id="402" r:id="rId73"/>
    <p:sldId id="403" r:id="rId74"/>
    <p:sldId id="325" r:id="rId75"/>
    <p:sldId id="326" r:id="rId76"/>
    <p:sldId id="327" r:id="rId77"/>
    <p:sldId id="328" r:id="rId78"/>
    <p:sldId id="321" r:id="rId79"/>
    <p:sldId id="329" r:id="rId80"/>
    <p:sldId id="330" r:id="rId81"/>
    <p:sldId id="331" r:id="rId82"/>
    <p:sldId id="311" r:id="rId83"/>
    <p:sldId id="280" r:id="rId8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0918"/>
    <a:srgbClr val="7F7F7F"/>
    <a:srgbClr val="ED1C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344D84-9AFB-497E-A393-DC336BA19D2E}" styleName="Mittlere Formatvorlage 3 - Akz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A488322-F2BA-4B5B-9748-0D474271808F}" styleName="Mittlere Formatvorlage 3 - Akz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332" autoAdjust="0"/>
  </p:normalViewPr>
  <p:slideViewPr>
    <p:cSldViewPr>
      <p:cViewPr varScale="1">
        <p:scale>
          <a:sx n="77" d="100"/>
          <a:sy n="77" d="100"/>
        </p:scale>
        <p:origin x="90" y="114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2C4661-D809-4566-937D-B29FFB0CAD39}" type="datetimeFigureOut">
              <a:rPr lang="de-DE" smtClean="0"/>
              <a:t>10.02.2022</a:t>
            </a:fld>
            <a:endParaRPr lang="de-DE"/>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D5C6FF-50CB-4610-BCBC-8327A43AD84F}" type="slidenum">
              <a:rPr lang="de-DE" smtClean="0"/>
              <a:t>‹#›</a:t>
            </a:fld>
            <a:endParaRPr lang="de-DE"/>
          </a:p>
        </p:txBody>
      </p:sp>
    </p:spTree>
    <p:extLst>
      <p:ext uri="{BB962C8B-B14F-4D97-AF65-F5344CB8AC3E}">
        <p14:creationId xmlns:p14="http://schemas.microsoft.com/office/powerpoint/2010/main" val="2229458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43D5C6FF-50CB-4610-BCBC-8327A43AD84F}" type="slidenum">
              <a:rPr lang="de-DE" smtClean="0"/>
              <a:t>1</a:t>
            </a:fld>
            <a:endParaRPr lang="de-DE"/>
          </a:p>
        </p:txBody>
      </p:sp>
    </p:spTree>
    <p:extLst>
      <p:ext uri="{BB962C8B-B14F-4D97-AF65-F5344CB8AC3E}">
        <p14:creationId xmlns:p14="http://schemas.microsoft.com/office/powerpoint/2010/main" val="1510329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fld id="{43D5C6FF-50CB-4610-BCBC-8327A43AD84F}" type="slidenum">
              <a:rPr lang="de-DE" smtClean="0"/>
              <a:t>2</a:t>
            </a:fld>
            <a:endParaRPr lang="de-DE"/>
          </a:p>
        </p:txBody>
      </p:sp>
    </p:spTree>
    <p:extLst>
      <p:ext uri="{BB962C8B-B14F-4D97-AF65-F5344CB8AC3E}">
        <p14:creationId xmlns:p14="http://schemas.microsoft.com/office/powerpoint/2010/main" val="3876960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43D5C6FF-50CB-4610-BCBC-8327A43AD84F}" type="slidenum">
              <a:rPr lang="de-DE" smtClean="0"/>
              <a:t>82</a:t>
            </a:fld>
            <a:endParaRPr lang="de-DE"/>
          </a:p>
        </p:txBody>
      </p:sp>
    </p:spTree>
    <p:extLst>
      <p:ext uri="{BB962C8B-B14F-4D97-AF65-F5344CB8AC3E}">
        <p14:creationId xmlns:p14="http://schemas.microsoft.com/office/powerpoint/2010/main" val="813234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685800" y="1597819"/>
            <a:ext cx="7772400" cy="1102519"/>
          </a:xfrm>
        </p:spPr>
        <p:txBody>
          <a:bodyPr>
            <a:normAutofit/>
          </a:bodyPr>
          <a:lstStyle>
            <a:lvl1pPr>
              <a:defRPr sz="2800">
                <a:solidFill>
                  <a:schemeClr val="tx1">
                    <a:lumMod val="50000"/>
                    <a:lumOff val="50000"/>
                  </a:schemeClr>
                </a:solidFill>
              </a:defRPr>
            </a:lvl1pPr>
          </a:lstStyle>
          <a:p>
            <a:r>
              <a:rPr lang="en-US" noProof="0" dirty="0"/>
              <a:t>Title</a:t>
            </a:r>
          </a:p>
        </p:txBody>
      </p:sp>
      <p:sp>
        <p:nvSpPr>
          <p:cNvPr id="3" name="Untertitel 2"/>
          <p:cNvSpPr>
            <a:spLocks noGrp="1"/>
          </p:cNvSpPr>
          <p:nvPr>
            <p:ph type="subTitle" idx="1" hasCustomPrompt="1"/>
          </p:nvPr>
        </p:nvSpPr>
        <p:spPr>
          <a:xfrm>
            <a:off x="689988" y="2859782"/>
            <a:ext cx="5826228" cy="1656184"/>
          </a:xfrm>
        </p:spPr>
        <p:txBody>
          <a:bodyPr>
            <a:noAutofit/>
          </a:bodyPr>
          <a:lstStyle>
            <a:lvl1pPr marL="0" indent="0" algn="l">
              <a:spcBef>
                <a:spcPts val="0"/>
              </a:spcBef>
              <a:buNone/>
              <a:defRPr sz="1800"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z="1800" noProof="0" dirty="0"/>
              <a:t>Subtitles</a:t>
            </a:r>
            <a:endParaRPr lang="en-US" sz="2000" noProof="0" dirty="0"/>
          </a:p>
          <a:p>
            <a:endParaRPr lang="en-GB" sz="2000" dirty="0"/>
          </a:p>
        </p:txBody>
      </p:sp>
    </p:spTree>
    <p:extLst>
      <p:ext uri="{BB962C8B-B14F-4D97-AF65-F5344CB8AC3E}">
        <p14:creationId xmlns:p14="http://schemas.microsoft.com/office/powerpoint/2010/main" val="60077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noProof="0" dirty="0" err="1"/>
              <a:t>Titelmasterformat</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3" name="Inhaltsplatzhalter 2"/>
          <p:cNvSpPr>
            <a:spLocks noGrp="1"/>
          </p:cNvSpPr>
          <p:nvPr>
            <p:ph idx="1"/>
          </p:nvPr>
        </p:nvSpPr>
        <p:spPr>
          <a:xfrm>
            <a:off x="457200" y="1419621"/>
            <a:ext cx="8229600" cy="3175001"/>
          </a:xfrm>
        </p:spPr>
        <p:txBody>
          <a:bodyPr/>
          <a:lstStyle/>
          <a:p>
            <a:pPr lvl="0"/>
            <a:r>
              <a:rPr lang="en-US" noProof="0" dirty="0" err="1"/>
              <a:t>Textmasterformat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p:txBody>
      </p:sp>
    </p:spTree>
    <p:extLst>
      <p:ext uri="{BB962C8B-B14F-4D97-AF65-F5344CB8AC3E}">
        <p14:creationId xmlns:p14="http://schemas.microsoft.com/office/powerpoint/2010/main" val="3628819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304391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05979"/>
            <a:ext cx="6995120" cy="857250"/>
          </a:xfrm>
          <a:prstGeom prst="rect">
            <a:avLst/>
          </a:prstGeom>
        </p:spPr>
        <p:txBody>
          <a:bodyPr vert="horz" lIns="91440" tIns="45720" rIns="91440" bIns="45720" rtlCol="0" anchor="ctr">
            <a:normAutofit/>
          </a:bodyPr>
          <a:lstStyle/>
          <a:p>
            <a:r>
              <a:rPr lang="en-US" noProof="0" dirty="0" err="1"/>
              <a:t>Titelmasterformat</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3" name="Textplatzhalter 2"/>
          <p:cNvSpPr>
            <a:spLocks noGrp="1"/>
          </p:cNvSpPr>
          <p:nvPr>
            <p:ph type="body" idx="1"/>
          </p:nvPr>
        </p:nvSpPr>
        <p:spPr>
          <a:xfrm>
            <a:off x="457200" y="1419621"/>
            <a:ext cx="8229600" cy="3175001"/>
          </a:xfrm>
          <a:prstGeom prst="rect">
            <a:avLst/>
          </a:prstGeom>
        </p:spPr>
        <p:txBody>
          <a:bodyPr vert="horz" lIns="91440" tIns="45720" rIns="91440" bIns="45720" rtlCol="0">
            <a:normAutofit/>
          </a:bodyPr>
          <a:lstStyle/>
          <a:p>
            <a:pPr lvl="0"/>
            <a:r>
              <a:rPr lang="en-US" noProof="0" dirty="0" err="1"/>
              <a:t>Textmasterformat</a:t>
            </a:r>
            <a:r>
              <a:rPr lang="en-US" noProof="0" dirty="0"/>
              <a:t> </a:t>
            </a:r>
            <a:r>
              <a:rPr lang="en-US" noProof="0" dirty="0" err="1"/>
              <a:t>bearbeiten</a:t>
            </a:r>
            <a:endParaRPr lang="en-US" noProof="0" dirty="0"/>
          </a:p>
          <a:p>
            <a:pPr lvl="1"/>
            <a:r>
              <a:rPr lang="en-US" noProof="0" dirty="0" err="1"/>
              <a:t>Zweite</a:t>
            </a:r>
            <a:r>
              <a:rPr lang="en-US" noProof="0" dirty="0"/>
              <a:t> Ebene</a:t>
            </a:r>
          </a:p>
          <a:p>
            <a:pPr lvl="2"/>
            <a:r>
              <a:rPr lang="en-US" noProof="0" dirty="0" err="1"/>
              <a:t>Dritte</a:t>
            </a:r>
            <a:r>
              <a:rPr lang="en-US" noProof="0" dirty="0"/>
              <a:t> Ebene</a:t>
            </a:r>
          </a:p>
        </p:txBody>
      </p:sp>
      <p:pic>
        <p:nvPicPr>
          <p:cNvPr id="1026" name="Picture 2" descr="Bildergebnis für university of oslo logo"/>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668344" y="205979"/>
            <a:ext cx="1018456" cy="101845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userDrawn="1"/>
        </p:nvSpPr>
        <p:spPr>
          <a:xfrm>
            <a:off x="0" y="5020022"/>
            <a:ext cx="9144000" cy="123478"/>
          </a:xfrm>
          <a:prstGeom prst="rect">
            <a:avLst/>
          </a:prstGeom>
          <a:solidFill>
            <a:srgbClr val="ED1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26055794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Lst>
  <p:hf hdr="0" dt="0"/>
  <p:txStyles>
    <p:titleStyle>
      <a:lvl1pPr algn="l" defTabSz="914400" rtl="0" eaLnBrk="1" latinLnBrk="0" hangingPunct="1">
        <a:spcBef>
          <a:spcPct val="0"/>
        </a:spcBef>
        <a:buNone/>
        <a:defRPr sz="1800" b="1" kern="1200">
          <a:solidFill>
            <a:schemeClr val="tx1">
              <a:lumMod val="50000"/>
              <a:lumOff val="50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mru.org/courses/mastering-econometrics/whats-difference-between-econometrics-and-data-science"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mru.org/courses/mastering-econometrics/whats-difference-between-econometrics-and-statistics"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ies.ed.gov/ncee/wwc/Document/256"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apastyle.apa.org/instructional-aids/student-paper-setup-guide.pd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a:bodyPr>
          <a:lstStyle/>
          <a:p>
            <a:r>
              <a:rPr lang="en-US" sz="2000" dirty="0"/>
              <a:t>Methods for Causal Inference in Educational Research</a:t>
            </a:r>
            <a:endParaRPr lang="en-US" sz="2000" b="0" dirty="0"/>
          </a:p>
        </p:txBody>
      </p:sp>
      <p:sp>
        <p:nvSpPr>
          <p:cNvPr id="3" name="Subtitle 2"/>
          <p:cNvSpPr>
            <a:spLocks noGrp="1"/>
          </p:cNvSpPr>
          <p:nvPr>
            <p:ph type="subTitle" idx="1"/>
          </p:nvPr>
        </p:nvSpPr>
        <p:spPr/>
        <p:txBody>
          <a:bodyPr/>
          <a:lstStyle/>
          <a:p>
            <a:r>
              <a:rPr lang="de-DE" dirty="0" err="1"/>
              <a:t>January</a:t>
            </a:r>
            <a:r>
              <a:rPr lang="de-DE" dirty="0"/>
              <a:t>/</a:t>
            </a:r>
            <a:r>
              <a:rPr lang="de-DE" dirty="0" err="1"/>
              <a:t>February</a:t>
            </a:r>
            <a:r>
              <a:rPr lang="de-DE" dirty="0"/>
              <a:t> 2022</a:t>
            </a:r>
          </a:p>
          <a:p>
            <a:endParaRPr lang="de-DE" sz="900" dirty="0"/>
          </a:p>
          <a:p>
            <a:r>
              <a:rPr lang="de-DE" dirty="0"/>
              <a:t>Isa Steinmann</a:t>
            </a:r>
            <a:endParaRPr lang="nb-NO" dirty="0"/>
          </a:p>
        </p:txBody>
      </p:sp>
      <p:pic>
        <p:nvPicPr>
          <p:cNvPr id="4" name="Grafik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5800" y="3909311"/>
            <a:ext cx="3958208" cy="534647"/>
          </a:xfrm>
          <a:prstGeom prst="rect">
            <a:avLst/>
          </a:prstGeom>
        </p:spPr>
      </p:pic>
    </p:spTree>
    <p:extLst>
      <p:ext uri="{BB962C8B-B14F-4D97-AF65-F5344CB8AC3E}">
        <p14:creationId xmlns:p14="http://schemas.microsoft.com/office/powerpoint/2010/main" val="20102664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Causal inference quiz:</a:t>
            </a:r>
            <a:br>
              <a:rPr lang="en-US" dirty="0" smtClean="0"/>
            </a:br>
            <a:r>
              <a:rPr lang="en-US" dirty="0" smtClean="0"/>
              <a:t>Rubin’s potential outcome framework</a:t>
            </a:r>
            <a:endParaRPr lang="en-US" dirty="0"/>
          </a:p>
        </p:txBody>
      </p:sp>
      <p:sp>
        <p:nvSpPr>
          <p:cNvPr id="3" name="Content Placeholder 2"/>
          <p:cNvSpPr>
            <a:spLocks noGrp="1"/>
          </p:cNvSpPr>
          <p:nvPr>
            <p:ph idx="1"/>
          </p:nvPr>
        </p:nvSpPr>
        <p:spPr>
          <a:xfrm>
            <a:off x="2987824" y="1419621"/>
            <a:ext cx="5698976" cy="3175001"/>
          </a:xfrm>
        </p:spPr>
        <p:txBody>
          <a:bodyPr/>
          <a:lstStyle/>
          <a:p>
            <a:pPr marL="0" indent="0">
              <a:buNone/>
            </a:pPr>
            <a:r>
              <a:rPr lang="en-US" dirty="0" smtClean="0"/>
              <a:t>Why is correlation </a:t>
            </a:r>
            <a:r>
              <a:rPr lang="nb-NO" dirty="0" smtClean="0"/>
              <a:t>≠ </a:t>
            </a:r>
            <a:r>
              <a:rPr lang="nb-NO" dirty="0" err="1" smtClean="0"/>
              <a:t>causation</a:t>
            </a:r>
            <a:r>
              <a:rPr lang="nb-NO" dirty="0" smtClean="0"/>
              <a:t>?</a:t>
            </a:r>
            <a:endParaRPr lang="en-US" dirty="0"/>
          </a:p>
        </p:txBody>
      </p:sp>
      <p:sp>
        <p:nvSpPr>
          <p:cNvPr id="4" name="5-Point Star 3"/>
          <p:cNvSpPr/>
          <p:nvPr/>
        </p:nvSpPr>
        <p:spPr>
          <a:xfrm rot="20730749">
            <a:off x="268462" y="1173875"/>
            <a:ext cx="2376264" cy="2448272"/>
          </a:xfrm>
          <a:prstGeom prst="star5">
            <a:avLst/>
          </a:prstGeom>
          <a:solidFill>
            <a:schemeClr val="bg1"/>
          </a:solidFill>
          <a:ln>
            <a:solidFill>
              <a:srgbClr val="E309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pic>
        <p:nvPicPr>
          <p:cNvPr id="5" name="Picture 4"/>
          <p:cNvPicPr>
            <a:picLocks noChangeAspect="1"/>
          </p:cNvPicPr>
          <p:nvPr/>
        </p:nvPicPr>
        <p:blipFill>
          <a:blip r:embed="rId2"/>
          <a:stretch>
            <a:fillRect/>
          </a:stretch>
        </p:blipFill>
        <p:spPr>
          <a:xfrm>
            <a:off x="3061295" y="1995686"/>
            <a:ext cx="5039097" cy="268897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30325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Causal inference quiz:</a:t>
            </a:r>
            <a:br>
              <a:rPr lang="en-US" dirty="0" smtClean="0"/>
            </a:br>
            <a:r>
              <a:rPr lang="en-US" dirty="0" smtClean="0"/>
              <a:t>Rubin’s potential outcome framework</a:t>
            </a:r>
            <a:endParaRPr lang="en-US" dirty="0"/>
          </a:p>
        </p:txBody>
      </p:sp>
      <p:sp>
        <p:nvSpPr>
          <p:cNvPr id="3" name="Content Placeholder 2"/>
          <p:cNvSpPr>
            <a:spLocks noGrp="1"/>
          </p:cNvSpPr>
          <p:nvPr>
            <p:ph idx="1"/>
          </p:nvPr>
        </p:nvSpPr>
        <p:spPr>
          <a:xfrm>
            <a:off x="2987824" y="1419621"/>
            <a:ext cx="5698976" cy="3175001"/>
          </a:xfrm>
        </p:spPr>
        <p:txBody>
          <a:bodyPr/>
          <a:lstStyle/>
          <a:p>
            <a:pPr marL="0" indent="0">
              <a:buNone/>
            </a:pPr>
            <a:r>
              <a:rPr lang="en-US" dirty="0" smtClean="0"/>
              <a:t>When is causal inference possible</a:t>
            </a:r>
            <a:r>
              <a:rPr lang="nb-NO" dirty="0" smtClean="0"/>
              <a:t>?</a:t>
            </a:r>
            <a:endParaRPr lang="en-US" dirty="0"/>
          </a:p>
        </p:txBody>
      </p:sp>
      <p:sp>
        <p:nvSpPr>
          <p:cNvPr id="4" name="5-Point Star 3"/>
          <p:cNvSpPr/>
          <p:nvPr/>
        </p:nvSpPr>
        <p:spPr>
          <a:xfrm rot="20730749">
            <a:off x="268462" y="1173875"/>
            <a:ext cx="2376264" cy="2448272"/>
          </a:xfrm>
          <a:prstGeom prst="star5">
            <a:avLst/>
          </a:prstGeom>
          <a:solidFill>
            <a:schemeClr val="bg1"/>
          </a:solidFill>
          <a:ln>
            <a:solidFill>
              <a:srgbClr val="E309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Tree>
    <p:extLst>
      <p:ext uri="{BB962C8B-B14F-4D97-AF65-F5344CB8AC3E}">
        <p14:creationId xmlns:p14="http://schemas.microsoft.com/office/powerpoint/2010/main" val="3811361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Causal inference quiz:</a:t>
            </a:r>
            <a:br>
              <a:rPr lang="en-US" dirty="0" smtClean="0"/>
            </a:br>
            <a:r>
              <a:rPr lang="en-US" dirty="0" smtClean="0"/>
              <a:t>Rubin’s potential outcome framework</a:t>
            </a:r>
            <a:endParaRPr lang="en-US" dirty="0"/>
          </a:p>
        </p:txBody>
      </p:sp>
      <p:sp>
        <p:nvSpPr>
          <p:cNvPr id="3" name="Content Placeholder 2"/>
          <p:cNvSpPr>
            <a:spLocks noGrp="1"/>
          </p:cNvSpPr>
          <p:nvPr>
            <p:ph idx="1"/>
          </p:nvPr>
        </p:nvSpPr>
        <p:spPr>
          <a:xfrm>
            <a:off x="2987824" y="1419621"/>
            <a:ext cx="5698976" cy="3175001"/>
          </a:xfrm>
        </p:spPr>
        <p:txBody>
          <a:bodyPr/>
          <a:lstStyle/>
          <a:p>
            <a:pPr marL="0" indent="0">
              <a:buNone/>
            </a:pPr>
            <a:r>
              <a:rPr lang="en-US" dirty="0" smtClean="0"/>
              <a:t>When is causal inference possible</a:t>
            </a:r>
            <a:r>
              <a:rPr lang="nb-NO" dirty="0" smtClean="0"/>
              <a:t>?</a:t>
            </a:r>
            <a:endParaRPr lang="en-US" dirty="0"/>
          </a:p>
        </p:txBody>
      </p:sp>
      <p:sp>
        <p:nvSpPr>
          <p:cNvPr id="4" name="5-Point Star 3"/>
          <p:cNvSpPr/>
          <p:nvPr/>
        </p:nvSpPr>
        <p:spPr>
          <a:xfrm rot="20730749">
            <a:off x="268462" y="1173875"/>
            <a:ext cx="2376264" cy="2448272"/>
          </a:xfrm>
          <a:prstGeom prst="star5">
            <a:avLst/>
          </a:prstGeom>
          <a:solidFill>
            <a:schemeClr val="bg1"/>
          </a:solidFill>
          <a:ln>
            <a:solidFill>
              <a:srgbClr val="E309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5" name="Rectangle 4"/>
          <p:cNvSpPr/>
          <p:nvPr/>
        </p:nvSpPr>
        <p:spPr>
          <a:xfrm>
            <a:off x="2987824" y="1995686"/>
            <a:ext cx="4572000" cy="954107"/>
          </a:xfrm>
          <a:prstGeom prst="rect">
            <a:avLst/>
          </a:prstGeom>
        </p:spPr>
        <p:txBody>
          <a:bodyPr>
            <a:spAutoFit/>
          </a:bodyPr>
          <a:lstStyle/>
          <a:p>
            <a:pPr marL="285750" indent="-285750" fontAlgn="base">
              <a:buFont typeface="Arial" panose="020B0604020202020204" pitchFamily="34" charset="0"/>
              <a:buChar char="•"/>
            </a:pPr>
            <a:r>
              <a:rPr lang="en-US" sz="1400" dirty="0" smtClean="0">
                <a:solidFill>
                  <a:srgbClr val="000000"/>
                </a:solidFill>
                <a:latin typeface="Arial" panose="020B0604020202020204" pitchFamily="34" charset="0"/>
              </a:rPr>
              <a:t>plausible </a:t>
            </a:r>
            <a:r>
              <a:rPr lang="en-US" sz="1400" dirty="0">
                <a:solidFill>
                  <a:srgbClr val="000000"/>
                </a:solidFill>
                <a:latin typeface="Arial" panose="020B0604020202020204" pitchFamily="34" charset="0"/>
              </a:rPr>
              <a:t>causal mechanism</a:t>
            </a:r>
          </a:p>
          <a:p>
            <a:pPr marL="285750" indent="-285750" fontAlgn="base">
              <a:buFont typeface="Arial" panose="020B0604020202020204" pitchFamily="34" charset="0"/>
              <a:buChar char="•"/>
            </a:pPr>
            <a:r>
              <a:rPr lang="en-US" sz="1400" dirty="0">
                <a:solidFill>
                  <a:srgbClr val="000000"/>
                </a:solidFill>
                <a:latin typeface="Arial" panose="020B0604020202020204" pitchFamily="34" charset="0"/>
              </a:rPr>
              <a:t>treatment before outcome</a:t>
            </a:r>
          </a:p>
          <a:p>
            <a:pPr marL="285750" indent="-285750" fontAlgn="base">
              <a:buFont typeface="Arial" panose="020B0604020202020204" pitchFamily="34" charset="0"/>
              <a:buChar char="•"/>
            </a:pPr>
            <a:r>
              <a:rPr lang="en-US" sz="1400" dirty="0">
                <a:solidFill>
                  <a:srgbClr val="000000"/>
                </a:solidFill>
                <a:latin typeface="Arial" panose="020B0604020202020204" pitchFamily="34" charset="0"/>
              </a:rPr>
              <a:t>comparison with counterfactual</a:t>
            </a:r>
          </a:p>
          <a:p>
            <a:pPr marL="285750" indent="-285750" fontAlgn="base">
              <a:buFont typeface="Arial" panose="020B0604020202020204" pitchFamily="34" charset="0"/>
              <a:buChar char="•"/>
            </a:pPr>
            <a:r>
              <a:rPr lang="en-US" sz="1400" dirty="0">
                <a:solidFill>
                  <a:srgbClr val="000000"/>
                </a:solidFill>
                <a:latin typeface="Arial" panose="020B0604020202020204" pitchFamily="34" charset="0"/>
              </a:rPr>
              <a:t>ceteris paribus </a:t>
            </a:r>
            <a:endParaRPr lang="en-US" sz="1400" b="0" i="0" u="none" strike="noStrike"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174497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Causal inference quiz:</a:t>
            </a:r>
            <a:br>
              <a:rPr lang="en-US" dirty="0" smtClean="0"/>
            </a:br>
            <a:r>
              <a:rPr lang="en-US" dirty="0" smtClean="0"/>
              <a:t>(Quasi-)experiments</a:t>
            </a:r>
            <a:endParaRPr lang="en-US" dirty="0"/>
          </a:p>
        </p:txBody>
      </p:sp>
      <p:sp>
        <p:nvSpPr>
          <p:cNvPr id="3" name="Content Placeholder 2"/>
          <p:cNvSpPr>
            <a:spLocks noGrp="1"/>
          </p:cNvSpPr>
          <p:nvPr>
            <p:ph idx="1"/>
          </p:nvPr>
        </p:nvSpPr>
        <p:spPr>
          <a:xfrm>
            <a:off x="2987824" y="1419621"/>
            <a:ext cx="5698976" cy="3175001"/>
          </a:xfrm>
        </p:spPr>
        <p:txBody>
          <a:bodyPr/>
          <a:lstStyle/>
          <a:p>
            <a:pPr marL="0" indent="0">
              <a:buNone/>
            </a:pPr>
            <a:r>
              <a:rPr lang="de-DE" dirty="0" err="1" smtClean="0"/>
              <a:t>What</a:t>
            </a:r>
            <a:r>
              <a:rPr lang="de-DE" dirty="0" smtClean="0"/>
              <a:t> </a:t>
            </a:r>
            <a:r>
              <a:rPr lang="de-DE" dirty="0" err="1" smtClean="0"/>
              <a:t>are</a:t>
            </a:r>
            <a:r>
              <a:rPr lang="de-DE" dirty="0" smtClean="0"/>
              <a:t> </a:t>
            </a:r>
            <a:r>
              <a:rPr lang="de-DE" dirty="0" err="1" smtClean="0"/>
              <a:t>core</a:t>
            </a:r>
            <a:r>
              <a:rPr lang="de-DE" dirty="0" smtClean="0"/>
              <a:t> </a:t>
            </a:r>
            <a:r>
              <a:rPr lang="de-DE" dirty="0" err="1" smtClean="0"/>
              <a:t>features</a:t>
            </a:r>
            <a:r>
              <a:rPr lang="de-DE" dirty="0" smtClean="0"/>
              <a:t> </a:t>
            </a:r>
            <a:r>
              <a:rPr lang="de-DE" dirty="0" err="1" smtClean="0"/>
              <a:t>of</a:t>
            </a:r>
            <a:r>
              <a:rPr lang="de-DE" dirty="0" smtClean="0"/>
              <a:t> </a:t>
            </a:r>
            <a:r>
              <a:rPr lang="de-DE" dirty="0" err="1" smtClean="0"/>
              <a:t>randomized</a:t>
            </a:r>
            <a:r>
              <a:rPr lang="de-DE" dirty="0" smtClean="0"/>
              <a:t> </a:t>
            </a:r>
            <a:r>
              <a:rPr lang="de-DE" dirty="0" err="1" smtClean="0"/>
              <a:t>controlled</a:t>
            </a:r>
            <a:r>
              <a:rPr lang="de-DE" dirty="0" smtClean="0"/>
              <a:t> </a:t>
            </a:r>
            <a:r>
              <a:rPr lang="de-DE" dirty="0" err="1" smtClean="0"/>
              <a:t>trials</a:t>
            </a:r>
            <a:r>
              <a:rPr lang="de-DE" dirty="0" smtClean="0"/>
              <a:t>?</a:t>
            </a:r>
            <a:endParaRPr lang="en-US" dirty="0"/>
          </a:p>
        </p:txBody>
      </p:sp>
      <p:sp>
        <p:nvSpPr>
          <p:cNvPr id="4" name="5-Point Star 3"/>
          <p:cNvSpPr/>
          <p:nvPr/>
        </p:nvSpPr>
        <p:spPr>
          <a:xfrm rot="20730749">
            <a:off x="268462" y="1173875"/>
            <a:ext cx="2376264" cy="2448272"/>
          </a:xfrm>
          <a:prstGeom prst="star5">
            <a:avLst/>
          </a:prstGeom>
          <a:solidFill>
            <a:schemeClr val="bg1"/>
          </a:solidFill>
          <a:ln>
            <a:solidFill>
              <a:srgbClr val="E309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Tree>
    <p:extLst>
      <p:ext uri="{BB962C8B-B14F-4D97-AF65-F5344CB8AC3E}">
        <p14:creationId xmlns:p14="http://schemas.microsoft.com/office/powerpoint/2010/main" val="173852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Causal inference quiz:</a:t>
            </a:r>
            <a:br>
              <a:rPr lang="en-US" dirty="0" smtClean="0"/>
            </a:br>
            <a:r>
              <a:rPr lang="en-US" dirty="0" smtClean="0"/>
              <a:t>(Quasi-)experiments</a:t>
            </a:r>
            <a:endParaRPr lang="en-US" dirty="0"/>
          </a:p>
        </p:txBody>
      </p:sp>
      <p:sp>
        <p:nvSpPr>
          <p:cNvPr id="3" name="Content Placeholder 2"/>
          <p:cNvSpPr>
            <a:spLocks noGrp="1"/>
          </p:cNvSpPr>
          <p:nvPr>
            <p:ph idx="1"/>
          </p:nvPr>
        </p:nvSpPr>
        <p:spPr>
          <a:xfrm>
            <a:off x="2987824" y="1419621"/>
            <a:ext cx="5698976" cy="3175001"/>
          </a:xfrm>
        </p:spPr>
        <p:txBody>
          <a:bodyPr/>
          <a:lstStyle/>
          <a:p>
            <a:pPr marL="0" indent="0">
              <a:buNone/>
            </a:pPr>
            <a:r>
              <a:rPr lang="de-DE" dirty="0" err="1" smtClean="0"/>
              <a:t>What</a:t>
            </a:r>
            <a:r>
              <a:rPr lang="de-DE" dirty="0" smtClean="0"/>
              <a:t> </a:t>
            </a:r>
            <a:r>
              <a:rPr lang="de-DE" dirty="0" err="1" smtClean="0"/>
              <a:t>are</a:t>
            </a:r>
            <a:r>
              <a:rPr lang="de-DE" dirty="0" smtClean="0"/>
              <a:t> </a:t>
            </a:r>
            <a:r>
              <a:rPr lang="de-DE" dirty="0" err="1" smtClean="0"/>
              <a:t>core</a:t>
            </a:r>
            <a:r>
              <a:rPr lang="de-DE" dirty="0" smtClean="0"/>
              <a:t> </a:t>
            </a:r>
            <a:r>
              <a:rPr lang="de-DE" dirty="0" err="1" smtClean="0"/>
              <a:t>features</a:t>
            </a:r>
            <a:r>
              <a:rPr lang="de-DE" dirty="0" smtClean="0"/>
              <a:t> </a:t>
            </a:r>
            <a:r>
              <a:rPr lang="de-DE" dirty="0" err="1" smtClean="0"/>
              <a:t>of</a:t>
            </a:r>
            <a:r>
              <a:rPr lang="de-DE" dirty="0" smtClean="0"/>
              <a:t> </a:t>
            </a:r>
            <a:r>
              <a:rPr lang="de-DE" dirty="0" err="1" smtClean="0"/>
              <a:t>randomized</a:t>
            </a:r>
            <a:r>
              <a:rPr lang="de-DE" dirty="0" smtClean="0"/>
              <a:t> </a:t>
            </a:r>
            <a:r>
              <a:rPr lang="de-DE" dirty="0" err="1" smtClean="0"/>
              <a:t>controlled</a:t>
            </a:r>
            <a:r>
              <a:rPr lang="de-DE" dirty="0" smtClean="0"/>
              <a:t> </a:t>
            </a:r>
            <a:r>
              <a:rPr lang="de-DE" dirty="0" err="1" smtClean="0"/>
              <a:t>trials</a:t>
            </a:r>
            <a:r>
              <a:rPr lang="de-DE" dirty="0" smtClean="0"/>
              <a:t>?</a:t>
            </a:r>
          </a:p>
          <a:p>
            <a:r>
              <a:rPr lang="de-DE" dirty="0" smtClean="0"/>
              <a:t>Treatment </a:t>
            </a:r>
            <a:r>
              <a:rPr lang="de-DE" dirty="0" err="1" smtClean="0"/>
              <a:t>and</a:t>
            </a:r>
            <a:r>
              <a:rPr lang="de-DE" dirty="0" smtClean="0"/>
              <a:t> </a:t>
            </a:r>
            <a:r>
              <a:rPr lang="de-DE" dirty="0" err="1" smtClean="0"/>
              <a:t>control</a:t>
            </a:r>
            <a:r>
              <a:rPr lang="de-DE" dirty="0" smtClean="0"/>
              <a:t> </a:t>
            </a:r>
            <a:r>
              <a:rPr lang="de-DE" dirty="0" err="1" smtClean="0"/>
              <a:t>condition</a:t>
            </a:r>
            <a:r>
              <a:rPr lang="de-DE" dirty="0" smtClean="0"/>
              <a:t> </a:t>
            </a:r>
            <a:r>
              <a:rPr lang="de-DE" dirty="0" err="1" smtClean="0"/>
              <a:t>that</a:t>
            </a:r>
            <a:r>
              <a:rPr lang="de-DE" dirty="0" smtClean="0"/>
              <a:t> </a:t>
            </a:r>
            <a:r>
              <a:rPr lang="de-DE" dirty="0" err="1" smtClean="0"/>
              <a:t>are</a:t>
            </a:r>
            <a:r>
              <a:rPr lang="de-DE" dirty="0" smtClean="0"/>
              <a:t> </a:t>
            </a:r>
            <a:r>
              <a:rPr lang="de-DE" dirty="0" err="1" smtClean="0"/>
              <a:t>manipulable</a:t>
            </a:r>
            <a:r>
              <a:rPr lang="de-DE" dirty="0" smtClean="0"/>
              <a:t> </a:t>
            </a:r>
            <a:r>
              <a:rPr lang="de-DE" dirty="0" err="1" smtClean="0"/>
              <a:t>by</a:t>
            </a:r>
            <a:r>
              <a:rPr lang="de-DE" dirty="0" smtClean="0"/>
              <a:t> </a:t>
            </a:r>
            <a:r>
              <a:rPr lang="de-DE" dirty="0" err="1" smtClean="0"/>
              <a:t>researchers</a:t>
            </a:r>
            <a:endParaRPr lang="de-DE" dirty="0" smtClean="0"/>
          </a:p>
          <a:p>
            <a:r>
              <a:rPr lang="de-DE" dirty="0" err="1" smtClean="0"/>
              <a:t>Randomized</a:t>
            </a:r>
            <a:r>
              <a:rPr lang="de-DE" dirty="0" smtClean="0"/>
              <a:t> </a:t>
            </a:r>
            <a:r>
              <a:rPr lang="de-DE" dirty="0" err="1" smtClean="0"/>
              <a:t>allocation</a:t>
            </a:r>
            <a:r>
              <a:rPr lang="de-DE" dirty="0" smtClean="0"/>
              <a:t> </a:t>
            </a:r>
            <a:r>
              <a:rPr lang="de-DE" dirty="0" err="1" smtClean="0"/>
              <a:t>to</a:t>
            </a:r>
            <a:r>
              <a:rPr lang="de-DE" dirty="0" smtClean="0"/>
              <a:t> </a:t>
            </a:r>
            <a:r>
              <a:rPr lang="de-DE" dirty="0" err="1" smtClean="0"/>
              <a:t>treatment</a:t>
            </a:r>
            <a:r>
              <a:rPr lang="de-DE" dirty="0" smtClean="0"/>
              <a:t> </a:t>
            </a:r>
            <a:r>
              <a:rPr lang="de-DE" dirty="0" err="1" smtClean="0"/>
              <a:t>and</a:t>
            </a:r>
            <a:r>
              <a:rPr lang="de-DE" dirty="0" smtClean="0"/>
              <a:t> </a:t>
            </a:r>
            <a:r>
              <a:rPr lang="de-DE" dirty="0" err="1" smtClean="0"/>
              <a:t>control</a:t>
            </a:r>
            <a:r>
              <a:rPr lang="de-DE" dirty="0" smtClean="0"/>
              <a:t> </a:t>
            </a:r>
            <a:r>
              <a:rPr lang="de-DE" dirty="0" err="1" smtClean="0"/>
              <a:t>condition</a:t>
            </a:r>
            <a:endParaRPr lang="de-DE" dirty="0" smtClean="0"/>
          </a:p>
          <a:p>
            <a:r>
              <a:rPr lang="de-DE" dirty="0" smtClean="0"/>
              <a:t>Outcome </a:t>
            </a:r>
            <a:r>
              <a:rPr lang="de-DE" dirty="0" err="1" smtClean="0"/>
              <a:t>comparison</a:t>
            </a:r>
            <a:r>
              <a:rPr lang="de-DE" dirty="0" smtClean="0"/>
              <a:t> </a:t>
            </a:r>
            <a:r>
              <a:rPr lang="de-DE" dirty="0" err="1" smtClean="0"/>
              <a:t>between</a:t>
            </a:r>
            <a:r>
              <a:rPr lang="de-DE" dirty="0" smtClean="0"/>
              <a:t> </a:t>
            </a:r>
            <a:r>
              <a:rPr lang="de-DE" dirty="0" err="1" smtClean="0"/>
              <a:t>treatment</a:t>
            </a:r>
            <a:r>
              <a:rPr lang="de-DE" dirty="0" smtClean="0"/>
              <a:t> </a:t>
            </a:r>
            <a:r>
              <a:rPr lang="de-DE" dirty="0" err="1" smtClean="0"/>
              <a:t>and</a:t>
            </a:r>
            <a:r>
              <a:rPr lang="de-DE" dirty="0" smtClean="0"/>
              <a:t> </a:t>
            </a:r>
            <a:r>
              <a:rPr lang="de-DE" dirty="0" err="1" smtClean="0"/>
              <a:t>control</a:t>
            </a:r>
            <a:r>
              <a:rPr lang="de-DE" dirty="0" smtClean="0"/>
              <a:t> </a:t>
            </a:r>
            <a:r>
              <a:rPr lang="de-DE" dirty="0" err="1" smtClean="0"/>
              <a:t>group</a:t>
            </a:r>
            <a:endParaRPr lang="de-DE" dirty="0" smtClean="0"/>
          </a:p>
          <a:p>
            <a:r>
              <a:rPr lang="de-DE" dirty="0" smtClean="0"/>
              <a:t>Balance </a:t>
            </a:r>
            <a:r>
              <a:rPr lang="de-DE" dirty="0" err="1" smtClean="0"/>
              <a:t>checks</a:t>
            </a:r>
            <a:r>
              <a:rPr lang="de-DE" dirty="0" smtClean="0"/>
              <a:t> (ceteris paribus)</a:t>
            </a:r>
            <a:endParaRPr lang="de-DE" dirty="0"/>
          </a:p>
          <a:p>
            <a:endParaRPr lang="en-US" dirty="0"/>
          </a:p>
        </p:txBody>
      </p:sp>
      <p:sp>
        <p:nvSpPr>
          <p:cNvPr id="4" name="5-Point Star 3"/>
          <p:cNvSpPr/>
          <p:nvPr/>
        </p:nvSpPr>
        <p:spPr>
          <a:xfrm rot="20730749">
            <a:off x="268462" y="1173875"/>
            <a:ext cx="2376264" cy="2448272"/>
          </a:xfrm>
          <a:prstGeom prst="star5">
            <a:avLst/>
          </a:prstGeom>
          <a:solidFill>
            <a:schemeClr val="bg1"/>
          </a:solidFill>
          <a:ln>
            <a:solidFill>
              <a:srgbClr val="E309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Tree>
    <p:extLst>
      <p:ext uri="{BB962C8B-B14F-4D97-AF65-F5344CB8AC3E}">
        <p14:creationId xmlns:p14="http://schemas.microsoft.com/office/powerpoint/2010/main" val="2419487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Causal inference quiz:</a:t>
            </a:r>
            <a:br>
              <a:rPr lang="en-US" dirty="0" smtClean="0"/>
            </a:br>
            <a:r>
              <a:rPr lang="en-US" dirty="0" smtClean="0"/>
              <a:t>(Quasi-)experiments</a:t>
            </a:r>
            <a:endParaRPr lang="en-US" dirty="0"/>
          </a:p>
        </p:txBody>
      </p:sp>
      <p:sp>
        <p:nvSpPr>
          <p:cNvPr id="3" name="Content Placeholder 2"/>
          <p:cNvSpPr>
            <a:spLocks noGrp="1"/>
          </p:cNvSpPr>
          <p:nvPr>
            <p:ph idx="1"/>
          </p:nvPr>
        </p:nvSpPr>
        <p:spPr>
          <a:xfrm>
            <a:off x="2987824" y="1419621"/>
            <a:ext cx="5698976" cy="3175001"/>
          </a:xfrm>
        </p:spPr>
        <p:txBody>
          <a:bodyPr/>
          <a:lstStyle/>
          <a:p>
            <a:pPr marL="0" indent="0">
              <a:buNone/>
            </a:pPr>
            <a:r>
              <a:rPr lang="de-DE" dirty="0" err="1" smtClean="0"/>
              <a:t>What</a:t>
            </a:r>
            <a:r>
              <a:rPr lang="de-DE" dirty="0" smtClean="0"/>
              <a:t> </a:t>
            </a:r>
            <a:r>
              <a:rPr lang="de-DE" dirty="0" err="1" smtClean="0"/>
              <a:t>are</a:t>
            </a:r>
            <a:r>
              <a:rPr lang="de-DE" dirty="0" smtClean="0"/>
              <a:t> </a:t>
            </a:r>
            <a:r>
              <a:rPr lang="de-DE" dirty="0" err="1" smtClean="0"/>
              <a:t>core</a:t>
            </a:r>
            <a:r>
              <a:rPr lang="de-DE" dirty="0" smtClean="0"/>
              <a:t> </a:t>
            </a:r>
            <a:r>
              <a:rPr lang="de-DE" dirty="0" err="1" smtClean="0"/>
              <a:t>features</a:t>
            </a:r>
            <a:r>
              <a:rPr lang="de-DE" dirty="0" smtClean="0"/>
              <a:t> </a:t>
            </a:r>
            <a:r>
              <a:rPr lang="de-DE" dirty="0" err="1" smtClean="0"/>
              <a:t>of</a:t>
            </a:r>
            <a:r>
              <a:rPr lang="de-DE" dirty="0" smtClean="0"/>
              <a:t> quasi-experiments?</a:t>
            </a:r>
          </a:p>
          <a:p>
            <a:endParaRPr lang="en-US" dirty="0"/>
          </a:p>
        </p:txBody>
      </p:sp>
      <p:sp>
        <p:nvSpPr>
          <p:cNvPr id="4" name="5-Point Star 3"/>
          <p:cNvSpPr/>
          <p:nvPr/>
        </p:nvSpPr>
        <p:spPr>
          <a:xfrm rot="20730749">
            <a:off x="268462" y="1173875"/>
            <a:ext cx="2376264" cy="2448272"/>
          </a:xfrm>
          <a:prstGeom prst="star5">
            <a:avLst/>
          </a:prstGeom>
          <a:solidFill>
            <a:schemeClr val="bg1"/>
          </a:solidFill>
          <a:ln>
            <a:solidFill>
              <a:srgbClr val="E309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Tree>
    <p:extLst>
      <p:ext uri="{BB962C8B-B14F-4D97-AF65-F5344CB8AC3E}">
        <p14:creationId xmlns:p14="http://schemas.microsoft.com/office/powerpoint/2010/main" val="976082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Causal inference quiz:</a:t>
            </a:r>
            <a:br>
              <a:rPr lang="en-US" dirty="0" smtClean="0"/>
            </a:br>
            <a:r>
              <a:rPr lang="en-US" dirty="0" smtClean="0"/>
              <a:t>(Quasi-)experiments</a:t>
            </a:r>
            <a:endParaRPr lang="en-US" dirty="0"/>
          </a:p>
        </p:txBody>
      </p:sp>
      <p:sp>
        <p:nvSpPr>
          <p:cNvPr id="3" name="Content Placeholder 2"/>
          <p:cNvSpPr>
            <a:spLocks noGrp="1"/>
          </p:cNvSpPr>
          <p:nvPr>
            <p:ph idx="1"/>
          </p:nvPr>
        </p:nvSpPr>
        <p:spPr>
          <a:xfrm>
            <a:off x="2987824" y="1419621"/>
            <a:ext cx="5698976" cy="3175001"/>
          </a:xfrm>
        </p:spPr>
        <p:txBody>
          <a:bodyPr/>
          <a:lstStyle/>
          <a:p>
            <a:pPr marL="0" indent="0">
              <a:buNone/>
            </a:pPr>
            <a:r>
              <a:rPr lang="de-DE" dirty="0" err="1" smtClean="0"/>
              <a:t>What</a:t>
            </a:r>
            <a:r>
              <a:rPr lang="de-DE" dirty="0" smtClean="0"/>
              <a:t> </a:t>
            </a:r>
            <a:r>
              <a:rPr lang="de-DE" dirty="0" err="1" smtClean="0"/>
              <a:t>are</a:t>
            </a:r>
            <a:r>
              <a:rPr lang="de-DE" dirty="0" smtClean="0"/>
              <a:t> </a:t>
            </a:r>
            <a:r>
              <a:rPr lang="de-DE" dirty="0" err="1" smtClean="0"/>
              <a:t>core</a:t>
            </a:r>
            <a:r>
              <a:rPr lang="de-DE" dirty="0" smtClean="0"/>
              <a:t> </a:t>
            </a:r>
            <a:r>
              <a:rPr lang="de-DE" dirty="0" err="1" smtClean="0"/>
              <a:t>features</a:t>
            </a:r>
            <a:r>
              <a:rPr lang="de-DE" dirty="0" smtClean="0"/>
              <a:t> </a:t>
            </a:r>
            <a:r>
              <a:rPr lang="de-DE" dirty="0" err="1" smtClean="0"/>
              <a:t>of</a:t>
            </a:r>
            <a:r>
              <a:rPr lang="de-DE" dirty="0" smtClean="0"/>
              <a:t> quasi-experiments?</a:t>
            </a:r>
          </a:p>
          <a:p>
            <a:r>
              <a:rPr lang="de-DE" dirty="0" smtClean="0"/>
              <a:t>Treatment </a:t>
            </a:r>
            <a:r>
              <a:rPr lang="de-DE" dirty="0" err="1" smtClean="0"/>
              <a:t>and</a:t>
            </a:r>
            <a:r>
              <a:rPr lang="de-DE" dirty="0" smtClean="0"/>
              <a:t> </a:t>
            </a:r>
            <a:r>
              <a:rPr lang="de-DE" dirty="0" err="1" smtClean="0"/>
              <a:t>control</a:t>
            </a:r>
            <a:r>
              <a:rPr lang="de-DE" dirty="0" smtClean="0"/>
              <a:t> </a:t>
            </a:r>
            <a:r>
              <a:rPr lang="de-DE" dirty="0" err="1" smtClean="0"/>
              <a:t>condition</a:t>
            </a:r>
            <a:r>
              <a:rPr lang="de-DE" dirty="0" smtClean="0"/>
              <a:t> </a:t>
            </a:r>
            <a:r>
              <a:rPr lang="de-DE" dirty="0" err="1" smtClean="0"/>
              <a:t>that</a:t>
            </a:r>
            <a:r>
              <a:rPr lang="de-DE" dirty="0" smtClean="0"/>
              <a:t> </a:t>
            </a:r>
            <a:r>
              <a:rPr lang="de-DE" dirty="0" err="1" smtClean="0"/>
              <a:t>are</a:t>
            </a:r>
            <a:r>
              <a:rPr lang="de-DE" dirty="0" smtClean="0"/>
              <a:t> </a:t>
            </a:r>
            <a:r>
              <a:rPr lang="de-DE" dirty="0" err="1" smtClean="0"/>
              <a:t>manipulable</a:t>
            </a:r>
            <a:r>
              <a:rPr lang="de-DE" dirty="0" smtClean="0"/>
              <a:t>, but not </a:t>
            </a:r>
            <a:r>
              <a:rPr lang="de-DE" dirty="0" err="1" smtClean="0"/>
              <a:t>necessarily</a:t>
            </a:r>
            <a:r>
              <a:rPr lang="de-DE" dirty="0" smtClean="0"/>
              <a:t> </a:t>
            </a:r>
            <a:r>
              <a:rPr lang="de-DE" dirty="0" err="1" smtClean="0"/>
              <a:t>by</a:t>
            </a:r>
            <a:r>
              <a:rPr lang="de-DE" dirty="0" smtClean="0"/>
              <a:t> </a:t>
            </a:r>
            <a:r>
              <a:rPr lang="de-DE" dirty="0" err="1" smtClean="0"/>
              <a:t>researchers</a:t>
            </a:r>
            <a:endParaRPr lang="de-DE" dirty="0" smtClean="0"/>
          </a:p>
          <a:p>
            <a:r>
              <a:rPr lang="de-DE" dirty="0" smtClean="0"/>
              <a:t>Non-</a:t>
            </a:r>
            <a:r>
              <a:rPr lang="de-DE" dirty="0" err="1" smtClean="0"/>
              <a:t>random</a:t>
            </a:r>
            <a:r>
              <a:rPr lang="de-DE" dirty="0" smtClean="0"/>
              <a:t> </a:t>
            </a:r>
            <a:r>
              <a:rPr lang="de-DE" dirty="0" err="1" smtClean="0"/>
              <a:t>allocation</a:t>
            </a:r>
            <a:r>
              <a:rPr lang="de-DE" dirty="0" smtClean="0"/>
              <a:t> </a:t>
            </a:r>
            <a:r>
              <a:rPr lang="de-DE" dirty="0" err="1" smtClean="0"/>
              <a:t>to</a:t>
            </a:r>
            <a:r>
              <a:rPr lang="de-DE" dirty="0" smtClean="0"/>
              <a:t> </a:t>
            </a:r>
            <a:r>
              <a:rPr lang="de-DE" dirty="0" err="1" smtClean="0"/>
              <a:t>treatment</a:t>
            </a:r>
            <a:r>
              <a:rPr lang="de-DE" dirty="0" smtClean="0"/>
              <a:t> </a:t>
            </a:r>
            <a:r>
              <a:rPr lang="de-DE" dirty="0" err="1" smtClean="0"/>
              <a:t>and</a:t>
            </a:r>
            <a:r>
              <a:rPr lang="de-DE" dirty="0" smtClean="0"/>
              <a:t> </a:t>
            </a:r>
            <a:r>
              <a:rPr lang="de-DE" dirty="0" err="1" smtClean="0"/>
              <a:t>control</a:t>
            </a:r>
            <a:r>
              <a:rPr lang="de-DE" dirty="0" smtClean="0"/>
              <a:t> </a:t>
            </a:r>
            <a:r>
              <a:rPr lang="de-DE" dirty="0" err="1" smtClean="0"/>
              <a:t>condition</a:t>
            </a:r>
            <a:r>
              <a:rPr lang="de-DE" dirty="0" smtClean="0"/>
              <a:t> (e.g., </a:t>
            </a:r>
            <a:r>
              <a:rPr lang="de-DE" dirty="0" err="1" smtClean="0"/>
              <a:t>self-selection</a:t>
            </a:r>
            <a:r>
              <a:rPr lang="de-DE" dirty="0" smtClean="0"/>
              <a:t>, </a:t>
            </a:r>
            <a:r>
              <a:rPr lang="de-DE" dirty="0" err="1" smtClean="0"/>
              <a:t>administrator</a:t>
            </a:r>
            <a:r>
              <a:rPr lang="de-DE" dirty="0" smtClean="0"/>
              <a:t> </a:t>
            </a:r>
            <a:r>
              <a:rPr lang="de-DE" dirty="0" err="1" smtClean="0"/>
              <a:t>selection</a:t>
            </a:r>
            <a:r>
              <a:rPr lang="de-DE" dirty="0" smtClean="0"/>
              <a:t>)</a:t>
            </a:r>
          </a:p>
          <a:p>
            <a:r>
              <a:rPr lang="de-DE" dirty="0" smtClean="0"/>
              <a:t>Outcome </a:t>
            </a:r>
            <a:r>
              <a:rPr lang="de-DE" dirty="0" err="1" smtClean="0"/>
              <a:t>comparison</a:t>
            </a:r>
            <a:r>
              <a:rPr lang="de-DE" dirty="0" smtClean="0"/>
              <a:t> </a:t>
            </a:r>
            <a:r>
              <a:rPr lang="de-DE" dirty="0" err="1" smtClean="0"/>
              <a:t>between</a:t>
            </a:r>
            <a:r>
              <a:rPr lang="de-DE" dirty="0" smtClean="0"/>
              <a:t> </a:t>
            </a:r>
            <a:r>
              <a:rPr lang="de-DE" dirty="0" err="1" smtClean="0"/>
              <a:t>treatment</a:t>
            </a:r>
            <a:r>
              <a:rPr lang="de-DE" dirty="0" smtClean="0"/>
              <a:t> </a:t>
            </a:r>
            <a:r>
              <a:rPr lang="de-DE" dirty="0" err="1" smtClean="0"/>
              <a:t>and</a:t>
            </a:r>
            <a:r>
              <a:rPr lang="de-DE" dirty="0" smtClean="0"/>
              <a:t> </a:t>
            </a:r>
            <a:r>
              <a:rPr lang="de-DE" dirty="0" err="1" smtClean="0"/>
              <a:t>control</a:t>
            </a:r>
            <a:r>
              <a:rPr lang="de-DE" dirty="0" smtClean="0"/>
              <a:t> </a:t>
            </a:r>
            <a:r>
              <a:rPr lang="de-DE" dirty="0" err="1" smtClean="0"/>
              <a:t>group</a:t>
            </a:r>
            <a:endParaRPr lang="de-DE" dirty="0" smtClean="0"/>
          </a:p>
          <a:p>
            <a:r>
              <a:rPr lang="de-DE" dirty="0" err="1" smtClean="0"/>
              <a:t>Selection</a:t>
            </a:r>
            <a:r>
              <a:rPr lang="de-DE" dirty="0" smtClean="0"/>
              <a:t> </a:t>
            </a:r>
            <a:r>
              <a:rPr lang="de-DE" dirty="0" err="1" smtClean="0"/>
              <a:t>bias</a:t>
            </a:r>
            <a:r>
              <a:rPr lang="de-DE" dirty="0" smtClean="0"/>
              <a:t> in </a:t>
            </a:r>
            <a:r>
              <a:rPr lang="de-DE" dirty="0" err="1" smtClean="0"/>
              <a:t>outcome</a:t>
            </a:r>
            <a:r>
              <a:rPr lang="de-DE" dirty="0" smtClean="0"/>
              <a:t> </a:t>
            </a:r>
            <a:r>
              <a:rPr lang="de-DE" dirty="0" err="1" smtClean="0"/>
              <a:t>comparison</a:t>
            </a:r>
            <a:r>
              <a:rPr lang="de-DE" dirty="0" smtClean="0"/>
              <a:t> </a:t>
            </a:r>
            <a:r>
              <a:rPr lang="de-DE" dirty="0" err="1" smtClean="0"/>
              <a:t>is</a:t>
            </a:r>
            <a:r>
              <a:rPr lang="de-DE" dirty="0" smtClean="0"/>
              <a:t> </a:t>
            </a:r>
            <a:r>
              <a:rPr lang="de-DE" dirty="0" err="1" smtClean="0"/>
              <a:t>circumvented</a:t>
            </a:r>
            <a:endParaRPr lang="de-DE" dirty="0"/>
          </a:p>
          <a:p>
            <a:endParaRPr lang="en-US" dirty="0"/>
          </a:p>
        </p:txBody>
      </p:sp>
      <p:sp>
        <p:nvSpPr>
          <p:cNvPr id="4" name="5-Point Star 3"/>
          <p:cNvSpPr/>
          <p:nvPr/>
        </p:nvSpPr>
        <p:spPr>
          <a:xfrm rot="20730749">
            <a:off x="268462" y="1173875"/>
            <a:ext cx="2376264" cy="2448272"/>
          </a:xfrm>
          <a:prstGeom prst="star5">
            <a:avLst/>
          </a:prstGeom>
          <a:solidFill>
            <a:schemeClr val="bg1"/>
          </a:solidFill>
          <a:ln>
            <a:solidFill>
              <a:srgbClr val="E309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Tree>
    <p:extLst>
      <p:ext uri="{BB962C8B-B14F-4D97-AF65-F5344CB8AC3E}">
        <p14:creationId xmlns:p14="http://schemas.microsoft.com/office/powerpoint/2010/main" val="3734890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Causal inference quiz:</a:t>
            </a:r>
            <a:br>
              <a:rPr lang="en-US" dirty="0" smtClean="0"/>
            </a:br>
            <a:r>
              <a:rPr lang="en-US" dirty="0" smtClean="0"/>
              <a:t>(Quasi-)experiments</a:t>
            </a:r>
            <a:endParaRPr lang="en-US" dirty="0"/>
          </a:p>
        </p:txBody>
      </p:sp>
      <p:sp>
        <p:nvSpPr>
          <p:cNvPr id="3" name="Content Placeholder 2"/>
          <p:cNvSpPr>
            <a:spLocks noGrp="1"/>
          </p:cNvSpPr>
          <p:nvPr>
            <p:ph idx="1"/>
          </p:nvPr>
        </p:nvSpPr>
        <p:spPr>
          <a:xfrm>
            <a:off x="2987824" y="1419621"/>
            <a:ext cx="5698976" cy="3175001"/>
          </a:xfrm>
        </p:spPr>
        <p:txBody>
          <a:bodyPr/>
          <a:lstStyle/>
          <a:p>
            <a:pPr marL="0" indent="0">
              <a:buNone/>
            </a:pPr>
            <a:r>
              <a:rPr lang="de-DE" dirty="0" err="1" smtClean="0"/>
              <a:t>What</a:t>
            </a:r>
            <a:r>
              <a:rPr lang="de-DE" dirty="0" smtClean="0"/>
              <a:t> </a:t>
            </a:r>
            <a:r>
              <a:rPr lang="de-DE" dirty="0" err="1" smtClean="0"/>
              <a:t>are</a:t>
            </a:r>
            <a:r>
              <a:rPr lang="de-DE" dirty="0" smtClean="0"/>
              <a:t> </a:t>
            </a:r>
            <a:r>
              <a:rPr lang="de-DE" dirty="0" err="1" smtClean="0"/>
              <a:t>examples</a:t>
            </a:r>
            <a:r>
              <a:rPr lang="de-DE" dirty="0" smtClean="0"/>
              <a:t> </a:t>
            </a:r>
            <a:r>
              <a:rPr lang="de-DE" dirty="0" err="1" smtClean="0"/>
              <a:t>for</a:t>
            </a:r>
            <a:r>
              <a:rPr lang="de-DE" dirty="0" smtClean="0"/>
              <a:t> non-</a:t>
            </a:r>
            <a:r>
              <a:rPr lang="de-DE" dirty="0" err="1" smtClean="0"/>
              <a:t>causal</a:t>
            </a:r>
            <a:r>
              <a:rPr lang="de-DE" dirty="0" smtClean="0"/>
              <a:t> </a:t>
            </a:r>
            <a:r>
              <a:rPr lang="de-DE" dirty="0" err="1" smtClean="0"/>
              <a:t>research</a:t>
            </a:r>
            <a:r>
              <a:rPr lang="de-DE" dirty="0" smtClean="0"/>
              <a:t> </a:t>
            </a:r>
            <a:r>
              <a:rPr lang="de-DE" dirty="0" err="1" smtClean="0"/>
              <a:t>questions</a:t>
            </a:r>
            <a:r>
              <a:rPr lang="de-DE" dirty="0" smtClean="0"/>
              <a:t>?</a:t>
            </a:r>
            <a:endParaRPr lang="de-DE" dirty="0"/>
          </a:p>
          <a:p>
            <a:endParaRPr lang="en-US" dirty="0"/>
          </a:p>
        </p:txBody>
      </p:sp>
      <p:sp>
        <p:nvSpPr>
          <p:cNvPr id="4" name="5-Point Star 3"/>
          <p:cNvSpPr/>
          <p:nvPr/>
        </p:nvSpPr>
        <p:spPr>
          <a:xfrm rot="20730749">
            <a:off x="268462" y="1173875"/>
            <a:ext cx="2376264" cy="2448272"/>
          </a:xfrm>
          <a:prstGeom prst="star5">
            <a:avLst/>
          </a:prstGeom>
          <a:solidFill>
            <a:schemeClr val="bg1"/>
          </a:solidFill>
          <a:ln>
            <a:solidFill>
              <a:srgbClr val="E309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Tree>
    <p:extLst>
      <p:ext uri="{BB962C8B-B14F-4D97-AF65-F5344CB8AC3E}">
        <p14:creationId xmlns:p14="http://schemas.microsoft.com/office/powerpoint/2010/main" val="3020071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Causal inference quiz:</a:t>
            </a:r>
            <a:br>
              <a:rPr lang="en-US" dirty="0" smtClean="0"/>
            </a:br>
            <a:r>
              <a:rPr lang="en-US" dirty="0" smtClean="0"/>
              <a:t>(Quasi-)experiments</a:t>
            </a:r>
            <a:endParaRPr lang="en-US" dirty="0"/>
          </a:p>
        </p:txBody>
      </p:sp>
      <p:sp>
        <p:nvSpPr>
          <p:cNvPr id="3" name="Content Placeholder 2"/>
          <p:cNvSpPr>
            <a:spLocks noGrp="1"/>
          </p:cNvSpPr>
          <p:nvPr>
            <p:ph idx="1"/>
          </p:nvPr>
        </p:nvSpPr>
        <p:spPr>
          <a:xfrm>
            <a:off x="2987824" y="1419621"/>
            <a:ext cx="5698976" cy="3175001"/>
          </a:xfrm>
        </p:spPr>
        <p:txBody>
          <a:bodyPr/>
          <a:lstStyle/>
          <a:p>
            <a:pPr marL="0" indent="0">
              <a:buNone/>
            </a:pPr>
            <a:r>
              <a:rPr lang="de-DE" dirty="0" err="1" smtClean="0"/>
              <a:t>What</a:t>
            </a:r>
            <a:r>
              <a:rPr lang="de-DE" dirty="0" smtClean="0"/>
              <a:t> </a:t>
            </a:r>
            <a:r>
              <a:rPr lang="de-DE" dirty="0" err="1" smtClean="0"/>
              <a:t>are</a:t>
            </a:r>
            <a:r>
              <a:rPr lang="de-DE" dirty="0" smtClean="0"/>
              <a:t> </a:t>
            </a:r>
            <a:r>
              <a:rPr lang="de-DE" dirty="0" err="1" smtClean="0"/>
              <a:t>examples</a:t>
            </a:r>
            <a:r>
              <a:rPr lang="de-DE" dirty="0" smtClean="0"/>
              <a:t> </a:t>
            </a:r>
            <a:r>
              <a:rPr lang="de-DE" dirty="0" err="1" smtClean="0"/>
              <a:t>for</a:t>
            </a:r>
            <a:r>
              <a:rPr lang="de-DE" dirty="0" smtClean="0"/>
              <a:t> non-</a:t>
            </a:r>
            <a:r>
              <a:rPr lang="de-DE" dirty="0" err="1" smtClean="0"/>
              <a:t>causal</a:t>
            </a:r>
            <a:r>
              <a:rPr lang="de-DE" dirty="0" smtClean="0"/>
              <a:t> </a:t>
            </a:r>
            <a:r>
              <a:rPr lang="de-DE" dirty="0" err="1" smtClean="0"/>
              <a:t>research</a:t>
            </a:r>
            <a:r>
              <a:rPr lang="de-DE" dirty="0" smtClean="0"/>
              <a:t> </a:t>
            </a:r>
            <a:r>
              <a:rPr lang="de-DE" dirty="0" err="1" smtClean="0"/>
              <a:t>questions</a:t>
            </a:r>
            <a:r>
              <a:rPr lang="de-DE" dirty="0" smtClean="0"/>
              <a:t>?</a:t>
            </a:r>
            <a:endParaRPr lang="de-DE" dirty="0"/>
          </a:p>
          <a:p>
            <a:pPr fontAlgn="base"/>
            <a:r>
              <a:rPr lang="en-US" dirty="0"/>
              <a:t>what is the cause of a phenomenon?</a:t>
            </a:r>
          </a:p>
          <a:p>
            <a:pPr fontAlgn="base"/>
            <a:r>
              <a:rPr lang="en-US" dirty="0"/>
              <a:t>why should there be an association between phenomena (i.e., theory-building)?</a:t>
            </a:r>
          </a:p>
          <a:p>
            <a:pPr fontAlgn="base"/>
            <a:r>
              <a:rPr lang="en-US" dirty="0"/>
              <a:t>what is the nature of a phenomenon (i.e., descriptive questions)?</a:t>
            </a:r>
          </a:p>
          <a:p>
            <a:pPr fontAlgn="base"/>
            <a:r>
              <a:rPr lang="en-US" dirty="0"/>
              <a:t>…</a:t>
            </a:r>
          </a:p>
          <a:p>
            <a:endParaRPr lang="en-US" dirty="0"/>
          </a:p>
        </p:txBody>
      </p:sp>
      <p:sp>
        <p:nvSpPr>
          <p:cNvPr id="4" name="5-Point Star 3"/>
          <p:cNvSpPr/>
          <p:nvPr/>
        </p:nvSpPr>
        <p:spPr>
          <a:xfrm rot="20730749">
            <a:off x="268462" y="1173875"/>
            <a:ext cx="2376264" cy="2448272"/>
          </a:xfrm>
          <a:prstGeom prst="star5">
            <a:avLst/>
          </a:prstGeom>
          <a:solidFill>
            <a:schemeClr val="bg1"/>
          </a:solidFill>
          <a:ln>
            <a:solidFill>
              <a:srgbClr val="E309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Tree>
    <p:extLst>
      <p:ext uri="{BB962C8B-B14F-4D97-AF65-F5344CB8AC3E}">
        <p14:creationId xmlns:p14="http://schemas.microsoft.com/office/powerpoint/2010/main" val="1241915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Causal inference quiz:</a:t>
            </a:r>
            <a:br>
              <a:rPr lang="en-US" dirty="0" smtClean="0"/>
            </a:br>
            <a:r>
              <a:rPr lang="en-US" dirty="0" smtClean="0"/>
              <a:t>(Quasi-)experiments</a:t>
            </a:r>
            <a:endParaRPr lang="en-US" dirty="0"/>
          </a:p>
        </p:txBody>
      </p:sp>
      <p:sp>
        <p:nvSpPr>
          <p:cNvPr id="3" name="Content Placeholder 2"/>
          <p:cNvSpPr>
            <a:spLocks noGrp="1"/>
          </p:cNvSpPr>
          <p:nvPr>
            <p:ph idx="1"/>
          </p:nvPr>
        </p:nvSpPr>
        <p:spPr>
          <a:xfrm>
            <a:off x="2987824" y="1419621"/>
            <a:ext cx="5698976" cy="3175001"/>
          </a:xfrm>
        </p:spPr>
        <p:txBody>
          <a:bodyPr/>
          <a:lstStyle/>
          <a:p>
            <a:pPr marL="0" indent="0">
              <a:buNone/>
            </a:pPr>
            <a:r>
              <a:rPr lang="de-DE" dirty="0" err="1" smtClean="0"/>
              <a:t>What</a:t>
            </a:r>
            <a:r>
              <a:rPr lang="de-DE" dirty="0" smtClean="0"/>
              <a:t> </a:t>
            </a:r>
            <a:r>
              <a:rPr lang="de-DE" dirty="0" err="1" smtClean="0"/>
              <a:t>are</a:t>
            </a:r>
            <a:r>
              <a:rPr lang="de-DE" dirty="0" smtClean="0"/>
              <a:t> </a:t>
            </a:r>
            <a:r>
              <a:rPr lang="de-DE" dirty="0" err="1" smtClean="0"/>
              <a:t>central</a:t>
            </a:r>
            <a:r>
              <a:rPr lang="de-DE" dirty="0" smtClean="0"/>
              <a:t> </a:t>
            </a:r>
            <a:r>
              <a:rPr lang="de-DE" dirty="0" err="1" smtClean="0"/>
              <a:t>issues</a:t>
            </a:r>
            <a:r>
              <a:rPr lang="de-DE" dirty="0" smtClean="0"/>
              <a:t> in (quasi-)</a:t>
            </a:r>
            <a:r>
              <a:rPr lang="de-DE" dirty="0" err="1" smtClean="0"/>
              <a:t>experiments</a:t>
            </a:r>
            <a:r>
              <a:rPr lang="de-DE" dirty="0" smtClean="0"/>
              <a:t>?</a:t>
            </a:r>
            <a:endParaRPr lang="de-DE" dirty="0"/>
          </a:p>
        </p:txBody>
      </p:sp>
      <p:sp>
        <p:nvSpPr>
          <p:cNvPr id="4" name="5-Point Star 3"/>
          <p:cNvSpPr/>
          <p:nvPr/>
        </p:nvSpPr>
        <p:spPr>
          <a:xfrm rot="20730749">
            <a:off x="268462" y="1173875"/>
            <a:ext cx="2376264" cy="2448272"/>
          </a:xfrm>
          <a:prstGeom prst="star5">
            <a:avLst/>
          </a:prstGeom>
          <a:solidFill>
            <a:schemeClr val="bg1"/>
          </a:solidFill>
          <a:ln>
            <a:solidFill>
              <a:srgbClr val="E309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Tree>
    <p:extLst>
      <p:ext uri="{BB962C8B-B14F-4D97-AF65-F5344CB8AC3E}">
        <p14:creationId xmlns:p14="http://schemas.microsoft.com/office/powerpoint/2010/main" val="3786744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815124A4-54CE-4264-B8DF-DB697BDFD918}"/>
              </a:ext>
            </a:extLst>
          </p:cNvPr>
          <p:cNvGraphicFramePr>
            <a:graphicFrameLocks noGrp="1"/>
          </p:cNvGraphicFramePr>
          <p:nvPr/>
        </p:nvGraphicFramePr>
        <p:xfrm>
          <a:off x="3511083" y="1419225"/>
          <a:ext cx="2121834" cy="3175000"/>
        </p:xfrm>
        <a:graphic>
          <a:graphicData uri="http://schemas.openxmlformats.org/drawingml/2006/table">
            <a:tbl>
              <a:tblPr/>
              <a:tblGrid>
                <a:gridCol w="148035">
                  <a:extLst>
                    <a:ext uri="{9D8B030D-6E8A-4147-A177-3AD203B41FA5}">
                      <a16:colId xmlns:a16="http://schemas.microsoft.com/office/drawing/2014/main" val="1932019224"/>
                    </a:ext>
                  </a:extLst>
                </a:gridCol>
                <a:gridCol w="1973799">
                  <a:extLst>
                    <a:ext uri="{9D8B030D-6E8A-4147-A177-3AD203B41FA5}">
                      <a16:colId xmlns:a16="http://schemas.microsoft.com/office/drawing/2014/main" val="2811297311"/>
                    </a:ext>
                  </a:extLst>
                </a:gridCol>
              </a:tblGrid>
              <a:tr h="669683">
                <a:tc>
                  <a:txBody>
                    <a:bodyPr/>
                    <a:lstStyle/>
                    <a:p>
                      <a:pPr rtl="0" fontAlgn="t">
                        <a:spcBef>
                          <a:spcPts val="0"/>
                        </a:spcBef>
                        <a:spcAft>
                          <a:spcPts val="0"/>
                        </a:spcAft>
                      </a:pPr>
                      <a:r>
                        <a:rPr lang="en-US" sz="800" b="0" i="0" u="none" strike="noStrike">
                          <a:solidFill>
                            <a:srgbClr val="000000"/>
                          </a:solidFill>
                          <a:effectLst/>
                          <a:latin typeface="Verdana" panose="020B0604030504040204" pitchFamily="34" charset="0"/>
                        </a:rPr>
                        <a:t>9</a:t>
                      </a:r>
                      <a:endParaRPr lang="en-US" sz="1300">
                        <a:effectLst/>
                      </a:endParaRP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tc>
                  <a:txBody>
                    <a:bodyPr/>
                    <a:lstStyle/>
                    <a:p>
                      <a:pPr rtl="0" fontAlgn="t">
                        <a:spcBef>
                          <a:spcPts val="0"/>
                        </a:spcBef>
                        <a:spcAft>
                          <a:spcPts val="0"/>
                        </a:spcAft>
                      </a:pPr>
                      <a:r>
                        <a:rPr lang="en-US" sz="800" b="0" i="0" u="none" strike="noStrike">
                          <a:solidFill>
                            <a:srgbClr val="000000"/>
                          </a:solidFill>
                          <a:effectLst/>
                          <a:latin typeface="Verdana" panose="020B0604030504040204" pitchFamily="34" charset="0"/>
                        </a:rPr>
                        <a:t>Regression Discontinuity Designs II</a:t>
                      </a:r>
                      <a:endParaRPr lang="en-US" sz="1300">
                        <a:effectLst/>
                      </a:endParaRP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Time: 14 February 2022, 12:15-14:00h</a:t>
                      </a: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Main instructor: Isa Steinmann</a:t>
                      </a: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Required reading: Luyten (2006)</a:t>
                      </a: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extLst>
                  <a:ext uri="{0D108BD9-81ED-4DB2-BD59-A6C34878D82A}">
                    <a16:rowId xmlns:a16="http://schemas.microsoft.com/office/drawing/2014/main" val="2652853915"/>
                  </a:ext>
                </a:extLst>
              </a:tr>
              <a:tr h="793750">
                <a:tc>
                  <a:txBody>
                    <a:bodyPr/>
                    <a:lstStyle/>
                    <a:p>
                      <a:pPr rtl="0" fontAlgn="t">
                        <a:spcBef>
                          <a:spcPts val="0"/>
                        </a:spcBef>
                        <a:spcAft>
                          <a:spcPts val="0"/>
                        </a:spcAft>
                      </a:pPr>
                      <a:r>
                        <a:rPr lang="en-US" sz="800" b="0" i="0" u="none" strike="noStrike">
                          <a:solidFill>
                            <a:srgbClr val="000000"/>
                          </a:solidFill>
                          <a:effectLst/>
                          <a:latin typeface="Verdana" panose="020B0604030504040204" pitchFamily="34" charset="0"/>
                        </a:rPr>
                        <a:t>10</a:t>
                      </a:r>
                      <a:endParaRPr lang="en-US" sz="1300">
                        <a:effectLst/>
                      </a:endParaRP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tc>
                  <a:txBody>
                    <a:bodyPr/>
                    <a:lstStyle/>
                    <a:p>
                      <a:pPr rtl="0" fontAlgn="t">
                        <a:spcBef>
                          <a:spcPts val="0"/>
                        </a:spcBef>
                        <a:spcAft>
                          <a:spcPts val="0"/>
                        </a:spcAft>
                      </a:pPr>
                      <a:r>
                        <a:rPr lang="en-US" sz="800" b="0" i="0" u="none" strike="noStrike">
                          <a:solidFill>
                            <a:srgbClr val="000000"/>
                          </a:solidFill>
                          <a:effectLst/>
                          <a:latin typeface="Verdana" panose="020B0604030504040204" pitchFamily="34" charset="0"/>
                        </a:rPr>
                        <a:t>Differences-in-Differences Designs I</a:t>
                      </a:r>
                      <a:endParaRPr lang="en-US" sz="1300">
                        <a:effectLst/>
                      </a:endParaRP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Time: 17 February 2022, 12:15-14:00h</a:t>
                      </a: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Main instructor: Isa Steinmann</a:t>
                      </a: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Required reading: Angrist &amp; Pischke (2015), chapter 5</a:t>
                      </a: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extLst>
                  <a:ext uri="{0D108BD9-81ED-4DB2-BD59-A6C34878D82A}">
                    <a16:rowId xmlns:a16="http://schemas.microsoft.com/office/drawing/2014/main" val="104439635"/>
                  </a:ext>
                </a:extLst>
              </a:tr>
              <a:tr h="917817">
                <a:tc>
                  <a:txBody>
                    <a:bodyPr/>
                    <a:lstStyle/>
                    <a:p>
                      <a:pPr rtl="0" fontAlgn="t">
                        <a:spcBef>
                          <a:spcPts val="0"/>
                        </a:spcBef>
                        <a:spcAft>
                          <a:spcPts val="0"/>
                        </a:spcAft>
                      </a:pPr>
                      <a:r>
                        <a:rPr lang="en-US" sz="800" b="0" i="0" u="none" strike="noStrike">
                          <a:solidFill>
                            <a:srgbClr val="000000"/>
                          </a:solidFill>
                          <a:effectLst/>
                          <a:latin typeface="Verdana" panose="020B0604030504040204" pitchFamily="34" charset="0"/>
                        </a:rPr>
                        <a:t>11</a:t>
                      </a:r>
                      <a:endParaRPr lang="en-US" sz="1300">
                        <a:effectLst/>
                      </a:endParaRP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tc>
                  <a:txBody>
                    <a:bodyPr/>
                    <a:lstStyle/>
                    <a:p>
                      <a:pPr rtl="0" fontAlgn="t">
                        <a:spcBef>
                          <a:spcPts val="0"/>
                        </a:spcBef>
                        <a:spcAft>
                          <a:spcPts val="0"/>
                        </a:spcAft>
                      </a:pPr>
                      <a:r>
                        <a:rPr lang="en-US" sz="800" b="0" i="0" u="none" strike="noStrike">
                          <a:solidFill>
                            <a:srgbClr val="000000"/>
                          </a:solidFill>
                          <a:effectLst/>
                          <a:latin typeface="Verdana" panose="020B0604030504040204" pitchFamily="34" charset="0"/>
                        </a:rPr>
                        <a:t>Differences-in-Differences Designs II</a:t>
                      </a:r>
                      <a:endParaRPr lang="en-US" sz="1300">
                        <a:effectLst/>
                      </a:endParaRP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Time: 21 February 2022, 12:15-14:00h</a:t>
                      </a: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Main instructor: Isa Steinmann</a:t>
                      </a: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Required reading: Strello, Strietholt, Steinmann, &amp; Siepmann (2021)</a:t>
                      </a: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extLst>
                  <a:ext uri="{0D108BD9-81ED-4DB2-BD59-A6C34878D82A}">
                    <a16:rowId xmlns:a16="http://schemas.microsoft.com/office/drawing/2014/main" val="3258116910"/>
                  </a:ext>
                </a:extLst>
              </a:tr>
              <a:tr h="793750">
                <a:tc>
                  <a:txBody>
                    <a:bodyPr/>
                    <a:lstStyle/>
                    <a:p>
                      <a:pPr rtl="0" fontAlgn="t">
                        <a:spcBef>
                          <a:spcPts val="0"/>
                        </a:spcBef>
                        <a:spcAft>
                          <a:spcPts val="0"/>
                        </a:spcAft>
                      </a:pPr>
                      <a:r>
                        <a:rPr lang="en-US" sz="800" b="0" i="0" u="none" strike="noStrike">
                          <a:solidFill>
                            <a:srgbClr val="000000"/>
                          </a:solidFill>
                          <a:effectLst/>
                          <a:latin typeface="Verdana" panose="020B0604030504040204" pitchFamily="34" charset="0"/>
                        </a:rPr>
                        <a:t>12</a:t>
                      </a:r>
                      <a:endParaRPr lang="en-US" sz="1300">
                        <a:effectLst/>
                      </a:endParaRP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tc>
                  <a:txBody>
                    <a:bodyPr/>
                    <a:lstStyle/>
                    <a:p>
                      <a:pPr rtl="0" fontAlgn="t">
                        <a:spcBef>
                          <a:spcPts val="0"/>
                        </a:spcBef>
                        <a:spcAft>
                          <a:spcPts val="0"/>
                        </a:spcAft>
                      </a:pPr>
                      <a:r>
                        <a:rPr lang="en-US" sz="800" b="0" i="0" u="none" strike="noStrike">
                          <a:solidFill>
                            <a:srgbClr val="000000"/>
                          </a:solidFill>
                          <a:effectLst/>
                          <a:latin typeface="Verdana" panose="020B0604030504040204" pitchFamily="34" charset="0"/>
                        </a:rPr>
                        <a:t>Lessons Learned and Closing</a:t>
                      </a:r>
                      <a:endParaRPr lang="en-US" sz="1300">
                        <a:effectLst/>
                      </a:endParaRP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Time: 23 February 2022, 12:15-14:00h</a:t>
                      </a: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Main instructor: Isa Steinmann</a:t>
                      </a: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Required reading: Rutkowski &amp; Delandshere (2016)</a:t>
                      </a: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extLst>
                  <a:ext uri="{0D108BD9-81ED-4DB2-BD59-A6C34878D82A}">
                    <a16:rowId xmlns:a16="http://schemas.microsoft.com/office/drawing/2014/main" val="2409456707"/>
                  </a:ext>
                </a:extLst>
              </a:tr>
            </a:tbl>
          </a:graphicData>
        </a:graphic>
      </p:graphicFrame>
      <p:graphicFrame>
        <p:nvGraphicFramePr>
          <p:cNvPr id="7" name="Table 6">
            <a:extLst>
              <a:ext uri="{FF2B5EF4-FFF2-40B4-BE49-F238E27FC236}">
                <a16:creationId xmlns:a16="http://schemas.microsoft.com/office/drawing/2014/main" id="{BE243FCF-985C-48B6-8FFF-944E2E67FC91}"/>
              </a:ext>
            </a:extLst>
          </p:cNvPr>
          <p:cNvGraphicFramePr>
            <a:graphicFrameLocks noGrp="1"/>
          </p:cNvGraphicFramePr>
          <p:nvPr/>
        </p:nvGraphicFramePr>
        <p:xfrm>
          <a:off x="3511083" y="1419225"/>
          <a:ext cx="2121834" cy="3175000"/>
        </p:xfrm>
        <a:graphic>
          <a:graphicData uri="http://schemas.openxmlformats.org/drawingml/2006/table">
            <a:tbl>
              <a:tblPr/>
              <a:tblGrid>
                <a:gridCol w="148035">
                  <a:extLst>
                    <a:ext uri="{9D8B030D-6E8A-4147-A177-3AD203B41FA5}">
                      <a16:colId xmlns:a16="http://schemas.microsoft.com/office/drawing/2014/main" val="2166342570"/>
                    </a:ext>
                  </a:extLst>
                </a:gridCol>
                <a:gridCol w="1973799">
                  <a:extLst>
                    <a:ext uri="{9D8B030D-6E8A-4147-A177-3AD203B41FA5}">
                      <a16:colId xmlns:a16="http://schemas.microsoft.com/office/drawing/2014/main" val="3820708792"/>
                    </a:ext>
                  </a:extLst>
                </a:gridCol>
              </a:tblGrid>
              <a:tr h="669683">
                <a:tc>
                  <a:txBody>
                    <a:bodyPr/>
                    <a:lstStyle/>
                    <a:p>
                      <a:pPr rtl="0" fontAlgn="t">
                        <a:spcBef>
                          <a:spcPts val="0"/>
                        </a:spcBef>
                        <a:spcAft>
                          <a:spcPts val="0"/>
                        </a:spcAft>
                      </a:pPr>
                      <a:r>
                        <a:rPr lang="en-US" sz="800" b="0" i="0" u="none" strike="noStrike">
                          <a:solidFill>
                            <a:srgbClr val="000000"/>
                          </a:solidFill>
                          <a:effectLst/>
                          <a:latin typeface="Verdana" panose="020B0604030504040204" pitchFamily="34" charset="0"/>
                        </a:rPr>
                        <a:t>9</a:t>
                      </a:r>
                      <a:endParaRPr lang="en-US" sz="1300">
                        <a:effectLst/>
                      </a:endParaRP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tc>
                  <a:txBody>
                    <a:bodyPr/>
                    <a:lstStyle/>
                    <a:p>
                      <a:pPr rtl="0" fontAlgn="t">
                        <a:spcBef>
                          <a:spcPts val="0"/>
                        </a:spcBef>
                        <a:spcAft>
                          <a:spcPts val="0"/>
                        </a:spcAft>
                      </a:pPr>
                      <a:r>
                        <a:rPr lang="en-US" sz="800" b="0" i="0" u="none" strike="noStrike">
                          <a:solidFill>
                            <a:srgbClr val="000000"/>
                          </a:solidFill>
                          <a:effectLst/>
                          <a:latin typeface="Verdana" panose="020B0604030504040204" pitchFamily="34" charset="0"/>
                        </a:rPr>
                        <a:t>Regression Discontinuity Designs II</a:t>
                      </a:r>
                      <a:endParaRPr lang="en-US" sz="1300">
                        <a:effectLst/>
                      </a:endParaRP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Time: 14 February 2022, 12:15-14:00h</a:t>
                      </a: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Main instructor: Isa Steinmann</a:t>
                      </a: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Required reading: Luyten (2006)</a:t>
                      </a: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extLst>
                  <a:ext uri="{0D108BD9-81ED-4DB2-BD59-A6C34878D82A}">
                    <a16:rowId xmlns:a16="http://schemas.microsoft.com/office/drawing/2014/main" val="1254728869"/>
                  </a:ext>
                </a:extLst>
              </a:tr>
              <a:tr h="793750">
                <a:tc>
                  <a:txBody>
                    <a:bodyPr/>
                    <a:lstStyle/>
                    <a:p>
                      <a:pPr rtl="0" fontAlgn="t">
                        <a:spcBef>
                          <a:spcPts val="0"/>
                        </a:spcBef>
                        <a:spcAft>
                          <a:spcPts val="0"/>
                        </a:spcAft>
                      </a:pPr>
                      <a:r>
                        <a:rPr lang="en-US" sz="800" b="0" i="0" u="none" strike="noStrike">
                          <a:solidFill>
                            <a:srgbClr val="000000"/>
                          </a:solidFill>
                          <a:effectLst/>
                          <a:latin typeface="Verdana" panose="020B0604030504040204" pitchFamily="34" charset="0"/>
                        </a:rPr>
                        <a:t>10</a:t>
                      </a:r>
                      <a:endParaRPr lang="en-US" sz="1300">
                        <a:effectLst/>
                      </a:endParaRP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tc>
                  <a:txBody>
                    <a:bodyPr/>
                    <a:lstStyle/>
                    <a:p>
                      <a:pPr rtl="0" fontAlgn="t">
                        <a:spcBef>
                          <a:spcPts val="0"/>
                        </a:spcBef>
                        <a:spcAft>
                          <a:spcPts val="0"/>
                        </a:spcAft>
                      </a:pPr>
                      <a:r>
                        <a:rPr lang="en-US" sz="800" b="0" i="0" u="none" strike="noStrike">
                          <a:solidFill>
                            <a:srgbClr val="000000"/>
                          </a:solidFill>
                          <a:effectLst/>
                          <a:latin typeface="Verdana" panose="020B0604030504040204" pitchFamily="34" charset="0"/>
                        </a:rPr>
                        <a:t>Differences-in-Differences Designs I</a:t>
                      </a:r>
                      <a:endParaRPr lang="en-US" sz="1300">
                        <a:effectLst/>
                      </a:endParaRP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Time: 17 February 2022, 12:15-14:00h</a:t>
                      </a: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Main instructor: Isa Steinmann</a:t>
                      </a: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Required reading: Angrist &amp; Pischke (2015), chapter 5</a:t>
                      </a: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extLst>
                  <a:ext uri="{0D108BD9-81ED-4DB2-BD59-A6C34878D82A}">
                    <a16:rowId xmlns:a16="http://schemas.microsoft.com/office/drawing/2014/main" val="1731296932"/>
                  </a:ext>
                </a:extLst>
              </a:tr>
              <a:tr h="917817">
                <a:tc>
                  <a:txBody>
                    <a:bodyPr/>
                    <a:lstStyle/>
                    <a:p>
                      <a:pPr rtl="0" fontAlgn="t">
                        <a:spcBef>
                          <a:spcPts val="0"/>
                        </a:spcBef>
                        <a:spcAft>
                          <a:spcPts val="0"/>
                        </a:spcAft>
                      </a:pPr>
                      <a:r>
                        <a:rPr lang="en-US" sz="800" b="0" i="0" u="none" strike="noStrike">
                          <a:solidFill>
                            <a:srgbClr val="000000"/>
                          </a:solidFill>
                          <a:effectLst/>
                          <a:latin typeface="Verdana" panose="020B0604030504040204" pitchFamily="34" charset="0"/>
                        </a:rPr>
                        <a:t>11</a:t>
                      </a:r>
                      <a:endParaRPr lang="en-US" sz="1300">
                        <a:effectLst/>
                      </a:endParaRP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tc>
                  <a:txBody>
                    <a:bodyPr/>
                    <a:lstStyle/>
                    <a:p>
                      <a:pPr rtl="0" fontAlgn="t">
                        <a:spcBef>
                          <a:spcPts val="0"/>
                        </a:spcBef>
                        <a:spcAft>
                          <a:spcPts val="0"/>
                        </a:spcAft>
                      </a:pPr>
                      <a:r>
                        <a:rPr lang="en-US" sz="800" b="0" i="0" u="none" strike="noStrike">
                          <a:solidFill>
                            <a:srgbClr val="000000"/>
                          </a:solidFill>
                          <a:effectLst/>
                          <a:latin typeface="Verdana" panose="020B0604030504040204" pitchFamily="34" charset="0"/>
                        </a:rPr>
                        <a:t>Differences-in-Differences Designs II</a:t>
                      </a:r>
                      <a:endParaRPr lang="en-US" sz="1300">
                        <a:effectLst/>
                      </a:endParaRP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Time: 21 February 2022, 12:15-14:00h</a:t>
                      </a: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Main instructor: Isa Steinmann</a:t>
                      </a: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Required reading: Strello, Strietholt, Steinmann, &amp; Siepmann (2021)</a:t>
                      </a: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extLst>
                  <a:ext uri="{0D108BD9-81ED-4DB2-BD59-A6C34878D82A}">
                    <a16:rowId xmlns:a16="http://schemas.microsoft.com/office/drawing/2014/main" val="3150017666"/>
                  </a:ext>
                </a:extLst>
              </a:tr>
              <a:tr h="793750">
                <a:tc>
                  <a:txBody>
                    <a:bodyPr/>
                    <a:lstStyle/>
                    <a:p>
                      <a:pPr rtl="0" fontAlgn="t">
                        <a:spcBef>
                          <a:spcPts val="0"/>
                        </a:spcBef>
                        <a:spcAft>
                          <a:spcPts val="0"/>
                        </a:spcAft>
                      </a:pPr>
                      <a:r>
                        <a:rPr lang="en-US" sz="800" b="0" i="0" u="none" strike="noStrike">
                          <a:solidFill>
                            <a:srgbClr val="000000"/>
                          </a:solidFill>
                          <a:effectLst/>
                          <a:latin typeface="Verdana" panose="020B0604030504040204" pitchFamily="34" charset="0"/>
                        </a:rPr>
                        <a:t>12</a:t>
                      </a:r>
                      <a:endParaRPr lang="en-US" sz="1300">
                        <a:effectLst/>
                      </a:endParaRP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tc>
                  <a:txBody>
                    <a:bodyPr/>
                    <a:lstStyle/>
                    <a:p>
                      <a:pPr rtl="0" fontAlgn="t">
                        <a:spcBef>
                          <a:spcPts val="0"/>
                        </a:spcBef>
                        <a:spcAft>
                          <a:spcPts val="0"/>
                        </a:spcAft>
                      </a:pPr>
                      <a:r>
                        <a:rPr lang="en-US" sz="800" b="0" i="0" u="none" strike="noStrike" dirty="0">
                          <a:solidFill>
                            <a:srgbClr val="000000"/>
                          </a:solidFill>
                          <a:effectLst/>
                          <a:latin typeface="Verdana" panose="020B0604030504040204" pitchFamily="34" charset="0"/>
                        </a:rPr>
                        <a:t>Lessons Learned and Closing</a:t>
                      </a:r>
                      <a:endParaRPr lang="en-US" sz="1300" dirty="0">
                        <a:effectLst/>
                      </a:endParaRPr>
                    </a:p>
                    <a:p>
                      <a:pPr rtl="0" fontAlgn="base">
                        <a:spcBef>
                          <a:spcPts val="0"/>
                        </a:spcBef>
                        <a:spcAft>
                          <a:spcPts val="0"/>
                        </a:spcAft>
                        <a:buFont typeface="Arial" panose="020B0604020202020204" pitchFamily="34" charset="0"/>
                        <a:buChar char="•"/>
                      </a:pPr>
                      <a:r>
                        <a:rPr lang="en-US" sz="800" b="0" i="0" u="none" strike="noStrike" dirty="0">
                          <a:solidFill>
                            <a:srgbClr val="000000"/>
                          </a:solidFill>
                          <a:effectLst/>
                          <a:latin typeface="Verdana" panose="020B0604030504040204" pitchFamily="34" charset="0"/>
                        </a:rPr>
                        <a:t>Time: 23 February 2022, 12:15-14:00h</a:t>
                      </a:r>
                    </a:p>
                    <a:p>
                      <a:pPr rtl="0" fontAlgn="base">
                        <a:spcBef>
                          <a:spcPts val="0"/>
                        </a:spcBef>
                        <a:spcAft>
                          <a:spcPts val="0"/>
                        </a:spcAft>
                        <a:buFont typeface="Arial" panose="020B0604020202020204" pitchFamily="34" charset="0"/>
                        <a:buChar char="•"/>
                      </a:pPr>
                      <a:r>
                        <a:rPr lang="en-US" sz="800" b="0" i="0" u="none" strike="noStrike" dirty="0">
                          <a:solidFill>
                            <a:srgbClr val="000000"/>
                          </a:solidFill>
                          <a:effectLst/>
                          <a:latin typeface="Verdana" panose="020B0604030504040204" pitchFamily="34" charset="0"/>
                        </a:rPr>
                        <a:t>Main instructor: Isa Steinmann</a:t>
                      </a:r>
                    </a:p>
                    <a:p>
                      <a:pPr rtl="0" fontAlgn="base">
                        <a:spcBef>
                          <a:spcPts val="0"/>
                        </a:spcBef>
                        <a:spcAft>
                          <a:spcPts val="0"/>
                        </a:spcAft>
                        <a:buFont typeface="Arial" panose="020B0604020202020204" pitchFamily="34" charset="0"/>
                        <a:buChar char="•"/>
                      </a:pPr>
                      <a:r>
                        <a:rPr lang="en-US" sz="800" b="0" i="0" u="none" strike="noStrike" dirty="0">
                          <a:solidFill>
                            <a:srgbClr val="000000"/>
                          </a:solidFill>
                          <a:effectLst/>
                          <a:latin typeface="Verdana" panose="020B0604030504040204" pitchFamily="34" charset="0"/>
                        </a:rPr>
                        <a:t>Required reading: Rutkowski &amp; </a:t>
                      </a:r>
                      <a:r>
                        <a:rPr lang="en-US" sz="800" b="0" i="0" u="none" strike="noStrike" dirty="0" err="1">
                          <a:solidFill>
                            <a:srgbClr val="000000"/>
                          </a:solidFill>
                          <a:effectLst/>
                          <a:latin typeface="Verdana" panose="020B0604030504040204" pitchFamily="34" charset="0"/>
                        </a:rPr>
                        <a:t>Delandshere</a:t>
                      </a:r>
                      <a:r>
                        <a:rPr lang="en-US" sz="800" b="0" i="0" u="none" strike="noStrike" dirty="0">
                          <a:solidFill>
                            <a:srgbClr val="000000"/>
                          </a:solidFill>
                          <a:effectLst/>
                          <a:latin typeface="Verdana" panose="020B0604030504040204" pitchFamily="34" charset="0"/>
                        </a:rPr>
                        <a:t> (2016)</a:t>
                      </a: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extLst>
                  <a:ext uri="{0D108BD9-81ED-4DB2-BD59-A6C34878D82A}">
                    <a16:rowId xmlns:a16="http://schemas.microsoft.com/office/drawing/2014/main" val="2634137359"/>
                  </a:ext>
                </a:extLst>
              </a:tr>
            </a:tbl>
          </a:graphicData>
        </a:graphic>
      </p:graphicFrame>
      <p:graphicFrame>
        <p:nvGraphicFramePr>
          <p:cNvPr id="8" name="Table 7">
            <a:extLst>
              <a:ext uri="{FF2B5EF4-FFF2-40B4-BE49-F238E27FC236}">
                <a16:creationId xmlns:a16="http://schemas.microsoft.com/office/drawing/2014/main" id="{494C4C2C-39A8-4A95-B69B-C9415CF9CFDF}"/>
              </a:ext>
            </a:extLst>
          </p:cNvPr>
          <p:cNvGraphicFramePr>
            <a:graphicFrameLocks noGrp="1"/>
          </p:cNvGraphicFramePr>
          <p:nvPr>
            <p:extLst>
              <p:ext uri="{D42A27DB-BD31-4B8C-83A1-F6EECF244321}">
                <p14:modId xmlns:p14="http://schemas.microsoft.com/office/powerpoint/2010/main" val="493514514"/>
              </p:ext>
            </p:extLst>
          </p:nvPr>
        </p:nvGraphicFramePr>
        <p:xfrm>
          <a:off x="1691680" y="1419225"/>
          <a:ext cx="5760640" cy="3225224"/>
        </p:xfrm>
        <a:graphic>
          <a:graphicData uri="http://schemas.openxmlformats.org/drawingml/2006/table">
            <a:tbl>
              <a:tblPr/>
              <a:tblGrid>
                <a:gridCol w="401905">
                  <a:extLst>
                    <a:ext uri="{9D8B030D-6E8A-4147-A177-3AD203B41FA5}">
                      <a16:colId xmlns:a16="http://schemas.microsoft.com/office/drawing/2014/main" val="484292592"/>
                    </a:ext>
                  </a:extLst>
                </a:gridCol>
                <a:gridCol w="5358735">
                  <a:extLst>
                    <a:ext uri="{9D8B030D-6E8A-4147-A177-3AD203B41FA5}">
                      <a16:colId xmlns:a16="http://schemas.microsoft.com/office/drawing/2014/main" val="2397194529"/>
                    </a:ext>
                  </a:extLst>
                </a:gridCol>
              </a:tblGrid>
              <a:tr h="806306">
                <a:tc>
                  <a:txBody>
                    <a:bodyPr/>
                    <a:lstStyle/>
                    <a:p>
                      <a:pPr rtl="0" fontAlgn="t">
                        <a:spcBef>
                          <a:spcPts val="0"/>
                        </a:spcBef>
                        <a:spcAft>
                          <a:spcPts val="0"/>
                        </a:spcAft>
                      </a:pPr>
                      <a:r>
                        <a:rPr lang="en-US" sz="1100" b="0" i="0" u="none" strike="noStrike">
                          <a:solidFill>
                            <a:srgbClr val="000000"/>
                          </a:solidFill>
                          <a:effectLst/>
                          <a:latin typeface="+mj-lt"/>
                        </a:rPr>
                        <a:t>9</a:t>
                      </a:r>
                      <a:endParaRPr lang="en-US" sz="1100">
                        <a:effectLst/>
                        <a:latin typeface="+mj-lt"/>
                      </a:endParaRP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tc>
                  <a:txBody>
                    <a:bodyPr/>
                    <a:lstStyle/>
                    <a:p>
                      <a:pPr rtl="0" fontAlgn="t">
                        <a:spcBef>
                          <a:spcPts val="0"/>
                        </a:spcBef>
                        <a:spcAft>
                          <a:spcPts val="0"/>
                        </a:spcAft>
                      </a:pPr>
                      <a:r>
                        <a:rPr lang="en-US" sz="1100" b="0" i="0" u="none" strike="noStrike" dirty="0">
                          <a:solidFill>
                            <a:srgbClr val="000000"/>
                          </a:solidFill>
                          <a:effectLst/>
                          <a:latin typeface="+mj-lt"/>
                        </a:rPr>
                        <a:t>Regression Discontinuity Designs II</a:t>
                      </a:r>
                      <a:endParaRPr lang="en-US" sz="1100" dirty="0">
                        <a:effectLst/>
                        <a:latin typeface="+mj-lt"/>
                      </a:endParaRPr>
                    </a:p>
                    <a:p>
                      <a:pPr rtl="0" fontAlgn="base">
                        <a:spcBef>
                          <a:spcPts val="0"/>
                        </a:spcBef>
                        <a:spcAft>
                          <a:spcPts val="0"/>
                        </a:spcAft>
                        <a:buFont typeface="Arial" panose="020B0604020202020204" pitchFamily="34" charset="0"/>
                        <a:buChar char="•"/>
                      </a:pPr>
                      <a:r>
                        <a:rPr lang="en-US" sz="1100" b="0" i="0" u="none" strike="noStrike" dirty="0">
                          <a:solidFill>
                            <a:srgbClr val="000000"/>
                          </a:solidFill>
                          <a:effectLst/>
                          <a:latin typeface="+mj-lt"/>
                        </a:rPr>
                        <a:t>Time: 14 February 2022, 12:15-14:00h</a:t>
                      </a:r>
                    </a:p>
                    <a:p>
                      <a:pPr rtl="0" fontAlgn="base">
                        <a:spcBef>
                          <a:spcPts val="0"/>
                        </a:spcBef>
                        <a:spcAft>
                          <a:spcPts val="0"/>
                        </a:spcAft>
                        <a:buFont typeface="Arial" panose="020B0604020202020204" pitchFamily="34" charset="0"/>
                        <a:buChar char="•"/>
                      </a:pPr>
                      <a:r>
                        <a:rPr lang="en-US" sz="1100" b="0" i="0" u="none" strike="noStrike" dirty="0">
                          <a:solidFill>
                            <a:srgbClr val="000000"/>
                          </a:solidFill>
                          <a:effectLst/>
                          <a:latin typeface="+mj-lt"/>
                        </a:rPr>
                        <a:t>Main instructor: Isa Steinmann</a:t>
                      </a:r>
                    </a:p>
                    <a:p>
                      <a:pPr rtl="0" fontAlgn="base">
                        <a:spcBef>
                          <a:spcPts val="0"/>
                        </a:spcBef>
                        <a:spcAft>
                          <a:spcPts val="0"/>
                        </a:spcAft>
                        <a:buFont typeface="Arial" panose="020B0604020202020204" pitchFamily="34" charset="0"/>
                        <a:buChar char="•"/>
                      </a:pPr>
                      <a:r>
                        <a:rPr lang="en-US" sz="1100" b="0" i="0" u="none" strike="noStrike" dirty="0">
                          <a:solidFill>
                            <a:srgbClr val="000000"/>
                          </a:solidFill>
                          <a:effectLst/>
                          <a:latin typeface="+mj-lt"/>
                        </a:rPr>
                        <a:t>Required reading: </a:t>
                      </a:r>
                      <a:r>
                        <a:rPr lang="en-US" sz="1100" b="0" i="0" u="none" strike="noStrike" dirty="0" err="1">
                          <a:solidFill>
                            <a:srgbClr val="000000"/>
                          </a:solidFill>
                          <a:effectLst/>
                          <a:latin typeface="+mj-lt"/>
                        </a:rPr>
                        <a:t>Luyten</a:t>
                      </a:r>
                      <a:r>
                        <a:rPr lang="en-US" sz="1100" b="0" i="0" u="none" strike="noStrike" dirty="0">
                          <a:solidFill>
                            <a:srgbClr val="000000"/>
                          </a:solidFill>
                          <a:effectLst/>
                          <a:latin typeface="+mj-lt"/>
                        </a:rPr>
                        <a:t> (2006)</a:t>
                      </a: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extLst>
                  <a:ext uri="{0D108BD9-81ED-4DB2-BD59-A6C34878D82A}">
                    <a16:rowId xmlns:a16="http://schemas.microsoft.com/office/drawing/2014/main" val="3109720282"/>
                  </a:ext>
                </a:extLst>
              </a:tr>
              <a:tr h="806306">
                <a:tc>
                  <a:txBody>
                    <a:bodyPr/>
                    <a:lstStyle/>
                    <a:p>
                      <a:pPr rtl="0" fontAlgn="t">
                        <a:spcBef>
                          <a:spcPts val="0"/>
                        </a:spcBef>
                        <a:spcAft>
                          <a:spcPts val="0"/>
                        </a:spcAft>
                      </a:pPr>
                      <a:r>
                        <a:rPr lang="en-US" sz="1100" b="0" i="0" u="none" strike="noStrike">
                          <a:solidFill>
                            <a:srgbClr val="000000"/>
                          </a:solidFill>
                          <a:effectLst/>
                          <a:latin typeface="+mj-lt"/>
                        </a:rPr>
                        <a:t>10</a:t>
                      </a:r>
                      <a:endParaRPr lang="en-US" sz="1100">
                        <a:effectLst/>
                        <a:latin typeface="+mj-lt"/>
                      </a:endParaRP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tc>
                  <a:txBody>
                    <a:bodyPr/>
                    <a:lstStyle/>
                    <a:p>
                      <a:pPr rtl="0" fontAlgn="t">
                        <a:spcBef>
                          <a:spcPts val="0"/>
                        </a:spcBef>
                        <a:spcAft>
                          <a:spcPts val="0"/>
                        </a:spcAft>
                      </a:pPr>
                      <a:r>
                        <a:rPr lang="en-US" sz="1100" b="0" i="0" u="none" strike="noStrike">
                          <a:solidFill>
                            <a:srgbClr val="000000"/>
                          </a:solidFill>
                          <a:effectLst/>
                          <a:latin typeface="+mj-lt"/>
                        </a:rPr>
                        <a:t>Differences-in-Differences Designs I</a:t>
                      </a:r>
                      <a:endParaRPr lang="en-US" sz="1100">
                        <a:effectLst/>
                        <a:latin typeface="+mj-lt"/>
                      </a:endParaRPr>
                    </a:p>
                    <a:p>
                      <a:pPr rtl="0" fontAlgn="base">
                        <a:spcBef>
                          <a:spcPts val="0"/>
                        </a:spcBef>
                        <a:spcAft>
                          <a:spcPts val="0"/>
                        </a:spcAft>
                        <a:buFont typeface="Arial" panose="020B0604020202020204" pitchFamily="34" charset="0"/>
                        <a:buChar char="•"/>
                      </a:pPr>
                      <a:r>
                        <a:rPr lang="en-US" sz="1100" b="0" i="0" u="none" strike="noStrike">
                          <a:solidFill>
                            <a:srgbClr val="000000"/>
                          </a:solidFill>
                          <a:effectLst/>
                          <a:latin typeface="+mj-lt"/>
                        </a:rPr>
                        <a:t>Time: 17 February 2022, 12:15-14:00h</a:t>
                      </a:r>
                    </a:p>
                    <a:p>
                      <a:pPr rtl="0" fontAlgn="base">
                        <a:spcBef>
                          <a:spcPts val="0"/>
                        </a:spcBef>
                        <a:spcAft>
                          <a:spcPts val="0"/>
                        </a:spcAft>
                        <a:buFont typeface="Arial" panose="020B0604020202020204" pitchFamily="34" charset="0"/>
                        <a:buChar char="•"/>
                      </a:pPr>
                      <a:r>
                        <a:rPr lang="en-US" sz="1100" b="0" i="0" u="none" strike="noStrike">
                          <a:solidFill>
                            <a:srgbClr val="000000"/>
                          </a:solidFill>
                          <a:effectLst/>
                          <a:latin typeface="+mj-lt"/>
                        </a:rPr>
                        <a:t>Main instructor: Isa Steinmann</a:t>
                      </a:r>
                    </a:p>
                    <a:p>
                      <a:pPr rtl="0" fontAlgn="base">
                        <a:spcBef>
                          <a:spcPts val="0"/>
                        </a:spcBef>
                        <a:spcAft>
                          <a:spcPts val="0"/>
                        </a:spcAft>
                        <a:buFont typeface="Arial" panose="020B0604020202020204" pitchFamily="34" charset="0"/>
                        <a:buChar char="•"/>
                      </a:pPr>
                      <a:r>
                        <a:rPr lang="en-US" sz="1100" b="0" i="0" u="none" strike="noStrike">
                          <a:solidFill>
                            <a:srgbClr val="000000"/>
                          </a:solidFill>
                          <a:effectLst/>
                          <a:latin typeface="+mj-lt"/>
                        </a:rPr>
                        <a:t>Required reading: Angrist &amp; Pischke (2015), chapter 5</a:t>
                      </a: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extLst>
                  <a:ext uri="{0D108BD9-81ED-4DB2-BD59-A6C34878D82A}">
                    <a16:rowId xmlns:a16="http://schemas.microsoft.com/office/drawing/2014/main" val="3011261227"/>
                  </a:ext>
                </a:extLst>
              </a:tr>
              <a:tr h="806306">
                <a:tc>
                  <a:txBody>
                    <a:bodyPr/>
                    <a:lstStyle/>
                    <a:p>
                      <a:pPr rtl="0" fontAlgn="t">
                        <a:spcBef>
                          <a:spcPts val="0"/>
                        </a:spcBef>
                        <a:spcAft>
                          <a:spcPts val="0"/>
                        </a:spcAft>
                      </a:pPr>
                      <a:r>
                        <a:rPr lang="en-US" sz="1100" b="0" i="0" u="none" strike="noStrike">
                          <a:solidFill>
                            <a:srgbClr val="000000"/>
                          </a:solidFill>
                          <a:effectLst/>
                          <a:latin typeface="+mj-lt"/>
                        </a:rPr>
                        <a:t>11</a:t>
                      </a:r>
                      <a:endParaRPr lang="en-US" sz="1100">
                        <a:effectLst/>
                        <a:latin typeface="+mj-lt"/>
                      </a:endParaRP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tc>
                  <a:txBody>
                    <a:bodyPr/>
                    <a:lstStyle/>
                    <a:p>
                      <a:pPr rtl="0" fontAlgn="t">
                        <a:spcBef>
                          <a:spcPts val="0"/>
                        </a:spcBef>
                        <a:spcAft>
                          <a:spcPts val="0"/>
                        </a:spcAft>
                      </a:pPr>
                      <a:r>
                        <a:rPr lang="en-US" sz="1100" b="0" i="0" u="none" strike="noStrike">
                          <a:solidFill>
                            <a:srgbClr val="000000"/>
                          </a:solidFill>
                          <a:effectLst/>
                          <a:latin typeface="+mj-lt"/>
                        </a:rPr>
                        <a:t>Differences-in-Differences Designs II</a:t>
                      </a:r>
                      <a:endParaRPr lang="en-US" sz="1100">
                        <a:effectLst/>
                        <a:latin typeface="+mj-lt"/>
                      </a:endParaRPr>
                    </a:p>
                    <a:p>
                      <a:pPr rtl="0" fontAlgn="base">
                        <a:spcBef>
                          <a:spcPts val="0"/>
                        </a:spcBef>
                        <a:spcAft>
                          <a:spcPts val="0"/>
                        </a:spcAft>
                        <a:buFont typeface="Arial" panose="020B0604020202020204" pitchFamily="34" charset="0"/>
                        <a:buChar char="•"/>
                      </a:pPr>
                      <a:r>
                        <a:rPr lang="en-US" sz="1100" b="0" i="0" u="none" strike="noStrike">
                          <a:solidFill>
                            <a:srgbClr val="000000"/>
                          </a:solidFill>
                          <a:effectLst/>
                          <a:latin typeface="+mj-lt"/>
                        </a:rPr>
                        <a:t>Time: 21 February 2022, 12:15-14:00h</a:t>
                      </a:r>
                    </a:p>
                    <a:p>
                      <a:pPr rtl="0" fontAlgn="base">
                        <a:spcBef>
                          <a:spcPts val="0"/>
                        </a:spcBef>
                        <a:spcAft>
                          <a:spcPts val="0"/>
                        </a:spcAft>
                        <a:buFont typeface="Arial" panose="020B0604020202020204" pitchFamily="34" charset="0"/>
                        <a:buChar char="•"/>
                      </a:pPr>
                      <a:r>
                        <a:rPr lang="en-US" sz="1100" b="0" i="0" u="none" strike="noStrike">
                          <a:solidFill>
                            <a:srgbClr val="000000"/>
                          </a:solidFill>
                          <a:effectLst/>
                          <a:latin typeface="+mj-lt"/>
                        </a:rPr>
                        <a:t>Main instructor: Isa Steinmann</a:t>
                      </a:r>
                    </a:p>
                    <a:p>
                      <a:pPr rtl="0" fontAlgn="base">
                        <a:spcBef>
                          <a:spcPts val="0"/>
                        </a:spcBef>
                        <a:spcAft>
                          <a:spcPts val="0"/>
                        </a:spcAft>
                        <a:buFont typeface="Arial" panose="020B0604020202020204" pitchFamily="34" charset="0"/>
                        <a:buChar char="•"/>
                      </a:pPr>
                      <a:r>
                        <a:rPr lang="en-US" sz="1100" b="0" i="0" u="none" strike="noStrike">
                          <a:solidFill>
                            <a:srgbClr val="000000"/>
                          </a:solidFill>
                          <a:effectLst/>
                          <a:latin typeface="+mj-lt"/>
                        </a:rPr>
                        <a:t>Required reading: Strello, Strietholt, Steinmann, &amp; Siepmann (2021)</a:t>
                      </a: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extLst>
                  <a:ext uri="{0D108BD9-81ED-4DB2-BD59-A6C34878D82A}">
                    <a16:rowId xmlns:a16="http://schemas.microsoft.com/office/drawing/2014/main" val="3461321459"/>
                  </a:ext>
                </a:extLst>
              </a:tr>
              <a:tr h="806306">
                <a:tc>
                  <a:txBody>
                    <a:bodyPr/>
                    <a:lstStyle/>
                    <a:p>
                      <a:pPr rtl="0" fontAlgn="t">
                        <a:spcBef>
                          <a:spcPts val="0"/>
                        </a:spcBef>
                        <a:spcAft>
                          <a:spcPts val="0"/>
                        </a:spcAft>
                      </a:pPr>
                      <a:r>
                        <a:rPr lang="en-US" sz="1100" b="0" i="0" u="none" strike="noStrike">
                          <a:solidFill>
                            <a:srgbClr val="000000"/>
                          </a:solidFill>
                          <a:effectLst/>
                          <a:latin typeface="+mj-lt"/>
                        </a:rPr>
                        <a:t>12</a:t>
                      </a:r>
                      <a:endParaRPr lang="en-US" sz="1100">
                        <a:effectLst/>
                        <a:latin typeface="+mj-lt"/>
                      </a:endParaRP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tc>
                  <a:txBody>
                    <a:bodyPr/>
                    <a:lstStyle/>
                    <a:p>
                      <a:pPr rtl="0" fontAlgn="t">
                        <a:spcBef>
                          <a:spcPts val="0"/>
                        </a:spcBef>
                        <a:spcAft>
                          <a:spcPts val="0"/>
                        </a:spcAft>
                      </a:pPr>
                      <a:r>
                        <a:rPr lang="en-US" sz="1100" b="0" i="0" u="none" strike="noStrike" dirty="0">
                          <a:solidFill>
                            <a:srgbClr val="000000"/>
                          </a:solidFill>
                          <a:effectLst/>
                          <a:latin typeface="+mj-lt"/>
                        </a:rPr>
                        <a:t>Lessons Learned and Closing</a:t>
                      </a:r>
                      <a:endParaRPr lang="en-US" sz="1100" dirty="0">
                        <a:effectLst/>
                        <a:latin typeface="+mj-lt"/>
                      </a:endParaRPr>
                    </a:p>
                    <a:p>
                      <a:pPr rtl="0" fontAlgn="base">
                        <a:spcBef>
                          <a:spcPts val="0"/>
                        </a:spcBef>
                        <a:spcAft>
                          <a:spcPts val="0"/>
                        </a:spcAft>
                        <a:buFont typeface="Arial" panose="020B0604020202020204" pitchFamily="34" charset="0"/>
                        <a:buChar char="•"/>
                      </a:pPr>
                      <a:r>
                        <a:rPr lang="en-US" sz="1100" b="0" i="0" u="none" strike="noStrike" dirty="0">
                          <a:solidFill>
                            <a:srgbClr val="000000"/>
                          </a:solidFill>
                          <a:effectLst/>
                          <a:latin typeface="+mj-lt"/>
                        </a:rPr>
                        <a:t>Time: 23 February 2022, 12:15-14:00h</a:t>
                      </a:r>
                    </a:p>
                    <a:p>
                      <a:pPr rtl="0" fontAlgn="base">
                        <a:spcBef>
                          <a:spcPts val="0"/>
                        </a:spcBef>
                        <a:spcAft>
                          <a:spcPts val="0"/>
                        </a:spcAft>
                        <a:buFont typeface="Arial" panose="020B0604020202020204" pitchFamily="34" charset="0"/>
                        <a:buChar char="•"/>
                      </a:pPr>
                      <a:r>
                        <a:rPr lang="en-US" sz="1100" b="0" i="0" u="none" strike="noStrike" dirty="0">
                          <a:solidFill>
                            <a:srgbClr val="000000"/>
                          </a:solidFill>
                          <a:effectLst/>
                          <a:latin typeface="+mj-lt"/>
                        </a:rPr>
                        <a:t>Main instructor: Isa Steinmann</a:t>
                      </a:r>
                    </a:p>
                    <a:p>
                      <a:pPr rtl="0" fontAlgn="base">
                        <a:spcBef>
                          <a:spcPts val="0"/>
                        </a:spcBef>
                        <a:spcAft>
                          <a:spcPts val="0"/>
                        </a:spcAft>
                        <a:buFont typeface="Arial" panose="020B0604020202020204" pitchFamily="34" charset="0"/>
                        <a:buChar char="•"/>
                      </a:pPr>
                      <a:r>
                        <a:rPr lang="en-US" sz="1100" b="0" i="0" u="none" strike="noStrike" dirty="0">
                          <a:solidFill>
                            <a:srgbClr val="000000"/>
                          </a:solidFill>
                          <a:effectLst/>
                          <a:latin typeface="+mj-lt"/>
                        </a:rPr>
                        <a:t>Required reading: Rutkowski &amp; </a:t>
                      </a:r>
                      <a:r>
                        <a:rPr lang="en-US" sz="1100" b="0" i="0" u="none" strike="noStrike" dirty="0" err="1">
                          <a:solidFill>
                            <a:srgbClr val="000000"/>
                          </a:solidFill>
                          <a:effectLst/>
                          <a:latin typeface="+mj-lt"/>
                        </a:rPr>
                        <a:t>Delandshere</a:t>
                      </a:r>
                      <a:r>
                        <a:rPr lang="en-US" sz="1100" b="0" i="0" u="none" strike="noStrike" dirty="0">
                          <a:solidFill>
                            <a:srgbClr val="000000"/>
                          </a:solidFill>
                          <a:effectLst/>
                          <a:latin typeface="+mj-lt"/>
                        </a:rPr>
                        <a:t> (2016)</a:t>
                      </a: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extLst>
                  <a:ext uri="{0D108BD9-81ED-4DB2-BD59-A6C34878D82A}">
                    <a16:rowId xmlns:a16="http://schemas.microsoft.com/office/drawing/2014/main" val="2833025690"/>
                  </a:ext>
                </a:extLst>
              </a:tr>
            </a:tbl>
          </a:graphicData>
        </a:graphic>
      </p:graphicFrame>
      <p:sp>
        <p:nvSpPr>
          <p:cNvPr id="15" name="Arrow: Right 14">
            <a:extLst>
              <a:ext uri="{FF2B5EF4-FFF2-40B4-BE49-F238E27FC236}">
                <a16:creationId xmlns:a16="http://schemas.microsoft.com/office/drawing/2014/main" id="{77335C41-4F18-4A36-808C-EA1CF9F723B7}"/>
              </a:ext>
            </a:extLst>
          </p:cNvPr>
          <p:cNvSpPr/>
          <p:nvPr/>
        </p:nvSpPr>
        <p:spPr>
          <a:xfrm>
            <a:off x="827584" y="3723878"/>
            <a:ext cx="792088" cy="432048"/>
          </a:xfrm>
          <a:prstGeom prst="rightArrow">
            <a:avLst/>
          </a:prstGeom>
          <a:solidFill>
            <a:srgbClr val="ED1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56756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Causal inference quiz:</a:t>
            </a:r>
            <a:br>
              <a:rPr lang="en-US" dirty="0" smtClean="0"/>
            </a:br>
            <a:r>
              <a:rPr lang="en-US" dirty="0" smtClean="0"/>
              <a:t>(Quasi-)experiments</a:t>
            </a:r>
            <a:endParaRPr lang="en-US" dirty="0"/>
          </a:p>
        </p:txBody>
      </p:sp>
      <p:sp>
        <p:nvSpPr>
          <p:cNvPr id="3" name="Content Placeholder 2"/>
          <p:cNvSpPr>
            <a:spLocks noGrp="1"/>
          </p:cNvSpPr>
          <p:nvPr>
            <p:ph idx="1"/>
          </p:nvPr>
        </p:nvSpPr>
        <p:spPr>
          <a:xfrm>
            <a:off x="2987824" y="1419621"/>
            <a:ext cx="5698976" cy="3175001"/>
          </a:xfrm>
        </p:spPr>
        <p:txBody>
          <a:bodyPr/>
          <a:lstStyle/>
          <a:p>
            <a:pPr marL="0" indent="0">
              <a:buNone/>
            </a:pPr>
            <a:r>
              <a:rPr lang="de-DE" dirty="0" err="1" smtClean="0"/>
              <a:t>What</a:t>
            </a:r>
            <a:r>
              <a:rPr lang="de-DE" dirty="0" smtClean="0"/>
              <a:t> </a:t>
            </a:r>
            <a:r>
              <a:rPr lang="de-DE" dirty="0" err="1" smtClean="0"/>
              <a:t>are</a:t>
            </a:r>
            <a:r>
              <a:rPr lang="de-DE" dirty="0" smtClean="0"/>
              <a:t> </a:t>
            </a:r>
            <a:r>
              <a:rPr lang="de-DE" dirty="0" err="1" smtClean="0"/>
              <a:t>central</a:t>
            </a:r>
            <a:r>
              <a:rPr lang="de-DE" dirty="0" smtClean="0"/>
              <a:t> </a:t>
            </a:r>
            <a:r>
              <a:rPr lang="de-DE" dirty="0" err="1" smtClean="0"/>
              <a:t>issues</a:t>
            </a:r>
            <a:r>
              <a:rPr lang="de-DE" dirty="0" smtClean="0"/>
              <a:t> in (quasi-)</a:t>
            </a:r>
            <a:r>
              <a:rPr lang="de-DE" dirty="0" err="1" smtClean="0"/>
              <a:t>experiments</a:t>
            </a:r>
            <a:r>
              <a:rPr lang="de-DE" dirty="0" smtClean="0"/>
              <a:t>?</a:t>
            </a:r>
            <a:endParaRPr lang="de-DE" dirty="0"/>
          </a:p>
          <a:p>
            <a:r>
              <a:rPr lang="en-US" dirty="0"/>
              <a:t>Selection </a:t>
            </a:r>
            <a:r>
              <a:rPr lang="en-US" dirty="0" smtClean="0"/>
              <a:t>bias</a:t>
            </a:r>
          </a:p>
          <a:p>
            <a:r>
              <a:rPr lang="en-US" dirty="0" smtClean="0"/>
              <a:t>Feasibility</a:t>
            </a:r>
          </a:p>
          <a:p>
            <a:r>
              <a:rPr lang="en-US" dirty="0" smtClean="0"/>
              <a:t>Implementation</a:t>
            </a:r>
          </a:p>
          <a:p>
            <a:r>
              <a:rPr lang="en-US" dirty="0" smtClean="0"/>
              <a:t>Generalization/validity</a:t>
            </a:r>
            <a:endParaRPr lang="en-US" dirty="0"/>
          </a:p>
        </p:txBody>
      </p:sp>
      <p:sp>
        <p:nvSpPr>
          <p:cNvPr id="4" name="5-Point Star 3"/>
          <p:cNvSpPr/>
          <p:nvPr/>
        </p:nvSpPr>
        <p:spPr>
          <a:xfrm rot="20730749">
            <a:off x="268462" y="1173875"/>
            <a:ext cx="2376264" cy="2448272"/>
          </a:xfrm>
          <a:prstGeom prst="star5">
            <a:avLst/>
          </a:prstGeom>
          <a:solidFill>
            <a:schemeClr val="bg1"/>
          </a:solidFill>
          <a:ln>
            <a:solidFill>
              <a:srgbClr val="E309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Tree>
    <p:extLst>
      <p:ext uri="{BB962C8B-B14F-4D97-AF65-F5344CB8AC3E}">
        <p14:creationId xmlns:p14="http://schemas.microsoft.com/office/powerpoint/2010/main" val="9903219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Causal inference quiz:</a:t>
            </a:r>
            <a:br>
              <a:rPr lang="en-US" dirty="0" smtClean="0"/>
            </a:br>
            <a:r>
              <a:rPr lang="en-US" dirty="0" smtClean="0"/>
              <a:t>Randomized controlled trials</a:t>
            </a:r>
            <a:endParaRPr lang="en-US" dirty="0"/>
          </a:p>
        </p:txBody>
      </p:sp>
      <p:sp>
        <p:nvSpPr>
          <p:cNvPr id="3" name="Content Placeholder 2"/>
          <p:cNvSpPr>
            <a:spLocks noGrp="1"/>
          </p:cNvSpPr>
          <p:nvPr>
            <p:ph idx="1"/>
          </p:nvPr>
        </p:nvSpPr>
        <p:spPr>
          <a:xfrm>
            <a:off x="2987824" y="1419621"/>
            <a:ext cx="5698976" cy="3175001"/>
          </a:xfrm>
        </p:spPr>
        <p:txBody>
          <a:bodyPr/>
          <a:lstStyle/>
          <a:p>
            <a:pPr marL="0" indent="0">
              <a:buNone/>
            </a:pPr>
            <a:r>
              <a:rPr lang="de-DE" dirty="0" err="1" smtClean="0"/>
              <a:t>Why</a:t>
            </a:r>
            <a:r>
              <a:rPr lang="de-DE" dirty="0" smtClean="0"/>
              <a:t> </a:t>
            </a:r>
            <a:r>
              <a:rPr lang="de-DE" dirty="0" err="1" smtClean="0"/>
              <a:t>does</a:t>
            </a:r>
            <a:r>
              <a:rPr lang="de-DE" dirty="0" smtClean="0"/>
              <a:t> </a:t>
            </a:r>
            <a:r>
              <a:rPr lang="de-DE" dirty="0" err="1" smtClean="0"/>
              <a:t>randomization</a:t>
            </a:r>
            <a:r>
              <a:rPr lang="de-DE" dirty="0" smtClean="0"/>
              <a:t> </a:t>
            </a:r>
            <a:r>
              <a:rPr lang="de-DE" dirty="0" err="1" smtClean="0"/>
              <a:t>tackle</a:t>
            </a:r>
            <a:r>
              <a:rPr lang="de-DE" dirty="0" smtClean="0"/>
              <a:t> </a:t>
            </a:r>
            <a:r>
              <a:rPr lang="de-DE" dirty="0" err="1" smtClean="0"/>
              <a:t>selection</a:t>
            </a:r>
            <a:r>
              <a:rPr lang="de-DE" dirty="0" smtClean="0"/>
              <a:t> </a:t>
            </a:r>
            <a:r>
              <a:rPr lang="de-DE" dirty="0" err="1" smtClean="0"/>
              <a:t>bias</a:t>
            </a:r>
            <a:r>
              <a:rPr lang="de-DE" dirty="0" smtClean="0"/>
              <a:t>?</a:t>
            </a:r>
            <a:endParaRPr lang="de-DE" dirty="0"/>
          </a:p>
        </p:txBody>
      </p:sp>
      <p:sp>
        <p:nvSpPr>
          <p:cNvPr id="4" name="5-Point Star 3"/>
          <p:cNvSpPr/>
          <p:nvPr/>
        </p:nvSpPr>
        <p:spPr>
          <a:xfrm rot="20730749">
            <a:off x="268462" y="1173875"/>
            <a:ext cx="2376264" cy="2448272"/>
          </a:xfrm>
          <a:prstGeom prst="star5">
            <a:avLst/>
          </a:prstGeom>
          <a:solidFill>
            <a:schemeClr val="bg1"/>
          </a:solidFill>
          <a:ln>
            <a:solidFill>
              <a:srgbClr val="E309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9</a:t>
            </a:r>
            <a:endParaRPr lang="en-US" dirty="0">
              <a:solidFill>
                <a:schemeClr val="tx1"/>
              </a:solidFill>
            </a:endParaRPr>
          </a:p>
        </p:txBody>
      </p:sp>
    </p:spTree>
    <p:extLst>
      <p:ext uri="{BB962C8B-B14F-4D97-AF65-F5344CB8AC3E}">
        <p14:creationId xmlns:p14="http://schemas.microsoft.com/office/powerpoint/2010/main" val="37737625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Causal inference quiz:</a:t>
            </a:r>
            <a:br>
              <a:rPr lang="en-US" dirty="0" smtClean="0"/>
            </a:br>
            <a:r>
              <a:rPr lang="en-US" dirty="0" smtClean="0"/>
              <a:t>Randomized controlled trials</a:t>
            </a:r>
            <a:endParaRPr lang="en-US" dirty="0"/>
          </a:p>
        </p:txBody>
      </p:sp>
      <p:sp>
        <p:nvSpPr>
          <p:cNvPr id="3" name="Content Placeholder 2"/>
          <p:cNvSpPr>
            <a:spLocks noGrp="1"/>
          </p:cNvSpPr>
          <p:nvPr>
            <p:ph idx="1"/>
          </p:nvPr>
        </p:nvSpPr>
        <p:spPr>
          <a:xfrm>
            <a:off x="2987824" y="1419621"/>
            <a:ext cx="5698976" cy="3175001"/>
          </a:xfrm>
        </p:spPr>
        <p:txBody>
          <a:bodyPr/>
          <a:lstStyle/>
          <a:p>
            <a:pPr marL="0" indent="0">
              <a:buNone/>
            </a:pPr>
            <a:r>
              <a:rPr lang="de-DE" dirty="0" err="1" smtClean="0"/>
              <a:t>Why</a:t>
            </a:r>
            <a:r>
              <a:rPr lang="de-DE" dirty="0" smtClean="0"/>
              <a:t> </a:t>
            </a:r>
            <a:r>
              <a:rPr lang="de-DE" dirty="0" err="1" smtClean="0"/>
              <a:t>does</a:t>
            </a:r>
            <a:r>
              <a:rPr lang="de-DE" dirty="0" smtClean="0"/>
              <a:t> </a:t>
            </a:r>
            <a:r>
              <a:rPr lang="de-DE" dirty="0" err="1" smtClean="0"/>
              <a:t>randomization</a:t>
            </a:r>
            <a:r>
              <a:rPr lang="de-DE" dirty="0" smtClean="0"/>
              <a:t> </a:t>
            </a:r>
            <a:r>
              <a:rPr lang="de-DE" dirty="0" err="1" smtClean="0"/>
              <a:t>tackle</a:t>
            </a:r>
            <a:r>
              <a:rPr lang="de-DE" dirty="0" smtClean="0"/>
              <a:t> </a:t>
            </a:r>
            <a:r>
              <a:rPr lang="de-DE" dirty="0" err="1" smtClean="0"/>
              <a:t>selection</a:t>
            </a:r>
            <a:r>
              <a:rPr lang="de-DE" dirty="0" smtClean="0"/>
              <a:t> </a:t>
            </a:r>
            <a:r>
              <a:rPr lang="de-DE" dirty="0" err="1" smtClean="0"/>
              <a:t>bias</a:t>
            </a:r>
            <a:r>
              <a:rPr lang="de-DE" dirty="0" smtClean="0"/>
              <a:t>?</a:t>
            </a:r>
            <a:endParaRPr lang="de-DE" dirty="0"/>
          </a:p>
          <a:p>
            <a:r>
              <a:rPr lang="en-US" dirty="0" smtClean="0"/>
              <a:t>Law of Large Numbers (LLN)</a:t>
            </a:r>
            <a:endParaRPr lang="en-US" dirty="0"/>
          </a:p>
          <a:p>
            <a:r>
              <a:rPr lang="en-US" dirty="0" smtClean="0"/>
              <a:t>Importance of representative samples</a:t>
            </a:r>
          </a:p>
          <a:p>
            <a:r>
              <a:rPr lang="en-US" dirty="0" smtClean="0"/>
              <a:t>Importance of large enough samples</a:t>
            </a:r>
          </a:p>
        </p:txBody>
      </p:sp>
      <p:sp>
        <p:nvSpPr>
          <p:cNvPr id="4" name="5-Point Star 3"/>
          <p:cNvSpPr/>
          <p:nvPr/>
        </p:nvSpPr>
        <p:spPr>
          <a:xfrm rot="20730749">
            <a:off x="268462" y="1173875"/>
            <a:ext cx="2376264" cy="2448272"/>
          </a:xfrm>
          <a:prstGeom prst="star5">
            <a:avLst/>
          </a:prstGeom>
          <a:solidFill>
            <a:schemeClr val="bg1"/>
          </a:solidFill>
          <a:ln>
            <a:solidFill>
              <a:srgbClr val="E309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9</a:t>
            </a:r>
            <a:endParaRPr lang="en-US" dirty="0">
              <a:solidFill>
                <a:schemeClr val="tx1"/>
              </a:solidFill>
            </a:endParaRPr>
          </a:p>
        </p:txBody>
      </p:sp>
      <p:sp>
        <p:nvSpPr>
          <p:cNvPr id="7" name="Rectangle 6"/>
          <p:cNvSpPr/>
          <p:nvPr/>
        </p:nvSpPr>
        <p:spPr>
          <a:xfrm>
            <a:off x="2987824" y="3147814"/>
            <a:ext cx="4572000" cy="1092607"/>
          </a:xfrm>
          <a:prstGeom prst="rect">
            <a:avLst/>
          </a:prstGeom>
        </p:spPr>
        <p:txBody>
          <a:bodyPr>
            <a:spAutoFit/>
          </a:bodyPr>
          <a:lstStyle/>
          <a:p>
            <a:pPr fontAlgn="base">
              <a:buFont typeface="Arial" panose="020B0604020202020204" pitchFamily="34" charset="0"/>
              <a:buChar char="•"/>
            </a:pPr>
            <a:r>
              <a:rPr lang="en-US" sz="1300" dirty="0">
                <a:solidFill>
                  <a:srgbClr val="000000"/>
                </a:solidFill>
                <a:latin typeface="Arial" panose="020B0604020202020204" pitchFamily="34" charset="0"/>
              </a:rPr>
              <a:t>“Random assignment works not by eliminating individual differences but rather by ensuring that the mix of individuals being compared is the same. Think of this as comparing barrels that that include equal proportions of apples and oranges” (Angrist &amp; </a:t>
            </a:r>
            <a:r>
              <a:rPr lang="en-US" sz="1300" dirty="0" err="1">
                <a:solidFill>
                  <a:srgbClr val="000000"/>
                </a:solidFill>
                <a:latin typeface="Arial" panose="020B0604020202020204" pitchFamily="34" charset="0"/>
              </a:rPr>
              <a:t>Pischke</a:t>
            </a:r>
            <a:r>
              <a:rPr lang="en-US" sz="1300" dirty="0">
                <a:solidFill>
                  <a:srgbClr val="000000"/>
                </a:solidFill>
                <a:latin typeface="Arial" panose="020B0604020202020204" pitchFamily="34" charset="0"/>
              </a:rPr>
              <a:t>, 2015, p.16)</a:t>
            </a:r>
            <a:endParaRPr lang="en-US" sz="1300" b="0" i="0" u="none" strike="noStrike" dirty="0">
              <a:solidFill>
                <a:srgbClr val="000000"/>
              </a:solidFill>
              <a:effectLst/>
              <a:latin typeface="Arial" panose="020B0604020202020204" pitchFamily="34" charset="0"/>
            </a:endParaRPr>
          </a:p>
        </p:txBody>
      </p:sp>
      <p:pic>
        <p:nvPicPr>
          <p:cNvPr id="2052" name="Picture 4" descr="https://lh6.googleusercontent.com/Y6aUXLxPQhkyJP-D3pWh5L6tl4GdtPnk68ZV9hhTPUyIYT1eCFs9HM2MAmRSkayWo06JkznxEeCUAim8ozCuf4Ordc6M3Mj4TletXZ3AWFLop8Y7w157yhUfIlb5vBy1mhu-MuAv"/>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2320" y="2841629"/>
            <a:ext cx="1581150" cy="1704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05423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Causal inference quiz:</a:t>
            </a:r>
            <a:br>
              <a:rPr lang="en-US" dirty="0" smtClean="0"/>
            </a:br>
            <a:r>
              <a:rPr lang="en-US" dirty="0" smtClean="0"/>
              <a:t>Randomized controlled trials</a:t>
            </a:r>
            <a:endParaRPr lang="en-US" dirty="0"/>
          </a:p>
        </p:txBody>
      </p:sp>
      <p:sp>
        <p:nvSpPr>
          <p:cNvPr id="3" name="Content Placeholder 2"/>
          <p:cNvSpPr>
            <a:spLocks noGrp="1"/>
          </p:cNvSpPr>
          <p:nvPr>
            <p:ph idx="1"/>
          </p:nvPr>
        </p:nvSpPr>
        <p:spPr>
          <a:xfrm>
            <a:off x="2987824" y="1419621"/>
            <a:ext cx="5698976" cy="3175001"/>
          </a:xfrm>
        </p:spPr>
        <p:txBody>
          <a:bodyPr/>
          <a:lstStyle/>
          <a:p>
            <a:pPr marL="0" indent="0">
              <a:buNone/>
            </a:pPr>
            <a:r>
              <a:rPr lang="de-DE" dirty="0" err="1" smtClean="0"/>
              <a:t>How</a:t>
            </a:r>
            <a:r>
              <a:rPr lang="de-DE" dirty="0" smtClean="0"/>
              <a:t> </a:t>
            </a:r>
            <a:r>
              <a:rPr lang="de-DE" dirty="0" err="1" smtClean="0"/>
              <a:t>can</a:t>
            </a:r>
            <a:r>
              <a:rPr lang="de-DE" dirty="0" smtClean="0"/>
              <a:t> </a:t>
            </a:r>
            <a:r>
              <a:rPr lang="de-DE" dirty="0" err="1" smtClean="0"/>
              <a:t>we</a:t>
            </a:r>
            <a:r>
              <a:rPr lang="de-DE" dirty="0" smtClean="0"/>
              <a:t> </a:t>
            </a:r>
            <a:r>
              <a:rPr lang="de-DE" dirty="0" err="1" smtClean="0"/>
              <a:t>make</a:t>
            </a:r>
            <a:r>
              <a:rPr lang="de-DE" dirty="0" smtClean="0"/>
              <a:t> </a:t>
            </a:r>
            <a:r>
              <a:rPr lang="de-DE" dirty="0" err="1" smtClean="0"/>
              <a:t>sure</a:t>
            </a:r>
            <a:r>
              <a:rPr lang="de-DE" dirty="0" smtClean="0"/>
              <a:t> </a:t>
            </a:r>
            <a:r>
              <a:rPr lang="de-DE" dirty="0" err="1" smtClean="0"/>
              <a:t>that</a:t>
            </a:r>
            <a:r>
              <a:rPr lang="de-DE" dirty="0" smtClean="0"/>
              <a:t> </a:t>
            </a:r>
            <a:r>
              <a:rPr lang="de-DE" dirty="0" err="1" smtClean="0"/>
              <a:t>randomization</a:t>
            </a:r>
            <a:r>
              <a:rPr lang="de-DE" dirty="0" smtClean="0"/>
              <a:t> </a:t>
            </a:r>
            <a:r>
              <a:rPr lang="de-DE" dirty="0" err="1" smtClean="0"/>
              <a:t>worked</a:t>
            </a:r>
            <a:r>
              <a:rPr lang="de-DE" dirty="0" smtClean="0"/>
              <a:t>?</a:t>
            </a:r>
            <a:endParaRPr lang="de-DE" dirty="0"/>
          </a:p>
        </p:txBody>
      </p:sp>
      <p:sp>
        <p:nvSpPr>
          <p:cNvPr id="4" name="5-Point Star 3"/>
          <p:cNvSpPr/>
          <p:nvPr/>
        </p:nvSpPr>
        <p:spPr>
          <a:xfrm rot="20730749">
            <a:off x="268462" y="1173875"/>
            <a:ext cx="2376264" cy="2448272"/>
          </a:xfrm>
          <a:prstGeom prst="star5">
            <a:avLst/>
          </a:prstGeom>
          <a:solidFill>
            <a:schemeClr val="bg1"/>
          </a:solidFill>
          <a:ln>
            <a:solidFill>
              <a:srgbClr val="E309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10</a:t>
            </a:r>
            <a:endParaRPr lang="en-US" dirty="0">
              <a:solidFill>
                <a:schemeClr val="tx1"/>
              </a:solidFill>
            </a:endParaRPr>
          </a:p>
        </p:txBody>
      </p:sp>
    </p:spTree>
    <p:extLst>
      <p:ext uri="{BB962C8B-B14F-4D97-AF65-F5344CB8AC3E}">
        <p14:creationId xmlns:p14="http://schemas.microsoft.com/office/powerpoint/2010/main" val="34155370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Causal inference quiz:</a:t>
            </a:r>
            <a:br>
              <a:rPr lang="en-US" dirty="0" smtClean="0"/>
            </a:br>
            <a:r>
              <a:rPr lang="en-US" dirty="0" smtClean="0"/>
              <a:t>Randomized controlled trials</a:t>
            </a:r>
            <a:endParaRPr lang="en-US" dirty="0"/>
          </a:p>
        </p:txBody>
      </p:sp>
      <p:sp>
        <p:nvSpPr>
          <p:cNvPr id="3" name="Content Placeholder 2"/>
          <p:cNvSpPr>
            <a:spLocks noGrp="1"/>
          </p:cNvSpPr>
          <p:nvPr>
            <p:ph idx="1"/>
          </p:nvPr>
        </p:nvSpPr>
        <p:spPr>
          <a:xfrm>
            <a:off x="2987824" y="1419621"/>
            <a:ext cx="5698976" cy="3175001"/>
          </a:xfrm>
        </p:spPr>
        <p:txBody>
          <a:bodyPr/>
          <a:lstStyle/>
          <a:p>
            <a:pPr marL="0" indent="0">
              <a:buNone/>
            </a:pPr>
            <a:r>
              <a:rPr lang="de-DE" dirty="0" err="1" smtClean="0"/>
              <a:t>How</a:t>
            </a:r>
            <a:r>
              <a:rPr lang="de-DE" dirty="0" smtClean="0"/>
              <a:t> </a:t>
            </a:r>
            <a:r>
              <a:rPr lang="de-DE" dirty="0" err="1" smtClean="0"/>
              <a:t>can</a:t>
            </a:r>
            <a:r>
              <a:rPr lang="de-DE" dirty="0" smtClean="0"/>
              <a:t> </a:t>
            </a:r>
            <a:r>
              <a:rPr lang="de-DE" dirty="0" err="1" smtClean="0"/>
              <a:t>we</a:t>
            </a:r>
            <a:r>
              <a:rPr lang="de-DE" dirty="0" smtClean="0"/>
              <a:t> </a:t>
            </a:r>
            <a:r>
              <a:rPr lang="de-DE" dirty="0" err="1" smtClean="0"/>
              <a:t>make</a:t>
            </a:r>
            <a:r>
              <a:rPr lang="de-DE" dirty="0" smtClean="0"/>
              <a:t> </a:t>
            </a:r>
            <a:r>
              <a:rPr lang="de-DE" dirty="0" err="1" smtClean="0"/>
              <a:t>sure</a:t>
            </a:r>
            <a:r>
              <a:rPr lang="de-DE" dirty="0" smtClean="0"/>
              <a:t> </a:t>
            </a:r>
            <a:r>
              <a:rPr lang="de-DE" dirty="0" err="1" smtClean="0"/>
              <a:t>that</a:t>
            </a:r>
            <a:r>
              <a:rPr lang="de-DE" dirty="0" smtClean="0"/>
              <a:t> </a:t>
            </a:r>
            <a:r>
              <a:rPr lang="de-DE" dirty="0" err="1" smtClean="0"/>
              <a:t>randomization</a:t>
            </a:r>
            <a:r>
              <a:rPr lang="de-DE" dirty="0" smtClean="0"/>
              <a:t> </a:t>
            </a:r>
            <a:r>
              <a:rPr lang="de-DE" dirty="0" err="1" smtClean="0"/>
              <a:t>worked</a:t>
            </a:r>
            <a:r>
              <a:rPr lang="de-DE" dirty="0" smtClean="0"/>
              <a:t>?</a:t>
            </a:r>
            <a:endParaRPr lang="de-DE" dirty="0"/>
          </a:p>
          <a:p>
            <a:r>
              <a:rPr lang="en-US" dirty="0" smtClean="0"/>
              <a:t>Balance checks</a:t>
            </a:r>
          </a:p>
          <a:p>
            <a:pPr lvl="1"/>
            <a:r>
              <a:rPr lang="en-US" dirty="0" smtClean="0"/>
              <a:t>comparing treatment and control group characteristics, and</a:t>
            </a:r>
          </a:p>
          <a:p>
            <a:pPr lvl="1"/>
            <a:r>
              <a:rPr lang="en-US" dirty="0" smtClean="0"/>
              <a:t>ideally, pre-treatment differences between treatment and control group</a:t>
            </a:r>
          </a:p>
        </p:txBody>
      </p:sp>
      <p:sp>
        <p:nvSpPr>
          <p:cNvPr id="4" name="5-Point Star 3"/>
          <p:cNvSpPr/>
          <p:nvPr/>
        </p:nvSpPr>
        <p:spPr>
          <a:xfrm rot="20730749">
            <a:off x="268462" y="1173875"/>
            <a:ext cx="2376264" cy="2448272"/>
          </a:xfrm>
          <a:prstGeom prst="star5">
            <a:avLst/>
          </a:prstGeom>
          <a:solidFill>
            <a:schemeClr val="bg1"/>
          </a:solidFill>
          <a:ln>
            <a:solidFill>
              <a:srgbClr val="E309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10</a:t>
            </a:r>
            <a:endParaRPr lang="en-US" dirty="0">
              <a:solidFill>
                <a:schemeClr val="tx1"/>
              </a:solidFill>
            </a:endParaRPr>
          </a:p>
        </p:txBody>
      </p:sp>
    </p:spTree>
    <p:extLst>
      <p:ext uri="{BB962C8B-B14F-4D97-AF65-F5344CB8AC3E}">
        <p14:creationId xmlns:p14="http://schemas.microsoft.com/office/powerpoint/2010/main" val="7473590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Causal inference quiz:</a:t>
            </a:r>
            <a:br>
              <a:rPr lang="en-US" dirty="0" smtClean="0"/>
            </a:br>
            <a:r>
              <a:rPr lang="en-US" dirty="0" smtClean="0"/>
              <a:t>Randomized controlled trials</a:t>
            </a:r>
            <a:endParaRPr lang="en-US" dirty="0"/>
          </a:p>
        </p:txBody>
      </p:sp>
      <p:sp>
        <p:nvSpPr>
          <p:cNvPr id="3" name="Content Placeholder 2"/>
          <p:cNvSpPr>
            <a:spLocks noGrp="1"/>
          </p:cNvSpPr>
          <p:nvPr>
            <p:ph idx="1"/>
          </p:nvPr>
        </p:nvSpPr>
        <p:spPr>
          <a:xfrm>
            <a:off x="2987824" y="1419621"/>
            <a:ext cx="5698976" cy="3175001"/>
          </a:xfrm>
        </p:spPr>
        <p:txBody>
          <a:bodyPr/>
          <a:lstStyle/>
          <a:p>
            <a:pPr marL="0" indent="0">
              <a:buNone/>
            </a:pPr>
            <a:r>
              <a:rPr lang="de-DE" dirty="0" err="1" smtClean="0"/>
              <a:t>What</a:t>
            </a:r>
            <a:r>
              <a:rPr lang="de-DE" dirty="0" smtClean="0"/>
              <a:t> </a:t>
            </a:r>
            <a:r>
              <a:rPr lang="de-DE" dirty="0" err="1" smtClean="0"/>
              <a:t>are</a:t>
            </a:r>
            <a:r>
              <a:rPr lang="de-DE" dirty="0" smtClean="0"/>
              <a:t> </a:t>
            </a:r>
            <a:r>
              <a:rPr lang="de-DE" dirty="0" err="1" smtClean="0"/>
              <a:t>major</a:t>
            </a:r>
            <a:r>
              <a:rPr lang="de-DE" dirty="0" smtClean="0"/>
              <a:t> </a:t>
            </a:r>
            <a:r>
              <a:rPr lang="de-DE" dirty="0" err="1" smtClean="0"/>
              <a:t>threats</a:t>
            </a:r>
            <a:r>
              <a:rPr lang="de-DE" dirty="0" smtClean="0"/>
              <a:t> </a:t>
            </a:r>
            <a:r>
              <a:rPr lang="de-DE" dirty="0" err="1" smtClean="0"/>
              <a:t>to</a:t>
            </a:r>
            <a:r>
              <a:rPr lang="de-DE" dirty="0" smtClean="0"/>
              <a:t> </a:t>
            </a:r>
            <a:r>
              <a:rPr lang="de-DE" dirty="0" err="1" smtClean="0"/>
              <a:t>the</a:t>
            </a:r>
            <a:r>
              <a:rPr lang="de-DE" dirty="0" smtClean="0"/>
              <a:t> </a:t>
            </a:r>
            <a:r>
              <a:rPr lang="de-DE" dirty="0" err="1" smtClean="0"/>
              <a:t>validity</a:t>
            </a:r>
            <a:r>
              <a:rPr lang="de-DE" dirty="0" smtClean="0"/>
              <a:t> </a:t>
            </a:r>
            <a:r>
              <a:rPr lang="de-DE" dirty="0" err="1" smtClean="0"/>
              <a:t>of</a:t>
            </a:r>
            <a:r>
              <a:rPr lang="de-DE" dirty="0" smtClean="0"/>
              <a:t> </a:t>
            </a:r>
            <a:r>
              <a:rPr lang="de-DE" dirty="0" err="1" smtClean="0"/>
              <a:t>randomized</a:t>
            </a:r>
            <a:r>
              <a:rPr lang="de-DE" dirty="0" smtClean="0"/>
              <a:t> </a:t>
            </a:r>
            <a:r>
              <a:rPr lang="de-DE" dirty="0" err="1" smtClean="0"/>
              <a:t>controlled</a:t>
            </a:r>
            <a:r>
              <a:rPr lang="de-DE" dirty="0" smtClean="0"/>
              <a:t> </a:t>
            </a:r>
            <a:r>
              <a:rPr lang="de-DE" dirty="0" err="1" smtClean="0"/>
              <a:t>trials</a:t>
            </a:r>
            <a:r>
              <a:rPr lang="de-DE" dirty="0" smtClean="0"/>
              <a:t>?</a:t>
            </a:r>
            <a:endParaRPr lang="de-DE" dirty="0"/>
          </a:p>
        </p:txBody>
      </p:sp>
      <p:sp>
        <p:nvSpPr>
          <p:cNvPr id="4" name="5-Point Star 3"/>
          <p:cNvSpPr/>
          <p:nvPr/>
        </p:nvSpPr>
        <p:spPr>
          <a:xfrm rot="20730749">
            <a:off x="268462" y="1173875"/>
            <a:ext cx="2376264" cy="2448272"/>
          </a:xfrm>
          <a:prstGeom prst="star5">
            <a:avLst/>
          </a:prstGeom>
          <a:solidFill>
            <a:schemeClr val="bg1"/>
          </a:solidFill>
          <a:ln>
            <a:solidFill>
              <a:srgbClr val="E309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11</a:t>
            </a:r>
            <a:endParaRPr lang="en-US" dirty="0">
              <a:solidFill>
                <a:schemeClr val="tx1"/>
              </a:solidFill>
            </a:endParaRPr>
          </a:p>
        </p:txBody>
      </p:sp>
    </p:spTree>
    <p:extLst>
      <p:ext uri="{BB962C8B-B14F-4D97-AF65-F5344CB8AC3E}">
        <p14:creationId xmlns:p14="http://schemas.microsoft.com/office/powerpoint/2010/main" val="233506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Causal inference quiz:</a:t>
            </a:r>
            <a:br>
              <a:rPr lang="en-US" dirty="0" smtClean="0"/>
            </a:br>
            <a:r>
              <a:rPr lang="en-US" dirty="0" smtClean="0"/>
              <a:t>Randomized controlled trials</a:t>
            </a:r>
            <a:endParaRPr lang="en-US" dirty="0"/>
          </a:p>
        </p:txBody>
      </p:sp>
      <p:sp>
        <p:nvSpPr>
          <p:cNvPr id="3" name="Content Placeholder 2"/>
          <p:cNvSpPr>
            <a:spLocks noGrp="1"/>
          </p:cNvSpPr>
          <p:nvPr>
            <p:ph idx="1"/>
          </p:nvPr>
        </p:nvSpPr>
        <p:spPr>
          <a:xfrm>
            <a:off x="2987824" y="1419621"/>
            <a:ext cx="5698976" cy="3175001"/>
          </a:xfrm>
        </p:spPr>
        <p:txBody>
          <a:bodyPr/>
          <a:lstStyle/>
          <a:p>
            <a:pPr marL="0" indent="0">
              <a:buNone/>
            </a:pPr>
            <a:r>
              <a:rPr lang="de-DE" dirty="0" err="1" smtClean="0"/>
              <a:t>What</a:t>
            </a:r>
            <a:r>
              <a:rPr lang="de-DE" dirty="0" smtClean="0"/>
              <a:t> </a:t>
            </a:r>
            <a:r>
              <a:rPr lang="de-DE" dirty="0" err="1" smtClean="0"/>
              <a:t>are</a:t>
            </a:r>
            <a:r>
              <a:rPr lang="de-DE" dirty="0" smtClean="0"/>
              <a:t> </a:t>
            </a:r>
            <a:r>
              <a:rPr lang="de-DE" dirty="0" err="1" smtClean="0"/>
              <a:t>major</a:t>
            </a:r>
            <a:r>
              <a:rPr lang="de-DE" dirty="0" smtClean="0"/>
              <a:t> </a:t>
            </a:r>
            <a:r>
              <a:rPr lang="de-DE" dirty="0" err="1" smtClean="0"/>
              <a:t>threats</a:t>
            </a:r>
            <a:r>
              <a:rPr lang="de-DE" dirty="0" smtClean="0"/>
              <a:t> </a:t>
            </a:r>
            <a:r>
              <a:rPr lang="de-DE" dirty="0" err="1" smtClean="0"/>
              <a:t>to</a:t>
            </a:r>
            <a:r>
              <a:rPr lang="de-DE" dirty="0" smtClean="0"/>
              <a:t> </a:t>
            </a:r>
            <a:r>
              <a:rPr lang="de-DE" dirty="0" err="1" smtClean="0"/>
              <a:t>the</a:t>
            </a:r>
            <a:r>
              <a:rPr lang="de-DE" dirty="0" smtClean="0"/>
              <a:t> </a:t>
            </a:r>
            <a:r>
              <a:rPr lang="de-DE" dirty="0" err="1" smtClean="0"/>
              <a:t>validity</a:t>
            </a:r>
            <a:r>
              <a:rPr lang="de-DE" dirty="0" smtClean="0"/>
              <a:t> </a:t>
            </a:r>
            <a:r>
              <a:rPr lang="de-DE" dirty="0" err="1" smtClean="0"/>
              <a:t>of</a:t>
            </a:r>
            <a:r>
              <a:rPr lang="de-DE" dirty="0" smtClean="0"/>
              <a:t> </a:t>
            </a:r>
            <a:r>
              <a:rPr lang="de-DE" dirty="0" err="1" smtClean="0"/>
              <a:t>randomized</a:t>
            </a:r>
            <a:r>
              <a:rPr lang="de-DE" dirty="0" smtClean="0"/>
              <a:t> </a:t>
            </a:r>
            <a:r>
              <a:rPr lang="de-DE" dirty="0" err="1" smtClean="0"/>
              <a:t>controlled</a:t>
            </a:r>
            <a:r>
              <a:rPr lang="de-DE" dirty="0" smtClean="0"/>
              <a:t> </a:t>
            </a:r>
            <a:r>
              <a:rPr lang="de-DE" dirty="0" err="1" smtClean="0"/>
              <a:t>trials</a:t>
            </a:r>
            <a:r>
              <a:rPr lang="de-DE" dirty="0" smtClean="0"/>
              <a:t>?</a:t>
            </a:r>
            <a:endParaRPr lang="de-DE" dirty="0"/>
          </a:p>
          <a:p>
            <a:r>
              <a:rPr lang="en-US" dirty="0" smtClean="0"/>
              <a:t>Selection bias if randomization did not work 100% or noncompliance</a:t>
            </a:r>
          </a:p>
          <a:p>
            <a:r>
              <a:rPr lang="en-US" dirty="0" smtClean="0"/>
              <a:t>Generalizability/representativeness/external validity</a:t>
            </a:r>
          </a:p>
          <a:p>
            <a:r>
              <a:rPr lang="en-US" dirty="0" smtClean="0"/>
              <a:t>Attrition and missing data</a:t>
            </a:r>
          </a:p>
        </p:txBody>
      </p:sp>
      <p:sp>
        <p:nvSpPr>
          <p:cNvPr id="4" name="5-Point Star 3"/>
          <p:cNvSpPr/>
          <p:nvPr/>
        </p:nvSpPr>
        <p:spPr>
          <a:xfrm rot="20730749">
            <a:off x="268462" y="1173875"/>
            <a:ext cx="2376264" cy="2448272"/>
          </a:xfrm>
          <a:prstGeom prst="star5">
            <a:avLst/>
          </a:prstGeom>
          <a:solidFill>
            <a:schemeClr val="bg1"/>
          </a:solidFill>
          <a:ln>
            <a:solidFill>
              <a:srgbClr val="E309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11</a:t>
            </a:r>
            <a:endParaRPr lang="en-US" dirty="0">
              <a:solidFill>
                <a:schemeClr val="tx1"/>
              </a:solidFill>
            </a:endParaRPr>
          </a:p>
        </p:txBody>
      </p:sp>
    </p:spTree>
    <p:extLst>
      <p:ext uri="{BB962C8B-B14F-4D97-AF65-F5344CB8AC3E}">
        <p14:creationId xmlns:p14="http://schemas.microsoft.com/office/powerpoint/2010/main" val="39211883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Causal inference quiz:</a:t>
            </a:r>
            <a:br>
              <a:rPr lang="en-US" dirty="0" smtClean="0"/>
            </a:br>
            <a:r>
              <a:rPr lang="en-US" dirty="0" smtClean="0"/>
              <a:t>Randomized controlled trials</a:t>
            </a:r>
            <a:endParaRPr lang="en-US" dirty="0"/>
          </a:p>
        </p:txBody>
      </p:sp>
      <p:sp>
        <p:nvSpPr>
          <p:cNvPr id="3" name="Content Placeholder 2"/>
          <p:cNvSpPr>
            <a:spLocks noGrp="1"/>
          </p:cNvSpPr>
          <p:nvPr>
            <p:ph idx="1"/>
          </p:nvPr>
        </p:nvSpPr>
        <p:spPr>
          <a:xfrm>
            <a:off x="2987824" y="1419621"/>
            <a:ext cx="5698976" cy="3175001"/>
          </a:xfrm>
        </p:spPr>
        <p:txBody>
          <a:bodyPr/>
          <a:lstStyle/>
          <a:p>
            <a:pPr marL="0" indent="0">
              <a:buNone/>
            </a:pPr>
            <a:r>
              <a:rPr lang="en-US" dirty="0" smtClean="0"/>
              <a:t>What are common ethical issues in randomized controlled trials and how can they be addressed?</a:t>
            </a:r>
          </a:p>
          <a:p>
            <a:endParaRPr lang="en-US" dirty="0" smtClean="0"/>
          </a:p>
        </p:txBody>
      </p:sp>
      <p:sp>
        <p:nvSpPr>
          <p:cNvPr id="4" name="5-Point Star 3"/>
          <p:cNvSpPr/>
          <p:nvPr/>
        </p:nvSpPr>
        <p:spPr>
          <a:xfrm rot="20730749">
            <a:off x="268462" y="1173875"/>
            <a:ext cx="2376264" cy="2448272"/>
          </a:xfrm>
          <a:prstGeom prst="star5">
            <a:avLst/>
          </a:prstGeom>
          <a:solidFill>
            <a:schemeClr val="bg1"/>
          </a:solidFill>
          <a:ln>
            <a:solidFill>
              <a:srgbClr val="E309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12</a:t>
            </a:r>
            <a:endParaRPr lang="en-US" dirty="0">
              <a:solidFill>
                <a:schemeClr val="tx1"/>
              </a:solidFill>
            </a:endParaRPr>
          </a:p>
        </p:txBody>
      </p:sp>
    </p:spTree>
    <p:extLst>
      <p:ext uri="{BB962C8B-B14F-4D97-AF65-F5344CB8AC3E}">
        <p14:creationId xmlns:p14="http://schemas.microsoft.com/office/powerpoint/2010/main" val="3737470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Causal inference quiz:</a:t>
            </a:r>
            <a:br>
              <a:rPr lang="en-US" dirty="0" smtClean="0"/>
            </a:br>
            <a:r>
              <a:rPr lang="en-US" dirty="0" smtClean="0"/>
              <a:t>Randomized controlled trials</a:t>
            </a:r>
            <a:endParaRPr lang="en-US" dirty="0"/>
          </a:p>
        </p:txBody>
      </p:sp>
      <p:sp>
        <p:nvSpPr>
          <p:cNvPr id="3" name="Content Placeholder 2"/>
          <p:cNvSpPr>
            <a:spLocks noGrp="1"/>
          </p:cNvSpPr>
          <p:nvPr>
            <p:ph idx="1"/>
          </p:nvPr>
        </p:nvSpPr>
        <p:spPr>
          <a:xfrm>
            <a:off x="2987824" y="1419621"/>
            <a:ext cx="5698976" cy="3175001"/>
          </a:xfrm>
        </p:spPr>
        <p:txBody>
          <a:bodyPr/>
          <a:lstStyle/>
          <a:p>
            <a:pPr marL="0" indent="0">
              <a:buNone/>
            </a:pPr>
            <a:r>
              <a:rPr lang="en-US" dirty="0" smtClean="0"/>
              <a:t>What are common ethical issues in randomized controlled trials and how can they be addressed?</a:t>
            </a:r>
          </a:p>
          <a:p>
            <a:r>
              <a:rPr lang="en-US" dirty="0" smtClean="0"/>
              <a:t>Withholding a potentially effective treatment to those who need it</a:t>
            </a:r>
          </a:p>
          <a:p>
            <a:pPr lvl="1"/>
            <a:r>
              <a:rPr lang="en-US" dirty="0" smtClean="0"/>
              <a:t>Using regression discontinuity design to assign treatment based on need or merit</a:t>
            </a:r>
          </a:p>
          <a:p>
            <a:pPr lvl="1"/>
            <a:r>
              <a:rPr lang="en-US" dirty="0" smtClean="0"/>
              <a:t>Using active control condition with effective treatment</a:t>
            </a:r>
          </a:p>
          <a:p>
            <a:pPr lvl="1"/>
            <a:r>
              <a:rPr lang="en-US" dirty="0" smtClean="0"/>
              <a:t>Using waiting-list control condition</a:t>
            </a:r>
          </a:p>
          <a:p>
            <a:pPr lvl="1"/>
            <a:r>
              <a:rPr lang="en-US" dirty="0" smtClean="0"/>
              <a:t>…</a:t>
            </a:r>
          </a:p>
          <a:p>
            <a:endParaRPr lang="en-US" dirty="0" smtClean="0"/>
          </a:p>
        </p:txBody>
      </p:sp>
      <p:sp>
        <p:nvSpPr>
          <p:cNvPr id="4" name="5-Point Star 3"/>
          <p:cNvSpPr/>
          <p:nvPr/>
        </p:nvSpPr>
        <p:spPr>
          <a:xfrm rot="20730749">
            <a:off x="268462" y="1173875"/>
            <a:ext cx="2376264" cy="2448272"/>
          </a:xfrm>
          <a:prstGeom prst="star5">
            <a:avLst/>
          </a:prstGeom>
          <a:solidFill>
            <a:schemeClr val="bg1"/>
          </a:solidFill>
          <a:ln>
            <a:solidFill>
              <a:srgbClr val="E309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12</a:t>
            </a:r>
            <a:endParaRPr lang="en-US" dirty="0">
              <a:solidFill>
                <a:schemeClr val="tx1"/>
              </a:solidFill>
            </a:endParaRPr>
          </a:p>
        </p:txBody>
      </p:sp>
    </p:spTree>
    <p:extLst>
      <p:ext uri="{BB962C8B-B14F-4D97-AF65-F5344CB8AC3E}">
        <p14:creationId xmlns:p14="http://schemas.microsoft.com/office/powerpoint/2010/main" val="28338648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Causal inference quiz:</a:t>
            </a:r>
            <a:br>
              <a:rPr lang="en-US" dirty="0" smtClean="0"/>
            </a:br>
            <a:r>
              <a:rPr lang="en-US" dirty="0" smtClean="0"/>
              <a:t>Randomized controlled trials</a:t>
            </a:r>
            <a:endParaRPr lang="en-US" dirty="0"/>
          </a:p>
        </p:txBody>
      </p:sp>
      <p:sp>
        <p:nvSpPr>
          <p:cNvPr id="3" name="Content Placeholder 2"/>
          <p:cNvSpPr>
            <a:spLocks noGrp="1"/>
          </p:cNvSpPr>
          <p:nvPr>
            <p:ph idx="1"/>
          </p:nvPr>
        </p:nvSpPr>
        <p:spPr>
          <a:xfrm>
            <a:off x="2987824" y="1419621"/>
            <a:ext cx="5698976" cy="3175001"/>
          </a:xfrm>
        </p:spPr>
        <p:txBody>
          <a:bodyPr/>
          <a:lstStyle/>
          <a:p>
            <a:pPr marL="0" indent="0">
              <a:buNone/>
            </a:pPr>
            <a:r>
              <a:rPr lang="en-US" dirty="0" smtClean="0"/>
              <a:t>Why can recruitment be difficult in randomized controlled trials?</a:t>
            </a:r>
          </a:p>
          <a:p>
            <a:endParaRPr lang="en-US" dirty="0" smtClean="0"/>
          </a:p>
        </p:txBody>
      </p:sp>
      <p:sp>
        <p:nvSpPr>
          <p:cNvPr id="4" name="5-Point Star 3"/>
          <p:cNvSpPr/>
          <p:nvPr/>
        </p:nvSpPr>
        <p:spPr>
          <a:xfrm rot="20730749">
            <a:off x="268462" y="1173875"/>
            <a:ext cx="2376264" cy="2448272"/>
          </a:xfrm>
          <a:prstGeom prst="star5">
            <a:avLst/>
          </a:prstGeom>
          <a:solidFill>
            <a:schemeClr val="bg1"/>
          </a:solidFill>
          <a:ln>
            <a:solidFill>
              <a:srgbClr val="E309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13</a:t>
            </a:r>
            <a:endParaRPr lang="en-US" dirty="0">
              <a:solidFill>
                <a:schemeClr val="tx1"/>
              </a:solidFill>
            </a:endParaRPr>
          </a:p>
        </p:txBody>
      </p:sp>
    </p:spTree>
    <p:extLst>
      <p:ext uri="{BB962C8B-B14F-4D97-AF65-F5344CB8AC3E}">
        <p14:creationId xmlns:p14="http://schemas.microsoft.com/office/powerpoint/2010/main" val="652929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DC544-BFF0-4DC2-B298-7BC95F89E03C}"/>
              </a:ext>
            </a:extLst>
          </p:cNvPr>
          <p:cNvSpPr>
            <a:spLocks noGrp="1"/>
          </p:cNvSpPr>
          <p:nvPr>
            <p:ph type="title"/>
          </p:nvPr>
        </p:nvSpPr>
        <p:spPr/>
        <p:txBody>
          <a:bodyPr/>
          <a:lstStyle/>
          <a:p>
            <a:r>
              <a:rPr lang="de-DE" dirty="0"/>
              <a:t>Take-away </a:t>
            </a:r>
            <a:r>
              <a:rPr lang="de-DE" dirty="0" err="1"/>
              <a:t>messages</a:t>
            </a:r>
            <a:endParaRPr lang="en-US" dirty="0"/>
          </a:p>
        </p:txBody>
      </p:sp>
      <p:sp>
        <p:nvSpPr>
          <p:cNvPr id="3" name="Content Placeholder 2">
            <a:extLst>
              <a:ext uri="{FF2B5EF4-FFF2-40B4-BE49-F238E27FC236}">
                <a16:creationId xmlns:a16="http://schemas.microsoft.com/office/drawing/2014/main" id="{55C6AAF4-B06E-4EA0-8D1B-23591C93F083}"/>
              </a:ext>
            </a:extLst>
          </p:cNvPr>
          <p:cNvSpPr>
            <a:spLocks noGrp="1"/>
          </p:cNvSpPr>
          <p:nvPr>
            <p:ph idx="1"/>
          </p:nvPr>
        </p:nvSpPr>
        <p:spPr>
          <a:xfrm>
            <a:off x="3707904" y="1419621"/>
            <a:ext cx="4978896" cy="3175001"/>
          </a:xfrm>
        </p:spPr>
        <p:txBody>
          <a:bodyPr>
            <a:normAutofit/>
          </a:bodyPr>
          <a:lstStyle/>
          <a:p>
            <a:pPr marL="285750" indent="-285750"/>
            <a:r>
              <a:rPr lang="en-US" sz="1400" dirty="0"/>
              <a:t>DD can be applied to cross-sectional, country-level data, but analyses should be replicated across all cycles</a:t>
            </a:r>
          </a:p>
          <a:p>
            <a:pPr marL="285750" indent="-285750"/>
            <a:r>
              <a:rPr lang="en-US" sz="1400" dirty="0"/>
              <a:t>Achilles' heel of studies with only two measurement points is common trends assumption, since it cannot be empirically substantiated</a:t>
            </a:r>
          </a:p>
          <a:p>
            <a:pPr marL="0" indent="0">
              <a:buNone/>
            </a:pPr>
            <a:endParaRPr lang="en-US" sz="1400" dirty="0">
              <a:solidFill>
                <a:schemeClr val="tx1"/>
              </a:solidFill>
            </a:endParaRPr>
          </a:p>
          <a:p>
            <a:endParaRPr lang="en-US" sz="1400" dirty="0"/>
          </a:p>
        </p:txBody>
      </p:sp>
      <p:sp>
        <p:nvSpPr>
          <p:cNvPr id="5" name="Google Shape;54;ge72ee3d80d_0_16">
            <a:extLst>
              <a:ext uri="{FF2B5EF4-FFF2-40B4-BE49-F238E27FC236}">
                <a16:creationId xmlns:a16="http://schemas.microsoft.com/office/drawing/2014/main" id="{9BBF148F-49F5-4030-98F8-1112DFF0F8C7}"/>
              </a:ext>
            </a:extLst>
          </p:cNvPr>
          <p:cNvSpPr/>
          <p:nvPr/>
        </p:nvSpPr>
        <p:spPr>
          <a:xfrm rot="20782294">
            <a:off x="850694" y="1520790"/>
            <a:ext cx="2283254" cy="1691413"/>
          </a:xfrm>
          <a:prstGeom prst="wedgeRoundRectCallout">
            <a:avLst>
              <a:gd name="adj1" fmla="val -20833"/>
              <a:gd name="adj2" fmla="val 62500"/>
              <a:gd name="adj3" fmla="val 0"/>
            </a:avLst>
          </a:prstGeom>
          <a:noFill/>
          <a:ln w="25400" cap="flat" cmpd="sng">
            <a:solidFill>
              <a:srgbClr val="E3091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800"/>
              <a:buFont typeface="Arial"/>
              <a:buNone/>
            </a:pPr>
            <a:r>
              <a:rPr lang="en-US" sz="8800" b="0" i="0" u="none" strike="noStrike" cap="none">
                <a:solidFill>
                  <a:schemeClr val="dk1"/>
                </a:solidFill>
                <a:latin typeface="Verdana"/>
                <a:ea typeface="Verdana"/>
                <a:cs typeface="Verdana"/>
                <a:sym typeface="Verdana"/>
              </a:rPr>
              <a:t>!</a:t>
            </a:r>
            <a:endParaRPr sz="88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15442571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Causal inference quiz:</a:t>
            </a:r>
            <a:br>
              <a:rPr lang="en-US" dirty="0" smtClean="0"/>
            </a:br>
            <a:r>
              <a:rPr lang="en-US" dirty="0" smtClean="0"/>
              <a:t>Randomized controlled trials</a:t>
            </a:r>
            <a:endParaRPr lang="en-US" dirty="0"/>
          </a:p>
        </p:txBody>
      </p:sp>
      <p:sp>
        <p:nvSpPr>
          <p:cNvPr id="3" name="Content Placeholder 2"/>
          <p:cNvSpPr>
            <a:spLocks noGrp="1"/>
          </p:cNvSpPr>
          <p:nvPr>
            <p:ph idx="1"/>
          </p:nvPr>
        </p:nvSpPr>
        <p:spPr>
          <a:xfrm>
            <a:off x="2987824" y="1419621"/>
            <a:ext cx="5698976" cy="3175001"/>
          </a:xfrm>
        </p:spPr>
        <p:txBody>
          <a:bodyPr/>
          <a:lstStyle/>
          <a:p>
            <a:pPr marL="0" indent="0">
              <a:buNone/>
            </a:pPr>
            <a:r>
              <a:rPr lang="en-US" dirty="0" smtClean="0"/>
              <a:t>Why can recruitment be difficult in randomized controlled trials?</a:t>
            </a:r>
          </a:p>
          <a:p>
            <a:r>
              <a:rPr lang="en-US" dirty="0" smtClean="0"/>
              <a:t>Definitions and locations of target populations</a:t>
            </a:r>
          </a:p>
          <a:p>
            <a:r>
              <a:rPr lang="en-US" dirty="0" smtClean="0"/>
              <a:t>Voluntary consent to participate until the end</a:t>
            </a:r>
          </a:p>
          <a:p>
            <a:r>
              <a:rPr lang="en-US" dirty="0" smtClean="0"/>
              <a:t>Lack of participation motivation, especially in control groups</a:t>
            </a:r>
          </a:p>
          <a:p>
            <a:r>
              <a:rPr lang="en-US" dirty="0" smtClean="0"/>
              <a:t>…</a:t>
            </a:r>
          </a:p>
          <a:p>
            <a:endParaRPr lang="en-US" dirty="0" smtClean="0"/>
          </a:p>
        </p:txBody>
      </p:sp>
      <p:sp>
        <p:nvSpPr>
          <p:cNvPr id="4" name="5-Point Star 3"/>
          <p:cNvSpPr/>
          <p:nvPr/>
        </p:nvSpPr>
        <p:spPr>
          <a:xfrm rot="20730749">
            <a:off x="268462" y="1173875"/>
            <a:ext cx="2376264" cy="2448272"/>
          </a:xfrm>
          <a:prstGeom prst="star5">
            <a:avLst/>
          </a:prstGeom>
          <a:solidFill>
            <a:schemeClr val="bg1"/>
          </a:solidFill>
          <a:ln>
            <a:solidFill>
              <a:srgbClr val="E309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13</a:t>
            </a:r>
            <a:endParaRPr lang="en-US" dirty="0">
              <a:solidFill>
                <a:schemeClr val="tx1"/>
              </a:solidFill>
            </a:endParaRPr>
          </a:p>
        </p:txBody>
      </p:sp>
    </p:spTree>
    <p:extLst>
      <p:ext uri="{BB962C8B-B14F-4D97-AF65-F5344CB8AC3E}">
        <p14:creationId xmlns:p14="http://schemas.microsoft.com/office/powerpoint/2010/main" val="2062023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Causal inference quiz:</a:t>
            </a:r>
            <a:br>
              <a:rPr lang="en-US" dirty="0" smtClean="0"/>
            </a:br>
            <a:r>
              <a:rPr lang="en-US" dirty="0" smtClean="0"/>
              <a:t>Randomized controlled trials</a:t>
            </a:r>
            <a:endParaRPr lang="en-US" dirty="0"/>
          </a:p>
        </p:txBody>
      </p:sp>
      <p:sp>
        <p:nvSpPr>
          <p:cNvPr id="3" name="Content Placeholder 2"/>
          <p:cNvSpPr>
            <a:spLocks noGrp="1"/>
          </p:cNvSpPr>
          <p:nvPr>
            <p:ph idx="1"/>
          </p:nvPr>
        </p:nvSpPr>
        <p:spPr>
          <a:xfrm>
            <a:off x="2987824" y="1419621"/>
            <a:ext cx="5698976" cy="3175001"/>
          </a:xfrm>
        </p:spPr>
        <p:txBody>
          <a:bodyPr/>
          <a:lstStyle/>
          <a:p>
            <a:pPr marL="0" indent="0">
              <a:buNone/>
            </a:pPr>
            <a:r>
              <a:rPr lang="en-US" dirty="0" smtClean="0"/>
              <a:t>How can randomization be conducted?</a:t>
            </a:r>
          </a:p>
          <a:p>
            <a:endParaRPr lang="en-US" dirty="0" smtClean="0"/>
          </a:p>
        </p:txBody>
      </p:sp>
      <p:sp>
        <p:nvSpPr>
          <p:cNvPr id="4" name="5-Point Star 3"/>
          <p:cNvSpPr/>
          <p:nvPr/>
        </p:nvSpPr>
        <p:spPr>
          <a:xfrm rot="20730749">
            <a:off x="268462" y="1173875"/>
            <a:ext cx="2376264" cy="2448272"/>
          </a:xfrm>
          <a:prstGeom prst="star5">
            <a:avLst/>
          </a:prstGeom>
          <a:solidFill>
            <a:schemeClr val="bg1"/>
          </a:solidFill>
          <a:ln>
            <a:solidFill>
              <a:srgbClr val="E309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14</a:t>
            </a:r>
            <a:endParaRPr lang="en-US" dirty="0">
              <a:solidFill>
                <a:schemeClr val="tx1"/>
              </a:solidFill>
            </a:endParaRPr>
          </a:p>
        </p:txBody>
      </p:sp>
    </p:spTree>
    <p:extLst>
      <p:ext uri="{BB962C8B-B14F-4D97-AF65-F5344CB8AC3E}">
        <p14:creationId xmlns:p14="http://schemas.microsoft.com/office/powerpoint/2010/main" val="31181527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Causal inference quiz:</a:t>
            </a:r>
            <a:br>
              <a:rPr lang="en-US" dirty="0" smtClean="0"/>
            </a:br>
            <a:r>
              <a:rPr lang="en-US" dirty="0" smtClean="0"/>
              <a:t>Randomized controlled trials</a:t>
            </a:r>
            <a:endParaRPr lang="en-US" dirty="0"/>
          </a:p>
        </p:txBody>
      </p:sp>
      <p:sp>
        <p:nvSpPr>
          <p:cNvPr id="3" name="Content Placeholder 2"/>
          <p:cNvSpPr>
            <a:spLocks noGrp="1"/>
          </p:cNvSpPr>
          <p:nvPr>
            <p:ph idx="1"/>
          </p:nvPr>
        </p:nvSpPr>
        <p:spPr>
          <a:xfrm>
            <a:off x="2987824" y="1419621"/>
            <a:ext cx="5698976" cy="3175001"/>
          </a:xfrm>
        </p:spPr>
        <p:txBody>
          <a:bodyPr/>
          <a:lstStyle/>
          <a:p>
            <a:pPr marL="0" indent="0">
              <a:buNone/>
            </a:pPr>
            <a:r>
              <a:rPr lang="en-US" dirty="0" smtClean="0"/>
              <a:t>How can randomization be conducted?</a:t>
            </a:r>
          </a:p>
          <a:p>
            <a:r>
              <a:rPr lang="en-US" dirty="0" smtClean="0"/>
              <a:t>Simple individual randomization</a:t>
            </a:r>
          </a:p>
          <a:p>
            <a:r>
              <a:rPr lang="en-US" dirty="0" smtClean="0"/>
              <a:t>Stratified randomization (randomization within groups)</a:t>
            </a:r>
          </a:p>
          <a:p>
            <a:r>
              <a:rPr lang="en-US" dirty="0" smtClean="0"/>
              <a:t>Combination with matching (assuring balance of key variables)</a:t>
            </a:r>
          </a:p>
          <a:p>
            <a:r>
              <a:rPr lang="en-US" dirty="0" smtClean="0"/>
              <a:t>Adaptive assignment design</a:t>
            </a:r>
          </a:p>
          <a:p>
            <a:r>
              <a:rPr lang="en-US" dirty="0" smtClean="0"/>
              <a:t>…</a:t>
            </a:r>
          </a:p>
          <a:p>
            <a:endParaRPr lang="en-US" dirty="0" smtClean="0"/>
          </a:p>
        </p:txBody>
      </p:sp>
      <p:sp>
        <p:nvSpPr>
          <p:cNvPr id="4" name="5-Point Star 3"/>
          <p:cNvSpPr/>
          <p:nvPr/>
        </p:nvSpPr>
        <p:spPr>
          <a:xfrm rot="20730749">
            <a:off x="268462" y="1173875"/>
            <a:ext cx="2376264" cy="2448272"/>
          </a:xfrm>
          <a:prstGeom prst="star5">
            <a:avLst/>
          </a:prstGeom>
          <a:solidFill>
            <a:schemeClr val="bg1"/>
          </a:solidFill>
          <a:ln>
            <a:solidFill>
              <a:srgbClr val="E309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14</a:t>
            </a:r>
            <a:endParaRPr lang="en-US" dirty="0">
              <a:solidFill>
                <a:schemeClr val="tx1"/>
              </a:solidFill>
            </a:endParaRPr>
          </a:p>
        </p:txBody>
      </p:sp>
    </p:spTree>
    <p:extLst>
      <p:ext uri="{BB962C8B-B14F-4D97-AF65-F5344CB8AC3E}">
        <p14:creationId xmlns:p14="http://schemas.microsoft.com/office/powerpoint/2010/main" val="26293108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Causal inference quiz:</a:t>
            </a:r>
            <a:br>
              <a:rPr lang="en-US" dirty="0" smtClean="0"/>
            </a:br>
            <a:r>
              <a:rPr lang="en-US" dirty="0" smtClean="0"/>
              <a:t>Regression methods</a:t>
            </a:r>
            <a:endParaRPr lang="en-US" dirty="0"/>
          </a:p>
        </p:txBody>
      </p:sp>
      <p:sp>
        <p:nvSpPr>
          <p:cNvPr id="3" name="Content Placeholder 2"/>
          <p:cNvSpPr>
            <a:spLocks noGrp="1"/>
          </p:cNvSpPr>
          <p:nvPr>
            <p:ph idx="1"/>
          </p:nvPr>
        </p:nvSpPr>
        <p:spPr>
          <a:xfrm>
            <a:off x="2987824" y="1419621"/>
            <a:ext cx="5698976" cy="3175001"/>
          </a:xfrm>
        </p:spPr>
        <p:txBody>
          <a:bodyPr/>
          <a:lstStyle/>
          <a:p>
            <a:pPr marL="0" indent="0">
              <a:buNone/>
            </a:pPr>
            <a:r>
              <a:rPr lang="en-US" dirty="0" smtClean="0"/>
              <a:t>How can regression methods attain ceteris paribus?</a:t>
            </a:r>
          </a:p>
          <a:p>
            <a:endParaRPr lang="en-US" dirty="0" smtClean="0"/>
          </a:p>
        </p:txBody>
      </p:sp>
      <p:sp>
        <p:nvSpPr>
          <p:cNvPr id="4" name="5-Point Star 3"/>
          <p:cNvSpPr/>
          <p:nvPr/>
        </p:nvSpPr>
        <p:spPr>
          <a:xfrm rot="20730749">
            <a:off x="268462" y="1173875"/>
            <a:ext cx="2376264" cy="2448272"/>
          </a:xfrm>
          <a:prstGeom prst="star5">
            <a:avLst/>
          </a:prstGeom>
          <a:solidFill>
            <a:schemeClr val="bg1"/>
          </a:solidFill>
          <a:ln>
            <a:solidFill>
              <a:srgbClr val="E309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15</a:t>
            </a:r>
            <a:endParaRPr lang="en-US" dirty="0">
              <a:solidFill>
                <a:schemeClr val="tx1"/>
              </a:solidFill>
            </a:endParaRPr>
          </a:p>
        </p:txBody>
      </p:sp>
    </p:spTree>
    <p:extLst>
      <p:ext uri="{BB962C8B-B14F-4D97-AF65-F5344CB8AC3E}">
        <p14:creationId xmlns:p14="http://schemas.microsoft.com/office/powerpoint/2010/main" val="31705460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Causal inference quiz:</a:t>
            </a:r>
            <a:br>
              <a:rPr lang="en-US" dirty="0" smtClean="0"/>
            </a:br>
            <a:r>
              <a:rPr lang="en-US" dirty="0" smtClean="0"/>
              <a:t>Regression methods</a:t>
            </a:r>
            <a:endParaRPr lang="en-US" dirty="0"/>
          </a:p>
        </p:txBody>
      </p:sp>
      <p:sp>
        <p:nvSpPr>
          <p:cNvPr id="3" name="Content Placeholder 2"/>
          <p:cNvSpPr>
            <a:spLocks noGrp="1"/>
          </p:cNvSpPr>
          <p:nvPr>
            <p:ph idx="1"/>
          </p:nvPr>
        </p:nvSpPr>
        <p:spPr>
          <a:xfrm>
            <a:off x="2987824" y="1419621"/>
            <a:ext cx="5698976" cy="3175001"/>
          </a:xfrm>
        </p:spPr>
        <p:txBody>
          <a:bodyPr/>
          <a:lstStyle/>
          <a:p>
            <a:pPr marL="0" indent="0">
              <a:buNone/>
            </a:pPr>
            <a:r>
              <a:rPr lang="en-US" dirty="0" smtClean="0"/>
              <a:t>How can regression methods attain ceteris paribus?</a:t>
            </a:r>
          </a:p>
          <a:p>
            <a:endParaRPr lang="en-US" dirty="0" smtClean="0"/>
          </a:p>
        </p:txBody>
      </p:sp>
      <p:sp>
        <p:nvSpPr>
          <p:cNvPr id="4" name="5-Point Star 3"/>
          <p:cNvSpPr/>
          <p:nvPr/>
        </p:nvSpPr>
        <p:spPr>
          <a:xfrm rot="20730749">
            <a:off x="268462" y="1173875"/>
            <a:ext cx="2376264" cy="2448272"/>
          </a:xfrm>
          <a:prstGeom prst="star5">
            <a:avLst/>
          </a:prstGeom>
          <a:solidFill>
            <a:schemeClr val="bg1"/>
          </a:solidFill>
          <a:ln>
            <a:solidFill>
              <a:srgbClr val="E309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15</a:t>
            </a:r>
            <a:endParaRPr lang="en-US" dirty="0">
              <a:solidFill>
                <a:schemeClr val="tx1"/>
              </a:solidFill>
            </a:endParaRPr>
          </a:p>
        </p:txBody>
      </p:sp>
      <p:sp>
        <p:nvSpPr>
          <p:cNvPr id="5" name="Rectangle 4"/>
          <p:cNvSpPr/>
          <p:nvPr/>
        </p:nvSpPr>
        <p:spPr>
          <a:xfrm>
            <a:off x="3941917" y="1945292"/>
            <a:ext cx="3510136" cy="2677656"/>
          </a:xfrm>
          <a:prstGeom prst="rect">
            <a:avLst/>
          </a:prstGeom>
        </p:spPr>
        <p:txBody>
          <a:bodyPr wrap="square">
            <a:spAutoFit/>
          </a:bodyPr>
          <a:lstStyle/>
          <a:p>
            <a:pPr algn="ctr">
              <a:spcBef>
                <a:spcPts val="360"/>
              </a:spcBef>
            </a:pPr>
            <a:r>
              <a:rPr lang="en-US" sz="1400" dirty="0">
                <a:solidFill>
                  <a:srgbClr val="ED1C24"/>
                </a:solidFill>
                <a:latin typeface="Verdana" panose="020B0604030504040204" pitchFamily="34" charset="0"/>
              </a:rPr>
              <a:t>“Regression-based causal inference is predicated on the assumption that when key observed variables have been made equal across treatment and control groups, selection bias from the things we can’t see is also mostly eliminated</a:t>
            </a:r>
            <a:r>
              <a:rPr lang="en-US" sz="1400" dirty="0" smtClean="0">
                <a:solidFill>
                  <a:srgbClr val="ED1C24"/>
                </a:solidFill>
                <a:latin typeface="Verdana" panose="020B0604030504040204" pitchFamily="34" charset="0"/>
              </a:rPr>
              <a:t>.” (Angrist &amp; </a:t>
            </a:r>
            <a:r>
              <a:rPr lang="en-US" sz="1400" dirty="0" err="1" smtClean="0">
                <a:solidFill>
                  <a:srgbClr val="ED1C24"/>
                </a:solidFill>
                <a:latin typeface="Verdana" panose="020B0604030504040204" pitchFamily="34" charset="0"/>
              </a:rPr>
              <a:t>Pischke</a:t>
            </a:r>
            <a:r>
              <a:rPr lang="en-US" sz="1400" dirty="0" smtClean="0">
                <a:solidFill>
                  <a:srgbClr val="ED1C24"/>
                </a:solidFill>
                <a:latin typeface="Verdana" panose="020B0604030504040204" pitchFamily="34" charset="0"/>
              </a:rPr>
              <a:t>, 2015, p. 47)</a:t>
            </a:r>
            <a:endParaRPr lang="en-US" sz="1400" dirty="0"/>
          </a:p>
          <a:p>
            <a:r>
              <a:rPr lang="en-US" sz="1400" dirty="0"/>
              <a:t/>
            </a:r>
            <a:br>
              <a:rPr lang="en-US" sz="1400" dirty="0"/>
            </a:br>
            <a:r>
              <a:rPr lang="en-US" sz="1400" dirty="0"/>
              <a:t/>
            </a:r>
            <a:br>
              <a:rPr lang="en-US" sz="1400" dirty="0"/>
            </a:br>
            <a:r>
              <a:rPr lang="en-US" sz="1400" dirty="0"/>
              <a:t/>
            </a:r>
            <a:br>
              <a:rPr lang="en-US" sz="1400" dirty="0"/>
            </a:br>
            <a:endParaRPr lang="en-US" sz="1400" dirty="0"/>
          </a:p>
        </p:txBody>
      </p:sp>
    </p:spTree>
    <p:extLst>
      <p:ext uri="{BB962C8B-B14F-4D97-AF65-F5344CB8AC3E}">
        <p14:creationId xmlns:p14="http://schemas.microsoft.com/office/powerpoint/2010/main" val="18003167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Causal inference quiz:</a:t>
            </a:r>
            <a:br>
              <a:rPr lang="en-US" dirty="0" smtClean="0"/>
            </a:br>
            <a:r>
              <a:rPr lang="en-US" dirty="0" smtClean="0"/>
              <a:t>Regression methods</a:t>
            </a:r>
            <a:endParaRPr lang="en-US" dirty="0"/>
          </a:p>
        </p:txBody>
      </p:sp>
      <p:sp>
        <p:nvSpPr>
          <p:cNvPr id="3" name="Content Placeholder 2"/>
          <p:cNvSpPr>
            <a:spLocks noGrp="1"/>
          </p:cNvSpPr>
          <p:nvPr>
            <p:ph idx="1"/>
          </p:nvPr>
        </p:nvSpPr>
        <p:spPr>
          <a:xfrm>
            <a:off x="2987824" y="1419621"/>
            <a:ext cx="5698976" cy="3175001"/>
          </a:xfrm>
        </p:spPr>
        <p:txBody>
          <a:bodyPr/>
          <a:lstStyle/>
          <a:p>
            <a:pPr marL="0" indent="0">
              <a:buNone/>
            </a:pPr>
            <a:r>
              <a:rPr lang="en-US" dirty="0" smtClean="0"/>
              <a:t>How is selection bias called in world of regression?</a:t>
            </a:r>
          </a:p>
          <a:p>
            <a:endParaRPr lang="en-US" dirty="0" smtClean="0"/>
          </a:p>
        </p:txBody>
      </p:sp>
      <p:sp>
        <p:nvSpPr>
          <p:cNvPr id="4" name="5-Point Star 3"/>
          <p:cNvSpPr/>
          <p:nvPr/>
        </p:nvSpPr>
        <p:spPr>
          <a:xfrm rot="20730749">
            <a:off x="268462" y="1173875"/>
            <a:ext cx="2376264" cy="2448272"/>
          </a:xfrm>
          <a:prstGeom prst="star5">
            <a:avLst/>
          </a:prstGeom>
          <a:solidFill>
            <a:schemeClr val="bg1"/>
          </a:solidFill>
          <a:ln>
            <a:solidFill>
              <a:srgbClr val="E309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16</a:t>
            </a:r>
            <a:endParaRPr lang="en-US" dirty="0">
              <a:solidFill>
                <a:schemeClr val="tx1"/>
              </a:solidFill>
            </a:endParaRPr>
          </a:p>
        </p:txBody>
      </p:sp>
    </p:spTree>
    <p:extLst>
      <p:ext uri="{BB962C8B-B14F-4D97-AF65-F5344CB8AC3E}">
        <p14:creationId xmlns:p14="http://schemas.microsoft.com/office/powerpoint/2010/main" val="13824181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Causal inference quiz:</a:t>
            </a:r>
            <a:br>
              <a:rPr lang="en-US" dirty="0" smtClean="0"/>
            </a:br>
            <a:r>
              <a:rPr lang="en-US" dirty="0" smtClean="0"/>
              <a:t>Regression methods</a:t>
            </a:r>
            <a:endParaRPr lang="en-US" dirty="0"/>
          </a:p>
        </p:txBody>
      </p:sp>
      <p:sp>
        <p:nvSpPr>
          <p:cNvPr id="3" name="Content Placeholder 2"/>
          <p:cNvSpPr>
            <a:spLocks noGrp="1"/>
          </p:cNvSpPr>
          <p:nvPr>
            <p:ph idx="1"/>
          </p:nvPr>
        </p:nvSpPr>
        <p:spPr>
          <a:xfrm>
            <a:off x="2987824" y="1419621"/>
            <a:ext cx="5698976" cy="3175001"/>
          </a:xfrm>
        </p:spPr>
        <p:txBody>
          <a:bodyPr/>
          <a:lstStyle/>
          <a:p>
            <a:pPr marL="0" indent="0">
              <a:buNone/>
            </a:pPr>
            <a:r>
              <a:rPr lang="en-US" dirty="0" smtClean="0"/>
              <a:t>How is selection bias called in world of regression?</a:t>
            </a:r>
          </a:p>
          <a:p>
            <a:endParaRPr lang="en-US" dirty="0" smtClean="0"/>
          </a:p>
        </p:txBody>
      </p:sp>
      <p:sp>
        <p:nvSpPr>
          <p:cNvPr id="4" name="5-Point Star 3"/>
          <p:cNvSpPr/>
          <p:nvPr/>
        </p:nvSpPr>
        <p:spPr>
          <a:xfrm rot="20730749">
            <a:off x="268462" y="1173875"/>
            <a:ext cx="2376264" cy="2448272"/>
          </a:xfrm>
          <a:prstGeom prst="star5">
            <a:avLst/>
          </a:prstGeom>
          <a:solidFill>
            <a:schemeClr val="bg1"/>
          </a:solidFill>
          <a:ln>
            <a:solidFill>
              <a:srgbClr val="E309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16</a:t>
            </a:r>
            <a:endParaRPr lang="en-US" dirty="0">
              <a:solidFill>
                <a:schemeClr val="tx1"/>
              </a:solidFill>
            </a:endParaRPr>
          </a:p>
        </p:txBody>
      </p:sp>
      <p:sp>
        <p:nvSpPr>
          <p:cNvPr id="5" name="Rectangle 4"/>
          <p:cNvSpPr/>
          <p:nvPr/>
        </p:nvSpPr>
        <p:spPr>
          <a:xfrm>
            <a:off x="3941917" y="1945292"/>
            <a:ext cx="3510136" cy="1651734"/>
          </a:xfrm>
          <a:prstGeom prst="rect">
            <a:avLst/>
          </a:prstGeom>
        </p:spPr>
        <p:txBody>
          <a:bodyPr wrap="square">
            <a:spAutoFit/>
          </a:bodyPr>
          <a:lstStyle/>
          <a:p>
            <a:pPr algn="ctr">
              <a:spcBef>
                <a:spcPts val="360"/>
              </a:spcBef>
            </a:pPr>
            <a:r>
              <a:rPr lang="en-US" sz="1400" dirty="0" smtClean="0">
                <a:solidFill>
                  <a:srgbClr val="ED1C24"/>
                </a:solidFill>
                <a:latin typeface="Verdana" panose="020B0604030504040204" pitchFamily="34" charset="0"/>
              </a:rPr>
              <a:t>Omitted variable bias</a:t>
            </a:r>
          </a:p>
          <a:p>
            <a:pPr algn="ctr">
              <a:spcBef>
                <a:spcPts val="360"/>
              </a:spcBef>
            </a:pPr>
            <a:r>
              <a:rPr lang="en-US" sz="1400" dirty="0" smtClean="0">
                <a:solidFill>
                  <a:srgbClr val="ED1C24"/>
                </a:solidFill>
                <a:latin typeface="Verdana" panose="020B0604030504040204" pitchFamily="34" charset="0"/>
                <a:sym typeface="Wingdings" panose="05000000000000000000" pitchFamily="2" charset="2"/>
              </a:rPr>
              <a:t> If control strategy does not capture whole selection mechanism</a:t>
            </a:r>
            <a:endParaRPr lang="en-US" sz="1400" dirty="0"/>
          </a:p>
          <a:p>
            <a:r>
              <a:rPr lang="en-US" sz="1400" dirty="0"/>
              <a:t/>
            </a:r>
            <a:br>
              <a:rPr lang="en-US" sz="1400" dirty="0"/>
            </a:br>
            <a:r>
              <a:rPr lang="en-US" sz="1400" dirty="0"/>
              <a:t/>
            </a:r>
            <a:br>
              <a:rPr lang="en-US" sz="1400" dirty="0"/>
            </a:br>
            <a:r>
              <a:rPr lang="en-US" sz="1400" dirty="0"/>
              <a:t/>
            </a:r>
            <a:br>
              <a:rPr lang="en-US" sz="1400" dirty="0"/>
            </a:br>
            <a:endParaRPr lang="en-US" sz="1400" dirty="0"/>
          </a:p>
        </p:txBody>
      </p:sp>
    </p:spTree>
    <p:extLst>
      <p:ext uri="{BB962C8B-B14F-4D97-AF65-F5344CB8AC3E}">
        <p14:creationId xmlns:p14="http://schemas.microsoft.com/office/powerpoint/2010/main" val="10984608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Causal inference quiz:</a:t>
            </a:r>
            <a:br>
              <a:rPr lang="en-US" dirty="0" smtClean="0"/>
            </a:br>
            <a:r>
              <a:rPr lang="en-US" dirty="0" smtClean="0"/>
              <a:t>Regression methods</a:t>
            </a:r>
            <a:endParaRPr lang="en-US" dirty="0"/>
          </a:p>
        </p:txBody>
      </p:sp>
      <p:sp>
        <p:nvSpPr>
          <p:cNvPr id="3" name="Content Placeholder 2"/>
          <p:cNvSpPr>
            <a:spLocks noGrp="1"/>
          </p:cNvSpPr>
          <p:nvPr>
            <p:ph idx="1"/>
          </p:nvPr>
        </p:nvSpPr>
        <p:spPr>
          <a:xfrm>
            <a:off x="2987824" y="1419621"/>
            <a:ext cx="5698976" cy="3175001"/>
          </a:xfrm>
        </p:spPr>
        <p:txBody>
          <a:bodyPr/>
          <a:lstStyle/>
          <a:p>
            <a:pPr marL="0" indent="0">
              <a:buNone/>
            </a:pPr>
            <a:r>
              <a:rPr lang="en-US" dirty="0" smtClean="0"/>
              <a:t>What do we need to utilize regressions for causal inference?</a:t>
            </a:r>
          </a:p>
          <a:p>
            <a:endParaRPr lang="en-US" dirty="0" smtClean="0"/>
          </a:p>
        </p:txBody>
      </p:sp>
      <p:sp>
        <p:nvSpPr>
          <p:cNvPr id="4" name="5-Point Star 3"/>
          <p:cNvSpPr/>
          <p:nvPr/>
        </p:nvSpPr>
        <p:spPr>
          <a:xfrm rot="20730749">
            <a:off x="268462" y="1173875"/>
            <a:ext cx="2376264" cy="2448272"/>
          </a:xfrm>
          <a:prstGeom prst="star5">
            <a:avLst/>
          </a:prstGeom>
          <a:solidFill>
            <a:schemeClr val="bg1"/>
          </a:solidFill>
          <a:ln>
            <a:solidFill>
              <a:srgbClr val="E309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17</a:t>
            </a:r>
            <a:endParaRPr lang="en-US" dirty="0">
              <a:solidFill>
                <a:schemeClr val="tx1"/>
              </a:solidFill>
            </a:endParaRPr>
          </a:p>
        </p:txBody>
      </p:sp>
    </p:spTree>
    <p:extLst>
      <p:ext uri="{BB962C8B-B14F-4D97-AF65-F5344CB8AC3E}">
        <p14:creationId xmlns:p14="http://schemas.microsoft.com/office/powerpoint/2010/main" val="39644816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Causal inference quiz:</a:t>
            </a:r>
            <a:br>
              <a:rPr lang="en-US" dirty="0" smtClean="0"/>
            </a:br>
            <a:r>
              <a:rPr lang="en-US" dirty="0" smtClean="0"/>
              <a:t>Regression methods</a:t>
            </a:r>
            <a:endParaRPr lang="en-US" dirty="0"/>
          </a:p>
        </p:txBody>
      </p:sp>
      <p:sp>
        <p:nvSpPr>
          <p:cNvPr id="3" name="Content Placeholder 2"/>
          <p:cNvSpPr>
            <a:spLocks noGrp="1"/>
          </p:cNvSpPr>
          <p:nvPr>
            <p:ph idx="1"/>
          </p:nvPr>
        </p:nvSpPr>
        <p:spPr>
          <a:xfrm>
            <a:off x="2987824" y="1419621"/>
            <a:ext cx="5698976" cy="3175001"/>
          </a:xfrm>
        </p:spPr>
        <p:txBody>
          <a:bodyPr/>
          <a:lstStyle/>
          <a:p>
            <a:pPr marL="0" indent="0">
              <a:buNone/>
            </a:pPr>
            <a:r>
              <a:rPr lang="en-US" dirty="0" smtClean="0"/>
              <a:t>What do we need to utilize regressions for causal inference?</a:t>
            </a:r>
          </a:p>
          <a:p>
            <a:pPr fontAlgn="base">
              <a:buFont typeface="+mj-lt"/>
              <a:buAutoNum type="arabicPeriod"/>
            </a:pPr>
            <a:r>
              <a:rPr lang="en-US" dirty="0" smtClean="0"/>
              <a:t>knowledge </a:t>
            </a:r>
            <a:r>
              <a:rPr lang="en-US" dirty="0"/>
              <a:t>about the selection mechanisms at play</a:t>
            </a:r>
          </a:p>
          <a:p>
            <a:pPr fontAlgn="base">
              <a:buFont typeface="+mj-lt"/>
              <a:buAutoNum type="arabicPeriod"/>
            </a:pPr>
            <a:r>
              <a:rPr lang="en-US" dirty="0"/>
              <a:t>good observed variables (associated with treatment allocation AND outcome) to capture the selection mechanisms</a:t>
            </a:r>
          </a:p>
          <a:p>
            <a:pPr fontAlgn="base">
              <a:buFont typeface="+mj-lt"/>
              <a:buAutoNum type="arabicPeriod"/>
            </a:pPr>
            <a:r>
              <a:rPr lang="en-US" dirty="0"/>
              <a:t>overlaps in characteristics between treatment and control groups</a:t>
            </a:r>
          </a:p>
          <a:p>
            <a:pPr fontAlgn="base">
              <a:buFont typeface="+mj-lt"/>
              <a:buAutoNum type="arabicPeriod"/>
            </a:pPr>
            <a:r>
              <a:rPr lang="en-US" dirty="0"/>
              <a:t>large enough datasets</a:t>
            </a:r>
          </a:p>
          <a:p>
            <a:pPr fontAlgn="base">
              <a:buFont typeface="+mj-lt"/>
              <a:buAutoNum type="arabicPeriod"/>
            </a:pPr>
            <a:r>
              <a:rPr lang="en-US" dirty="0"/>
              <a:t>appropriate regression model</a:t>
            </a:r>
          </a:p>
          <a:p>
            <a:endParaRPr lang="en-US" dirty="0" smtClean="0"/>
          </a:p>
        </p:txBody>
      </p:sp>
      <p:sp>
        <p:nvSpPr>
          <p:cNvPr id="4" name="5-Point Star 3"/>
          <p:cNvSpPr/>
          <p:nvPr/>
        </p:nvSpPr>
        <p:spPr>
          <a:xfrm rot="20730749">
            <a:off x="268462" y="1173875"/>
            <a:ext cx="2376264" cy="2448272"/>
          </a:xfrm>
          <a:prstGeom prst="star5">
            <a:avLst/>
          </a:prstGeom>
          <a:solidFill>
            <a:schemeClr val="bg1"/>
          </a:solidFill>
          <a:ln>
            <a:solidFill>
              <a:srgbClr val="E309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17</a:t>
            </a:r>
            <a:endParaRPr lang="en-US" dirty="0">
              <a:solidFill>
                <a:schemeClr val="tx1"/>
              </a:solidFill>
            </a:endParaRPr>
          </a:p>
        </p:txBody>
      </p:sp>
    </p:spTree>
    <p:extLst>
      <p:ext uri="{BB962C8B-B14F-4D97-AF65-F5344CB8AC3E}">
        <p14:creationId xmlns:p14="http://schemas.microsoft.com/office/powerpoint/2010/main" val="9140786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Causal inference quiz:</a:t>
            </a:r>
            <a:br>
              <a:rPr lang="en-US" dirty="0" smtClean="0"/>
            </a:br>
            <a:r>
              <a:rPr lang="en-US" dirty="0" smtClean="0"/>
              <a:t>Regression methods</a:t>
            </a:r>
            <a:endParaRPr lang="en-US" dirty="0"/>
          </a:p>
        </p:txBody>
      </p:sp>
      <p:sp>
        <p:nvSpPr>
          <p:cNvPr id="3" name="Content Placeholder 2"/>
          <p:cNvSpPr>
            <a:spLocks noGrp="1"/>
          </p:cNvSpPr>
          <p:nvPr>
            <p:ph idx="1"/>
          </p:nvPr>
        </p:nvSpPr>
        <p:spPr>
          <a:xfrm>
            <a:off x="2987824" y="1419621"/>
            <a:ext cx="5698976" cy="3175001"/>
          </a:xfrm>
        </p:spPr>
        <p:txBody>
          <a:bodyPr/>
          <a:lstStyle/>
          <a:p>
            <a:pPr marL="0" indent="0">
              <a:buNone/>
            </a:pPr>
            <a:r>
              <a:rPr lang="en-US" dirty="0" smtClean="0"/>
              <a:t>What has to be included in regression studies for causal inference?</a:t>
            </a:r>
          </a:p>
          <a:p>
            <a:endParaRPr lang="en-US" dirty="0" smtClean="0"/>
          </a:p>
        </p:txBody>
      </p:sp>
      <p:sp>
        <p:nvSpPr>
          <p:cNvPr id="4" name="5-Point Star 3"/>
          <p:cNvSpPr/>
          <p:nvPr/>
        </p:nvSpPr>
        <p:spPr>
          <a:xfrm rot="20730749">
            <a:off x="268462" y="1173875"/>
            <a:ext cx="2376264" cy="2448272"/>
          </a:xfrm>
          <a:prstGeom prst="star5">
            <a:avLst/>
          </a:prstGeom>
          <a:solidFill>
            <a:schemeClr val="bg1"/>
          </a:solidFill>
          <a:ln>
            <a:solidFill>
              <a:srgbClr val="E309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18</a:t>
            </a:r>
            <a:endParaRPr lang="en-US" dirty="0">
              <a:solidFill>
                <a:schemeClr val="tx1"/>
              </a:solidFill>
            </a:endParaRPr>
          </a:p>
        </p:txBody>
      </p:sp>
    </p:spTree>
    <p:extLst>
      <p:ext uri="{BB962C8B-B14F-4D97-AF65-F5344CB8AC3E}">
        <p14:creationId xmlns:p14="http://schemas.microsoft.com/office/powerpoint/2010/main" val="776728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Causal inference quiz</a:t>
            </a:r>
          </a:p>
          <a:p>
            <a:r>
              <a:rPr lang="en-US" dirty="0" smtClean="0"/>
              <a:t>Assignment requirements</a:t>
            </a:r>
          </a:p>
          <a:p>
            <a:r>
              <a:rPr lang="en-US" dirty="0" smtClean="0"/>
              <a:t>Feedback</a:t>
            </a:r>
            <a:endParaRPr lang="en-US" dirty="0"/>
          </a:p>
        </p:txBody>
      </p:sp>
    </p:spTree>
    <p:extLst>
      <p:ext uri="{BB962C8B-B14F-4D97-AF65-F5344CB8AC3E}">
        <p14:creationId xmlns:p14="http://schemas.microsoft.com/office/powerpoint/2010/main" val="7353521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Causal inference quiz:</a:t>
            </a:r>
            <a:br>
              <a:rPr lang="en-US" dirty="0" smtClean="0"/>
            </a:br>
            <a:r>
              <a:rPr lang="en-US" dirty="0" smtClean="0"/>
              <a:t>Regression methods</a:t>
            </a:r>
            <a:endParaRPr lang="en-US" dirty="0"/>
          </a:p>
        </p:txBody>
      </p:sp>
      <p:sp>
        <p:nvSpPr>
          <p:cNvPr id="3" name="Content Placeholder 2"/>
          <p:cNvSpPr>
            <a:spLocks noGrp="1"/>
          </p:cNvSpPr>
          <p:nvPr>
            <p:ph idx="1"/>
          </p:nvPr>
        </p:nvSpPr>
        <p:spPr>
          <a:xfrm>
            <a:off x="2987824" y="1419621"/>
            <a:ext cx="5698976" cy="3175001"/>
          </a:xfrm>
        </p:spPr>
        <p:txBody>
          <a:bodyPr/>
          <a:lstStyle/>
          <a:p>
            <a:pPr marL="0" indent="0">
              <a:buNone/>
            </a:pPr>
            <a:r>
              <a:rPr lang="en-US" dirty="0" smtClean="0"/>
              <a:t>What has to be included in regression studies for causal inference?</a:t>
            </a:r>
          </a:p>
          <a:p>
            <a:r>
              <a:rPr lang="en-US" dirty="0" smtClean="0"/>
              <a:t>Justification </a:t>
            </a:r>
            <a:r>
              <a:rPr lang="en-US" dirty="0"/>
              <a:t>of control </a:t>
            </a:r>
            <a:r>
              <a:rPr lang="en-US" dirty="0" smtClean="0"/>
              <a:t>strategy</a:t>
            </a:r>
          </a:p>
          <a:p>
            <a:r>
              <a:rPr lang="en-US" dirty="0" smtClean="0"/>
              <a:t>Balance checks</a:t>
            </a:r>
          </a:p>
          <a:p>
            <a:r>
              <a:rPr lang="en-US" dirty="0" smtClean="0"/>
              <a:t>Sensitivity analyses</a:t>
            </a:r>
          </a:p>
          <a:p>
            <a:r>
              <a:rPr lang="en-US" dirty="0" smtClean="0"/>
              <a:t>…</a:t>
            </a:r>
            <a:endParaRPr lang="en-US" dirty="0"/>
          </a:p>
          <a:p>
            <a:endParaRPr lang="en-US" dirty="0" smtClean="0"/>
          </a:p>
        </p:txBody>
      </p:sp>
      <p:sp>
        <p:nvSpPr>
          <p:cNvPr id="4" name="5-Point Star 3"/>
          <p:cNvSpPr/>
          <p:nvPr/>
        </p:nvSpPr>
        <p:spPr>
          <a:xfrm rot="20730749">
            <a:off x="268462" y="1173875"/>
            <a:ext cx="2376264" cy="2448272"/>
          </a:xfrm>
          <a:prstGeom prst="star5">
            <a:avLst/>
          </a:prstGeom>
          <a:solidFill>
            <a:schemeClr val="bg1"/>
          </a:solidFill>
          <a:ln>
            <a:solidFill>
              <a:srgbClr val="E309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18</a:t>
            </a:r>
            <a:endParaRPr lang="en-US" dirty="0">
              <a:solidFill>
                <a:schemeClr val="tx1"/>
              </a:solidFill>
            </a:endParaRPr>
          </a:p>
        </p:txBody>
      </p:sp>
    </p:spTree>
    <p:extLst>
      <p:ext uri="{BB962C8B-B14F-4D97-AF65-F5344CB8AC3E}">
        <p14:creationId xmlns:p14="http://schemas.microsoft.com/office/powerpoint/2010/main" val="38864880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Causal inference quiz:</a:t>
            </a:r>
            <a:br>
              <a:rPr lang="en-US" dirty="0" smtClean="0"/>
            </a:br>
            <a:r>
              <a:rPr lang="en-US" dirty="0" smtClean="0"/>
              <a:t>Regression methods</a:t>
            </a:r>
            <a:endParaRPr lang="en-US" dirty="0"/>
          </a:p>
        </p:txBody>
      </p:sp>
      <p:sp>
        <p:nvSpPr>
          <p:cNvPr id="3" name="Content Placeholder 2"/>
          <p:cNvSpPr>
            <a:spLocks noGrp="1"/>
          </p:cNvSpPr>
          <p:nvPr>
            <p:ph idx="1"/>
          </p:nvPr>
        </p:nvSpPr>
        <p:spPr>
          <a:xfrm>
            <a:off x="2987824" y="1419621"/>
            <a:ext cx="5698976" cy="3175001"/>
          </a:xfrm>
        </p:spPr>
        <p:txBody>
          <a:bodyPr/>
          <a:lstStyle/>
          <a:p>
            <a:pPr marL="0" indent="0">
              <a:buNone/>
            </a:pPr>
            <a:r>
              <a:rPr lang="en-US" dirty="0" smtClean="0"/>
              <a:t>What is a propensity score?</a:t>
            </a:r>
          </a:p>
          <a:p>
            <a:pPr marL="0" indent="0">
              <a:buNone/>
            </a:pPr>
            <a:endParaRPr lang="en-US" dirty="0"/>
          </a:p>
          <a:p>
            <a:endParaRPr lang="en-US" dirty="0" smtClean="0"/>
          </a:p>
        </p:txBody>
      </p:sp>
      <p:sp>
        <p:nvSpPr>
          <p:cNvPr id="4" name="5-Point Star 3"/>
          <p:cNvSpPr/>
          <p:nvPr/>
        </p:nvSpPr>
        <p:spPr>
          <a:xfrm rot="20730749">
            <a:off x="268462" y="1173875"/>
            <a:ext cx="2376264" cy="2448272"/>
          </a:xfrm>
          <a:prstGeom prst="star5">
            <a:avLst/>
          </a:prstGeom>
          <a:solidFill>
            <a:schemeClr val="bg1"/>
          </a:solidFill>
          <a:ln>
            <a:solidFill>
              <a:srgbClr val="E309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19</a:t>
            </a:r>
            <a:endParaRPr lang="en-US" dirty="0">
              <a:solidFill>
                <a:schemeClr val="tx1"/>
              </a:solidFill>
            </a:endParaRPr>
          </a:p>
        </p:txBody>
      </p:sp>
    </p:spTree>
    <p:extLst>
      <p:ext uri="{BB962C8B-B14F-4D97-AF65-F5344CB8AC3E}">
        <p14:creationId xmlns:p14="http://schemas.microsoft.com/office/powerpoint/2010/main" val="35534277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Causal inference quiz:</a:t>
            </a:r>
            <a:br>
              <a:rPr lang="en-US" dirty="0" smtClean="0"/>
            </a:br>
            <a:r>
              <a:rPr lang="en-US" dirty="0" smtClean="0"/>
              <a:t>Regression methods</a:t>
            </a:r>
            <a:endParaRPr lang="en-US" dirty="0"/>
          </a:p>
        </p:txBody>
      </p:sp>
      <p:sp>
        <p:nvSpPr>
          <p:cNvPr id="3" name="Content Placeholder 2"/>
          <p:cNvSpPr>
            <a:spLocks noGrp="1"/>
          </p:cNvSpPr>
          <p:nvPr>
            <p:ph idx="1"/>
          </p:nvPr>
        </p:nvSpPr>
        <p:spPr>
          <a:xfrm>
            <a:off x="2987824" y="1419621"/>
            <a:ext cx="5698976" cy="3175001"/>
          </a:xfrm>
        </p:spPr>
        <p:txBody>
          <a:bodyPr/>
          <a:lstStyle/>
          <a:p>
            <a:pPr marL="0" indent="0">
              <a:buNone/>
            </a:pPr>
            <a:r>
              <a:rPr lang="en-US" dirty="0" smtClean="0"/>
              <a:t>What is a propensity score?</a:t>
            </a:r>
          </a:p>
          <a:p>
            <a:r>
              <a:rPr lang="en-US" dirty="0" smtClean="0"/>
              <a:t>Individual score reflecting the probability to receive a treatment given a set of observed covariates</a:t>
            </a:r>
          </a:p>
          <a:p>
            <a:r>
              <a:rPr lang="en-US" dirty="0" smtClean="0"/>
              <a:t>Similar to control variables, covariates are selected to depict the selection mechanism as well as possible</a:t>
            </a:r>
          </a:p>
          <a:p>
            <a:pPr lvl="1"/>
            <a:r>
              <a:rPr lang="en-US" dirty="0" smtClean="0"/>
              <a:t>Which variables can be assumed to relate to allocation to treatment or control group as well as outcome?</a:t>
            </a:r>
          </a:p>
          <a:p>
            <a:pPr lvl="1"/>
            <a:r>
              <a:rPr lang="en-US" dirty="0" smtClean="0"/>
              <a:t>Outcome is never included in set of covariates; pre-treatment measure of outcome is usually a very good covariate</a:t>
            </a:r>
            <a:endParaRPr lang="en-US" dirty="0"/>
          </a:p>
          <a:p>
            <a:endParaRPr lang="en-US" dirty="0" smtClean="0"/>
          </a:p>
        </p:txBody>
      </p:sp>
      <p:sp>
        <p:nvSpPr>
          <p:cNvPr id="4" name="5-Point Star 3"/>
          <p:cNvSpPr/>
          <p:nvPr/>
        </p:nvSpPr>
        <p:spPr>
          <a:xfrm rot="20730749">
            <a:off x="268462" y="1173875"/>
            <a:ext cx="2376264" cy="2448272"/>
          </a:xfrm>
          <a:prstGeom prst="star5">
            <a:avLst/>
          </a:prstGeom>
          <a:solidFill>
            <a:schemeClr val="bg1"/>
          </a:solidFill>
          <a:ln>
            <a:solidFill>
              <a:srgbClr val="E309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19</a:t>
            </a:r>
            <a:endParaRPr lang="en-US" dirty="0">
              <a:solidFill>
                <a:schemeClr val="tx1"/>
              </a:solidFill>
            </a:endParaRPr>
          </a:p>
        </p:txBody>
      </p:sp>
    </p:spTree>
    <p:extLst>
      <p:ext uri="{BB962C8B-B14F-4D97-AF65-F5344CB8AC3E}">
        <p14:creationId xmlns:p14="http://schemas.microsoft.com/office/powerpoint/2010/main" val="30368414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Causal inference quiz:</a:t>
            </a:r>
            <a:br>
              <a:rPr lang="en-US" dirty="0" smtClean="0"/>
            </a:br>
            <a:r>
              <a:rPr lang="en-US" dirty="0" smtClean="0"/>
              <a:t>Regression methods</a:t>
            </a:r>
            <a:endParaRPr lang="en-US" dirty="0"/>
          </a:p>
        </p:txBody>
      </p:sp>
      <p:sp>
        <p:nvSpPr>
          <p:cNvPr id="3" name="Content Placeholder 2"/>
          <p:cNvSpPr>
            <a:spLocks noGrp="1"/>
          </p:cNvSpPr>
          <p:nvPr>
            <p:ph idx="1"/>
          </p:nvPr>
        </p:nvSpPr>
        <p:spPr>
          <a:xfrm>
            <a:off x="2987824" y="1419621"/>
            <a:ext cx="5698976" cy="3175001"/>
          </a:xfrm>
        </p:spPr>
        <p:txBody>
          <a:bodyPr/>
          <a:lstStyle/>
          <a:p>
            <a:pPr marL="0" indent="0">
              <a:buNone/>
            </a:pPr>
            <a:r>
              <a:rPr lang="en-US" dirty="0" smtClean="0"/>
              <a:t>How is the propensity score used in propensity score matching methods?</a:t>
            </a:r>
          </a:p>
          <a:p>
            <a:pPr marL="0" indent="0">
              <a:buNone/>
            </a:pPr>
            <a:endParaRPr lang="en-US" dirty="0"/>
          </a:p>
          <a:p>
            <a:endParaRPr lang="en-US" dirty="0" smtClean="0"/>
          </a:p>
        </p:txBody>
      </p:sp>
      <p:sp>
        <p:nvSpPr>
          <p:cNvPr id="4" name="5-Point Star 3"/>
          <p:cNvSpPr/>
          <p:nvPr/>
        </p:nvSpPr>
        <p:spPr>
          <a:xfrm rot="20730749">
            <a:off x="268462" y="1173875"/>
            <a:ext cx="2376264" cy="2448272"/>
          </a:xfrm>
          <a:prstGeom prst="star5">
            <a:avLst/>
          </a:prstGeom>
          <a:solidFill>
            <a:schemeClr val="bg1"/>
          </a:solidFill>
          <a:ln>
            <a:solidFill>
              <a:srgbClr val="E309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20</a:t>
            </a:r>
            <a:endParaRPr lang="en-US" dirty="0">
              <a:solidFill>
                <a:schemeClr val="tx1"/>
              </a:solidFill>
            </a:endParaRPr>
          </a:p>
        </p:txBody>
      </p:sp>
    </p:spTree>
    <p:extLst>
      <p:ext uri="{BB962C8B-B14F-4D97-AF65-F5344CB8AC3E}">
        <p14:creationId xmlns:p14="http://schemas.microsoft.com/office/powerpoint/2010/main" val="16757341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https://lh3.googleusercontent.com/fi2dNgruBZ1rM8KJ6UVz1Dxnm2M7sdIlLAYhCn9I1EggZRZMI24hX3ZtO0CZmzQ96jT_4i-PYfHNuuedsyrnbXEX1ql1nqOr7jQCJbt6AVcJb65hOqMWnK2zs3F8lxeKNw"/>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6660232" y="2869019"/>
            <a:ext cx="2301358" cy="202287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Causal inference quiz:</a:t>
            </a:r>
            <a:br>
              <a:rPr lang="en-US" dirty="0" smtClean="0"/>
            </a:br>
            <a:r>
              <a:rPr lang="en-US" dirty="0" smtClean="0"/>
              <a:t>Regression methods</a:t>
            </a:r>
            <a:endParaRPr lang="en-US" dirty="0"/>
          </a:p>
        </p:txBody>
      </p:sp>
      <p:sp>
        <p:nvSpPr>
          <p:cNvPr id="3" name="Content Placeholder 2"/>
          <p:cNvSpPr>
            <a:spLocks noGrp="1"/>
          </p:cNvSpPr>
          <p:nvPr>
            <p:ph idx="1"/>
          </p:nvPr>
        </p:nvSpPr>
        <p:spPr>
          <a:xfrm>
            <a:off x="2987824" y="1419621"/>
            <a:ext cx="5698976" cy="3175001"/>
          </a:xfrm>
        </p:spPr>
        <p:txBody>
          <a:bodyPr/>
          <a:lstStyle/>
          <a:p>
            <a:pPr marL="0" indent="0">
              <a:buNone/>
            </a:pPr>
            <a:r>
              <a:rPr lang="en-US" dirty="0" smtClean="0"/>
              <a:t>How is the propensity score used in propensity score matching methods?</a:t>
            </a:r>
          </a:p>
          <a:p>
            <a:r>
              <a:rPr lang="en-US" dirty="0" smtClean="0"/>
              <a:t>Balancing treatment and control group a posteriori (i.e., make them as comparable as possible given set of covariates)</a:t>
            </a:r>
          </a:p>
          <a:p>
            <a:r>
              <a:rPr lang="en-US" dirty="0" smtClean="0"/>
              <a:t>In 1:1 nearest neighbor matching, we pick the control unit with most similar propensity score for every treatment unit (and exclude remaining control units)</a:t>
            </a:r>
          </a:p>
          <a:p>
            <a:r>
              <a:rPr lang="en-US" dirty="0" smtClean="0"/>
              <a:t>Balance checks assure that groups are similar enough</a:t>
            </a:r>
            <a:endParaRPr lang="en-US" dirty="0"/>
          </a:p>
          <a:p>
            <a:endParaRPr lang="en-US" dirty="0" smtClean="0"/>
          </a:p>
        </p:txBody>
      </p:sp>
      <p:sp>
        <p:nvSpPr>
          <p:cNvPr id="4" name="5-Point Star 3"/>
          <p:cNvSpPr/>
          <p:nvPr/>
        </p:nvSpPr>
        <p:spPr>
          <a:xfrm rot="20730749">
            <a:off x="268462" y="1173875"/>
            <a:ext cx="2376264" cy="2448272"/>
          </a:xfrm>
          <a:prstGeom prst="star5">
            <a:avLst/>
          </a:prstGeom>
          <a:solidFill>
            <a:schemeClr val="bg1"/>
          </a:solidFill>
          <a:ln>
            <a:solidFill>
              <a:srgbClr val="E309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20</a:t>
            </a:r>
            <a:endParaRPr lang="en-US" dirty="0">
              <a:solidFill>
                <a:schemeClr val="tx1"/>
              </a:solidFill>
            </a:endParaRPr>
          </a:p>
        </p:txBody>
      </p:sp>
    </p:spTree>
    <p:extLst>
      <p:ext uri="{BB962C8B-B14F-4D97-AF65-F5344CB8AC3E}">
        <p14:creationId xmlns:p14="http://schemas.microsoft.com/office/powerpoint/2010/main" val="11776780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Causal inference quiz:</a:t>
            </a:r>
            <a:br>
              <a:rPr lang="en-US" dirty="0" smtClean="0"/>
            </a:br>
            <a:r>
              <a:rPr lang="en-US" dirty="0" smtClean="0"/>
              <a:t>Regression methods</a:t>
            </a:r>
            <a:endParaRPr lang="en-US" dirty="0"/>
          </a:p>
        </p:txBody>
      </p:sp>
      <p:sp>
        <p:nvSpPr>
          <p:cNvPr id="3" name="Content Placeholder 2"/>
          <p:cNvSpPr>
            <a:spLocks noGrp="1"/>
          </p:cNvSpPr>
          <p:nvPr>
            <p:ph idx="1"/>
          </p:nvPr>
        </p:nvSpPr>
        <p:spPr>
          <a:xfrm>
            <a:off x="2987824" y="1419621"/>
            <a:ext cx="5698976" cy="3175001"/>
          </a:xfrm>
        </p:spPr>
        <p:txBody>
          <a:bodyPr/>
          <a:lstStyle/>
          <a:p>
            <a:pPr marL="0" indent="0">
              <a:buNone/>
            </a:pPr>
            <a:r>
              <a:rPr lang="en-US" dirty="0" smtClean="0"/>
              <a:t>What are advantages of propensity score matching?</a:t>
            </a:r>
            <a:endParaRPr lang="en-US" dirty="0"/>
          </a:p>
          <a:p>
            <a:endParaRPr lang="en-US" dirty="0" smtClean="0"/>
          </a:p>
        </p:txBody>
      </p:sp>
      <p:sp>
        <p:nvSpPr>
          <p:cNvPr id="4" name="5-Point Star 3"/>
          <p:cNvSpPr/>
          <p:nvPr/>
        </p:nvSpPr>
        <p:spPr>
          <a:xfrm rot="20730749">
            <a:off x="268462" y="1173875"/>
            <a:ext cx="2376264" cy="2448272"/>
          </a:xfrm>
          <a:prstGeom prst="star5">
            <a:avLst/>
          </a:prstGeom>
          <a:solidFill>
            <a:schemeClr val="bg1"/>
          </a:solidFill>
          <a:ln>
            <a:solidFill>
              <a:srgbClr val="E309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21</a:t>
            </a:r>
            <a:endParaRPr lang="en-US" dirty="0">
              <a:solidFill>
                <a:schemeClr val="tx1"/>
              </a:solidFill>
            </a:endParaRPr>
          </a:p>
        </p:txBody>
      </p:sp>
    </p:spTree>
    <p:extLst>
      <p:ext uri="{BB962C8B-B14F-4D97-AF65-F5344CB8AC3E}">
        <p14:creationId xmlns:p14="http://schemas.microsoft.com/office/powerpoint/2010/main" val="11644139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Causal inference quiz:</a:t>
            </a:r>
            <a:br>
              <a:rPr lang="en-US" dirty="0" smtClean="0"/>
            </a:br>
            <a:r>
              <a:rPr lang="en-US" dirty="0" smtClean="0"/>
              <a:t>Regression methods</a:t>
            </a:r>
            <a:endParaRPr lang="en-US" dirty="0"/>
          </a:p>
        </p:txBody>
      </p:sp>
      <p:sp>
        <p:nvSpPr>
          <p:cNvPr id="3" name="Content Placeholder 2"/>
          <p:cNvSpPr>
            <a:spLocks noGrp="1"/>
          </p:cNvSpPr>
          <p:nvPr>
            <p:ph idx="1"/>
          </p:nvPr>
        </p:nvSpPr>
        <p:spPr>
          <a:xfrm>
            <a:off x="2987824" y="1419621"/>
            <a:ext cx="5698976" cy="3175001"/>
          </a:xfrm>
        </p:spPr>
        <p:txBody>
          <a:bodyPr/>
          <a:lstStyle/>
          <a:p>
            <a:pPr marL="0" indent="0">
              <a:buNone/>
            </a:pPr>
            <a:r>
              <a:rPr lang="en-US" dirty="0" smtClean="0"/>
              <a:t>What are advantages of propensity score matching?</a:t>
            </a:r>
          </a:p>
          <a:p>
            <a:r>
              <a:rPr lang="en-US" dirty="0" smtClean="0"/>
              <a:t>Non-parametric preprocessing of estimation makes estimates more robust to small changes in parametric specification</a:t>
            </a:r>
          </a:p>
          <a:p>
            <a:r>
              <a:rPr lang="en-US" dirty="0" smtClean="0"/>
              <a:t>Separation of estimation procedure in two steps simulates research design of experiment, where outcome is not known at group allocation</a:t>
            </a:r>
          </a:p>
          <a:p>
            <a:r>
              <a:rPr lang="en-US" dirty="0" smtClean="0"/>
              <a:t>Makes areas visible where treatment and control group do not overlap sufficiently in covariates (e.g., Slovakia example)</a:t>
            </a:r>
          </a:p>
          <a:p>
            <a:r>
              <a:rPr lang="en-US" dirty="0" smtClean="0"/>
              <a:t>Matching methods have straightforward diagnostics</a:t>
            </a:r>
          </a:p>
          <a:p>
            <a:r>
              <a:rPr lang="en-US" dirty="0" smtClean="0"/>
              <a:t>Selection mechanisms are explicitly discussed</a:t>
            </a:r>
            <a:endParaRPr lang="en-US" dirty="0"/>
          </a:p>
          <a:p>
            <a:endParaRPr lang="en-US" dirty="0" smtClean="0"/>
          </a:p>
        </p:txBody>
      </p:sp>
      <p:sp>
        <p:nvSpPr>
          <p:cNvPr id="4" name="5-Point Star 3"/>
          <p:cNvSpPr/>
          <p:nvPr/>
        </p:nvSpPr>
        <p:spPr>
          <a:xfrm rot="20730749">
            <a:off x="268462" y="1173875"/>
            <a:ext cx="2376264" cy="2448272"/>
          </a:xfrm>
          <a:prstGeom prst="star5">
            <a:avLst/>
          </a:prstGeom>
          <a:solidFill>
            <a:schemeClr val="bg1"/>
          </a:solidFill>
          <a:ln>
            <a:solidFill>
              <a:srgbClr val="E309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21</a:t>
            </a:r>
            <a:endParaRPr lang="en-US" dirty="0">
              <a:solidFill>
                <a:schemeClr val="tx1"/>
              </a:solidFill>
            </a:endParaRPr>
          </a:p>
        </p:txBody>
      </p:sp>
    </p:spTree>
    <p:extLst>
      <p:ext uri="{BB962C8B-B14F-4D97-AF65-F5344CB8AC3E}">
        <p14:creationId xmlns:p14="http://schemas.microsoft.com/office/powerpoint/2010/main" val="31811404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Causal inference quiz:</a:t>
            </a:r>
            <a:br>
              <a:rPr lang="en-US" dirty="0" smtClean="0"/>
            </a:br>
            <a:r>
              <a:rPr lang="en-US" dirty="0" smtClean="0"/>
              <a:t>Regression methods</a:t>
            </a:r>
            <a:endParaRPr lang="en-US" dirty="0"/>
          </a:p>
        </p:txBody>
      </p:sp>
      <p:sp>
        <p:nvSpPr>
          <p:cNvPr id="3" name="Content Placeholder 2"/>
          <p:cNvSpPr>
            <a:spLocks noGrp="1"/>
          </p:cNvSpPr>
          <p:nvPr>
            <p:ph idx="1"/>
          </p:nvPr>
        </p:nvSpPr>
        <p:spPr>
          <a:xfrm>
            <a:off x="2987824" y="1419621"/>
            <a:ext cx="5698976" cy="3175001"/>
          </a:xfrm>
        </p:spPr>
        <p:txBody>
          <a:bodyPr/>
          <a:lstStyle/>
          <a:p>
            <a:pPr marL="0" indent="0">
              <a:buNone/>
            </a:pPr>
            <a:r>
              <a:rPr lang="en-US" dirty="0" smtClean="0"/>
              <a:t>Why are pretest measures of the outcome usually good control variables?</a:t>
            </a:r>
            <a:endParaRPr lang="en-US" dirty="0"/>
          </a:p>
          <a:p>
            <a:endParaRPr lang="en-US" dirty="0" smtClean="0"/>
          </a:p>
        </p:txBody>
      </p:sp>
      <p:sp>
        <p:nvSpPr>
          <p:cNvPr id="4" name="5-Point Star 3"/>
          <p:cNvSpPr/>
          <p:nvPr/>
        </p:nvSpPr>
        <p:spPr>
          <a:xfrm rot="20730749">
            <a:off x="268462" y="1173875"/>
            <a:ext cx="2376264" cy="2448272"/>
          </a:xfrm>
          <a:prstGeom prst="star5">
            <a:avLst/>
          </a:prstGeom>
          <a:solidFill>
            <a:schemeClr val="bg1"/>
          </a:solidFill>
          <a:ln>
            <a:solidFill>
              <a:srgbClr val="E309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22</a:t>
            </a:r>
            <a:endParaRPr lang="en-US" dirty="0">
              <a:solidFill>
                <a:schemeClr val="tx1"/>
              </a:solidFill>
            </a:endParaRPr>
          </a:p>
        </p:txBody>
      </p:sp>
    </p:spTree>
    <p:extLst>
      <p:ext uri="{BB962C8B-B14F-4D97-AF65-F5344CB8AC3E}">
        <p14:creationId xmlns:p14="http://schemas.microsoft.com/office/powerpoint/2010/main" val="39691753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Causal inference quiz:</a:t>
            </a:r>
            <a:br>
              <a:rPr lang="en-US" dirty="0" smtClean="0"/>
            </a:br>
            <a:r>
              <a:rPr lang="en-US" dirty="0" smtClean="0"/>
              <a:t>Regression methods</a:t>
            </a:r>
            <a:endParaRPr lang="en-US" dirty="0"/>
          </a:p>
        </p:txBody>
      </p:sp>
      <p:sp>
        <p:nvSpPr>
          <p:cNvPr id="3" name="Content Placeholder 2"/>
          <p:cNvSpPr>
            <a:spLocks noGrp="1"/>
          </p:cNvSpPr>
          <p:nvPr>
            <p:ph idx="1"/>
          </p:nvPr>
        </p:nvSpPr>
        <p:spPr>
          <a:xfrm>
            <a:off x="2987824" y="1419621"/>
            <a:ext cx="5698976" cy="3175001"/>
          </a:xfrm>
        </p:spPr>
        <p:txBody>
          <a:bodyPr/>
          <a:lstStyle/>
          <a:p>
            <a:pPr marL="0" indent="0">
              <a:buNone/>
            </a:pPr>
            <a:r>
              <a:rPr lang="en-US" dirty="0" smtClean="0"/>
              <a:t>Why are pretest measures of the outcome usually good control variables?</a:t>
            </a:r>
            <a:endParaRPr lang="en-US" dirty="0"/>
          </a:p>
          <a:p>
            <a:r>
              <a:rPr lang="en-US" dirty="0" smtClean="0"/>
              <a:t>Good proxies for selection mechanisms (correlated with group allocation AND outcome)</a:t>
            </a:r>
          </a:p>
        </p:txBody>
      </p:sp>
      <p:sp>
        <p:nvSpPr>
          <p:cNvPr id="4" name="5-Point Star 3"/>
          <p:cNvSpPr/>
          <p:nvPr/>
        </p:nvSpPr>
        <p:spPr>
          <a:xfrm rot="20730749">
            <a:off x="268462" y="1173875"/>
            <a:ext cx="2376264" cy="2448272"/>
          </a:xfrm>
          <a:prstGeom prst="star5">
            <a:avLst/>
          </a:prstGeom>
          <a:solidFill>
            <a:schemeClr val="bg1"/>
          </a:solidFill>
          <a:ln>
            <a:solidFill>
              <a:srgbClr val="E309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22</a:t>
            </a:r>
            <a:endParaRPr lang="en-US" dirty="0">
              <a:solidFill>
                <a:schemeClr val="tx1"/>
              </a:solidFill>
            </a:endParaRPr>
          </a:p>
        </p:txBody>
      </p:sp>
    </p:spTree>
    <p:extLst>
      <p:ext uri="{BB962C8B-B14F-4D97-AF65-F5344CB8AC3E}">
        <p14:creationId xmlns:p14="http://schemas.microsoft.com/office/powerpoint/2010/main" val="8813354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Causal inference quiz:</a:t>
            </a:r>
            <a:br>
              <a:rPr lang="en-US" dirty="0" smtClean="0"/>
            </a:br>
            <a:r>
              <a:rPr lang="en-US" dirty="0" smtClean="0"/>
              <a:t>Regression methods</a:t>
            </a:r>
            <a:endParaRPr lang="en-US" dirty="0"/>
          </a:p>
        </p:txBody>
      </p:sp>
      <p:sp>
        <p:nvSpPr>
          <p:cNvPr id="3" name="Content Placeholder 2"/>
          <p:cNvSpPr>
            <a:spLocks noGrp="1"/>
          </p:cNvSpPr>
          <p:nvPr>
            <p:ph idx="1"/>
          </p:nvPr>
        </p:nvSpPr>
        <p:spPr>
          <a:xfrm>
            <a:off x="2987824" y="1419621"/>
            <a:ext cx="5698976" cy="3175001"/>
          </a:xfrm>
        </p:spPr>
        <p:txBody>
          <a:bodyPr/>
          <a:lstStyle/>
          <a:p>
            <a:pPr marL="0" indent="0">
              <a:buNone/>
            </a:pPr>
            <a:r>
              <a:rPr lang="en-US" dirty="0" smtClean="0"/>
              <a:t>Why can fixed-effect models help cover selection mechanisms?</a:t>
            </a:r>
          </a:p>
        </p:txBody>
      </p:sp>
      <p:sp>
        <p:nvSpPr>
          <p:cNvPr id="4" name="5-Point Star 3"/>
          <p:cNvSpPr/>
          <p:nvPr/>
        </p:nvSpPr>
        <p:spPr>
          <a:xfrm rot="20730749">
            <a:off x="268462" y="1173875"/>
            <a:ext cx="2376264" cy="2448272"/>
          </a:xfrm>
          <a:prstGeom prst="star5">
            <a:avLst/>
          </a:prstGeom>
          <a:solidFill>
            <a:schemeClr val="bg1"/>
          </a:solidFill>
          <a:ln>
            <a:solidFill>
              <a:srgbClr val="E309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23</a:t>
            </a:r>
            <a:endParaRPr lang="en-US" dirty="0">
              <a:solidFill>
                <a:schemeClr val="tx1"/>
              </a:solidFill>
            </a:endParaRPr>
          </a:p>
        </p:txBody>
      </p:sp>
    </p:spTree>
    <p:extLst>
      <p:ext uri="{BB962C8B-B14F-4D97-AF65-F5344CB8AC3E}">
        <p14:creationId xmlns:p14="http://schemas.microsoft.com/office/powerpoint/2010/main" val="554314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Causal inference quiz:</a:t>
            </a:r>
            <a:br>
              <a:rPr lang="en-US" dirty="0" smtClean="0"/>
            </a:br>
            <a:r>
              <a:rPr lang="en-US" dirty="0" smtClean="0"/>
              <a:t>Rubin’s potential outcome framework</a:t>
            </a:r>
            <a:endParaRPr lang="en-US" dirty="0"/>
          </a:p>
        </p:txBody>
      </p:sp>
      <p:sp>
        <p:nvSpPr>
          <p:cNvPr id="3" name="Content Placeholder 2"/>
          <p:cNvSpPr>
            <a:spLocks noGrp="1"/>
          </p:cNvSpPr>
          <p:nvPr>
            <p:ph idx="1"/>
          </p:nvPr>
        </p:nvSpPr>
        <p:spPr>
          <a:xfrm>
            <a:off x="2987824" y="1419621"/>
            <a:ext cx="5698976" cy="3175001"/>
          </a:xfrm>
        </p:spPr>
        <p:txBody>
          <a:bodyPr/>
          <a:lstStyle/>
          <a:p>
            <a:pPr marL="0" indent="0">
              <a:buNone/>
            </a:pPr>
            <a:r>
              <a:rPr lang="en-US" dirty="0" smtClean="0"/>
              <a:t>What </a:t>
            </a:r>
            <a:r>
              <a:rPr lang="en-US" dirty="0" smtClean="0"/>
              <a:t>do ceteris paribus and selectio</a:t>
            </a:r>
            <a:r>
              <a:rPr lang="en-US" dirty="0" smtClean="0"/>
              <a:t>n bias </a:t>
            </a:r>
            <a:r>
              <a:rPr lang="en-US" dirty="0" smtClean="0"/>
              <a:t>mean?</a:t>
            </a:r>
            <a:endParaRPr lang="en-US" dirty="0"/>
          </a:p>
        </p:txBody>
      </p:sp>
      <p:sp>
        <p:nvSpPr>
          <p:cNvPr id="4" name="5-Point Star 3"/>
          <p:cNvSpPr/>
          <p:nvPr/>
        </p:nvSpPr>
        <p:spPr>
          <a:xfrm rot="20730749">
            <a:off x="268462" y="1173875"/>
            <a:ext cx="2376264" cy="2448272"/>
          </a:xfrm>
          <a:prstGeom prst="star5">
            <a:avLst/>
          </a:prstGeom>
          <a:solidFill>
            <a:schemeClr val="bg1"/>
          </a:solidFill>
          <a:ln>
            <a:solidFill>
              <a:srgbClr val="E309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Tree>
    <p:extLst>
      <p:ext uri="{BB962C8B-B14F-4D97-AF65-F5344CB8AC3E}">
        <p14:creationId xmlns:p14="http://schemas.microsoft.com/office/powerpoint/2010/main" val="1757385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Causal inference quiz:</a:t>
            </a:r>
            <a:br>
              <a:rPr lang="en-US" dirty="0" smtClean="0"/>
            </a:br>
            <a:r>
              <a:rPr lang="en-US" dirty="0" smtClean="0"/>
              <a:t>Regression methods</a:t>
            </a:r>
            <a:endParaRPr lang="en-US" dirty="0"/>
          </a:p>
        </p:txBody>
      </p:sp>
      <p:sp>
        <p:nvSpPr>
          <p:cNvPr id="3" name="Content Placeholder 2"/>
          <p:cNvSpPr>
            <a:spLocks noGrp="1"/>
          </p:cNvSpPr>
          <p:nvPr>
            <p:ph idx="1"/>
          </p:nvPr>
        </p:nvSpPr>
        <p:spPr>
          <a:xfrm>
            <a:off x="2987824" y="1419621"/>
            <a:ext cx="5698976" cy="3175001"/>
          </a:xfrm>
        </p:spPr>
        <p:txBody>
          <a:bodyPr/>
          <a:lstStyle/>
          <a:p>
            <a:pPr marL="0" indent="0">
              <a:buNone/>
            </a:pPr>
            <a:r>
              <a:rPr lang="en-US" dirty="0" smtClean="0"/>
              <a:t>Why can fixed-effect models help cover selection mechanisms?</a:t>
            </a:r>
          </a:p>
          <a:p>
            <a:r>
              <a:rPr lang="en-US" dirty="0" smtClean="0"/>
              <a:t>Controlling for any differences beyond the fixed term (e.g., school-fixed effects control for any differences on school and higher levels)</a:t>
            </a:r>
          </a:p>
        </p:txBody>
      </p:sp>
      <p:sp>
        <p:nvSpPr>
          <p:cNvPr id="4" name="5-Point Star 3"/>
          <p:cNvSpPr/>
          <p:nvPr/>
        </p:nvSpPr>
        <p:spPr>
          <a:xfrm rot="20730749">
            <a:off x="268462" y="1173875"/>
            <a:ext cx="2376264" cy="2448272"/>
          </a:xfrm>
          <a:prstGeom prst="star5">
            <a:avLst/>
          </a:prstGeom>
          <a:solidFill>
            <a:schemeClr val="bg1"/>
          </a:solidFill>
          <a:ln>
            <a:solidFill>
              <a:srgbClr val="E309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23</a:t>
            </a:r>
            <a:endParaRPr lang="en-US" dirty="0">
              <a:solidFill>
                <a:schemeClr val="tx1"/>
              </a:solidFill>
            </a:endParaRPr>
          </a:p>
        </p:txBody>
      </p:sp>
    </p:spTree>
    <p:extLst>
      <p:ext uri="{BB962C8B-B14F-4D97-AF65-F5344CB8AC3E}">
        <p14:creationId xmlns:p14="http://schemas.microsoft.com/office/powerpoint/2010/main" val="33155956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Causal inference quiz:</a:t>
            </a:r>
            <a:br>
              <a:rPr lang="en-US" dirty="0" smtClean="0"/>
            </a:br>
            <a:r>
              <a:rPr lang="en-US" dirty="0" smtClean="0"/>
              <a:t>Regression methods</a:t>
            </a:r>
            <a:endParaRPr lang="en-US" dirty="0"/>
          </a:p>
        </p:txBody>
      </p:sp>
      <p:sp>
        <p:nvSpPr>
          <p:cNvPr id="3" name="Content Placeholder 2"/>
          <p:cNvSpPr>
            <a:spLocks noGrp="1"/>
          </p:cNvSpPr>
          <p:nvPr>
            <p:ph idx="1"/>
          </p:nvPr>
        </p:nvSpPr>
        <p:spPr>
          <a:xfrm>
            <a:off x="2987824" y="1419621"/>
            <a:ext cx="5698976" cy="3175001"/>
          </a:xfrm>
        </p:spPr>
        <p:txBody>
          <a:bodyPr/>
          <a:lstStyle/>
          <a:p>
            <a:pPr marL="0" indent="0">
              <a:buNone/>
            </a:pPr>
            <a:r>
              <a:rPr lang="en-US" dirty="0" smtClean="0"/>
              <a:t>Can we conclude that regression methods can be used for causal inference, especially if they include propensity score matching methods, pretest data, or fixed-effects?</a:t>
            </a:r>
          </a:p>
        </p:txBody>
      </p:sp>
      <p:sp>
        <p:nvSpPr>
          <p:cNvPr id="4" name="5-Point Star 3"/>
          <p:cNvSpPr/>
          <p:nvPr/>
        </p:nvSpPr>
        <p:spPr>
          <a:xfrm rot="20730749">
            <a:off x="268462" y="1173875"/>
            <a:ext cx="2376264" cy="2448272"/>
          </a:xfrm>
          <a:prstGeom prst="star5">
            <a:avLst/>
          </a:prstGeom>
          <a:solidFill>
            <a:schemeClr val="bg1"/>
          </a:solidFill>
          <a:ln>
            <a:solidFill>
              <a:srgbClr val="E309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24</a:t>
            </a:r>
            <a:endParaRPr lang="en-US" dirty="0">
              <a:solidFill>
                <a:schemeClr val="tx1"/>
              </a:solidFill>
            </a:endParaRPr>
          </a:p>
        </p:txBody>
      </p:sp>
    </p:spTree>
    <p:extLst>
      <p:ext uri="{BB962C8B-B14F-4D97-AF65-F5344CB8AC3E}">
        <p14:creationId xmlns:p14="http://schemas.microsoft.com/office/powerpoint/2010/main" val="15112953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Causal inference quiz:</a:t>
            </a:r>
            <a:br>
              <a:rPr lang="en-US" dirty="0" smtClean="0"/>
            </a:br>
            <a:r>
              <a:rPr lang="en-US" dirty="0" smtClean="0"/>
              <a:t>Regression methods</a:t>
            </a:r>
            <a:endParaRPr lang="en-US" dirty="0"/>
          </a:p>
        </p:txBody>
      </p:sp>
      <p:sp>
        <p:nvSpPr>
          <p:cNvPr id="3" name="Content Placeholder 2"/>
          <p:cNvSpPr>
            <a:spLocks noGrp="1"/>
          </p:cNvSpPr>
          <p:nvPr>
            <p:ph idx="1"/>
          </p:nvPr>
        </p:nvSpPr>
        <p:spPr>
          <a:xfrm>
            <a:off x="2987824" y="1419621"/>
            <a:ext cx="5698976" cy="3175001"/>
          </a:xfrm>
        </p:spPr>
        <p:txBody>
          <a:bodyPr/>
          <a:lstStyle/>
          <a:p>
            <a:pPr marL="0" indent="0">
              <a:buNone/>
            </a:pPr>
            <a:r>
              <a:rPr lang="en-US" dirty="0" smtClean="0"/>
              <a:t>Can we conclude that regression methods can be used for causal inference, especially if they include propensity score matching methods, pretest data, or fixed-effects?</a:t>
            </a:r>
          </a:p>
          <a:p>
            <a:r>
              <a:rPr lang="en-US" dirty="0" smtClean="0"/>
              <a:t>Not per se, no. Risk of omitted variable bias usually remains</a:t>
            </a:r>
          </a:p>
          <a:p>
            <a:r>
              <a:rPr lang="en-US" dirty="0" smtClean="0"/>
              <a:t>One can however speculate about the size and direction of omitted variable bias (i.e., OVB formula)</a:t>
            </a:r>
          </a:p>
        </p:txBody>
      </p:sp>
      <p:sp>
        <p:nvSpPr>
          <p:cNvPr id="4" name="5-Point Star 3"/>
          <p:cNvSpPr/>
          <p:nvPr/>
        </p:nvSpPr>
        <p:spPr>
          <a:xfrm rot="20730749">
            <a:off x="268462" y="1173875"/>
            <a:ext cx="2376264" cy="2448272"/>
          </a:xfrm>
          <a:prstGeom prst="star5">
            <a:avLst/>
          </a:prstGeom>
          <a:solidFill>
            <a:schemeClr val="bg1"/>
          </a:solidFill>
          <a:ln>
            <a:solidFill>
              <a:srgbClr val="E309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24</a:t>
            </a:r>
            <a:endParaRPr lang="en-US" dirty="0">
              <a:solidFill>
                <a:schemeClr val="tx1"/>
              </a:solidFill>
            </a:endParaRPr>
          </a:p>
        </p:txBody>
      </p:sp>
    </p:spTree>
    <p:extLst>
      <p:ext uri="{BB962C8B-B14F-4D97-AF65-F5344CB8AC3E}">
        <p14:creationId xmlns:p14="http://schemas.microsoft.com/office/powerpoint/2010/main" val="9748456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Causal inference quiz:</a:t>
            </a:r>
            <a:br>
              <a:rPr lang="en-US" dirty="0" smtClean="0"/>
            </a:br>
            <a:r>
              <a:rPr lang="en-US" dirty="0" smtClean="0"/>
              <a:t>Instrumental variables</a:t>
            </a:r>
            <a:endParaRPr lang="en-US" dirty="0"/>
          </a:p>
        </p:txBody>
      </p:sp>
      <p:sp>
        <p:nvSpPr>
          <p:cNvPr id="3" name="Content Placeholder 2"/>
          <p:cNvSpPr>
            <a:spLocks noGrp="1"/>
          </p:cNvSpPr>
          <p:nvPr>
            <p:ph idx="1"/>
          </p:nvPr>
        </p:nvSpPr>
        <p:spPr>
          <a:xfrm>
            <a:off x="2987824" y="1419621"/>
            <a:ext cx="5698976" cy="3175001"/>
          </a:xfrm>
        </p:spPr>
        <p:txBody>
          <a:bodyPr/>
          <a:lstStyle/>
          <a:p>
            <a:pPr marL="0" indent="0">
              <a:buNone/>
            </a:pPr>
            <a:r>
              <a:rPr lang="en-US" dirty="0" smtClean="0"/>
              <a:t>What is a theoretical, perfect instrumental variable?</a:t>
            </a:r>
          </a:p>
        </p:txBody>
      </p:sp>
      <p:sp>
        <p:nvSpPr>
          <p:cNvPr id="4" name="5-Point Star 3"/>
          <p:cNvSpPr/>
          <p:nvPr/>
        </p:nvSpPr>
        <p:spPr>
          <a:xfrm rot="20730749">
            <a:off x="268462" y="1173875"/>
            <a:ext cx="2376264" cy="2448272"/>
          </a:xfrm>
          <a:prstGeom prst="star5">
            <a:avLst/>
          </a:prstGeom>
          <a:solidFill>
            <a:schemeClr val="bg1"/>
          </a:solidFill>
          <a:ln>
            <a:solidFill>
              <a:srgbClr val="E309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25</a:t>
            </a:r>
            <a:endParaRPr lang="en-US" dirty="0">
              <a:solidFill>
                <a:schemeClr val="tx1"/>
              </a:solidFill>
            </a:endParaRPr>
          </a:p>
        </p:txBody>
      </p:sp>
    </p:spTree>
    <p:extLst>
      <p:ext uri="{BB962C8B-B14F-4D97-AF65-F5344CB8AC3E}">
        <p14:creationId xmlns:p14="http://schemas.microsoft.com/office/powerpoint/2010/main" val="31614140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Causal inference quiz:</a:t>
            </a:r>
            <a:br>
              <a:rPr lang="en-US" dirty="0" smtClean="0"/>
            </a:br>
            <a:r>
              <a:rPr lang="en-US" dirty="0" smtClean="0"/>
              <a:t>Instrumental variables</a:t>
            </a:r>
            <a:endParaRPr lang="en-US" dirty="0"/>
          </a:p>
        </p:txBody>
      </p:sp>
      <p:sp>
        <p:nvSpPr>
          <p:cNvPr id="3" name="Content Placeholder 2"/>
          <p:cNvSpPr>
            <a:spLocks noGrp="1"/>
          </p:cNvSpPr>
          <p:nvPr>
            <p:ph idx="1"/>
          </p:nvPr>
        </p:nvSpPr>
        <p:spPr>
          <a:xfrm>
            <a:off x="2987824" y="1419621"/>
            <a:ext cx="5698976" cy="3175001"/>
          </a:xfrm>
        </p:spPr>
        <p:txBody>
          <a:bodyPr/>
          <a:lstStyle/>
          <a:p>
            <a:pPr marL="0" indent="0">
              <a:buNone/>
            </a:pPr>
            <a:r>
              <a:rPr lang="en-US" dirty="0" smtClean="0"/>
              <a:t>What is a theoretical, perfect instrumental variable?</a:t>
            </a:r>
          </a:p>
          <a:p>
            <a:r>
              <a:rPr lang="en-US" dirty="0" smtClean="0"/>
              <a:t>A variable that determines the treatment status </a:t>
            </a:r>
            <a:r>
              <a:rPr lang="en-US" dirty="0"/>
              <a:t>(first stage causal effect) </a:t>
            </a:r>
            <a:r>
              <a:rPr lang="en-US" dirty="0" smtClean="0"/>
              <a:t>by chance/randomly/like a lottery (independence assumption)</a:t>
            </a:r>
          </a:p>
          <a:p>
            <a:r>
              <a:rPr lang="en-US" dirty="0" smtClean="0"/>
              <a:t>Can be naturally occurring, based on laws or regulations, or introduced by researchers</a:t>
            </a:r>
          </a:p>
          <a:p>
            <a:r>
              <a:rPr lang="en-US" dirty="0" smtClean="0"/>
              <a:t>Only way that instrument affects outcome is through treatment (exclusion restriction)</a:t>
            </a:r>
          </a:p>
          <a:p>
            <a:r>
              <a:rPr lang="en-US" dirty="0" smtClean="0"/>
              <a:t>Full compliance with instrumental variable (i.e., no one treated who was allocated to control group and vice versa)</a:t>
            </a:r>
          </a:p>
          <a:p>
            <a:endParaRPr lang="en-US" dirty="0" smtClean="0"/>
          </a:p>
        </p:txBody>
      </p:sp>
      <p:sp>
        <p:nvSpPr>
          <p:cNvPr id="4" name="5-Point Star 3"/>
          <p:cNvSpPr/>
          <p:nvPr/>
        </p:nvSpPr>
        <p:spPr>
          <a:xfrm rot="20730749">
            <a:off x="268462" y="1173875"/>
            <a:ext cx="2376264" cy="2448272"/>
          </a:xfrm>
          <a:prstGeom prst="star5">
            <a:avLst/>
          </a:prstGeom>
          <a:solidFill>
            <a:schemeClr val="bg1"/>
          </a:solidFill>
          <a:ln>
            <a:solidFill>
              <a:srgbClr val="E309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25</a:t>
            </a:r>
            <a:endParaRPr lang="en-US" dirty="0">
              <a:solidFill>
                <a:schemeClr val="tx1"/>
              </a:solidFill>
            </a:endParaRPr>
          </a:p>
        </p:txBody>
      </p:sp>
    </p:spTree>
    <p:extLst>
      <p:ext uri="{BB962C8B-B14F-4D97-AF65-F5344CB8AC3E}">
        <p14:creationId xmlns:p14="http://schemas.microsoft.com/office/powerpoint/2010/main" val="26034522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Causal inference quiz:</a:t>
            </a:r>
            <a:br>
              <a:rPr lang="en-US" dirty="0" smtClean="0"/>
            </a:br>
            <a:r>
              <a:rPr lang="en-US" dirty="0" smtClean="0"/>
              <a:t>Instrumental variables</a:t>
            </a:r>
            <a:endParaRPr lang="en-US" dirty="0"/>
          </a:p>
        </p:txBody>
      </p:sp>
      <p:sp>
        <p:nvSpPr>
          <p:cNvPr id="3" name="Content Placeholder 2"/>
          <p:cNvSpPr>
            <a:spLocks noGrp="1"/>
          </p:cNvSpPr>
          <p:nvPr>
            <p:ph idx="1"/>
          </p:nvPr>
        </p:nvSpPr>
        <p:spPr>
          <a:xfrm>
            <a:off x="2987824" y="1419621"/>
            <a:ext cx="5698976" cy="3175001"/>
          </a:xfrm>
        </p:spPr>
        <p:txBody>
          <a:bodyPr/>
          <a:lstStyle/>
          <a:p>
            <a:pPr marL="0" indent="0">
              <a:buNone/>
            </a:pPr>
            <a:r>
              <a:rPr lang="en-US" dirty="0" smtClean="0"/>
              <a:t>What are instrumental variables in reality, usually?</a:t>
            </a:r>
          </a:p>
          <a:p>
            <a:pPr marL="0" indent="0">
              <a:buNone/>
            </a:pPr>
            <a:endParaRPr lang="en-US" dirty="0" smtClean="0"/>
          </a:p>
        </p:txBody>
      </p:sp>
      <p:sp>
        <p:nvSpPr>
          <p:cNvPr id="4" name="5-Point Star 3"/>
          <p:cNvSpPr/>
          <p:nvPr/>
        </p:nvSpPr>
        <p:spPr>
          <a:xfrm rot="20730749">
            <a:off x="268462" y="1173875"/>
            <a:ext cx="2376264" cy="2448272"/>
          </a:xfrm>
          <a:prstGeom prst="star5">
            <a:avLst/>
          </a:prstGeom>
          <a:solidFill>
            <a:schemeClr val="bg1"/>
          </a:solidFill>
          <a:ln>
            <a:solidFill>
              <a:srgbClr val="E309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26</a:t>
            </a:r>
            <a:endParaRPr lang="en-US" dirty="0">
              <a:solidFill>
                <a:schemeClr val="tx1"/>
              </a:solidFill>
            </a:endParaRPr>
          </a:p>
        </p:txBody>
      </p:sp>
    </p:spTree>
    <p:extLst>
      <p:ext uri="{BB962C8B-B14F-4D97-AF65-F5344CB8AC3E}">
        <p14:creationId xmlns:p14="http://schemas.microsoft.com/office/powerpoint/2010/main" val="31213473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Causal inference quiz:</a:t>
            </a:r>
            <a:br>
              <a:rPr lang="en-US" dirty="0" smtClean="0"/>
            </a:br>
            <a:r>
              <a:rPr lang="en-US" dirty="0" smtClean="0"/>
              <a:t>Instrumental variables</a:t>
            </a:r>
            <a:endParaRPr lang="en-US" dirty="0"/>
          </a:p>
        </p:txBody>
      </p:sp>
      <p:sp>
        <p:nvSpPr>
          <p:cNvPr id="3" name="Content Placeholder 2"/>
          <p:cNvSpPr>
            <a:spLocks noGrp="1"/>
          </p:cNvSpPr>
          <p:nvPr>
            <p:ph idx="1"/>
          </p:nvPr>
        </p:nvSpPr>
        <p:spPr>
          <a:xfrm>
            <a:off x="2987824" y="1419621"/>
            <a:ext cx="5698976" cy="3175001"/>
          </a:xfrm>
        </p:spPr>
        <p:txBody>
          <a:bodyPr/>
          <a:lstStyle/>
          <a:p>
            <a:pPr marL="0" indent="0">
              <a:buNone/>
            </a:pPr>
            <a:r>
              <a:rPr lang="en-US" dirty="0" smtClean="0"/>
              <a:t>What are instrumental variables in reality, usually?</a:t>
            </a:r>
          </a:p>
          <a:p>
            <a:r>
              <a:rPr lang="en-US" dirty="0"/>
              <a:t>A variable that </a:t>
            </a:r>
            <a:r>
              <a:rPr lang="en-US" i="1" dirty="0" smtClean="0"/>
              <a:t>affects the probability </a:t>
            </a:r>
            <a:r>
              <a:rPr lang="en-US" dirty="0" smtClean="0"/>
              <a:t>of </a:t>
            </a:r>
            <a:r>
              <a:rPr lang="en-US" dirty="0"/>
              <a:t>the treatment status by chance/randomly/like a lottery</a:t>
            </a:r>
          </a:p>
          <a:p>
            <a:r>
              <a:rPr lang="en-US" dirty="0"/>
              <a:t>Can be naturally occurring, based on laws or regulations, or introduced by researchers</a:t>
            </a:r>
          </a:p>
          <a:p>
            <a:r>
              <a:rPr lang="en-US" dirty="0" smtClean="0"/>
              <a:t>Instrumental variable makes participation only more likely for those who should receive the treatment and less likely for those who should not receive the treatment</a:t>
            </a:r>
          </a:p>
          <a:p>
            <a:r>
              <a:rPr lang="en-US" dirty="0" smtClean="0"/>
              <a:t>Non-compliers in both treatment and control condition (always-takers and never-takers)</a:t>
            </a:r>
            <a:endParaRPr lang="en-US" dirty="0"/>
          </a:p>
          <a:p>
            <a:pPr marL="0" indent="0">
              <a:buNone/>
            </a:pPr>
            <a:endParaRPr lang="en-US" dirty="0" smtClean="0"/>
          </a:p>
        </p:txBody>
      </p:sp>
      <p:sp>
        <p:nvSpPr>
          <p:cNvPr id="4" name="5-Point Star 3"/>
          <p:cNvSpPr/>
          <p:nvPr/>
        </p:nvSpPr>
        <p:spPr>
          <a:xfrm rot="20730749">
            <a:off x="268462" y="1173875"/>
            <a:ext cx="2376264" cy="2448272"/>
          </a:xfrm>
          <a:prstGeom prst="star5">
            <a:avLst/>
          </a:prstGeom>
          <a:solidFill>
            <a:schemeClr val="bg1"/>
          </a:solidFill>
          <a:ln>
            <a:solidFill>
              <a:srgbClr val="E309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26</a:t>
            </a:r>
            <a:endParaRPr lang="en-US" dirty="0">
              <a:solidFill>
                <a:schemeClr val="tx1"/>
              </a:solidFill>
            </a:endParaRPr>
          </a:p>
        </p:txBody>
      </p:sp>
    </p:spTree>
    <p:extLst>
      <p:ext uri="{BB962C8B-B14F-4D97-AF65-F5344CB8AC3E}">
        <p14:creationId xmlns:p14="http://schemas.microsoft.com/office/powerpoint/2010/main" val="5825298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Causal inference quiz:</a:t>
            </a:r>
            <a:br>
              <a:rPr lang="en-US" dirty="0" smtClean="0"/>
            </a:br>
            <a:r>
              <a:rPr lang="en-US" dirty="0" smtClean="0"/>
              <a:t>Instrumental variables</a:t>
            </a:r>
            <a:endParaRPr lang="en-US" dirty="0"/>
          </a:p>
        </p:txBody>
      </p:sp>
      <p:sp>
        <p:nvSpPr>
          <p:cNvPr id="3" name="Content Placeholder 2"/>
          <p:cNvSpPr>
            <a:spLocks noGrp="1"/>
          </p:cNvSpPr>
          <p:nvPr>
            <p:ph idx="1"/>
          </p:nvPr>
        </p:nvSpPr>
        <p:spPr>
          <a:xfrm>
            <a:off x="2987824" y="1419621"/>
            <a:ext cx="5698976" cy="3175001"/>
          </a:xfrm>
        </p:spPr>
        <p:txBody>
          <a:bodyPr/>
          <a:lstStyle/>
          <a:p>
            <a:pPr marL="0" indent="0">
              <a:buNone/>
            </a:pPr>
            <a:r>
              <a:rPr lang="en-US" dirty="0" smtClean="0"/>
              <a:t>How does the instrumental variable approach identify the causal effects of interest?</a:t>
            </a:r>
          </a:p>
          <a:p>
            <a:pPr marL="0" indent="0">
              <a:buNone/>
            </a:pPr>
            <a:endParaRPr lang="en-US" dirty="0" smtClean="0"/>
          </a:p>
        </p:txBody>
      </p:sp>
      <p:sp>
        <p:nvSpPr>
          <p:cNvPr id="4" name="5-Point Star 3"/>
          <p:cNvSpPr/>
          <p:nvPr/>
        </p:nvSpPr>
        <p:spPr>
          <a:xfrm rot="20730749">
            <a:off x="268462" y="1173875"/>
            <a:ext cx="2376264" cy="2448272"/>
          </a:xfrm>
          <a:prstGeom prst="star5">
            <a:avLst/>
          </a:prstGeom>
          <a:solidFill>
            <a:schemeClr val="bg1"/>
          </a:solidFill>
          <a:ln>
            <a:solidFill>
              <a:srgbClr val="E309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27</a:t>
            </a:r>
            <a:endParaRPr lang="en-US" dirty="0">
              <a:solidFill>
                <a:schemeClr val="tx1"/>
              </a:solidFill>
            </a:endParaRPr>
          </a:p>
        </p:txBody>
      </p:sp>
    </p:spTree>
    <p:extLst>
      <p:ext uri="{BB962C8B-B14F-4D97-AF65-F5344CB8AC3E}">
        <p14:creationId xmlns:p14="http://schemas.microsoft.com/office/powerpoint/2010/main" val="40015991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Causal inference quiz:</a:t>
            </a:r>
            <a:br>
              <a:rPr lang="en-US" dirty="0" smtClean="0"/>
            </a:br>
            <a:r>
              <a:rPr lang="en-US" dirty="0" smtClean="0"/>
              <a:t>Instrumental variables</a:t>
            </a:r>
            <a:endParaRPr lang="en-US" dirty="0"/>
          </a:p>
        </p:txBody>
      </p:sp>
      <p:sp>
        <p:nvSpPr>
          <p:cNvPr id="3" name="Content Placeholder 2"/>
          <p:cNvSpPr>
            <a:spLocks noGrp="1"/>
          </p:cNvSpPr>
          <p:nvPr>
            <p:ph idx="1"/>
          </p:nvPr>
        </p:nvSpPr>
        <p:spPr>
          <a:xfrm>
            <a:off x="2987824" y="1419621"/>
            <a:ext cx="5698976" cy="3175001"/>
          </a:xfrm>
        </p:spPr>
        <p:txBody>
          <a:bodyPr/>
          <a:lstStyle/>
          <a:p>
            <a:pPr marL="0" indent="0">
              <a:buNone/>
            </a:pPr>
            <a:r>
              <a:rPr lang="en-US" dirty="0" smtClean="0"/>
              <a:t>How does the instrumental variable approach identify the causal effects of interest?</a:t>
            </a:r>
          </a:p>
          <a:p>
            <a:r>
              <a:rPr lang="en-US" dirty="0" smtClean="0"/>
              <a:t>Two-stage-least-squares (2SLS) estimation decomposes effect of lottery win on outcome and on treatment</a:t>
            </a:r>
          </a:p>
          <a:p>
            <a:r>
              <a:rPr lang="en-US" dirty="0" smtClean="0"/>
              <a:t>Local Average Treatment Effect (LATE) is causal effect of treatment for those whose treatment was solely determined by the instrument</a:t>
            </a:r>
          </a:p>
          <a:p>
            <a:r>
              <a:rPr lang="en-US" dirty="0" smtClean="0"/>
              <a:t>If there are no non-compliers, LATE equals Total Treatment Effect on the Treated (TOT)</a:t>
            </a:r>
            <a:endParaRPr lang="en-US" dirty="0"/>
          </a:p>
          <a:p>
            <a:pPr marL="0" indent="0">
              <a:buNone/>
            </a:pPr>
            <a:endParaRPr lang="en-US" dirty="0" smtClean="0"/>
          </a:p>
        </p:txBody>
      </p:sp>
      <p:sp>
        <p:nvSpPr>
          <p:cNvPr id="4" name="5-Point Star 3"/>
          <p:cNvSpPr/>
          <p:nvPr/>
        </p:nvSpPr>
        <p:spPr>
          <a:xfrm rot="20730749">
            <a:off x="268462" y="1173875"/>
            <a:ext cx="2376264" cy="2448272"/>
          </a:xfrm>
          <a:prstGeom prst="star5">
            <a:avLst/>
          </a:prstGeom>
          <a:solidFill>
            <a:schemeClr val="bg1"/>
          </a:solidFill>
          <a:ln>
            <a:solidFill>
              <a:srgbClr val="E309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27</a:t>
            </a:r>
            <a:endParaRPr lang="en-US" dirty="0">
              <a:solidFill>
                <a:schemeClr val="tx1"/>
              </a:solidFill>
            </a:endParaRPr>
          </a:p>
        </p:txBody>
      </p:sp>
    </p:spTree>
    <p:extLst>
      <p:ext uri="{BB962C8B-B14F-4D97-AF65-F5344CB8AC3E}">
        <p14:creationId xmlns:p14="http://schemas.microsoft.com/office/powerpoint/2010/main" val="42262785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Causal inference quiz:</a:t>
            </a:r>
            <a:br>
              <a:rPr lang="en-US" dirty="0" smtClean="0"/>
            </a:br>
            <a:r>
              <a:rPr lang="en-US" dirty="0" smtClean="0"/>
              <a:t>Instrumental variables</a:t>
            </a:r>
            <a:endParaRPr lang="en-US" dirty="0"/>
          </a:p>
        </p:txBody>
      </p:sp>
      <p:sp>
        <p:nvSpPr>
          <p:cNvPr id="3" name="Content Placeholder 2"/>
          <p:cNvSpPr>
            <a:spLocks noGrp="1"/>
          </p:cNvSpPr>
          <p:nvPr>
            <p:ph idx="1"/>
          </p:nvPr>
        </p:nvSpPr>
        <p:spPr>
          <a:xfrm>
            <a:off x="2987824" y="1419621"/>
            <a:ext cx="5698976" cy="3175001"/>
          </a:xfrm>
        </p:spPr>
        <p:txBody>
          <a:bodyPr/>
          <a:lstStyle/>
          <a:p>
            <a:pPr marL="0" indent="0">
              <a:buNone/>
            </a:pPr>
            <a:r>
              <a:rPr lang="en-US" dirty="0" smtClean="0"/>
              <a:t>What are central issues in instrumental variable approaches?</a:t>
            </a:r>
          </a:p>
          <a:p>
            <a:pPr marL="0" indent="0">
              <a:buNone/>
            </a:pPr>
            <a:endParaRPr lang="en-US" dirty="0" smtClean="0"/>
          </a:p>
        </p:txBody>
      </p:sp>
      <p:sp>
        <p:nvSpPr>
          <p:cNvPr id="4" name="5-Point Star 3"/>
          <p:cNvSpPr/>
          <p:nvPr/>
        </p:nvSpPr>
        <p:spPr>
          <a:xfrm rot="20730749">
            <a:off x="268462" y="1173875"/>
            <a:ext cx="2376264" cy="2448272"/>
          </a:xfrm>
          <a:prstGeom prst="star5">
            <a:avLst/>
          </a:prstGeom>
          <a:solidFill>
            <a:schemeClr val="bg1"/>
          </a:solidFill>
          <a:ln>
            <a:solidFill>
              <a:srgbClr val="E309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28</a:t>
            </a:r>
            <a:endParaRPr lang="en-US" dirty="0">
              <a:solidFill>
                <a:schemeClr val="tx1"/>
              </a:solidFill>
            </a:endParaRPr>
          </a:p>
        </p:txBody>
      </p:sp>
    </p:spTree>
    <p:extLst>
      <p:ext uri="{BB962C8B-B14F-4D97-AF65-F5344CB8AC3E}">
        <p14:creationId xmlns:p14="http://schemas.microsoft.com/office/powerpoint/2010/main" val="2408966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Causal inference quiz:</a:t>
            </a:r>
            <a:br>
              <a:rPr lang="en-US" dirty="0" smtClean="0"/>
            </a:br>
            <a:r>
              <a:rPr lang="en-US" dirty="0" smtClean="0"/>
              <a:t>Rubin’s potential outcome framework</a:t>
            </a:r>
            <a:endParaRPr lang="en-US" dirty="0"/>
          </a:p>
        </p:txBody>
      </p:sp>
      <p:sp>
        <p:nvSpPr>
          <p:cNvPr id="3" name="Content Placeholder 2"/>
          <p:cNvSpPr>
            <a:spLocks noGrp="1"/>
          </p:cNvSpPr>
          <p:nvPr>
            <p:ph idx="1"/>
          </p:nvPr>
        </p:nvSpPr>
        <p:spPr>
          <a:xfrm>
            <a:off x="2987824" y="1419621"/>
            <a:ext cx="5698976" cy="3175001"/>
          </a:xfrm>
        </p:spPr>
        <p:txBody>
          <a:bodyPr/>
          <a:lstStyle/>
          <a:p>
            <a:pPr marL="0" indent="0">
              <a:buNone/>
            </a:pPr>
            <a:r>
              <a:rPr lang="en-US" dirty="0" smtClean="0"/>
              <a:t>What </a:t>
            </a:r>
            <a:r>
              <a:rPr lang="en-US" dirty="0" smtClean="0"/>
              <a:t>do ceteris paribus and selection bias mean?</a:t>
            </a:r>
            <a:endParaRPr lang="en-US" dirty="0"/>
          </a:p>
        </p:txBody>
      </p:sp>
      <p:sp>
        <p:nvSpPr>
          <p:cNvPr id="4" name="5-Point Star 3"/>
          <p:cNvSpPr/>
          <p:nvPr/>
        </p:nvSpPr>
        <p:spPr>
          <a:xfrm rot="20730749">
            <a:off x="268462" y="1173875"/>
            <a:ext cx="2376264" cy="2448272"/>
          </a:xfrm>
          <a:prstGeom prst="star5">
            <a:avLst/>
          </a:prstGeom>
          <a:solidFill>
            <a:schemeClr val="bg1"/>
          </a:solidFill>
          <a:ln>
            <a:solidFill>
              <a:srgbClr val="E309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pic>
        <p:nvPicPr>
          <p:cNvPr id="1026" name="Picture 2" descr="https://lh6.googleusercontent.com/s99xac4vCFHHDBYkY3oUc98szzYCMkPseWYSYkyakuflhSuOGZEFUfgkUxriicZb6j0WZeGom6sGE3dkOTHrn1oeylYiSLrwmjy1PrBhgx5HvhKDMb0i37NTmhpUcfLeL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1529" y="2067694"/>
            <a:ext cx="4461814" cy="2415754"/>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https://lh5.googleusercontent.com/CmIl2ZHyej9XA-QH6Q5KHQGCH-5qsu1A7TirtAtV5H_DYahxM-aWdFxZbGeGg2X07N7uF9cgoDRIcGPbU5L-Xvb7qg68bHBcEOPcflS6boA8sVoSrGf5r3Dlcobl07Xs3pc9uLfZ"/>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82545" y="3003798"/>
            <a:ext cx="606546" cy="60654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5.googleusercontent.com/Gsg3RlzOdgpKfrs_-R2tXh2MHk6xoeFeflWiWhhCPMCdJlWalXOQoH9nejJB_yExRyYUTC6-nMbWJHlPEyqzpYJqds535ULUmIxnMqw6mKh4RJ5fSOT00QaDB6iUU8q2N2yHn0_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87980" y="2082052"/>
            <a:ext cx="650466" cy="74848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7540372" y="3003798"/>
            <a:ext cx="690892" cy="1107996"/>
          </a:xfrm>
          <a:prstGeom prst="rect">
            <a:avLst/>
          </a:prstGeom>
        </p:spPr>
        <p:txBody>
          <a:bodyPr wrap="square">
            <a:spAutoFit/>
          </a:bodyPr>
          <a:lstStyle/>
          <a:p>
            <a:pPr algn="ctr"/>
            <a:r>
              <a:rPr lang="nb-NO" sz="3000" b="1" dirty="0">
                <a:solidFill>
                  <a:srgbClr val="000000"/>
                </a:solidFill>
                <a:latin typeface="Verdana" panose="020B0604030504040204" pitchFamily="34" charset="0"/>
              </a:rPr>
              <a:t>?</a:t>
            </a:r>
            <a:endParaRPr lang="nb-NO" dirty="0"/>
          </a:p>
          <a:p>
            <a:r>
              <a:rPr lang="nb-NO" dirty="0"/>
              <a:t/>
            </a:r>
            <a:br>
              <a:rPr lang="nb-NO" dirty="0"/>
            </a:br>
            <a:endParaRPr lang="en-US" dirty="0"/>
          </a:p>
        </p:txBody>
      </p:sp>
    </p:spTree>
    <p:extLst>
      <p:ext uri="{BB962C8B-B14F-4D97-AF65-F5344CB8AC3E}">
        <p14:creationId xmlns:p14="http://schemas.microsoft.com/office/powerpoint/2010/main" val="33226377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Causal inference quiz:</a:t>
            </a:r>
            <a:br>
              <a:rPr lang="en-US" dirty="0" smtClean="0"/>
            </a:br>
            <a:r>
              <a:rPr lang="en-US" dirty="0" smtClean="0"/>
              <a:t>Instrumental variables</a:t>
            </a:r>
            <a:endParaRPr lang="en-US" dirty="0"/>
          </a:p>
        </p:txBody>
      </p:sp>
      <p:sp>
        <p:nvSpPr>
          <p:cNvPr id="3" name="Content Placeholder 2"/>
          <p:cNvSpPr>
            <a:spLocks noGrp="1"/>
          </p:cNvSpPr>
          <p:nvPr>
            <p:ph idx="1"/>
          </p:nvPr>
        </p:nvSpPr>
        <p:spPr>
          <a:xfrm>
            <a:off x="2987824" y="1419621"/>
            <a:ext cx="5698976" cy="3175001"/>
          </a:xfrm>
        </p:spPr>
        <p:txBody>
          <a:bodyPr/>
          <a:lstStyle/>
          <a:p>
            <a:pPr marL="0" indent="0">
              <a:buNone/>
            </a:pPr>
            <a:r>
              <a:rPr lang="en-US" dirty="0" smtClean="0"/>
              <a:t>What are central issues in instrumental variable approaches?</a:t>
            </a:r>
          </a:p>
          <a:p>
            <a:r>
              <a:rPr lang="en-US" dirty="0" smtClean="0"/>
              <a:t>Good instruments are rare</a:t>
            </a:r>
          </a:p>
          <a:p>
            <a:r>
              <a:rPr lang="en-US" dirty="0" smtClean="0"/>
              <a:t>External validity of LATEs should be well argued for, especially if instruments are “naturally occurring”</a:t>
            </a:r>
            <a:endParaRPr lang="en-US" dirty="0"/>
          </a:p>
          <a:p>
            <a:pPr marL="0" indent="0">
              <a:buNone/>
            </a:pPr>
            <a:endParaRPr lang="en-US" dirty="0" smtClean="0"/>
          </a:p>
        </p:txBody>
      </p:sp>
      <p:sp>
        <p:nvSpPr>
          <p:cNvPr id="4" name="5-Point Star 3"/>
          <p:cNvSpPr/>
          <p:nvPr/>
        </p:nvSpPr>
        <p:spPr>
          <a:xfrm rot="20730749">
            <a:off x="268462" y="1173875"/>
            <a:ext cx="2376264" cy="2448272"/>
          </a:xfrm>
          <a:prstGeom prst="star5">
            <a:avLst/>
          </a:prstGeom>
          <a:solidFill>
            <a:schemeClr val="bg1"/>
          </a:solidFill>
          <a:ln>
            <a:solidFill>
              <a:srgbClr val="E309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28</a:t>
            </a:r>
            <a:endParaRPr lang="en-US" dirty="0">
              <a:solidFill>
                <a:schemeClr val="tx1"/>
              </a:solidFill>
            </a:endParaRPr>
          </a:p>
        </p:txBody>
      </p:sp>
    </p:spTree>
    <p:extLst>
      <p:ext uri="{BB962C8B-B14F-4D97-AF65-F5344CB8AC3E}">
        <p14:creationId xmlns:p14="http://schemas.microsoft.com/office/powerpoint/2010/main" val="34023694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Causal inference quiz:</a:t>
            </a:r>
            <a:br>
              <a:rPr lang="en-US" dirty="0" smtClean="0"/>
            </a:br>
            <a:r>
              <a:rPr lang="en-US" dirty="0" smtClean="0"/>
              <a:t>Regression discontinuity designs</a:t>
            </a:r>
            <a:endParaRPr lang="en-US" dirty="0"/>
          </a:p>
        </p:txBody>
      </p:sp>
      <p:sp>
        <p:nvSpPr>
          <p:cNvPr id="3" name="Content Placeholder 2"/>
          <p:cNvSpPr>
            <a:spLocks noGrp="1"/>
          </p:cNvSpPr>
          <p:nvPr>
            <p:ph idx="1"/>
          </p:nvPr>
        </p:nvSpPr>
        <p:spPr>
          <a:xfrm>
            <a:off x="2987824" y="1419621"/>
            <a:ext cx="5698976" cy="3175001"/>
          </a:xfrm>
        </p:spPr>
        <p:txBody>
          <a:bodyPr>
            <a:normAutofit/>
          </a:bodyPr>
          <a:lstStyle/>
          <a:p>
            <a:pPr marL="0" indent="0">
              <a:buNone/>
            </a:pPr>
            <a:r>
              <a:rPr lang="en-US" dirty="0" smtClean="0"/>
              <a:t>What is a cut-off in regression discontinuity framework?</a:t>
            </a:r>
          </a:p>
        </p:txBody>
      </p:sp>
      <p:sp>
        <p:nvSpPr>
          <p:cNvPr id="4" name="5-Point Star 3"/>
          <p:cNvSpPr/>
          <p:nvPr/>
        </p:nvSpPr>
        <p:spPr>
          <a:xfrm rot="20730749">
            <a:off x="268462" y="1173875"/>
            <a:ext cx="2376264" cy="2448272"/>
          </a:xfrm>
          <a:prstGeom prst="star5">
            <a:avLst/>
          </a:prstGeom>
          <a:solidFill>
            <a:schemeClr val="bg1"/>
          </a:solidFill>
          <a:ln>
            <a:solidFill>
              <a:srgbClr val="E309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29</a:t>
            </a:r>
            <a:endParaRPr lang="en-US" dirty="0">
              <a:solidFill>
                <a:schemeClr val="tx1"/>
              </a:solidFill>
            </a:endParaRPr>
          </a:p>
        </p:txBody>
      </p:sp>
    </p:spTree>
    <p:extLst>
      <p:ext uri="{BB962C8B-B14F-4D97-AF65-F5344CB8AC3E}">
        <p14:creationId xmlns:p14="http://schemas.microsoft.com/office/powerpoint/2010/main" val="33953555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Causal inference quiz:</a:t>
            </a:r>
            <a:br>
              <a:rPr lang="en-US" dirty="0" smtClean="0"/>
            </a:br>
            <a:r>
              <a:rPr lang="en-US" dirty="0" smtClean="0"/>
              <a:t>Regression discontinuity designs</a:t>
            </a:r>
            <a:endParaRPr lang="en-US" dirty="0"/>
          </a:p>
        </p:txBody>
      </p:sp>
      <p:sp>
        <p:nvSpPr>
          <p:cNvPr id="3" name="Content Placeholder 2"/>
          <p:cNvSpPr>
            <a:spLocks noGrp="1"/>
          </p:cNvSpPr>
          <p:nvPr>
            <p:ph idx="1"/>
          </p:nvPr>
        </p:nvSpPr>
        <p:spPr>
          <a:xfrm>
            <a:off x="2987824" y="1419621"/>
            <a:ext cx="5698976" cy="3175001"/>
          </a:xfrm>
        </p:spPr>
        <p:txBody>
          <a:bodyPr>
            <a:normAutofit/>
          </a:bodyPr>
          <a:lstStyle/>
          <a:p>
            <a:pPr marL="0" indent="0">
              <a:buNone/>
            </a:pPr>
            <a:r>
              <a:rPr lang="en-US" dirty="0" smtClean="0"/>
              <a:t>What is a cut-off in regression discontinuity framework?</a:t>
            </a:r>
          </a:p>
          <a:p>
            <a:r>
              <a:rPr lang="en-US" dirty="0"/>
              <a:t>Running/forcing variable </a:t>
            </a:r>
            <a:r>
              <a:rPr lang="en-US" dirty="0" smtClean="0"/>
              <a:t>with fixed cut-off/threshold value</a:t>
            </a:r>
          </a:p>
          <a:p>
            <a:r>
              <a:rPr lang="en-US" dirty="0" smtClean="0"/>
              <a:t>Cut-off determined by rules, laws, regulations, or researchers </a:t>
            </a:r>
          </a:p>
          <a:p>
            <a:r>
              <a:rPr lang="en-US" dirty="0" smtClean="0"/>
              <a:t>Cut-off cannot be manipulated by treatment or control units</a:t>
            </a:r>
          </a:p>
        </p:txBody>
      </p:sp>
      <p:sp>
        <p:nvSpPr>
          <p:cNvPr id="4" name="5-Point Star 3"/>
          <p:cNvSpPr/>
          <p:nvPr/>
        </p:nvSpPr>
        <p:spPr>
          <a:xfrm rot="20730749">
            <a:off x="268462" y="1173875"/>
            <a:ext cx="2376264" cy="2448272"/>
          </a:xfrm>
          <a:prstGeom prst="star5">
            <a:avLst/>
          </a:prstGeom>
          <a:solidFill>
            <a:schemeClr val="bg1"/>
          </a:solidFill>
          <a:ln>
            <a:solidFill>
              <a:srgbClr val="E309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29</a:t>
            </a:r>
            <a:endParaRPr lang="en-US" dirty="0">
              <a:solidFill>
                <a:schemeClr val="tx1"/>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69828" y="3147814"/>
            <a:ext cx="1832445" cy="1610750"/>
          </a:xfrm>
          <a:prstGeom prst="rect">
            <a:avLst/>
          </a:prstGeom>
        </p:spPr>
      </p:pic>
    </p:spTree>
    <p:extLst>
      <p:ext uri="{BB962C8B-B14F-4D97-AF65-F5344CB8AC3E}">
        <p14:creationId xmlns:p14="http://schemas.microsoft.com/office/powerpoint/2010/main" val="14699436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Causal inference quiz:</a:t>
            </a:r>
            <a:br>
              <a:rPr lang="en-US" dirty="0" smtClean="0"/>
            </a:br>
            <a:r>
              <a:rPr lang="en-US" dirty="0" smtClean="0"/>
              <a:t>Regression discontinuity designs</a:t>
            </a:r>
            <a:endParaRPr lang="en-US" dirty="0"/>
          </a:p>
        </p:txBody>
      </p:sp>
      <p:sp>
        <p:nvSpPr>
          <p:cNvPr id="3" name="Content Placeholder 2"/>
          <p:cNvSpPr>
            <a:spLocks noGrp="1"/>
          </p:cNvSpPr>
          <p:nvPr>
            <p:ph idx="1"/>
          </p:nvPr>
        </p:nvSpPr>
        <p:spPr>
          <a:xfrm>
            <a:off x="2987824" y="1419621"/>
            <a:ext cx="5698976" cy="3175001"/>
          </a:xfrm>
        </p:spPr>
        <p:txBody>
          <a:bodyPr>
            <a:normAutofit/>
          </a:bodyPr>
          <a:lstStyle/>
          <a:p>
            <a:pPr marL="0" indent="0">
              <a:buNone/>
            </a:pPr>
            <a:r>
              <a:rPr lang="en-US" dirty="0" smtClean="0"/>
              <a:t>What is the difference between sharp and fuzzy regression discontinuity?</a:t>
            </a:r>
          </a:p>
        </p:txBody>
      </p:sp>
      <p:sp>
        <p:nvSpPr>
          <p:cNvPr id="4" name="5-Point Star 3"/>
          <p:cNvSpPr/>
          <p:nvPr/>
        </p:nvSpPr>
        <p:spPr>
          <a:xfrm rot="20730749">
            <a:off x="268462" y="1173875"/>
            <a:ext cx="2376264" cy="2448272"/>
          </a:xfrm>
          <a:prstGeom prst="star5">
            <a:avLst/>
          </a:prstGeom>
          <a:solidFill>
            <a:schemeClr val="bg1"/>
          </a:solidFill>
          <a:ln>
            <a:solidFill>
              <a:srgbClr val="E309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30</a:t>
            </a:r>
            <a:endParaRPr lang="en-US" dirty="0">
              <a:solidFill>
                <a:schemeClr val="tx1"/>
              </a:solidFill>
            </a:endParaRPr>
          </a:p>
        </p:txBody>
      </p:sp>
    </p:spTree>
    <p:extLst>
      <p:ext uri="{BB962C8B-B14F-4D97-AF65-F5344CB8AC3E}">
        <p14:creationId xmlns:p14="http://schemas.microsoft.com/office/powerpoint/2010/main" val="116115261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D8890C5-C471-424D-BBFA-1B4B21610215}"/>
              </a:ext>
            </a:extLst>
          </p:cNvPr>
          <p:cNvPicPr>
            <a:picLocks noChangeAspect="1"/>
          </p:cNvPicPr>
          <p:nvPr/>
        </p:nvPicPr>
        <p:blipFill>
          <a:blip r:embed="rId2"/>
          <a:stretch>
            <a:fillRect/>
          </a:stretch>
        </p:blipFill>
        <p:spPr>
          <a:xfrm>
            <a:off x="6444208" y="2715766"/>
            <a:ext cx="2433511" cy="2122022"/>
          </a:xfrm>
          <a:prstGeom prst="rect">
            <a:avLst/>
          </a:prstGeom>
          <a:ln>
            <a:noFill/>
          </a:ln>
          <a:effectLst>
            <a:outerShdw blurRad="292100" dist="139700" dir="2700000" algn="tl" rotWithShape="0">
              <a:srgbClr val="333333">
                <a:alpha val="65000"/>
              </a:srgbClr>
            </a:outerShdw>
          </a:effectLst>
        </p:spPr>
      </p:pic>
      <p:sp>
        <p:nvSpPr>
          <p:cNvPr id="2" name="Title 1"/>
          <p:cNvSpPr>
            <a:spLocks noGrp="1"/>
          </p:cNvSpPr>
          <p:nvPr>
            <p:ph type="title"/>
          </p:nvPr>
        </p:nvSpPr>
        <p:spPr/>
        <p:txBody>
          <a:bodyPr/>
          <a:lstStyle/>
          <a:p>
            <a:r>
              <a:rPr lang="en-US" dirty="0" smtClean="0"/>
              <a:t>Causal inference quiz:</a:t>
            </a:r>
            <a:br>
              <a:rPr lang="en-US" dirty="0" smtClean="0"/>
            </a:br>
            <a:r>
              <a:rPr lang="en-US" dirty="0" smtClean="0"/>
              <a:t>Regression discontinuity designs</a:t>
            </a:r>
            <a:endParaRPr lang="en-US" dirty="0"/>
          </a:p>
        </p:txBody>
      </p:sp>
      <p:sp>
        <p:nvSpPr>
          <p:cNvPr id="3" name="Content Placeholder 2"/>
          <p:cNvSpPr>
            <a:spLocks noGrp="1"/>
          </p:cNvSpPr>
          <p:nvPr>
            <p:ph idx="1"/>
          </p:nvPr>
        </p:nvSpPr>
        <p:spPr>
          <a:xfrm>
            <a:off x="2987824" y="1419621"/>
            <a:ext cx="5698976" cy="3175001"/>
          </a:xfrm>
        </p:spPr>
        <p:txBody>
          <a:bodyPr>
            <a:normAutofit/>
          </a:bodyPr>
          <a:lstStyle/>
          <a:p>
            <a:pPr marL="0" indent="0">
              <a:buNone/>
            </a:pPr>
            <a:r>
              <a:rPr lang="en-US" dirty="0" smtClean="0"/>
              <a:t>What is the difference between sharp and fuzzy regression discontinuity?</a:t>
            </a:r>
          </a:p>
          <a:p>
            <a:r>
              <a:rPr lang="en-US" dirty="0" smtClean="0"/>
              <a:t>Sharp: Cut-off in running variable determines treatment status </a:t>
            </a:r>
          </a:p>
          <a:p>
            <a:r>
              <a:rPr lang="en-US" dirty="0" smtClean="0"/>
              <a:t>Fuzzy: Cut-off in running variable affects dose or likelihood of treatment </a:t>
            </a:r>
          </a:p>
          <a:p>
            <a:r>
              <a:rPr lang="en-US" dirty="0" smtClean="0"/>
              <a:t>Fuzzy regression discontinuity is methodologically equivalent to instrumental variable approach</a:t>
            </a:r>
          </a:p>
        </p:txBody>
      </p:sp>
      <p:sp>
        <p:nvSpPr>
          <p:cNvPr id="4" name="5-Point Star 3"/>
          <p:cNvSpPr/>
          <p:nvPr/>
        </p:nvSpPr>
        <p:spPr>
          <a:xfrm rot="20730749">
            <a:off x="268462" y="1173875"/>
            <a:ext cx="2376264" cy="2448272"/>
          </a:xfrm>
          <a:prstGeom prst="star5">
            <a:avLst/>
          </a:prstGeom>
          <a:solidFill>
            <a:schemeClr val="bg1"/>
          </a:solidFill>
          <a:ln>
            <a:solidFill>
              <a:srgbClr val="E309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30</a:t>
            </a:r>
            <a:endParaRPr lang="en-US" dirty="0">
              <a:solidFill>
                <a:schemeClr val="tx1"/>
              </a:solidFill>
            </a:endParaRPr>
          </a:p>
        </p:txBody>
      </p:sp>
    </p:spTree>
    <p:extLst>
      <p:ext uri="{BB962C8B-B14F-4D97-AF65-F5344CB8AC3E}">
        <p14:creationId xmlns:p14="http://schemas.microsoft.com/office/powerpoint/2010/main" val="318411644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Causal inference quiz:</a:t>
            </a:r>
            <a:br>
              <a:rPr lang="en-US" dirty="0" smtClean="0"/>
            </a:br>
            <a:r>
              <a:rPr lang="en-US" dirty="0" smtClean="0"/>
              <a:t>Regression discontinuity designs</a:t>
            </a:r>
            <a:endParaRPr lang="en-US" dirty="0"/>
          </a:p>
        </p:txBody>
      </p:sp>
      <p:sp>
        <p:nvSpPr>
          <p:cNvPr id="3" name="Content Placeholder 2"/>
          <p:cNvSpPr>
            <a:spLocks noGrp="1"/>
          </p:cNvSpPr>
          <p:nvPr>
            <p:ph idx="1"/>
          </p:nvPr>
        </p:nvSpPr>
        <p:spPr>
          <a:xfrm>
            <a:off x="2987824" y="1419621"/>
            <a:ext cx="5698976" cy="3175001"/>
          </a:xfrm>
        </p:spPr>
        <p:txBody>
          <a:bodyPr>
            <a:normAutofit/>
          </a:bodyPr>
          <a:lstStyle/>
          <a:p>
            <a:pPr marL="0" indent="0">
              <a:buNone/>
            </a:pPr>
            <a:r>
              <a:rPr lang="en-US" dirty="0" smtClean="0"/>
              <a:t>When can regression discontinuity be interpreted as causal effect?</a:t>
            </a:r>
            <a:endParaRPr lang="en-US" dirty="0"/>
          </a:p>
        </p:txBody>
      </p:sp>
      <p:sp>
        <p:nvSpPr>
          <p:cNvPr id="4" name="5-Point Star 3"/>
          <p:cNvSpPr/>
          <p:nvPr/>
        </p:nvSpPr>
        <p:spPr>
          <a:xfrm rot="20730749">
            <a:off x="268462" y="1173875"/>
            <a:ext cx="2376264" cy="2448272"/>
          </a:xfrm>
          <a:prstGeom prst="star5">
            <a:avLst/>
          </a:prstGeom>
          <a:solidFill>
            <a:schemeClr val="bg1"/>
          </a:solidFill>
          <a:ln>
            <a:solidFill>
              <a:srgbClr val="E309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31</a:t>
            </a:r>
            <a:endParaRPr lang="en-US" dirty="0">
              <a:solidFill>
                <a:schemeClr val="tx1"/>
              </a:solidFill>
            </a:endParaRPr>
          </a:p>
        </p:txBody>
      </p:sp>
    </p:spTree>
    <p:extLst>
      <p:ext uri="{BB962C8B-B14F-4D97-AF65-F5344CB8AC3E}">
        <p14:creationId xmlns:p14="http://schemas.microsoft.com/office/powerpoint/2010/main" val="8466338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Causal inference quiz:</a:t>
            </a:r>
            <a:br>
              <a:rPr lang="en-US" dirty="0" smtClean="0"/>
            </a:br>
            <a:r>
              <a:rPr lang="en-US" dirty="0" smtClean="0"/>
              <a:t>Regression discontinuity designs</a:t>
            </a:r>
            <a:endParaRPr lang="en-US" dirty="0"/>
          </a:p>
        </p:txBody>
      </p:sp>
      <p:sp>
        <p:nvSpPr>
          <p:cNvPr id="3" name="Content Placeholder 2"/>
          <p:cNvSpPr>
            <a:spLocks noGrp="1"/>
          </p:cNvSpPr>
          <p:nvPr>
            <p:ph idx="1"/>
          </p:nvPr>
        </p:nvSpPr>
        <p:spPr>
          <a:xfrm>
            <a:off x="2987824" y="1419621"/>
            <a:ext cx="5698976" cy="3175001"/>
          </a:xfrm>
        </p:spPr>
        <p:txBody>
          <a:bodyPr>
            <a:normAutofit/>
          </a:bodyPr>
          <a:lstStyle/>
          <a:p>
            <a:pPr marL="0" indent="0">
              <a:buNone/>
            </a:pPr>
            <a:r>
              <a:rPr lang="en-US" dirty="0" smtClean="0"/>
              <a:t>When can regression discontinuity be interpreted as causal effect?</a:t>
            </a:r>
            <a:endParaRPr lang="en-US" dirty="0"/>
          </a:p>
          <a:p>
            <a:r>
              <a:rPr lang="en-US" dirty="0" smtClean="0"/>
              <a:t>If around the cut-off, one can assume that treatment and control units differ in nothing else (including no other treatments)</a:t>
            </a:r>
          </a:p>
          <a:p>
            <a:r>
              <a:rPr lang="en-US" dirty="0" smtClean="0"/>
              <a:t>Comparison of outcomes of control and treatment units around the cut-off can be interpreted as the effect of the treatment</a:t>
            </a:r>
          </a:p>
          <a:p>
            <a:r>
              <a:rPr lang="en-US" dirty="0" smtClean="0"/>
              <a:t>If regression discontinuity prerequisites are checked</a:t>
            </a:r>
          </a:p>
        </p:txBody>
      </p:sp>
      <p:sp>
        <p:nvSpPr>
          <p:cNvPr id="4" name="5-Point Star 3"/>
          <p:cNvSpPr/>
          <p:nvPr/>
        </p:nvSpPr>
        <p:spPr>
          <a:xfrm rot="20730749">
            <a:off x="268462" y="1173875"/>
            <a:ext cx="2376264" cy="2448272"/>
          </a:xfrm>
          <a:prstGeom prst="star5">
            <a:avLst/>
          </a:prstGeom>
          <a:solidFill>
            <a:schemeClr val="bg1"/>
          </a:solidFill>
          <a:ln>
            <a:solidFill>
              <a:srgbClr val="E309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31</a:t>
            </a:r>
            <a:endParaRPr lang="en-US" dirty="0">
              <a:solidFill>
                <a:schemeClr val="tx1"/>
              </a:solidFill>
            </a:endParaRPr>
          </a:p>
        </p:txBody>
      </p:sp>
    </p:spTree>
    <p:extLst>
      <p:ext uri="{BB962C8B-B14F-4D97-AF65-F5344CB8AC3E}">
        <p14:creationId xmlns:p14="http://schemas.microsoft.com/office/powerpoint/2010/main" val="209830147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Causal inference quiz:</a:t>
            </a:r>
            <a:br>
              <a:rPr lang="en-US" dirty="0" smtClean="0"/>
            </a:br>
            <a:r>
              <a:rPr lang="en-US" dirty="0" smtClean="0"/>
              <a:t>Differences-in-differences</a:t>
            </a:r>
            <a:endParaRPr lang="en-US" dirty="0"/>
          </a:p>
        </p:txBody>
      </p:sp>
      <p:sp>
        <p:nvSpPr>
          <p:cNvPr id="3" name="Content Placeholder 2"/>
          <p:cNvSpPr>
            <a:spLocks noGrp="1"/>
          </p:cNvSpPr>
          <p:nvPr>
            <p:ph idx="1"/>
          </p:nvPr>
        </p:nvSpPr>
        <p:spPr>
          <a:xfrm>
            <a:off x="2987824" y="1419621"/>
            <a:ext cx="5698976" cy="3175001"/>
          </a:xfrm>
        </p:spPr>
        <p:txBody>
          <a:bodyPr>
            <a:normAutofit/>
          </a:bodyPr>
          <a:lstStyle/>
          <a:p>
            <a:pPr marL="0" indent="0">
              <a:buNone/>
            </a:pPr>
            <a:r>
              <a:rPr lang="en-US" dirty="0" smtClean="0"/>
              <a:t>What is the common trends assumption in differences-in-differences designs?</a:t>
            </a:r>
          </a:p>
          <a:p>
            <a:endParaRPr lang="en-US" dirty="0" smtClean="0"/>
          </a:p>
        </p:txBody>
      </p:sp>
      <p:sp>
        <p:nvSpPr>
          <p:cNvPr id="4" name="5-Point Star 3"/>
          <p:cNvSpPr/>
          <p:nvPr/>
        </p:nvSpPr>
        <p:spPr>
          <a:xfrm rot="20730749">
            <a:off x="268462" y="1173875"/>
            <a:ext cx="2376264" cy="2448272"/>
          </a:xfrm>
          <a:prstGeom prst="star5">
            <a:avLst/>
          </a:prstGeom>
          <a:solidFill>
            <a:schemeClr val="bg1"/>
          </a:solidFill>
          <a:ln>
            <a:solidFill>
              <a:srgbClr val="E309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32</a:t>
            </a:r>
            <a:endParaRPr lang="en-US" dirty="0">
              <a:solidFill>
                <a:schemeClr val="tx1"/>
              </a:solidFill>
            </a:endParaRPr>
          </a:p>
        </p:txBody>
      </p:sp>
    </p:spTree>
    <p:extLst>
      <p:ext uri="{BB962C8B-B14F-4D97-AF65-F5344CB8AC3E}">
        <p14:creationId xmlns:p14="http://schemas.microsoft.com/office/powerpoint/2010/main" val="395517951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E1F47F1-4D7A-4487-9E39-C3F9F5AFBC90}"/>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5901689" y="2067694"/>
            <a:ext cx="2884067" cy="2744688"/>
          </a:xfrm>
          <a:prstGeom prst="rect">
            <a:avLst/>
          </a:prstGeom>
          <a:ln>
            <a:noFill/>
          </a:ln>
          <a:effectLst>
            <a:outerShdw blurRad="292100" dist="139700" dir="2700000" algn="tl" rotWithShape="0">
              <a:srgbClr val="333333">
                <a:alpha val="65000"/>
              </a:srgbClr>
            </a:outerShdw>
          </a:effectLst>
        </p:spPr>
      </p:pic>
      <p:sp>
        <p:nvSpPr>
          <p:cNvPr id="2" name="Title 1"/>
          <p:cNvSpPr>
            <a:spLocks noGrp="1"/>
          </p:cNvSpPr>
          <p:nvPr>
            <p:ph type="title"/>
          </p:nvPr>
        </p:nvSpPr>
        <p:spPr/>
        <p:txBody>
          <a:bodyPr/>
          <a:lstStyle/>
          <a:p>
            <a:r>
              <a:rPr lang="en-US" dirty="0" smtClean="0"/>
              <a:t>Causal inference quiz:</a:t>
            </a:r>
            <a:br>
              <a:rPr lang="en-US" dirty="0" smtClean="0"/>
            </a:br>
            <a:r>
              <a:rPr lang="en-US" dirty="0" smtClean="0"/>
              <a:t>Differences-in-differences</a:t>
            </a:r>
            <a:endParaRPr lang="en-US" dirty="0"/>
          </a:p>
        </p:txBody>
      </p:sp>
      <p:sp>
        <p:nvSpPr>
          <p:cNvPr id="3" name="Content Placeholder 2"/>
          <p:cNvSpPr>
            <a:spLocks noGrp="1"/>
          </p:cNvSpPr>
          <p:nvPr>
            <p:ph idx="1"/>
          </p:nvPr>
        </p:nvSpPr>
        <p:spPr>
          <a:xfrm>
            <a:off x="2987824" y="1419621"/>
            <a:ext cx="5698976" cy="3175001"/>
          </a:xfrm>
        </p:spPr>
        <p:txBody>
          <a:bodyPr>
            <a:normAutofit/>
          </a:bodyPr>
          <a:lstStyle/>
          <a:p>
            <a:pPr marL="0" indent="0">
              <a:buNone/>
            </a:pPr>
            <a:r>
              <a:rPr lang="en-US" dirty="0" smtClean="0"/>
              <a:t>What is the common trends assumption in differences-in-differences designs?</a:t>
            </a:r>
          </a:p>
          <a:p>
            <a:r>
              <a:rPr lang="en-US" dirty="0" smtClean="0"/>
              <a:t>Common trends in absence of treatment (i.e., two groups develop similarly unless one gets treated and the other doesn’t)</a:t>
            </a:r>
          </a:p>
          <a:p>
            <a:r>
              <a:rPr lang="en-US" dirty="0" smtClean="0"/>
              <a:t>Levels in outcomes can differ between the groups, though</a:t>
            </a:r>
          </a:p>
          <a:p>
            <a:endParaRPr lang="en-US" dirty="0" smtClean="0"/>
          </a:p>
        </p:txBody>
      </p:sp>
      <p:sp>
        <p:nvSpPr>
          <p:cNvPr id="4" name="5-Point Star 3"/>
          <p:cNvSpPr/>
          <p:nvPr/>
        </p:nvSpPr>
        <p:spPr>
          <a:xfrm rot="20730749">
            <a:off x="268462" y="1173875"/>
            <a:ext cx="2376264" cy="2448272"/>
          </a:xfrm>
          <a:prstGeom prst="star5">
            <a:avLst/>
          </a:prstGeom>
          <a:solidFill>
            <a:schemeClr val="bg1"/>
          </a:solidFill>
          <a:ln>
            <a:solidFill>
              <a:srgbClr val="E309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32</a:t>
            </a:r>
            <a:endParaRPr lang="en-US" dirty="0">
              <a:solidFill>
                <a:schemeClr val="tx1"/>
              </a:solidFill>
            </a:endParaRPr>
          </a:p>
        </p:txBody>
      </p:sp>
    </p:spTree>
    <p:extLst>
      <p:ext uri="{BB962C8B-B14F-4D97-AF65-F5344CB8AC3E}">
        <p14:creationId xmlns:p14="http://schemas.microsoft.com/office/powerpoint/2010/main" val="105072249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Causal inference quiz:</a:t>
            </a:r>
            <a:br>
              <a:rPr lang="en-US" dirty="0" smtClean="0"/>
            </a:br>
            <a:r>
              <a:rPr lang="en-US" dirty="0" smtClean="0"/>
              <a:t>Differences-in-differences</a:t>
            </a:r>
            <a:endParaRPr lang="en-US" dirty="0"/>
          </a:p>
        </p:txBody>
      </p:sp>
      <p:sp>
        <p:nvSpPr>
          <p:cNvPr id="3" name="Content Placeholder 2"/>
          <p:cNvSpPr>
            <a:spLocks noGrp="1"/>
          </p:cNvSpPr>
          <p:nvPr>
            <p:ph idx="1"/>
          </p:nvPr>
        </p:nvSpPr>
        <p:spPr>
          <a:xfrm>
            <a:off x="2987824" y="1419621"/>
            <a:ext cx="5698976" cy="3175001"/>
          </a:xfrm>
        </p:spPr>
        <p:txBody>
          <a:bodyPr>
            <a:normAutofit/>
          </a:bodyPr>
          <a:lstStyle/>
          <a:p>
            <a:pPr marL="0" indent="0">
              <a:buNone/>
            </a:pPr>
            <a:r>
              <a:rPr lang="en-US" dirty="0" smtClean="0"/>
              <a:t>How can differences-in-differences methods identify causal effects?</a:t>
            </a:r>
          </a:p>
          <a:p>
            <a:endParaRPr lang="en-US" dirty="0" smtClean="0"/>
          </a:p>
        </p:txBody>
      </p:sp>
      <p:sp>
        <p:nvSpPr>
          <p:cNvPr id="4" name="5-Point Star 3"/>
          <p:cNvSpPr/>
          <p:nvPr/>
        </p:nvSpPr>
        <p:spPr>
          <a:xfrm rot="20730749">
            <a:off x="268462" y="1173875"/>
            <a:ext cx="2376264" cy="2448272"/>
          </a:xfrm>
          <a:prstGeom prst="star5">
            <a:avLst/>
          </a:prstGeom>
          <a:solidFill>
            <a:schemeClr val="bg1"/>
          </a:solidFill>
          <a:ln>
            <a:solidFill>
              <a:srgbClr val="E309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33</a:t>
            </a:r>
            <a:endParaRPr lang="en-US" dirty="0">
              <a:solidFill>
                <a:schemeClr val="tx1"/>
              </a:solidFill>
            </a:endParaRPr>
          </a:p>
        </p:txBody>
      </p:sp>
    </p:spTree>
    <p:extLst>
      <p:ext uri="{BB962C8B-B14F-4D97-AF65-F5344CB8AC3E}">
        <p14:creationId xmlns:p14="http://schemas.microsoft.com/office/powerpoint/2010/main" val="1019097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Causal inference quiz:</a:t>
            </a:r>
            <a:br>
              <a:rPr lang="en-US" dirty="0" smtClean="0"/>
            </a:br>
            <a:r>
              <a:rPr lang="en-US" dirty="0" smtClean="0"/>
              <a:t>Rubin’s potential outcome framework</a:t>
            </a:r>
            <a:endParaRPr lang="en-US" dirty="0"/>
          </a:p>
        </p:txBody>
      </p:sp>
      <p:sp>
        <p:nvSpPr>
          <p:cNvPr id="3" name="Content Placeholder 2"/>
          <p:cNvSpPr>
            <a:spLocks noGrp="1"/>
          </p:cNvSpPr>
          <p:nvPr>
            <p:ph idx="1"/>
          </p:nvPr>
        </p:nvSpPr>
        <p:spPr>
          <a:xfrm>
            <a:off x="2987824" y="1419621"/>
            <a:ext cx="5698976" cy="3175001"/>
          </a:xfrm>
        </p:spPr>
        <p:txBody>
          <a:bodyPr/>
          <a:lstStyle/>
          <a:p>
            <a:pPr marL="0" indent="0">
              <a:buNone/>
            </a:pPr>
            <a:r>
              <a:rPr lang="en-US" dirty="0" smtClean="0"/>
              <a:t>What is the hypothetical, ideal experiment?</a:t>
            </a:r>
            <a:endParaRPr lang="en-US" dirty="0"/>
          </a:p>
        </p:txBody>
      </p:sp>
      <p:sp>
        <p:nvSpPr>
          <p:cNvPr id="4" name="5-Point Star 3"/>
          <p:cNvSpPr/>
          <p:nvPr/>
        </p:nvSpPr>
        <p:spPr>
          <a:xfrm rot="20730749">
            <a:off x="268462" y="1173875"/>
            <a:ext cx="2376264" cy="2448272"/>
          </a:xfrm>
          <a:prstGeom prst="star5">
            <a:avLst/>
          </a:prstGeom>
          <a:solidFill>
            <a:schemeClr val="bg1"/>
          </a:solidFill>
          <a:ln>
            <a:solidFill>
              <a:srgbClr val="E309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US" dirty="0">
              <a:solidFill>
                <a:schemeClr val="tx1"/>
              </a:solidFill>
            </a:endParaRPr>
          </a:p>
        </p:txBody>
      </p:sp>
    </p:spTree>
    <p:extLst>
      <p:ext uri="{BB962C8B-B14F-4D97-AF65-F5344CB8AC3E}">
        <p14:creationId xmlns:p14="http://schemas.microsoft.com/office/powerpoint/2010/main" val="391800828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1BA6D7E-7056-4025-AE6C-5BB302CC77BC}"/>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6588224" y="2743454"/>
            <a:ext cx="2194384" cy="2058298"/>
          </a:xfrm>
          <a:prstGeom prst="rect">
            <a:avLst/>
          </a:prstGeom>
          <a:ln>
            <a:noFill/>
          </a:ln>
          <a:effectLst>
            <a:outerShdw blurRad="292100" dist="139700" dir="2700000" algn="tl" rotWithShape="0">
              <a:srgbClr val="333333">
                <a:alpha val="65000"/>
              </a:srgbClr>
            </a:outerShdw>
          </a:effectLst>
        </p:spPr>
      </p:pic>
      <p:sp>
        <p:nvSpPr>
          <p:cNvPr id="2" name="Title 1"/>
          <p:cNvSpPr>
            <a:spLocks noGrp="1"/>
          </p:cNvSpPr>
          <p:nvPr>
            <p:ph type="title"/>
          </p:nvPr>
        </p:nvSpPr>
        <p:spPr/>
        <p:txBody>
          <a:bodyPr/>
          <a:lstStyle/>
          <a:p>
            <a:r>
              <a:rPr lang="en-US" dirty="0" smtClean="0"/>
              <a:t>Causal inference quiz:</a:t>
            </a:r>
            <a:br>
              <a:rPr lang="en-US" dirty="0" smtClean="0"/>
            </a:br>
            <a:r>
              <a:rPr lang="en-US" dirty="0" smtClean="0"/>
              <a:t>Differences-in-differences</a:t>
            </a:r>
            <a:endParaRPr lang="en-US" dirty="0"/>
          </a:p>
        </p:txBody>
      </p:sp>
      <p:sp>
        <p:nvSpPr>
          <p:cNvPr id="3" name="Content Placeholder 2"/>
          <p:cNvSpPr>
            <a:spLocks noGrp="1"/>
          </p:cNvSpPr>
          <p:nvPr>
            <p:ph idx="1"/>
          </p:nvPr>
        </p:nvSpPr>
        <p:spPr>
          <a:xfrm>
            <a:off x="2987824" y="1419621"/>
            <a:ext cx="5698976" cy="3175001"/>
          </a:xfrm>
        </p:spPr>
        <p:txBody>
          <a:bodyPr>
            <a:normAutofit/>
          </a:bodyPr>
          <a:lstStyle/>
          <a:p>
            <a:pPr marL="0" indent="0">
              <a:buNone/>
            </a:pPr>
            <a:r>
              <a:rPr lang="en-US" dirty="0" smtClean="0"/>
              <a:t>How can differences-in-differences methods identify causal effects?</a:t>
            </a:r>
          </a:p>
          <a:p>
            <a:r>
              <a:rPr lang="en-US" dirty="0" smtClean="0"/>
              <a:t>If common trends assumption is theoretically and, if possible, empirically justified, ceteris paribus can be assumed</a:t>
            </a:r>
          </a:p>
          <a:p>
            <a:r>
              <a:rPr lang="en-US" dirty="0" smtClean="0"/>
              <a:t>Difference in trends between treated and control group (differences-in-differences) can be interpreted as causal effect of treatment</a:t>
            </a:r>
          </a:p>
          <a:p>
            <a:endParaRPr lang="en-US" dirty="0" smtClean="0"/>
          </a:p>
        </p:txBody>
      </p:sp>
      <p:sp>
        <p:nvSpPr>
          <p:cNvPr id="4" name="5-Point Star 3"/>
          <p:cNvSpPr/>
          <p:nvPr/>
        </p:nvSpPr>
        <p:spPr>
          <a:xfrm rot="20730749">
            <a:off x="268462" y="1173875"/>
            <a:ext cx="2376264" cy="2448272"/>
          </a:xfrm>
          <a:prstGeom prst="star5">
            <a:avLst/>
          </a:prstGeom>
          <a:solidFill>
            <a:schemeClr val="bg1"/>
          </a:solidFill>
          <a:ln>
            <a:solidFill>
              <a:srgbClr val="E309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33</a:t>
            </a:r>
            <a:endParaRPr lang="en-US" dirty="0">
              <a:solidFill>
                <a:schemeClr val="tx1"/>
              </a:solidFill>
            </a:endParaRPr>
          </a:p>
        </p:txBody>
      </p:sp>
    </p:spTree>
    <p:extLst>
      <p:ext uri="{BB962C8B-B14F-4D97-AF65-F5344CB8AC3E}">
        <p14:creationId xmlns:p14="http://schemas.microsoft.com/office/powerpoint/2010/main" val="118557091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Causal inference quiz:</a:t>
            </a:r>
            <a:br>
              <a:rPr lang="en-US" dirty="0" smtClean="0"/>
            </a:br>
            <a:r>
              <a:rPr lang="en-US" dirty="0" smtClean="0"/>
              <a:t>Differences-in-differences</a:t>
            </a:r>
            <a:endParaRPr lang="en-US" dirty="0"/>
          </a:p>
        </p:txBody>
      </p:sp>
      <p:sp>
        <p:nvSpPr>
          <p:cNvPr id="3" name="Content Placeholder 2"/>
          <p:cNvSpPr>
            <a:spLocks noGrp="1"/>
          </p:cNvSpPr>
          <p:nvPr>
            <p:ph idx="1"/>
          </p:nvPr>
        </p:nvSpPr>
        <p:spPr>
          <a:xfrm>
            <a:off x="2987824" y="1419621"/>
            <a:ext cx="5698976" cy="3175001"/>
          </a:xfrm>
        </p:spPr>
        <p:txBody>
          <a:bodyPr>
            <a:normAutofit/>
          </a:bodyPr>
          <a:lstStyle/>
          <a:p>
            <a:pPr marL="0" indent="0">
              <a:buNone/>
            </a:pPr>
            <a:r>
              <a:rPr lang="en-US" dirty="0" smtClean="0"/>
              <a:t>What are central challenges in differences-in-differences methods?</a:t>
            </a:r>
          </a:p>
          <a:p>
            <a:endParaRPr lang="en-US" dirty="0" smtClean="0"/>
          </a:p>
        </p:txBody>
      </p:sp>
      <p:sp>
        <p:nvSpPr>
          <p:cNvPr id="4" name="5-Point Star 3"/>
          <p:cNvSpPr/>
          <p:nvPr/>
        </p:nvSpPr>
        <p:spPr>
          <a:xfrm rot="20730749">
            <a:off x="268462" y="1173875"/>
            <a:ext cx="2376264" cy="2448272"/>
          </a:xfrm>
          <a:prstGeom prst="star5">
            <a:avLst/>
          </a:prstGeom>
          <a:solidFill>
            <a:schemeClr val="bg1"/>
          </a:solidFill>
          <a:ln>
            <a:solidFill>
              <a:srgbClr val="E309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34</a:t>
            </a:r>
            <a:endParaRPr lang="en-US" dirty="0">
              <a:solidFill>
                <a:schemeClr val="tx1"/>
              </a:solidFill>
            </a:endParaRPr>
          </a:p>
        </p:txBody>
      </p:sp>
    </p:spTree>
    <p:extLst>
      <p:ext uri="{BB962C8B-B14F-4D97-AF65-F5344CB8AC3E}">
        <p14:creationId xmlns:p14="http://schemas.microsoft.com/office/powerpoint/2010/main" val="238550299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Causal inference quiz:</a:t>
            </a:r>
            <a:br>
              <a:rPr lang="en-US" dirty="0" smtClean="0"/>
            </a:br>
            <a:r>
              <a:rPr lang="en-US" dirty="0" smtClean="0"/>
              <a:t>Differences-in-differences</a:t>
            </a:r>
            <a:endParaRPr lang="en-US" dirty="0"/>
          </a:p>
        </p:txBody>
      </p:sp>
      <p:sp>
        <p:nvSpPr>
          <p:cNvPr id="3" name="Content Placeholder 2"/>
          <p:cNvSpPr>
            <a:spLocks noGrp="1"/>
          </p:cNvSpPr>
          <p:nvPr>
            <p:ph idx="1"/>
          </p:nvPr>
        </p:nvSpPr>
        <p:spPr>
          <a:xfrm>
            <a:off x="2987824" y="1419621"/>
            <a:ext cx="5698976" cy="3175001"/>
          </a:xfrm>
        </p:spPr>
        <p:txBody>
          <a:bodyPr>
            <a:normAutofit/>
          </a:bodyPr>
          <a:lstStyle/>
          <a:p>
            <a:pPr marL="0" indent="0">
              <a:buNone/>
            </a:pPr>
            <a:r>
              <a:rPr lang="en-US" dirty="0" smtClean="0"/>
              <a:t>What are central challenges in differences-in-differences methods?</a:t>
            </a:r>
          </a:p>
          <a:p>
            <a:r>
              <a:rPr lang="en-US" dirty="0" smtClean="0"/>
              <a:t>Having enough background information and trend data to justify common trends assumption (especially difficult in case of only two measurement points)</a:t>
            </a:r>
          </a:p>
          <a:p>
            <a:r>
              <a:rPr lang="en-US" dirty="0" smtClean="0"/>
              <a:t>Any further reasons for deviating paths have to be thoroughly discussed</a:t>
            </a:r>
          </a:p>
          <a:p>
            <a:r>
              <a:rPr lang="en-US" dirty="0" smtClean="0"/>
              <a:t>Small sample sizes</a:t>
            </a:r>
          </a:p>
          <a:p>
            <a:r>
              <a:rPr lang="en-US" dirty="0" smtClean="0"/>
              <a:t>Generalizability</a:t>
            </a:r>
          </a:p>
          <a:p>
            <a:endParaRPr lang="en-US" dirty="0" smtClean="0"/>
          </a:p>
        </p:txBody>
      </p:sp>
      <p:sp>
        <p:nvSpPr>
          <p:cNvPr id="4" name="5-Point Star 3"/>
          <p:cNvSpPr/>
          <p:nvPr/>
        </p:nvSpPr>
        <p:spPr>
          <a:xfrm rot="20730749">
            <a:off x="268462" y="1173875"/>
            <a:ext cx="2376264" cy="2448272"/>
          </a:xfrm>
          <a:prstGeom prst="star5">
            <a:avLst/>
          </a:prstGeom>
          <a:solidFill>
            <a:schemeClr val="bg1"/>
          </a:solidFill>
          <a:ln>
            <a:solidFill>
              <a:srgbClr val="E309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34</a:t>
            </a:r>
            <a:endParaRPr lang="en-US" dirty="0">
              <a:solidFill>
                <a:schemeClr val="tx1"/>
              </a:solidFill>
            </a:endParaRPr>
          </a:p>
        </p:txBody>
      </p:sp>
    </p:spTree>
    <p:extLst>
      <p:ext uri="{BB962C8B-B14F-4D97-AF65-F5344CB8AC3E}">
        <p14:creationId xmlns:p14="http://schemas.microsoft.com/office/powerpoint/2010/main" val="323542689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9862"/>
            <a:ext cx="8229600" cy="1014760"/>
          </a:xfrm>
        </p:spPr>
        <p:txBody>
          <a:bodyPr/>
          <a:lstStyle/>
          <a:p>
            <a:pPr marL="0" indent="0">
              <a:buNone/>
            </a:pPr>
            <a:r>
              <a:rPr lang="en-US" dirty="0" smtClean="0"/>
              <a:t>What do you think? Any questions?</a:t>
            </a:r>
            <a:endParaRPr lang="en-US" dirty="0"/>
          </a:p>
          <a:p>
            <a:pPr marL="0" indent="0">
              <a:buNone/>
            </a:pPr>
            <a:endParaRPr lang="en-US" dirty="0"/>
          </a:p>
        </p:txBody>
      </p:sp>
      <p:sp>
        <p:nvSpPr>
          <p:cNvPr id="4" name="Google Shape;54;ge72ee3d80d_0_16">
            <a:extLst>
              <a:ext uri="{FF2B5EF4-FFF2-40B4-BE49-F238E27FC236}">
                <a16:creationId xmlns:a16="http://schemas.microsoft.com/office/drawing/2014/main" id="{9BBF148F-49F5-4030-98F8-1112DFF0F8C7}"/>
              </a:ext>
            </a:extLst>
          </p:cNvPr>
          <p:cNvSpPr/>
          <p:nvPr/>
        </p:nvSpPr>
        <p:spPr>
          <a:xfrm rot="1105904">
            <a:off x="5663778" y="1363379"/>
            <a:ext cx="2727102" cy="2156523"/>
          </a:xfrm>
          <a:prstGeom prst="wedgeRoundRectCallout">
            <a:avLst/>
          </a:prstGeom>
          <a:noFill/>
          <a:ln w="25400" cap="flat" cmpd="sng">
            <a:solidFill>
              <a:srgbClr val="E3091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800"/>
              <a:buFont typeface="Arial"/>
              <a:buNone/>
            </a:pPr>
            <a:r>
              <a:rPr lang="de-DE" sz="8800" b="0" i="0" u="none" strike="noStrike" cap="none" dirty="0" smtClean="0">
                <a:solidFill>
                  <a:schemeClr val="dk1"/>
                </a:solidFill>
                <a:latin typeface="Verdana"/>
                <a:ea typeface="Verdana"/>
                <a:cs typeface="Verdana"/>
                <a:sym typeface="Verdana"/>
              </a:rPr>
              <a:t>?</a:t>
            </a:r>
          </a:p>
        </p:txBody>
      </p:sp>
    </p:spTree>
    <p:extLst>
      <p:ext uri="{BB962C8B-B14F-4D97-AF65-F5344CB8AC3E}">
        <p14:creationId xmlns:p14="http://schemas.microsoft.com/office/powerpoint/2010/main" val="67825959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because you asked</a:t>
            </a:r>
            <a:endParaRPr lang="en-US" dirty="0"/>
          </a:p>
        </p:txBody>
      </p:sp>
      <p:sp>
        <p:nvSpPr>
          <p:cNvPr id="3" name="Content Placeholder 2"/>
          <p:cNvSpPr>
            <a:spLocks noGrp="1"/>
          </p:cNvSpPr>
          <p:nvPr>
            <p:ph idx="1"/>
          </p:nvPr>
        </p:nvSpPr>
        <p:spPr>
          <a:xfrm>
            <a:off x="457200" y="3651870"/>
            <a:ext cx="8229600" cy="942752"/>
          </a:xfrm>
        </p:spPr>
        <p:txBody>
          <a:bodyPr/>
          <a:lstStyle/>
          <a:p>
            <a:pPr marL="0" indent="0" algn="ctr">
              <a:buNone/>
            </a:pPr>
            <a:r>
              <a:rPr lang="en-US" dirty="0">
                <a:solidFill>
                  <a:schemeClr val="accent2"/>
                </a:solidFill>
                <a:hlinkClick r:id="rId2"/>
              </a:rPr>
              <a:t>https://</a:t>
            </a:r>
            <a:r>
              <a:rPr lang="en-US" dirty="0" smtClean="0">
                <a:solidFill>
                  <a:schemeClr val="accent2"/>
                </a:solidFill>
                <a:hlinkClick r:id="rId2"/>
              </a:rPr>
              <a:t>mru.org/courses/mastering-econometrics/whats-difference-between-econometrics-and-data-science</a:t>
            </a:r>
            <a:r>
              <a:rPr lang="en-US" dirty="0" smtClean="0">
                <a:solidFill>
                  <a:schemeClr val="accent2"/>
                </a:solidFill>
              </a:rPr>
              <a:t> </a:t>
            </a:r>
            <a:endParaRPr lang="en-US" dirty="0">
              <a:solidFill>
                <a:schemeClr val="accent2"/>
              </a:solidFill>
            </a:endParaRPr>
          </a:p>
        </p:txBody>
      </p:sp>
      <p:pic>
        <p:nvPicPr>
          <p:cNvPr id="4" name="Picture 3"/>
          <p:cNvPicPr>
            <a:picLocks noChangeAspect="1"/>
          </p:cNvPicPr>
          <p:nvPr/>
        </p:nvPicPr>
        <p:blipFill>
          <a:blip r:embed="rId3"/>
          <a:stretch>
            <a:fillRect/>
          </a:stretch>
        </p:blipFill>
        <p:spPr>
          <a:xfrm>
            <a:off x="1835696" y="1419621"/>
            <a:ext cx="5247432" cy="2084437"/>
          </a:xfrm>
          <a:prstGeom prst="rect">
            <a:avLst/>
          </a:prstGeom>
        </p:spPr>
      </p:pic>
    </p:spTree>
    <p:extLst>
      <p:ext uri="{BB962C8B-B14F-4D97-AF65-F5344CB8AC3E}">
        <p14:creationId xmlns:p14="http://schemas.microsoft.com/office/powerpoint/2010/main" val="325181228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because you asked</a:t>
            </a:r>
            <a:endParaRPr lang="en-US" dirty="0"/>
          </a:p>
        </p:txBody>
      </p:sp>
      <p:sp>
        <p:nvSpPr>
          <p:cNvPr id="3" name="Content Placeholder 2"/>
          <p:cNvSpPr>
            <a:spLocks noGrp="1"/>
          </p:cNvSpPr>
          <p:nvPr>
            <p:ph idx="1"/>
          </p:nvPr>
        </p:nvSpPr>
        <p:spPr>
          <a:xfrm>
            <a:off x="457200" y="3651870"/>
            <a:ext cx="8229600" cy="942752"/>
          </a:xfrm>
        </p:spPr>
        <p:txBody>
          <a:bodyPr/>
          <a:lstStyle/>
          <a:p>
            <a:pPr marL="0" indent="0" algn="ctr">
              <a:buNone/>
            </a:pPr>
            <a:r>
              <a:rPr lang="en-US" dirty="0">
                <a:solidFill>
                  <a:schemeClr val="accent2"/>
                </a:solidFill>
                <a:hlinkClick r:id="rId2"/>
              </a:rPr>
              <a:t>https://</a:t>
            </a:r>
            <a:r>
              <a:rPr lang="en-US" dirty="0" smtClean="0">
                <a:solidFill>
                  <a:schemeClr val="accent2"/>
                </a:solidFill>
                <a:hlinkClick r:id="rId2"/>
              </a:rPr>
              <a:t>mru.org/courses/mastering-econometrics/whats-difference-between-econometrics-and-statistics</a:t>
            </a:r>
            <a:r>
              <a:rPr lang="en-US" dirty="0" smtClean="0">
                <a:solidFill>
                  <a:schemeClr val="accent2"/>
                </a:solidFill>
              </a:rPr>
              <a:t> </a:t>
            </a:r>
            <a:endParaRPr lang="en-US" dirty="0">
              <a:solidFill>
                <a:schemeClr val="accent2"/>
              </a:solidFill>
            </a:endParaRPr>
          </a:p>
        </p:txBody>
      </p:sp>
      <p:pic>
        <p:nvPicPr>
          <p:cNvPr id="5" name="Picture 4"/>
          <p:cNvPicPr>
            <a:picLocks noChangeAspect="1"/>
          </p:cNvPicPr>
          <p:nvPr/>
        </p:nvPicPr>
        <p:blipFill>
          <a:blip r:embed="rId3"/>
          <a:stretch>
            <a:fillRect/>
          </a:stretch>
        </p:blipFill>
        <p:spPr>
          <a:xfrm>
            <a:off x="1497462" y="1419622"/>
            <a:ext cx="5954858" cy="1971631"/>
          </a:xfrm>
          <a:prstGeom prst="rect">
            <a:avLst/>
          </a:prstGeom>
        </p:spPr>
      </p:pic>
      <p:sp>
        <p:nvSpPr>
          <p:cNvPr id="6" name="Rectangle 5"/>
          <p:cNvSpPr/>
          <p:nvPr/>
        </p:nvSpPr>
        <p:spPr>
          <a:xfrm>
            <a:off x="4438790" y="2387084"/>
            <a:ext cx="266420" cy="369332"/>
          </a:xfrm>
          <a:prstGeom prst="rect">
            <a:avLst/>
          </a:prstGeom>
        </p:spPr>
        <p:txBody>
          <a:bodyPr wrap="none">
            <a:spAutoFit/>
          </a:bodyPr>
          <a:lstStyle/>
          <a:p>
            <a:r>
              <a:rPr lang="nb-NO" dirty="0"/>
              <a:t> </a:t>
            </a:r>
            <a:endParaRPr lang="en-US" dirty="0"/>
          </a:p>
        </p:txBody>
      </p:sp>
      <p:sp>
        <p:nvSpPr>
          <p:cNvPr id="7" name="Rectangle 6"/>
          <p:cNvSpPr/>
          <p:nvPr/>
        </p:nvSpPr>
        <p:spPr>
          <a:xfrm>
            <a:off x="4438790" y="2387084"/>
            <a:ext cx="266420" cy="369332"/>
          </a:xfrm>
          <a:prstGeom prst="rect">
            <a:avLst/>
          </a:prstGeom>
        </p:spPr>
        <p:txBody>
          <a:bodyPr wrap="none">
            <a:spAutoFit/>
          </a:bodyPr>
          <a:lstStyle/>
          <a:p>
            <a:r>
              <a:rPr lang="nb-NO" dirty="0"/>
              <a:t> </a:t>
            </a:r>
            <a:endParaRPr lang="en-US" dirty="0"/>
          </a:p>
        </p:txBody>
      </p:sp>
    </p:spTree>
    <p:extLst>
      <p:ext uri="{BB962C8B-B14F-4D97-AF65-F5344CB8AC3E}">
        <p14:creationId xmlns:p14="http://schemas.microsoft.com/office/powerpoint/2010/main" val="305854707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requirements</a:t>
            </a:r>
            <a:endParaRPr lang="en-US" dirty="0"/>
          </a:p>
        </p:txBody>
      </p:sp>
      <p:sp>
        <p:nvSpPr>
          <p:cNvPr id="3" name="Content Placeholder 2"/>
          <p:cNvSpPr>
            <a:spLocks noGrp="1"/>
          </p:cNvSpPr>
          <p:nvPr>
            <p:ph idx="1"/>
          </p:nvPr>
        </p:nvSpPr>
        <p:spPr>
          <a:xfrm>
            <a:off x="457200" y="1419621"/>
            <a:ext cx="3682752" cy="3175001"/>
          </a:xfrm>
        </p:spPr>
        <p:txBody>
          <a:bodyPr/>
          <a:lstStyle/>
          <a:p>
            <a:pPr fontAlgn="base"/>
            <a:r>
              <a:rPr lang="en-US" dirty="0"/>
              <a:t>Written assignment has to be submitted by </a:t>
            </a:r>
            <a:r>
              <a:rPr lang="en-US" b="1" dirty="0"/>
              <a:t>20 April 2022</a:t>
            </a:r>
            <a:endParaRPr lang="en-US" dirty="0"/>
          </a:p>
          <a:p>
            <a:pPr fontAlgn="base"/>
            <a:r>
              <a:rPr lang="en-US" dirty="0"/>
              <a:t>Task is to discuss three published empirical articles which use methods for causal inference from non-experimental data</a:t>
            </a:r>
          </a:p>
          <a:p>
            <a:pPr fontAlgn="base"/>
            <a:r>
              <a:rPr lang="en-US" dirty="0"/>
              <a:t>Three articles must be chosen from list </a:t>
            </a:r>
          </a:p>
          <a:p>
            <a:endParaRPr lang="en-US" dirty="0"/>
          </a:p>
        </p:txBody>
      </p:sp>
      <p:pic>
        <p:nvPicPr>
          <p:cNvPr id="1026" name="Picture 2" descr="https://lh5.googleusercontent.com/1-gVLP_6qzczKSGrSMhUL9kL3ro4WgScKp8MahA78dD5mCNJHr5dPMDwqQTxhEW2rHhnOZUprsd9VP1ghGLpcfokwoK0bnyBRjsUBTw7p16hkABhtbwj8BIXqX2ioMcpb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5976" y="1331451"/>
            <a:ext cx="3618846" cy="319634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48434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requirements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1300" dirty="0"/>
              <a:t>For each study, the report contains:</a:t>
            </a:r>
          </a:p>
          <a:p>
            <a:pPr fontAlgn="base"/>
            <a:r>
              <a:rPr lang="en-US" sz="1300" dirty="0"/>
              <a:t>Summary of the background and motivation of the study (i.e., why was the study conducted, what was the theoretical background, what did the literature review show)</a:t>
            </a:r>
          </a:p>
          <a:p>
            <a:pPr fontAlgn="base"/>
            <a:r>
              <a:rPr lang="en-US" sz="1300" dirty="0"/>
              <a:t>The identification of the causal question investigated in the study (i.e., what are treatment, outcome, and assumed causal mechanism)</a:t>
            </a:r>
          </a:p>
          <a:p>
            <a:pPr fontAlgn="base"/>
            <a:r>
              <a:rPr lang="en-US" sz="1300" dirty="0"/>
              <a:t>Critical discussion of the causal identification approach against the design principles of the respective causal inference method (i.e., what was the statistical approach, in how far were assumptions of the methods met)</a:t>
            </a:r>
          </a:p>
          <a:p>
            <a:pPr fontAlgn="base"/>
            <a:r>
              <a:rPr lang="en-US" sz="1300" dirty="0"/>
              <a:t>Critical summary of the findings of the study (i.e., what were the findings that directly relate to the research question, what were important other findings)</a:t>
            </a:r>
          </a:p>
          <a:p>
            <a:pPr fontAlgn="base"/>
            <a:r>
              <a:rPr lang="en-US" sz="1300" dirty="0"/>
              <a:t>Concluding discussion about the extent to which the causal question was appropriately answered by the study (i.e., were the statistical conclusions valid, were the conclusions internally and externally valid, are there other explanations for the findings, which limitations were and were not discussed by the authors)</a:t>
            </a:r>
          </a:p>
          <a:p>
            <a:pPr fontAlgn="base"/>
            <a:r>
              <a:rPr lang="en-US" sz="1300" dirty="0"/>
              <a:t>Recommendation on how this or future studies could be improved</a:t>
            </a:r>
          </a:p>
          <a:p>
            <a:pPr marL="0" indent="0">
              <a:buNone/>
            </a:pPr>
            <a:endParaRPr lang="en-US" dirty="0"/>
          </a:p>
        </p:txBody>
      </p:sp>
    </p:spTree>
    <p:extLst>
      <p:ext uri="{BB962C8B-B14F-4D97-AF65-F5344CB8AC3E}">
        <p14:creationId xmlns:p14="http://schemas.microsoft.com/office/powerpoint/2010/main" val="178084311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DC544-BFF0-4DC2-B298-7BC95F89E03C}"/>
              </a:ext>
            </a:extLst>
          </p:cNvPr>
          <p:cNvSpPr>
            <a:spLocks noGrp="1"/>
          </p:cNvSpPr>
          <p:nvPr>
            <p:ph type="title"/>
          </p:nvPr>
        </p:nvSpPr>
        <p:spPr/>
        <p:txBody>
          <a:bodyPr/>
          <a:lstStyle/>
          <a:p>
            <a:r>
              <a:rPr lang="de-DE" dirty="0"/>
              <a:t>Recommended </a:t>
            </a:r>
            <a:r>
              <a:rPr lang="de-DE" dirty="0" err="1"/>
              <a:t>literature</a:t>
            </a:r>
            <a:endParaRPr lang="en-US" dirty="0"/>
          </a:p>
        </p:txBody>
      </p:sp>
      <p:sp>
        <p:nvSpPr>
          <p:cNvPr id="3" name="Content Placeholder 2">
            <a:extLst>
              <a:ext uri="{FF2B5EF4-FFF2-40B4-BE49-F238E27FC236}">
                <a16:creationId xmlns:a16="http://schemas.microsoft.com/office/drawing/2014/main" id="{55C6AAF4-B06E-4EA0-8D1B-23591C93F083}"/>
              </a:ext>
            </a:extLst>
          </p:cNvPr>
          <p:cNvSpPr>
            <a:spLocks noGrp="1"/>
          </p:cNvSpPr>
          <p:nvPr>
            <p:ph idx="1"/>
          </p:nvPr>
        </p:nvSpPr>
        <p:spPr>
          <a:xfrm>
            <a:off x="3707904" y="1995686"/>
            <a:ext cx="4978896" cy="2598936"/>
          </a:xfrm>
        </p:spPr>
        <p:txBody>
          <a:bodyPr>
            <a:normAutofit/>
          </a:bodyPr>
          <a:lstStyle/>
          <a:p>
            <a:pPr marL="0" indent="0">
              <a:buNone/>
            </a:pPr>
            <a:r>
              <a:rPr lang="en-US" sz="1400" dirty="0">
                <a:solidFill>
                  <a:schemeClr val="accent2"/>
                </a:solidFill>
                <a:hlinkClick r:id="rId2">
                  <a:extLst>
                    <a:ext uri="{A12FA001-AC4F-418D-AE19-62706E023703}">
                      <ahyp:hlinkClr xmlns="" xmlns:ahyp="http://schemas.microsoft.com/office/drawing/2018/hyperlinkcolor" val="tx"/>
                    </a:ext>
                  </a:extLst>
                </a:hlinkClick>
              </a:rPr>
              <a:t>https://ies.ed.gov/ncee/wwc/Document/256</a:t>
            </a:r>
            <a:endParaRPr lang="en-US" sz="1400" dirty="0">
              <a:solidFill>
                <a:schemeClr val="accent2"/>
              </a:solidFill>
            </a:endParaRPr>
          </a:p>
          <a:p>
            <a:pPr marL="0" indent="0">
              <a:buNone/>
            </a:pPr>
            <a:endParaRPr lang="en-US" sz="1400" dirty="0"/>
          </a:p>
          <a:p>
            <a:pPr marL="0" indent="0">
              <a:buNone/>
            </a:pPr>
            <a:endParaRPr lang="en-US" sz="1400" dirty="0">
              <a:solidFill>
                <a:schemeClr val="tx1"/>
              </a:solidFill>
            </a:endParaRPr>
          </a:p>
          <a:p>
            <a:pPr marL="0" indent="0">
              <a:buNone/>
            </a:pPr>
            <a:endParaRPr lang="en-US" sz="1400" dirty="0"/>
          </a:p>
          <a:p>
            <a:pPr marL="0" indent="0">
              <a:buNone/>
            </a:pPr>
            <a:endParaRPr lang="en-US" sz="1400" dirty="0">
              <a:solidFill>
                <a:schemeClr val="tx1"/>
              </a:solidFill>
            </a:endParaRPr>
          </a:p>
          <a:p>
            <a:pPr marL="0" indent="0">
              <a:buNone/>
            </a:pPr>
            <a:endParaRPr lang="en-US" sz="1400" dirty="0"/>
          </a:p>
          <a:p>
            <a:pPr marL="0" indent="0">
              <a:buNone/>
            </a:pPr>
            <a:endParaRPr lang="en-US" sz="1400" dirty="0">
              <a:solidFill>
                <a:schemeClr val="tx1"/>
              </a:solidFill>
            </a:endParaRPr>
          </a:p>
          <a:p>
            <a:pPr marL="0" indent="0">
              <a:buNone/>
            </a:pPr>
            <a:endParaRPr lang="en-US" sz="1400" dirty="0">
              <a:solidFill>
                <a:schemeClr val="tx1"/>
              </a:solidFill>
            </a:endParaRPr>
          </a:p>
          <a:p>
            <a:endParaRPr lang="en-US" sz="1400" dirty="0"/>
          </a:p>
        </p:txBody>
      </p:sp>
      <p:pic>
        <p:nvPicPr>
          <p:cNvPr id="6" name="Picture 5">
            <a:extLst>
              <a:ext uri="{FF2B5EF4-FFF2-40B4-BE49-F238E27FC236}">
                <a16:creationId xmlns:a16="http://schemas.microsoft.com/office/drawing/2014/main" id="{DA141500-80FE-454D-89FD-86F8953AB4D4}"/>
              </a:ext>
            </a:extLst>
          </p:cNvPr>
          <p:cNvPicPr>
            <a:picLocks noChangeAspect="1"/>
          </p:cNvPicPr>
          <p:nvPr/>
        </p:nvPicPr>
        <p:blipFill>
          <a:blip r:embed="rId3"/>
          <a:stretch>
            <a:fillRect/>
          </a:stretch>
        </p:blipFill>
        <p:spPr>
          <a:xfrm>
            <a:off x="611560" y="1063229"/>
            <a:ext cx="2819421" cy="216219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2320641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requirements</a:t>
            </a:r>
            <a:endParaRPr lang="en-US" dirty="0"/>
          </a:p>
        </p:txBody>
      </p:sp>
      <p:sp>
        <p:nvSpPr>
          <p:cNvPr id="3" name="Content Placeholder 2"/>
          <p:cNvSpPr>
            <a:spLocks noGrp="1"/>
          </p:cNvSpPr>
          <p:nvPr>
            <p:ph idx="1"/>
          </p:nvPr>
        </p:nvSpPr>
        <p:spPr>
          <a:xfrm>
            <a:off x="457200" y="1419621"/>
            <a:ext cx="6779096" cy="3175001"/>
          </a:xfrm>
        </p:spPr>
        <p:txBody>
          <a:bodyPr>
            <a:normAutofit fontScale="85000" lnSpcReduction="10000"/>
          </a:bodyPr>
          <a:lstStyle/>
          <a:p>
            <a:pPr marL="0" indent="0">
              <a:buNone/>
            </a:pPr>
            <a:r>
              <a:rPr lang="en-US" dirty="0"/>
              <a:t>The written assignment will be evaluated (pass vs. fail) against following criteria:</a:t>
            </a:r>
          </a:p>
          <a:p>
            <a:pPr fontAlgn="base"/>
            <a:r>
              <a:rPr lang="en-US" dirty="0"/>
              <a:t>Structure: The overall report contains a title page and 3 reports on empirical studies from the list below. The 3 reports contain the subsections (1) background, (2) research question, (3) methods, (4) findings, (5) discussion, and (6) literature list.</a:t>
            </a:r>
          </a:p>
          <a:p>
            <a:pPr fontAlgn="base"/>
            <a:r>
              <a:rPr lang="en-US" dirty="0"/>
              <a:t>Scope: Each of the three reports must be limited to 4-5 pages. The overall report is therefore limited to 12-15 pages in addition to the title page.</a:t>
            </a:r>
          </a:p>
          <a:p>
            <a:pPr fontAlgn="base"/>
            <a:r>
              <a:rPr lang="en-US" dirty="0"/>
              <a:t>Readability: The text is in correct and clear, scientific English. Sections have appropriate headings and all abbreviations are introduced.</a:t>
            </a:r>
          </a:p>
          <a:p>
            <a:pPr fontAlgn="base"/>
            <a:r>
              <a:rPr lang="en-US" dirty="0"/>
              <a:t>Format: The format follows the APA standard (see </a:t>
            </a:r>
            <a:r>
              <a:rPr lang="en-US" u="sng" dirty="0">
                <a:hlinkClick r:id="rId2"/>
              </a:rPr>
              <a:t>https://apastyle.apa.org/instructional-aids/student-paper-setup-guide.pdf</a:t>
            </a:r>
            <a:r>
              <a:rPr lang="en-US" dirty="0"/>
              <a:t>)</a:t>
            </a:r>
          </a:p>
          <a:p>
            <a:pPr fontAlgn="base"/>
            <a:r>
              <a:rPr lang="en-US" dirty="0"/>
              <a:t>File format: The written assignment is submitted as one PDF</a:t>
            </a:r>
            <a:r>
              <a:rPr lang="en-US" dirty="0" smtClean="0"/>
              <a:t>.</a:t>
            </a:r>
          </a:p>
          <a:p>
            <a:pPr marL="0" indent="0" fontAlgn="base">
              <a:buNone/>
            </a:pPr>
            <a:r>
              <a:rPr lang="en-US" dirty="0"/>
              <a:t/>
            </a:r>
            <a:br>
              <a:rPr lang="en-US" dirty="0"/>
            </a:br>
            <a:endParaRPr lang="en-US" dirty="0"/>
          </a:p>
        </p:txBody>
      </p:sp>
      <p:pic>
        <p:nvPicPr>
          <p:cNvPr id="2050" name="Picture 2" descr="https://lh6.googleusercontent.com/gIDeLEPaRTGXxG-y75c4VVSb3SuBaKxjPj_vV7gefQdkpSWseLUE8THJ_uuEtP_9uCvgQ0K6H59J0VcMbHrOsC9UqZepaZg5xUKcxaazkQDmSdm3PH9INoEBCKgpyXjYu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6296" y="1419621"/>
            <a:ext cx="1700266" cy="217730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Rectangle 3"/>
          <p:cNvSpPr/>
          <p:nvPr/>
        </p:nvSpPr>
        <p:spPr>
          <a:xfrm>
            <a:off x="457200" y="4138503"/>
            <a:ext cx="8479362" cy="1169551"/>
          </a:xfrm>
          <a:prstGeom prst="rect">
            <a:avLst/>
          </a:prstGeom>
        </p:spPr>
        <p:txBody>
          <a:bodyPr wrap="square">
            <a:spAutoFit/>
          </a:bodyPr>
          <a:lstStyle/>
          <a:p>
            <a:pPr>
              <a:spcBef>
                <a:spcPts val="600"/>
              </a:spcBef>
              <a:spcAft>
                <a:spcPts val="600"/>
              </a:spcAft>
            </a:pPr>
            <a:r>
              <a:rPr lang="en-US" sz="1300" dirty="0">
                <a:solidFill>
                  <a:srgbClr val="000000"/>
                </a:solidFill>
                <a:latin typeface="Verdana" panose="020B0604030504040204" pitchFamily="34" charset="0"/>
              </a:rPr>
              <a:t>Written assignment is failed if it does not follow the above-mentioned criteria for structure, scope, readability, format, and file format or if it is not submitted in time. Written assignment is failed if it misrepresents the empirical studies or methodological approaches.</a:t>
            </a:r>
            <a:endParaRPr lang="en-US" sz="1300" dirty="0"/>
          </a:p>
          <a:p>
            <a:r>
              <a:rPr lang="en-US" sz="1300" dirty="0"/>
              <a:t/>
            </a:r>
            <a:br>
              <a:rPr lang="en-US" sz="1300" dirty="0"/>
            </a:br>
            <a:endParaRPr lang="en-US" sz="1300" dirty="0"/>
          </a:p>
        </p:txBody>
      </p:sp>
    </p:spTree>
    <p:extLst>
      <p:ext uri="{BB962C8B-B14F-4D97-AF65-F5344CB8AC3E}">
        <p14:creationId xmlns:p14="http://schemas.microsoft.com/office/powerpoint/2010/main" val="3112443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Causal inference quiz:</a:t>
            </a:r>
            <a:br>
              <a:rPr lang="en-US" dirty="0" smtClean="0"/>
            </a:br>
            <a:r>
              <a:rPr lang="en-US" dirty="0" smtClean="0"/>
              <a:t>Rubin’s potential outcome framework</a:t>
            </a:r>
            <a:endParaRPr lang="en-US" dirty="0"/>
          </a:p>
        </p:txBody>
      </p:sp>
      <p:sp>
        <p:nvSpPr>
          <p:cNvPr id="3" name="Content Placeholder 2"/>
          <p:cNvSpPr>
            <a:spLocks noGrp="1"/>
          </p:cNvSpPr>
          <p:nvPr>
            <p:ph idx="1"/>
          </p:nvPr>
        </p:nvSpPr>
        <p:spPr>
          <a:xfrm>
            <a:off x="2987824" y="1419621"/>
            <a:ext cx="5698976" cy="3175001"/>
          </a:xfrm>
        </p:spPr>
        <p:txBody>
          <a:bodyPr/>
          <a:lstStyle/>
          <a:p>
            <a:pPr marL="0" indent="0">
              <a:buNone/>
            </a:pPr>
            <a:r>
              <a:rPr lang="en-US" dirty="0" smtClean="0"/>
              <a:t>What is the hypothetical, ideal experiment?</a:t>
            </a:r>
            <a:endParaRPr lang="en-US" dirty="0"/>
          </a:p>
        </p:txBody>
      </p:sp>
      <p:sp>
        <p:nvSpPr>
          <p:cNvPr id="4" name="5-Point Star 3"/>
          <p:cNvSpPr/>
          <p:nvPr/>
        </p:nvSpPr>
        <p:spPr>
          <a:xfrm rot="20730749">
            <a:off x="268462" y="1173875"/>
            <a:ext cx="2376264" cy="2448272"/>
          </a:xfrm>
          <a:prstGeom prst="star5">
            <a:avLst/>
          </a:prstGeom>
          <a:solidFill>
            <a:schemeClr val="bg1"/>
          </a:solidFill>
          <a:ln>
            <a:solidFill>
              <a:srgbClr val="E309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US" dirty="0">
              <a:solidFill>
                <a:schemeClr val="tx1"/>
              </a:solidFill>
            </a:endParaRPr>
          </a:p>
        </p:txBody>
      </p:sp>
      <p:pic>
        <p:nvPicPr>
          <p:cNvPr id="5" name="Picture 4"/>
          <p:cNvPicPr>
            <a:picLocks noChangeAspect="1"/>
          </p:cNvPicPr>
          <p:nvPr/>
        </p:nvPicPr>
        <p:blipFill>
          <a:blip r:embed="rId2"/>
          <a:stretch>
            <a:fillRect/>
          </a:stretch>
        </p:blipFill>
        <p:spPr>
          <a:xfrm>
            <a:off x="2913187" y="1961143"/>
            <a:ext cx="5343525" cy="26289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5007568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9862"/>
            <a:ext cx="8229600" cy="1014760"/>
          </a:xfrm>
        </p:spPr>
        <p:txBody>
          <a:bodyPr/>
          <a:lstStyle/>
          <a:p>
            <a:pPr marL="0" indent="0">
              <a:buNone/>
            </a:pPr>
            <a:r>
              <a:rPr lang="en-US" dirty="0" smtClean="0"/>
              <a:t>Please fill out the evaluation form.</a:t>
            </a:r>
            <a:endParaRPr lang="en-US" dirty="0"/>
          </a:p>
          <a:p>
            <a:pPr marL="0" indent="0">
              <a:buNone/>
            </a:pPr>
            <a:endParaRPr lang="en-US" dirty="0"/>
          </a:p>
        </p:txBody>
      </p:sp>
      <p:sp>
        <p:nvSpPr>
          <p:cNvPr id="4" name="Google Shape;54;ge72ee3d80d_0_16">
            <a:extLst>
              <a:ext uri="{FF2B5EF4-FFF2-40B4-BE49-F238E27FC236}">
                <a16:creationId xmlns:a16="http://schemas.microsoft.com/office/drawing/2014/main" id="{9BBF148F-49F5-4030-98F8-1112DFF0F8C7}"/>
              </a:ext>
            </a:extLst>
          </p:cNvPr>
          <p:cNvSpPr/>
          <p:nvPr/>
        </p:nvSpPr>
        <p:spPr>
          <a:xfrm rot="11485739">
            <a:off x="6085094" y="1709376"/>
            <a:ext cx="2283254" cy="1691413"/>
          </a:xfrm>
          <a:prstGeom prst="foldedCorner">
            <a:avLst/>
          </a:prstGeom>
          <a:noFill/>
          <a:ln w="25400" cap="flat" cmpd="sng">
            <a:solidFill>
              <a:srgbClr val="E3091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800"/>
              <a:buFont typeface="Arial"/>
              <a:buNone/>
            </a:pPr>
            <a:r>
              <a:rPr lang="de-DE" sz="8800" dirty="0" smtClean="0">
                <a:solidFill>
                  <a:schemeClr val="dk1"/>
                </a:solidFill>
                <a:latin typeface="Verdana"/>
                <a:ea typeface="Verdana"/>
                <a:cs typeface="Verdana"/>
                <a:sym typeface="Verdana"/>
              </a:rPr>
              <a:t>…</a:t>
            </a:r>
          </a:p>
          <a:p>
            <a:pPr marL="0" marR="0" lvl="0" indent="0" algn="ctr" rtl="0">
              <a:lnSpc>
                <a:spcPct val="100000"/>
              </a:lnSpc>
              <a:spcBef>
                <a:spcPts val="0"/>
              </a:spcBef>
              <a:spcAft>
                <a:spcPts val="0"/>
              </a:spcAft>
              <a:buClr>
                <a:srgbClr val="000000"/>
              </a:buClr>
              <a:buSzPts val="8800"/>
              <a:buFont typeface="Arial"/>
              <a:buNone/>
            </a:pPr>
            <a:endParaRPr lang="de-DE" sz="8800" b="0" i="0" u="none" strike="noStrike" cap="none" dirty="0" smtClean="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32711391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9862"/>
            <a:ext cx="8229600" cy="1014760"/>
          </a:xfrm>
        </p:spPr>
        <p:txBody>
          <a:bodyPr/>
          <a:lstStyle/>
          <a:p>
            <a:pPr marL="0" indent="0">
              <a:buNone/>
            </a:pPr>
            <a:r>
              <a:rPr lang="en-US" dirty="0" smtClean="0"/>
              <a:t>How did you like the course?</a:t>
            </a:r>
          </a:p>
          <a:p>
            <a:pPr marL="0" indent="0">
              <a:buNone/>
            </a:pPr>
            <a:r>
              <a:rPr lang="en-US" dirty="0" smtClean="0"/>
              <a:t>What was helpful and what could be improved?</a:t>
            </a:r>
            <a:endParaRPr lang="en-US" dirty="0"/>
          </a:p>
          <a:p>
            <a:pPr marL="0" indent="0">
              <a:buNone/>
            </a:pPr>
            <a:endParaRPr lang="en-US" dirty="0"/>
          </a:p>
        </p:txBody>
      </p:sp>
      <p:sp>
        <p:nvSpPr>
          <p:cNvPr id="4" name="Google Shape;54;ge72ee3d80d_0_16">
            <a:extLst>
              <a:ext uri="{FF2B5EF4-FFF2-40B4-BE49-F238E27FC236}">
                <a16:creationId xmlns:a16="http://schemas.microsoft.com/office/drawing/2014/main" id="{9BBF148F-49F5-4030-98F8-1112DFF0F8C7}"/>
              </a:ext>
            </a:extLst>
          </p:cNvPr>
          <p:cNvSpPr/>
          <p:nvPr/>
        </p:nvSpPr>
        <p:spPr>
          <a:xfrm rot="1105904">
            <a:off x="5663778" y="1363379"/>
            <a:ext cx="2727102" cy="2156523"/>
          </a:xfrm>
          <a:prstGeom prst="wedgeRoundRectCallout">
            <a:avLst/>
          </a:prstGeom>
          <a:noFill/>
          <a:ln w="25400" cap="flat" cmpd="sng">
            <a:solidFill>
              <a:srgbClr val="E3091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800"/>
              <a:buFont typeface="Arial"/>
              <a:buNone/>
            </a:pPr>
            <a:r>
              <a:rPr lang="de-DE" sz="8800" b="0" i="0" u="none" strike="noStrike" cap="none" dirty="0" smtClean="0">
                <a:solidFill>
                  <a:schemeClr val="dk1"/>
                </a:solidFill>
                <a:latin typeface="Verdana"/>
                <a:ea typeface="Verdana"/>
                <a:cs typeface="Verdana"/>
                <a:sym typeface="Verdana"/>
              </a:rPr>
              <a:t>?</a:t>
            </a:r>
          </a:p>
        </p:txBody>
      </p:sp>
    </p:spTree>
    <p:extLst>
      <p:ext uri="{BB962C8B-B14F-4D97-AF65-F5344CB8AC3E}">
        <p14:creationId xmlns:p14="http://schemas.microsoft.com/office/powerpoint/2010/main" val="67977375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a:bodyPr>
          <a:lstStyle/>
          <a:p>
            <a:r>
              <a:rPr lang="en-US" sz="2000" dirty="0"/>
              <a:t>Thanks for your </a:t>
            </a:r>
            <a:r>
              <a:rPr lang="en-US" sz="2000" dirty="0" smtClean="0"/>
              <a:t>attention and good luck with</a:t>
            </a:r>
            <a:br>
              <a:rPr lang="en-US" sz="2000" dirty="0" smtClean="0"/>
            </a:br>
            <a:r>
              <a:rPr lang="en-US" sz="2000" dirty="0" smtClean="0"/>
              <a:t>your Master theses!</a:t>
            </a:r>
            <a:endParaRPr lang="en-US" sz="2000" b="0" dirty="0"/>
          </a:p>
        </p:txBody>
      </p:sp>
      <p:sp>
        <p:nvSpPr>
          <p:cNvPr id="3" name="Subtitle 2"/>
          <p:cNvSpPr>
            <a:spLocks noGrp="1"/>
          </p:cNvSpPr>
          <p:nvPr>
            <p:ph type="subTitle" idx="1"/>
          </p:nvPr>
        </p:nvSpPr>
        <p:spPr/>
        <p:txBody>
          <a:bodyPr/>
          <a:lstStyle/>
          <a:p>
            <a:r>
              <a:rPr lang="de-DE" dirty="0"/>
              <a:t>Isa Steinmann</a:t>
            </a:r>
          </a:p>
          <a:p>
            <a:r>
              <a:rPr lang="de-DE" u="sng" dirty="0">
                <a:solidFill>
                  <a:schemeClr val="accent2"/>
                </a:solidFill>
              </a:rPr>
              <a:t>isa.steinmann@cemo.uio.no </a:t>
            </a:r>
            <a:endParaRPr lang="nb-NO" u="sng" dirty="0">
              <a:solidFill>
                <a:schemeClr val="accent2"/>
              </a:solidFill>
            </a:endParaRPr>
          </a:p>
        </p:txBody>
      </p:sp>
      <p:pic>
        <p:nvPicPr>
          <p:cNvPr id="4" name="Grafik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5800" y="3909311"/>
            <a:ext cx="3958208" cy="534647"/>
          </a:xfrm>
          <a:prstGeom prst="rect">
            <a:avLst/>
          </a:prstGeom>
        </p:spPr>
      </p:pic>
    </p:spTree>
    <p:extLst>
      <p:ext uri="{BB962C8B-B14F-4D97-AF65-F5344CB8AC3E}">
        <p14:creationId xmlns:p14="http://schemas.microsoft.com/office/powerpoint/2010/main" val="228146105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4659B-E7C7-42CA-8D88-C2261D85DDC5}"/>
              </a:ext>
            </a:extLst>
          </p:cNvPr>
          <p:cNvSpPr>
            <a:spLocks noGrp="1"/>
          </p:cNvSpPr>
          <p:nvPr>
            <p:ph type="title"/>
          </p:nvPr>
        </p:nvSpPr>
        <p:spPr/>
        <p:txBody>
          <a:bodyPr/>
          <a:lstStyle/>
          <a:p>
            <a:r>
              <a:rPr lang="de-DE" dirty="0"/>
              <a:t>References</a:t>
            </a:r>
            <a:endParaRPr lang="en-US" dirty="0"/>
          </a:p>
        </p:txBody>
      </p:sp>
      <p:sp>
        <p:nvSpPr>
          <p:cNvPr id="3" name="Content Placeholder 2">
            <a:extLst>
              <a:ext uri="{FF2B5EF4-FFF2-40B4-BE49-F238E27FC236}">
                <a16:creationId xmlns:a16="http://schemas.microsoft.com/office/drawing/2014/main" id="{3BCD46FB-F738-4401-96FE-A2AC5506C5A0}"/>
              </a:ext>
            </a:extLst>
          </p:cNvPr>
          <p:cNvSpPr>
            <a:spLocks noGrp="1"/>
          </p:cNvSpPr>
          <p:nvPr>
            <p:ph idx="1"/>
          </p:nvPr>
        </p:nvSpPr>
        <p:spPr/>
        <p:txBody>
          <a:bodyPr>
            <a:normAutofit/>
          </a:bodyPr>
          <a:lstStyle/>
          <a:p>
            <a:r>
              <a:rPr lang="en-US" sz="1200" dirty="0">
                <a:effectLst/>
                <a:ea typeface="Calibri" panose="020F0502020204030204" pitchFamily="34" charset="0"/>
                <a:cs typeface="Times New Roman" panose="02020603050405020304" pitchFamily="18" charset="0"/>
              </a:rPr>
              <a:t>Angrist, J. &amp; </a:t>
            </a:r>
            <a:r>
              <a:rPr lang="en-US" sz="1200" dirty="0" err="1">
                <a:effectLst/>
                <a:ea typeface="Calibri" panose="020F0502020204030204" pitchFamily="34" charset="0"/>
                <a:cs typeface="Times New Roman" panose="02020603050405020304" pitchFamily="18" charset="0"/>
              </a:rPr>
              <a:t>Pischke</a:t>
            </a:r>
            <a:r>
              <a:rPr lang="en-US" sz="1200" dirty="0">
                <a:effectLst/>
                <a:ea typeface="Calibri" panose="020F0502020204030204" pitchFamily="34" charset="0"/>
                <a:cs typeface="Times New Roman" panose="02020603050405020304" pitchFamily="18" charset="0"/>
              </a:rPr>
              <a:t>, J.-S. (2015). Mastering `Metrics: The Path from Cause to Effect. Princeton University Press</a:t>
            </a:r>
          </a:p>
        </p:txBody>
      </p:sp>
    </p:spTree>
    <p:extLst>
      <p:ext uri="{BB962C8B-B14F-4D97-AF65-F5344CB8AC3E}">
        <p14:creationId xmlns:p14="http://schemas.microsoft.com/office/powerpoint/2010/main" val="513017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Causal inference quiz:</a:t>
            </a:r>
            <a:br>
              <a:rPr lang="en-US" dirty="0" smtClean="0"/>
            </a:br>
            <a:r>
              <a:rPr lang="en-US" dirty="0" smtClean="0"/>
              <a:t>Rubin’s potential outcome framework</a:t>
            </a:r>
            <a:endParaRPr lang="en-US" dirty="0"/>
          </a:p>
        </p:txBody>
      </p:sp>
      <p:sp>
        <p:nvSpPr>
          <p:cNvPr id="3" name="Content Placeholder 2"/>
          <p:cNvSpPr>
            <a:spLocks noGrp="1"/>
          </p:cNvSpPr>
          <p:nvPr>
            <p:ph idx="1"/>
          </p:nvPr>
        </p:nvSpPr>
        <p:spPr>
          <a:xfrm>
            <a:off x="2987824" y="1419621"/>
            <a:ext cx="5698976" cy="3175001"/>
          </a:xfrm>
        </p:spPr>
        <p:txBody>
          <a:bodyPr/>
          <a:lstStyle/>
          <a:p>
            <a:pPr marL="0" indent="0">
              <a:buNone/>
            </a:pPr>
            <a:r>
              <a:rPr lang="en-US" dirty="0" smtClean="0"/>
              <a:t>Why is correlation </a:t>
            </a:r>
            <a:r>
              <a:rPr lang="nb-NO" dirty="0" smtClean="0"/>
              <a:t>≠ </a:t>
            </a:r>
            <a:r>
              <a:rPr lang="nb-NO" dirty="0" err="1" smtClean="0"/>
              <a:t>causation</a:t>
            </a:r>
            <a:r>
              <a:rPr lang="nb-NO" dirty="0" smtClean="0"/>
              <a:t>?</a:t>
            </a:r>
            <a:endParaRPr lang="en-US" dirty="0"/>
          </a:p>
        </p:txBody>
      </p:sp>
      <p:sp>
        <p:nvSpPr>
          <p:cNvPr id="4" name="5-Point Star 3"/>
          <p:cNvSpPr/>
          <p:nvPr/>
        </p:nvSpPr>
        <p:spPr>
          <a:xfrm rot="20730749">
            <a:off x="268462" y="1173875"/>
            <a:ext cx="2376264" cy="2448272"/>
          </a:xfrm>
          <a:prstGeom prst="star5">
            <a:avLst/>
          </a:prstGeom>
          <a:solidFill>
            <a:schemeClr val="bg1"/>
          </a:solidFill>
          <a:ln>
            <a:solidFill>
              <a:srgbClr val="E309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Tree>
    <p:extLst>
      <p:ext uri="{BB962C8B-B14F-4D97-AF65-F5344CB8AC3E}">
        <p14:creationId xmlns:p14="http://schemas.microsoft.com/office/powerpoint/2010/main" val="445870187"/>
      </p:ext>
    </p:extLst>
  </p:cSld>
  <p:clrMapOvr>
    <a:masterClrMapping/>
  </p:clrMapOvr>
</p:sld>
</file>

<file path=ppt/theme/theme1.xml><?xml version="1.0" encoding="utf-8"?>
<a:theme xmlns:a="http://schemas.openxmlformats.org/drawingml/2006/main" name="Larissa">
  <a:themeElements>
    <a:clrScheme name="Elementar">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CCAM">
      <a:majorFont>
        <a:latin typeface="Verdana"/>
        <a:ea typeface=""/>
        <a:cs typeface=""/>
      </a:majorFont>
      <a:minorFont>
        <a:latin typeface="Verdan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2348</TotalTime>
  <Words>3283</Words>
  <Application>Microsoft Office PowerPoint</Application>
  <PresentationFormat>On-screen Show (16:9)</PresentationFormat>
  <Paragraphs>433</Paragraphs>
  <Slides>83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83</vt:i4>
      </vt:variant>
    </vt:vector>
  </HeadingPairs>
  <TitlesOfParts>
    <vt:vector size="89" baseType="lpstr">
      <vt:lpstr>Arial</vt:lpstr>
      <vt:lpstr>Calibri</vt:lpstr>
      <vt:lpstr>Times New Roman</vt:lpstr>
      <vt:lpstr>Verdana</vt:lpstr>
      <vt:lpstr>Wingdings</vt:lpstr>
      <vt:lpstr>Larissa</vt:lpstr>
      <vt:lpstr>Methods for Causal Inference in Educational Research</vt:lpstr>
      <vt:lpstr>PowerPoint Presentation</vt:lpstr>
      <vt:lpstr>Take-away messages</vt:lpstr>
      <vt:lpstr>Overview</vt:lpstr>
      <vt:lpstr>Causal inference quiz: Rubin’s potential outcome framework</vt:lpstr>
      <vt:lpstr>Causal inference quiz: Rubin’s potential outcome framework</vt:lpstr>
      <vt:lpstr>Causal inference quiz: Rubin’s potential outcome framework</vt:lpstr>
      <vt:lpstr>Causal inference quiz: Rubin’s potential outcome framework</vt:lpstr>
      <vt:lpstr>Causal inference quiz: Rubin’s potential outcome framework</vt:lpstr>
      <vt:lpstr>Causal inference quiz: Rubin’s potential outcome framework</vt:lpstr>
      <vt:lpstr>Causal inference quiz: Rubin’s potential outcome framework</vt:lpstr>
      <vt:lpstr>Causal inference quiz: Rubin’s potential outcome framework</vt:lpstr>
      <vt:lpstr>Causal inference quiz: (Quasi-)experiments</vt:lpstr>
      <vt:lpstr>Causal inference quiz: (Quasi-)experiments</vt:lpstr>
      <vt:lpstr>Causal inference quiz: (Quasi-)experiments</vt:lpstr>
      <vt:lpstr>Causal inference quiz: (Quasi-)experiments</vt:lpstr>
      <vt:lpstr>Causal inference quiz: (Quasi-)experiments</vt:lpstr>
      <vt:lpstr>Causal inference quiz: (Quasi-)experiments</vt:lpstr>
      <vt:lpstr>Causal inference quiz: (Quasi-)experiments</vt:lpstr>
      <vt:lpstr>Causal inference quiz: (Quasi-)experiments</vt:lpstr>
      <vt:lpstr>Causal inference quiz: Randomized controlled trials</vt:lpstr>
      <vt:lpstr>Causal inference quiz: Randomized controlled trials</vt:lpstr>
      <vt:lpstr>Causal inference quiz: Randomized controlled trials</vt:lpstr>
      <vt:lpstr>Causal inference quiz: Randomized controlled trials</vt:lpstr>
      <vt:lpstr>Causal inference quiz: Randomized controlled trials</vt:lpstr>
      <vt:lpstr>Causal inference quiz: Randomized controlled trials</vt:lpstr>
      <vt:lpstr>Causal inference quiz: Randomized controlled trials</vt:lpstr>
      <vt:lpstr>Causal inference quiz: Randomized controlled trials</vt:lpstr>
      <vt:lpstr>Causal inference quiz: Randomized controlled trials</vt:lpstr>
      <vt:lpstr>Causal inference quiz: Randomized controlled trials</vt:lpstr>
      <vt:lpstr>Causal inference quiz: Randomized controlled trials</vt:lpstr>
      <vt:lpstr>Causal inference quiz: Randomized controlled trials</vt:lpstr>
      <vt:lpstr>Causal inference quiz: Regression methods</vt:lpstr>
      <vt:lpstr>Causal inference quiz: Regression methods</vt:lpstr>
      <vt:lpstr>Causal inference quiz: Regression methods</vt:lpstr>
      <vt:lpstr>Causal inference quiz: Regression methods</vt:lpstr>
      <vt:lpstr>Causal inference quiz: Regression methods</vt:lpstr>
      <vt:lpstr>Causal inference quiz: Regression methods</vt:lpstr>
      <vt:lpstr>Causal inference quiz: Regression methods</vt:lpstr>
      <vt:lpstr>Causal inference quiz: Regression methods</vt:lpstr>
      <vt:lpstr>Causal inference quiz: Regression methods</vt:lpstr>
      <vt:lpstr>Causal inference quiz: Regression methods</vt:lpstr>
      <vt:lpstr>Causal inference quiz: Regression methods</vt:lpstr>
      <vt:lpstr>Causal inference quiz: Regression methods</vt:lpstr>
      <vt:lpstr>Causal inference quiz: Regression methods</vt:lpstr>
      <vt:lpstr>Causal inference quiz: Regression methods</vt:lpstr>
      <vt:lpstr>Causal inference quiz: Regression methods</vt:lpstr>
      <vt:lpstr>Causal inference quiz: Regression methods</vt:lpstr>
      <vt:lpstr>Causal inference quiz: Regression methods</vt:lpstr>
      <vt:lpstr>Causal inference quiz: Regression methods</vt:lpstr>
      <vt:lpstr>Causal inference quiz: Regression methods</vt:lpstr>
      <vt:lpstr>Causal inference quiz: Regression methods</vt:lpstr>
      <vt:lpstr>Causal inference quiz: Instrumental variables</vt:lpstr>
      <vt:lpstr>Causal inference quiz: Instrumental variables</vt:lpstr>
      <vt:lpstr>Causal inference quiz: Instrumental variables</vt:lpstr>
      <vt:lpstr>Causal inference quiz: Instrumental variables</vt:lpstr>
      <vt:lpstr>Causal inference quiz: Instrumental variables</vt:lpstr>
      <vt:lpstr>Causal inference quiz: Instrumental variables</vt:lpstr>
      <vt:lpstr>Causal inference quiz: Instrumental variables</vt:lpstr>
      <vt:lpstr>Causal inference quiz: Instrumental variables</vt:lpstr>
      <vt:lpstr>Causal inference quiz: Regression discontinuity designs</vt:lpstr>
      <vt:lpstr>Causal inference quiz: Regression discontinuity designs</vt:lpstr>
      <vt:lpstr>Causal inference quiz: Regression discontinuity designs</vt:lpstr>
      <vt:lpstr>Causal inference quiz: Regression discontinuity designs</vt:lpstr>
      <vt:lpstr>Causal inference quiz: Regression discontinuity designs</vt:lpstr>
      <vt:lpstr>Causal inference quiz: Regression discontinuity designs</vt:lpstr>
      <vt:lpstr>Causal inference quiz: Differences-in-differences</vt:lpstr>
      <vt:lpstr>Causal inference quiz: Differences-in-differences</vt:lpstr>
      <vt:lpstr>Causal inference quiz: Differences-in-differences</vt:lpstr>
      <vt:lpstr>Causal inference quiz: Differences-in-differences</vt:lpstr>
      <vt:lpstr>Causal inference quiz: Differences-in-differences</vt:lpstr>
      <vt:lpstr>Causal inference quiz: Differences-in-differences</vt:lpstr>
      <vt:lpstr>PowerPoint Presentation</vt:lpstr>
      <vt:lpstr>…And because you asked</vt:lpstr>
      <vt:lpstr>…And because you asked</vt:lpstr>
      <vt:lpstr>Assignment requirements</vt:lpstr>
      <vt:lpstr>Assignment requirements</vt:lpstr>
      <vt:lpstr>Recommended literature</vt:lpstr>
      <vt:lpstr>Assignment requirements</vt:lpstr>
      <vt:lpstr>PowerPoint Presentation</vt:lpstr>
      <vt:lpstr>PowerPoint Presentation</vt:lpstr>
      <vt:lpstr>Thanks for your attention and good luck with your Master theses!</vt:lpstr>
      <vt:lpstr>References</vt:lpstr>
    </vt:vector>
  </TitlesOfParts>
  <Company>Fakultaet 12</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Steinmann</dc:creator>
  <cp:lastModifiedBy>Isa Steinmann</cp:lastModifiedBy>
  <cp:revision>235</cp:revision>
  <dcterms:created xsi:type="dcterms:W3CDTF">2018-03-06T14:20:06Z</dcterms:created>
  <dcterms:modified xsi:type="dcterms:W3CDTF">2022-02-10T16:24:50Z</dcterms:modified>
</cp:coreProperties>
</file>