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6"/>
  </p:notesMasterIdLst>
  <p:sldIdLst>
    <p:sldId id="256" r:id="rId2"/>
    <p:sldId id="259" r:id="rId3"/>
    <p:sldId id="260"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8" r:id="rId30"/>
    <p:sldId id="289" r:id="rId31"/>
    <p:sldId id="290" r:id="rId32"/>
    <p:sldId id="291" r:id="rId33"/>
    <p:sldId id="293" r:id="rId34"/>
    <p:sldId id="296" r:id="rId35"/>
  </p:sldIdLst>
  <p:sldSz cx="9144000" cy="5143500" type="screen16x9"/>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HBTZgsfbMTupBfWmZdhJ6rwDi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710A1D-273E-4D11-8BDF-833E83226DBD}">
  <a:tblStyle styleId="{57710A1D-273E-4D11-8BDF-833E83226DBD}"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06"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51"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1731"/>
          </a:xfrm>
          <a:prstGeom prst="rect">
            <a:avLst/>
          </a:prstGeom>
          <a:noFill/>
          <a:ln>
            <a:noFill/>
          </a:ln>
        </p:spPr>
        <p:txBody>
          <a:bodyPr spcFirstLastPara="1" wrap="square" lIns="99032" tIns="49502" rIns="99032" bIns="49502"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1731"/>
          </a:xfrm>
          <a:prstGeom prst="rect">
            <a:avLst/>
          </a:prstGeom>
          <a:noFill/>
          <a:ln>
            <a:noFill/>
          </a:ln>
        </p:spPr>
        <p:txBody>
          <a:bodyPr spcFirstLastPara="1" wrap="square" lIns="99032" tIns="49502" rIns="99032" bIns="49502"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6"/>
            <a:ext cx="3076363" cy="511731"/>
          </a:xfrm>
          <a:prstGeom prst="rect">
            <a:avLst/>
          </a:prstGeom>
          <a:noFill/>
          <a:ln>
            <a:noFill/>
          </a:ln>
        </p:spPr>
        <p:txBody>
          <a:bodyPr spcFirstLastPara="1" wrap="square" lIns="99032" tIns="49502" rIns="99032" bIns="49502"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200"/>
            </a:pPr>
            <a:fld id="{00000000-1234-1234-1234-123412341234}" type="slidenum">
              <a:rPr lang="de-DE" sz="1300" smtClean="0">
                <a:solidFill>
                  <a:schemeClr val="dk1"/>
                </a:solidFill>
                <a:latin typeface="Calibri"/>
                <a:ea typeface="Calibri"/>
                <a:cs typeface="Calibri"/>
                <a:sym typeface="Calibri"/>
              </a:rPr>
              <a:pPr algn="r">
                <a:buSzPts val="1200"/>
              </a:pPr>
              <a:t>‹#›</a:t>
            </a:fld>
            <a:endParaRPr lang="de-DE" sz="13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 name="Google Shape;24;p1: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25" name="Google Shape;25;p1: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b12f698d_0_3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106b12f698d_0_33: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161" name="Google Shape;161;g106b12f698d_0_33: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e8bc794e8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10e8bc794e8_0_0: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170" name="Google Shape;170;g10e8bc794e8_0_0: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857c5cac1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10857c5cac1_0_0: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184" name="Google Shape;184;g10857c5cac1_0_0: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6f9b49bbb_0_26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106f9b49bbb_0_264: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193" name="Google Shape;193;g106f9b49bbb_0_264: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e8bc794e8_0_1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10e8bc794e8_0_13: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202" name="Google Shape;202;g10e8bc794e8_0_13: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0857c5cac1_0_1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10857c5cac1_0_13: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216" name="Google Shape;216;g10857c5cac1_0_13: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06f9b49bbb_0_28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106f9b49bbb_0_283: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225" name="Google Shape;225;g106f9b49bbb_0_283: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6f9b49bbb_0_29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106f9b49bbb_0_296: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239" name="Google Shape;239;g106f9b49bbb_0_296: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6f9b49bbb_0_1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106f9b49bbb_0_19: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r>
              <a:rPr lang="de-DE"/>
              <a:t>lower order e.g., students, higher order e.g., classrooms</a:t>
            </a:r>
            <a:endParaRPr/>
          </a:p>
        </p:txBody>
      </p:sp>
      <p:sp>
        <p:nvSpPr>
          <p:cNvPr id="253" name="Google Shape;253;g106f9b49bbb_0_19: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ee87125fa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10ee87125fa_0_0: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r>
              <a:rPr lang="de-DE"/>
              <a:t>lower order e.g., students, higher order e.g., classrooms</a:t>
            </a:r>
            <a:endParaRPr/>
          </a:p>
        </p:txBody>
      </p:sp>
      <p:sp>
        <p:nvSpPr>
          <p:cNvPr id="261" name="Google Shape;261;g10ee87125fa_0_0: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10c1034ec1a_1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g10c1034ec1a_1_0: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47" name="Google Shape;47;g10c1034ec1a_1_0: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fld id="{00000000-1234-1234-1234-123412341234}" type="slidenum">
              <a:rPr lang="de-DE"/>
              <a:pPr algn="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06f9b49bbb_0_7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06f9b49bbb_0_72:notes"/>
          <p:cNvSpPr txBox="1">
            <a:spLocks noGrp="1"/>
          </p:cNvSpPr>
          <p:nvPr>
            <p:ph type="body" idx="1"/>
          </p:nvPr>
        </p:nvSpPr>
        <p:spPr>
          <a:xfrm>
            <a:off x="709930" y="4861441"/>
            <a:ext cx="5679440" cy="4605576"/>
          </a:xfrm>
          <a:prstGeom prst="rect">
            <a:avLst/>
          </a:prstGeom>
        </p:spPr>
        <p:txBody>
          <a:bodyPr spcFirstLastPara="1" wrap="square" lIns="99032" tIns="49502" rIns="99032" bIns="49502" anchor="t" anchorCtr="0">
            <a:noAutofit/>
          </a:bodyPr>
          <a:lstStyle/>
          <a:p>
            <a:pPr marL="0" indent="0"/>
            <a:endParaRPr/>
          </a:p>
        </p:txBody>
      </p:sp>
      <p:sp>
        <p:nvSpPr>
          <p:cNvPr id="269" name="Google Shape;269;g106f9b49bbb_0_72:notes"/>
          <p:cNvSpPr txBox="1">
            <a:spLocks noGrp="1"/>
          </p:cNvSpPr>
          <p:nvPr>
            <p:ph type="sldNum" idx="12"/>
          </p:nvPr>
        </p:nvSpPr>
        <p:spPr>
          <a:xfrm>
            <a:off x="4021294" y="9721106"/>
            <a:ext cx="3076363" cy="511731"/>
          </a:xfrm>
          <a:prstGeom prst="rect">
            <a:avLst/>
          </a:prstGeom>
        </p:spPr>
        <p:txBody>
          <a:bodyPr spcFirstLastPara="1" wrap="square" lIns="99032" tIns="49502" rIns="99032" bIns="49502" anchor="b" anchorCtr="0">
            <a:noAutofit/>
          </a:bodyPr>
          <a:lstStyle/>
          <a:p>
            <a:pPr algn="r"/>
            <a:fld id="{00000000-1234-1234-1234-123412341234}" type="slidenum">
              <a:rPr lang="de-DE"/>
              <a:pPr algn="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6f9b49bbb_0_2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6f9b49bbb_0_26:notes"/>
          <p:cNvSpPr txBox="1">
            <a:spLocks noGrp="1"/>
          </p:cNvSpPr>
          <p:nvPr>
            <p:ph type="body" idx="1"/>
          </p:nvPr>
        </p:nvSpPr>
        <p:spPr>
          <a:xfrm>
            <a:off x="709930" y="4861441"/>
            <a:ext cx="5679440" cy="4605576"/>
          </a:xfrm>
          <a:prstGeom prst="rect">
            <a:avLst/>
          </a:prstGeom>
        </p:spPr>
        <p:txBody>
          <a:bodyPr spcFirstLastPara="1" wrap="square" lIns="99032" tIns="49502" rIns="99032" bIns="49502" anchor="t" anchorCtr="0">
            <a:noAutofit/>
          </a:bodyPr>
          <a:lstStyle/>
          <a:p>
            <a:pPr marL="0" indent="0"/>
            <a:endParaRPr/>
          </a:p>
        </p:txBody>
      </p:sp>
      <p:sp>
        <p:nvSpPr>
          <p:cNvPr id="288" name="Google Shape;288;g106f9b49bbb_0_26:notes"/>
          <p:cNvSpPr txBox="1">
            <a:spLocks noGrp="1"/>
          </p:cNvSpPr>
          <p:nvPr>
            <p:ph type="sldNum" idx="12"/>
          </p:nvPr>
        </p:nvSpPr>
        <p:spPr>
          <a:xfrm>
            <a:off x="4021294" y="9721106"/>
            <a:ext cx="3076363" cy="511731"/>
          </a:xfrm>
          <a:prstGeom prst="rect">
            <a:avLst/>
          </a:prstGeom>
        </p:spPr>
        <p:txBody>
          <a:bodyPr spcFirstLastPara="1" wrap="square" lIns="99032" tIns="49502" rIns="99032" bIns="49502" anchor="b" anchorCtr="0">
            <a:noAutofit/>
          </a:bodyPr>
          <a:lstStyle/>
          <a:p>
            <a:pPr algn="r">
              <a:buSzPts val="1200"/>
            </a:pPr>
            <a:fld id="{00000000-1234-1234-1234-123412341234}" type="slidenum">
              <a:rPr lang="de-DE"/>
              <a:pPr algn="r">
                <a:buSzPts val="1200"/>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06f9b49bbb_0_9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06f9b49bbb_0_97:notes"/>
          <p:cNvSpPr txBox="1">
            <a:spLocks noGrp="1"/>
          </p:cNvSpPr>
          <p:nvPr>
            <p:ph type="body" idx="1"/>
          </p:nvPr>
        </p:nvSpPr>
        <p:spPr>
          <a:xfrm>
            <a:off x="709930" y="4861441"/>
            <a:ext cx="5679440" cy="4605576"/>
          </a:xfrm>
          <a:prstGeom prst="rect">
            <a:avLst/>
          </a:prstGeom>
        </p:spPr>
        <p:txBody>
          <a:bodyPr spcFirstLastPara="1" wrap="square" lIns="99032" tIns="49502" rIns="99032" bIns="49502" anchor="t" anchorCtr="0">
            <a:noAutofit/>
          </a:bodyPr>
          <a:lstStyle/>
          <a:p>
            <a:pPr marL="0" indent="0"/>
            <a:endParaRPr/>
          </a:p>
        </p:txBody>
      </p:sp>
      <p:sp>
        <p:nvSpPr>
          <p:cNvPr id="310" name="Google Shape;310;g106f9b49bbb_0_97:notes"/>
          <p:cNvSpPr txBox="1">
            <a:spLocks noGrp="1"/>
          </p:cNvSpPr>
          <p:nvPr>
            <p:ph type="sldNum" idx="12"/>
          </p:nvPr>
        </p:nvSpPr>
        <p:spPr>
          <a:xfrm>
            <a:off x="4021294" y="9721106"/>
            <a:ext cx="3076363" cy="511731"/>
          </a:xfrm>
          <a:prstGeom prst="rect">
            <a:avLst/>
          </a:prstGeom>
        </p:spPr>
        <p:txBody>
          <a:bodyPr spcFirstLastPara="1" wrap="square" lIns="99032" tIns="49502" rIns="99032" bIns="49502" anchor="b" anchorCtr="0">
            <a:noAutofit/>
          </a:bodyPr>
          <a:lstStyle/>
          <a:p>
            <a:pPr algn="r"/>
            <a:fld id="{00000000-1234-1234-1234-123412341234}" type="slidenum">
              <a:rPr lang="de-DE"/>
              <a:pPr algn="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6f9b49bbb_0_12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06f9b49bbb_0_122:notes"/>
          <p:cNvSpPr txBox="1">
            <a:spLocks noGrp="1"/>
          </p:cNvSpPr>
          <p:nvPr>
            <p:ph type="body" idx="1"/>
          </p:nvPr>
        </p:nvSpPr>
        <p:spPr>
          <a:xfrm>
            <a:off x="709930" y="4861441"/>
            <a:ext cx="5679440" cy="4605576"/>
          </a:xfrm>
          <a:prstGeom prst="rect">
            <a:avLst/>
          </a:prstGeom>
        </p:spPr>
        <p:txBody>
          <a:bodyPr spcFirstLastPara="1" wrap="square" lIns="99032" tIns="49502" rIns="99032" bIns="49502" anchor="t" anchorCtr="0">
            <a:noAutofit/>
          </a:bodyPr>
          <a:lstStyle/>
          <a:p>
            <a:pPr marL="0" indent="0"/>
            <a:endParaRPr/>
          </a:p>
        </p:txBody>
      </p:sp>
      <p:sp>
        <p:nvSpPr>
          <p:cNvPr id="336" name="Google Shape;336;g106f9b49bbb_0_122:notes"/>
          <p:cNvSpPr txBox="1">
            <a:spLocks noGrp="1"/>
          </p:cNvSpPr>
          <p:nvPr>
            <p:ph type="sldNum" idx="12"/>
          </p:nvPr>
        </p:nvSpPr>
        <p:spPr>
          <a:xfrm>
            <a:off x="4021294" y="9721106"/>
            <a:ext cx="3076363" cy="511731"/>
          </a:xfrm>
          <a:prstGeom prst="rect">
            <a:avLst/>
          </a:prstGeom>
        </p:spPr>
        <p:txBody>
          <a:bodyPr spcFirstLastPara="1" wrap="square" lIns="99032" tIns="49502" rIns="99032" bIns="49502" anchor="b" anchorCtr="0">
            <a:noAutofit/>
          </a:bodyPr>
          <a:lstStyle/>
          <a:p>
            <a:pPr algn="r"/>
            <a:fld id="{00000000-1234-1234-1234-123412341234}" type="slidenum">
              <a:rPr lang="de-DE"/>
              <a:pPr algn="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6f9b49bbb_0_14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06f9b49bbb_0_147:notes"/>
          <p:cNvSpPr txBox="1">
            <a:spLocks noGrp="1"/>
          </p:cNvSpPr>
          <p:nvPr>
            <p:ph type="body" idx="1"/>
          </p:nvPr>
        </p:nvSpPr>
        <p:spPr>
          <a:xfrm>
            <a:off x="709930" y="4861441"/>
            <a:ext cx="5679440" cy="4605576"/>
          </a:xfrm>
          <a:prstGeom prst="rect">
            <a:avLst/>
          </a:prstGeom>
        </p:spPr>
        <p:txBody>
          <a:bodyPr spcFirstLastPara="1" wrap="square" lIns="99032" tIns="49502" rIns="99032" bIns="49502" anchor="t" anchorCtr="0">
            <a:noAutofit/>
          </a:bodyPr>
          <a:lstStyle/>
          <a:p>
            <a:pPr marL="0" indent="0"/>
            <a:endParaRPr/>
          </a:p>
        </p:txBody>
      </p:sp>
      <p:sp>
        <p:nvSpPr>
          <p:cNvPr id="362" name="Google Shape;362;g106f9b49bbb_0_147:notes"/>
          <p:cNvSpPr txBox="1">
            <a:spLocks noGrp="1"/>
          </p:cNvSpPr>
          <p:nvPr>
            <p:ph type="sldNum" idx="12"/>
          </p:nvPr>
        </p:nvSpPr>
        <p:spPr>
          <a:xfrm>
            <a:off x="4021294" y="9721106"/>
            <a:ext cx="3076363" cy="511731"/>
          </a:xfrm>
          <a:prstGeom prst="rect">
            <a:avLst/>
          </a:prstGeom>
        </p:spPr>
        <p:txBody>
          <a:bodyPr spcFirstLastPara="1" wrap="square" lIns="99032" tIns="49502" rIns="99032" bIns="49502" anchor="b" anchorCtr="0">
            <a:noAutofit/>
          </a:bodyPr>
          <a:lstStyle/>
          <a:p>
            <a:pPr algn="r"/>
            <a:fld id="{00000000-1234-1234-1234-123412341234}" type="slidenum">
              <a:rPr lang="de-DE"/>
              <a:pPr algn="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6f9b49bbb_0_178: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6f9b49bbb_0_178:notes"/>
          <p:cNvSpPr txBox="1">
            <a:spLocks noGrp="1"/>
          </p:cNvSpPr>
          <p:nvPr>
            <p:ph type="body" idx="1"/>
          </p:nvPr>
        </p:nvSpPr>
        <p:spPr>
          <a:xfrm>
            <a:off x="709930" y="4861441"/>
            <a:ext cx="5679440" cy="4605576"/>
          </a:xfrm>
          <a:prstGeom prst="rect">
            <a:avLst/>
          </a:prstGeom>
        </p:spPr>
        <p:txBody>
          <a:bodyPr spcFirstLastPara="1" wrap="square" lIns="99032" tIns="49502" rIns="99032" bIns="49502" anchor="t" anchorCtr="0">
            <a:noAutofit/>
          </a:bodyPr>
          <a:lstStyle/>
          <a:p>
            <a:pPr marL="0" indent="0"/>
            <a:endParaRPr/>
          </a:p>
        </p:txBody>
      </p:sp>
      <p:sp>
        <p:nvSpPr>
          <p:cNvPr id="394" name="Google Shape;394;g106f9b49bbb_0_178:notes"/>
          <p:cNvSpPr txBox="1">
            <a:spLocks noGrp="1"/>
          </p:cNvSpPr>
          <p:nvPr>
            <p:ph type="sldNum" idx="12"/>
          </p:nvPr>
        </p:nvSpPr>
        <p:spPr>
          <a:xfrm>
            <a:off x="4021294" y="9721106"/>
            <a:ext cx="3076363" cy="511731"/>
          </a:xfrm>
          <a:prstGeom prst="rect">
            <a:avLst/>
          </a:prstGeom>
        </p:spPr>
        <p:txBody>
          <a:bodyPr spcFirstLastPara="1" wrap="square" lIns="99032" tIns="49502" rIns="99032" bIns="49502" anchor="b" anchorCtr="0">
            <a:noAutofit/>
          </a:bodyPr>
          <a:lstStyle/>
          <a:p>
            <a:pPr algn="r"/>
            <a:fld id="{00000000-1234-1234-1234-123412341234}" type="slidenum">
              <a:rPr lang="de-DE"/>
              <a:pPr algn="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06f9b49bbb_0_22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06f9b49bbb_0_220:notes"/>
          <p:cNvSpPr txBox="1">
            <a:spLocks noGrp="1"/>
          </p:cNvSpPr>
          <p:nvPr>
            <p:ph type="body" idx="1"/>
          </p:nvPr>
        </p:nvSpPr>
        <p:spPr>
          <a:xfrm>
            <a:off x="709930" y="4861441"/>
            <a:ext cx="5679440" cy="4605576"/>
          </a:xfrm>
          <a:prstGeom prst="rect">
            <a:avLst/>
          </a:prstGeom>
        </p:spPr>
        <p:txBody>
          <a:bodyPr spcFirstLastPara="1" wrap="square" lIns="99032" tIns="49502" rIns="99032" bIns="49502" anchor="t" anchorCtr="0">
            <a:noAutofit/>
          </a:bodyPr>
          <a:lstStyle/>
          <a:p>
            <a:pPr marL="0" indent="0"/>
            <a:endParaRPr/>
          </a:p>
        </p:txBody>
      </p:sp>
      <p:sp>
        <p:nvSpPr>
          <p:cNvPr id="430" name="Google Shape;430;g106f9b49bbb_0_220:notes"/>
          <p:cNvSpPr txBox="1">
            <a:spLocks noGrp="1"/>
          </p:cNvSpPr>
          <p:nvPr>
            <p:ph type="sldNum" idx="12"/>
          </p:nvPr>
        </p:nvSpPr>
        <p:spPr>
          <a:xfrm>
            <a:off x="4021294" y="9721106"/>
            <a:ext cx="3076363" cy="511731"/>
          </a:xfrm>
          <a:prstGeom prst="rect">
            <a:avLst/>
          </a:prstGeom>
        </p:spPr>
        <p:txBody>
          <a:bodyPr spcFirstLastPara="1" wrap="square" lIns="99032" tIns="49502" rIns="99032" bIns="49502" anchor="b" anchorCtr="0">
            <a:noAutofit/>
          </a:bodyPr>
          <a:lstStyle/>
          <a:p>
            <a:pPr algn="r"/>
            <a:fld id="{00000000-1234-1234-1234-123412341234}" type="slidenum">
              <a:rPr lang="de-DE"/>
              <a:pPr algn="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06f9b49bbb_0_31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g106f9b49bbb_0_315: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467" name="Google Shape;467;g106f9b49bbb_0_315: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6b12f698d_0_6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g106b12f698d_0_62: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475" name="Google Shape;475;g106b12f698d_0_62: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0ee87125fa_0_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g10ee87125fa_0_7: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483" name="Google Shape;483;g10ee87125fa_0_7: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54" name="Google Shape;54;p2: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06f9b49bbb_0_3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g106f9b49bbb_0_329: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491" name="Google Shape;491;g106f9b49bbb_0_329: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0ee87125fa_0_1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g10ee87125fa_0_14: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499" name="Google Shape;499;g10ee87125fa_0_14: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06f9b49bbb_0_32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6" name="Google Shape;506;g106f9b49bbb_0_322: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507" name="Google Shape;507;g106f9b49bbb_0_322: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05de851017_0_11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g105de851017_0_119: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522" name="Google Shape;522;g105de851017_0_119: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06f91ce1b2_0_5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4" name="Google Shape;544;g106f91ce1b2_0_53: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545" name="Google Shape;545;g106f91ce1b2_0_53: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6f91ce1b2_0_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g106f91ce1b2_0_5: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61" name="Google Shape;61;g106f91ce1b2_0_5: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6f91ce1b2_0_6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g106f91ce1b2_0_64: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89" name="Google Shape;89;g106f91ce1b2_0_64: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6f91ce1b2_0_9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06f91ce1b2_0_96: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98" name="Google Shape;98;g106f91ce1b2_0_96: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6f91ce1b2_0_108: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106f91ce1b2_0_108: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110" name="Google Shape;110;g106f91ce1b2_0_108: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6b12f698d_0_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106b12f698d_0_7: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122" name="Google Shape;122;g106b12f698d_0_7: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6b12f698d_0_2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106b12f698d_0_25:notes"/>
          <p:cNvSpPr txBox="1">
            <a:spLocks noGrp="1"/>
          </p:cNvSpPr>
          <p:nvPr>
            <p:ph type="body" idx="1"/>
          </p:nvPr>
        </p:nvSpPr>
        <p:spPr>
          <a:xfrm>
            <a:off x="709930" y="4861441"/>
            <a:ext cx="5679440" cy="4605576"/>
          </a:xfrm>
          <a:prstGeom prst="rect">
            <a:avLst/>
          </a:prstGeom>
          <a:noFill/>
          <a:ln>
            <a:noFill/>
          </a:ln>
        </p:spPr>
        <p:txBody>
          <a:bodyPr spcFirstLastPara="1" wrap="square" lIns="99032" tIns="49502" rIns="99032" bIns="49502" anchor="t" anchorCtr="0">
            <a:noAutofit/>
          </a:bodyPr>
          <a:lstStyle/>
          <a:p>
            <a:pPr marL="0" indent="0"/>
            <a:endParaRPr/>
          </a:p>
        </p:txBody>
      </p:sp>
      <p:sp>
        <p:nvSpPr>
          <p:cNvPr id="153" name="Google Shape;153;g106b12f698d_0_25:notes"/>
          <p:cNvSpPr txBox="1">
            <a:spLocks noGrp="1"/>
          </p:cNvSpPr>
          <p:nvPr>
            <p:ph type="sldNum" idx="12"/>
          </p:nvPr>
        </p:nvSpPr>
        <p:spPr>
          <a:xfrm>
            <a:off x="4021294" y="9721106"/>
            <a:ext cx="3076363" cy="511731"/>
          </a:xfrm>
          <a:prstGeom prst="rect">
            <a:avLst/>
          </a:prstGeom>
          <a:noFill/>
          <a:ln>
            <a:noFill/>
          </a:ln>
        </p:spPr>
        <p:txBody>
          <a:bodyPr spcFirstLastPara="1" wrap="square" lIns="99032" tIns="49502" rIns="99032" bIns="49502" anchor="b" anchorCtr="0">
            <a:noAutofit/>
          </a:bodyPr>
          <a:lstStyle/>
          <a:p>
            <a:pPr algn="r">
              <a:buSzPts val="1400"/>
            </a:pPr>
            <a:fld id="{00000000-1234-1234-1234-123412341234}" type="slidenum">
              <a:rPr lang="de-DE"/>
              <a:pPr algn="r">
                <a:buSzPts val="1400"/>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7F7F7F"/>
              </a:buClr>
              <a:buSzPts val="2800"/>
              <a:buFont typeface="Verdana"/>
              <a:buNone/>
              <a:defRPr sz="28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
          <p:cNvSpPr txBox="1">
            <a:spLocks noGrp="1"/>
          </p:cNvSpPr>
          <p:nvPr>
            <p:ph type="subTitle" idx="1"/>
          </p:nvPr>
        </p:nvSpPr>
        <p:spPr>
          <a:xfrm>
            <a:off x="689988" y="2859782"/>
            <a:ext cx="5826228" cy="165618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888888"/>
              </a:buClr>
              <a:buSzPts val="1800"/>
              <a:buNone/>
              <a:defRPr sz="1800">
                <a:solidFill>
                  <a:srgbClr val="888888"/>
                </a:solidFill>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5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05979"/>
            <a:ext cx="6995120" cy="8572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7F7F7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457200" y="1419621"/>
            <a:ext cx="8229600" cy="317500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05979"/>
            <a:ext cx="6995120" cy="8572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7F7F7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457200" y="205979"/>
            <a:ext cx="6995120" cy="85725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7F7F7F"/>
              </a:buClr>
              <a:buSzPts val="1800"/>
              <a:buFont typeface="Verdana"/>
              <a:buNone/>
              <a:defRPr sz="1800" b="1" i="0" u="none" strike="noStrike" cap="none">
                <a:solidFill>
                  <a:srgbClr val="7F7F7F"/>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457200" y="1419621"/>
            <a:ext cx="8229600" cy="3175001"/>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pic>
        <p:nvPicPr>
          <p:cNvPr id="12" name="Google Shape;12;p3" descr="Bildergebnis für university of oslo logo"/>
          <p:cNvPicPr preferRelativeResize="0"/>
          <p:nvPr/>
        </p:nvPicPr>
        <p:blipFill rotWithShape="1">
          <a:blip r:embed="rId5">
            <a:alphaModFix/>
          </a:blip>
          <a:srcRect/>
          <a:stretch/>
        </p:blipFill>
        <p:spPr>
          <a:xfrm>
            <a:off x="7668344" y="205979"/>
            <a:ext cx="1018456" cy="1018456"/>
          </a:xfrm>
          <a:prstGeom prst="rect">
            <a:avLst/>
          </a:prstGeom>
          <a:noFill/>
          <a:ln>
            <a:noFill/>
          </a:ln>
        </p:spPr>
      </p:pic>
      <p:sp>
        <p:nvSpPr>
          <p:cNvPr id="13" name="Google Shape;13;p3"/>
          <p:cNvSpPr/>
          <p:nvPr/>
        </p:nvSpPr>
        <p:spPr>
          <a:xfrm>
            <a:off x="0" y="5020022"/>
            <a:ext cx="9144000" cy="123478"/>
          </a:xfrm>
          <a:prstGeom prst="rect">
            <a:avLst/>
          </a:prstGeom>
          <a:solidFill>
            <a:srgbClr val="ED1C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2000"/>
              <a:buFont typeface="Verdana"/>
              <a:buNone/>
            </a:pPr>
            <a:r>
              <a:rPr lang="de-DE" sz="2000" dirty="0"/>
              <a:t>Methods </a:t>
            </a:r>
            <a:r>
              <a:rPr lang="en-AU" sz="2000" dirty="0"/>
              <a:t>for Causal Inference </a:t>
            </a:r>
            <a:r>
              <a:rPr lang="de-DE" sz="2000" dirty="0"/>
              <a:t>in Educational Research</a:t>
            </a:r>
            <a:endParaRPr sz="2000" b="0" dirty="0"/>
          </a:p>
        </p:txBody>
      </p:sp>
      <p:sp>
        <p:nvSpPr>
          <p:cNvPr id="28" name="Google Shape;28;p1"/>
          <p:cNvSpPr txBox="1">
            <a:spLocks noGrp="1"/>
          </p:cNvSpPr>
          <p:nvPr>
            <p:ph type="subTitle" idx="1"/>
          </p:nvPr>
        </p:nvSpPr>
        <p:spPr>
          <a:xfrm>
            <a:off x="689988" y="2859782"/>
            <a:ext cx="5826228" cy="165618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88888"/>
              </a:buClr>
              <a:buSzPts val="1800"/>
              <a:buNone/>
            </a:pPr>
            <a:r>
              <a:rPr lang="de-DE" dirty="0"/>
              <a:t>Friday 19 August 2022</a:t>
            </a:r>
            <a:endParaRPr dirty="0"/>
          </a:p>
          <a:p>
            <a:pPr marL="0" lvl="0" indent="0" algn="l" rtl="0">
              <a:lnSpc>
                <a:spcPct val="100000"/>
              </a:lnSpc>
              <a:spcBef>
                <a:spcPts val="0"/>
              </a:spcBef>
              <a:spcAft>
                <a:spcPts val="0"/>
              </a:spcAft>
              <a:buClr>
                <a:srgbClr val="888888"/>
              </a:buClr>
              <a:buSzPts val="1800"/>
              <a:buNone/>
            </a:pPr>
            <a:endParaRPr sz="600" dirty="0"/>
          </a:p>
        </p:txBody>
      </p:sp>
      <p:pic>
        <p:nvPicPr>
          <p:cNvPr id="29" name="Google Shape;29;p1"/>
          <p:cNvPicPr preferRelativeResize="0"/>
          <p:nvPr/>
        </p:nvPicPr>
        <p:blipFill rotWithShape="1">
          <a:blip r:embed="rId3">
            <a:alphaModFix/>
          </a:blip>
          <a:srcRect/>
          <a:stretch/>
        </p:blipFill>
        <p:spPr>
          <a:xfrm>
            <a:off x="685800" y="3668638"/>
            <a:ext cx="3958207" cy="534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06b12f698d_0_33"/>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The vocabulary of experiments: randomized experiment</a:t>
            </a:r>
            <a:endParaRPr/>
          </a:p>
        </p:txBody>
      </p:sp>
      <p:sp>
        <p:nvSpPr>
          <p:cNvPr id="164" name="Google Shape;164;g106b12f698d_0_33"/>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165" name="Google Shape;165;g106b12f698d_0_33"/>
          <p:cNvSpPr txBox="1">
            <a:spLocks noGrp="1"/>
          </p:cNvSpPr>
          <p:nvPr>
            <p:ph type="body" idx="1"/>
          </p:nvPr>
        </p:nvSpPr>
        <p:spPr>
          <a:xfrm>
            <a:off x="5214950" y="1215900"/>
            <a:ext cx="3471900" cy="33786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de-DE"/>
              <a:t>creation of manipulable treatment and control condition</a:t>
            </a:r>
            <a:endParaRPr/>
          </a:p>
          <a:p>
            <a:pPr marL="457200" lvl="0" indent="-342900" algn="l" rtl="0">
              <a:lnSpc>
                <a:spcPct val="100000"/>
              </a:lnSpc>
              <a:spcBef>
                <a:spcPts val="0"/>
              </a:spcBef>
              <a:spcAft>
                <a:spcPts val="0"/>
              </a:spcAft>
              <a:buSzPts val="1800"/>
              <a:buChar char="•"/>
            </a:pPr>
            <a:r>
              <a:rPr lang="de-DE"/>
              <a:t>randomized allocation to treatment vs. control </a:t>
            </a:r>
            <a:endParaRPr/>
          </a:p>
          <a:p>
            <a:pPr marL="457200" lvl="0" indent="-342900" algn="l" rtl="0">
              <a:lnSpc>
                <a:spcPct val="100000"/>
              </a:lnSpc>
              <a:spcBef>
                <a:spcPts val="0"/>
              </a:spcBef>
              <a:spcAft>
                <a:spcPts val="0"/>
              </a:spcAft>
              <a:buSzPts val="1800"/>
              <a:buChar char="•"/>
            </a:pPr>
            <a:r>
              <a:rPr lang="de-DE"/>
              <a:t>if number of units large enough, randomization effectively balances the groups</a:t>
            </a:r>
            <a:endParaRPr/>
          </a:p>
          <a:p>
            <a:pPr marL="457200" lvl="0" indent="-342900" algn="l" rtl="0">
              <a:lnSpc>
                <a:spcPct val="100000"/>
              </a:lnSpc>
              <a:spcBef>
                <a:spcPts val="0"/>
              </a:spcBef>
              <a:spcAft>
                <a:spcPts val="0"/>
              </a:spcAft>
              <a:buSzPts val="1800"/>
              <a:buChar char="•"/>
            </a:pPr>
            <a:r>
              <a:rPr lang="de-DE"/>
              <a:t>if randomization is successful, the two groups should not differ in anything but the treatment → </a:t>
            </a:r>
            <a:r>
              <a:rPr lang="de-DE" i="1"/>
              <a:t>ceteris paribus</a:t>
            </a:r>
            <a:r>
              <a:rPr lang="de-DE"/>
              <a:t> </a:t>
            </a:r>
            <a:endParaRPr/>
          </a:p>
        </p:txBody>
      </p:sp>
      <p:pic>
        <p:nvPicPr>
          <p:cNvPr id="166" name="Google Shape;166;g106b12f698d_0_33"/>
          <p:cNvPicPr preferRelativeResize="0"/>
          <p:nvPr/>
        </p:nvPicPr>
        <p:blipFill>
          <a:blip r:embed="rId3">
            <a:alphaModFix/>
          </a:blip>
          <a:stretch>
            <a:fillRect/>
          </a:stretch>
        </p:blipFill>
        <p:spPr>
          <a:xfrm>
            <a:off x="457200" y="1215908"/>
            <a:ext cx="4204601" cy="227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pSp>
        <p:nvGrpSpPr>
          <p:cNvPr id="172" name="Google Shape;172;g10e8bc794e8_0_0"/>
          <p:cNvGrpSpPr/>
          <p:nvPr/>
        </p:nvGrpSpPr>
        <p:grpSpPr>
          <a:xfrm>
            <a:off x="1485895" y="3644900"/>
            <a:ext cx="1610700" cy="1028700"/>
            <a:chOff x="5978795" y="1839800"/>
            <a:chExt cx="1610700" cy="1028700"/>
          </a:xfrm>
        </p:grpSpPr>
        <p:sp>
          <p:nvSpPr>
            <p:cNvPr id="173" name="Google Shape;173;g10e8bc794e8_0_0"/>
            <p:cNvSpPr/>
            <p:nvPr/>
          </p:nvSpPr>
          <p:spPr>
            <a:xfrm>
              <a:off x="6286450" y="1839800"/>
              <a:ext cx="995400" cy="1028700"/>
            </a:xfrm>
            <a:prstGeom prst="noSmoking">
              <a:avLst>
                <a:gd name="adj" fmla="val 18750"/>
              </a:avLst>
            </a:prstGeom>
            <a:noFill/>
            <a:ln w="7620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g10e8bc794e8_0_0"/>
            <p:cNvSpPr txBox="1"/>
            <p:nvPr/>
          </p:nvSpPr>
          <p:spPr>
            <a:xfrm rot="742050">
              <a:off x="6027076" y="2046281"/>
              <a:ext cx="1514137" cy="61574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selection </a:t>
              </a:r>
              <a:endParaRPr sz="1400" b="1" i="0" u="none" strike="noStrike" cap="none">
                <a:solidFill>
                  <a:srgbClr val="565656"/>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bias!</a:t>
              </a:r>
              <a:endParaRPr sz="1400" b="1" i="0" u="none" strike="noStrike" cap="none">
                <a:solidFill>
                  <a:srgbClr val="565656"/>
                </a:solidFill>
                <a:latin typeface="Verdana"/>
                <a:ea typeface="Verdana"/>
                <a:cs typeface="Verdana"/>
                <a:sym typeface="Verdana"/>
              </a:endParaRPr>
            </a:p>
          </p:txBody>
        </p:sp>
      </p:grpSp>
      <p:sp>
        <p:nvSpPr>
          <p:cNvPr id="175" name="Google Shape;175;g10e8bc794e8_0_0"/>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The vocabulary of experiments: randomized experiment</a:t>
            </a:r>
            <a:endParaRPr/>
          </a:p>
        </p:txBody>
      </p:sp>
      <p:sp>
        <p:nvSpPr>
          <p:cNvPr id="176" name="Google Shape;176;g10e8bc794e8_0_0"/>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177" name="Google Shape;177;g10e8bc794e8_0_0"/>
          <p:cNvSpPr txBox="1">
            <a:spLocks noGrp="1"/>
          </p:cNvSpPr>
          <p:nvPr>
            <p:ph type="body" idx="1"/>
          </p:nvPr>
        </p:nvSpPr>
        <p:spPr>
          <a:xfrm>
            <a:off x="5214950" y="1215900"/>
            <a:ext cx="3471900" cy="33786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de-DE"/>
              <a:t>creation of manipulable treatment and control condition</a:t>
            </a:r>
            <a:endParaRPr/>
          </a:p>
          <a:p>
            <a:pPr marL="457200" lvl="0" indent="-342900" algn="l" rtl="0">
              <a:lnSpc>
                <a:spcPct val="100000"/>
              </a:lnSpc>
              <a:spcBef>
                <a:spcPts val="0"/>
              </a:spcBef>
              <a:spcAft>
                <a:spcPts val="0"/>
              </a:spcAft>
              <a:buSzPts val="1800"/>
              <a:buChar char="•"/>
            </a:pPr>
            <a:r>
              <a:rPr lang="de-DE"/>
              <a:t>randomized allocation to treatment vs. control </a:t>
            </a:r>
            <a:endParaRPr/>
          </a:p>
          <a:p>
            <a:pPr marL="457200" lvl="0" indent="-342900" algn="l" rtl="0">
              <a:lnSpc>
                <a:spcPct val="100000"/>
              </a:lnSpc>
              <a:spcBef>
                <a:spcPts val="0"/>
              </a:spcBef>
              <a:spcAft>
                <a:spcPts val="0"/>
              </a:spcAft>
              <a:buSzPts val="1800"/>
              <a:buChar char="•"/>
            </a:pPr>
            <a:r>
              <a:rPr lang="de-DE"/>
              <a:t>if number of units large enough, randomization effectively balances the groups</a:t>
            </a:r>
            <a:endParaRPr/>
          </a:p>
          <a:p>
            <a:pPr marL="457200" lvl="0" indent="-342900" algn="l" rtl="0">
              <a:lnSpc>
                <a:spcPct val="100000"/>
              </a:lnSpc>
              <a:spcBef>
                <a:spcPts val="0"/>
              </a:spcBef>
              <a:spcAft>
                <a:spcPts val="0"/>
              </a:spcAft>
              <a:buSzPts val="1800"/>
              <a:buChar char="•"/>
            </a:pPr>
            <a:r>
              <a:rPr lang="de-DE"/>
              <a:t>if randomization is successful, the two groups should not differ in anything but the treatment → </a:t>
            </a:r>
            <a:r>
              <a:rPr lang="de-DE" i="1"/>
              <a:t>ceteris paribus</a:t>
            </a:r>
            <a:r>
              <a:rPr lang="de-DE"/>
              <a:t> </a:t>
            </a:r>
            <a:endParaRPr/>
          </a:p>
        </p:txBody>
      </p:sp>
      <p:pic>
        <p:nvPicPr>
          <p:cNvPr id="178" name="Google Shape;178;g10e8bc794e8_0_0"/>
          <p:cNvPicPr preferRelativeResize="0"/>
          <p:nvPr/>
        </p:nvPicPr>
        <p:blipFill>
          <a:blip r:embed="rId3">
            <a:alphaModFix/>
          </a:blip>
          <a:stretch>
            <a:fillRect/>
          </a:stretch>
        </p:blipFill>
        <p:spPr>
          <a:xfrm>
            <a:off x="457200" y="1215908"/>
            <a:ext cx="4204601" cy="2276475"/>
          </a:xfrm>
          <a:prstGeom prst="rect">
            <a:avLst/>
          </a:prstGeom>
          <a:noFill/>
          <a:ln>
            <a:noFill/>
          </a:ln>
        </p:spPr>
      </p:pic>
      <p:pic>
        <p:nvPicPr>
          <p:cNvPr id="179" name="Google Shape;179;g10e8bc794e8_0_0"/>
          <p:cNvPicPr preferRelativeResize="0"/>
          <p:nvPr/>
        </p:nvPicPr>
        <p:blipFill rotWithShape="1">
          <a:blip r:embed="rId4">
            <a:alphaModFix/>
          </a:blip>
          <a:srcRect l="-20206" t="-22631" r="-29471" b="-27046"/>
          <a:stretch/>
        </p:blipFill>
        <p:spPr>
          <a:xfrm>
            <a:off x="4572000" y="1139571"/>
            <a:ext cx="894100" cy="1028829"/>
          </a:xfrm>
          <a:prstGeom prst="rect">
            <a:avLst/>
          </a:prstGeom>
          <a:noFill/>
          <a:ln>
            <a:noFill/>
          </a:ln>
        </p:spPr>
      </p:pic>
      <p:pic>
        <p:nvPicPr>
          <p:cNvPr id="180" name="Google Shape;180;g10e8bc794e8_0_0"/>
          <p:cNvPicPr preferRelativeResize="0"/>
          <p:nvPr/>
        </p:nvPicPr>
        <p:blipFill rotWithShape="1">
          <a:blip r:embed="rId4">
            <a:alphaModFix/>
          </a:blip>
          <a:srcRect l="-20206" t="-22631" r="-29471" b="-27046"/>
          <a:stretch/>
        </p:blipFill>
        <p:spPr>
          <a:xfrm>
            <a:off x="4572000" y="2043646"/>
            <a:ext cx="894100" cy="10288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0857c5cac1_0_0"/>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The vocabulary of experiments: randomized experiment</a:t>
            </a:r>
            <a:endParaRPr/>
          </a:p>
        </p:txBody>
      </p:sp>
      <p:sp>
        <p:nvSpPr>
          <p:cNvPr id="187" name="Google Shape;187;g10857c5cac1_0_0"/>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latin typeface="Verdana"/>
                <a:ea typeface="Verdana"/>
                <a:cs typeface="Verdana"/>
                <a:sym typeface="Verdana"/>
              </a:rPr>
              <a:t>Coleman, 2019, pp. 28-30</a:t>
            </a:r>
            <a:endParaRPr sz="1100" b="0" i="0" u="none" strike="noStrike" cap="none">
              <a:solidFill>
                <a:srgbClr val="000000"/>
              </a:solidFill>
              <a:latin typeface="Verdana"/>
              <a:ea typeface="Verdana"/>
              <a:cs typeface="Verdana"/>
              <a:sym typeface="Verdana"/>
            </a:endParaRPr>
          </a:p>
        </p:txBody>
      </p:sp>
      <p:sp>
        <p:nvSpPr>
          <p:cNvPr id="188" name="Google Shape;188;g10857c5cac1_0_0"/>
          <p:cNvSpPr txBox="1">
            <a:spLocks noGrp="1"/>
          </p:cNvSpPr>
          <p:nvPr>
            <p:ph type="body" idx="1"/>
          </p:nvPr>
        </p:nvSpPr>
        <p:spPr>
          <a:xfrm>
            <a:off x="2986875" y="1215900"/>
            <a:ext cx="5700000" cy="3378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de-DE"/>
              <a:t>A famous example: Fields and fertilizers</a:t>
            </a:r>
            <a:endParaRPr/>
          </a:p>
          <a:p>
            <a:pPr marL="457200" lvl="0" indent="-342900" algn="l" rtl="0">
              <a:spcBef>
                <a:spcPts val="0"/>
              </a:spcBef>
              <a:spcAft>
                <a:spcPts val="0"/>
              </a:spcAft>
              <a:buSzPts val="1800"/>
              <a:buChar char="•"/>
            </a:pPr>
            <a:r>
              <a:rPr lang="de-DE"/>
              <a:t>Controlled randomized trials to find best fertilizers</a:t>
            </a:r>
            <a:endParaRPr/>
          </a:p>
          <a:p>
            <a:pPr marL="457200" lvl="0" indent="-342900" algn="l" rtl="0">
              <a:spcBef>
                <a:spcPts val="0"/>
              </a:spcBef>
              <a:spcAft>
                <a:spcPts val="0"/>
              </a:spcAft>
              <a:buSzPts val="1800"/>
              <a:buChar char="•"/>
            </a:pPr>
            <a:r>
              <a:rPr lang="de-DE"/>
              <a:t>Ronald Aylmer Fisher, agricultural scientist, 1920s and 1930s</a:t>
            </a:r>
            <a:endParaRPr/>
          </a:p>
          <a:p>
            <a:pPr marL="457200" lvl="0" indent="-342900" algn="l" rtl="0">
              <a:spcBef>
                <a:spcPts val="0"/>
              </a:spcBef>
              <a:spcAft>
                <a:spcPts val="0"/>
              </a:spcAft>
              <a:buSzPts val="1800"/>
              <a:buChar char="•"/>
            </a:pPr>
            <a:r>
              <a:rPr lang="de-DE"/>
              <a:t>Before Fisher, Rothamsted Agricultural Experimental Station in England tested one fertilizer each year → confounding with weather etc.</a:t>
            </a:r>
            <a:endParaRPr/>
          </a:p>
          <a:p>
            <a:pPr marL="457200" lvl="0" indent="-342900" algn="l" rtl="0">
              <a:spcBef>
                <a:spcPts val="0"/>
              </a:spcBef>
              <a:spcAft>
                <a:spcPts val="0"/>
              </a:spcAft>
              <a:buSzPts val="1800"/>
              <a:buChar char="•"/>
            </a:pPr>
            <a:r>
              <a:rPr lang="de-DE"/>
              <a:t>Fisher revolutionized this practice</a:t>
            </a:r>
            <a:endParaRPr/>
          </a:p>
          <a:p>
            <a:pPr marL="914400" lvl="1" indent="-330200" algn="l" rtl="0">
              <a:spcBef>
                <a:spcPts val="0"/>
              </a:spcBef>
              <a:spcAft>
                <a:spcPts val="0"/>
              </a:spcAft>
              <a:buSzPts val="1600"/>
              <a:buChar char="–"/>
            </a:pPr>
            <a:r>
              <a:rPr lang="de-DE" sz="1300"/>
              <a:t>division of fields into sections</a:t>
            </a:r>
            <a:endParaRPr sz="1300"/>
          </a:p>
          <a:p>
            <a:pPr marL="914400" lvl="1" indent="-330200" algn="l" rtl="0">
              <a:spcBef>
                <a:spcPts val="0"/>
              </a:spcBef>
              <a:spcAft>
                <a:spcPts val="0"/>
              </a:spcAft>
              <a:buSzPts val="1600"/>
              <a:buChar char="–"/>
            </a:pPr>
            <a:r>
              <a:rPr lang="de-DE" sz="1300"/>
              <a:t>randomized allocation of fertilizers to sections</a:t>
            </a:r>
            <a:endParaRPr sz="1300"/>
          </a:p>
          <a:p>
            <a:pPr marL="914400" lvl="1" indent="-330200" algn="l" rtl="0">
              <a:spcBef>
                <a:spcPts val="0"/>
              </a:spcBef>
              <a:spcAft>
                <a:spcPts val="0"/>
              </a:spcAft>
              <a:buSzPts val="1600"/>
              <a:buChar char="–"/>
            </a:pPr>
            <a:r>
              <a:rPr lang="de-DE" sz="1300"/>
              <a:t>controlled repeated measures of effects</a:t>
            </a:r>
            <a:endParaRPr sz="1300"/>
          </a:p>
          <a:p>
            <a:pPr marL="914400" lvl="1" indent="-330200" algn="l" rtl="0">
              <a:spcBef>
                <a:spcPts val="0"/>
              </a:spcBef>
              <a:spcAft>
                <a:spcPts val="0"/>
              </a:spcAft>
              <a:buSzPts val="1600"/>
              <a:buChar char="–"/>
            </a:pPr>
            <a:r>
              <a:rPr lang="de-DE" sz="1300"/>
              <a:t>statistical tests for significance</a:t>
            </a:r>
            <a:endParaRPr sz="1300"/>
          </a:p>
          <a:p>
            <a:pPr marL="457200" lvl="0" indent="-323850" algn="l" rtl="0">
              <a:spcBef>
                <a:spcPts val="0"/>
              </a:spcBef>
              <a:spcAft>
                <a:spcPts val="0"/>
              </a:spcAft>
              <a:buSzPts val="1500"/>
              <a:buChar char="•"/>
            </a:pPr>
            <a:r>
              <a:rPr lang="de-DE"/>
              <a:t>Founding father of randomized experiments (and ANOVA, F-test, p-values, etc.)</a:t>
            </a:r>
            <a:endParaRPr/>
          </a:p>
        </p:txBody>
      </p:sp>
      <p:pic>
        <p:nvPicPr>
          <p:cNvPr id="189" name="Google Shape;189;g10857c5cac1_0_0"/>
          <p:cNvPicPr preferRelativeResize="0"/>
          <p:nvPr/>
        </p:nvPicPr>
        <p:blipFill>
          <a:blip r:embed="rId3">
            <a:alphaModFix/>
          </a:blip>
          <a:stretch>
            <a:fillRect/>
          </a:stretch>
        </p:blipFill>
        <p:spPr>
          <a:xfrm>
            <a:off x="304800" y="1215904"/>
            <a:ext cx="2682075" cy="32068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106f9b49bbb_0_264"/>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The vocabulary of experiments: quasi-experiment</a:t>
            </a:r>
            <a:endParaRPr/>
          </a:p>
        </p:txBody>
      </p:sp>
      <p:sp>
        <p:nvSpPr>
          <p:cNvPr id="196" name="Google Shape;196;g106f9b49bbb_0_264"/>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197" name="Google Shape;197;g106f9b49bbb_0_264"/>
          <p:cNvSpPr txBox="1">
            <a:spLocks noGrp="1"/>
          </p:cNvSpPr>
          <p:nvPr>
            <p:ph type="body" idx="1"/>
          </p:nvPr>
        </p:nvSpPr>
        <p:spPr>
          <a:xfrm>
            <a:off x="5214950" y="1215900"/>
            <a:ext cx="3471900" cy="33786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de-DE"/>
              <a:t>creation of manipulable treatment and control condition</a:t>
            </a:r>
            <a:endParaRPr/>
          </a:p>
          <a:p>
            <a:pPr marL="457200" lvl="0" indent="-342900" algn="l" rtl="0">
              <a:lnSpc>
                <a:spcPct val="100000"/>
              </a:lnSpc>
              <a:spcBef>
                <a:spcPts val="0"/>
              </a:spcBef>
              <a:spcAft>
                <a:spcPts val="0"/>
              </a:spcAft>
              <a:buSzPts val="1800"/>
              <a:buChar char="•"/>
            </a:pPr>
            <a:r>
              <a:rPr lang="de-DE"/>
              <a:t>but no randomized allocation to treatment vs. control </a:t>
            </a:r>
            <a:endParaRPr/>
          </a:p>
          <a:p>
            <a:pPr marL="457200" lvl="0" indent="-342900" algn="l" rtl="0">
              <a:spcBef>
                <a:spcPts val="0"/>
              </a:spcBef>
              <a:spcAft>
                <a:spcPts val="0"/>
              </a:spcAft>
              <a:buSzPts val="1800"/>
              <a:buChar char="•"/>
            </a:pPr>
            <a:r>
              <a:rPr lang="de-DE"/>
              <a:t>instead, self-selection or administrator selection (e.g., teachers, bureaucrats,...) → </a:t>
            </a:r>
            <a:r>
              <a:rPr lang="de-DE" i="1"/>
              <a:t>selection bias threat</a:t>
            </a:r>
            <a:endParaRPr i="1"/>
          </a:p>
          <a:p>
            <a:pPr marL="457200" lvl="0" indent="-342900" algn="l" rtl="0">
              <a:spcBef>
                <a:spcPts val="0"/>
              </a:spcBef>
              <a:spcAft>
                <a:spcPts val="0"/>
              </a:spcAft>
              <a:buSzPts val="1800"/>
              <a:buChar char="•"/>
            </a:pPr>
            <a:r>
              <a:rPr lang="de-DE"/>
              <a:t>however, one can still try to make treatment and control group comparable</a:t>
            </a:r>
            <a:endParaRPr/>
          </a:p>
        </p:txBody>
      </p:sp>
      <p:pic>
        <p:nvPicPr>
          <p:cNvPr id="198" name="Google Shape;198;g106f9b49bbb_0_264"/>
          <p:cNvPicPr preferRelativeResize="0"/>
          <p:nvPr/>
        </p:nvPicPr>
        <p:blipFill rotWithShape="1">
          <a:blip r:embed="rId3">
            <a:alphaModFix/>
          </a:blip>
          <a:srcRect/>
          <a:stretch/>
        </p:blipFill>
        <p:spPr>
          <a:xfrm>
            <a:off x="376225" y="1179525"/>
            <a:ext cx="4271976" cy="2312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0e8bc794e8_0_13"/>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The vocabulary of experiments: quasi-experiment</a:t>
            </a:r>
            <a:endParaRPr/>
          </a:p>
        </p:txBody>
      </p:sp>
      <p:sp>
        <p:nvSpPr>
          <p:cNvPr id="205" name="Google Shape;205;g10e8bc794e8_0_13"/>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206" name="Google Shape;206;g10e8bc794e8_0_13"/>
          <p:cNvSpPr txBox="1">
            <a:spLocks noGrp="1"/>
          </p:cNvSpPr>
          <p:nvPr>
            <p:ph type="body" idx="1"/>
          </p:nvPr>
        </p:nvSpPr>
        <p:spPr>
          <a:xfrm>
            <a:off x="5214950" y="1215900"/>
            <a:ext cx="3471900" cy="33786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de-DE"/>
              <a:t>creation of manipulable treatment and control condition</a:t>
            </a:r>
            <a:endParaRPr/>
          </a:p>
          <a:p>
            <a:pPr marL="457200" lvl="0" indent="-342900" algn="l" rtl="0">
              <a:lnSpc>
                <a:spcPct val="100000"/>
              </a:lnSpc>
              <a:spcBef>
                <a:spcPts val="0"/>
              </a:spcBef>
              <a:spcAft>
                <a:spcPts val="0"/>
              </a:spcAft>
              <a:buSzPts val="1800"/>
              <a:buChar char="•"/>
            </a:pPr>
            <a:r>
              <a:rPr lang="de-DE"/>
              <a:t>but no randomized allocation to treatment vs. control </a:t>
            </a:r>
            <a:endParaRPr/>
          </a:p>
          <a:p>
            <a:pPr marL="457200" lvl="0" indent="-342900" algn="l" rtl="0">
              <a:spcBef>
                <a:spcPts val="0"/>
              </a:spcBef>
              <a:spcAft>
                <a:spcPts val="0"/>
              </a:spcAft>
              <a:buSzPts val="1800"/>
              <a:buChar char="•"/>
            </a:pPr>
            <a:r>
              <a:rPr lang="de-DE"/>
              <a:t>instead, self-selection or administrator selection (e.g., teachers, bureaucrats,...) → </a:t>
            </a:r>
            <a:r>
              <a:rPr lang="de-DE" i="1"/>
              <a:t>selection bias threat</a:t>
            </a:r>
            <a:endParaRPr i="1"/>
          </a:p>
          <a:p>
            <a:pPr marL="457200" lvl="0" indent="-342900" algn="l" rtl="0">
              <a:spcBef>
                <a:spcPts val="0"/>
              </a:spcBef>
              <a:spcAft>
                <a:spcPts val="0"/>
              </a:spcAft>
              <a:buSzPts val="1800"/>
              <a:buChar char="•"/>
            </a:pPr>
            <a:r>
              <a:rPr lang="de-DE"/>
              <a:t>however, one can still try to make treatment and control group comparable</a:t>
            </a:r>
            <a:endParaRPr/>
          </a:p>
        </p:txBody>
      </p:sp>
      <p:pic>
        <p:nvPicPr>
          <p:cNvPr id="207" name="Google Shape;207;g10e8bc794e8_0_13"/>
          <p:cNvPicPr preferRelativeResize="0"/>
          <p:nvPr/>
        </p:nvPicPr>
        <p:blipFill rotWithShape="1">
          <a:blip r:embed="rId3">
            <a:alphaModFix/>
          </a:blip>
          <a:srcRect l="-20206" t="-22631" r="-29471" b="-27046"/>
          <a:stretch/>
        </p:blipFill>
        <p:spPr>
          <a:xfrm>
            <a:off x="4572000" y="1139571"/>
            <a:ext cx="894100" cy="1028829"/>
          </a:xfrm>
          <a:prstGeom prst="rect">
            <a:avLst/>
          </a:prstGeom>
          <a:noFill/>
          <a:ln>
            <a:noFill/>
          </a:ln>
        </p:spPr>
      </p:pic>
      <p:pic>
        <p:nvPicPr>
          <p:cNvPr id="208" name="Google Shape;208;g10e8bc794e8_0_13"/>
          <p:cNvPicPr preferRelativeResize="0"/>
          <p:nvPr/>
        </p:nvPicPr>
        <p:blipFill rotWithShape="1">
          <a:blip r:embed="rId4">
            <a:alphaModFix/>
          </a:blip>
          <a:srcRect/>
          <a:stretch/>
        </p:blipFill>
        <p:spPr>
          <a:xfrm>
            <a:off x="376225" y="1179525"/>
            <a:ext cx="4271976" cy="2312974"/>
          </a:xfrm>
          <a:prstGeom prst="rect">
            <a:avLst/>
          </a:prstGeom>
          <a:noFill/>
          <a:ln>
            <a:noFill/>
          </a:ln>
        </p:spPr>
      </p:pic>
      <p:pic>
        <p:nvPicPr>
          <p:cNvPr id="209" name="Google Shape;209;g10e8bc794e8_0_13"/>
          <p:cNvPicPr preferRelativeResize="0"/>
          <p:nvPr/>
        </p:nvPicPr>
        <p:blipFill rotWithShape="1">
          <a:blip r:embed="rId5">
            <a:alphaModFix/>
          </a:blip>
          <a:srcRect/>
          <a:stretch/>
        </p:blipFill>
        <p:spPr>
          <a:xfrm>
            <a:off x="4729175" y="2152150"/>
            <a:ext cx="567250" cy="567250"/>
          </a:xfrm>
          <a:prstGeom prst="rect">
            <a:avLst/>
          </a:prstGeom>
          <a:noFill/>
          <a:ln>
            <a:noFill/>
          </a:ln>
        </p:spPr>
      </p:pic>
      <p:sp>
        <p:nvSpPr>
          <p:cNvPr id="210" name="Google Shape;210;g10e8bc794e8_0_13"/>
          <p:cNvSpPr txBox="1"/>
          <p:nvPr/>
        </p:nvSpPr>
        <p:spPr>
          <a:xfrm rot="742050">
            <a:off x="1607476" y="3798881"/>
            <a:ext cx="1514137" cy="61574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selection </a:t>
            </a:r>
            <a:endParaRPr sz="1400" b="1" i="0" u="none" strike="noStrike" cap="none">
              <a:solidFill>
                <a:srgbClr val="565656"/>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bias!</a:t>
            </a:r>
            <a:endParaRPr sz="1400" b="1" i="0" u="none" strike="noStrike" cap="none">
              <a:solidFill>
                <a:srgbClr val="565656"/>
              </a:solidFill>
              <a:latin typeface="Verdana"/>
              <a:ea typeface="Verdana"/>
              <a:cs typeface="Verdana"/>
              <a:sym typeface="Verdana"/>
            </a:endParaRPr>
          </a:p>
        </p:txBody>
      </p:sp>
      <p:sp>
        <p:nvSpPr>
          <p:cNvPr id="211" name="Google Shape;211;g10e8bc794e8_0_13"/>
          <p:cNvSpPr/>
          <p:nvPr/>
        </p:nvSpPr>
        <p:spPr>
          <a:xfrm rot="708933">
            <a:off x="1080665" y="3351892"/>
            <a:ext cx="1068070" cy="1357270"/>
          </a:xfrm>
          <a:prstGeom prst="lightningBolt">
            <a:avLst/>
          </a:prstGeom>
          <a:noFill/>
          <a:ln w="76200" cap="flat" cmpd="sng">
            <a:solidFill>
              <a:srgbClr val="56565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10e8bc794e8_0_13"/>
          <p:cNvSpPr txBox="1"/>
          <p:nvPr/>
        </p:nvSpPr>
        <p:spPr>
          <a:xfrm>
            <a:off x="4797650" y="2092200"/>
            <a:ext cx="4428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3000" b="1">
                <a:latin typeface="Verdana"/>
                <a:ea typeface="Verdana"/>
                <a:cs typeface="Verdana"/>
                <a:sym typeface="Verdana"/>
              </a:rPr>
              <a:t>?</a:t>
            </a:r>
            <a:endParaRPr sz="3000" b="1">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0857c5cac1_0_13"/>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The vocabulary of experiments: quasi-experiment</a:t>
            </a:r>
            <a:endParaRPr/>
          </a:p>
        </p:txBody>
      </p:sp>
      <p:sp>
        <p:nvSpPr>
          <p:cNvPr id="219" name="Google Shape;219;g10857c5cac1_0_13"/>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latin typeface="Verdana"/>
                <a:ea typeface="Verdana"/>
                <a:cs typeface="Verdana"/>
                <a:sym typeface="Verdana"/>
              </a:rPr>
              <a:t>Coleman, 2019, pp. 24-27</a:t>
            </a:r>
            <a:endParaRPr sz="1100" b="0" i="0" u="none" strike="noStrike" cap="none">
              <a:solidFill>
                <a:srgbClr val="000000"/>
              </a:solidFill>
              <a:latin typeface="Verdana"/>
              <a:ea typeface="Verdana"/>
              <a:cs typeface="Verdana"/>
              <a:sym typeface="Verdana"/>
            </a:endParaRPr>
          </a:p>
        </p:txBody>
      </p:sp>
      <p:sp>
        <p:nvSpPr>
          <p:cNvPr id="220" name="Google Shape;220;g10857c5cac1_0_13"/>
          <p:cNvSpPr txBox="1">
            <a:spLocks noGrp="1"/>
          </p:cNvSpPr>
          <p:nvPr>
            <p:ph type="body" idx="1"/>
          </p:nvPr>
        </p:nvSpPr>
        <p:spPr>
          <a:xfrm>
            <a:off x="2986875" y="1215900"/>
            <a:ext cx="5700000" cy="3378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de-DE"/>
              <a:t>A famous example: The scurvy studies</a:t>
            </a:r>
            <a:endParaRPr/>
          </a:p>
          <a:p>
            <a:pPr marL="457200" lvl="0" indent="-342900" algn="l" rtl="0">
              <a:spcBef>
                <a:spcPts val="0"/>
              </a:spcBef>
              <a:spcAft>
                <a:spcPts val="0"/>
              </a:spcAft>
              <a:buSzPts val="1800"/>
              <a:buChar char="•"/>
            </a:pPr>
            <a:r>
              <a:rPr lang="de-DE"/>
              <a:t>Controlled experiment to find cure against scurvy</a:t>
            </a:r>
            <a:endParaRPr/>
          </a:p>
          <a:p>
            <a:pPr marL="457200" lvl="0" indent="-342900" algn="l" rtl="0">
              <a:spcBef>
                <a:spcPts val="0"/>
              </a:spcBef>
              <a:spcAft>
                <a:spcPts val="0"/>
              </a:spcAft>
              <a:buSzPts val="1800"/>
              <a:buChar char="•"/>
            </a:pPr>
            <a:r>
              <a:rPr lang="de-DE"/>
              <a:t>James Lind, ship surgeon, 1747</a:t>
            </a:r>
            <a:endParaRPr/>
          </a:p>
          <a:p>
            <a:pPr marL="457200" lvl="0" indent="-342900" algn="l" rtl="0">
              <a:spcBef>
                <a:spcPts val="0"/>
              </a:spcBef>
              <a:spcAft>
                <a:spcPts val="0"/>
              </a:spcAft>
              <a:buSzPts val="1800"/>
              <a:buChar char="•"/>
            </a:pPr>
            <a:r>
              <a:rPr lang="de-DE"/>
              <a:t>12 sailors with scurvy allocated to 6 treatment groups (</a:t>
            </a:r>
            <a:r>
              <a:rPr lang="de-DE" i="1"/>
              <a:t>matching</a:t>
            </a:r>
            <a:r>
              <a:rPr lang="de-DE"/>
              <a:t> based on age, health, etc.):</a:t>
            </a:r>
            <a:endParaRPr/>
          </a:p>
          <a:p>
            <a:pPr marL="914400" lvl="1" indent="-330200" algn="l" rtl="0">
              <a:spcBef>
                <a:spcPts val="0"/>
              </a:spcBef>
              <a:spcAft>
                <a:spcPts val="0"/>
              </a:spcAft>
              <a:buSzPts val="1600"/>
              <a:buChar char="–"/>
            </a:pPr>
            <a:r>
              <a:rPr lang="de-DE" sz="1300"/>
              <a:t>quart of cider</a:t>
            </a:r>
            <a:endParaRPr sz="1300"/>
          </a:p>
          <a:p>
            <a:pPr marL="914400" lvl="1" indent="-330200" algn="l" rtl="0">
              <a:spcBef>
                <a:spcPts val="0"/>
              </a:spcBef>
              <a:spcAft>
                <a:spcPts val="0"/>
              </a:spcAft>
              <a:buSzPts val="1600"/>
              <a:buChar char="–"/>
            </a:pPr>
            <a:r>
              <a:rPr lang="de-DE" sz="1300"/>
              <a:t>sulphuric acid</a:t>
            </a:r>
            <a:endParaRPr sz="1300"/>
          </a:p>
          <a:p>
            <a:pPr marL="914400" lvl="1" indent="-330200" algn="l" rtl="0">
              <a:spcBef>
                <a:spcPts val="0"/>
              </a:spcBef>
              <a:spcAft>
                <a:spcPts val="0"/>
              </a:spcAft>
              <a:buSzPts val="1600"/>
              <a:buChar char="–"/>
            </a:pPr>
            <a:r>
              <a:rPr lang="de-DE" sz="1300"/>
              <a:t>half pint of seawater</a:t>
            </a:r>
            <a:endParaRPr sz="1300"/>
          </a:p>
          <a:p>
            <a:pPr marL="914400" lvl="1" indent="-330200" algn="l" rtl="0">
              <a:spcBef>
                <a:spcPts val="0"/>
              </a:spcBef>
              <a:spcAft>
                <a:spcPts val="0"/>
              </a:spcAft>
              <a:buSzPts val="1600"/>
              <a:buChar char="–"/>
            </a:pPr>
            <a:r>
              <a:rPr lang="de-DE" sz="1300"/>
              <a:t>mixture of garlic, mustard and horseradish</a:t>
            </a:r>
            <a:endParaRPr sz="1300"/>
          </a:p>
          <a:p>
            <a:pPr marL="914400" lvl="1" indent="-330200" algn="l" rtl="0">
              <a:spcBef>
                <a:spcPts val="0"/>
              </a:spcBef>
              <a:spcAft>
                <a:spcPts val="0"/>
              </a:spcAft>
              <a:buSzPts val="1600"/>
              <a:buChar char="–"/>
            </a:pPr>
            <a:r>
              <a:rPr lang="de-DE" sz="1300"/>
              <a:t>vinegar</a:t>
            </a:r>
            <a:endParaRPr sz="1300"/>
          </a:p>
          <a:p>
            <a:pPr marL="914400" lvl="1" indent="-330200" algn="l" rtl="0">
              <a:spcBef>
                <a:spcPts val="0"/>
              </a:spcBef>
              <a:spcAft>
                <a:spcPts val="0"/>
              </a:spcAft>
              <a:buSzPts val="1600"/>
              <a:buChar char="–"/>
            </a:pPr>
            <a:r>
              <a:rPr lang="de-DE" sz="1300"/>
              <a:t>two oranges and a lemon</a:t>
            </a:r>
            <a:endParaRPr sz="1300"/>
          </a:p>
          <a:p>
            <a:pPr marL="457200" lvl="0" indent="-342900" algn="l" rtl="0">
              <a:spcBef>
                <a:spcPts val="0"/>
              </a:spcBef>
              <a:spcAft>
                <a:spcPts val="0"/>
              </a:spcAft>
              <a:buSzPts val="1800"/>
              <a:buChar char="•"/>
            </a:pPr>
            <a:r>
              <a:rPr lang="de-DE"/>
              <a:t>Otherwise similar conditions</a:t>
            </a:r>
            <a:endParaRPr/>
          </a:p>
          <a:p>
            <a:pPr marL="457200" lvl="0" indent="-342900" algn="l" rtl="0">
              <a:spcBef>
                <a:spcPts val="0"/>
              </a:spcBef>
              <a:spcAft>
                <a:spcPts val="0"/>
              </a:spcAft>
              <a:buSzPts val="1800"/>
              <a:buChar char="•"/>
            </a:pPr>
            <a:r>
              <a:rPr lang="de-DE"/>
              <a:t>Both men in fruit group recovered after 6 days</a:t>
            </a:r>
            <a:endParaRPr/>
          </a:p>
          <a:p>
            <a:pPr marL="457200" lvl="0" indent="-342900" algn="l" rtl="0">
              <a:spcBef>
                <a:spcPts val="0"/>
              </a:spcBef>
              <a:spcAft>
                <a:spcPts val="0"/>
              </a:spcAft>
              <a:buSzPts val="1800"/>
              <a:buChar char="•"/>
            </a:pPr>
            <a:r>
              <a:rPr lang="de-DE"/>
              <a:t>Conclusion that vitamin C cures scurvy </a:t>
            </a:r>
            <a:endParaRPr/>
          </a:p>
        </p:txBody>
      </p:sp>
      <p:pic>
        <p:nvPicPr>
          <p:cNvPr id="221" name="Google Shape;221;g10857c5cac1_0_13"/>
          <p:cNvPicPr preferRelativeResize="0"/>
          <p:nvPr/>
        </p:nvPicPr>
        <p:blipFill>
          <a:blip r:embed="rId3">
            <a:alphaModFix/>
          </a:blip>
          <a:stretch>
            <a:fillRect/>
          </a:stretch>
        </p:blipFill>
        <p:spPr>
          <a:xfrm>
            <a:off x="304800" y="1215904"/>
            <a:ext cx="2682075" cy="30991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06f9b49bbb_0_283"/>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The vocabulary of experiments: natural experiment</a:t>
            </a:r>
            <a:endParaRPr/>
          </a:p>
        </p:txBody>
      </p:sp>
      <p:sp>
        <p:nvSpPr>
          <p:cNvPr id="228" name="Google Shape;228;g106f9b49bbb_0_283"/>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229" name="Google Shape;229;g106f9b49bbb_0_283"/>
          <p:cNvSpPr txBox="1">
            <a:spLocks noGrp="1"/>
          </p:cNvSpPr>
          <p:nvPr>
            <p:ph type="body" idx="1"/>
          </p:nvPr>
        </p:nvSpPr>
        <p:spPr>
          <a:xfrm>
            <a:off x="5214950" y="1215900"/>
            <a:ext cx="3471900" cy="33786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de-DE"/>
              <a:t>natural treatment and comparison conditions; often not manipulable</a:t>
            </a:r>
            <a:endParaRPr/>
          </a:p>
          <a:p>
            <a:pPr marL="457200" lvl="0" indent="-342900" algn="l" rtl="0">
              <a:spcBef>
                <a:spcPts val="0"/>
              </a:spcBef>
              <a:spcAft>
                <a:spcPts val="0"/>
              </a:spcAft>
              <a:buSzPts val="1800"/>
              <a:buChar char="•"/>
            </a:pPr>
            <a:r>
              <a:rPr lang="de-DE"/>
              <a:t>complex and often intransparent selection mechanisms → </a:t>
            </a:r>
            <a:r>
              <a:rPr lang="de-DE" i="1"/>
              <a:t>selection bias threat</a:t>
            </a:r>
            <a:endParaRPr i="1"/>
          </a:p>
          <a:p>
            <a:pPr marL="457200" lvl="0" indent="-342900" algn="l" rtl="0">
              <a:spcBef>
                <a:spcPts val="0"/>
              </a:spcBef>
              <a:spcAft>
                <a:spcPts val="0"/>
              </a:spcAft>
              <a:buSzPts val="1800"/>
              <a:buChar char="•"/>
            </a:pPr>
            <a:r>
              <a:rPr lang="de-DE"/>
              <a:t>however, meaningful comparisons can be made depending on the comparison conditions</a:t>
            </a:r>
            <a:endParaRPr/>
          </a:p>
        </p:txBody>
      </p:sp>
      <p:pic>
        <p:nvPicPr>
          <p:cNvPr id="230" name="Google Shape;230;g106f9b49bbb_0_283"/>
          <p:cNvPicPr preferRelativeResize="0"/>
          <p:nvPr/>
        </p:nvPicPr>
        <p:blipFill rotWithShape="1">
          <a:blip r:embed="rId3">
            <a:alphaModFix/>
          </a:blip>
          <a:srcRect l="-20206" t="-22631" r="-29471" b="-27046"/>
          <a:stretch/>
        </p:blipFill>
        <p:spPr>
          <a:xfrm>
            <a:off x="4572000" y="1139571"/>
            <a:ext cx="894100" cy="1028829"/>
          </a:xfrm>
          <a:prstGeom prst="rect">
            <a:avLst/>
          </a:prstGeom>
          <a:noFill/>
          <a:ln>
            <a:noFill/>
          </a:ln>
        </p:spPr>
      </p:pic>
      <p:pic>
        <p:nvPicPr>
          <p:cNvPr id="231" name="Google Shape;231;g106f9b49bbb_0_283"/>
          <p:cNvPicPr preferRelativeResize="0"/>
          <p:nvPr/>
        </p:nvPicPr>
        <p:blipFill rotWithShape="1">
          <a:blip r:embed="rId4">
            <a:alphaModFix/>
          </a:blip>
          <a:srcRect/>
          <a:stretch/>
        </p:blipFill>
        <p:spPr>
          <a:xfrm>
            <a:off x="376225" y="1179525"/>
            <a:ext cx="4271976" cy="2312974"/>
          </a:xfrm>
          <a:prstGeom prst="rect">
            <a:avLst/>
          </a:prstGeom>
          <a:noFill/>
          <a:ln>
            <a:noFill/>
          </a:ln>
        </p:spPr>
      </p:pic>
      <p:pic>
        <p:nvPicPr>
          <p:cNvPr id="232" name="Google Shape;232;g106f9b49bbb_0_283"/>
          <p:cNvPicPr preferRelativeResize="0"/>
          <p:nvPr/>
        </p:nvPicPr>
        <p:blipFill rotWithShape="1">
          <a:blip r:embed="rId5">
            <a:alphaModFix/>
          </a:blip>
          <a:srcRect/>
          <a:stretch/>
        </p:blipFill>
        <p:spPr>
          <a:xfrm>
            <a:off x="4729175" y="2152150"/>
            <a:ext cx="567250" cy="567250"/>
          </a:xfrm>
          <a:prstGeom prst="rect">
            <a:avLst/>
          </a:prstGeom>
          <a:noFill/>
          <a:ln>
            <a:noFill/>
          </a:ln>
        </p:spPr>
      </p:pic>
      <p:sp>
        <p:nvSpPr>
          <p:cNvPr id="233" name="Google Shape;233;g106f9b49bbb_0_283"/>
          <p:cNvSpPr txBox="1"/>
          <p:nvPr/>
        </p:nvSpPr>
        <p:spPr>
          <a:xfrm rot="742050">
            <a:off x="1607476" y="3798881"/>
            <a:ext cx="1514137" cy="61574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selection </a:t>
            </a:r>
            <a:endParaRPr sz="1400" b="1" i="0" u="none" strike="noStrike" cap="none">
              <a:solidFill>
                <a:srgbClr val="565656"/>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bias!</a:t>
            </a:r>
            <a:endParaRPr sz="1400" b="1" i="0" u="none" strike="noStrike" cap="none">
              <a:solidFill>
                <a:srgbClr val="565656"/>
              </a:solidFill>
              <a:latin typeface="Verdana"/>
              <a:ea typeface="Verdana"/>
              <a:cs typeface="Verdana"/>
              <a:sym typeface="Verdana"/>
            </a:endParaRPr>
          </a:p>
        </p:txBody>
      </p:sp>
      <p:sp>
        <p:nvSpPr>
          <p:cNvPr id="234" name="Google Shape;234;g106f9b49bbb_0_283"/>
          <p:cNvSpPr/>
          <p:nvPr/>
        </p:nvSpPr>
        <p:spPr>
          <a:xfrm rot="708933">
            <a:off x="1080665" y="3351892"/>
            <a:ext cx="1068070" cy="1357270"/>
          </a:xfrm>
          <a:prstGeom prst="lightningBolt">
            <a:avLst/>
          </a:prstGeom>
          <a:noFill/>
          <a:ln w="76200" cap="flat" cmpd="sng">
            <a:solidFill>
              <a:srgbClr val="56565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106f9b49bbb_0_283"/>
          <p:cNvSpPr txBox="1"/>
          <p:nvPr/>
        </p:nvSpPr>
        <p:spPr>
          <a:xfrm>
            <a:off x="4797650" y="2092200"/>
            <a:ext cx="4428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3000" b="1">
                <a:latin typeface="Verdana"/>
                <a:ea typeface="Verdana"/>
                <a:cs typeface="Verdana"/>
                <a:sym typeface="Verdana"/>
              </a:rPr>
              <a:t>?</a:t>
            </a:r>
            <a:endParaRPr sz="3000" b="1">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06f9b49bbb_0_296"/>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The vocabulary of experiments: non-experimental designs</a:t>
            </a:r>
            <a:endParaRPr/>
          </a:p>
        </p:txBody>
      </p:sp>
      <p:sp>
        <p:nvSpPr>
          <p:cNvPr id="242" name="Google Shape;242;g106f9b49bbb_0_296"/>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243" name="Google Shape;243;g106f9b49bbb_0_296"/>
          <p:cNvSpPr txBox="1">
            <a:spLocks noGrp="1"/>
          </p:cNvSpPr>
          <p:nvPr>
            <p:ph type="body" idx="1"/>
          </p:nvPr>
        </p:nvSpPr>
        <p:spPr>
          <a:xfrm>
            <a:off x="5214950" y="1215900"/>
            <a:ext cx="3471900" cy="33786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de-DE"/>
              <a:t>correlational design, passive observational design, or non-experimental design → </a:t>
            </a:r>
            <a:r>
              <a:rPr lang="de-DE" i="1"/>
              <a:t>selection bias threat</a:t>
            </a:r>
            <a:endParaRPr i="1"/>
          </a:p>
          <a:p>
            <a:pPr marL="457200" lvl="0" indent="-342900" algn="l" rtl="0">
              <a:spcBef>
                <a:spcPts val="0"/>
              </a:spcBef>
              <a:spcAft>
                <a:spcPts val="0"/>
              </a:spcAft>
              <a:buSzPts val="1800"/>
              <a:buChar char="•"/>
            </a:pPr>
            <a:r>
              <a:rPr lang="de-DE"/>
              <a:t>often, all variables assessed at the same time, so unclear if treatment precedes outcome</a:t>
            </a:r>
            <a:endParaRPr/>
          </a:p>
          <a:p>
            <a:pPr marL="457200" lvl="0" indent="-342900" algn="l" rtl="0">
              <a:spcBef>
                <a:spcPts val="0"/>
              </a:spcBef>
              <a:spcAft>
                <a:spcPts val="0"/>
              </a:spcAft>
              <a:buSzPts val="1800"/>
              <a:buChar char="•"/>
            </a:pPr>
            <a:r>
              <a:rPr lang="de-DE"/>
              <a:t>assumptions about causal mechanisms, but difficult to rule out other explanations for correlations </a:t>
            </a:r>
            <a:endParaRPr/>
          </a:p>
        </p:txBody>
      </p:sp>
      <p:pic>
        <p:nvPicPr>
          <p:cNvPr id="244" name="Google Shape;244;g106f9b49bbb_0_296"/>
          <p:cNvPicPr preferRelativeResize="0"/>
          <p:nvPr/>
        </p:nvPicPr>
        <p:blipFill rotWithShape="1">
          <a:blip r:embed="rId3">
            <a:alphaModFix/>
          </a:blip>
          <a:srcRect l="-20206" t="-22631" r="-29471" b="-27046"/>
          <a:stretch/>
        </p:blipFill>
        <p:spPr>
          <a:xfrm>
            <a:off x="4572000" y="1139571"/>
            <a:ext cx="894100" cy="1028829"/>
          </a:xfrm>
          <a:prstGeom prst="rect">
            <a:avLst/>
          </a:prstGeom>
          <a:noFill/>
          <a:ln>
            <a:noFill/>
          </a:ln>
        </p:spPr>
      </p:pic>
      <p:pic>
        <p:nvPicPr>
          <p:cNvPr id="245" name="Google Shape;245;g106f9b49bbb_0_296"/>
          <p:cNvPicPr preferRelativeResize="0"/>
          <p:nvPr/>
        </p:nvPicPr>
        <p:blipFill rotWithShape="1">
          <a:blip r:embed="rId4">
            <a:alphaModFix/>
          </a:blip>
          <a:srcRect/>
          <a:stretch/>
        </p:blipFill>
        <p:spPr>
          <a:xfrm>
            <a:off x="376225" y="1179525"/>
            <a:ext cx="4271976" cy="2312974"/>
          </a:xfrm>
          <a:prstGeom prst="rect">
            <a:avLst/>
          </a:prstGeom>
          <a:noFill/>
          <a:ln>
            <a:noFill/>
          </a:ln>
        </p:spPr>
      </p:pic>
      <p:pic>
        <p:nvPicPr>
          <p:cNvPr id="246" name="Google Shape;246;g106f9b49bbb_0_296"/>
          <p:cNvPicPr preferRelativeResize="0"/>
          <p:nvPr/>
        </p:nvPicPr>
        <p:blipFill rotWithShape="1">
          <a:blip r:embed="rId5">
            <a:alphaModFix/>
          </a:blip>
          <a:srcRect/>
          <a:stretch/>
        </p:blipFill>
        <p:spPr>
          <a:xfrm>
            <a:off x="4729175" y="2152150"/>
            <a:ext cx="567250" cy="567250"/>
          </a:xfrm>
          <a:prstGeom prst="rect">
            <a:avLst/>
          </a:prstGeom>
          <a:noFill/>
          <a:ln>
            <a:noFill/>
          </a:ln>
        </p:spPr>
      </p:pic>
      <p:sp>
        <p:nvSpPr>
          <p:cNvPr id="247" name="Google Shape;247;g106f9b49bbb_0_296"/>
          <p:cNvSpPr txBox="1"/>
          <p:nvPr/>
        </p:nvSpPr>
        <p:spPr>
          <a:xfrm rot="742050">
            <a:off x="1607476" y="3798881"/>
            <a:ext cx="1514137" cy="61574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selection </a:t>
            </a:r>
            <a:endParaRPr sz="1400" b="1" i="0" u="none" strike="noStrike" cap="none">
              <a:solidFill>
                <a:srgbClr val="565656"/>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bias!</a:t>
            </a:r>
            <a:endParaRPr sz="1400" b="1" i="0" u="none" strike="noStrike" cap="none">
              <a:solidFill>
                <a:srgbClr val="565656"/>
              </a:solidFill>
              <a:latin typeface="Verdana"/>
              <a:ea typeface="Verdana"/>
              <a:cs typeface="Verdana"/>
              <a:sym typeface="Verdana"/>
            </a:endParaRPr>
          </a:p>
        </p:txBody>
      </p:sp>
      <p:sp>
        <p:nvSpPr>
          <p:cNvPr id="248" name="Google Shape;248;g106f9b49bbb_0_296"/>
          <p:cNvSpPr/>
          <p:nvPr/>
        </p:nvSpPr>
        <p:spPr>
          <a:xfrm rot="708933">
            <a:off x="1080665" y="3351892"/>
            <a:ext cx="1068070" cy="1357270"/>
          </a:xfrm>
          <a:prstGeom prst="lightningBolt">
            <a:avLst/>
          </a:prstGeom>
          <a:noFill/>
          <a:ln w="76200" cap="flat" cmpd="sng">
            <a:solidFill>
              <a:srgbClr val="56565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106f9b49bbb_0_296"/>
          <p:cNvSpPr txBox="1"/>
          <p:nvPr/>
        </p:nvSpPr>
        <p:spPr>
          <a:xfrm>
            <a:off x="4797650" y="2092200"/>
            <a:ext cx="4428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3000" b="1">
                <a:latin typeface="Verdana"/>
                <a:ea typeface="Verdana"/>
                <a:cs typeface="Verdana"/>
                <a:sym typeface="Verdana"/>
              </a:rPr>
              <a:t>?</a:t>
            </a:r>
            <a:endParaRPr sz="3000" b="1">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06f9b49bbb_0_19"/>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de-DE"/>
              <a:t>Common experimental designs</a:t>
            </a:r>
            <a:endParaRPr/>
          </a:p>
        </p:txBody>
      </p:sp>
      <p:sp>
        <p:nvSpPr>
          <p:cNvPr id="256" name="Google Shape;256;g106f9b49bbb_0_19"/>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257" name="Google Shape;257;g106f9b49bbb_0_19"/>
          <p:cNvSpPr txBox="1">
            <a:spLocks noGrp="1"/>
          </p:cNvSpPr>
          <p:nvPr>
            <p:ph type="body" idx="1"/>
          </p:nvPr>
        </p:nvSpPr>
        <p:spPr>
          <a:xfrm>
            <a:off x="457200" y="1419621"/>
            <a:ext cx="8229600" cy="3174900"/>
          </a:xfrm>
          <a:prstGeom prst="rect">
            <a:avLst/>
          </a:prstGeom>
          <a:noFill/>
          <a:ln>
            <a:noFill/>
          </a:ln>
        </p:spPr>
        <p:txBody>
          <a:bodyPr spcFirstLastPara="1" wrap="square" lIns="91425" tIns="45700" rIns="91425" bIns="45700" anchor="t" anchorCtr="0">
            <a:normAutofit/>
          </a:bodyPr>
          <a:lstStyle/>
          <a:p>
            <a:pPr marL="457200" lvl="0" indent="-342938" algn="l" rtl="0">
              <a:lnSpc>
                <a:spcPct val="100000"/>
              </a:lnSpc>
              <a:spcBef>
                <a:spcPts val="0"/>
              </a:spcBef>
              <a:spcAft>
                <a:spcPts val="0"/>
              </a:spcAft>
              <a:buSzPts val="1800"/>
              <a:buChar char="•"/>
            </a:pPr>
            <a:r>
              <a:rPr lang="de-DE"/>
              <a:t>What are treatment and outcome of interest?</a:t>
            </a:r>
            <a:endParaRPr/>
          </a:p>
          <a:p>
            <a:pPr marL="914400" lvl="1" indent="-342900" algn="l" rtl="0">
              <a:spcBef>
                <a:spcPts val="0"/>
              </a:spcBef>
              <a:spcAft>
                <a:spcPts val="0"/>
              </a:spcAft>
              <a:buSzPts val="1800"/>
              <a:buChar char="–"/>
            </a:pPr>
            <a:r>
              <a:rPr lang="de-DE"/>
              <a:t>What is the exact population of interest?</a:t>
            </a:r>
            <a:endParaRPr/>
          </a:p>
          <a:p>
            <a:pPr marL="914400" lvl="1" indent="-342900" algn="l" rtl="0">
              <a:spcBef>
                <a:spcPts val="0"/>
              </a:spcBef>
              <a:spcAft>
                <a:spcPts val="0"/>
              </a:spcAft>
              <a:buSzPts val="1800"/>
              <a:buChar char="–"/>
            </a:pPr>
            <a:r>
              <a:rPr lang="de-DE"/>
              <a:t>When and how often should an outcome be observed?</a:t>
            </a:r>
            <a:endParaRPr/>
          </a:p>
          <a:p>
            <a:pPr marL="914400" lvl="1" indent="-342900" algn="l" rtl="0">
              <a:spcBef>
                <a:spcPts val="0"/>
              </a:spcBef>
              <a:spcAft>
                <a:spcPts val="0"/>
              </a:spcAft>
              <a:buSzPts val="1800"/>
              <a:buChar char="–"/>
            </a:pPr>
            <a:r>
              <a:rPr lang="de-DE"/>
              <a:t>What are treatment and control/comparison conditions?</a:t>
            </a:r>
            <a:endParaRPr/>
          </a:p>
          <a:p>
            <a:pPr marL="914400" lvl="1" indent="-342900" algn="l" rtl="0">
              <a:spcBef>
                <a:spcPts val="0"/>
              </a:spcBef>
              <a:spcAft>
                <a:spcPts val="0"/>
              </a:spcAft>
              <a:buSzPts val="1800"/>
              <a:buChar char="–"/>
            </a:pPr>
            <a:r>
              <a:rPr lang="de-DE"/>
              <a:t>…</a:t>
            </a:r>
            <a:endParaRPr/>
          </a:p>
          <a:p>
            <a:pPr marL="457200" lvl="0" indent="0" algn="l" rtl="0">
              <a:lnSpc>
                <a:spcPct val="100000"/>
              </a:lnSpc>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0ee87125fa_0_0"/>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de-DE"/>
              <a:t>Common experimental designs</a:t>
            </a:r>
            <a:endParaRPr/>
          </a:p>
        </p:txBody>
      </p:sp>
      <p:sp>
        <p:nvSpPr>
          <p:cNvPr id="264" name="Google Shape;264;g10ee87125fa_0_0"/>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265" name="Google Shape;265;g10ee87125fa_0_0"/>
          <p:cNvSpPr txBox="1">
            <a:spLocks noGrp="1"/>
          </p:cNvSpPr>
          <p:nvPr>
            <p:ph type="body" idx="1"/>
          </p:nvPr>
        </p:nvSpPr>
        <p:spPr>
          <a:xfrm>
            <a:off x="457200" y="1419621"/>
            <a:ext cx="8229600" cy="3174900"/>
          </a:xfrm>
          <a:prstGeom prst="rect">
            <a:avLst/>
          </a:prstGeom>
          <a:noFill/>
          <a:ln>
            <a:noFill/>
          </a:ln>
        </p:spPr>
        <p:txBody>
          <a:bodyPr spcFirstLastPara="1" wrap="square" lIns="91425" tIns="45700" rIns="91425" bIns="45700" anchor="t" anchorCtr="0">
            <a:normAutofit/>
          </a:bodyPr>
          <a:lstStyle/>
          <a:p>
            <a:pPr marL="457200" lvl="0" indent="-342938" algn="l" rtl="0">
              <a:lnSpc>
                <a:spcPct val="100000"/>
              </a:lnSpc>
              <a:spcBef>
                <a:spcPts val="0"/>
              </a:spcBef>
              <a:spcAft>
                <a:spcPts val="0"/>
              </a:spcAft>
              <a:buSzPts val="1800"/>
              <a:buChar char="•"/>
            </a:pPr>
            <a:r>
              <a:rPr lang="de-DE"/>
              <a:t>What are treatment and outcome of interest?</a:t>
            </a:r>
            <a:endParaRPr/>
          </a:p>
          <a:p>
            <a:pPr marL="914400" lvl="1" indent="-342900" algn="l" rtl="0">
              <a:spcBef>
                <a:spcPts val="0"/>
              </a:spcBef>
              <a:spcAft>
                <a:spcPts val="0"/>
              </a:spcAft>
              <a:buSzPts val="1800"/>
              <a:buChar char="–"/>
            </a:pPr>
            <a:r>
              <a:rPr lang="de-DE"/>
              <a:t>What is the exact population of interest?</a:t>
            </a:r>
            <a:endParaRPr/>
          </a:p>
          <a:p>
            <a:pPr marL="914400" lvl="1" indent="-342900" algn="l" rtl="0">
              <a:spcBef>
                <a:spcPts val="0"/>
              </a:spcBef>
              <a:spcAft>
                <a:spcPts val="0"/>
              </a:spcAft>
              <a:buSzPts val="1800"/>
              <a:buChar char="–"/>
            </a:pPr>
            <a:r>
              <a:rPr lang="de-DE"/>
              <a:t>When and how often should an outcome be observed?</a:t>
            </a:r>
            <a:endParaRPr/>
          </a:p>
          <a:p>
            <a:pPr marL="914400" lvl="1" indent="-342900" algn="l" rtl="0">
              <a:spcBef>
                <a:spcPts val="0"/>
              </a:spcBef>
              <a:spcAft>
                <a:spcPts val="0"/>
              </a:spcAft>
              <a:buSzPts val="1800"/>
              <a:buChar char="–"/>
            </a:pPr>
            <a:r>
              <a:rPr lang="de-DE"/>
              <a:t>What are treatment and control/comparison conditions?</a:t>
            </a:r>
            <a:endParaRPr/>
          </a:p>
          <a:p>
            <a:pPr marL="914400" lvl="1" indent="-342900" algn="l" rtl="0">
              <a:spcBef>
                <a:spcPts val="0"/>
              </a:spcBef>
              <a:spcAft>
                <a:spcPts val="0"/>
              </a:spcAft>
              <a:buSzPts val="1800"/>
              <a:buChar char="–"/>
            </a:pPr>
            <a:r>
              <a:rPr lang="de-DE"/>
              <a:t>…</a:t>
            </a:r>
            <a:endParaRPr/>
          </a:p>
          <a:p>
            <a:pPr marL="457200" lvl="0" indent="-342938" algn="l" rtl="0">
              <a:lnSpc>
                <a:spcPct val="100000"/>
              </a:lnSpc>
              <a:spcBef>
                <a:spcPts val="0"/>
              </a:spcBef>
              <a:spcAft>
                <a:spcPts val="0"/>
              </a:spcAft>
              <a:buSzPts val="1800"/>
              <a:buChar char="•"/>
            </a:pPr>
            <a:r>
              <a:rPr lang="de-DE"/>
              <a:t>What is the assumed causal mechanism, i.e., which conditions do we have to observe?</a:t>
            </a:r>
            <a:endParaRPr/>
          </a:p>
          <a:p>
            <a:pPr marL="914400" lvl="1" indent="-342900" algn="l" rtl="0">
              <a:spcBef>
                <a:spcPts val="0"/>
              </a:spcBef>
              <a:spcAft>
                <a:spcPts val="0"/>
              </a:spcAft>
              <a:buSzPts val="1800"/>
              <a:buChar char="–"/>
            </a:pPr>
            <a:r>
              <a:rPr lang="de-DE"/>
              <a:t>How can we assign or how are units assigned to groups?</a:t>
            </a:r>
            <a:endParaRPr/>
          </a:p>
          <a:p>
            <a:pPr marL="914400" lvl="1" indent="-342900" algn="l" rtl="0">
              <a:spcBef>
                <a:spcPts val="0"/>
              </a:spcBef>
              <a:spcAft>
                <a:spcPts val="0"/>
              </a:spcAft>
              <a:buSzPts val="1800"/>
              <a:buChar char="–"/>
            </a:pPr>
            <a:r>
              <a:rPr lang="de-DE"/>
              <a:t>How large should my sample size be (depends on expected effect sizes, number of compared groups, quality and reliability of measures, lower or higher order units for assignment, etc.)? </a:t>
            </a:r>
            <a:endParaRPr/>
          </a:p>
          <a:p>
            <a:pPr marL="914400" lvl="1" indent="-342900" algn="l" rtl="0">
              <a:spcBef>
                <a:spcPts val="0"/>
              </a:spcBef>
              <a:spcAft>
                <a:spcPts val="0"/>
              </a:spcAft>
              <a:buSzPts val="1800"/>
              <a:buChar char="–"/>
            </a:pPr>
            <a:r>
              <a:rPr lang="de-DE"/>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g10c1034ec1a_1_0"/>
          <p:cNvSpPr txBox="1">
            <a:spLocks noGrp="1"/>
          </p:cNvSpPr>
          <p:nvPr>
            <p:ph type="title"/>
          </p:nvPr>
        </p:nvSpPr>
        <p:spPr>
          <a:xfrm>
            <a:off x="3962950" y="885825"/>
            <a:ext cx="3539400" cy="3819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7F7F7F"/>
              </a:buClr>
              <a:buSzPts val="1800"/>
              <a:buFont typeface="Verdana"/>
              <a:buNone/>
            </a:pPr>
            <a:r>
              <a:rPr lang="de-DE"/>
              <a:t>Take-away messages</a:t>
            </a:r>
            <a:endParaRPr/>
          </a:p>
          <a:p>
            <a:pPr marL="457200" lvl="0" indent="-317500" algn="l" rtl="0">
              <a:spcBef>
                <a:spcPts val="0"/>
              </a:spcBef>
              <a:spcAft>
                <a:spcPts val="0"/>
              </a:spcAft>
              <a:buClr>
                <a:schemeClr val="dk1"/>
              </a:buClr>
              <a:buSzPts val="1400"/>
              <a:buChar char="●"/>
            </a:pPr>
            <a:r>
              <a:rPr lang="de-DE" sz="1400" b="0">
                <a:solidFill>
                  <a:schemeClr val="dk1"/>
                </a:solidFill>
              </a:rPr>
              <a:t>Causal inference possible if </a:t>
            </a:r>
            <a:endParaRPr sz="1400" b="0">
              <a:solidFill>
                <a:schemeClr val="dk1"/>
              </a:solidFill>
            </a:endParaRPr>
          </a:p>
          <a:p>
            <a:pPr marL="914400" lvl="1" indent="-317500" algn="l" rtl="0">
              <a:spcBef>
                <a:spcPts val="0"/>
              </a:spcBef>
              <a:spcAft>
                <a:spcPts val="0"/>
              </a:spcAft>
              <a:buClr>
                <a:schemeClr val="dk1"/>
              </a:buClr>
              <a:buSzPts val="1400"/>
              <a:buChar char="○"/>
            </a:pPr>
            <a:r>
              <a:rPr lang="de-DE" sz="1400">
                <a:solidFill>
                  <a:schemeClr val="dk1"/>
                </a:solidFill>
              </a:rPr>
              <a:t>plausible causal mechanism</a:t>
            </a:r>
            <a:endParaRPr sz="1400">
              <a:solidFill>
                <a:schemeClr val="dk1"/>
              </a:solidFill>
            </a:endParaRPr>
          </a:p>
          <a:p>
            <a:pPr marL="914400" lvl="1" indent="-317500" algn="l" rtl="0">
              <a:spcBef>
                <a:spcPts val="0"/>
              </a:spcBef>
              <a:spcAft>
                <a:spcPts val="0"/>
              </a:spcAft>
              <a:buClr>
                <a:schemeClr val="dk1"/>
              </a:buClr>
              <a:buSzPts val="1400"/>
              <a:buChar char="○"/>
            </a:pPr>
            <a:r>
              <a:rPr lang="de-DE" sz="1400" b="0">
                <a:solidFill>
                  <a:schemeClr val="dk1"/>
                </a:solidFill>
              </a:rPr>
              <a:t>treatment before outcome</a:t>
            </a:r>
            <a:endParaRPr sz="1400" b="0">
              <a:solidFill>
                <a:schemeClr val="dk1"/>
              </a:solidFill>
            </a:endParaRPr>
          </a:p>
          <a:p>
            <a:pPr marL="914400" lvl="1" indent="-317500" algn="l" rtl="0">
              <a:spcBef>
                <a:spcPts val="0"/>
              </a:spcBef>
              <a:spcAft>
                <a:spcPts val="0"/>
              </a:spcAft>
              <a:buClr>
                <a:schemeClr val="dk1"/>
              </a:buClr>
              <a:buSzPts val="1400"/>
              <a:buChar char="○"/>
            </a:pPr>
            <a:r>
              <a:rPr lang="de-DE" sz="1400">
                <a:solidFill>
                  <a:schemeClr val="dk1"/>
                </a:solidFill>
              </a:rPr>
              <a:t>comparison with counterfactual</a:t>
            </a:r>
            <a:endParaRPr sz="1400">
              <a:solidFill>
                <a:schemeClr val="dk1"/>
              </a:solidFill>
            </a:endParaRPr>
          </a:p>
          <a:p>
            <a:pPr marL="914400" lvl="1" indent="-317500" algn="l" rtl="0">
              <a:spcBef>
                <a:spcPts val="0"/>
              </a:spcBef>
              <a:spcAft>
                <a:spcPts val="0"/>
              </a:spcAft>
              <a:buClr>
                <a:schemeClr val="dk1"/>
              </a:buClr>
              <a:buSzPts val="1400"/>
              <a:buChar char="○"/>
            </a:pPr>
            <a:r>
              <a:rPr lang="de-DE" sz="1400">
                <a:solidFill>
                  <a:schemeClr val="dk1"/>
                </a:solidFill>
              </a:rPr>
              <a:t>ceteris paribus</a:t>
            </a:r>
            <a:r>
              <a:rPr lang="de-DE" sz="1400" b="0">
                <a:solidFill>
                  <a:schemeClr val="dk1"/>
                </a:solidFill>
              </a:rPr>
              <a:t> </a:t>
            </a:r>
            <a:endParaRPr sz="1400" b="0">
              <a:solidFill>
                <a:schemeClr val="dk1"/>
              </a:solidFill>
            </a:endParaRPr>
          </a:p>
          <a:p>
            <a:pPr marL="457200" lvl="0" indent="-317500" algn="l" rtl="0">
              <a:spcBef>
                <a:spcPts val="0"/>
              </a:spcBef>
              <a:spcAft>
                <a:spcPts val="0"/>
              </a:spcAft>
              <a:buClr>
                <a:schemeClr val="dk1"/>
              </a:buClr>
              <a:buSzPts val="1400"/>
              <a:buChar char="●"/>
            </a:pPr>
            <a:r>
              <a:rPr lang="de-DE" sz="1400" b="0">
                <a:solidFill>
                  <a:schemeClr val="dk1"/>
                </a:solidFill>
              </a:rPr>
              <a:t>Very good counterfactuals and ceteris paribus are difficult to establish</a:t>
            </a:r>
            <a:endParaRPr sz="1400" b="0">
              <a:solidFill>
                <a:schemeClr val="dk1"/>
              </a:solidFill>
            </a:endParaRPr>
          </a:p>
          <a:p>
            <a:pPr marL="457200" lvl="0" indent="-317500" algn="l" rtl="0">
              <a:spcBef>
                <a:spcPts val="0"/>
              </a:spcBef>
              <a:spcAft>
                <a:spcPts val="0"/>
              </a:spcAft>
              <a:buClr>
                <a:schemeClr val="dk1"/>
              </a:buClr>
              <a:buSzPts val="1400"/>
              <a:buChar char="●"/>
            </a:pPr>
            <a:r>
              <a:rPr lang="de-DE" sz="1400" b="0">
                <a:solidFill>
                  <a:schemeClr val="dk1"/>
                </a:solidFill>
              </a:rPr>
              <a:t>Multiple issues such as selection bias, reverse causation, and third-variable effects prohibit causal inference</a:t>
            </a:r>
            <a:endParaRPr/>
          </a:p>
        </p:txBody>
      </p:sp>
      <p:pic>
        <p:nvPicPr>
          <p:cNvPr id="50" name="Google Shape;50;g10c1034ec1a_1_0"/>
          <p:cNvPicPr preferRelativeResize="0"/>
          <p:nvPr/>
        </p:nvPicPr>
        <p:blipFill>
          <a:blip r:embed="rId3">
            <a:alphaModFix/>
          </a:blip>
          <a:stretch>
            <a:fillRect/>
          </a:stretch>
        </p:blipFill>
        <p:spPr>
          <a:xfrm flipH="1">
            <a:off x="611275" y="1428900"/>
            <a:ext cx="2657475" cy="2695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106f9b49bbb_0_72"/>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Common experimental designs</a:t>
            </a:r>
            <a:endParaRPr/>
          </a:p>
        </p:txBody>
      </p:sp>
      <p:sp>
        <p:nvSpPr>
          <p:cNvPr id="272" name="Google Shape;272;g106f9b49bbb_0_72"/>
          <p:cNvSpPr txBox="1">
            <a:spLocks noGrp="1"/>
          </p:cNvSpPr>
          <p:nvPr>
            <p:ph type="body" idx="1"/>
          </p:nvPr>
        </p:nvSpPr>
        <p:spPr>
          <a:xfrm>
            <a:off x="457200" y="4186247"/>
            <a:ext cx="8229600" cy="408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de-DE"/>
              <a:t>Time</a:t>
            </a:r>
            <a:endParaRPr/>
          </a:p>
        </p:txBody>
      </p:sp>
      <p:sp>
        <p:nvSpPr>
          <p:cNvPr id="273" name="Google Shape;273;g106f9b49bbb_0_72"/>
          <p:cNvSpPr/>
          <p:nvPr/>
        </p:nvSpPr>
        <p:spPr>
          <a:xfrm>
            <a:off x="6014838" y="14144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T1</a:t>
            </a:r>
            <a:endParaRPr sz="1600">
              <a:latin typeface="Verdana"/>
              <a:ea typeface="Verdana"/>
              <a:cs typeface="Verdana"/>
              <a:sym typeface="Verdana"/>
            </a:endParaRPr>
          </a:p>
        </p:txBody>
      </p:sp>
      <p:cxnSp>
        <p:nvCxnSpPr>
          <p:cNvPr id="274" name="Google Shape;274;g106f9b49bbb_0_72"/>
          <p:cNvCxnSpPr/>
          <p:nvPr/>
        </p:nvCxnSpPr>
        <p:spPr>
          <a:xfrm>
            <a:off x="457200" y="4586300"/>
            <a:ext cx="8244000" cy="14400"/>
          </a:xfrm>
          <a:prstGeom prst="straightConnector1">
            <a:avLst/>
          </a:prstGeom>
          <a:noFill/>
          <a:ln w="76200" cap="flat" cmpd="sng">
            <a:solidFill>
              <a:srgbClr val="ED1C24"/>
            </a:solidFill>
            <a:prstDash val="solid"/>
            <a:round/>
            <a:headEnd type="none" w="med" len="med"/>
            <a:tailEnd type="triangle" w="med" len="med"/>
          </a:ln>
        </p:spPr>
      </p:cxnSp>
      <p:sp>
        <p:nvSpPr>
          <p:cNvPr id="275" name="Google Shape;275;g106f9b49bbb_0_72"/>
          <p:cNvSpPr/>
          <p:nvPr/>
        </p:nvSpPr>
        <p:spPr>
          <a:xfrm>
            <a:off x="3727800" y="16073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 = 0</a:t>
            </a:r>
            <a:endParaRPr>
              <a:latin typeface="Verdana"/>
              <a:ea typeface="Verdana"/>
              <a:cs typeface="Verdana"/>
              <a:sym typeface="Verdana"/>
            </a:endParaRPr>
          </a:p>
        </p:txBody>
      </p:sp>
      <p:sp>
        <p:nvSpPr>
          <p:cNvPr id="276" name="Google Shape;276;g106f9b49bbb_0_72"/>
          <p:cNvSpPr/>
          <p:nvPr/>
        </p:nvSpPr>
        <p:spPr>
          <a:xfrm>
            <a:off x="3727800" y="36291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 = 1</a:t>
            </a:r>
            <a:endParaRPr>
              <a:latin typeface="Verdana"/>
              <a:ea typeface="Verdana"/>
              <a:cs typeface="Verdana"/>
              <a:sym typeface="Verdana"/>
            </a:endParaRPr>
          </a:p>
        </p:txBody>
      </p:sp>
      <p:sp>
        <p:nvSpPr>
          <p:cNvPr id="277" name="Google Shape;277;g106f9b49bbb_0_72"/>
          <p:cNvSpPr/>
          <p:nvPr/>
        </p:nvSpPr>
        <p:spPr>
          <a:xfrm>
            <a:off x="6014838" y="34362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T1</a:t>
            </a:r>
            <a:endParaRPr sz="1600">
              <a:latin typeface="Verdana"/>
              <a:ea typeface="Verdana"/>
              <a:cs typeface="Verdana"/>
              <a:sym typeface="Verdana"/>
            </a:endParaRPr>
          </a:p>
        </p:txBody>
      </p:sp>
      <p:cxnSp>
        <p:nvCxnSpPr>
          <p:cNvPr id="278" name="Google Shape;278;g106f9b49bbb_0_72"/>
          <p:cNvCxnSpPr>
            <a:endCxn id="275" idx="1"/>
          </p:cNvCxnSpPr>
          <p:nvPr/>
        </p:nvCxnSpPr>
        <p:spPr>
          <a:xfrm rot="10800000" flipH="1">
            <a:off x="2878800" y="1885900"/>
            <a:ext cx="849000" cy="605700"/>
          </a:xfrm>
          <a:prstGeom prst="straightConnector1">
            <a:avLst/>
          </a:prstGeom>
          <a:noFill/>
          <a:ln w="9525" cap="flat" cmpd="sng">
            <a:solidFill>
              <a:schemeClr val="dk2"/>
            </a:solidFill>
            <a:prstDash val="solid"/>
            <a:round/>
            <a:headEnd type="none" w="med" len="med"/>
            <a:tailEnd type="triangle" w="med" len="med"/>
          </a:ln>
        </p:spPr>
      </p:cxnSp>
      <p:cxnSp>
        <p:nvCxnSpPr>
          <p:cNvPr id="279" name="Google Shape;279;g106f9b49bbb_0_72"/>
          <p:cNvCxnSpPr>
            <a:stCxn id="275" idx="3"/>
            <a:endCxn id="273" idx="2"/>
          </p:cNvCxnSpPr>
          <p:nvPr/>
        </p:nvCxnSpPr>
        <p:spPr>
          <a:xfrm>
            <a:off x="4834800" y="1885900"/>
            <a:ext cx="1179900" cy="0"/>
          </a:xfrm>
          <a:prstGeom prst="straightConnector1">
            <a:avLst/>
          </a:prstGeom>
          <a:noFill/>
          <a:ln w="9525" cap="flat" cmpd="sng">
            <a:solidFill>
              <a:schemeClr val="dk2"/>
            </a:solidFill>
            <a:prstDash val="solid"/>
            <a:round/>
            <a:headEnd type="none" w="med" len="med"/>
            <a:tailEnd type="triangle" w="med" len="med"/>
          </a:ln>
        </p:spPr>
      </p:cxnSp>
      <p:cxnSp>
        <p:nvCxnSpPr>
          <p:cNvPr id="280" name="Google Shape;280;g106f9b49bbb_0_72"/>
          <p:cNvCxnSpPr>
            <a:stCxn id="281" idx="5"/>
            <a:endCxn id="276" idx="1"/>
          </p:cNvCxnSpPr>
          <p:nvPr/>
        </p:nvCxnSpPr>
        <p:spPr>
          <a:xfrm>
            <a:off x="2878800" y="3158300"/>
            <a:ext cx="849000" cy="749400"/>
          </a:xfrm>
          <a:prstGeom prst="straightConnector1">
            <a:avLst/>
          </a:prstGeom>
          <a:noFill/>
          <a:ln w="9525" cap="flat" cmpd="sng">
            <a:solidFill>
              <a:schemeClr val="dk2"/>
            </a:solidFill>
            <a:prstDash val="solid"/>
            <a:round/>
            <a:headEnd type="none" w="med" len="med"/>
            <a:tailEnd type="triangle" w="med" len="med"/>
          </a:ln>
        </p:spPr>
      </p:cxnSp>
      <p:cxnSp>
        <p:nvCxnSpPr>
          <p:cNvPr id="282" name="Google Shape;282;g106f9b49bbb_0_72"/>
          <p:cNvCxnSpPr>
            <a:stCxn id="276" idx="3"/>
            <a:endCxn id="277" idx="2"/>
          </p:cNvCxnSpPr>
          <p:nvPr/>
        </p:nvCxnSpPr>
        <p:spPr>
          <a:xfrm>
            <a:off x="4834800" y="3907700"/>
            <a:ext cx="1179900" cy="0"/>
          </a:xfrm>
          <a:prstGeom prst="straightConnector1">
            <a:avLst/>
          </a:prstGeom>
          <a:noFill/>
          <a:ln w="9525" cap="flat" cmpd="sng">
            <a:solidFill>
              <a:schemeClr val="dk2"/>
            </a:solidFill>
            <a:prstDash val="solid"/>
            <a:round/>
            <a:headEnd type="none" w="med" len="med"/>
            <a:tailEnd type="triangle" w="med" len="med"/>
          </a:ln>
        </p:spPr>
      </p:cxnSp>
      <p:sp>
        <p:nvSpPr>
          <p:cNvPr id="283" name="Google Shape;283;g106f9b49bbb_0_72"/>
          <p:cNvSpPr txBox="1"/>
          <p:nvPr/>
        </p:nvSpPr>
        <p:spPr>
          <a:xfrm>
            <a:off x="142900" y="1135263"/>
            <a:ext cx="572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a:solidFill>
                  <a:srgbClr val="ED1C24"/>
                </a:solidFill>
                <a:latin typeface="Verdana"/>
                <a:ea typeface="Verdana"/>
                <a:cs typeface="Verdana"/>
                <a:sym typeface="Verdana"/>
              </a:rPr>
              <a:t>Basic Control Group Design</a:t>
            </a:r>
            <a:endParaRPr>
              <a:solidFill>
                <a:srgbClr val="ED1C24"/>
              </a:solidFill>
              <a:latin typeface="Verdana"/>
              <a:ea typeface="Verdana"/>
              <a:cs typeface="Verdana"/>
              <a:sym typeface="Verdana"/>
            </a:endParaRPr>
          </a:p>
        </p:txBody>
      </p:sp>
      <p:sp>
        <p:nvSpPr>
          <p:cNvPr id="284" name="Google Shape;284;g106f9b49bbb_0_72"/>
          <p:cNvSpPr/>
          <p:nvPr/>
        </p:nvSpPr>
        <p:spPr>
          <a:xfrm>
            <a:off x="1996875" y="2128750"/>
            <a:ext cx="1107000" cy="1143000"/>
          </a:xfrm>
          <a:prstGeom prst="cube">
            <a:avLst>
              <a:gd name="adj" fmla="val 25000"/>
            </a:avLst>
          </a:prstGeom>
          <a:solidFill>
            <a:srgbClr val="ED1C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b="1">
                <a:latin typeface="Verdana"/>
                <a:ea typeface="Verdana"/>
                <a:cs typeface="Verdana"/>
                <a:sym typeface="Verdana"/>
              </a:rPr>
              <a:t>A</a:t>
            </a:r>
            <a:endParaRPr b="1">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06f9b49bbb_0_26"/>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de-DE"/>
              <a:t>Common experimental designs</a:t>
            </a:r>
            <a:endParaRPr/>
          </a:p>
        </p:txBody>
      </p:sp>
      <p:sp>
        <p:nvSpPr>
          <p:cNvPr id="291" name="Google Shape;291;g106f9b49bbb_0_26"/>
          <p:cNvSpPr txBox="1">
            <a:spLocks noGrp="1"/>
          </p:cNvSpPr>
          <p:nvPr>
            <p:ph type="body" idx="1"/>
          </p:nvPr>
        </p:nvSpPr>
        <p:spPr>
          <a:xfrm>
            <a:off x="457200" y="4186247"/>
            <a:ext cx="8229600" cy="408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de-DE"/>
              <a:t>Time</a:t>
            </a:r>
            <a:endParaRPr/>
          </a:p>
        </p:txBody>
      </p:sp>
      <p:sp>
        <p:nvSpPr>
          <p:cNvPr id="292" name="Google Shape;292;g106f9b49bbb_0_26"/>
          <p:cNvSpPr/>
          <p:nvPr/>
        </p:nvSpPr>
        <p:spPr>
          <a:xfrm>
            <a:off x="6014838" y="14144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cxnSp>
        <p:nvCxnSpPr>
          <p:cNvPr id="293" name="Google Shape;293;g106f9b49bbb_0_26"/>
          <p:cNvCxnSpPr/>
          <p:nvPr/>
        </p:nvCxnSpPr>
        <p:spPr>
          <a:xfrm>
            <a:off x="457200" y="4586300"/>
            <a:ext cx="8244000" cy="14400"/>
          </a:xfrm>
          <a:prstGeom prst="straightConnector1">
            <a:avLst/>
          </a:prstGeom>
          <a:noFill/>
          <a:ln w="76200" cap="flat" cmpd="sng">
            <a:solidFill>
              <a:srgbClr val="ED1C24"/>
            </a:solidFill>
            <a:prstDash val="solid"/>
            <a:round/>
            <a:headEnd type="none" w="med" len="med"/>
            <a:tailEnd type="triangle" w="med" len="med"/>
          </a:ln>
        </p:spPr>
      </p:cxnSp>
      <p:sp>
        <p:nvSpPr>
          <p:cNvPr id="294" name="Google Shape;294;g106f9b49bbb_0_26"/>
          <p:cNvSpPr/>
          <p:nvPr/>
        </p:nvSpPr>
        <p:spPr>
          <a:xfrm>
            <a:off x="3727800" y="16073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 = 0</a:t>
            </a:r>
            <a:endParaRPr>
              <a:latin typeface="Verdana"/>
              <a:ea typeface="Verdana"/>
              <a:cs typeface="Verdana"/>
              <a:sym typeface="Verdana"/>
            </a:endParaRPr>
          </a:p>
        </p:txBody>
      </p:sp>
      <p:sp>
        <p:nvSpPr>
          <p:cNvPr id="295" name="Google Shape;295;g106f9b49bbb_0_26"/>
          <p:cNvSpPr/>
          <p:nvPr/>
        </p:nvSpPr>
        <p:spPr>
          <a:xfrm>
            <a:off x="3727800" y="36291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 = 1</a:t>
            </a:r>
            <a:endParaRPr>
              <a:latin typeface="Verdana"/>
              <a:ea typeface="Verdana"/>
              <a:cs typeface="Verdana"/>
              <a:sym typeface="Verdana"/>
            </a:endParaRPr>
          </a:p>
        </p:txBody>
      </p:sp>
      <p:sp>
        <p:nvSpPr>
          <p:cNvPr id="296" name="Google Shape;296;g106f9b49bbb_0_26"/>
          <p:cNvSpPr/>
          <p:nvPr/>
        </p:nvSpPr>
        <p:spPr>
          <a:xfrm>
            <a:off x="6014838" y="34362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cxnSp>
        <p:nvCxnSpPr>
          <p:cNvPr id="297" name="Google Shape;297;g106f9b49bbb_0_26"/>
          <p:cNvCxnSpPr>
            <a:endCxn id="294" idx="1"/>
          </p:cNvCxnSpPr>
          <p:nvPr/>
        </p:nvCxnSpPr>
        <p:spPr>
          <a:xfrm rot="10800000" flipH="1">
            <a:off x="2878800" y="1885900"/>
            <a:ext cx="849000" cy="605700"/>
          </a:xfrm>
          <a:prstGeom prst="straightConnector1">
            <a:avLst/>
          </a:prstGeom>
          <a:noFill/>
          <a:ln w="9525" cap="flat" cmpd="sng">
            <a:solidFill>
              <a:schemeClr val="dk2"/>
            </a:solidFill>
            <a:prstDash val="solid"/>
            <a:round/>
            <a:headEnd type="none" w="med" len="med"/>
            <a:tailEnd type="triangle" w="med" len="med"/>
          </a:ln>
        </p:spPr>
      </p:cxnSp>
      <p:cxnSp>
        <p:nvCxnSpPr>
          <p:cNvPr id="298" name="Google Shape;298;g106f9b49bbb_0_26"/>
          <p:cNvCxnSpPr>
            <a:stCxn id="294" idx="3"/>
            <a:endCxn id="292" idx="2"/>
          </p:cNvCxnSpPr>
          <p:nvPr/>
        </p:nvCxnSpPr>
        <p:spPr>
          <a:xfrm>
            <a:off x="4834800" y="1885900"/>
            <a:ext cx="1179900" cy="0"/>
          </a:xfrm>
          <a:prstGeom prst="straightConnector1">
            <a:avLst/>
          </a:prstGeom>
          <a:noFill/>
          <a:ln w="9525" cap="flat" cmpd="sng">
            <a:solidFill>
              <a:schemeClr val="dk2"/>
            </a:solidFill>
            <a:prstDash val="solid"/>
            <a:round/>
            <a:headEnd type="none" w="med" len="med"/>
            <a:tailEnd type="triangle" w="med" len="med"/>
          </a:ln>
        </p:spPr>
      </p:cxnSp>
      <p:cxnSp>
        <p:nvCxnSpPr>
          <p:cNvPr id="299" name="Google Shape;299;g106f9b49bbb_0_26"/>
          <p:cNvCxnSpPr>
            <a:stCxn id="300" idx="5"/>
            <a:endCxn id="295" idx="1"/>
          </p:cNvCxnSpPr>
          <p:nvPr/>
        </p:nvCxnSpPr>
        <p:spPr>
          <a:xfrm>
            <a:off x="2878800" y="3158300"/>
            <a:ext cx="849000" cy="749400"/>
          </a:xfrm>
          <a:prstGeom prst="straightConnector1">
            <a:avLst/>
          </a:prstGeom>
          <a:noFill/>
          <a:ln w="9525" cap="flat" cmpd="sng">
            <a:solidFill>
              <a:schemeClr val="dk2"/>
            </a:solidFill>
            <a:prstDash val="solid"/>
            <a:round/>
            <a:headEnd type="none" w="med" len="med"/>
            <a:tailEnd type="triangle" w="med" len="med"/>
          </a:ln>
        </p:spPr>
      </p:cxnSp>
      <p:cxnSp>
        <p:nvCxnSpPr>
          <p:cNvPr id="301" name="Google Shape;301;g106f9b49bbb_0_26"/>
          <p:cNvCxnSpPr>
            <a:stCxn id="295" idx="3"/>
            <a:endCxn id="296" idx="2"/>
          </p:cNvCxnSpPr>
          <p:nvPr/>
        </p:nvCxnSpPr>
        <p:spPr>
          <a:xfrm>
            <a:off x="4834800" y="3907700"/>
            <a:ext cx="1179900" cy="0"/>
          </a:xfrm>
          <a:prstGeom prst="straightConnector1">
            <a:avLst/>
          </a:prstGeom>
          <a:noFill/>
          <a:ln w="9525" cap="flat" cmpd="sng">
            <a:solidFill>
              <a:schemeClr val="dk2"/>
            </a:solidFill>
            <a:prstDash val="solid"/>
            <a:round/>
            <a:headEnd type="none" w="med" len="med"/>
            <a:tailEnd type="triangle" w="med" len="med"/>
          </a:ln>
        </p:spPr>
      </p:cxnSp>
      <p:sp>
        <p:nvSpPr>
          <p:cNvPr id="302" name="Google Shape;302;g106f9b49bbb_0_26"/>
          <p:cNvSpPr txBox="1"/>
          <p:nvPr/>
        </p:nvSpPr>
        <p:spPr>
          <a:xfrm>
            <a:off x="142900" y="1135263"/>
            <a:ext cx="5729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a:solidFill>
                  <a:srgbClr val="ED1C24"/>
                </a:solidFill>
                <a:latin typeface="Verdana"/>
                <a:ea typeface="Verdana"/>
                <a:cs typeface="Verdana"/>
                <a:sym typeface="Verdana"/>
              </a:rPr>
              <a:t>Pretest-Posttest Control Group Design</a:t>
            </a:r>
            <a:endParaRPr>
              <a:solidFill>
                <a:srgbClr val="ED1C24"/>
              </a:solidFill>
              <a:latin typeface="Verdana"/>
              <a:ea typeface="Verdana"/>
              <a:cs typeface="Verdana"/>
              <a:sym typeface="Verdana"/>
            </a:endParaRPr>
          </a:p>
          <a:p>
            <a:pPr marL="0" lvl="0" indent="0" algn="l" rtl="0">
              <a:spcBef>
                <a:spcPts val="0"/>
              </a:spcBef>
              <a:spcAft>
                <a:spcPts val="0"/>
              </a:spcAft>
              <a:buNone/>
            </a:pPr>
            <a:r>
              <a:rPr lang="de-DE">
                <a:solidFill>
                  <a:srgbClr val="ED1C24"/>
                </a:solidFill>
                <a:latin typeface="Verdana"/>
                <a:ea typeface="Verdana"/>
                <a:cs typeface="Verdana"/>
                <a:sym typeface="Verdana"/>
              </a:rPr>
              <a:t>→ Pretests are highly recommended</a:t>
            </a:r>
            <a:endParaRPr>
              <a:solidFill>
                <a:srgbClr val="ED1C24"/>
              </a:solidFill>
              <a:latin typeface="Verdana"/>
              <a:ea typeface="Verdana"/>
              <a:cs typeface="Verdana"/>
              <a:sym typeface="Verdana"/>
            </a:endParaRPr>
          </a:p>
        </p:txBody>
      </p:sp>
      <p:sp>
        <p:nvSpPr>
          <p:cNvPr id="303" name="Google Shape;303;g106f9b49bbb_0_26"/>
          <p:cNvSpPr/>
          <p:nvPr/>
        </p:nvSpPr>
        <p:spPr>
          <a:xfrm>
            <a:off x="142900" y="2371838"/>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T1</a:t>
            </a:r>
            <a:endParaRPr sz="1600">
              <a:latin typeface="Verdana"/>
              <a:ea typeface="Verdana"/>
              <a:cs typeface="Verdana"/>
              <a:sym typeface="Verdana"/>
            </a:endParaRPr>
          </a:p>
        </p:txBody>
      </p:sp>
      <p:cxnSp>
        <p:nvCxnSpPr>
          <p:cNvPr id="304" name="Google Shape;304;g106f9b49bbb_0_26"/>
          <p:cNvCxnSpPr>
            <a:stCxn id="303" idx="6"/>
            <a:endCxn id="305" idx="2"/>
          </p:cNvCxnSpPr>
          <p:nvPr/>
        </p:nvCxnSpPr>
        <p:spPr>
          <a:xfrm rot="10800000" flipH="1">
            <a:off x="1071700" y="2838488"/>
            <a:ext cx="925200" cy="4800"/>
          </a:xfrm>
          <a:prstGeom prst="straightConnector1">
            <a:avLst/>
          </a:prstGeom>
          <a:noFill/>
          <a:ln w="9525" cap="flat" cmpd="sng">
            <a:solidFill>
              <a:schemeClr val="dk2"/>
            </a:solidFill>
            <a:prstDash val="solid"/>
            <a:round/>
            <a:headEnd type="none" w="med" len="med"/>
            <a:tailEnd type="triangle" w="med" len="med"/>
          </a:ln>
        </p:spPr>
      </p:cxnSp>
      <p:sp>
        <p:nvSpPr>
          <p:cNvPr id="306" name="Google Shape;306;g106f9b49bbb_0_26"/>
          <p:cNvSpPr/>
          <p:nvPr/>
        </p:nvSpPr>
        <p:spPr>
          <a:xfrm>
            <a:off x="1996875" y="2128750"/>
            <a:ext cx="1107000" cy="1143000"/>
          </a:xfrm>
          <a:prstGeom prst="cube">
            <a:avLst>
              <a:gd name="adj" fmla="val 25000"/>
            </a:avLst>
          </a:prstGeom>
          <a:solidFill>
            <a:srgbClr val="ED1C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b="1">
                <a:latin typeface="Verdana"/>
                <a:ea typeface="Verdana"/>
                <a:cs typeface="Verdana"/>
                <a:sym typeface="Verdana"/>
              </a:rPr>
              <a:t>A</a:t>
            </a:r>
            <a:endParaRPr b="1">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06f9b49bbb_0_97"/>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de-DE"/>
              <a:t>Common experimental designs</a:t>
            </a:r>
            <a:endParaRPr/>
          </a:p>
        </p:txBody>
      </p:sp>
      <p:sp>
        <p:nvSpPr>
          <p:cNvPr id="313" name="Google Shape;313;g106f9b49bbb_0_97"/>
          <p:cNvSpPr txBox="1">
            <a:spLocks noGrp="1"/>
          </p:cNvSpPr>
          <p:nvPr>
            <p:ph type="body" idx="1"/>
          </p:nvPr>
        </p:nvSpPr>
        <p:spPr>
          <a:xfrm>
            <a:off x="457200" y="4186247"/>
            <a:ext cx="8229600" cy="408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de-DE"/>
              <a:t>Time</a:t>
            </a:r>
            <a:endParaRPr/>
          </a:p>
        </p:txBody>
      </p:sp>
      <p:sp>
        <p:nvSpPr>
          <p:cNvPr id="314" name="Google Shape;314;g106f9b49bbb_0_97"/>
          <p:cNvSpPr/>
          <p:nvPr/>
        </p:nvSpPr>
        <p:spPr>
          <a:xfrm>
            <a:off x="6014838" y="14144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cxnSp>
        <p:nvCxnSpPr>
          <p:cNvPr id="315" name="Google Shape;315;g106f9b49bbb_0_97"/>
          <p:cNvCxnSpPr/>
          <p:nvPr/>
        </p:nvCxnSpPr>
        <p:spPr>
          <a:xfrm>
            <a:off x="457200" y="4586300"/>
            <a:ext cx="8244000" cy="14400"/>
          </a:xfrm>
          <a:prstGeom prst="straightConnector1">
            <a:avLst/>
          </a:prstGeom>
          <a:noFill/>
          <a:ln w="76200" cap="flat" cmpd="sng">
            <a:solidFill>
              <a:srgbClr val="ED1C24"/>
            </a:solidFill>
            <a:prstDash val="solid"/>
            <a:round/>
            <a:headEnd type="none" w="med" len="med"/>
            <a:tailEnd type="triangle" w="med" len="med"/>
          </a:ln>
        </p:spPr>
      </p:cxnSp>
      <p:sp>
        <p:nvSpPr>
          <p:cNvPr id="316" name="Google Shape;316;g106f9b49bbb_0_97"/>
          <p:cNvSpPr/>
          <p:nvPr/>
        </p:nvSpPr>
        <p:spPr>
          <a:xfrm>
            <a:off x="8123700" y="14144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sp>
        <p:nvSpPr>
          <p:cNvPr id="317" name="Google Shape;317;g106f9b49bbb_0_97"/>
          <p:cNvSpPr/>
          <p:nvPr/>
        </p:nvSpPr>
        <p:spPr>
          <a:xfrm>
            <a:off x="3727800" y="16073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 = 0</a:t>
            </a:r>
            <a:endParaRPr>
              <a:latin typeface="Verdana"/>
              <a:ea typeface="Verdana"/>
              <a:cs typeface="Verdana"/>
              <a:sym typeface="Verdana"/>
            </a:endParaRPr>
          </a:p>
        </p:txBody>
      </p:sp>
      <p:sp>
        <p:nvSpPr>
          <p:cNvPr id="318" name="Google Shape;318;g106f9b49bbb_0_97"/>
          <p:cNvSpPr/>
          <p:nvPr/>
        </p:nvSpPr>
        <p:spPr>
          <a:xfrm>
            <a:off x="3727800" y="36291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 = 1</a:t>
            </a:r>
            <a:endParaRPr>
              <a:latin typeface="Verdana"/>
              <a:ea typeface="Verdana"/>
              <a:cs typeface="Verdana"/>
              <a:sym typeface="Verdana"/>
            </a:endParaRPr>
          </a:p>
        </p:txBody>
      </p:sp>
      <p:sp>
        <p:nvSpPr>
          <p:cNvPr id="319" name="Google Shape;319;g106f9b49bbb_0_97"/>
          <p:cNvSpPr/>
          <p:nvPr/>
        </p:nvSpPr>
        <p:spPr>
          <a:xfrm>
            <a:off x="6014838" y="34362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sp>
        <p:nvSpPr>
          <p:cNvPr id="320" name="Google Shape;320;g106f9b49bbb_0_97"/>
          <p:cNvSpPr/>
          <p:nvPr/>
        </p:nvSpPr>
        <p:spPr>
          <a:xfrm>
            <a:off x="8123700" y="34362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cxnSp>
        <p:nvCxnSpPr>
          <p:cNvPr id="321" name="Google Shape;321;g106f9b49bbb_0_97"/>
          <p:cNvCxnSpPr>
            <a:endCxn id="317" idx="1"/>
          </p:cNvCxnSpPr>
          <p:nvPr/>
        </p:nvCxnSpPr>
        <p:spPr>
          <a:xfrm rot="10800000" flipH="1">
            <a:off x="2878800" y="1885900"/>
            <a:ext cx="849000" cy="605700"/>
          </a:xfrm>
          <a:prstGeom prst="straightConnector1">
            <a:avLst/>
          </a:prstGeom>
          <a:noFill/>
          <a:ln w="9525" cap="flat" cmpd="sng">
            <a:solidFill>
              <a:schemeClr val="dk2"/>
            </a:solidFill>
            <a:prstDash val="solid"/>
            <a:round/>
            <a:headEnd type="none" w="med" len="med"/>
            <a:tailEnd type="triangle" w="med" len="med"/>
          </a:ln>
        </p:spPr>
      </p:cxnSp>
      <p:cxnSp>
        <p:nvCxnSpPr>
          <p:cNvPr id="322" name="Google Shape;322;g106f9b49bbb_0_97"/>
          <p:cNvCxnSpPr>
            <a:stCxn id="317" idx="3"/>
            <a:endCxn id="314" idx="2"/>
          </p:cNvCxnSpPr>
          <p:nvPr/>
        </p:nvCxnSpPr>
        <p:spPr>
          <a:xfrm>
            <a:off x="4834800" y="1885900"/>
            <a:ext cx="1179900" cy="0"/>
          </a:xfrm>
          <a:prstGeom prst="straightConnector1">
            <a:avLst/>
          </a:prstGeom>
          <a:noFill/>
          <a:ln w="9525" cap="flat" cmpd="sng">
            <a:solidFill>
              <a:schemeClr val="dk2"/>
            </a:solidFill>
            <a:prstDash val="solid"/>
            <a:round/>
            <a:headEnd type="none" w="med" len="med"/>
            <a:tailEnd type="triangle" w="med" len="med"/>
          </a:ln>
        </p:spPr>
      </p:cxnSp>
      <p:cxnSp>
        <p:nvCxnSpPr>
          <p:cNvPr id="323" name="Google Shape;323;g106f9b49bbb_0_97"/>
          <p:cNvCxnSpPr>
            <a:stCxn id="314" idx="6"/>
            <a:endCxn id="316" idx="2"/>
          </p:cNvCxnSpPr>
          <p:nvPr/>
        </p:nvCxnSpPr>
        <p:spPr>
          <a:xfrm>
            <a:off x="6943638" y="1885900"/>
            <a:ext cx="1180200" cy="0"/>
          </a:xfrm>
          <a:prstGeom prst="straightConnector1">
            <a:avLst/>
          </a:prstGeom>
          <a:noFill/>
          <a:ln w="9525" cap="flat" cmpd="sng">
            <a:solidFill>
              <a:schemeClr val="dk2"/>
            </a:solidFill>
            <a:prstDash val="solid"/>
            <a:round/>
            <a:headEnd type="none" w="med" len="med"/>
            <a:tailEnd type="triangle" w="med" len="med"/>
          </a:ln>
        </p:spPr>
      </p:cxnSp>
      <p:cxnSp>
        <p:nvCxnSpPr>
          <p:cNvPr id="324" name="Google Shape;324;g106f9b49bbb_0_97"/>
          <p:cNvCxnSpPr>
            <a:stCxn id="325" idx="5"/>
            <a:endCxn id="318" idx="1"/>
          </p:cNvCxnSpPr>
          <p:nvPr/>
        </p:nvCxnSpPr>
        <p:spPr>
          <a:xfrm>
            <a:off x="2878800" y="3158300"/>
            <a:ext cx="849000" cy="74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g106f9b49bbb_0_97"/>
          <p:cNvCxnSpPr>
            <a:stCxn id="318" idx="3"/>
            <a:endCxn id="319" idx="2"/>
          </p:cNvCxnSpPr>
          <p:nvPr/>
        </p:nvCxnSpPr>
        <p:spPr>
          <a:xfrm>
            <a:off x="4834800" y="3907700"/>
            <a:ext cx="1179900" cy="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g106f9b49bbb_0_97"/>
          <p:cNvCxnSpPr>
            <a:endCxn id="320" idx="2"/>
          </p:cNvCxnSpPr>
          <p:nvPr/>
        </p:nvCxnSpPr>
        <p:spPr>
          <a:xfrm>
            <a:off x="6943500" y="3907700"/>
            <a:ext cx="1180200" cy="0"/>
          </a:xfrm>
          <a:prstGeom prst="straightConnector1">
            <a:avLst/>
          </a:prstGeom>
          <a:noFill/>
          <a:ln w="9525" cap="flat" cmpd="sng">
            <a:solidFill>
              <a:schemeClr val="dk2"/>
            </a:solidFill>
            <a:prstDash val="solid"/>
            <a:round/>
            <a:headEnd type="none" w="med" len="med"/>
            <a:tailEnd type="triangle" w="med" len="med"/>
          </a:ln>
        </p:spPr>
      </p:cxnSp>
      <p:sp>
        <p:nvSpPr>
          <p:cNvPr id="328" name="Google Shape;328;g106f9b49bbb_0_97"/>
          <p:cNvSpPr txBox="1"/>
          <p:nvPr/>
        </p:nvSpPr>
        <p:spPr>
          <a:xfrm>
            <a:off x="142900" y="1135263"/>
            <a:ext cx="572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a:solidFill>
                  <a:srgbClr val="ED1C24"/>
                </a:solidFill>
                <a:latin typeface="Verdana"/>
                <a:ea typeface="Verdana"/>
                <a:cs typeface="Verdana"/>
                <a:sym typeface="Verdana"/>
              </a:rPr>
              <a:t>Pretest-Posttest Control Group Design with Follow-Up</a:t>
            </a:r>
            <a:endParaRPr>
              <a:solidFill>
                <a:srgbClr val="ED1C24"/>
              </a:solidFill>
              <a:latin typeface="Verdana"/>
              <a:ea typeface="Verdana"/>
              <a:cs typeface="Verdana"/>
              <a:sym typeface="Verdana"/>
            </a:endParaRPr>
          </a:p>
        </p:txBody>
      </p:sp>
      <p:sp>
        <p:nvSpPr>
          <p:cNvPr id="329" name="Google Shape;329;g106f9b49bbb_0_97"/>
          <p:cNvSpPr/>
          <p:nvPr/>
        </p:nvSpPr>
        <p:spPr>
          <a:xfrm>
            <a:off x="142900" y="2371838"/>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T1</a:t>
            </a:r>
            <a:endParaRPr sz="1600">
              <a:latin typeface="Verdana"/>
              <a:ea typeface="Verdana"/>
              <a:cs typeface="Verdana"/>
              <a:sym typeface="Verdana"/>
            </a:endParaRPr>
          </a:p>
        </p:txBody>
      </p:sp>
      <p:cxnSp>
        <p:nvCxnSpPr>
          <p:cNvPr id="330" name="Google Shape;330;g106f9b49bbb_0_97"/>
          <p:cNvCxnSpPr>
            <a:stCxn id="329" idx="6"/>
            <a:endCxn id="331" idx="2"/>
          </p:cNvCxnSpPr>
          <p:nvPr/>
        </p:nvCxnSpPr>
        <p:spPr>
          <a:xfrm rot="10800000" flipH="1">
            <a:off x="1071700" y="2838488"/>
            <a:ext cx="925200" cy="4800"/>
          </a:xfrm>
          <a:prstGeom prst="straightConnector1">
            <a:avLst/>
          </a:prstGeom>
          <a:noFill/>
          <a:ln w="9525" cap="flat" cmpd="sng">
            <a:solidFill>
              <a:schemeClr val="dk2"/>
            </a:solidFill>
            <a:prstDash val="solid"/>
            <a:round/>
            <a:headEnd type="none" w="med" len="med"/>
            <a:tailEnd type="triangle" w="med" len="med"/>
          </a:ln>
        </p:spPr>
      </p:cxnSp>
      <p:sp>
        <p:nvSpPr>
          <p:cNvPr id="332" name="Google Shape;332;g106f9b49bbb_0_97"/>
          <p:cNvSpPr/>
          <p:nvPr/>
        </p:nvSpPr>
        <p:spPr>
          <a:xfrm>
            <a:off x="1996875" y="2128750"/>
            <a:ext cx="1107000" cy="1143000"/>
          </a:xfrm>
          <a:prstGeom prst="cube">
            <a:avLst>
              <a:gd name="adj" fmla="val 25000"/>
            </a:avLst>
          </a:prstGeom>
          <a:solidFill>
            <a:srgbClr val="ED1C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b="1">
                <a:latin typeface="Verdana"/>
                <a:ea typeface="Verdana"/>
                <a:cs typeface="Verdana"/>
                <a:sym typeface="Verdana"/>
              </a:rPr>
              <a:t>A</a:t>
            </a:r>
            <a:endParaRPr b="1">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06f9b49bbb_0_122"/>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de-DE"/>
              <a:t>Common experimental designs</a:t>
            </a:r>
            <a:endParaRPr/>
          </a:p>
        </p:txBody>
      </p:sp>
      <p:sp>
        <p:nvSpPr>
          <p:cNvPr id="339" name="Google Shape;339;g106f9b49bbb_0_122"/>
          <p:cNvSpPr txBox="1">
            <a:spLocks noGrp="1"/>
          </p:cNvSpPr>
          <p:nvPr>
            <p:ph type="body" idx="1"/>
          </p:nvPr>
        </p:nvSpPr>
        <p:spPr>
          <a:xfrm>
            <a:off x="457200" y="4186247"/>
            <a:ext cx="8229600" cy="408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de-DE"/>
              <a:t>Time</a:t>
            </a:r>
            <a:endParaRPr/>
          </a:p>
        </p:txBody>
      </p:sp>
      <p:sp>
        <p:nvSpPr>
          <p:cNvPr id="340" name="Google Shape;340;g106f9b49bbb_0_122"/>
          <p:cNvSpPr/>
          <p:nvPr/>
        </p:nvSpPr>
        <p:spPr>
          <a:xfrm>
            <a:off x="6014838" y="14144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cxnSp>
        <p:nvCxnSpPr>
          <p:cNvPr id="341" name="Google Shape;341;g106f9b49bbb_0_122"/>
          <p:cNvCxnSpPr/>
          <p:nvPr/>
        </p:nvCxnSpPr>
        <p:spPr>
          <a:xfrm>
            <a:off x="457200" y="4586300"/>
            <a:ext cx="8244000" cy="14400"/>
          </a:xfrm>
          <a:prstGeom prst="straightConnector1">
            <a:avLst/>
          </a:prstGeom>
          <a:noFill/>
          <a:ln w="76200" cap="flat" cmpd="sng">
            <a:solidFill>
              <a:srgbClr val="ED1C24"/>
            </a:solidFill>
            <a:prstDash val="solid"/>
            <a:round/>
            <a:headEnd type="none" w="med" len="med"/>
            <a:tailEnd type="triangle" w="med" len="med"/>
          </a:ln>
        </p:spPr>
      </p:cxnSp>
      <p:sp>
        <p:nvSpPr>
          <p:cNvPr id="342" name="Google Shape;342;g106f9b49bbb_0_122"/>
          <p:cNvSpPr/>
          <p:nvPr/>
        </p:nvSpPr>
        <p:spPr>
          <a:xfrm>
            <a:off x="8123700" y="14144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sp>
        <p:nvSpPr>
          <p:cNvPr id="343" name="Google Shape;343;g106f9b49bbb_0_122"/>
          <p:cNvSpPr/>
          <p:nvPr/>
        </p:nvSpPr>
        <p:spPr>
          <a:xfrm>
            <a:off x="3727800" y="16073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D1 = 1</a:t>
            </a:r>
            <a:endParaRPr>
              <a:latin typeface="Verdana"/>
              <a:ea typeface="Verdana"/>
              <a:cs typeface="Verdana"/>
              <a:sym typeface="Verdana"/>
            </a:endParaRPr>
          </a:p>
        </p:txBody>
      </p:sp>
      <p:sp>
        <p:nvSpPr>
          <p:cNvPr id="344" name="Google Shape;344;g106f9b49bbb_0_122"/>
          <p:cNvSpPr/>
          <p:nvPr/>
        </p:nvSpPr>
        <p:spPr>
          <a:xfrm>
            <a:off x="3727800" y="36291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D2 = 1</a:t>
            </a:r>
            <a:endParaRPr>
              <a:latin typeface="Verdana"/>
              <a:ea typeface="Verdana"/>
              <a:cs typeface="Verdana"/>
              <a:sym typeface="Verdana"/>
            </a:endParaRPr>
          </a:p>
        </p:txBody>
      </p:sp>
      <p:sp>
        <p:nvSpPr>
          <p:cNvPr id="345" name="Google Shape;345;g106f9b49bbb_0_122"/>
          <p:cNvSpPr/>
          <p:nvPr/>
        </p:nvSpPr>
        <p:spPr>
          <a:xfrm>
            <a:off x="6014838" y="34362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sp>
        <p:nvSpPr>
          <p:cNvPr id="346" name="Google Shape;346;g106f9b49bbb_0_122"/>
          <p:cNvSpPr/>
          <p:nvPr/>
        </p:nvSpPr>
        <p:spPr>
          <a:xfrm>
            <a:off x="8123700" y="34362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cxnSp>
        <p:nvCxnSpPr>
          <p:cNvPr id="347" name="Google Shape;347;g106f9b49bbb_0_122"/>
          <p:cNvCxnSpPr>
            <a:endCxn id="343" idx="1"/>
          </p:cNvCxnSpPr>
          <p:nvPr/>
        </p:nvCxnSpPr>
        <p:spPr>
          <a:xfrm rot="10800000" flipH="1">
            <a:off x="2878800" y="1885900"/>
            <a:ext cx="849000" cy="605700"/>
          </a:xfrm>
          <a:prstGeom prst="straightConnector1">
            <a:avLst/>
          </a:prstGeom>
          <a:noFill/>
          <a:ln w="9525" cap="flat" cmpd="sng">
            <a:solidFill>
              <a:schemeClr val="dk2"/>
            </a:solidFill>
            <a:prstDash val="solid"/>
            <a:round/>
            <a:headEnd type="none" w="med" len="med"/>
            <a:tailEnd type="triangle" w="med" len="med"/>
          </a:ln>
        </p:spPr>
      </p:cxnSp>
      <p:cxnSp>
        <p:nvCxnSpPr>
          <p:cNvPr id="348" name="Google Shape;348;g106f9b49bbb_0_122"/>
          <p:cNvCxnSpPr>
            <a:stCxn id="343" idx="3"/>
            <a:endCxn id="340" idx="2"/>
          </p:cNvCxnSpPr>
          <p:nvPr/>
        </p:nvCxnSpPr>
        <p:spPr>
          <a:xfrm>
            <a:off x="4834800" y="1885900"/>
            <a:ext cx="1179900" cy="0"/>
          </a:xfrm>
          <a:prstGeom prst="straightConnector1">
            <a:avLst/>
          </a:prstGeom>
          <a:noFill/>
          <a:ln w="9525" cap="flat" cmpd="sng">
            <a:solidFill>
              <a:schemeClr val="dk2"/>
            </a:solidFill>
            <a:prstDash val="solid"/>
            <a:round/>
            <a:headEnd type="none" w="med" len="med"/>
            <a:tailEnd type="triangle" w="med" len="med"/>
          </a:ln>
        </p:spPr>
      </p:cxnSp>
      <p:cxnSp>
        <p:nvCxnSpPr>
          <p:cNvPr id="349" name="Google Shape;349;g106f9b49bbb_0_122"/>
          <p:cNvCxnSpPr>
            <a:stCxn id="340" idx="6"/>
            <a:endCxn id="342" idx="2"/>
          </p:cNvCxnSpPr>
          <p:nvPr/>
        </p:nvCxnSpPr>
        <p:spPr>
          <a:xfrm>
            <a:off x="6943638" y="1885900"/>
            <a:ext cx="1180200" cy="0"/>
          </a:xfrm>
          <a:prstGeom prst="straightConnector1">
            <a:avLst/>
          </a:prstGeom>
          <a:noFill/>
          <a:ln w="9525" cap="flat" cmpd="sng">
            <a:solidFill>
              <a:schemeClr val="dk2"/>
            </a:solidFill>
            <a:prstDash val="solid"/>
            <a:round/>
            <a:headEnd type="none" w="med" len="med"/>
            <a:tailEnd type="triangle" w="med" len="med"/>
          </a:ln>
        </p:spPr>
      </p:cxnSp>
      <p:cxnSp>
        <p:nvCxnSpPr>
          <p:cNvPr id="350" name="Google Shape;350;g106f9b49bbb_0_122"/>
          <p:cNvCxnSpPr>
            <a:stCxn id="351" idx="5"/>
            <a:endCxn id="344" idx="1"/>
          </p:cNvCxnSpPr>
          <p:nvPr/>
        </p:nvCxnSpPr>
        <p:spPr>
          <a:xfrm>
            <a:off x="2878800" y="3158300"/>
            <a:ext cx="849000" cy="749400"/>
          </a:xfrm>
          <a:prstGeom prst="straightConnector1">
            <a:avLst/>
          </a:prstGeom>
          <a:noFill/>
          <a:ln w="9525" cap="flat" cmpd="sng">
            <a:solidFill>
              <a:schemeClr val="dk2"/>
            </a:solidFill>
            <a:prstDash val="solid"/>
            <a:round/>
            <a:headEnd type="none" w="med" len="med"/>
            <a:tailEnd type="triangle" w="med" len="med"/>
          </a:ln>
        </p:spPr>
      </p:cxnSp>
      <p:cxnSp>
        <p:nvCxnSpPr>
          <p:cNvPr id="352" name="Google Shape;352;g106f9b49bbb_0_122"/>
          <p:cNvCxnSpPr>
            <a:stCxn id="344" idx="3"/>
            <a:endCxn id="345" idx="2"/>
          </p:cNvCxnSpPr>
          <p:nvPr/>
        </p:nvCxnSpPr>
        <p:spPr>
          <a:xfrm>
            <a:off x="4834800" y="3907700"/>
            <a:ext cx="1179900" cy="0"/>
          </a:xfrm>
          <a:prstGeom prst="straightConnector1">
            <a:avLst/>
          </a:prstGeom>
          <a:noFill/>
          <a:ln w="9525" cap="flat" cmpd="sng">
            <a:solidFill>
              <a:schemeClr val="dk2"/>
            </a:solidFill>
            <a:prstDash val="solid"/>
            <a:round/>
            <a:headEnd type="none" w="med" len="med"/>
            <a:tailEnd type="triangle" w="med" len="med"/>
          </a:ln>
        </p:spPr>
      </p:cxnSp>
      <p:cxnSp>
        <p:nvCxnSpPr>
          <p:cNvPr id="353" name="Google Shape;353;g106f9b49bbb_0_122"/>
          <p:cNvCxnSpPr>
            <a:endCxn id="346" idx="2"/>
          </p:cNvCxnSpPr>
          <p:nvPr/>
        </p:nvCxnSpPr>
        <p:spPr>
          <a:xfrm>
            <a:off x="6943500" y="3907700"/>
            <a:ext cx="1180200" cy="0"/>
          </a:xfrm>
          <a:prstGeom prst="straightConnector1">
            <a:avLst/>
          </a:prstGeom>
          <a:noFill/>
          <a:ln w="9525" cap="flat" cmpd="sng">
            <a:solidFill>
              <a:schemeClr val="dk2"/>
            </a:solidFill>
            <a:prstDash val="solid"/>
            <a:round/>
            <a:headEnd type="none" w="med" len="med"/>
            <a:tailEnd type="triangle" w="med" len="med"/>
          </a:ln>
        </p:spPr>
      </p:cxnSp>
      <p:sp>
        <p:nvSpPr>
          <p:cNvPr id="354" name="Google Shape;354;g106f9b49bbb_0_122"/>
          <p:cNvSpPr txBox="1"/>
          <p:nvPr/>
        </p:nvSpPr>
        <p:spPr>
          <a:xfrm>
            <a:off x="142900" y="1135263"/>
            <a:ext cx="572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a:solidFill>
                  <a:srgbClr val="ED1C24"/>
                </a:solidFill>
                <a:latin typeface="Verdana"/>
                <a:ea typeface="Verdana"/>
                <a:cs typeface="Verdana"/>
                <a:sym typeface="Verdana"/>
              </a:rPr>
              <a:t>Pretest-Posttest Design with Follow-Up and Two Treatments</a:t>
            </a:r>
            <a:endParaRPr>
              <a:solidFill>
                <a:srgbClr val="ED1C24"/>
              </a:solidFill>
              <a:latin typeface="Verdana"/>
              <a:ea typeface="Verdana"/>
              <a:cs typeface="Verdana"/>
              <a:sym typeface="Verdana"/>
            </a:endParaRPr>
          </a:p>
        </p:txBody>
      </p:sp>
      <p:sp>
        <p:nvSpPr>
          <p:cNvPr id="355" name="Google Shape;355;g106f9b49bbb_0_122"/>
          <p:cNvSpPr/>
          <p:nvPr/>
        </p:nvSpPr>
        <p:spPr>
          <a:xfrm>
            <a:off x="142900" y="2371838"/>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T1</a:t>
            </a:r>
            <a:endParaRPr sz="1600">
              <a:latin typeface="Verdana"/>
              <a:ea typeface="Verdana"/>
              <a:cs typeface="Verdana"/>
              <a:sym typeface="Verdana"/>
            </a:endParaRPr>
          </a:p>
        </p:txBody>
      </p:sp>
      <p:cxnSp>
        <p:nvCxnSpPr>
          <p:cNvPr id="356" name="Google Shape;356;g106f9b49bbb_0_122"/>
          <p:cNvCxnSpPr>
            <a:stCxn id="355" idx="6"/>
            <a:endCxn id="357" idx="2"/>
          </p:cNvCxnSpPr>
          <p:nvPr/>
        </p:nvCxnSpPr>
        <p:spPr>
          <a:xfrm rot="10800000" flipH="1">
            <a:off x="1071700" y="2838488"/>
            <a:ext cx="925200" cy="4800"/>
          </a:xfrm>
          <a:prstGeom prst="straightConnector1">
            <a:avLst/>
          </a:prstGeom>
          <a:noFill/>
          <a:ln w="9525" cap="flat" cmpd="sng">
            <a:solidFill>
              <a:schemeClr val="dk2"/>
            </a:solidFill>
            <a:prstDash val="solid"/>
            <a:round/>
            <a:headEnd type="none" w="med" len="med"/>
            <a:tailEnd type="triangle" w="med" len="med"/>
          </a:ln>
        </p:spPr>
      </p:cxnSp>
      <p:sp>
        <p:nvSpPr>
          <p:cNvPr id="358" name="Google Shape;358;g106f9b49bbb_0_122"/>
          <p:cNvSpPr/>
          <p:nvPr/>
        </p:nvSpPr>
        <p:spPr>
          <a:xfrm>
            <a:off x="1996875" y="2128750"/>
            <a:ext cx="1107000" cy="1143000"/>
          </a:xfrm>
          <a:prstGeom prst="cube">
            <a:avLst>
              <a:gd name="adj" fmla="val 25000"/>
            </a:avLst>
          </a:prstGeom>
          <a:solidFill>
            <a:srgbClr val="ED1C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b="1">
                <a:latin typeface="Verdana"/>
                <a:ea typeface="Verdana"/>
                <a:cs typeface="Verdana"/>
                <a:sym typeface="Verdana"/>
              </a:rPr>
              <a:t>A</a:t>
            </a:r>
            <a:endParaRPr b="1">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cxnSp>
        <p:nvCxnSpPr>
          <p:cNvPr id="364" name="Google Shape;364;g106f9b49bbb_0_147"/>
          <p:cNvCxnSpPr>
            <a:stCxn id="365" idx="4"/>
            <a:endCxn id="366" idx="1"/>
          </p:cNvCxnSpPr>
          <p:nvPr/>
        </p:nvCxnSpPr>
        <p:spPr>
          <a:xfrm>
            <a:off x="2827125" y="2838625"/>
            <a:ext cx="900600" cy="58200"/>
          </a:xfrm>
          <a:prstGeom prst="straightConnector1">
            <a:avLst/>
          </a:prstGeom>
          <a:noFill/>
          <a:ln w="9525" cap="flat" cmpd="sng">
            <a:solidFill>
              <a:schemeClr val="dk2"/>
            </a:solidFill>
            <a:prstDash val="solid"/>
            <a:round/>
            <a:headEnd type="none" w="med" len="med"/>
            <a:tailEnd type="triangle" w="med" len="med"/>
          </a:ln>
        </p:spPr>
      </p:cxnSp>
      <p:sp>
        <p:nvSpPr>
          <p:cNvPr id="367" name="Google Shape;367;g106f9b49bbb_0_147"/>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de-DE"/>
              <a:t>Common experimental designs</a:t>
            </a:r>
            <a:endParaRPr/>
          </a:p>
        </p:txBody>
      </p:sp>
      <p:sp>
        <p:nvSpPr>
          <p:cNvPr id="368" name="Google Shape;368;g106f9b49bbb_0_147"/>
          <p:cNvSpPr txBox="1">
            <a:spLocks noGrp="1"/>
          </p:cNvSpPr>
          <p:nvPr>
            <p:ph type="body" idx="1"/>
          </p:nvPr>
        </p:nvSpPr>
        <p:spPr>
          <a:xfrm>
            <a:off x="457200" y="4186247"/>
            <a:ext cx="8229600" cy="408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de-DE"/>
              <a:t>Time</a:t>
            </a:r>
            <a:endParaRPr/>
          </a:p>
        </p:txBody>
      </p:sp>
      <p:sp>
        <p:nvSpPr>
          <p:cNvPr id="369" name="Google Shape;369;g106f9b49bbb_0_147"/>
          <p:cNvSpPr/>
          <p:nvPr/>
        </p:nvSpPr>
        <p:spPr>
          <a:xfrm>
            <a:off x="6014838" y="14144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cxnSp>
        <p:nvCxnSpPr>
          <p:cNvPr id="370" name="Google Shape;370;g106f9b49bbb_0_147"/>
          <p:cNvCxnSpPr/>
          <p:nvPr/>
        </p:nvCxnSpPr>
        <p:spPr>
          <a:xfrm>
            <a:off x="457200" y="4586300"/>
            <a:ext cx="8244000" cy="14400"/>
          </a:xfrm>
          <a:prstGeom prst="straightConnector1">
            <a:avLst/>
          </a:prstGeom>
          <a:noFill/>
          <a:ln w="76200" cap="flat" cmpd="sng">
            <a:solidFill>
              <a:srgbClr val="ED1C24"/>
            </a:solidFill>
            <a:prstDash val="solid"/>
            <a:round/>
            <a:headEnd type="none" w="med" len="med"/>
            <a:tailEnd type="triangle" w="med" len="med"/>
          </a:ln>
        </p:spPr>
      </p:cxnSp>
      <p:sp>
        <p:nvSpPr>
          <p:cNvPr id="371" name="Google Shape;371;g106f9b49bbb_0_147"/>
          <p:cNvSpPr/>
          <p:nvPr/>
        </p:nvSpPr>
        <p:spPr>
          <a:xfrm>
            <a:off x="8123700" y="14144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sp>
        <p:nvSpPr>
          <p:cNvPr id="372" name="Google Shape;372;g106f9b49bbb_0_147"/>
          <p:cNvSpPr/>
          <p:nvPr/>
        </p:nvSpPr>
        <p:spPr>
          <a:xfrm>
            <a:off x="3727800" y="16073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D1 = 1</a:t>
            </a:r>
            <a:endParaRPr>
              <a:latin typeface="Verdana"/>
              <a:ea typeface="Verdana"/>
              <a:cs typeface="Verdana"/>
              <a:sym typeface="Verdana"/>
            </a:endParaRPr>
          </a:p>
        </p:txBody>
      </p:sp>
      <p:sp>
        <p:nvSpPr>
          <p:cNvPr id="373" name="Google Shape;373;g106f9b49bbb_0_147"/>
          <p:cNvSpPr/>
          <p:nvPr/>
        </p:nvSpPr>
        <p:spPr>
          <a:xfrm>
            <a:off x="3727800" y="36291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D3 = 1</a:t>
            </a:r>
            <a:endParaRPr>
              <a:latin typeface="Verdana"/>
              <a:ea typeface="Verdana"/>
              <a:cs typeface="Verdana"/>
              <a:sym typeface="Verdana"/>
            </a:endParaRPr>
          </a:p>
        </p:txBody>
      </p:sp>
      <p:sp>
        <p:nvSpPr>
          <p:cNvPr id="374" name="Google Shape;374;g106f9b49bbb_0_147"/>
          <p:cNvSpPr/>
          <p:nvPr/>
        </p:nvSpPr>
        <p:spPr>
          <a:xfrm>
            <a:off x="6014838" y="34362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sp>
        <p:nvSpPr>
          <p:cNvPr id="375" name="Google Shape;375;g106f9b49bbb_0_147"/>
          <p:cNvSpPr/>
          <p:nvPr/>
        </p:nvSpPr>
        <p:spPr>
          <a:xfrm>
            <a:off x="8123700" y="34362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cxnSp>
        <p:nvCxnSpPr>
          <p:cNvPr id="376" name="Google Shape;376;g106f9b49bbb_0_147"/>
          <p:cNvCxnSpPr>
            <a:endCxn id="372" idx="1"/>
          </p:cNvCxnSpPr>
          <p:nvPr/>
        </p:nvCxnSpPr>
        <p:spPr>
          <a:xfrm rot="10800000" flipH="1">
            <a:off x="2878800" y="1885900"/>
            <a:ext cx="849000" cy="605700"/>
          </a:xfrm>
          <a:prstGeom prst="straightConnector1">
            <a:avLst/>
          </a:prstGeom>
          <a:noFill/>
          <a:ln w="9525" cap="flat" cmpd="sng">
            <a:solidFill>
              <a:schemeClr val="dk2"/>
            </a:solidFill>
            <a:prstDash val="solid"/>
            <a:round/>
            <a:headEnd type="none" w="med" len="med"/>
            <a:tailEnd type="triangle" w="med" len="med"/>
          </a:ln>
        </p:spPr>
      </p:cxnSp>
      <p:cxnSp>
        <p:nvCxnSpPr>
          <p:cNvPr id="377" name="Google Shape;377;g106f9b49bbb_0_147"/>
          <p:cNvCxnSpPr>
            <a:stCxn id="372" idx="3"/>
            <a:endCxn id="369" idx="2"/>
          </p:cNvCxnSpPr>
          <p:nvPr/>
        </p:nvCxnSpPr>
        <p:spPr>
          <a:xfrm>
            <a:off x="4834800" y="1885900"/>
            <a:ext cx="1179900" cy="0"/>
          </a:xfrm>
          <a:prstGeom prst="straightConnector1">
            <a:avLst/>
          </a:prstGeom>
          <a:noFill/>
          <a:ln w="9525" cap="flat" cmpd="sng">
            <a:solidFill>
              <a:schemeClr val="dk2"/>
            </a:solidFill>
            <a:prstDash val="solid"/>
            <a:round/>
            <a:headEnd type="none" w="med" len="med"/>
            <a:tailEnd type="triangle" w="med" len="med"/>
          </a:ln>
        </p:spPr>
      </p:cxnSp>
      <p:cxnSp>
        <p:nvCxnSpPr>
          <p:cNvPr id="378" name="Google Shape;378;g106f9b49bbb_0_147"/>
          <p:cNvCxnSpPr>
            <a:stCxn id="369" idx="6"/>
            <a:endCxn id="371" idx="2"/>
          </p:cNvCxnSpPr>
          <p:nvPr/>
        </p:nvCxnSpPr>
        <p:spPr>
          <a:xfrm>
            <a:off x="6943638" y="1885900"/>
            <a:ext cx="1180200" cy="0"/>
          </a:xfrm>
          <a:prstGeom prst="straightConnector1">
            <a:avLst/>
          </a:prstGeom>
          <a:noFill/>
          <a:ln w="9525" cap="flat" cmpd="sng">
            <a:solidFill>
              <a:schemeClr val="dk2"/>
            </a:solidFill>
            <a:prstDash val="solid"/>
            <a:round/>
            <a:headEnd type="none" w="med" len="med"/>
            <a:tailEnd type="triangle" w="med" len="med"/>
          </a:ln>
        </p:spPr>
      </p:cxnSp>
      <p:cxnSp>
        <p:nvCxnSpPr>
          <p:cNvPr id="379" name="Google Shape;379;g106f9b49bbb_0_147"/>
          <p:cNvCxnSpPr>
            <a:stCxn id="380" idx="5"/>
            <a:endCxn id="373" idx="1"/>
          </p:cNvCxnSpPr>
          <p:nvPr/>
        </p:nvCxnSpPr>
        <p:spPr>
          <a:xfrm>
            <a:off x="2878800" y="3158300"/>
            <a:ext cx="849000" cy="749400"/>
          </a:xfrm>
          <a:prstGeom prst="straightConnector1">
            <a:avLst/>
          </a:prstGeom>
          <a:noFill/>
          <a:ln w="9525" cap="flat" cmpd="sng">
            <a:solidFill>
              <a:schemeClr val="dk2"/>
            </a:solidFill>
            <a:prstDash val="solid"/>
            <a:round/>
            <a:headEnd type="none" w="med" len="med"/>
            <a:tailEnd type="triangle" w="med" len="med"/>
          </a:ln>
        </p:spPr>
      </p:cxnSp>
      <p:cxnSp>
        <p:nvCxnSpPr>
          <p:cNvPr id="381" name="Google Shape;381;g106f9b49bbb_0_147"/>
          <p:cNvCxnSpPr>
            <a:stCxn id="373" idx="3"/>
            <a:endCxn id="374" idx="2"/>
          </p:cNvCxnSpPr>
          <p:nvPr/>
        </p:nvCxnSpPr>
        <p:spPr>
          <a:xfrm>
            <a:off x="4834800" y="3907700"/>
            <a:ext cx="1179900" cy="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g106f9b49bbb_0_147"/>
          <p:cNvCxnSpPr>
            <a:endCxn id="375" idx="2"/>
          </p:cNvCxnSpPr>
          <p:nvPr/>
        </p:nvCxnSpPr>
        <p:spPr>
          <a:xfrm>
            <a:off x="6943500" y="3907700"/>
            <a:ext cx="1180200" cy="0"/>
          </a:xfrm>
          <a:prstGeom prst="straightConnector1">
            <a:avLst/>
          </a:prstGeom>
          <a:noFill/>
          <a:ln w="9525" cap="flat" cmpd="sng">
            <a:solidFill>
              <a:schemeClr val="dk2"/>
            </a:solidFill>
            <a:prstDash val="solid"/>
            <a:round/>
            <a:headEnd type="none" w="med" len="med"/>
            <a:tailEnd type="triangle" w="med" len="med"/>
          </a:ln>
        </p:spPr>
      </p:cxnSp>
      <p:sp>
        <p:nvSpPr>
          <p:cNvPr id="383" name="Google Shape;383;g106f9b49bbb_0_147"/>
          <p:cNvSpPr txBox="1"/>
          <p:nvPr/>
        </p:nvSpPr>
        <p:spPr>
          <a:xfrm>
            <a:off x="142900" y="1135275"/>
            <a:ext cx="672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a:solidFill>
                  <a:srgbClr val="ED1C24"/>
                </a:solidFill>
                <a:latin typeface="Verdana"/>
                <a:ea typeface="Verdana"/>
                <a:cs typeface="Verdana"/>
                <a:sym typeface="Verdana"/>
              </a:rPr>
              <a:t>Pretest-Posttest Design with Follow-Up and Multiple Treatments</a:t>
            </a:r>
            <a:endParaRPr>
              <a:solidFill>
                <a:srgbClr val="ED1C24"/>
              </a:solidFill>
              <a:latin typeface="Verdana"/>
              <a:ea typeface="Verdana"/>
              <a:cs typeface="Verdana"/>
              <a:sym typeface="Verdana"/>
            </a:endParaRPr>
          </a:p>
        </p:txBody>
      </p:sp>
      <p:sp>
        <p:nvSpPr>
          <p:cNvPr id="384" name="Google Shape;384;g106f9b49bbb_0_147"/>
          <p:cNvSpPr/>
          <p:nvPr/>
        </p:nvSpPr>
        <p:spPr>
          <a:xfrm>
            <a:off x="142900" y="2371838"/>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T1</a:t>
            </a:r>
            <a:endParaRPr sz="1600">
              <a:latin typeface="Verdana"/>
              <a:ea typeface="Verdana"/>
              <a:cs typeface="Verdana"/>
              <a:sym typeface="Verdana"/>
            </a:endParaRPr>
          </a:p>
        </p:txBody>
      </p:sp>
      <p:cxnSp>
        <p:nvCxnSpPr>
          <p:cNvPr id="385" name="Google Shape;385;g106f9b49bbb_0_147"/>
          <p:cNvCxnSpPr>
            <a:stCxn id="384" idx="6"/>
            <a:endCxn id="386" idx="2"/>
          </p:cNvCxnSpPr>
          <p:nvPr/>
        </p:nvCxnSpPr>
        <p:spPr>
          <a:xfrm rot="10800000" flipH="1">
            <a:off x="1071700" y="2838488"/>
            <a:ext cx="925200" cy="4800"/>
          </a:xfrm>
          <a:prstGeom prst="straightConnector1">
            <a:avLst/>
          </a:prstGeom>
          <a:noFill/>
          <a:ln w="9525" cap="flat" cmpd="sng">
            <a:solidFill>
              <a:schemeClr val="dk2"/>
            </a:solidFill>
            <a:prstDash val="solid"/>
            <a:round/>
            <a:headEnd type="none" w="med" len="med"/>
            <a:tailEnd type="triangle" w="med" len="med"/>
          </a:ln>
        </p:spPr>
      </p:cxnSp>
      <p:sp>
        <p:nvSpPr>
          <p:cNvPr id="365" name="Google Shape;365;g106f9b49bbb_0_147"/>
          <p:cNvSpPr/>
          <p:nvPr/>
        </p:nvSpPr>
        <p:spPr>
          <a:xfrm>
            <a:off x="1996875" y="2128750"/>
            <a:ext cx="1107000" cy="1143000"/>
          </a:xfrm>
          <a:prstGeom prst="cube">
            <a:avLst>
              <a:gd name="adj" fmla="val 25000"/>
            </a:avLst>
          </a:prstGeom>
          <a:solidFill>
            <a:srgbClr val="ED1C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b="1">
                <a:latin typeface="Verdana"/>
                <a:ea typeface="Verdana"/>
                <a:cs typeface="Verdana"/>
                <a:sym typeface="Verdana"/>
              </a:rPr>
              <a:t>A</a:t>
            </a:r>
            <a:endParaRPr b="1">
              <a:latin typeface="Verdana"/>
              <a:ea typeface="Verdana"/>
              <a:cs typeface="Verdana"/>
              <a:sym typeface="Verdana"/>
            </a:endParaRPr>
          </a:p>
        </p:txBody>
      </p:sp>
      <p:sp>
        <p:nvSpPr>
          <p:cNvPr id="366" name="Google Shape;366;g106f9b49bbb_0_147"/>
          <p:cNvSpPr/>
          <p:nvPr/>
        </p:nvSpPr>
        <p:spPr>
          <a:xfrm>
            <a:off x="3727800" y="2618250"/>
            <a:ext cx="1107000" cy="5571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D2 = 1</a:t>
            </a:r>
            <a:endParaRPr>
              <a:latin typeface="Verdana"/>
              <a:ea typeface="Verdana"/>
              <a:cs typeface="Verdana"/>
              <a:sym typeface="Verdana"/>
            </a:endParaRPr>
          </a:p>
        </p:txBody>
      </p:sp>
      <p:sp>
        <p:nvSpPr>
          <p:cNvPr id="387" name="Google Shape;387;g106f9b49bbb_0_147"/>
          <p:cNvSpPr/>
          <p:nvPr/>
        </p:nvSpPr>
        <p:spPr>
          <a:xfrm>
            <a:off x="6014838" y="24253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sp>
        <p:nvSpPr>
          <p:cNvPr id="388" name="Google Shape;388;g106f9b49bbb_0_147"/>
          <p:cNvSpPr/>
          <p:nvPr/>
        </p:nvSpPr>
        <p:spPr>
          <a:xfrm>
            <a:off x="8123700" y="2425350"/>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cxnSp>
        <p:nvCxnSpPr>
          <p:cNvPr id="389" name="Google Shape;389;g106f9b49bbb_0_147"/>
          <p:cNvCxnSpPr>
            <a:stCxn id="366" idx="3"/>
            <a:endCxn id="387" idx="2"/>
          </p:cNvCxnSpPr>
          <p:nvPr/>
        </p:nvCxnSpPr>
        <p:spPr>
          <a:xfrm>
            <a:off x="4834800" y="2896800"/>
            <a:ext cx="1179900" cy="0"/>
          </a:xfrm>
          <a:prstGeom prst="straightConnector1">
            <a:avLst/>
          </a:prstGeom>
          <a:noFill/>
          <a:ln w="9525" cap="flat" cmpd="sng">
            <a:solidFill>
              <a:schemeClr val="dk2"/>
            </a:solidFill>
            <a:prstDash val="solid"/>
            <a:round/>
            <a:headEnd type="none" w="med" len="med"/>
            <a:tailEnd type="triangle" w="med" len="med"/>
          </a:ln>
        </p:spPr>
      </p:cxnSp>
      <p:cxnSp>
        <p:nvCxnSpPr>
          <p:cNvPr id="390" name="Google Shape;390;g106f9b49bbb_0_147"/>
          <p:cNvCxnSpPr>
            <a:endCxn id="388" idx="2"/>
          </p:cNvCxnSpPr>
          <p:nvPr/>
        </p:nvCxnSpPr>
        <p:spPr>
          <a:xfrm>
            <a:off x="6943500" y="2896800"/>
            <a:ext cx="1180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cxnSp>
        <p:nvCxnSpPr>
          <p:cNvPr id="396" name="Google Shape;396;g106f9b49bbb_0_178"/>
          <p:cNvCxnSpPr>
            <a:stCxn id="397" idx="3"/>
            <a:endCxn id="398" idx="1"/>
          </p:cNvCxnSpPr>
          <p:nvPr/>
        </p:nvCxnSpPr>
        <p:spPr>
          <a:xfrm>
            <a:off x="2412000" y="3271750"/>
            <a:ext cx="1134300" cy="1314600"/>
          </a:xfrm>
          <a:prstGeom prst="straightConnector1">
            <a:avLst/>
          </a:prstGeom>
          <a:noFill/>
          <a:ln w="9525" cap="flat" cmpd="sng">
            <a:solidFill>
              <a:schemeClr val="dk2"/>
            </a:solidFill>
            <a:prstDash val="solid"/>
            <a:round/>
            <a:headEnd type="none" w="med" len="med"/>
            <a:tailEnd type="triangle" w="med" len="med"/>
          </a:ln>
        </p:spPr>
      </p:cxnSp>
      <p:cxnSp>
        <p:nvCxnSpPr>
          <p:cNvPr id="399" name="Google Shape;399;g106f9b49bbb_0_178"/>
          <p:cNvCxnSpPr>
            <a:stCxn id="397" idx="4"/>
            <a:endCxn id="400" idx="1"/>
          </p:cNvCxnSpPr>
          <p:nvPr/>
        </p:nvCxnSpPr>
        <p:spPr>
          <a:xfrm rot="10800000" flipH="1">
            <a:off x="2827125" y="2736625"/>
            <a:ext cx="719100" cy="102000"/>
          </a:xfrm>
          <a:prstGeom prst="straightConnector1">
            <a:avLst/>
          </a:prstGeom>
          <a:noFill/>
          <a:ln w="9525" cap="flat" cmpd="sng">
            <a:solidFill>
              <a:schemeClr val="dk2"/>
            </a:solidFill>
            <a:prstDash val="solid"/>
            <a:round/>
            <a:headEnd type="none" w="med" len="med"/>
            <a:tailEnd type="triangle" w="med" len="med"/>
          </a:ln>
        </p:spPr>
      </p:cxnSp>
      <p:sp>
        <p:nvSpPr>
          <p:cNvPr id="401" name="Google Shape;401;g106f9b49bbb_0_178"/>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de-DE"/>
              <a:t>Common experimental designs</a:t>
            </a:r>
            <a:endParaRPr/>
          </a:p>
        </p:txBody>
      </p:sp>
      <p:sp>
        <p:nvSpPr>
          <p:cNvPr id="402" name="Google Shape;402;g106f9b49bbb_0_178"/>
          <p:cNvSpPr/>
          <p:nvPr/>
        </p:nvSpPr>
        <p:spPr>
          <a:xfrm>
            <a:off x="5717323" y="1389077"/>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sp>
        <p:nvSpPr>
          <p:cNvPr id="403" name="Google Shape;403;g106f9b49bbb_0_178"/>
          <p:cNvSpPr/>
          <p:nvPr/>
        </p:nvSpPr>
        <p:spPr>
          <a:xfrm>
            <a:off x="7719335" y="1389077"/>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sp>
        <p:nvSpPr>
          <p:cNvPr id="404" name="Google Shape;404;g106f9b49bbb_0_178"/>
          <p:cNvSpPr/>
          <p:nvPr/>
        </p:nvSpPr>
        <p:spPr>
          <a:xfrm>
            <a:off x="3546163" y="1564446"/>
            <a:ext cx="1050900" cy="5064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D1 = 0</a:t>
            </a:r>
            <a:endParaRPr>
              <a:latin typeface="Verdana"/>
              <a:ea typeface="Verdana"/>
              <a:cs typeface="Verdana"/>
              <a:sym typeface="Verdana"/>
            </a:endParaRPr>
          </a:p>
          <a:p>
            <a:pPr marL="0" lvl="0" indent="0" algn="ctr" rtl="0">
              <a:spcBef>
                <a:spcPts val="0"/>
              </a:spcBef>
              <a:spcAft>
                <a:spcPts val="0"/>
              </a:spcAft>
              <a:buNone/>
            </a:pPr>
            <a:r>
              <a:rPr lang="de-DE">
                <a:latin typeface="Verdana"/>
                <a:ea typeface="Verdana"/>
                <a:cs typeface="Verdana"/>
                <a:sym typeface="Verdana"/>
              </a:rPr>
              <a:t>D2 = 0</a:t>
            </a:r>
            <a:endParaRPr>
              <a:latin typeface="Verdana"/>
              <a:ea typeface="Verdana"/>
              <a:cs typeface="Verdana"/>
              <a:sym typeface="Verdana"/>
            </a:endParaRPr>
          </a:p>
        </p:txBody>
      </p:sp>
      <p:sp>
        <p:nvSpPr>
          <p:cNvPr id="405" name="Google Shape;405;g106f9b49bbb_0_178"/>
          <p:cNvSpPr/>
          <p:nvPr/>
        </p:nvSpPr>
        <p:spPr>
          <a:xfrm>
            <a:off x="3546163" y="3402495"/>
            <a:ext cx="1050900" cy="5064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D1 = 1</a:t>
            </a:r>
            <a:endParaRPr>
              <a:latin typeface="Verdana"/>
              <a:ea typeface="Verdana"/>
              <a:cs typeface="Verdana"/>
              <a:sym typeface="Verdana"/>
            </a:endParaRPr>
          </a:p>
          <a:p>
            <a:pPr marL="0" lvl="0" indent="0" algn="ctr" rtl="0">
              <a:spcBef>
                <a:spcPts val="0"/>
              </a:spcBef>
              <a:spcAft>
                <a:spcPts val="0"/>
              </a:spcAft>
              <a:buNone/>
            </a:pPr>
            <a:r>
              <a:rPr lang="de-DE">
                <a:latin typeface="Verdana"/>
                <a:ea typeface="Verdana"/>
                <a:cs typeface="Verdana"/>
                <a:sym typeface="Verdana"/>
              </a:rPr>
              <a:t>D2 = 0</a:t>
            </a:r>
            <a:endParaRPr>
              <a:latin typeface="Verdana"/>
              <a:ea typeface="Verdana"/>
              <a:cs typeface="Verdana"/>
              <a:sym typeface="Verdana"/>
            </a:endParaRPr>
          </a:p>
        </p:txBody>
      </p:sp>
      <p:sp>
        <p:nvSpPr>
          <p:cNvPr id="406" name="Google Shape;406;g106f9b49bbb_0_178"/>
          <p:cNvSpPr/>
          <p:nvPr/>
        </p:nvSpPr>
        <p:spPr>
          <a:xfrm>
            <a:off x="5717323" y="3227127"/>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sp>
        <p:nvSpPr>
          <p:cNvPr id="407" name="Google Shape;407;g106f9b49bbb_0_178"/>
          <p:cNvSpPr/>
          <p:nvPr/>
        </p:nvSpPr>
        <p:spPr>
          <a:xfrm>
            <a:off x="7719335" y="3227127"/>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cxnSp>
        <p:nvCxnSpPr>
          <p:cNvPr id="408" name="Google Shape;408;g106f9b49bbb_0_178"/>
          <p:cNvCxnSpPr>
            <a:endCxn id="404" idx="1"/>
          </p:cNvCxnSpPr>
          <p:nvPr/>
        </p:nvCxnSpPr>
        <p:spPr>
          <a:xfrm rot="10800000" flipH="1">
            <a:off x="2740063" y="1817646"/>
            <a:ext cx="806100" cy="550800"/>
          </a:xfrm>
          <a:prstGeom prst="straightConnector1">
            <a:avLst/>
          </a:prstGeom>
          <a:noFill/>
          <a:ln w="9525" cap="flat" cmpd="sng">
            <a:solidFill>
              <a:schemeClr val="dk2"/>
            </a:solidFill>
            <a:prstDash val="solid"/>
            <a:round/>
            <a:headEnd type="none" w="med" len="med"/>
            <a:tailEnd type="triangle" w="med" len="med"/>
          </a:ln>
        </p:spPr>
      </p:cxnSp>
      <p:cxnSp>
        <p:nvCxnSpPr>
          <p:cNvPr id="409" name="Google Shape;409;g106f9b49bbb_0_178"/>
          <p:cNvCxnSpPr>
            <a:stCxn id="404" idx="3"/>
            <a:endCxn id="402" idx="2"/>
          </p:cNvCxnSpPr>
          <p:nvPr/>
        </p:nvCxnSpPr>
        <p:spPr>
          <a:xfrm>
            <a:off x="4597063" y="1817646"/>
            <a:ext cx="1120200" cy="0"/>
          </a:xfrm>
          <a:prstGeom prst="straightConnector1">
            <a:avLst/>
          </a:prstGeom>
          <a:noFill/>
          <a:ln w="9525" cap="flat" cmpd="sng">
            <a:solidFill>
              <a:schemeClr val="dk2"/>
            </a:solidFill>
            <a:prstDash val="solid"/>
            <a:round/>
            <a:headEnd type="none" w="med" len="med"/>
            <a:tailEnd type="triangle" w="med" len="med"/>
          </a:ln>
        </p:spPr>
      </p:cxnSp>
      <p:cxnSp>
        <p:nvCxnSpPr>
          <p:cNvPr id="410" name="Google Shape;410;g106f9b49bbb_0_178"/>
          <p:cNvCxnSpPr>
            <a:stCxn id="402" idx="6"/>
            <a:endCxn id="403" idx="2"/>
          </p:cNvCxnSpPr>
          <p:nvPr/>
        </p:nvCxnSpPr>
        <p:spPr>
          <a:xfrm>
            <a:off x="6599023" y="1817627"/>
            <a:ext cx="1120200" cy="0"/>
          </a:xfrm>
          <a:prstGeom prst="straightConnector1">
            <a:avLst/>
          </a:prstGeom>
          <a:noFill/>
          <a:ln w="9525" cap="flat" cmpd="sng">
            <a:solidFill>
              <a:schemeClr val="dk2"/>
            </a:solidFill>
            <a:prstDash val="solid"/>
            <a:round/>
            <a:headEnd type="none" w="med" len="med"/>
            <a:tailEnd type="triangle" w="med" len="med"/>
          </a:ln>
        </p:spPr>
      </p:cxnSp>
      <p:cxnSp>
        <p:nvCxnSpPr>
          <p:cNvPr id="411" name="Google Shape;411;g106f9b49bbb_0_178"/>
          <p:cNvCxnSpPr>
            <a:stCxn id="412" idx="5"/>
            <a:endCxn id="405" idx="1"/>
          </p:cNvCxnSpPr>
          <p:nvPr/>
        </p:nvCxnSpPr>
        <p:spPr>
          <a:xfrm>
            <a:off x="2740063" y="2974395"/>
            <a:ext cx="806100" cy="681300"/>
          </a:xfrm>
          <a:prstGeom prst="straightConnector1">
            <a:avLst/>
          </a:prstGeom>
          <a:noFill/>
          <a:ln w="9525" cap="flat" cmpd="sng">
            <a:solidFill>
              <a:schemeClr val="dk2"/>
            </a:solidFill>
            <a:prstDash val="solid"/>
            <a:round/>
            <a:headEnd type="none" w="med" len="med"/>
            <a:tailEnd type="triangle" w="med" len="med"/>
          </a:ln>
        </p:spPr>
      </p:cxnSp>
      <p:cxnSp>
        <p:nvCxnSpPr>
          <p:cNvPr id="413" name="Google Shape;413;g106f9b49bbb_0_178"/>
          <p:cNvCxnSpPr>
            <a:stCxn id="405" idx="3"/>
            <a:endCxn id="406" idx="2"/>
          </p:cNvCxnSpPr>
          <p:nvPr/>
        </p:nvCxnSpPr>
        <p:spPr>
          <a:xfrm>
            <a:off x="4597063" y="3655695"/>
            <a:ext cx="1120200" cy="0"/>
          </a:xfrm>
          <a:prstGeom prst="straightConnector1">
            <a:avLst/>
          </a:prstGeom>
          <a:noFill/>
          <a:ln w="9525" cap="flat" cmpd="sng">
            <a:solidFill>
              <a:schemeClr val="dk2"/>
            </a:solidFill>
            <a:prstDash val="solid"/>
            <a:round/>
            <a:headEnd type="none" w="med" len="med"/>
            <a:tailEnd type="triangle" w="med" len="med"/>
          </a:ln>
        </p:spPr>
      </p:cxnSp>
      <p:cxnSp>
        <p:nvCxnSpPr>
          <p:cNvPr id="414" name="Google Shape;414;g106f9b49bbb_0_178"/>
          <p:cNvCxnSpPr>
            <a:endCxn id="407" idx="2"/>
          </p:cNvCxnSpPr>
          <p:nvPr/>
        </p:nvCxnSpPr>
        <p:spPr>
          <a:xfrm>
            <a:off x="6598835" y="3655677"/>
            <a:ext cx="1120500" cy="0"/>
          </a:xfrm>
          <a:prstGeom prst="straightConnector1">
            <a:avLst/>
          </a:prstGeom>
          <a:noFill/>
          <a:ln w="9525" cap="flat" cmpd="sng">
            <a:solidFill>
              <a:schemeClr val="dk2"/>
            </a:solidFill>
            <a:prstDash val="solid"/>
            <a:round/>
            <a:headEnd type="none" w="med" len="med"/>
            <a:tailEnd type="triangle" w="med" len="med"/>
          </a:ln>
        </p:spPr>
      </p:cxnSp>
      <p:sp>
        <p:nvSpPr>
          <p:cNvPr id="415" name="Google Shape;415;g106f9b49bbb_0_178"/>
          <p:cNvSpPr txBox="1"/>
          <p:nvPr/>
        </p:nvSpPr>
        <p:spPr>
          <a:xfrm>
            <a:off x="142900" y="1135275"/>
            <a:ext cx="638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a:solidFill>
                  <a:srgbClr val="ED1C24"/>
                </a:solidFill>
                <a:latin typeface="Verdana"/>
                <a:ea typeface="Verdana"/>
                <a:cs typeface="Verdana"/>
                <a:sym typeface="Verdana"/>
              </a:rPr>
              <a:t>Pretest-Posttest Design with Follow-Up and Factorial </a:t>
            </a:r>
            <a:endParaRPr>
              <a:solidFill>
                <a:srgbClr val="ED1C24"/>
              </a:solidFill>
              <a:latin typeface="Verdana"/>
              <a:ea typeface="Verdana"/>
              <a:cs typeface="Verdana"/>
              <a:sym typeface="Verdana"/>
            </a:endParaRPr>
          </a:p>
          <a:p>
            <a:pPr marL="0" lvl="0" indent="0" algn="l" rtl="0">
              <a:spcBef>
                <a:spcPts val="0"/>
              </a:spcBef>
              <a:spcAft>
                <a:spcPts val="0"/>
              </a:spcAft>
              <a:buNone/>
            </a:pPr>
            <a:r>
              <a:rPr lang="de-DE">
                <a:solidFill>
                  <a:srgbClr val="ED1C24"/>
                </a:solidFill>
                <a:latin typeface="Verdana"/>
                <a:ea typeface="Verdana"/>
                <a:cs typeface="Verdana"/>
                <a:sym typeface="Verdana"/>
              </a:rPr>
              <a:t>Treatment Design</a:t>
            </a:r>
            <a:endParaRPr>
              <a:solidFill>
                <a:srgbClr val="ED1C24"/>
              </a:solidFill>
              <a:latin typeface="Verdana"/>
              <a:ea typeface="Verdana"/>
              <a:cs typeface="Verdana"/>
              <a:sym typeface="Verdana"/>
            </a:endParaRPr>
          </a:p>
        </p:txBody>
      </p:sp>
      <p:sp>
        <p:nvSpPr>
          <p:cNvPr id="416" name="Google Shape;416;g106f9b49bbb_0_178"/>
          <p:cNvSpPr/>
          <p:nvPr/>
        </p:nvSpPr>
        <p:spPr>
          <a:xfrm>
            <a:off x="142900" y="2371838"/>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T1</a:t>
            </a:r>
            <a:endParaRPr sz="1600">
              <a:latin typeface="Verdana"/>
              <a:ea typeface="Verdana"/>
              <a:cs typeface="Verdana"/>
              <a:sym typeface="Verdana"/>
            </a:endParaRPr>
          </a:p>
        </p:txBody>
      </p:sp>
      <p:cxnSp>
        <p:nvCxnSpPr>
          <p:cNvPr id="417" name="Google Shape;417;g106f9b49bbb_0_178"/>
          <p:cNvCxnSpPr>
            <a:stCxn id="416" idx="6"/>
            <a:endCxn id="418" idx="2"/>
          </p:cNvCxnSpPr>
          <p:nvPr/>
        </p:nvCxnSpPr>
        <p:spPr>
          <a:xfrm rot="10800000" flipH="1">
            <a:off x="1071700" y="2838488"/>
            <a:ext cx="925200" cy="4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g106f9b49bbb_0_178"/>
          <p:cNvSpPr/>
          <p:nvPr/>
        </p:nvSpPr>
        <p:spPr>
          <a:xfrm>
            <a:off x="1996875" y="2128750"/>
            <a:ext cx="1107000" cy="1143000"/>
          </a:xfrm>
          <a:prstGeom prst="cube">
            <a:avLst>
              <a:gd name="adj" fmla="val 25000"/>
            </a:avLst>
          </a:prstGeom>
          <a:solidFill>
            <a:srgbClr val="ED1C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b="1">
                <a:latin typeface="Verdana"/>
                <a:ea typeface="Verdana"/>
                <a:cs typeface="Verdana"/>
                <a:sym typeface="Verdana"/>
              </a:rPr>
              <a:t>A</a:t>
            </a:r>
            <a:endParaRPr b="1">
              <a:latin typeface="Verdana"/>
              <a:ea typeface="Verdana"/>
              <a:cs typeface="Verdana"/>
              <a:sym typeface="Verdana"/>
            </a:endParaRPr>
          </a:p>
        </p:txBody>
      </p:sp>
      <p:sp>
        <p:nvSpPr>
          <p:cNvPr id="400" name="Google Shape;400;g106f9b49bbb_0_178"/>
          <p:cNvSpPr/>
          <p:nvPr/>
        </p:nvSpPr>
        <p:spPr>
          <a:xfrm>
            <a:off x="3546163" y="2483470"/>
            <a:ext cx="1050900" cy="5064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D1 = 0</a:t>
            </a:r>
            <a:endParaRPr>
              <a:latin typeface="Verdana"/>
              <a:ea typeface="Verdana"/>
              <a:cs typeface="Verdana"/>
              <a:sym typeface="Verdana"/>
            </a:endParaRPr>
          </a:p>
          <a:p>
            <a:pPr marL="0" lvl="0" indent="0" algn="ctr" rtl="0">
              <a:spcBef>
                <a:spcPts val="0"/>
              </a:spcBef>
              <a:spcAft>
                <a:spcPts val="0"/>
              </a:spcAft>
              <a:buNone/>
            </a:pPr>
            <a:r>
              <a:rPr lang="de-DE">
                <a:latin typeface="Verdana"/>
                <a:ea typeface="Verdana"/>
                <a:cs typeface="Verdana"/>
                <a:sym typeface="Verdana"/>
              </a:rPr>
              <a:t>D2 = 1</a:t>
            </a:r>
            <a:endParaRPr>
              <a:latin typeface="Verdana"/>
              <a:ea typeface="Verdana"/>
              <a:cs typeface="Verdana"/>
              <a:sym typeface="Verdana"/>
            </a:endParaRPr>
          </a:p>
        </p:txBody>
      </p:sp>
      <p:sp>
        <p:nvSpPr>
          <p:cNvPr id="419" name="Google Shape;419;g106f9b49bbb_0_178"/>
          <p:cNvSpPr/>
          <p:nvPr/>
        </p:nvSpPr>
        <p:spPr>
          <a:xfrm>
            <a:off x="5717323" y="2308102"/>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sp>
        <p:nvSpPr>
          <p:cNvPr id="420" name="Google Shape;420;g106f9b49bbb_0_178"/>
          <p:cNvSpPr/>
          <p:nvPr/>
        </p:nvSpPr>
        <p:spPr>
          <a:xfrm>
            <a:off x="7719335" y="2308102"/>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cxnSp>
        <p:nvCxnSpPr>
          <p:cNvPr id="421" name="Google Shape;421;g106f9b49bbb_0_178"/>
          <p:cNvCxnSpPr>
            <a:stCxn id="400" idx="3"/>
            <a:endCxn id="419" idx="2"/>
          </p:cNvCxnSpPr>
          <p:nvPr/>
        </p:nvCxnSpPr>
        <p:spPr>
          <a:xfrm>
            <a:off x="4597063" y="2736670"/>
            <a:ext cx="1120200" cy="0"/>
          </a:xfrm>
          <a:prstGeom prst="straightConnector1">
            <a:avLst/>
          </a:prstGeom>
          <a:noFill/>
          <a:ln w="9525" cap="flat" cmpd="sng">
            <a:solidFill>
              <a:schemeClr val="dk2"/>
            </a:solidFill>
            <a:prstDash val="solid"/>
            <a:round/>
            <a:headEnd type="none" w="med" len="med"/>
            <a:tailEnd type="triangle" w="med" len="med"/>
          </a:ln>
        </p:spPr>
      </p:cxnSp>
      <p:cxnSp>
        <p:nvCxnSpPr>
          <p:cNvPr id="422" name="Google Shape;422;g106f9b49bbb_0_178"/>
          <p:cNvCxnSpPr>
            <a:endCxn id="420" idx="2"/>
          </p:cNvCxnSpPr>
          <p:nvPr/>
        </p:nvCxnSpPr>
        <p:spPr>
          <a:xfrm>
            <a:off x="6598835" y="2736652"/>
            <a:ext cx="1120500" cy="0"/>
          </a:xfrm>
          <a:prstGeom prst="straightConnector1">
            <a:avLst/>
          </a:prstGeom>
          <a:noFill/>
          <a:ln w="9525" cap="flat" cmpd="sng">
            <a:solidFill>
              <a:schemeClr val="dk2"/>
            </a:solidFill>
            <a:prstDash val="solid"/>
            <a:round/>
            <a:headEnd type="none" w="med" len="med"/>
            <a:tailEnd type="triangle" w="med" len="med"/>
          </a:ln>
        </p:spPr>
      </p:cxnSp>
      <p:sp>
        <p:nvSpPr>
          <p:cNvPr id="398" name="Google Shape;398;g106f9b49bbb_0_178"/>
          <p:cNvSpPr/>
          <p:nvPr/>
        </p:nvSpPr>
        <p:spPr>
          <a:xfrm>
            <a:off x="3546163" y="4333088"/>
            <a:ext cx="1050900" cy="5064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D1 = 1</a:t>
            </a:r>
            <a:endParaRPr>
              <a:latin typeface="Verdana"/>
              <a:ea typeface="Verdana"/>
              <a:cs typeface="Verdana"/>
              <a:sym typeface="Verdana"/>
            </a:endParaRPr>
          </a:p>
          <a:p>
            <a:pPr marL="0" lvl="0" indent="0" algn="ctr" rtl="0">
              <a:spcBef>
                <a:spcPts val="0"/>
              </a:spcBef>
              <a:spcAft>
                <a:spcPts val="0"/>
              </a:spcAft>
              <a:buNone/>
            </a:pPr>
            <a:r>
              <a:rPr lang="de-DE">
                <a:latin typeface="Verdana"/>
                <a:ea typeface="Verdana"/>
                <a:cs typeface="Verdana"/>
                <a:sym typeface="Verdana"/>
              </a:rPr>
              <a:t>D2 = 1</a:t>
            </a:r>
            <a:endParaRPr>
              <a:latin typeface="Verdana"/>
              <a:ea typeface="Verdana"/>
              <a:cs typeface="Verdana"/>
              <a:sym typeface="Verdana"/>
            </a:endParaRPr>
          </a:p>
        </p:txBody>
      </p:sp>
      <p:sp>
        <p:nvSpPr>
          <p:cNvPr id="423" name="Google Shape;423;g106f9b49bbb_0_178"/>
          <p:cNvSpPr/>
          <p:nvPr/>
        </p:nvSpPr>
        <p:spPr>
          <a:xfrm>
            <a:off x="5717323" y="4157720"/>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sp>
        <p:nvSpPr>
          <p:cNvPr id="424" name="Google Shape;424;g106f9b49bbb_0_178"/>
          <p:cNvSpPr/>
          <p:nvPr/>
        </p:nvSpPr>
        <p:spPr>
          <a:xfrm>
            <a:off x="7719335" y="4157720"/>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cxnSp>
        <p:nvCxnSpPr>
          <p:cNvPr id="425" name="Google Shape;425;g106f9b49bbb_0_178"/>
          <p:cNvCxnSpPr>
            <a:stCxn id="398" idx="3"/>
            <a:endCxn id="423" idx="2"/>
          </p:cNvCxnSpPr>
          <p:nvPr/>
        </p:nvCxnSpPr>
        <p:spPr>
          <a:xfrm>
            <a:off x="4597063" y="4586288"/>
            <a:ext cx="1120200" cy="0"/>
          </a:xfrm>
          <a:prstGeom prst="straightConnector1">
            <a:avLst/>
          </a:prstGeom>
          <a:noFill/>
          <a:ln w="9525" cap="flat" cmpd="sng">
            <a:solidFill>
              <a:schemeClr val="dk2"/>
            </a:solidFill>
            <a:prstDash val="solid"/>
            <a:round/>
            <a:headEnd type="none" w="med" len="med"/>
            <a:tailEnd type="triangle" w="med" len="med"/>
          </a:ln>
        </p:spPr>
      </p:cxnSp>
      <p:cxnSp>
        <p:nvCxnSpPr>
          <p:cNvPr id="426" name="Google Shape;426;g106f9b49bbb_0_178"/>
          <p:cNvCxnSpPr>
            <a:endCxn id="424" idx="2"/>
          </p:cNvCxnSpPr>
          <p:nvPr/>
        </p:nvCxnSpPr>
        <p:spPr>
          <a:xfrm>
            <a:off x="6598835" y="4586270"/>
            <a:ext cx="1120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106f9b49bbb_0_220"/>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de-DE"/>
              <a:t>Common experimental designs</a:t>
            </a:r>
            <a:endParaRPr/>
          </a:p>
        </p:txBody>
      </p:sp>
      <p:sp>
        <p:nvSpPr>
          <p:cNvPr id="433" name="Google Shape;433;g106f9b49bbb_0_220"/>
          <p:cNvSpPr/>
          <p:nvPr/>
        </p:nvSpPr>
        <p:spPr>
          <a:xfrm>
            <a:off x="5107723" y="1389077"/>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sp>
        <p:nvSpPr>
          <p:cNvPr id="434" name="Google Shape;434;g106f9b49bbb_0_220"/>
          <p:cNvSpPr/>
          <p:nvPr/>
        </p:nvSpPr>
        <p:spPr>
          <a:xfrm>
            <a:off x="7871735" y="1389102"/>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sp>
        <p:nvSpPr>
          <p:cNvPr id="435" name="Google Shape;435;g106f9b49bbb_0_220"/>
          <p:cNvSpPr/>
          <p:nvPr/>
        </p:nvSpPr>
        <p:spPr>
          <a:xfrm>
            <a:off x="3546163" y="1564446"/>
            <a:ext cx="1050900" cy="5064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D1 = 1</a:t>
            </a:r>
            <a:endParaRPr>
              <a:latin typeface="Verdana"/>
              <a:ea typeface="Verdana"/>
              <a:cs typeface="Verdana"/>
              <a:sym typeface="Verdana"/>
            </a:endParaRPr>
          </a:p>
        </p:txBody>
      </p:sp>
      <p:sp>
        <p:nvSpPr>
          <p:cNvPr id="436" name="Google Shape;436;g106f9b49bbb_0_220"/>
          <p:cNvSpPr/>
          <p:nvPr/>
        </p:nvSpPr>
        <p:spPr>
          <a:xfrm>
            <a:off x="3546163" y="3402495"/>
            <a:ext cx="1050900" cy="5064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D2 = 1</a:t>
            </a:r>
            <a:endParaRPr>
              <a:latin typeface="Verdana"/>
              <a:ea typeface="Verdana"/>
              <a:cs typeface="Verdana"/>
              <a:sym typeface="Verdana"/>
            </a:endParaRPr>
          </a:p>
        </p:txBody>
      </p:sp>
      <p:sp>
        <p:nvSpPr>
          <p:cNvPr id="437" name="Google Shape;437;g106f9b49bbb_0_220"/>
          <p:cNvSpPr/>
          <p:nvPr/>
        </p:nvSpPr>
        <p:spPr>
          <a:xfrm>
            <a:off x="5107723" y="3227127"/>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T2</a:t>
            </a:r>
            <a:endParaRPr sz="1600">
              <a:latin typeface="Verdana"/>
              <a:ea typeface="Verdana"/>
              <a:cs typeface="Verdana"/>
              <a:sym typeface="Verdana"/>
            </a:endParaRPr>
          </a:p>
        </p:txBody>
      </p:sp>
      <p:sp>
        <p:nvSpPr>
          <p:cNvPr id="438" name="Google Shape;438;g106f9b49bbb_0_220"/>
          <p:cNvSpPr/>
          <p:nvPr/>
        </p:nvSpPr>
        <p:spPr>
          <a:xfrm>
            <a:off x="7871735" y="3227152"/>
            <a:ext cx="881700" cy="8571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T3</a:t>
            </a:r>
            <a:endParaRPr sz="1600">
              <a:latin typeface="Verdana"/>
              <a:ea typeface="Verdana"/>
              <a:cs typeface="Verdana"/>
              <a:sym typeface="Verdana"/>
            </a:endParaRPr>
          </a:p>
        </p:txBody>
      </p:sp>
      <p:cxnSp>
        <p:nvCxnSpPr>
          <p:cNvPr id="439" name="Google Shape;439;g106f9b49bbb_0_220"/>
          <p:cNvCxnSpPr>
            <a:endCxn id="435" idx="1"/>
          </p:cNvCxnSpPr>
          <p:nvPr/>
        </p:nvCxnSpPr>
        <p:spPr>
          <a:xfrm rot="10800000" flipH="1">
            <a:off x="2740063" y="1817646"/>
            <a:ext cx="806100" cy="550800"/>
          </a:xfrm>
          <a:prstGeom prst="straightConnector1">
            <a:avLst/>
          </a:prstGeom>
          <a:noFill/>
          <a:ln w="9525" cap="flat" cmpd="sng">
            <a:solidFill>
              <a:schemeClr val="dk2"/>
            </a:solidFill>
            <a:prstDash val="solid"/>
            <a:round/>
            <a:headEnd type="none" w="med" len="med"/>
            <a:tailEnd type="triangle" w="med" len="med"/>
          </a:ln>
        </p:spPr>
      </p:cxnSp>
      <p:cxnSp>
        <p:nvCxnSpPr>
          <p:cNvPr id="440" name="Google Shape;440;g106f9b49bbb_0_220"/>
          <p:cNvCxnSpPr>
            <a:stCxn id="435" idx="3"/>
            <a:endCxn id="433" idx="2"/>
          </p:cNvCxnSpPr>
          <p:nvPr/>
        </p:nvCxnSpPr>
        <p:spPr>
          <a:xfrm>
            <a:off x="4597063" y="1817646"/>
            <a:ext cx="510600" cy="0"/>
          </a:xfrm>
          <a:prstGeom prst="straightConnector1">
            <a:avLst/>
          </a:prstGeom>
          <a:noFill/>
          <a:ln w="9525" cap="flat" cmpd="sng">
            <a:solidFill>
              <a:schemeClr val="dk2"/>
            </a:solidFill>
            <a:prstDash val="solid"/>
            <a:round/>
            <a:headEnd type="none" w="med" len="med"/>
            <a:tailEnd type="triangle" w="med" len="med"/>
          </a:ln>
        </p:spPr>
      </p:cxnSp>
      <p:cxnSp>
        <p:nvCxnSpPr>
          <p:cNvPr id="441" name="Google Shape;441;g106f9b49bbb_0_220"/>
          <p:cNvCxnSpPr>
            <a:stCxn id="433" idx="6"/>
            <a:endCxn id="442" idx="1"/>
          </p:cNvCxnSpPr>
          <p:nvPr/>
        </p:nvCxnSpPr>
        <p:spPr>
          <a:xfrm>
            <a:off x="5989423" y="1817627"/>
            <a:ext cx="415800" cy="0"/>
          </a:xfrm>
          <a:prstGeom prst="straightConnector1">
            <a:avLst/>
          </a:prstGeom>
          <a:noFill/>
          <a:ln w="9525" cap="flat" cmpd="sng">
            <a:solidFill>
              <a:schemeClr val="dk2"/>
            </a:solidFill>
            <a:prstDash val="solid"/>
            <a:round/>
            <a:headEnd type="none" w="med" len="med"/>
            <a:tailEnd type="triangle" w="med" len="med"/>
          </a:ln>
        </p:spPr>
      </p:cxnSp>
      <p:cxnSp>
        <p:nvCxnSpPr>
          <p:cNvPr id="443" name="Google Shape;443;g106f9b49bbb_0_220"/>
          <p:cNvCxnSpPr>
            <a:stCxn id="444" idx="5"/>
            <a:endCxn id="436" idx="1"/>
          </p:cNvCxnSpPr>
          <p:nvPr/>
        </p:nvCxnSpPr>
        <p:spPr>
          <a:xfrm>
            <a:off x="2740063" y="2974395"/>
            <a:ext cx="806100" cy="681300"/>
          </a:xfrm>
          <a:prstGeom prst="straightConnector1">
            <a:avLst/>
          </a:prstGeom>
          <a:noFill/>
          <a:ln w="9525" cap="flat" cmpd="sng">
            <a:solidFill>
              <a:schemeClr val="dk2"/>
            </a:solidFill>
            <a:prstDash val="solid"/>
            <a:round/>
            <a:headEnd type="none" w="med" len="med"/>
            <a:tailEnd type="triangle" w="med" len="med"/>
          </a:ln>
        </p:spPr>
      </p:cxnSp>
      <p:cxnSp>
        <p:nvCxnSpPr>
          <p:cNvPr id="445" name="Google Shape;445;g106f9b49bbb_0_220"/>
          <p:cNvCxnSpPr>
            <a:stCxn id="436" idx="3"/>
            <a:endCxn id="437" idx="2"/>
          </p:cNvCxnSpPr>
          <p:nvPr/>
        </p:nvCxnSpPr>
        <p:spPr>
          <a:xfrm>
            <a:off x="4597063" y="3655695"/>
            <a:ext cx="510600" cy="0"/>
          </a:xfrm>
          <a:prstGeom prst="straightConnector1">
            <a:avLst/>
          </a:prstGeom>
          <a:noFill/>
          <a:ln w="9525" cap="flat" cmpd="sng">
            <a:solidFill>
              <a:schemeClr val="dk2"/>
            </a:solidFill>
            <a:prstDash val="solid"/>
            <a:round/>
            <a:headEnd type="none" w="med" len="med"/>
            <a:tailEnd type="triangle" w="med" len="med"/>
          </a:ln>
        </p:spPr>
      </p:cxnSp>
      <p:cxnSp>
        <p:nvCxnSpPr>
          <p:cNvPr id="446" name="Google Shape;446;g106f9b49bbb_0_220"/>
          <p:cNvCxnSpPr>
            <a:endCxn id="438" idx="2"/>
          </p:cNvCxnSpPr>
          <p:nvPr/>
        </p:nvCxnSpPr>
        <p:spPr>
          <a:xfrm>
            <a:off x="6751235" y="3655702"/>
            <a:ext cx="1120500" cy="0"/>
          </a:xfrm>
          <a:prstGeom prst="straightConnector1">
            <a:avLst/>
          </a:prstGeom>
          <a:noFill/>
          <a:ln w="9525" cap="flat" cmpd="sng">
            <a:solidFill>
              <a:schemeClr val="dk2"/>
            </a:solidFill>
            <a:prstDash val="solid"/>
            <a:round/>
            <a:headEnd type="none" w="med" len="med"/>
            <a:tailEnd type="triangle" w="med" len="med"/>
          </a:ln>
        </p:spPr>
      </p:cxnSp>
      <p:sp>
        <p:nvSpPr>
          <p:cNvPr id="447" name="Google Shape;447;g106f9b49bbb_0_220"/>
          <p:cNvSpPr txBox="1"/>
          <p:nvPr/>
        </p:nvSpPr>
        <p:spPr>
          <a:xfrm>
            <a:off x="142900" y="1135275"/>
            <a:ext cx="63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a:solidFill>
                  <a:srgbClr val="ED1C24"/>
                </a:solidFill>
                <a:latin typeface="Verdana"/>
                <a:ea typeface="Verdana"/>
                <a:cs typeface="Verdana"/>
                <a:sym typeface="Verdana"/>
              </a:rPr>
              <a:t>Cross-Over Design with Pretest</a:t>
            </a:r>
            <a:endParaRPr>
              <a:solidFill>
                <a:srgbClr val="ED1C24"/>
              </a:solidFill>
              <a:latin typeface="Verdana"/>
              <a:ea typeface="Verdana"/>
              <a:cs typeface="Verdana"/>
              <a:sym typeface="Verdana"/>
            </a:endParaRPr>
          </a:p>
        </p:txBody>
      </p:sp>
      <p:sp>
        <p:nvSpPr>
          <p:cNvPr id="448" name="Google Shape;448;g106f9b49bbb_0_220"/>
          <p:cNvSpPr/>
          <p:nvPr/>
        </p:nvSpPr>
        <p:spPr>
          <a:xfrm>
            <a:off x="142900" y="2371838"/>
            <a:ext cx="928800" cy="942900"/>
          </a:xfrm>
          <a:prstGeom prst="ellipse">
            <a:avLst/>
          </a:prstGeom>
          <a:solidFill>
            <a:srgbClr val="D9D9D9"/>
          </a:solidFill>
          <a:ln w="9525" cap="flat" cmpd="sng">
            <a:solidFill>
              <a:srgbClr val="ED1C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600">
                <a:latin typeface="Verdana"/>
                <a:ea typeface="Verdana"/>
                <a:cs typeface="Verdana"/>
                <a:sym typeface="Verdana"/>
              </a:rPr>
              <a:t>T1</a:t>
            </a:r>
            <a:endParaRPr sz="1600">
              <a:latin typeface="Verdana"/>
              <a:ea typeface="Verdana"/>
              <a:cs typeface="Verdana"/>
              <a:sym typeface="Verdana"/>
            </a:endParaRPr>
          </a:p>
        </p:txBody>
      </p:sp>
      <p:cxnSp>
        <p:nvCxnSpPr>
          <p:cNvPr id="449" name="Google Shape;449;g106f9b49bbb_0_220"/>
          <p:cNvCxnSpPr>
            <a:stCxn id="448" idx="6"/>
            <a:endCxn id="450" idx="2"/>
          </p:cNvCxnSpPr>
          <p:nvPr/>
        </p:nvCxnSpPr>
        <p:spPr>
          <a:xfrm rot="10800000" flipH="1">
            <a:off x="1071700" y="2838488"/>
            <a:ext cx="925200" cy="4800"/>
          </a:xfrm>
          <a:prstGeom prst="straightConnector1">
            <a:avLst/>
          </a:prstGeom>
          <a:noFill/>
          <a:ln w="9525" cap="flat" cmpd="sng">
            <a:solidFill>
              <a:schemeClr val="dk2"/>
            </a:solidFill>
            <a:prstDash val="solid"/>
            <a:round/>
            <a:headEnd type="none" w="med" len="med"/>
            <a:tailEnd type="triangle" w="med" len="med"/>
          </a:ln>
        </p:spPr>
      </p:cxnSp>
      <p:sp>
        <p:nvSpPr>
          <p:cNvPr id="451" name="Google Shape;451;g106f9b49bbb_0_220"/>
          <p:cNvSpPr/>
          <p:nvPr/>
        </p:nvSpPr>
        <p:spPr>
          <a:xfrm>
            <a:off x="1996875" y="2128750"/>
            <a:ext cx="1107000" cy="1143000"/>
          </a:xfrm>
          <a:prstGeom prst="cube">
            <a:avLst>
              <a:gd name="adj" fmla="val 25000"/>
            </a:avLst>
          </a:prstGeom>
          <a:solidFill>
            <a:srgbClr val="ED1C2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b="1">
                <a:latin typeface="Verdana"/>
                <a:ea typeface="Verdana"/>
                <a:cs typeface="Verdana"/>
                <a:sym typeface="Verdana"/>
              </a:rPr>
              <a:t>A</a:t>
            </a:r>
            <a:endParaRPr b="1">
              <a:latin typeface="Verdana"/>
              <a:ea typeface="Verdana"/>
              <a:cs typeface="Verdana"/>
              <a:sym typeface="Verdana"/>
            </a:endParaRPr>
          </a:p>
        </p:txBody>
      </p:sp>
      <p:sp>
        <p:nvSpPr>
          <p:cNvPr id="442" name="Google Shape;442;g106f9b49bbb_0_220"/>
          <p:cNvSpPr/>
          <p:nvPr/>
        </p:nvSpPr>
        <p:spPr>
          <a:xfrm>
            <a:off x="6405113" y="1564421"/>
            <a:ext cx="1050900" cy="5064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D2 = 1</a:t>
            </a:r>
            <a:endParaRPr>
              <a:latin typeface="Verdana"/>
              <a:ea typeface="Verdana"/>
              <a:cs typeface="Verdana"/>
              <a:sym typeface="Verdana"/>
            </a:endParaRPr>
          </a:p>
        </p:txBody>
      </p:sp>
      <p:sp>
        <p:nvSpPr>
          <p:cNvPr id="452" name="Google Shape;452;g106f9b49bbb_0_220"/>
          <p:cNvSpPr/>
          <p:nvPr/>
        </p:nvSpPr>
        <p:spPr>
          <a:xfrm>
            <a:off x="6405113" y="3402470"/>
            <a:ext cx="1050900" cy="5064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a:latin typeface="Verdana"/>
                <a:ea typeface="Verdana"/>
                <a:cs typeface="Verdana"/>
                <a:sym typeface="Verdana"/>
              </a:rPr>
              <a:t>D1 = 1</a:t>
            </a:r>
            <a:endParaRPr>
              <a:latin typeface="Verdana"/>
              <a:ea typeface="Verdana"/>
              <a:cs typeface="Verdana"/>
              <a:sym typeface="Verdana"/>
            </a:endParaRPr>
          </a:p>
        </p:txBody>
      </p:sp>
      <p:cxnSp>
        <p:nvCxnSpPr>
          <p:cNvPr id="453" name="Google Shape;453;g106f9b49bbb_0_220"/>
          <p:cNvCxnSpPr>
            <a:stCxn id="437" idx="6"/>
            <a:endCxn id="452" idx="1"/>
          </p:cNvCxnSpPr>
          <p:nvPr/>
        </p:nvCxnSpPr>
        <p:spPr>
          <a:xfrm>
            <a:off x="5989423" y="3655677"/>
            <a:ext cx="415800" cy="0"/>
          </a:xfrm>
          <a:prstGeom prst="straightConnector1">
            <a:avLst/>
          </a:prstGeom>
          <a:noFill/>
          <a:ln w="9525" cap="flat" cmpd="sng">
            <a:solidFill>
              <a:schemeClr val="dk2"/>
            </a:solidFill>
            <a:prstDash val="solid"/>
            <a:round/>
            <a:headEnd type="none" w="med" len="med"/>
            <a:tailEnd type="triangle" w="med" len="med"/>
          </a:ln>
        </p:spPr>
      </p:cxnSp>
      <p:cxnSp>
        <p:nvCxnSpPr>
          <p:cNvPr id="454" name="Google Shape;454;g106f9b49bbb_0_220"/>
          <p:cNvCxnSpPr>
            <a:stCxn id="442" idx="3"/>
            <a:endCxn id="434" idx="2"/>
          </p:cNvCxnSpPr>
          <p:nvPr/>
        </p:nvCxnSpPr>
        <p:spPr>
          <a:xfrm>
            <a:off x="7456013" y="1817621"/>
            <a:ext cx="415800" cy="0"/>
          </a:xfrm>
          <a:prstGeom prst="straightConnector1">
            <a:avLst/>
          </a:prstGeom>
          <a:noFill/>
          <a:ln w="9525" cap="flat" cmpd="sng">
            <a:solidFill>
              <a:schemeClr val="dk2"/>
            </a:solidFill>
            <a:prstDash val="solid"/>
            <a:round/>
            <a:headEnd type="none" w="med" len="med"/>
            <a:tailEnd type="triangle" w="med" len="med"/>
          </a:ln>
        </p:spPr>
      </p:cxnSp>
      <p:sp>
        <p:nvSpPr>
          <p:cNvPr id="455" name="Google Shape;455;g106f9b49bbb_0_220"/>
          <p:cNvSpPr txBox="1">
            <a:spLocks noGrp="1"/>
          </p:cNvSpPr>
          <p:nvPr>
            <p:ph type="body" idx="1"/>
          </p:nvPr>
        </p:nvSpPr>
        <p:spPr>
          <a:xfrm>
            <a:off x="457200" y="4186247"/>
            <a:ext cx="8229600" cy="4083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de-DE"/>
              <a:t>Time</a:t>
            </a:r>
            <a:endParaRPr/>
          </a:p>
        </p:txBody>
      </p:sp>
      <p:cxnSp>
        <p:nvCxnSpPr>
          <p:cNvPr id="456" name="Google Shape;456;g106f9b49bbb_0_220"/>
          <p:cNvCxnSpPr/>
          <p:nvPr/>
        </p:nvCxnSpPr>
        <p:spPr>
          <a:xfrm>
            <a:off x="457200" y="4586300"/>
            <a:ext cx="8244000" cy="14400"/>
          </a:xfrm>
          <a:prstGeom prst="straightConnector1">
            <a:avLst/>
          </a:prstGeom>
          <a:noFill/>
          <a:ln w="76200" cap="flat" cmpd="sng">
            <a:solidFill>
              <a:srgbClr val="ED1C24"/>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106f9b49bbb_0_315"/>
          <p:cNvSpPr txBox="1">
            <a:spLocks noGrp="1"/>
          </p:cNvSpPr>
          <p:nvPr>
            <p:ph type="title"/>
          </p:nvPr>
        </p:nvSpPr>
        <p:spPr>
          <a:xfrm>
            <a:off x="457200" y="2357450"/>
            <a:ext cx="5018100" cy="2300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sz="1700" b="0">
                <a:solidFill>
                  <a:schemeClr val="dk1"/>
                </a:solidFill>
              </a:rPr>
              <a:t>What are examples for causal research questions (i.e., that could be studied in (quasi-)experiments)? </a:t>
            </a:r>
            <a:endParaRPr sz="1700" b="0">
              <a:solidFill>
                <a:schemeClr val="dk1"/>
              </a:solidFill>
            </a:endParaRPr>
          </a:p>
          <a:p>
            <a:pPr marL="0" lvl="0" indent="0" algn="l" rtl="0">
              <a:lnSpc>
                <a:spcPct val="100000"/>
              </a:lnSpc>
              <a:spcBef>
                <a:spcPts val="0"/>
              </a:spcBef>
              <a:spcAft>
                <a:spcPts val="0"/>
              </a:spcAft>
              <a:buClr>
                <a:srgbClr val="7F7F7F"/>
              </a:buClr>
              <a:buSzPts val="1800"/>
              <a:buFont typeface="Verdana"/>
              <a:buNone/>
            </a:pPr>
            <a:endParaRPr sz="1700" b="0">
              <a:solidFill>
                <a:schemeClr val="dk1"/>
              </a:solidFill>
            </a:endParaRPr>
          </a:p>
          <a:p>
            <a:pPr marL="0" lvl="0" indent="0" algn="l" rtl="0">
              <a:lnSpc>
                <a:spcPct val="100000"/>
              </a:lnSpc>
              <a:spcBef>
                <a:spcPts val="0"/>
              </a:spcBef>
              <a:spcAft>
                <a:spcPts val="0"/>
              </a:spcAft>
              <a:buClr>
                <a:srgbClr val="7F7F7F"/>
              </a:buClr>
              <a:buSzPts val="1800"/>
              <a:buFont typeface="Verdana"/>
              <a:buNone/>
            </a:pPr>
            <a:r>
              <a:rPr lang="de-DE" sz="1700" b="0">
                <a:solidFill>
                  <a:schemeClr val="dk1"/>
                </a:solidFill>
              </a:rPr>
              <a:t>What are examples for non-causal research questions (i.e., that could </a:t>
            </a:r>
            <a:r>
              <a:rPr lang="de-DE" sz="1700" b="0" i="1">
                <a:solidFill>
                  <a:schemeClr val="dk1"/>
                </a:solidFill>
              </a:rPr>
              <a:t>not</a:t>
            </a:r>
            <a:r>
              <a:rPr lang="de-DE" sz="1700" b="0">
                <a:solidFill>
                  <a:schemeClr val="dk1"/>
                </a:solidFill>
              </a:rPr>
              <a:t> be studied in (quasi-)experiments)?</a:t>
            </a:r>
            <a:r>
              <a:rPr lang="de-DE" sz="1700">
                <a:solidFill>
                  <a:schemeClr val="dk1"/>
                </a:solidFill>
              </a:rPr>
              <a:t> </a:t>
            </a:r>
            <a:endParaRPr sz="1700">
              <a:solidFill>
                <a:schemeClr val="dk1"/>
              </a:solidFill>
            </a:endParaRPr>
          </a:p>
        </p:txBody>
      </p:sp>
      <p:pic>
        <p:nvPicPr>
          <p:cNvPr id="470" name="Google Shape;470;g106f9b49bbb_0_315"/>
          <p:cNvPicPr preferRelativeResize="0"/>
          <p:nvPr/>
        </p:nvPicPr>
        <p:blipFill rotWithShape="1">
          <a:blip r:embed="rId3">
            <a:alphaModFix/>
          </a:blip>
          <a:srcRect/>
          <a:stretch/>
        </p:blipFill>
        <p:spPr>
          <a:xfrm>
            <a:off x="5856275" y="1370475"/>
            <a:ext cx="2657475" cy="2733675"/>
          </a:xfrm>
          <a:prstGeom prst="rect">
            <a:avLst/>
          </a:prstGeom>
          <a:noFill/>
          <a:ln>
            <a:noFill/>
          </a:ln>
        </p:spPr>
      </p:pic>
      <p:sp>
        <p:nvSpPr>
          <p:cNvPr id="471" name="Google Shape;471;g106f9b49bbb_0_315"/>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Group exercise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106b12f698d_0_62"/>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Central issues of (quasi-)experiments</a:t>
            </a:r>
            <a:endParaRPr/>
          </a:p>
        </p:txBody>
      </p:sp>
      <p:sp>
        <p:nvSpPr>
          <p:cNvPr id="478" name="Google Shape;478;g106b12f698d_0_62"/>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479" name="Google Shape;479;g106b12f698d_0_62"/>
          <p:cNvSpPr txBox="1">
            <a:spLocks noGrp="1"/>
          </p:cNvSpPr>
          <p:nvPr>
            <p:ph type="body" idx="1"/>
          </p:nvPr>
        </p:nvSpPr>
        <p:spPr>
          <a:xfrm>
            <a:off x="457200" y="1419625"/>
            <a:ext cx="8172600" cy="31749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AutoNum type="arabicPeriod"/>
            </a:pPr>
            <a:r>
              <a:rPr lang="de-DE"/>
              <a:t>Only suitable for cause-and-effect research questions, not for questions like</a:t>
            </a:r>
            <a:endParaRPr/>
          </a:p>
          <a:p>
            <a:pPr marL="914400" lvl="1" indent="-342900" algn="l" rtl="0">
              <a:lnSpc>
                <a:spcPct val="100000"/>
              </a:lnSpc>
              <a:spcBef>
                <a:spcPts val="0"/>
              </a:spcBef>
              <a:spcAft>
                <a:spcPts val="0"/>
              </a:spcAft>
              <a:buSzPts val="1800"/>
              <a:buChar char="–"/>
            </a:pPr>
            <a:r>
              <a:rPr lang="de-DE"/>
              <a:t>what is the cause of a phenomenon?</a:t>
            </a:r>
            <a:endParaRPr/>
          </a:p>
          <a:p>
            <a:pPr marL="914400" lvl="1" indent="-342900" algn="l" rtl="0">
              <a:lnSpc>
                <a:spcPct val="100000"/>
              </a:lnSpc>
              <a:spcBef>
                <a:spcPts val="0"/>
              </a:spcBef>
              <a:spcAft>
                <a:spcPts val="0"/>
              </a:spcAft>
              <a:buSzPts val="1800"/>
              <a:buChar char="–"/>
            </a:pPr>
            <a:r>
              <a:rPr lang="de-DE"/>
              <a:t>why should there be an association between phenomena (i.e., theory-building)?</a:t>
            </a:r>
            <a:endParaRPr/>
          </a:p>
          <a:p>
            <a:pPr marL="914400" lvl="1" indent="-342900" algn="l" rtl="0">
              <a:spcBef>
                <a:spcPts val="0"/>
              </a:spcBef>
              <a:spcAft>
                <a:spcPts val="0"/>
              </a:spcAft>
              <a:buSzPts val="1800"/>
              <a:buChar char="–"/>
            </a:pPr>
            <a:r>
              <a:rPr lang="de-DE"/>
              <a:t>what is the nature of a phenomenon (i.e., descriptive questions)?</a:t>
            </a:r>
            <a:endParaRPr/>
          </a:p>
          <a:p>
            <a:pPr marL="914400" lvl="1" indent="-342900" algn="l" rtl="0">
              <a:spcBef>
                <a:spcPts val="0"/>
              </a:spcBef>
              <a:spcAft>
                <a:spcPts val="0"/>
              </a:spcAft>
              <a:buSzPts val="1800"/>
              <a:buChar char="–"/>
            </a:pPr>
            <a:r>
              <a:rPr lang="de-DE"/>
              <a:t>…</a:t>
            </a:r>
            <a:endParaRPr/>
          </a:p>
          <a:p>
            <a:pPr marL="0" lvl="0" indent="0" algn="l" rtl="0">
              <a:spcBef>
                <a:spcPts val="0"/>
              </a:spcBef>
              <a:spcAft>
                <a:spcPts val="0"/>
              </a:spcAft>
              <a:buNone/>
            </a:pPr>
            <a:endParaRPr/>
          </a:p>
          <a:p>
            <a:pPr marL="990000" marR="786889" lvl="0" indent="-270000" algn="l" rtl="0">
              <a:spcBef>
                <a:spcPts val="0"/>
              </a:spcBef>
              <a:spcAft>
                <a:spcPts val="0"/>
              </a:spcAft>
              <a:buNone/>
            </a:pPr>
            <a:endParaRPr i="1">
              <a:solidFill>
                <a:srgbClr val="7F7F7F"/>
              </a:solidFill>
            </a:endParaRPr>
          </a:p>
          <a:p>
            <a:pPr marL="990000" marR="786889" lvl="0" indent="-270000" algn="l" rtl="0">
              <a:spcBef>
                <a:spcPts val="0"/>
              </a:spcBef>
              <a:spcAft>
                <a:spcPts val="0"/>
              </a:spcAft>
              <a:buNone/>
            </a:pPr>
            <a:endParaRPr i="1">
              <a:solidFill>
                <a:srgbClr val="7F7F7F"/>
              </a:solidFill>
            </a:endParaRPr>
          </a:p>
          <a:p>
            <a:pPr marL="990000" marR="786889" lvl="0" indent="-270000" algn="l" rtl="0">
              <a:spcBef>
                <a:spcPts val="0"/>
              </a:spcBef>
              <a:spcAft>
                <a:spcPts val="0"/>
              </a:spcAft>
              <a:buNone/>
            </a:pPr>
            <a:endParaRPr i="1">
              <a:solidFill>
                <a:srgbClr val="7F7F7F"/>
              </a:solidFill>
            </a:endParaRPr>
          </a:p>
          <a:p>
            <a:pPr marL="990000" marR="786889" lvl="0" indent="-270000" algn="l" rtl="0">
              <a:spcBef>
                <a:spcPts val="0"/>
              </a:spcBef>
              <a:spcAft>
                <a:spcPts val="0"/>
              </a:spcAft>
              <a:buNone/>
            </a:pPr>
            <a:endParaRPr i="1">
              <a:solidFill>
                <a:srgbClr val="7F7F7F"/>
              </a:solidFill>
            </a:endParaRPr>
          </a:p>
          <a:p>
            <a:pPr marL="990000" marR="786889" lvl="0" indent="-270000" algn="l" rtl="0">
              <a:spcBef>
                <a:spcPts val="0"/>
              </a:spcBef>
              <a:spcAft>
                <a:spcPts val="0"/>
              </a:spcAft>
              <a:buNone/>
            </a:pPr>
            <a:endParaRPr i="1">
              <a:solidFill>
                <a:srgbClr val="7F7F7F"/>
              </a:solidFill>
            </a:endParaRPr>
          </a:p>
          <a:p>
            <a:pPr marL="990000" marR="786889" lvl="0" indent="-270000" algn="l" rtl="0">
              <a:spcBef>
                <a:spcPts val="0"/>
              </a:spcBef>
              <a:spcAft>
                <a:spcPts val="0"/>
              </a:spcAft>
              <a:buNone/>
            </a:pPr>
            <a:endParaRPr i="1">
              <a:solidFill>
                <a:srgbClr val="7F7F7F"/>
              </a:solidFill>
            </a:endParaRPr>
          </a:p>
          <a:p>
            <a:pPr marL="990000" marR="786889" lvl="0" indent="-270000" algn="l" rtl="0">
              <a:spcBef>
                <a:spcPts val="0"/>
              </a:spcBef>
              <a:spcAft>
                <a:spcPts val="0"/>
              </a:spcAft>
              <a:buNone/>
            </a:pPr>
            <a:endParaRPr i="1">
              <a:solidFill>
                <a:srgbClr val="7F7F7F"/>
              </a:solidFill>
            </a:endParaRPr>
          </a:p>
          <a:p>
            <a:pPr marL="457200" lvl="0" indent="0" algn="l" rtl="0">
              <a:lnSpc>
                <a:spcPct val="100000"/>
              </a:lnSpc>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10ee87125fa_0_7"/>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Central issues of (quasi-)experiments</a:t>
            </a:r>
            <a:endParaRPr/>
          </a:p>
        </p:txBody>
      </p:sp>
      <p:sp>
        <p:nvSpPr>
          <p:cNvPr id="486" name="Google Shape;486;g10ee87125fa_0_7"/>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487" name="Google Shape;487;g10ee87125fa_0_7"/>
          <p:cNvSpPr txBox="1">
            <a:spLocks noGrp="1"/>
          </p:cNvSpPr>
          <p:nvPr>
            <p:ph type="body" idx="1"/>
          </p:nvPr>
        </p:nvSpPr>
        <p:spPr>
          <a:xfrm>
            <a:off x="457200" y="1419625"/>
            <a:ext cx="8172600" cy="31749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AutoNum type="arabicPeriod"/>
            </a:pPr>
            <a:r>
              <a:rPr lang="de-DE"/>
              <a:t>Only suitable for cause-and-effect research questions, not for questions like</a:t>
            </a:r>
            <a:endParaRPr/>
          </a:p>
          <a:p>
            <a:pPr marL="914400" lvl="1" indent="-342900" algn="l" rtl="0">
              <a:lnSpc>
                <a:spcPct val="100000"/>
              </a:lnSpc>
              <a:spcBef>
                <a:spcPts val="0"/>
              </a:spcBef>
              <a:spcAft>
                <a:spcPts val="0"/>
              </a:spcAft>
              <a:buSzPts val="1800"/>
              <a:buChar char="–"/>
            </a:pPr>
            <a:r>
              <a:rPr lang="de-DE"/>
              <a:t>what is the cause of a phenomenon?</a:t>
            </a:r>
            <a:endParaRPr/>
          </a:p>
          <a:p>
            <a:pPr marL="914400" lvl="1" indent="-342900" algn="l" rtl="0">
              <a:lnSpc>
                <a:spcPct val="100000"/>
              </a:lnSpc>
              <a:spcBef>
                <a:spcPts val="0"/>
              </a:spcBef>
              <a:spcAft>
                <a:spcPts val="0"/>
              </a:spcAft>
              <a:buSzPts val="1800"/>
              <a:buChar char="–"/>
            </a:pPr>
            <a:r>
              <a:rPr lang="de-DE"/>
              <a:t>why should there be an association between phenomena (i.e., theory-building)?</a:t>
            </a:r>
            <a:endParaRPr/>
          </a:p>
          <a:p>
            <a:pPr marL="914400" lvl="1" indent="-342900" algn="l" rtl="0">
              <a:spcBef>
                <a:spcPts val="0"/>
              </a:spcBef>
              <a:spcAft>
                <a:spcPts val="0"/>
              </a:spcAft>
              <a:buSzPts val="1800"/>
              <a:buChar char="–"/>
            </a:pPr>
            <a:r>
              <a:rPr lang="de-DE"/>
              <a:t>what is the nature of a phenomenon?</a:t>
            </a:r>
            <a:endParaRPr/>
          </a:p>
          <a:p>
            <a:pPr marL="914400" lvl="1" indent="-342900" algn="l" rtl="0">
              <a:spcBef>
                <a:spcPts val="0"/>
              </a:spcBef>
              <a:spcAft>
                <a:spcPts val="0"/>
              </a:spcAft>
              <a:buSzPts val="1800"/>
              <a:buChar char="–"/>
            </a:pPr>
            <a:r>
              <a:rPr lang="de-DE"/>
              <a:t>…</a:t>
            </a:r>
            <a:endParaRPr/>
          </a:p>
          <a:p>
            <a:pPr marL="0" lvl="0" indent="0" algn="l" rtl="0">
              <a:spcBef>
                <a:spcPts val="0"/>
              </a:spcBef>
              <a:spcAft>
                <a:spcPts val="0"/>
              </a:spcAft>
              <a:buNone/>
            </a:pPr>
            <a:endParaRPr/>
          </a:p>
          <a:p>
            <a:pPr marL="719999" marR="786889" lvl="0" indent="0" algn="l" rtl="0">
              <a:spcBef>
                <a:spcPts val="0"/>
              </a:spcBef>
              <a:spcAft>
                <a:spcPts val="0"/>
              </a:spcAft>
              <a:buNone/>
            </a:pPr>
            <a:r>
              <a:rPr lang="de-DE" i="1">
                <a:solidFill>
                  <a:srgbClr val="7F7F7F"/>
                </a:solidFill>
              </a:rPr>
              <a:t>causal description</a:t>
            </a:r>
            <a:r>
              <a:rPr lang="de-DE">
                <a:solidFill>
                  <a:srgbClr val="7F7F7F"/>
                </a:solidFill>
              </a:rPr>
              <a:t> (e.g., if I hold a match to dry leafs, they catch fire) vs. </a:t>
            </a:r>
            <a:r>
              <a:rPr lang="de-DE" i="1">
                <a:solidFill>
                  <a:srgbClr val="7F7F7F"/>
                </a:solidFill>
              </a:rPr>
              <a:t>causal explanation</a:t>
            </a:r>
            <a:r>
              <a:rPr lang="de-DE">
                <a:solidFill>
                  <a:srgbClr val="7F7F7F"/>
                </a:solidFill>
              </a:rPr>
              <a:t> (e.g., why and under which exact conditions does a match light leafs?) </a:t>
            </a:r>
            <a:endParaRPr>
              <a:solidFill>
                <a:srgbClr val="7F7F7F"/>
              </a:solidFill>
            </a:endParaRPr>
          </a:p>
          <a:p>
            <a:pPr marL="719999" marR="786889" lvl="0" indent="0" algn="l" rtl="0">
              <a:spcBef>
                <a:spcPts val="0"/>
              </a:spcBef>
              <a:spcAft>
                <a:spcPts val="0"/>
              </a:spcAft>
              <a:buNone/>
            </a:pPr>
            <a:r>
              <a:rPr lang="de-DE">
                <a:solidFill>
                  <a:srgbClr val="7F7F7F"/>
                </a:solidFill>
              </a:rPr>
              <a:t>→ importance of meaningful potential causal mechanisms</a:t>
            </a:r>
            <a:endParaRPr>
              <a:solidFill>
                <a:srgbClr val="7F7F7F"/>
              </a:solidFill>
            </a:endParaRPr>
          </a:p>
          <a:p>
            <a:pPr marL="990000" marR="786889" lvl="0" indent="-270000" algn="l" rtl="0">
              <a:spcBef>
                <a:spcPts val="0"/>
              </a:spcBef>
              <a:spcAft>
                <a:spcPts val="0"/>
              </a:spcAft>
              <a:buNone/>
            </a:pPr>
            <a:r>
              <a:rPr lang="de-DE">
                <a:solidFill>
                  <a:srgbClr val="7F7F7F"/>
                </a:solidFill>
              </a:rPr>
              <a:t>→ importance of consecutive fine-grained experiments and observations (incl. moderators, mediators)</a:t>
            </a:r>
            <a:endParaRPr>
              <a:solidFill>
                <a:srgbClr val="7F7F7F"/>
              </a:solidFill>
            </a:endParaRPr>
          </a:p>
          <a:p>
            <a:pPr marL="457200" lvl="0" indent="0" algn="l" rtl="0">
              <a:lnSpc>
                <a:spcPct val="100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205979"/>
            <a:ext cx="699512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Overview</a:t>
            </a:r>
            <a:endParaRPr/>
          </a:p>
        </p:txBody>
      </p:sp>
      <p:sp>
        <p:nvSpPr>
          <p:cNvPr id="57" name="Google Shape;57;p2"/>
          <p:cNvSpPr txBox="1">
            <a:spLocks noGrp="1"/>
          </p:cNvSpPr>
          <p:nvPr>
            <p:ph type="body" idx="1"/>
          </p:nvPr>
        </p:nvSpPr>
        <p:spPr>
          <a:xfrm>
            <a:off x="457200" y="1419621"/>
            <a:ext cx="8229600" cy="3175001"/>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de-DE"/>
              <a:t>Recap: Rubin’s potential outcome framework</a:t>
            </a:r>
            <a:endParaRPr/>
          </a:p>
          <a:p>
            <a:pPr marL="457200" lvl="0" indent="-342900" algn="l" rtl="0">
              <a:lnSpc>
                <a:spcPct val="100000"/>
              </a:lnSpc>
              <a:spcBef>
                <a:spcPts val="0"/>
              </a:spcBef>
              <a:spcAft>
                <a:spcPts val="0"/>
              </a:spcAft>
              <a:buSzPts val="1800"/>
              <a:buChar char="•"/>
            </a:pPr>
            <a:r>
              <a:rPr lang="de-DE"/>
              <a:t>The vocabulary of experiments</a:t>
            </a:r>
            <a:endParaRPr/>
          </a:p>
          <a:p>
            <a:pPr marL="457200" lvl="0" indent="-342900" algn="l" rtl="0">
              <a:lnSpc>
                <a:spcPct val="100000"/>
              </a:lnSpc>
              <a:spcBef>
                <a:spcPts val="0"/>
              </a:spcBef>
              <a:spcAft>
                <a:spcPts val="0"/>
              </a:spcAft>
              <a:buSzPts val="1800"/>
              <a:buChar char="•"/>
            </a:pPr>
            <a:r>
              <a:rPr lang="de-DE"/>
              <a:t>Common experimental designs</a:t>
            </a:r>
            <a:endParaRPr/>
          </a:p>
          <a:p>
            <a:pPr marL="457200" lvl="0" indent="-342900" algn="l" rtl="0">
              <a:lnSpc>
                <a:spcPct val="100000"/>
              </a:lnSpc>
              <a:spcBef>
                <a:spcPts val="0"/>
              </a:spcBef>
              <a:spcAft>
                <a:spcPts val="0"/>
              </a:spcAft>
              <a:buSzPts val="1800"/>
              <a:buChar char="•"/>
            </a:pPr>
            <a:r>
              <a:rPr lang="de-DE"/>
              <a:t>Exercise: causal and non-causal research questions</a:t>
            </a:r>
            <a:endParaRPr/>
          </a:p>
          <a:p>
            <a:pPr marL="457200" lvl="0" indent="-342900" algn="l" rtl="0">
              <a:lnSpc>
                <a:spcPct val="100000"/>
              </a:lnSpc>
              <a:spcBef>
                <a:spcPts val="0"/>
              </a:spcBef>
              <a:spcAft>
                <a:spcPts val="0"/>
              </a:spcAft>
              <a:buSzPts val="1800"/>
              <a:buChar char="•"/>
            </a:pPr>
            <a:r>
              <a:rPr lang="de-DE"/>
              <a:t>Central issues of (quasi-)experimental designs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g106f9b49bbb_0_329"/>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Central issues of (quasi-)experiments</a:t>
            </a:r>
            <a:endParaRPr/>
          </a:p>
        </p:txBody>
      </p:sp>
      <p:sp>
        <p:nvSpPr>
          <p:cNvPr id="494" name="Google Shape;494;g106f9b49bbb_0_329"/>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495" name="Google Shape;495;g106f9b49bbb_0_329"/>
          <p:cNvSpPr txBox="1">
            <a:spLocks noGrp="1"/>
          </p:cNvSpPr>
          <p:nvPr>
            <p:ph type="body" idx="1"/>
          </p:nvPr>
        </p:nvSpPr>
        <p:spPr>
          <a:xfrm>
            <a:off x="457200" y="1419625"/>
            <a:ext cx="8172600" cy="3174900"/>
          </a:xfrm>
          <a:prstGeom prst="rect">
            <a:avLst/>
          </a:prstGeom>
          <a:noFill/>
          <a:ln>
            <a:noFill/>
          </a:ln>
        </p:spPr>
        <p:txBody>
          <a:bodyPr spcFirstLastPara="1" wrap="square" lIns="91425" tIns="45700" rIns="91425" bIns="45700" anchor="t" anchorCtr="0">
            <a:normAutofit fontScale="92500"/>
          </a:bodyPr>
          <a:lstStyle/>
          <a:p>
            <a:pPr marL="457200" lvl="0" indent="-334327" algn="l" rtl="0">
              <a:lnSpc>
                <a:spcPct val="100000"/>
              </a:lnSpc>
              <a:spcBef>
                <a:spcPts val="0"/>
              </a:spcBef>
              <a:spcAft>
                <a:spcPts val="0"/>
              </a:spcAft>
              <a:buSzPct val="120000"/>
              <a:buAutoNum type="arabicPeriod" startAt="2"/>
            </a:pPr>
            <a:r>
              <a:rPr lang="de-DE"/>
              <a:t>Randomized experiments often not feasible for ethical (e.g., depriving students of schooling) or feasibility reasons (e.g., random assignment to school types). But even if they are</a:t>
            </a:r>
            <a:endParaRPr/>
          </a:p>
          <a:p>
            <a:pPr marL="914400" lvl="1" indent="-334327" algn="l" rtl="0">
              <a:lnSpc>
                <a:spcPct val="100000"/>
              </a:lnSpc>
              <a:spcBef>
                <a:spcPts val="0"/>
              </a:spcBef>
              <a:spcAft>
                <a:spcPts val="0"/>
              </a:spcAft>
              <a:buSzPct val="120000"/>
              <a:buChar char="–"/>
            </a:pPr>
            <a:r>
              <a:rPr lang="de-DE"/>
              <a:t>non-compliance issues (e.g., treatment units refuse treatment; control units get treatment anyway) → choice of comparison conditions and level of units</a:t>
            </a:r>
            <a:endParaRPr/>
          </a:p>
          <a:p>
            <a:pPr marL="914400" lvl="1" indent="-334327" algn="l" rtl="0">
              <a:lnSpc>
                <a:spcPct val="100000"/>
              </a:lnSpc>
              <a:spcBef>
                <a:spcPts val="0"/>
              </a:spcBef>
              <a:spcAft>
                <a:spcPts val="0"/>
              </a:spcAft>
              <a:buSzPct val="120000"/>
              <a:buChar char="–"/>
            </a:pPr>
            <a:r>
              <a:rPr lang="de-DE"/>
              <a:t>not all treatments are manipulable (e.g., gender) → careful choice of treatment (e.g., vignette studies)</a:t>
            </a:r>
            <a:endParaRPr/>
          </a:p>
          <a:p>
            <a:pPr marL="914400" lvl="1" indent="-334327" algn="l" rtl="0">
              <a:lnSpc>
                <a:spcPct val="100000"/>
              </a:lnSpc>
              <a:spcBef>
                <a:spcPts val="0"/>
              </a:spcBef>
              <a:spcAft>
                <a:spcPts val="0"/>
              </a:spcAft>
              <a:buSzPct val="120000"/>
              <a:buChar char="–"/>
            </a:pPr>
            <a:r>
              <a:rPr lang="de-DE"/>
              <a:t>attrition issues, especially in control groups → choice of comparison conditions, cross-over designs</a:t>
            </a:r>
            <a:endParaRPr/>
          </a:p>
          <a:p>
            <a:pPr marL="914400" lvl="1" indent="-334327" algn="l" rtl="0">
              <a:spcBef>
                <a:spcPts val="0"/>
              </a:spcBef>
              <a:spcAft>
                <a:spcPts val="0"/>
              </a:spcAft>
              <a:buSzPct val="120000"/>
              <a:buChar char="–"/>
            </a:pPr>
            <a:r>
              <a:rPr lang="de-DE"/>
              <a:t>treatment diffusion (e.g., less time with learning software than intended) → implementation checks</a:t>
            </a:r>
            <a:endParaRPr/>
          </a:p>
          <a:p>
            <a:pPr marL="914400" lvl="1" indent="-334327" algn="l" rtl="0">
              <a:spcBef>
                <a:spcPts val="0"/>
              </a:spcBef>
              <a:spcAft>
                <a:spcPts val="0"/>
              </a:spcAft>
              <a:buSzPct val="120000"/>
              <a:buChar char="–"/>
            </a:pPr>
            <a:r>
              <a:rPr lang="de-DE"/>
              <a:t>randomization is incorrectly or incompletely implemented, not enough cases (e.g., if deck of cards is shuffled, some players still get better cards) → balance checks, power analyses</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g10ee87125fa_0_14"/>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Central issues of (quasi-)experiments</a:t>
            </a:r>
            <a:endParaRPr/>
          </a:p>
        </p:txBody>
      </p:sp>
      <p:sp>
        <p:nvSpPr>
          <p:cNvPr id="502" name="Google Shape;502;g10ee87125fa_0_14"/>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503" name="Google Shape;503;g10ee87125fa_0_14"/>
          <p:cNvSpPr txBox="1">
            <a:spLocks noGrp="1"/>
          </p:cNvSpPr>
          <p:nvPr>
            <p:ph type="body" idx="1"/>
          </p:nvPr>
        </p:nvSpPr>
        <p:spPr>
          <a:xfrm>
            <a:off x="457200" y="1419625"/>
            <a:ext cx="8172600" cy="3174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de-DE"/>
              <a:t>3.	Quasi-experimental designs can still suffer from selection bias (!)</a:t>
            </a:r>
            <a:endParaRPr/>
          </a:p>
          <a:p>
            <a:pPr marL="914400" lvl="1" indent="-342900" algn="l" rtl="0">
              <a:spcBef>
                <a:spcPts val="0"/>
              </a:spcBef>
              <a:spcAft>
                <a:spcPts val="0"/>
              </a:spcAft>
              <a:buSzPts val="1800"/>
              <a:buChar char="–"/>
            </a:pPr>
            <a:r>
              <a:rPr lang="de-DE"/>
              <a:t>is selection mechanism known?</a:t>
            </a:r>
            <a:endParaRPr/>
          </a:p>
          <a:p>
            <a:pPr marL="914400" lvl="1" indent="-342900" algn="l" rtl="0">
              <a:spcBef>
                <a:spcPts val="0"/>
              </a:spcBef>
              <a:spcAft>
                <a:spcPts val="0"/>
              </a:spcAft>
              <a:buSzPts val="1800"/>
              <a:buChar char="–"/>
            </a:pPr>
            <a:r>
              <a:rPr lang="de-DE"/>
              <a:t>can selection mechanism be methodologically accounted for?</a:t>
            </a:r>
            <a:endParaRPr/>
          </a:p>
          <a:p>
            <a:pPr marL="914400" lvl="1" indent="-342900" algn="l" rtl="0">
              <a:spcBef>
                <a:spcPts val="0"/>
              </a:spcBef>
              <a:spcAft>
                <a:spcPts val="0"/>
              </a:spcAft>
              <a:buSzPts val="1800"/>
              <a:buChar char="–"/>
            </a:pPr>
            <a:r>
              <a:rPr lang="de-DE"/>
              <a:t>are treatment and comparison conditions really comparable, except for the treatment (i.e., ceteris paribus)?</a:t>
            </a:r>
            <a:endParaRPr/>
          </a:p>
          <a:p>
            <a:pPr marL="914400" lvl="1" indent="-342900" algn="l" rtl="0">
              <a:spcBef>
                <a:spcPts val="0"/>
              </a:spcBef>
              <a:spcAft>
                <a:spcPts val="0"/>
              </a:spcAft>
              <a:buSzPts val="1800"/>
              <a:buChar char="–"/>
            </a:pPr>
            <a:r>
              <a:rPr lang="de-DE"/>
              <a:t>can we speculate about the size and directionality of unaccounted selection bias?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g106f9b49bbb_0_322"/>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Central issues of (quasi-)experiments</a:t>
            </a:r>
            <a:endParaRPr/>
          </a:p>
        </p:txBody>
      </p:sp>
      <p:sp>
        <p:nvSpPr>
          <p:cNvPr id="510" name="Google Shape;510;g106f9b49bbb_0_322"/>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a:t>
            </a:r>
            <a:endParaRPr sz="1100" b="0" i="0" u="none" strike="noStrike" cap="none">
              <a:solidFill>
                <a:srgbClr val="000000"/>
              </a:solidFill>
              <a:latin typeface="Verdana"/>
              <a:ea typeface="Verdana"/>
              <a:cs typeface="Verdana"/>
              <a:sym typeface="Verdana"/>
            </a:endParaRPr>
          </a:p>
        </p:txBody>
      </p:sp>
      <p:sp>
        <p:nvSpPr>
          <p:cNvPr id="511" name="Google Shape;511;g106f9b49bbb_0_322"/>
          <p:cNvSpPr txBox="1">
            <a:spLocks noGrp="1"/>
          </p:cNvSpPr>
          <p:nvPr>
            <p:ph type="body" idx="1"/>
          </p:nvPr>
        </p:nvSpPr>
        <p:spPr>
          <a:xfrm>
            <a:off x="457200" y="1419621"/>
            <a:ext cx="8229600" cy="3174900"/>
          </a:xfrm>
          <a:prstGeom prst="rect">
            <a:avLst/>
          </a:prstGeom>
          <a:noFill/>
          <a:ln>
            <a:noFill/>
          </a:ln>
        </p:spPr>
        <p:txBody>
          <a:bodyPr spcFirstLastPara="1" wrap="square" lIns="91425" tIns="45700" rIns="91425" bIns="45700" anchor="t" anchorCtr="0">
            <a:normAutofit fontScale="85000" lnSpcReduction="10000"/>
          </a:bodyPr>
          <a:lstStyle/>
          <a:p>
            <a:pPr marL="457200" lvl="0" indent="-325755" algn="l" rtl="0">
              <a:lnSpc>
                <a:spcPct val="100000"/>
              </a:lnSpc>
              <a:spcBef>
                <a:spcPts val="0"/>
              </a:spcBef>
              <a:spcAft>
                <a:spcPts val="0"/>
              </a:spcAft>
              <a:buSzPct val="120000"/>
              <a:buAutoNum type="arabicPeriod" startAt="4"/>
            </a:pPr>
            <a:r>
              <a:rPr lang="de-DE"/>
              <a:t>Generalizability</a:t>
            </a:r>
            <a:endParaRPr/>
          </a:p>
          <a:p>
            <a:pPr marL="914400" lvl="1" indent="-325755" algn="l" rtl="0">
              <a:spcBef>
                <a:spcPts val="0"/>
              </a:spcBef>
              <a:spcAft>
                <a:spcPts val="0"/>
              </a:spcAft>
              <a:buSzPct val="120000"/>
              <a:buChar char="–"/>
            </a:pPr>
            <a:r>
              <a:rPr lang="de-DE"/>
              <a:t>Making treatment and comparison conditions comparable implies that effects are investigated under very specific conditions → difficulty of broad interpretations</a:t>
            </a:r>
            <a:endParaRPr/>
          </a:p>
          <a:p>
            <a:pPr marL="914400" lvl="1" indent="-325755" algn="l" rtl="0">
              <a:spcBef>
                <a:spcPts val="0"/>
              </a:spcBef>
              <a:spcAft>
                <a:spcPts val="0"/>
              </a:spcAft>
              <a:buSzPct val="120000"/>
              <a:buChar char="–"/>
            </a:pPr>
            <a:r>
              <a:rPr lang="de-DE"/>
              <a:t>Would treatment be implemented similarly under other, more natural circumstances? Would treatment work in same way under other circumstances? → ecological validity questionable; importance of replication studies</a:t>
            </a:r>
            <a:endParaRPr/>
          </a:p>
          <a:p>
            <a:pPr marL="914400" lvl="1" indent="-325793" algn="l" rtl="0">
              <a:lnSpc>
                <a:spcPct val="100000"/>
              </a:lnSpc>
              <a:spcBef>
                <a:spcPts val="0"/>
              </a:spcBef>
              <a:spcAft>
                <a:spcPts val="0"/>
              </a:spcAft>
              <a:buSzPct val="120000"/>
              <a:buChar char="–"/>
            </a:pPr>
            <a:r>
              <a:rPr lang="de-DE"/>
              <a:t>Would we observe same effects under other circumstances? → importance of replication studies; importance of (non-convenience/probability) sampling strategies</a:t>
            </a:r>
            <a:endParaRPr/>
          </a:p>
          <a:p>
            <a:pPr marL="914400" lvl="1" indent="-325793" algn="l" rtl="0">
              <a:lnSpc>
                <a:spcPct val="100000"/>
              </a:lnSpc>
              <a:spcBef>
                <a:spcPts val="0"/>
              </a:spcBef>
              <a:spcAft>
                <a:spcPts val="0"/>
              </a:spcAft>
              <a:buSzPct val="120000"/>
              <a:buChar char="–"/>
            </a:pPr>
            <a:r>
              <a:rPr lang="de-DE"/>
              <a:t>Or good reasons to believe that we would observe something else under specific other circumstances? → “Grounded Theory of Causal Generalization”</a:t>
            </a:r>
            <a:endParaRPr/>
          </a:p>
          <a:p>
            <a:pPr marL="1371600" lvl="2" indent="-319442" algn="l" rtl="0">
              <a:lnSpc>
                <a:spcPct val="100000"/>
              </a:lnSpc>
              <a:spcBef>
                <a:spcPts val="0"/>
              </a:spcBef>
              <a:spcAft>
                <a:spcPts val="0"/>
              </a:spcAft>
              <a:buSzPct val="121702"/>
              <a:buChar char="•"/>
            </a:pPr>
            <a:r>
              <a:rPr lang="de-DE" sz="1382"/>
              <a:t>To which degree are experimental and target generalized conditions comparable?</a:t>
            </a:r>
            <a:endParaRPr sz="1382"/>
          </a:p>
          <a:p>
            <a:pPr marL="1371600" lvl="2" indent="-319442" algn="l" rtl="0">
              <a:lnSpc>
                <a:spcPct val="100000"/>
              </a:lnSpc>
              <a:spcBef>
                <a:spcPts val="0"/>
              </a:spcBef>
              <a:spcAft>
                <a:spcPts val="0"/>
              </a:spcAft>
              <a:buSzPct val="121702"/>
              <a:buChar char="•"/>
            </a:pPr>
            <a:r>
              <a:rPr lang="de-DE" sz="1382"/>
              <a:t>Which features do and do not matter for generalizability (probably)?</a:t>
            </a:r>
            <a:endParaRPr sz="1382"/>
          </a:p>
          <a:p>
            <a:pPr marL="1371600" lvl="2" indent="-319442" algn="l" rtl="0">
              <a:lnSpc>
                <a:spcPct val="100000"/>
              </a:lnSpc>
              <a:spcBef>
                <a:spcPts val="0"/>
              </a:spcBef>
              <a:spcAft>
                <a:spcPts val="0"/>
              </a:spcAft>
              <a:buSzPct val="121702"/>
              <a:buChar char="•"/>
            </a:pPr>
            <a:r>
              <a:rPr lang="de-DE" sz="1382"/>
              <a:t>What are values in the variables that could have occured but did not occur?</a:t>
            </a:r>
            <a:endParaRPr sz="1382"/>
          </a:p>
          <a:p>
            <a:pPr marL="1371600" lvl="2" indent="-319442" algn="l" rtl="0">
              <a:lnSpc>
                <a:spcPct val="100000"/>
              </a:lnSpc>
              <a:spcBef>
                <a:spcPts val="0"/>
              </a:spcBef>
              <a:spcAft>
                <a:spcPts val="0"/>
              </a:spcAft>
              <a:buSzPct val="121702"/>
              <a:buChar char="•"/>
            </a:pPr>
            <a:r>
              <a:rPr lang="de-DE" sz="1382"/>
              <a:t>Develop and test explanatory theories about the pattern of effects, causes, and mediational processes </a:t>
            </a:r>
            <a:endParaRPr sz="1382"/>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105de851017_0_119"/>
          <p:cNvSpPr txBox="1">
            <a:spLocks noGrp="1"/>
          </p:cNvSpPr>
          <p:nvPr>
            <p:ph type="title"/>
          </p:nvPr>
        </p:nvSpPr>
        <p:spPr>
          <a:xfrm>
            <a:off x="3962950" y="585600"/>
            <a:ext cx="3539400" cy="4119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Take-away messages</a:t>
            </a:r>
            <a:endParaRPr/>
          </a:p>
          <a:p>
            <a:pPr marL="457200" lvl="0" indent="-317500" algn="l" rtl="0">
              <a:lnSpc>
                <a:spcPct val="100000"/>
              </a:lnSpc>
              <a:spcBef>
                <a:spcPts val="0"/>
              </a:spcBef>
              <a:spcAft>
                <a:spcPts val="0"/>
              </a:spcAft>
              <a:buClr>
                <a:schemeClr val="dk1"/>
              </a:buClr>
              <a:buSzPts val="1400"/>
              <a:buChar char="●"/>
            </a:pPr>
            <a:r>
              <a:rPr lang="de-DE" sz="1400" b="0">
                <a:solidFill>
                  <a:schemeClr val="dk1"/>
                </a:solidFill>
              </a:rPr>
              <a:t>(Quasi-)experiments have the potential to answer causal research questions, but not others </a:t>
            </a:r>
            <a:endParaRPr sz="1400" b="0">
              <a:solidFill>
                <a:schemeClr val="dk1"/>
              </a:solidFill>
            </a:endParaRPr>
          </a:p>
          <a:p>
            <a:pPr marL="457200" lvl="0" indent="-317500" algn="l" rtl="0">
              <a:lnSpc>
                <a:spcPct val="100000"/>
              </a:lnSpc>
              <a:spcBef>
                <a:spcPts val="0"/>
              </a:spcBef>
              <a:spcAft>
                <a:spcPts val="0"/>
              </a:spcAft>
              <a:buClr>
                <a:schemeClr val="dk1"/>
              </a:buClr>
              <a:buSzPts val="1400"/>
              <a:buChar char="●"/>
            </a:pPr>
            <a:r>
              <a:rPr lang="de-DE" sz="1400" b="0">
                <a:solidFill>
                  <a:schemeClr val="dk1"/>
                </a:solidFill>
              </a:rPr>
              <a:t>Selection bias, feasibility, implementation, and generalization are the most central issues in (quasi-)experiments </a:t>
            </a:r>
            <a:endParaRPr/>
          </a:p>
        </p:txBody>
      </p:sp>
      <p:pic>
        <p:nvPicPr>
          <p:cNvPr id="525" name="Google Shape;525;g105de851017_0_119"/>
          <p:cNvPicPr preferRelativeResize="0"/>
          <p:nvPr/>
        </p:nvPicPr>
        <p:blipFill rotWithShape="1">
          <a:blip r:embed="rId3">
            <a:alphaModFix/>
          </a:blip>
          <a:srcRect/>
          <a:stretch/>
        </p:blipFill>
        <p:spPr>
          <a:xfrm flipH="1">
            <a:off x="611275" y="1428900"/>
            <a:ext cx="2657475" cy="2695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g106f91ce1b2_0_53"/>
          <p:cNvSpPr txBox="1"/>
          <p:nvPr/>
        </p:nvSpPr>
        <p:spPr>
          <a:xfrm>
            <a:off x="457200" y="1600200"/>
            <a:ext cx="8272500" cy="2031900"/>
          </a:xfrm>
          <a:prstGeom prst="rect">
            <a:avLst/>
          </a:prstGeom>
          <a:noFill/>
          <a:ln>
            <a:noFill/>
          </a:ln>
        </p:spPr>
        <p:txBody>
          <a:bodyPr spcFirstLastPara="1" wrap="square" lIns="91425" tIns="91425" rIns="91425" bIns="91425" anchor="t" anchorCtr="0">
            <a:spAutoFit/>
          </a:bodyPr>
          <a:lstStyle/>
          <a:p>
            <a:pPr marL="269999" marR="0" lvl="0" indent="-269999" algn="l" rtl="0">
              <a:lnSpc>
                <a:spcPct val="100000"/>
              </a:lnSpc>
              <a:spcBef>
                <a:spcPts val="0"/>
              </a:spcBef>
              <a:spcAft>
                <a:spcPts val="0"/>
              </a:spcAft>
              <a:buClr>
                <a:srgbClr val="000000"/>
              </a:buClr>
              <a:buSzPts val="1500"/>
              <a:buFont typeface="Arial"/>
              <a:buNone/>
            </a:pPr>
            <a:r>
              <a:rPr lang="de-DE" sz="1500" b="0" i="0" u="none" strike="noStrike" cap="none">
                <a:solidFill>
                  <a:srgbClr val="565656"/>
                </a:solidFill>
                <a:latin typeface="Verdana"/>
                <a:ea typeface="Verdana"/>
                <a:cs typeface="Verdana"/>
                <a:sym typeface="Verdana"/>
              </a:rPr>
              <a:t>Angrist, J. &amp; Pischke, J.-S. (2015). </a:t>
            </a:r>
            <a:r>
              <a:rPr lang="de-DE" sz="1500" b="0" i="1" u="none" strike="noStrike" cap="none">
                <a:solidFill>
                  <a:srgbClr val="565656"/>
                </a:solidFill>
                <a:latin typeface="Verdana"/>
                <a:ea typeface="Verdana"/>
                <a:cs typeface="Verdana"/>
                <a:sym typeface="Verdana"/>
              </a:rPr>
              <a:t>Mastering `Metrics: The Path from Cause to Effect</a:t>
            </a:r>
            <a:r>
              <a:rPr lang="de-DE" sz="1500" b="0" i="0" u="none" strike="noStrike" cap="none">
                <a:solidFill>
                  <a:srgbClr val="565656"/>
                </a:solidFill>
                <a:latin typeface="Verdana"/>
                <a:ea typeface="Verdana"/>
                <a:cs typeface="Verdana"/>
                <a:sym typeface="Verdana"/>
              </a:rPr>
              <a:t>. Princeton University Press</a:t>
            </a:r>
            <a:endParaRPr sz="1500" b="0" i="0" u="none" strike="noStrike" cap="none">
              <a:solidFill>
                <a:srgbClr val="565656"/>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r>
              <a:rPr lang="de-DE" sz="1500">
                <a:solidFill>
                  <a:srgbClr val="565656"/>
                </a:solidFill>
                <a:latin typeface="Verdana"/>
                <a:ea typeface="Verdana"/>
                <a:cs typeface="Verdana"/>
                <a:sym typeface="Verdana"/>
              </a:rPr>
              <a:t>Coleman, R. (2019). </a:t>
            </a:r>
            <a:r>
              <a:rPr lang="de-DE" sz="1500" i="1">
                <a:solidFill>
                  <a:srgbClr val="565656"/>
                </a:solidFill>
                <a:latin typeface="Verdana"/>
                <a:ea typeface="Verdana"/>
                <a:cs typeface="Verdana"/>
                <a:sym typeface="Verdana"/>
              </a:rPr>
              <a:t>Designing experiments for the social sciences</a:t>
            </a:r>
            <a:r>
              <a:rPr lang="de-DE" sz="1500">
                <a:solidFill>
                  <a:srgbClr val="565656"/>
                </a:solidFill>
                <a:latin typeface="Verdana"/>
                <a:ea typeface="Verdana"/>
                <a:cs typeface="Verdana"/>
                <a:sym typeface="Verdana"/>
              </a:rPr>
              <a:t>. Sage</a:t>
            </a:r>
            <a:endParaRPr sz="1500">
              <a:solidFill>
                <a:srgbClr val="565656"/>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r>
              <a:rPr lang="de-DE" sz="1500" b="0" i="0" u="none" strike="noStrike" cap="none">
                <a:solidFill>
                  <a:srgbClr val="565656"/>
                </a:solidFill>
                <a:latin typeface="Verdana"/>
                <a:ea typeface="Verdana"/>
                <a:cs typeface="Verdana"/>
                <a:sym typeface="Verdana"/>
              </a:rPr>
              <a:t>Rubin, D. B. (1974). Estimating causal effects of treatments in randomized and nonrandomized studies. </a:t>
            </a:r>
            <a:r>
              <a:rPr lang="de-DE" sz="1500" b="0" i="1" u="none" strike="noStrike" cap="none">
                <a:solidFill>
                  <a:srgbClr val="565656"/>
                </a:solidFill>
                <a:latin typeface="Verdana"/>
                <a:ea typeface="Verdana"/>
                <a:cs typeface="Verdana"/>
                <a:sym typeface="Verdana"/>
              </a:rPr>
              <a:t>Journal of Educational Psychology, 66</a:t>
            </a:r>
            <a:r>
              <a:rPr lang="de-DE" sz="1500" b="0" i="0" u="none" strike="noStrike" cap="none">
                <a:solidFill>
                  <a:srgbClr val="565656"/>
                </a:solidFill>
                <a:latin typeface="Verdana"/>
                <a:ea typeface="Verdana"/>
                <a:cs typeface="Verdana"/>
                <a:sym typeface="Verdana"/>
              </a:rPr>
              <a:t>(5), 688–701</a:t>
            </a:r>
            <a:endParaRPr sz="1500" b="0" i="0" u="none" strike="noStrike" cap="none">
              <a:solidFill>
                <a:srgbClr val="565656"/>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r>
              <a:rPr lang="de-DE" sz="1500" b="0" i="0" u="none" strike="noStrike" cap="none">
                <a:solidFill>
                  <a:srgbClr val="565656"/>
                </a:solidFill>
                <a:highlight>
                  <a:srgbClr val="FFFFFF"/>
                </a:highlight>
                <a:latin typeface="Verdana"/>
                <a:ea typeface="Verdana"/>
                <a:cs typeface="Verdana"/>
                <a:sym typeface="Verdana"/>
              </a:rPr>
              <a:t>Shadish, W. R., Cook, T. D., &amp; Campbell, D. T. (2002). </a:t>
            </a:r>
            <a:r>
              <a:rPr lang="de-DE" sz="1500" b="0" i="1" u="none" strike="noStrike" cap="none">
                <a:solidFill>
                  <a:srgbClr val="565656"/>
                </a:solidFill>
                <a:highlight>
                  <a:srgbClr val="FFFFFF"/>
                </a:highlight>
                <a:latin typeface="Verdana"/>
                <a:ea typeface="Verdana"/>
                <a:cs typeface="Verdana"/>
                <a:sym typeface="Verdana"/>
              </a:rPr>
              <a:t>Experimental and quasi-experimental designs for generalized causal inference</a:t>
            </a:r>
            <a:r>
              <a:rPr lang="de-DE" sz="1500" b="0" i="0" u="none" strike="noStrike" cap="none">
                <a:solidFill>
                  <a:srgbClr val="565656"/>
                </a:solidFill>
                <a:highlight>
                  <a:srgbClr val="FFFFFF"/>
                </a:highlight>
                <a:latin typeface="Verdana"/>
                <a:ea typeface="Verdana"/>
                <a:cs typeface="Verdana"/>
                <a:sym typeface="Verdana"/>
              </a:rPr>
              <a:t>. Mifflin and Company</a:t>
            </a:r>
            <a:endParaRPr sz="1500" b="0" i="0" u="none" strike="noStrike" cap="none">
              <a:solidFill>
                <a:srgbClr val="565656"/>
              </a:solidFill>
              <a:latin typeface="Verdana"/>
              <a:ea typeface="Verdana"/>
              <a:cs typeface="Verdana"/>
              <a:sym typeface="Verdana"/>
            </a:endParaRPr>
          </a:p>
        </p:txBody>
      </p:sp>
      <p:sp>
        <p:nvSpPr>
          <p:cNvPr id="548" name="Google Shape;548;g106f91ce1b2_0_53"/>
          <p:cNvSpPr txBox="1">
            <a:spLocks noGrp="1"/>
          </p:cNvSpPr>
          <p:nvPr>
            <p:ph type="title" idx="4294967295"/>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106f91ce1b2_0_5"/>
          <p:cNvSpPr/>
          <p:nvPr/>
        </p:nvSpPr>
        <p:spPr>
          <a:xfrm>
            <a:off x="1013450" y="983863"/>
            <a:ext cx="2800332" cy="1828764"/>
          </a:xfrm>
          <a:prstGeom prst="cloud">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106f91ce1b2_0_5"/>
          <p:cNvSpPr txBox="1">
            <a:spLocks noGrp="1"/>
          </p:cNvSpPr>
          <p:nvPr>
            <p:ph type="title"/>
          </p:nvPr>
        </p:nvSpPr>
        <p:spPr>
          <a:xfrm>
            <a:off x="457200" y="2821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Rubin’s potential outcome framework</a:t>
            </a:r>
            <a:endParaRPr/>
          </a:p>
        </p:txBody>
      </p:sp>
      <p:grpSp>
        <p:nvGrpSpPr>
          <p:cNvPr id="65" name="Google Shape;65;g106f91ce1b2_0_5"/>
          <p:cNvGrpSpPr/>
          <p:nvPr/>
        </p:nvGrpSpPr>
        <p:grpSpPr>
          <a:xfrm>
            <a:off x="1621634" y="1430256"/>
            <a:ext cx="1584000" cy="936000"/>
            <a:chOff x="2339752" y="1275606"/>
            <a:chExt cx="1584000" cy="936000"/>
          </a:xfrm>
        </p:grpSpPr>
        <p:sp>
          <p:nvSpPr>
            <p:cNvPr id="66" name="Google Shape;66;g106f91ce1b2_0_5"/>
            <p:cNvSpPr/>
            <p:nvPr/>
          </p:nvSpPr>
          <p:spPr>
            <a:xfrm>
              <a:off x="2339752" y="1275606"/>
              <a:ext cx="1584000" cy="9360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with D=0</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and Y</a:t>
              </a:r>
              <a:r>
                <a:rPr lang="de-DE" sz="1800" b="0" i="0" u="none" strike="noStrike" cap="none" baseline="-25000">
                  <a:solidFill>
                    <a:srgbClr val="565656"/>
                  </a:solidFill>
                  <a:latin typeface="Arial"/>
                  <a:ea typeface="Arial"/>
                  <a:cs typeface="Arial"/>
                  <a:sym typeface="Arial"/>
                </a:rPr>
                <a:t>D=0</a:t>
              </a:r>
              <a:endParaRPr sz="1800" b="0" i="0" u="none" strike="noStrike" cap="none" baseline="-25000">
                <a:solidFill>
                  <a:srgbClr val="565656"/>
                </a:solidFill>
                <a:latin typeface="Arial"/>
                <a:ea typeface="Arial"/>
                <a:cs typeface="Arial"/>
                <a:sym typeface="Arial"/>
              </a:endParaRPr>
            </a:p>
          </p:txBody>
        </p:sp>
        <p:grpSp>
          <p:nvGrpSpPr>
            <p:cNvPr id="67" name="Google Shape;67;g106f91ce1b2_0_5"/>
            <p:cNvGrpSpPr/>
            <p:nvPr/>
          </p:nvGrpSpPr>
          <p:grpSpPr>
            <a:xfrm>
              <a:off x="2483768" y="1383618"/>
              <a:ext cx="293813" cy="720080"/>
              <a:chOff x="1829915" y="3435846"/>
              <a:chExt cx="293813" cy="720080"/>
            </a:xfrm>
          </p:grpSpPr>
          <p:cxnSp>
            <p:nvCxnSpPr>
              <p:cNvPr id="68" name="Google Shape;68;g106f91ce1b2_0_5"/>
              <p:cNvCxnSpPr/>
              <p:nvPr/>
            </p:nvCxnSpPr>
            <p:spPr>
              <a:xfrm rot="10800000" flipH="1">
                <a:off x="1835696" y="3867926"/>
                <a:ext cx="144000" cy="288000"/>
              </a:xfrm>
              <a:prstGeom prst="straightConnector1">
                <a:avLst/>
              </a:prstGeom>
              <a:noFill/>
              <a:ln w="28575" cap="flat" cmpd="sng">
                <a:solidFill>
                  <a:srgbClr val="97B853"/>
                </a:solidFill>
                <a:prstDash val="solid"/>
                <a:round/>
                <a:headEnd type="none" w="sm" len="sm"/>
                <a:tailEnd type="none" w="sm" len="sm"/>
              </a:ln>
            </p:spPr>
          </p:cxnSp>
          <p:cxnSp>
            <p:nvCxnSpPr>
              <p:cNvPr id="69" name="Google Shape;69;g106f91ce1b2_0_5"/>
              <p:cNvCxnSpPr/>
              <p:nvPr/>
            </p:nvCxnSpPr>
            <p:spPr>
              <a:xfrm rot="10800000">
                <a:off x="1979728" y="3867926"/>
                <a:ext cx="144000" cy="288000"/>
              </a:xfrm>
              <a:prstGeom prst="straightConnector1">
                <a:avLst/>
              </a:prstGeom>
              <a:noFill/>
              <a:ln w="28575" cap="flat" cmpd="sng">
                <a:solidFill>
                  <a:srgbClr val="97B853"/>
                </a:solidFill>
                <a:prstDash val="solid"/>
                <a:round/>
                <a:headEnd type="none" w="sm" len="sm"/>
                <a:tailEnd type="none" w="sm" len="sm"/>
              </a:ln>
            </p:spPr>
          </p:cxnSp>
          <p:cxnSp>
            <p:nvCxnSpPr>
              <p:cNvPr id="70" name="Google Shape;70;g106f91ce1b2_0_5"/>
              <p:cNvCxnSpPr/>
              <p:nvPr/>
            </p:nvCxnSpPr>
            <p:spPr>
              <a:xfrm rot="10800000">
                <a:off x="1979712" y="3579849"/>
                <a:ext cx="0" cy="295800"/>
              </a:xfrm>
              <a:prstGeom prst="straightConnector1">
                <a:avLst/>
              </a:prstGeom>
              <a:noFill/>
              <a:ln w="28575" cap="flat" cmpd="sng">
                <a:solidFill>
                  <a:srgbClr val="97B853"/>
                </a:solidFill>
                <a:prstDash val="solid"/>
                <a:round/>
                <a:headEnd type="none" w="sm" len="sm"/>
                <a:tailEnd type="none" w="sm" len="sm"/>
              </a:ln>
            </p:spPr>
          </p:cxnSp>
          <p:cxnSp>
            <p:nvCxnSpPr>
              <p:cNvPr id="71" name="Google Shape;71;g106f91ce1b2_0_5"/>
              <p:cNvCxnSpPr/>
              <p:nvPr/>
            </p:nvCxnSpPr>
            <p:spPr>
              <a:xfrm rot="10800000" flipH="1">
                <a:off x="1829915" y="3579895"/>
                <a:ext cx="149700" cy="288000"/>
              </a:xfrm>
              <a:prstGeom prst="straightConnector1">
                <a:avLst/>
              </a:prstGeom>
              <a:noFill/>
              <a:ln w="28575" cap="flat" cmpd="sng">
                <a:solidFill>
                  <a:srgbClr val="97B853"/>
                </a:solidFill>
                <a:prstDash val="solid"/>
                <a:round/>
                <a:headEnd type="none" w="sm" len="sm"/>
                <a:tailEnd type="none" w="sm" len="sm"/>
              </a:ln>
            </p:spPr>
          </p:cxnSp>
          <p:cxnSp>
            <p:nvCxnSpPr>
              <p:cNvPr id="72" name="Google Shape;72;g106f91ce1b2_0_5"/>
              <p:cNvCxnSpPr/>
              <p:nvPr/>
            </p:nvCxnSpPr>
            <p:spPr>
              <a:xfrm rot="10800000">
                <a:off x="1979728" y="3579893"/>
                <a:ext cx="144000" cy="288000"/>
              </a:xfrm>
              <a:prstGeom prst="straightConnector1">
                <a:avLst/>
              </a:prstGeom>
              <a:noFill/>
              <a:ln w="28575" cap="flat" cmpd="sng">
                <a:solidFill>
                  <a:srgbClr val="97B853"/>
                </a:solidFill>
                <a:prstDash val="solid"/>
                <a:round/>
                <a:headEnd type="none" w="sm" len="sm"/>
                <a:tailEnd type="none" w="sm" len="sm"/>
              </a:ln>
            </p:spPr>
          </p:cxnSp>
          <p:sp>
            <p:nvSpPr>
              <p:cNvPr id="73" name="Google Shape;73;g106f91ce1b2_0_5"/>
              <p:cNvSpPr/>
              <p:nvPr/>
            </p:nvSpPr>
            <p:spPr>
              <a:xfrm>
                <a:off x="1904813" y="3435846"/>
                <a:ext cx="147000" cy="144000"/>
              </a:xfrm>
              <a:prstGeom prst="ellipse">
                <a:avLst/>
              </a:prstGeom>
              <a:noFill/>
              <a:ln w="25400" cap="flat" cmpd="sng">
                <a:solidFill>
                  <a:srgbClr val="84B8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grpSp>
        <p:nvGrpSpPr>
          <p:cNvPr id="74" name="Google Shape;74;g106f91ce1b2_0_5"/>
          <p:cNvGrpSpPr/>
          <p:nvPr/>
        </p:nvGrpSpPr>
        <p:grpSpPr>
          <a:xfrm>
            <a:off x="5130924" y="1430256"/>
            <a:ext cx="1584000" cy="936000"/>
            <a:chOff x="2339752" y="1275606"/>
            <a:chExt cx="1584000" cy="936000"/>
          </a:xfrm>
        </p:grpSpPr>
        <p:sp>
          <p:nvSpPr>
            <p:cNvPr id="75" name="Google Shape;75;g106f91ce1b2_0_5"/>
            <p:cNvSpPr/>
            <p:nvPr/>
          </p:nvSpPr>
          <p:spPr>
            <a:xfrm>
              <a:off x="2339752" y="1275606"/>
              <a:ext cx="1584000" cy="9360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with D=1</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and Y</a:t>
              </a:r>
              <a:r>
                <a:rPr lang="de-DE" sz="1800" b="0" i="0" u="none" strike="noStrike" cap="none" baseline="-25000">
                  <a:solidFill>
                    <a:srgbClr val="565656"/>
                  </a:solidFill>
                  <a:latin typeface="Arial"/>
                  <a:ea typeface="Arial"/>
                  <a:cs typeface="Arial"/>
                  <a:sym typeface="Arial"/>
                </a:rPr>
                <a:t>D=1</a:t>
              </a:r>
              <a:endParaRPr sz="1800" b="0" i="0" u="none" strike="noStrike" cap="none" baseline="-25000">
                <a:solidFill>
                  <a:srgbClr val="565656"/>
                </a:solidFill>
                <a:latin typeface="Arial"/>
                <a:ea typeface="Arial"/>
                <a:cs typeface="Arial"/>
                <a:sym typeface="Arial"/>
              </a:endParaRPr>
            </a:p>
          </p:txBody>
        </p:sp>
        <p:grpSp>
          <p:nvGrpSpPr>
            <p:cNvPr id="76" name="Google Shape;76;g106f91ce1b2_0_5"/>
            <p:cNvGrpSpPr/>
            <p:nvPr/>
          </p:nvGrpSpPr>
          <p:grpSpPr>
            <a:xfrm>
              <a:off x="2483768" y="1383618"/>
              <a:ext cx="293813" cy="720080"/>
              <a:chOff x="1829915" y="3435846"/>
              <a:chExt cx="293813" cy="720080"/>
            </a:xfrm>
          </p:grpSpPr>
          <p:cxnSp>
            <p:nvCxnSpPr>
              <p:cNvPr id="77" name="Google Shape;77;g106f91ce1b2_0_5"/>
              <p:cNvCxnSpPr/>
              <p:nvPr/>
            </p:nvCxnSpPr>
            <p:spPr>
              <a:xfrm rot="10800000" flipH="1">
                <a:off x="1835696" y="3867926"/>
                <a:ext cx="144000" cy="288000"/>
              </a:xfrm>
              <a:prstGeom prst="straightConnector1">
                <a:avLst/>
              </a:prstGeom>
              <a:noFill/>
              <a:ln w="28575" cap="flat" cmpd="sng">
                <a:solidFill>
                  <a:srgbClr val="97B853"/>
                </a:solidFill>
                <a:prstDash val="solid"/>
                <a:round/>
                <a:headEnd type="none" w="sm" len="sm"/>
                <a:tailEnd type="none" w="sm" len="sm"/>
              </a:ln>
            </p:spPr>
          </p:cxnSp>
          <p:cxnSp>
            <p:nvCxnSpPr>
              <p:cNvPr id="78" name="Google Shape;78;g106f91ce1b2_0_5"/>
              <p:cNvCxnSpPr/>
              <p:nvPr/>
            </p:nvCxnSpPr>
            <p:spPr>
              <a:xfrm rot="10800000">
                <a:off x="1979728" y="3867926"/>
                <a:ext cx="144000" cy="288000"/>
              </a:xfrm>
              <a:prstGeom prst="straightConnector1">
                <a:avLst/>
              </a:prstGeom>
              <a:noFill/>
              <a:ln w="28575" cap="flat" cmpd="sng">
                <a:solidFill>
                  <a:srgbClr val="97B853"/>
                </a:solidFill>
                <a:prstDash val="solid"/>
                <a:round/>
                <a:headEnd type="none" w="sm" len="sm"/>
                <a:tailEnd type="none" w="sm" len="sm"/>
              </a:ln>
            </p:spPr>
          </p:cxnSp>
          <p:cxnSp>
            <p:nvCxnSpPr>
              <p:cNvPr id="79" name="Google Shape;79;g106f91ce1b2_0_5"/>
              <p:cNvCxnSpPr/>
              <p:nvPr/>
            </p:nvCxnSpPr>
            <p:spPr>
              <a:xfrm rot="10800000">
                <a:off x="1979712" y="3579849"/>
                <a:ext cx="0" cy="295800"/>
              </a:xfrm>
              <a:prstGeom prst="straightConnector1">
                <a:avLst/>
              </a:prstGeom>
              <a:noFill/>
              <a:ln w="28575" cap="flat" cmpd="sng">
                <a:solidFill>
                  <a:srgbClr val="97B853"/>
                </a:solidFill>
                <a:prstDash val="solid"/>
                <a:round/>
                <a:headEnd type="none" w="sm" len="sm"/>
                <a:tailEnd type="none" w="sm" len="sm"/>
              </a:ln>
            </p:spPr>
          </p:cxnSp>
          <p:cxnSp>
            <p:nvCxnSpPr>
              <p:cNvPr id="80" name="Google Shape;80;g106f91ce1b2_0_5"/>
              <p:cNvCxnSpPr/>
              <p:nvPr/>
            </p:nvCxnSpPr>
            <p:spPr>
              <a:xfrm rot="10800000" flipH="1">
                <a:off x="1829915" y="3579895"/>
                <a:ext cx="149700" cy="288000"/>
              </a:xfrm>
              <a:prstGeom prst="straightConnector1">
                <a:avLst/>
              </a:prstGeom>
              <a:noFill/>
              <a:ln w="28575" cap="flat" cmpd="sng">
                <a:solidFill>
                  <a:srgbClr val="97B853"/>
                </a:solidFill>
                <a:prstDash val="solid"/>
                <a:round/>
                <a:headEnd type="none" w="sm" len="sm"/>
                <a:tailEnd type="none" w="sm" len="sm"/>
              </a:ln>
            </p:spPr>
          </p:cxnSp>
          <p:cxnSp>
            <p:nvCxnSpPr>
              <p:cNvPr id="81" name="Google Shape;81;g106f91ce1b2_0_5"/>
              <p:cNvCxnSpPr/>
              <p:nvPr/>
            </p:nvCxnSpPr>
            <p:spPr>
              <a:xfrm rot="10800000">
                <a:off x="1979728" y="3579893"/>
                <a:ext cx="144000" cy="288000"/>
              </a:xfrm>
              <a:prstGeom prst="straightConnector1">
                <a:avLst/>
              </a:prstGeom>
              <a:noFill/>
              <a:ln w="28575" cap="flat" cmpd="sng">
                <a:solidFill>
                  <a:srgbClr val="97B853"/>
                </a:solidFill>
                <a:prstDash val="solid"/>
                <a:round/>
                <a:headEnd type="none" w="sm" len="sm"/>
                <a:tailEnd type="none" w="sm" len="sm"/>
              </a:ln>
            </p:spPr>
          </p:cxnSp>
          <p:sp>
            <p:nvSpPr>
              <p:cNvPr id="82" name="Google Shape;82;g106f91ce1b2_0_5"/>
              <p:cNvSpPr/>
              <p:nvPr/>
            </p:nvSpPr>
            <p:spPr>
              <a:xfrm>
                <a:off x="1904813" y="3435846"/>
                <a:ext cx="147000" cy="144000"/>
              </a:xfrm>
              <a:prstGeom prst="ellipse">
                <a:avLst/>
              </a:prstGeom>
              <a:noFill/>
              <a:ln w="25400" cap="flat" cmpd="sng">
                <a:solidFill>
                  <a:srgbClr val="84B8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83" name="Google Shape;83;g106f91ce1b2_0_5"/>
          <p:cNvSpPr/>
          <p:nvPr/>
        </p:nvSpPr>
        <p:spPr>
          <a:xfrm>
            <a:off x="4522750" y="983863"/>
            <a:ext cx="2800332" cy="1828764"/>
          </a:xfrm>
          <a:prstGeom prst="cloud">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106f91ce1b2_0_5"/>
          <p:cNvSpPr txBox="1">
            <a:spLocks noGrp="1"/>
          </p:cNvSpPr>
          <p:nvPr>
            <p:ph type="body" idx="1"/>
          </p:nvPr>
        </p:nvSpPr>
        <p:spPr>
          <a:xfrm>
            <a:off x="457200" y="2928950"/>
            <a:ext cx="8229600" cy="1665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400"/>
              </a:spcBef>
              <a:spcAft>
                <a:spcPts val="0"/>
              </a:spcAft>
              <a:buClr>
                <a:schemeClr val="dk1"/>
              </a:buClr>
              <a:buSzPts val="1100"/>
              <a:buFont typeface="Arial"/>
              <a:buNone/>
            </a:pPr>
            <a:r>
              <a:rPr lang="de-DE"/>
              <a:t>The impossible, ideal experiment</a:t>
            </a:r>
            <a:endParaRPr/>
          </a:p>
          <a:p>
            <a:pPr marL="457200" lvl="0" indent="-342900" algn="l" rtl="0">
              <a:lnSpc>
                <a:spcPct val="115000"/>
              </a:lnSpc>
              <a:spcBef>
                <a:spcPts val="400"/>
              </a:spcBef>
              <a:spcAft>
                <a:spcPts val="0"/>
              </a:spcAft>
              <a:buSzPts val="1800"/>
              <a:buChar char="•"/>
            </a:pPr>
            <a:r>
              <a:rPr lang="de-DE"/>
              <a:t>In </a:t>
            </a:r>
            <a:r>
              <a:rPr lang="de-DE" i="1"/>
              <a:t>parallel universes </a:t>
            </a:r>
            <a:r>
              <a:rPr lang="de-DE"/>
              <a:t>where the same individual is once treated and once not treated, nothing differs except the treatment and outcome (</a:t>
            </a:r>
            <a:r>
              <a:rPr lang="de-DE" i="1"/>
              <a:t>ceteris paribus/other things equal</a:t>
            </a:r>
            <a:r>
              <a:rPr lang="de-DE"/>
              <a:t>)</a:t>
            </a:r>
            <a:endParaRPr/>
          </a:p>
          <a:p>
            <a:pPr marL="457200" lvl="0" indent="-342900" algn="l" rtl="0">
              <a:lnSpc>
                <a:spcPct val="115000"/>
              </a:lnSpc>
              <a:spcBef>
                <a:spcPts val="0"/>
              </a:spcBef>
              <a:spcAft>
                <a:spcPts val="0"/>
              </a:spcAft>
              <a:buClr>
                <a:srgbClr val="565656"/>
              </a:buClr>
              <a:buSzPts val="1800"/>
              <a:buChar char="•"/>
            </a:pPr>
            <a:r>
              <a:rPr lang="de-DE">
                <a:solidFill>
                  <a:srgbClr val="ED1C24"/>
                </a:solidFill>
              </a:rPr>
              <a:t>What would have been</a:t>
            </a:r>
            <a:r>
              <a:rPr lang="de-DE">
                <a:solidFill>
                  <a:srgbClr val="565656"/>
                </a:solidFill>
              </a:rPr>
              <a:t> </a:t>
            </a:r>
            <a:r>
              <a:rPr lang="de-DE">
                <a:solidFill>
                  <a:srgbClr val="ED1C24"/>
                </a:solidFill>
              </a:rPr>
              <a:t>(</a:t>
            </a:r>
            <a:r>
              <a:rPr lang="de-DE" i="1">
                <a:solidFill>
                  <a:srgbClr val="ED1C24"/>
                </a:solidFill>
              </a:rPr>
              <a:t>potential outcome</a:t>
            </a:r>
            <a:r>
              <a:rPr lang="de-DE">
                <a:solidFill>
                  <a:srgbClr val="ED1C24"/>
                </a:solidFill>
              </a:rPr>
              <a:t> or </a:t>
            </a:r>
            <a:r>
              <a:rPr lang="de-DE" i="1">
                <a:solidFill>
                  <a:srgbClr val="ED1C24"/>
                </a:solidFill>
              </a:rPr>
              <a:t>counterfactual</a:t>
            </a:r>
            <a:r>
              <a:rPr lang="de-DE">
                <a:solidFill>
                  <a:srgbClr val="ED1C24"/>
                </a:solidFill>
              </a:rPr>
              <a:t>)?</a:t>
            </a:r>
            <a:endParaRPr>
              <a:solidFill>
                <a:srgbClr val="ED1C24"/>
              </a:solidFill>
            </a:endParaRPr>
          </a:p>
          <a:p>
            <a:pPr marL="457200" lvl="0" indent="-342900" algn="l" rtl="0">
              <a:lnSpc>
                <a:spcPct val="115000"/>
              </a:lnSpc>
              <a:spcBef>
                <a:spcPts val="0"/>
              </a:spcBef>
              <a:spcAft>
                <a:spcPts val="0"/>
              </a:spcAft>
              <a:buSzPts val="1800"/>
              <a:buChar char="•"/>
            </a:pPr>
            <a:r>
              <a:rPr lang="de-DE"/>
              <a:t>Then, the difference Y</a:t>
            </a:r>
            <a:r>
              <a:rPr lang="de-DE" baseline="-25000"/>
              <a:t>D=1 </a:t>
            </a:r>
            <a:r>
              <a:rPr lang="de-DE"/>
              <a:t>- Y</a:t>
            </a:r>
            <a:r>
              <a:rPr lang="de-DE" baseline="-25000"/>
              <a:t>D=0 </a:t>
            </a:r>
            <a:r>
              <a:rPr lang="de-DE"/>
              <a:t>reflects the causal effect of D on Y </a:t>
            </a:r>
            <a:endParaRPr/>
          </a:p>
          <a:p>
            <a:pPr marL="0" lvl="0" indent="0" algn="l" rtl="0">
              <a:lnSpc>
                <a:spcPct val="115000"/>
              </a:lnSpc>
              <a:spcBef>
                <a:spcPts val="400"/>
              </a:spcBef>
              <a:spcAft>
                <a:spcPts val="0"/>
              </a:spcAft>
              <a:buSzPts val="1800"/>
              <a:buNone/>
            </a:pPr>
            <a:endParaRPr>
              <a:solidFill>
                <a:srgbClr val="565656"/>
              </a:solidFill>
            </a:endParaRPr>
          </a:p>
        </p:txBody>
      </p:sp>
      <p:sp>
        <p:nvSpPr>
          <p:cNvPr id="85" name="Google Shape;85;g106f91ce1b2_0_5"/>
          <p:cNvSpPr txBox="1"/>
          <p:nvPr/>
        </p:nvSpPr>
        <p:spPr>
          <a:xfrm>
            <a:off x="6144000" y="4670750"/>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565656"/>
                </a:solidFill>
                <a:latin typeface="Verdana"/>
                <a:ea typeface="Verdana"/>
                <a:cs typeface="Verdana"/>
                <a:sym typeface="Verdana"/>
              </a:rPr>
              <a:t>Rubin, 1974</a:t>
            </a:r>
            <a:endParaRPr sz="1100" b="0" i="0" u="none" strike="noStrike" cap="none">
              <a:solidFill>
                <a:srgbClr val="000000"/>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06f91ce1b2_0_64"/>
          <p:cNvSpPr txBox="1">
            <a:spLocks noGrp="1"/>
          </p:cNvSpPr>
          <p:nvPr>
            <p:ph type="title"/>
          </p:nvPr>
        </p:nvSpPr>
        <p:spPr>
          <a:xfrm>
            <a:off x="457200" y="2821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Rubin’s potential outcome framework</a:t>
            </a:r>
            <a:endParaRPr/>
          </a:p>
        </p:txBody>
      </p:sp>
      <p:sp>
        <p:nvSpPr>
          <p:cNvPr id="92" name="Google Shape;92;g106f91ce1b2_0_64"/>
          <p:cNvSpPr txBox="1">
            <a:spLocks noGrp="1"/>
          </p:cNvSpPr>
          <p:nvPr>
            <p:ph type="body" idx="1"/>
          </p:nvPr>
        </p:nvSpPr>
        <p:spPr>
          <a:xfrm>
            <a:off x="4729175" y="1428750"/>
            <a:ext cx="3957600" cy="3165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400"/>
              </a:spcBef>
              <a:spcAft>
                <a:spcPts val="0"/>
              </a:spcAft>
              <a:buSzPts val="1800"/>
              <a:buNone/>
            </a:pPr>
            <a:r>
              <a:rPr lang="de-DE"/>
              <a:t>In reality, we need to compare groups</a:t>
            </a:r>
            <a:endParaRPr/>
          </a:p>
          <a:p>
            <a:pPr marL="457200" lvl="0" indent="-342900" algn="l" rtl="0">
              <a:lnSpc>
                <a:spcPct val="115000"/>
              </a:lnSpc>
              <a:spcBef>
                <a:spcPts val="400"/>
              </a:spcBef>
              <a:spcAft>
                <a:spcPts val="0"/>
              </a:spcAft>
              <a:buSzPts val="1800"/>
              <a:buChar char="•"/>
            </a:pPr>
            <a:r>
              <a:rPr lang="de-DE"/>
              <a:t>E[Y</a:t>
            </a:r>
            <a:r>
              <a:rPr lang="de-DE" baseline="-25000"/>
              <a:t>1,i</a:t>
            </a:r>
            <a:r>
              <a:rPr lang="de-DE"/>
              <a:t>|D</a:t>
            </a:r>
            <a:r>
              <a:rPr lang="de-DE" baseline="-25000"/>
              <a:t>i</a:t>
            </a:r>
            <a:r>
              <a:rPr lang="de-DE"/>
              <a:t>=1] - E[Y</a:t>
            </a:r>
            <a:r>
              <a:rPr lang="de-DE" baseline="-25000"/>
              <a:t>0,i</a:t>
            </a:r>
            <a:r>
              <a:rPr lang="de-DE"/>
              <a:t>|D</a:t>
            </a:r>
            <a:r>
              <a:rPr lang="de-DE" baseline="-25000"/>
              <a:t>i</a:t>
            </a:r>
            <a:r>
              <a:rPr lang="de-DE"/>
              <a:t>=0] </a:t>
            </a:r>
            <a:endParaRPr/>
          </a:p>
          <a:p>
            <a:pPr marL="457200" lvl="0" indent="-342900" algn="l" rtl="0">
              <a:lnSpc>
                <a:spcPct val="115000"/>
              </a:lnSpc>
              <a:spcBef>
                <a:spcPts val="0"/>
              </a:spcBef>
              <a:spcAft>
                <a:spcPts val="0"/>
              </a:spcAft>
              <a:buSzPts val="1800"/>
              <a:buChar char="•"/>
            </a:pPr>
            <a:r>
              <a:rPr lang="de-DE"/>
              <a:t>Difference between treatment and control group only reflects effect of D, if other things are equal (</a:t>
            </a:r>
            <a:r>
              <a:rPr lang="de-DE" i="1"/>
              <a:t>ceteris paribus</a:t>
            </a:r>
            <a:r>
              <a:rPr lang="de-DE"/>
              <a:t>)</a:t>
            </a:r>
            <a:endParaRPr/>
          </a:p>
          <a:p>
            <a:pPr marL="457200" lvl="0" indent="-342900" algn="l" rtl="0">
              <a:lnSpc>
                <a:spcPct val="115000"/>
              </a:lnSpc>
              <a:spcBef>
                <a:spcPts val="0"/>
              </a:spcBef>
              <a:spcAft>
                <a:spcPts val="0"/>
              </a:spcAft>
              <a:buSzPts val="1800"/>
              <a:buChar char="•"/>
            </a:pPr>
            <a:r>
              <a:rPr lang="de-DE"/>
              <a:t>If selection into groups relates to something that is also relevant for the outcome, difference between groups reflects causal effect and </a:t>
            </a:r>
            <a:r>
              <a:rPr lang="de-DE" i="1"/>
              <a:t>selection bias</a:t>
            </a:r>
            <a:endParaRPr/>
          </a:p>
        </p:txBody>
      </p:sp>
      <p:sp>
        <p:nvSpPr>
          <p:cNvPr id="93" name="Google Shape;93;g106f91ce1b2_0_64"/>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565656"/>
                </a:solidFill>
                <a:latin typeface="Verdana"/>
                <a:ea typeface="Verdana"/>
                <a:cs typeface="Verdana"/>
                <a:sym typeface="Verdana"/>
              </a:rPr>
              <a:t>Rubin, 1974</a:t>
            </a:r>
            <a:endParaRPr sz="1100" b="0" i="0" u="none" strike="noStrike" cap="none">
              <a:solidFill>
                <a:srgbClr val="000000"/>
              </a:solidFill>
              <a:latin typeface="Verdana"/>
              <a:ea typeface="Verdana"/>
              <a:cs typeface="Verdana"/>
              <a:sym typeface="Verdana"/>
            </a:endParaRPr>
          </a:p>
        </p:txBody>
      </p:sp>
      <p:pic>
        <p:nvPicPr>
          <p:cNvPr id="94" name="Google Shape;94;g106f91ce1b2_0_64"/>
          <p:cNvPicPr preferRelativeResize="0"/>
          <p:nvPr/>
        </p:nvPicPr>
        <p:blipFill rotWithShape="1">
          <a:blip r:embed="rId3">
            <a:alphaModFix/>
          </a:blip>
          <a:srcRect/>
          <a:stretch/>
        </p:blipFill>
        <p:spPr>
          <a:xfrm>
            <a:off x="457200" y="1525350"/>
            <a:ext cx="4271976" cy="231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106f91ce1b2_0_96"/>
          <p:cNvSpPr txBox="1">
            <a:spLocks noGrp="1"/>
          </p:cNvSpPr>
          <p:nvPr>
            <p:ph type="title"/>
          </p:nvPr>
        </p:nvSpPr>
        <p:spPr>
          <a:xfrm>
            <a:off x="457200" y="2821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Rubin’s potential outcome framework</a:t>
            </a:r>
            <a:endParaRPr/>
          </a:p>
        </p:txBody>
      </p:sp>
      <p:sp>
        <p:nvSpPr>
          <p:cNvPr id="101" name="Google Shape;101;g106f91ce1b2_0_96"/>
          <p:cNvSpPr txBox="1">
            <a:spLocks noGrp="1"/>
          </p:cNvSpPr>
          <p:nvPr>
            <p:ph type="body" idx="1"/>
          </p:nvPr>
        </p:nvSpPr>
        <p:spPr>
          <a:xfrm>
            <a:off x="4729175" y="3737250"/>
            <a:ext cx="3957600" cy="857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400"/>
              </a:spcBef>
              <a:spcAft>
                <a:spcPts val="0"/>
              </a:spcAft>
              <a:buSzPts val="1800"/>
              <a:buNone/>
            </a:pPr>
            <a:r>
              <a:rPr lang="de-DE"/>
              <a:t>In other words, selection bias means that we compare apples and oranges!</a:t>
            </a:r>
            <a:endParaRPr/>
          </a:p>
        </p:txBody>
      </p:sp>
      <p:pic>
        <p:nvPicPr>
          <p:cNvPr id="102" name="Google Shape;102;g106f91ce1b2_0_96"/>
          <p:cNvPicPr preferRelativeResize="0"/>
          <p:nvPr/>
        </p:nvPicPr>
        <p:blipFill rotWithShape="1">
          <a:blip r:embed="rId3">
            <a:alphaModFix/>
          </a:blip>
          <a:srcRect/>
          <a:stretch/>
        </p:blipFill>
        <p:spPr>
          <a:xfrm>
            <a:off x="457200" y="1525350"/>
            <a:ext cx="4271976" cy="2312975"/>
          </a:xfrm>
          <a:prstGeom prst="rect">
            <a:avLst/>
          </a:prstGeom>
          <a:noFill/>
          <a:ln>
            <a:noFill/>
          </a:ln>
        </p:spPr>
      </p:pic>
      <p:pic>
        <p:nvPicPr>
          <p:cNvPr id="103" name="Google Shape;103;g106f91ce1b2_0_96"/>
          <p:cNvPicPr preferRelativeResize="0"/>
          <p:nvPr/>
        </p:nvPicPr>
        <p:blipFill rotWithShape="1">
          <a:blip r:embed="rId4">
            <a:alphaModFix/>
          </a:blip>
          <a:srcRect/>
          <a:stretch/>
        </p:blipFill>
        <p:spPr>
          <a:xfrm>
            <a:off x="4805375" y="2533150"/>
            <a:ext cx="567250" cy="567250"/>
          </a:xfrm>
          <a:prstGeom prst="rect">
            <a:avLst/>
          </a:prstGeom>
          <a:noFill/>
          <a:ln>
            <a:noFill/>
          </a:ln>
        </p:spPr>
      </p:pic>
      <p:pic>
        <p:nvPicPr>
          <p:cNvPr id="104" name="Google Shape;104;g106f91ce1b2_0_96"/>
          <p:cNvPicPr preferRelativeResize="0"/>
          <p:nvPr/>
        </p:nvPicPr>
        <p:blipFill rotWithShape="1">
          <a:blip r:embed="rId5">
            <a:alphaModFix/>
          </a:blip>
          <a:srcRect l="-20206" t="-22631" r="-29471" b="-27046"/>
          <a:stretch/>
        </p:blipFill>
        <p:spPr>
          <a:xfrm>
            <a:off x="4652975" y="1504321"/>
            <a:ext cx="894100" cy="1028829"/>
          </a:xfrm>
          <a:prstGeom prst="rect">
            <a:avLst/>
          </a:prstGeom>
          <a:noFill/>
          <a:ln>
            <a:noFill/>
          </a:ln>
        </p:spPr>
      </p:pic>
      <p:sp>
        <p:nvSpPr>
          <p:cNvPr id="105" name="Google Shape;105;g106f91ce1b2_0_96"/>
          <p:cNvSpPr txBox="1"/>
          <p:nvPr/>
        </p:nvSpPr>
        <p:spPr>
          <a:xfrm rot="742050">
            <a:off x="6027003" y="2046263"/>
            <a:ext cx="1514137" cy="61558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selection </a:t>
            </a:r>
            <a:endParaRPr sz="1400" b="1" i="0" u="none" strike="noStrike" cap="none">
              <a:solidFill>
                <a:srgbClr val="565656"/>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bias!</a:t>
            </a:r>
            <a:endParaRPr sz="1400" b="1" i="0" u="none" strike="noStrike" cap="none">
              <a:solidFill>
                <a:srgbClr val="565656"/>
              </a:solidFill>
              <a:latin typeface="Verdana"/>
              <a:ea typeface="Verdana"/>
              <a:cs typeface="Verdana"/>
              <a:sym typeface="Verdana"/>
            </a:endParaRPr>
          </a:p>
        </p:txBody>
      </p:sp>
      <p:sp>
        <p:nvSpPr>
          <p:cNvPr id="106" name="Google Shape;106;g106f91ce1b2_0_96"/>
          <p:cNvSpPr/>
          <p:nvPr/>
        </p:nvSpPr>
        <p:spPr>
          <a:xfrm rot="708933">
            <a:off x="5500276" y="1599294"/>
            <a:ext cx="1068070" cy="1357270"/>
          </a:xfrm>
          <a:prstGeom prst="lightningBolt">
            <a:avLst/>
          </a:prstGeom>
          <a:noFill/>
          <a:ln w="76200" cap="flat" cmpd="sng">
            <a:solidFill>
              <a:srgbClr val="56565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06f91ce1b2_0_108"/>
          <p:cNvSpPr txBox="1">
            <a:spLocks noGrp="1"/>
          </p:cNvSpPr>
          <p:nvPr>
            <p:ph type="title"/>
          </p:nvPr>
        </p:nvSpPr>
        <p:spPr>
          <a:xfrm>
            <a:off x="457200" y="2821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Rubin’s potential outcome framework</a:t>
            </a:r>
            <a:endParaRPr/>
          </a:p>
        </p:txBody>
      </p:sp>
      <p:sp>
        <p:nvSpPr>
          <p:cNvPr id="113" name="Google Shape;113;g106f91ce1b2_0_108"/>
          <p:cNvSpPr txBox="1">
            <a:spLocks noGrp="1"/>
          </p:cNvSpPr>
          <p:nvPr>
            <p:ph type="body" idx="1"/>
          </p:nvPr>
        </p:nvSpPr>
        <p:spPr>
          <a:xfrm>
            <a:off x="4729175" y="3737250"/>
            <a:ext cx="3957600" cy="857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400"/>
              </a:spcBef>
              <a:spcAft>
                <a:spcPts val="0"/>
              </a:spcAft>
              <a:buSzPts val="1800"/>
              <a:buNone/>
            </a:pPr>
            <a:r>
              <a:rPr lang="de-DE"/>
              <a:t>Example:</a:t>
            </a:r>
            <a:endParaRPr/>
          </a:p>
          <a:p>
            <a:pPr marL="0" lvl="0" indent="0" algn="l" rtl="0">
              <a:lnSpc>
                <a:spcPct val="115000"/>
              </a:lnSpc>
              <a:spcBef>
                <a:spcPts val="400"/>
              </a:spcBef>
              <a:spcAft>
                <a:spcPts val="0"/>
              </a:spcAft>
              <a:buSzPts val="1800"/>
              <a:buNone/>
            </a:pPr>
            <a:r>
              <a:rPr lang="de-DE"/>
              <a:t>Negative correlation between private tutoring and mathematics achievement</a:t>
            </a:r>
            <a:endParaRPr/>
          </a:p>
        </p:txBody>
      </p:sp>
      <p:pic>
        <p:nvPicPr>
          <p:cNvPr id="114" name="Google Shape;114;g106f91ce1b2_0_108"/>
          <p:cNvPicPr preferRelativeResize="0"/>
          <p:nvPr/>
        </p:nvPicPr>
        <p:blipFill rotWithShape="1">
          <a:blip r:embed="rId3">
            <a:alphaModFix/>
          </a:blip>
          <a:srcRect/>
          <a:stretch/>
        </p:blipFill>
        <p:spPr>
          <a:xfrm>
            <a:off x="457200" y="1525350"/>
            <a:ext cx="4271976" cy="2312975"/>
          </a:xfrm>
          <a:prstGeom prst="rect">
            <a:avLst/>
          </a:prstGeom>
          <a:noFill/>
          <a:ln>
            <a:noFill/>
          </a:ln>
        </p:spPr>
      </p:pic>
      <p:pic>
        <p:nvPicPr>
          <p:cNvPr id="115" name="Google Shape;115;g106f91ce1b2_0_108"/>
          <p:cNvPicPr preferRelativeResize="0"/>
          <p:nvPr/>
        </p:nvPicPr>
        <p:blipFill rotWithShape="1">
          <a:blip r:embed="rId4">
            <a:alphaModFix/>
          </a:blip>
          <a:srcRect/>
          <a:stretch/>
        </p:blipFill>
        <p:spPr>
          <a:xfrm>
            <a:off x="4805375" y="2533150"/>
            <a:ext cx="567250" cy="567250"/>
          </a:xfrm>
          <a:prstGeom prst="rect">
            <a:avLst/>
          </a:prstGeom>
          <a:noFill/>
          <a:ln>
            <a:noFill/>
          </a:ln>
        </p:spPr>
      </p:pic>
      <p:pic>
        <p:nvPicPr>
          <p:cNvPr id="116" name="Google Shape;116;g106f91ce1b2_0_108"/>
          <p:cNvPicPr preferRelativeResize="0"/>
          <p:nvPr/>
        </p:nvPicPr>
        <p:blipFill rotWithShape="1">
          <a:blip r:embed="rId5">
            <a:alphaModFix/>
          </a:blip>
          <a:srcRect l="-20206" t="-22631" r="-29471" b="-27046"/>
          <a:stretch/>
        </p:blipFill>
        <p:spPr>
          <a:xfrm>
            <a:off x="4652975" y="1504321"/>
            <a:ext cx="894100" cy="1028829"/>
          </a:xfrm>
          <a:prstGeom prst="rect">
            <a:avLst/>
          </a:prstGeom>
          <a:noFill/>
          <a:ln>
            <a:noFill/>
          </a:ln>
        </p:spPr>
      </p:pic>
      <p:sp>
        <p:nvSpPr>
          <p:cNvPr id="117" name="Google Shape;117;g106f91ce1b2_0_108"/>
          <p:cNvSpPr txBox="1"/>
          <p:nvPr/>
        </p:nvSpPr>
        <p:spPr>
          <a:xfrm rot="742050">
            <a:off x="6027003" y="2046263"/>
            <a:ext cx="1514137" cy="61558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selection </a:t>
            </a:r>
            <a:endParaRPr sz="1400" b="1" i="0" u="none" strike="noStrike" cap="none">
              <a:solidFill>
                <a:srgbClr val="565656"/>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bias!</a:t>
            </a:r>
            <a:endParaRPr sz="1400" b="1" i="0" u="none" strike="noStrike" cap="none">
              <a:solidFill>
                <a:srgbClr val="565656"/>
              </a:solidFill>
              <a:latin typeface="Verdana"/>
              <a:ea typeface="Verdana"/>
              <a:cs typeface="Verdana"/>
              <a:sym typeface="Verdana"/>
            </a:endParaRPr>
          </a:p>
        </p:txBody>
      </p:sp>
      <p:sp>
        <p:nvSpPr>
          <p:cNvPr id="118" name="Google Shape;118;g106f91ce1b2_0_108"/>
          <p:cNvSpPr/>
          <p:nvPr/>
        </p:nvSpPr>
        <p:spPr>
          <a:xfrm rot="708933">
            <a:off x="5500276" y="1599294"/>
            <a:ext cx="1068070" cy="1357270"/>
          </a:xfrm>
          <a:prstGeom prst="lightningBolt">
            <a:avLst/>
          </a:prstGeom>
          <a:noFill/>
          <a:ln w="76200" cap="flat" cmpd="sng">
            <a:solidFill>
              <a:srgbClr val="56565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06b12f698d_0_7"/>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Correlation </a:t>
            </a:r>
            <a:r>
              <a:rPr lang="de-DE" sz="2400">
                <a:solidFill>
                  <a:srgbClr val="ED1C24"/>
                </a:solidFill>
              </a:rPr>
              <a:t>≠ </a:t>
            </a:r>
            <a:r>
              <a:rPr lang="de-DE"/>
              <a:t>Causation </a:t>
            </a:r>
            <a:r>
              <a:rPr lang="de-DE">
                <a:solidFill>
                  <a:srgbClr val="ED1C24"/>
                </a:solidFill>
              </a:rPr>
              <a:t>(!)</a:t>
            </a:r>
            <a:endParaRPr>
              <a:solidFill>
                <a:srgbClr val="ED1C24"/>
              </a:solidFill>
            </a:endParaRPr>
          </a:p>
        </p:txBody>
      </p:sp>
      <p:sp>
        <p:nvSpPr>
          <p:cNvPr id="125" name="Google Shape;125;g106b12f698d_0_7"/>
          <p:cNvSpPr txBox="1">
            <a:spLocks noGrp="1"/>
          </p:cNvSpPr>
          <p:nvPr>
            <p:ph type="body" idx="1"/>
          </p:nvPr>
        </p:nvSpPr>
        <p:spPr>
          <a:xfrm>
            <a:off x="1829400" y="1485900"/>
            <a:ext cx="3528300" cy="3108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de-DE"/>
              <a:t>Why does correlation not prove causation?</a:t>
            </a:r>
            <a:endParaRPr/>
          </a:p>
          <a:p>
            <a:pPr marL="457200" lvl="0" indent="-342900" algn="l" rtl="0">
              <a:lnSpc>
                <a:spcPct val="100000"/>
              </a:lnSpc>
              <a:spcBef>
                <a:spcPts val="0"/>
              </a:spcBef>
              <a:spcAft>
                <a:spcPts val="0"/>
              </a:spcAft>
              <a:buSzPts val="1800"/>
              <a:buChar char="•"/>
            </a:pPr>
            <a:r>
              <a:rPr lang="de-DE"/>
              <a:t>maybe we don’t know which variable came first (e.g., </a:t>
            </a:r>
            <a:r>
              <a:rPr lang="de-DE" i="1"/>
              <a:t>reverse causation</a:t>
            </a:r>
            <a:r>
              <a:rPr lang="de-DE"/>
              <a:t>)</a:t>
            </a:r>
            <a:endParaRPr/>
          </a:p>
          <a:p>
            <a:pPr marL="457200" lvl="0" indent="-342900" algn="l" rtl="0">
              <a:lnSpc>
                <a:spcPct val="100000"/>
              </a:lnSpc>
              <a:spcBef>
                <a:spcPts val="0"/>
              </a:spcBef>
              <a:spcAft>
                <a:spcPts val="0"/>
              </a:spcAft>
              <a:buSzPts val="1800"/>
              <a:buChar char="•"/>
            </a:pPr>
            <a:r>
              <a:rPr lang="de-DE"/>
              <a:t>maybe, there is no true association, at all (e.g., </a:t>
            </a:r>
            <a:r>
              <a:rPr lang="de-DE" i="1"/>
              <a:t>spurious correlation</a:t>
            </a:r>
            <a:r>
              <a:rPr lang="de-DE"/>
              <a:t>)</a:t>
            </a:r>
            <a:endParaRPr/>
          </a:p>
          <a:p>
            <a:pPr marL="457200" lvl="0" indent="-342900" algn="l" rtl="0">
              <a:lnSpc>
                <a:spcPct val="100000"/>
              </a:lnSpc>
              <a:spcBef>
                <a:spcPts val="0"/>
              </a:spcBef>
              <a:spcAft>
                <a:spcPts val="0"/>
              </a:spcAft>
              <a:buSzPts val="1800"/>
              <a:buChar char="•"/>
            </a:pPr>
            <a:r>
              <a:rPr lang="de-DE"/>
              <a:t>maybe, there are other explanations (e.g., </a:t>
            </a:r>
            <a:r>
              <a:rPr lang="de-DE" i="1"/>
              <a:t>third-variable effect</a:t>
            </a:r>
            <a:r>
              <a:rPr lang="de-DE"/>
              <a:t>, </a:t>
            </a:r>
            <a:r>
              <a:rPr lang="de-DE" i="1"/>
              <a:t>confounding</a:t>
            </a:r>
            <a:r>
              <a:rPr lang="de-DE"/>
              <a:t>, </a:t>
            </a:r>
            <a:r>
              <a:rPr lang="de-DE" i="1"/>
              <a:t>selection bias</a:t>
            </a:r>
            <a:r>
              <a:rPr lang="de-DE"/>
              <a:t>)</a:t>
            </a:r>
            <a:endParaRPr/>
          </a:p>
        </p:txBody>
      </p:sp>
      <p:sp>
        <p:nvSpPr>
          <p:cNvPr id="126" name="Google Shape;126;g106b12f698d_0_7"/>
          <p:cNvSpPr/>
          <p:nvPr/>
        </p:nvSpPr>
        <p:spPr>
          <a:xfrm rot="-2700000">
            <a:off x="383770" y="2872531"/>
            <a:ext cx="1214244" cy="1157392"/>
          </a:xfrm>
          <a:prstGeom prst="teardrop">
            <a:avLst>
              <a:gd name="adj" fmla="val 100000"/>
            </a:avLst>
          </a:prstGeom>
          <a:solidFill>
            <a:srgbClr val="CC41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106b12f698d_0_7"/>
          <p:cNvSpPr/>
          <p:nvPr/>
        </p:nvSpPr>
        <p:spPr>
          <a:xfrm rot="-2410439">
            <a:off x="545781" y="3080351"/>
            <a:ext cx="890080" cy="878171"/>
          </a:xfrm>
          <a:prstGeom prst="teardrop">
            <a:avLst>
              <a:gd name="adj" fmla="val 120270"/>
            </a:avLst>
          </a:pr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106b12f698d_0_7"/>
          <p:cNvSpPr/>
          <p:nvPr/>
        </p:nvSpPr>
        <p:spPr>
          <a:xfrm rot="-3352784">
            <a:off x="713754" y="3356878"/>
            <a:ext cx="554078" cy="629881"/>
          </a:xfrm>
          <a:prstGeom prst="teardrop">
            <a:avLst>
              <a:gd name="adj" fmla="val 100000"/>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106b12f698d_0_7"/>
          <p:cNvSpPr txBox="1">
            <a:spLocks noGrp="1"/>
          </p:cNvSpPr>
          <p:nvPr>
            <p:ph type="body" idx="1"/>
          </p:nvPr>
        </p:nvSpPr>
        <p:spPr>
          <a:xfrm>
            <a:off x="228600" y="4144725"/>
            <a:ext cx="1463700" cy="5415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400"/>
              </a:spcBef>
              <a:spcAft>
                <a:spcPts val="0"/>
              </a:spcAft>
              <a:buSzPts val="1800"/>
              <a:buNone/>
            </a:pPr>
            <a:r>
              <a:rPr lang="de-DE">
                <a:solidFill>
                  <a:srgbClr val="565656"/>
                </a:solidFill>
              </a:rPr>
              <a:t>Campfire example</a:t>
            </a:r>
            <a:endParaRPr>
              <a:solidFill>
                <a:srgbClr val="565656"/>
              </a:solidFill>
            </a:endParaRPr>
          </a:p>
        </p:txBody>
      </p:sp>
      <p:grpSp>
        <p:nvGrpSpPr>
          <p:cNvPr id="130" name="Google Shape;130;g106b12f698d_0_7"/>
          <p:cNvGrpSpPr/>
          <p:nvPr/>
        </p:nvGrpSpPr>
        <p:grpSpPr>
          <a:xfrm>
            <a:off x="5905924" y="1947052"/>
            <a:ext cx="2427067" cy="624686"/>
            <a:chOff x="5004048" y="1275606"/>
            <a:chExt cx="3096934" cy="936000"/>
          </a:xfrm>
        </p:grpSpPr>
        <p:sp>
          <p:nvSpPr>
            <p:cNvPr id="131" name="Google Shape;131;g106b12f698d_0_7"/>
            <p:cNvSpPr/>
            <p:nvPr/>
          </p:nvSpPr>
          <p:spPr>
            <a:xfrm>
              <a:off x="5004048" y="1275606"/>
              <a:ext cx="936000" cy="936000"/>
            </a:xfrm>
            <a:prstGeom prst="rect">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32" name="Google Shape;132;g106b12f698d_0_7"/>
            <p:cNvSpPr/>
            <p:nvPr/>
          </p:nvSpPr>
          <p:spPr>
            <a:xfrm rot="10800000">
              <a:off x="6120467" y="1563638"/>
              <a:ext cx="864000" cy="360000"/>
            </a:xfrm>
            <a:prstGeom prst="rightArrow">
              <a:avLst>
                <a:gd name="adj1" fmla="val 50000"/>
                <a:gd name="adj2" fmla="val 50000"/>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3" name="Google Shape;133;g106b12f698d_0_7"/>
            <p:cNvSpPr/>
            <p:nvPr/>
          </p:nvSpPr>
          <p:spPr>
            <a:xfrm>
              <a:off x="7164982" y="1275606"/>
              <a:ext cx="936000" cy="936000"/>
            </a:xfrm>
            <a:prstGeom prst="rect">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grpSp>
      <p:grpSp>
        <p:nvGrpSpPr>
          <p:cNvPr id="134" name="Google Shape;134;g106b12f698d_0_7"/>
          <p:cNvGrpSpPr/>
          <p:nvPr/>
        </p:nvGrpSpPr>
        <p:grpSpPr>
          <a:xfrm>
            <a:off x="5905924" y="2727852"/>
            <a:ext cx="2427067" cy="624686"/>
            <a:chOff x="5004048" y="1275606"/>
            <a:chExt cx="3096934" cy="936000"/>
          </a:xfrm>
        </p:grpSpPr>
        <p:sp>
          <p:nvSpPr>
            <p:cNvPr id="135" name="Google Shape;135;g106b12f698d_0_7"/>
            <p:cNvSpPr/>
            <p:nvPr/>
          </p:nvSpPr>
          <p:spPr>
            <a:xfrm>
              <a:off x="5004048" y="1275606"/>
              <a:ext cx="936000" cy="936000"/>
            </a:xfrm>
            <a:prstGeom prst="rect">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36" name="Google Shape;136;g106b12f698d_0_7"/>
            <p:cNvSpPr/>
            <p:nvPr/>
          </p:nvSpPr>
          <p:spPr>
            <a:xfrm>
              <a:off x="7164982" y="1275606"/>
              <a:ext cx="936000" cy="936000"/>
            </a:xfrm>
            <a:prstGeom prst="rect">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grpSp>
      <p:grpSp>
        <p:nvGrpSpPr>
          <p:cNvPr id="137" name="Google Shape;137;g106b12f698d_0_7"/>
          <p:cNvGrpSpPr/>
          <p:nvPr/>
        </p:nvGrpSpPr>
        <p:grpSpPr>
          <a:xfrm>
            <a:off x="5905924" y="3508652"/>
            <a:ext cx="2427067" cy="1205187"/>
            <a:chOff x="5004048" y="1275606"/>
            <a:chExt cx="3096934" cy="1805795"/>
          </a:xfrm>
        </p:grpSpPr>
        <p:sp>
          <p:nvSpPr>
            <p:cNvPr id="138" name="Google Shape;138;g106b12f698d_0_7"/>
            <p:cNvSpPr/>
            <p:nvPr/>
          </p:nvSpPr>
          <p:spPr>
            <a:xfrm>
              <a:off x="5004048" y="1275606"/>
              <a:ext cx="936000" cy="936000"/>
            </a:xfrm>
            <a:prstGeom prst="rect">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39" name="Google Shape;139;g106b12f698d_0_7"/>
            <p:cNvSpPr/>
            <p:nvPr/>
          </p:nvSpPr>
          <p:spPr>
            <a:xfrm rot="-7995432">
              <a:off x="5428902" y="2456990"/>
              <a:ext cx="934662" cy="337109"/>
            </a:xfrm>
            <a:prstGeom prst="rightArrow">
              <a:avLst>
                <a:gd name="adj1" fmla="val 50000"/>
                <a:gd name="adj2" fmla="val 50000"/>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0" name="Google Shape;140;g106b12f698d_0_7"/>
            <p:cNvSpPr/>
            <p:nvPr/>
          </p:nvSpPr>
          <p:spPr>
            <a:xfrm>
              <a:off x="7164982" y="1275606"/>
              <a:ext cx="936000" cy="936000"/>
            </a:xfrm>
            <a:prstGeom prst="rect">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grpSp>
      <p:sp>
        <p:nvSpPr>
          <p:cNvPr id="141" name="Google Shape;141;g106b12f698d_0_7"/>
          <p:cNvSpPr/>
          <p:nvPr/>
        </p:nvSpPr>
        <p:spPr>
          <a:xfrm rot="-2343858">
            <a:off x="7309746" y="4295188"/>
            <a:ext cx="676936" cy="240591"/>
          </a:xfrm>
          <a:prstGeom prst="rightArrow">
            <a:avLst>
              <a:gd name="adj1" fmla="val 50000"/>
              <a:gd name="adj2" fmla="val 50000"/>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2" name="Google Shape;142;g106b12f698d_0_7"/>
          <p:cNvSpPr/>
          <p:nvPr/>
        </p:nvSpPr>
        <p:spPr>
          <a:xfrm>
            <a:off x="6752710" y="4289727"/>
            <a:ext cx="733500" cy="624600"/>
          </a:xfrm>
          <a:prstGeom prst="rect">
            <a:avLst/>
          </a:prstGeom>
          <a:solidFill>
            <a:schemeClr val="lt1"/>
          </a:solid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DE" sz="1800" b="0" i="0" u="none" strike="noStrike" cap="none">
                <a:solidFill>
                  <a:srgbClr val="565656"/>
                </a:solidFill>
                <a:latin typeface="Arial"/>
                <a:ea typeface="Arial"/>
                <a:cs typeface="Arial"/>
                <a:sym typeface="Arial"/>
              </a:rPr>
              <a:t>Z</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6b12f698d_0_25"/>
          <p:cNvSpPr txBox="1">
            <a:spLocks noGrp="1"/>
          </p:cNvSpPr>
          <p:nvPr>
            <p:ph type="title"/>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The vocabulary of experiments</a:t>
            </a:r>
            <a:endParaRPr/>
          </a:p>
        </p:txBody>
      </p:sp>
      <p:pic>
        <p:nvPicPr>
          <p:cNvPr id="156" name="Google Shape;156;g106b12f698d_0_25"/>
          <p:cNvPicPr preferRelativeResize="0"/>
          <p:nvPr/>
        </p:nvPicPr>
        <p:blipFill rotWithShape="1">
          <a:blip r:embed="rId3">
            <a:alphaModFix/>
          </a:blip>
          <a:srcRect/>
          <a:stretch/>
        </p:blipFill>
        <p:spPr>
          <a:xfrm>
            <a:off x="1039475" y="1330800"/>
            <a:ext cx="7065051" cy="3349500"/>
          </a:xfrm>
          <a:prstGeom prst="rect">
            <a:avLst/>
          </a:prstGeom>
          <a:noFill/>
          <a:ln>
            <a:noFill/>
          </a:ln>
          <a:effectLst>
            <a:outerShdw blurRad="57150" dist="19050" dir="5400000" algn="bl" rotWithShape="0">
              <a:srgbClr val="000000">
                <a:alpha val="49803"/>
              </a:srgbClr>
            </a:outerShdw>
          </a:effectLst>
        </p:spPr>
      </p:pic>
      <p:sp>
        <p:nvSpPr>
          <p:cNvPr id="157" name="Google Shape;157;g106b12f698d_0_25"/>
          <p:cNvSpPr txBox="1"/>
          <p:nvPr/>
        </p:nvSpPr>
        <p:spPr>
          <a:xfrm>
            <a:off x="1805700" y="4662600"/>
            <a:ext cx="73383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b="0" i="0" u="none" strike="noStrike" cap="none">
                <a:solidFill>
                  <a:srgbClr val="000000"/>
                </a:solidFill>
                <a:latin typeface="Verdana"/>
                <a:ea typeface="Verdana"/>
                <a:cs typeface="Verdana"/>
                <a:sym typeface="Verdana"/>
              </a:rPr>
              <a:t>Shadish, Cook, &amp; Campbell, 2002, p. 12</a:t>
            </a:r>
            <a:endParaRPr sz="1100" b="0" i="0" u="none" strike="noStrike" cap="none">
              <a:solidFill>
                <a:srgbClr val="000000"/>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Larissa">
  <a:themeElements>
    <a:clrScheme name="Elementar">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2130</Words>
  <Application>Microsoft Office PowerPoint</Application>
  <PresentationFormat>On-screen Show (16:9)</PresentationFormat>
  <Paragraphs>333</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Verdana</vt:lpstr>
      <vt:lpstr>Larissa</vt:lpstr>
      <vt:lpstr>Methods for Causal Inference in Educational Research</vt:lpstr>
      <vt:lpstr>Take-away messages Causal inference possible if  plausible causal mechanism treatment before outcome comparison with counterfactual ceteris paribus  Very good counterfactuals and ceteris paribus are difficult to establish Multiple issues such as selection bias, reverse causation, and third-variable effects prohibit causal inference</vt:lpstr>
      <vt:lpstr>Overview</vt:lpstr>
      <vt:lpstr>Rubin’s potential outcome framework</vt:lpstr>
      <vt:lpstr>Rubin’s potential outcome framework</vt:lpstr>
      <vt:lpstr>Rubin’s potential outcome framework</vt:lpstr>
      <vt:lpstr>Rubin’s potential outcome framework</vt:lpstr>
      <vt:lpstr>Correlation ≠ Causation (!)</vt:lpstr>
      <vt:lpstr>The vocabulary of experiments</vt:lpstr>
      <vt:lpstr>The vocabulary of experiments: randomized experiment</vt:lpstr>
      <vt:lpstr>The vocabulary of experiments: randomized experiment</vt:lpstr>
      <vt:lpstr>The vocabulary of experiments: randomized experiment</vt:lpstr>
      <vt:lpstr>The vocabulary of experiments: quasi-experiment</vt:lpstr>
      <vt:lpstr>The vocabulary of experiments: quasi-experiment</vt:lpstr>
      <vt:lpstr>The vocabulary of experiments: quasi-experiment</vt:lpstr>
      <vt:lpstr>The vocabulary of experiments: natural experiment</vt:lpstr>
      <vt:lpstr>The vocabulary of experiments: non-experimental designs</vt:lpstr>
      <vt:lpstr>Common experimental designs</vt:lpstr>
      <vt:lpstr>Common experimental designs</vt:lpstr>
      <vt:lpstr>Common experimental designs</vt:lpstr>
      <vt:lpstr>Common experimental designs</vt:lpstr>
      <vt:lpstr>Common experimental designs</vt:lpstr>
      <vt:lpstr>Common experimental designs</vt:lpstr>
      <vt:lpstr>Common experimental designs</vt:lpstr>
      <vt:lpstr>Common experimental designs</vt:lpstr>
      <vt:lpstr>Common experimental designs</vt:lpstr>
      <vt:lpstr>What are examples for causal research questions (i.e., that could be studied in (quasi-)experiments)?   What are examples for non-causal research questions (i.e., that could not be studied in (quasi-)experiments)? </vt:lpstr>
      <vt:lpstr>Central issues of (quasi-)experiments</vt:lpstr>
      <vt:lpstr>Central issues of (quasi-)experiments</vt:lpstr>
      <vt:lpstr>Central issues of (quasi-)experiments</vt:lpstr>
      <vt:lpstr>Central issues of (quasi-)experiments</vt:lpstr>
      <vt:lpstr>Central issues of (quasi-)experiments</vt:lpstr>
      <vt:lpstr>Take-away messages (Quasi-)experiments have the potential to answer causal research questions, but not others  Selection bias, feasibility, implementation, and generalization are the most central issues in (quasi-)experiments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for Causal Inference in Educational Research</dc:title>
  <dc:creator>Steinmann</dc:creator>
  <cp:lastModifiedBy>Tony Tan</cp:lastModifiedBy>
  <cp:revision>1</cp:revision>
  <dcterms:created xsi:type="dcterms:W3CDTF">2018-03-06T14:20:06Z</dcterms:created>
  <dcterms:modified xsi:type="dcterms:W3CDTF">2022-08-18T06:44:56Z</dcterms:modified>
</cp:coreProperties>
</file>