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5" roundtripDataSignature="AMtx7mhxTny8LbGKi+tWl1f2boriSAK8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760571-9678-4384-A87A-E32234CCDC1D}">
  <a:tblStyle styleId="{61760571-9678-4384-A87A-E32234CCDC1D}"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21" Type="http://schemas.openxmlformats.org/officeDocument/2006/relationships/slide" Target="slides/slide14.xml"/><Relationship Id="rId65"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 name="Google Shape;4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c24f3c25f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10c24f3c25f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10c24f3c25f_0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c24f3c25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0c24f3c25f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0c24f3c25f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2465cb2b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112465cb2b6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112465cb2b6_0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c24f3c25f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10c24f3c25f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0c24f3c25f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c24f3c25f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10c24f3c25f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10c24f3c25f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c24f3c25f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10c24f3c25f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10c24f3c25f_0_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c24f3c25f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10c24f3c25f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0c24f3c25f_0_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c24f3c25f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0c24f3c25f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0c24f3c25f_0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c24f3c25f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10c24f3c25f_0_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0c24f3c25f_0_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c24f3c25f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10c24f3c25f_0_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0c24f3c25f_0_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05de851017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g105de851017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105de851017_0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2465cb2b6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12465cb2b6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12465cb2b6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c24f3c25f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10c24f3c25f_0_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10c24f3c25f_0_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2465cb2b6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112465cb2b6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112465cb2b6_0_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c24f3c25f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0c24f3c25f_0_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0c24f3c25f_0_1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c24f3c25f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10c24f3c25f_0_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10c24f3c25f_0_1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c24f3c25f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10c24f3c25f_0_1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10c24f3c25f_0_1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c24f3c25f_0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10c24f3c25f_0_1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10c24f3c25f_0_1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aa237e849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10aa237e849_0_2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10aa237e849_0_2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2465cb2b6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112465cb2b6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112465cb2b6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c24f3c25f_0_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10c24f3c25f_0_4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0c24f3c25f_0_4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0aa237e849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g10aa237e849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g10aa237e849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c24f3c25f_0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10c24f3c25f_0_4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10c24f3c25f_0_4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c24f3c25f_0_4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10c24f3c25f_0_4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0c24f3c25f_0_4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c24f3c25f_0_4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10c24f3c25f_0_4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 Achievement in standardized tests</a:t>
            </a:r>
            <a:endParaRPr/>
          </a:p>
        </p:txBody>
      </p:sp>
      <p:sp>
        <p:nvSpPr>
          <p:cNvPr id="301" name="Google Shape;301;g10c24f3c25f_0_4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c24f3c25f_0_4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0c24f3c25f_0_4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 We therefore compare achievement developments between participating and nonparticipating students</a:t>
            </a:r>
            <a:endParaRPr/>
          </a:p>
        </p:txBody>
      </p:sp>
      <p:sp>
        <p:nvSpPr>
          <p:cNvPr id="311" name="Google Shape;311;g10c24f3c25f_0_4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c24f3c25f_0_4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0c24f3c25f_0_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c24f3c25f_0_4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10c24f3c25f_0_4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c24f3c25f_0_5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0c24f3c25f_0_5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c24f3c25f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10c24f3c25f_0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c24f3c25f_0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g10c24f3c25f_0_5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de-DE"/>
              <a:t>There is student and school level confounding</a:t>
            </a:r>
            <a:endParaRPr/>
          </a:p>
        </p:txBody>
      </p:sp>
      <p:sp>
        <p:nvSpPr>
          <p:cNvPr id="442" name="Google Shape;442;g10c24f3c25f_0_5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c24f3c25f_0_5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g10c24f3c25f_0_5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10c24f3c25f_0_5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c24f3c25f_0_6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g10c24f3c25f_0_6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10c24f3c25f_0_6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c24f3c25f_0_6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g10c24f3c25f_0_6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c24f3c25f_0_6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10c24f3c25f_0_6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c24f3c25f_0_6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10c24f3c25f_0_6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c24f3c25f_0_6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10c24f3c25f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0c24f3c25f_0_6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10c24f3c25f_0_6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c24f3c25f_0_6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10c24f3c25f_0_6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12465cb2b6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112465cb2b6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g112465cb2b6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12465cb2b6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12465cb2b6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112465cb2b6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12465cb2b6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g112465cb2b6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g112465cb2b6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f91ce1b2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g106f91ce1b2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106f91ce1b2_0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05de851017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g105de851017_0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g105de851017_0_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c24f3c25f_0_7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10c24f3c25f_0_7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g10c24f3c25f_0_7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12465cb2b6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12465cb2b6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112465cb2b6_0_8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0c24f3c25f_0_6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g10c24f3c25f_0_6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g10c24f3c25f_0_6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05de851017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105de851017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g105de851017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5de851017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g105de851017_0_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g105de851017_0_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0aa237e849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g10aa237e849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4" name="Google Shape;594;g10aa237e849_0_2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0c24f3c25f_0_6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g10c24f3c25f_0_6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g10c24f3c25f_0_6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aa237e849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10aa237e849_0_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10aa237e849_0_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aa237e849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10aa237e849_0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10aa237e849_0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c24f3c25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10c24f3c25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10c24f3c25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aa237e849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10aa237e849_0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10aa237e849_0_1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7F7F7F"/>
              </a:buClr>
              <a:buSzPts val="2800"/>
              <a:buFont typeface="Verdana"/>
              <a:buNone/>
              <a:defRPr sz="28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 type="subTitle"/>
          </p:nvPr>
        </p:nvSpPr>
        <p:spPr>
          <a:xfrm>
            <a:off x="689988" y="2859782"/>
            <a:ext cx="5826228" cy="165618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888888"/>
              </a:buClr>
              <a:buSzPts val="1800"/>
              <a:buNone/>
              <a:defRPr sz="1800">
                <a:solidFill>
                  <a:srgbClr val="888888"/>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5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7F7F7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p6"/>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7F7F7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26" name="Shape 26"/>
        <p:cNvGrpSpPr/>
        <p:nvPr/>
      </p:nvGrpSpPr>
      <p:grpSpPr>
        <a:xfrm>
          <a:off x="0" y="0"/>
          <a:ext cx="0" cy="0"/>
          <a:chOff x="0" y="0"/>
          <a:chExt cx="0" cy="0"/>
        </a:xfrm>
      </p:grpSpPr>
      <p:sp>
        <p:nvSpPr>
          <p:cNvPr id="27" name="Google Shape;27;g10c24f3c25f_0_666"/>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7F7F7F"/>
              </a:buClr>
              <a:buSzPts val="3000"/>
              <a:buFont typeface="Verdana"/>
              <a:buNone/>
              <a:defRPr sz="3000">
                <a:solidFill>
                  <a:srgbClr val="7F7F7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 name="Google Shape;28;g10c24f3c25f_0_666"/>
          <p:cNvSpPr txBox="1"/>
          <p:nvPr>
            <p:ph idx="1" type="subTitle"/>
          </p:nvPr>
        </p:nvSpPr>
        <p:spPr>
          <a:xfrm>
            <a:off x="689988" y="2859782"/>
            <a:ext cx="5826300" cy="16563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888888"/>
              </a:buClr>
              <a:buSzPts val="1800"/>
              <a:buNone/>
              <a:defRPr sz="1800">
                <a:solidFill>
                  <a:srgbClr val="888888"/>
                </a:solidFill>
              </a:defRPr>
            </a:lvl1pPr>
            <a:lvl2pPr lvl="1" rtl="0" algn="ctr">
              <a:spcBef>
                <a:spcPts val="360"/>
              </a:spcBef>
              <a:spcAft>
                <a:spcPts val="0"/>
              </a:spcAft>
              <a:buClr>
                <a:srgbClr val="888888"/>
              </a:buClr>
              <a:buSzPts val="1800"/>
              <a:buNone/>
              <a:defRPr>
                <a:solidFill>
                  <a:srgbClr val="888888"/>
                </a:solidFill>
              </a:defRPr>
            </a:lvl2pPr>
            <a:lvl3pPr lvl="2" rtl="0" algn="ctr">
              <a:spcBef>
                <a:spcPts val="360"/>
              </a:spcBef>
              <a:spcAft>
                <a:spcPts val="0"/>
              </a:spcAft>
              <a:buClr>
                <a:srgbClr val="888888"/>
              </a:buClr>
              <a:buSzPts val="18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9" name="Shape 29"/>
        <p:cNvGrpSpPr/>
        <p:nvPr/>
      </p:nvGrpSpPr>
      <p:grpSpPr>
        <a:xfrm>
          <a:off x="0" y="0"/>
          <a:ext cx="0" cy="0"/>
          <a:chOff x="0" y="0"/>
          <a:chExt cx="0" cy="0"/>
        </a:xfrm>
      </p:grpSpPr>
      <p:sp>
        <p:nvSpPr>
          <p:cNvPr id="30" name="Google Shape;30;g10c24f3c25f_0_669"/>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7F7F7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g10c24f3c25f_0_669"/>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2" name="Google Shape;32;g10c24f3c25f_0_669"/>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rgbClr val="7F7F7F"/>
                </a:solidFill>
                <a:latin typeface="Verdana"/>
                <a:ea typeface="Verdana"/>
                <a:cs typeface="Verdana"/>
                <a:sym typeface="Verdana"/>
              </a:defRPr>
            </a:lvl1pPr>
            <a:lvl2pPr indent="0" lvl="1" marL="0" rtl="0" algn="r">
              <a:spcBef>
                <a:spcPts val="0"/>
              </a:spcBef>
              <a:buNone/>
              <a:defRPr b="0" i="0" sz="1200" u="none" cap="none" strike="noStrike">
                <a:solidFill>
                  <a:srgbClr val="7F7F7F"/>
                </a:solidFill>
                <a:latin typeface="Verdana"/>
                <a:ea typeface="Verdana"/>
                <a:cs typeface="Verdana"/>
                <a:sym typeface="Verdana"/>
              </a:defRPr>
            </a:lvl2pPr>
            <a:lvl3pPr indent="0" lvl="2" marL="0" rtl="0" algn="r">
              <a:spcBef>
                <a:spcPts val="0"/>
              </a:spcBef>
              <a:buNone/>
              <a:defRPr b="0" i="0" sz="1200" u="none" cap="none" strike="noStrike">
                <a:solidFill>
                  <a:srgbClr val="7F7F7F"/>
                </a:solidFill>
                <a:latin typeface="Verdana"/>
                <a:ea typeface="Verdana"/>
                <a:cs typeface="Verdana"/>
                <a:sym typeface="Verdana"/>
              </a:defRPr>
            </a:lvl3pPr>
            <a:lvl4pPr indent="0" lvl="3" marL="0" rtl="0" algn="r">
              <a:spcBef>
                <a:spcPts val="0"/>
              </a:spcBef>
              <a:buNone/>
              <a:defRPr b="0" i="0" sz="1200" u="none" cap="none" strike="noStrike">
                <a:solidFill>
                  <a:srgbClr val="7F7F7F"/>
                </a:solidFill>
                <a:latin typeface="Verdana"/>
                <a:ea typeface="Verdana"/>
                <a:cs typeface="Verdana"/>
                <a:sym typeface="Verdana"/>
              </a:defRPr>
            </a:lvl4pPr>
            <a:lvl5pPr indent="0" lvl="4" marL="0" rtl="0" algn="r">
              <a:spcBef>
                <a:spcPts val="0"/>
              </a:spcBef>
              <a:buNone/>
              <a:defRPr b="0" i="0" sz="1200" u="none" cap="none" strike="noStrike">
                <a:solidFill>
                  <a:srgbClr val="7F7F7F"/>
                </a:solidFill>
                <a:latin typeface="Verdana"/>
                <a:ea typeface="Verdana"/>
                <a:cs typeface="Verdana"/>
                <a:sym typeface="Verdana"/>
              </a:defRPr>
            </a:lvl5pPr>
            <a:lvl6pPr indent="0" lvl="5" marL="0" rtl="0" algn="r">
              <a:spcBef>
                <a:spcPts val="0"/>
              </a:spcBef>
              <a:buNone/>
              <a:defRPr b="0" i="0" sz="1200" u="none" cap="none" strike="noStrike">
                <a:solidFill>
                  <a:srgbClr val="7F7F7F"/>
                </a:solidFill>
                <a:latin typeface="Verdana"/>
                <a:ea typeface="Verdana"/>
                <a:cs typeface="Verdana"/>
                <a:sym typeface="Verdana"/>
              </a:defRPr>
            </a:lvl6pPr>
            <a:lvl7pPr indent="0" lvl="6" marL="0" rtl="0" algn="r">
              <a:spcBef>
                <a:spcPts val="0"/>
              </a:spcBef>
              <a:buNone/>
              <a:defRPr b="0" i="0" sz="1200" u="none" cap="none" strike="noStrike">
                <a:solidFill>
                  <a:srgbClr val="7F7F7F"/>
                </a:solidFill>
                <a:latin typeface="Verdana"/>
                <a:ea typeface="Verdana"/>
                <a:cs typeface="Verdana"/>
                <a:sym typeface="Verdana"/>
              </a:defRPr>
            </a:lvl7pPr>
            <a:lvl8pPr indent="0" lvl="7" marL="0" rtl="0" algn="r">
              <a:spcBef>
                <a:spcPts val="0"/>
              </a:spcBef>
              <a:buNone/>
              <a:defRPr b="0" i="0" sz="1200" u="none" cap="none" strike="noStrike">
                <a:solidFill>
                  <a:srgbClr val="7F7F7F"/>
                </a:solidFill>
                <a:latin typeface="Verdana"/>
                <a:ea typeface="Verdana"/>
                <a:cs typeface="Verdana"/>
                <a:sym typeface="Verdana"/>
              </a:defRPr>
            </a:lvl8pPr>
            <a:lvl9pPr indent="0" lvl="8" marL="0" rtl="0" algn="r">
              <a:spcBef>
                <a:spcPts val="0"/>
              </a:spcBef>
              <a:buNone/>
              <a:defRPr b="0" i="0" sz="1200" u="none" cap="none" strike="noStrike">
                <a:solidFill>
                  <a:srgbClr val="7F7F7F"/>
                </a:solidFill>
                <a:latin typeface="Verdana"/>
                <a:ea typeface="Verdana"/>
                <a:cs typeface="Verdana"/>
                <a:sym typeface="Verdana"/>
              </a:defRPr>
            </a:lvl9pPr>
          </a:lstStyle>
          <a:p>
            <a:pPr indent="0" lvl="0" marL="0" rtl="0" algn="r">
              <a:spcBef>
                <a:spcPts val="0"/>
              </a:spcBef>
              <a:spcAft>
                <a:spcPts val="0"/>
              </a:spcAft>
              <a:buNone/>
            </a:pPr>
            <a:r>
              <a:rPr lang="de-DE"/>
              <a:t>PAC and ESR’s Progress Evaluation | 20 Sep 2019 | </a:t>
            </a: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 name="Shape 33"/>
        <p:cNvGrpSpPr/>
        <p:nvPr/>
      </p:nvGrpSpPr>
      <p:grpSpPr>
        <a:xfrm>
          <a:off x="0" y="0"/>
          <a:ext cx="0" cy="0"/>
          <a:chOff x="0" y="0"/>
          <a:chExt cx="0" cy="0"/>
        </a:xfrm>
      </p:grpSpPr>
      <p:sp>
        <p:nvSpPr>
          <p:cNvPr id="34" name="Google Shape;34;g10c24f3c25f_0_673"/>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7F7F7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g10c24f3c25f_0_673"/>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7F7F7F"/>
                </a:solidFill>
                <a:latin typeface="Verdana"/>
                <a:ea typeface="Verdana"/>
                <a:cs typeface="Verdana"/>
                <a:sym typeface="Verdana"/>
              </a:defRPr>
            </a:lvl1pPr>
            <a:lvl2pPr indent="0" lvl="1" marL="0" rtl="0" algn="r">
              <a:spcBef>
                <a:spcPts val="0"/>
              </a:spcBef>
              <a:buNone/>
              <a:defRPr sz="1200">
                <a:solidFill>
                  <a:srgbClr val="7F7F7F"/>
                </a:solidFill>
                <a:latin typeface="Verdana"/>
                <a:ea typeface="Verdana"/>
                <a:cs typeface="Verdana"/>
                <a:sym typeface="Verdana"/>
              </a:defRPr>
            </a:lvl2pPr>
            <a:lvl3pPr indent="0" lvl="2" marL="0" rtl="0" algn="r">
              <a:spcBef>
                <a:spcPts val="0"/>
              </a:spcBef>
              <a:buNone/>
              <a:defRPr sz="1200">
                <a:solidFill>
                  <a:srgbClr val="7F7F7F"/>
                </a:solidFill>
                <a:latin typeface="Verdana"/>
                <a:ea typeface="Verdana"/>
                <a:cs typeface="Verdana"/>
                <a:sym typeface="Verdana"/>
              </a:defRPr>
            </a:lvl3pPr>
            <a:lvl4pPr indent="0" lvl="3" marL="0" rtl="0" algn="r">
              <a:spcBef>
                <a:spcPts val="0"/>
              </a:spcBef>
              <a:buNone/>
              <a:defRPr sz="1200">
                <a:solidFill>
                  <a:srgbClr val="7F7F7F"/>
                </a:solidFill>
                <a:latin typeface="Verdana"/>
                <a:ea typeface="Verdana"/>
                <a:cs typeface="Verdana"/>
                <a:sym typeface="Verdana"/>
              </a:defRPr>
            </a:lvl4pPr>
            <a:lvl5pPr indent="0" lvl="4" marL="0" rtl="0" algn="r">
              <a:spcBef>
                <a:spcPts val="0"/>
              </a:spcBef>
              <a:buNone/>
              <a:defRPr sz="1200">
                <a:solidFill>
                  <a:srgbClr val="7F7F7F"/>
                </a:solidFill>
                <a:latin typeface="Verdana"/>
                <a:ea typeface="Verdana"/>
                <a:cs typeface="Verdana"/>
                <a:sym typeface="Verdana"/>
              </a:defRPr>
            </a:lvl5pPr>
            <a:lvl6pPr indent="0" lvl="5" marL="0" rtl="0" algn="r">
              <a:spcBef>
                <a:spcPts val="0"/>
              </a:spcBef>
              <a:buNone/>
              <a:defRPr sz="1200">
                <a:solidFill>
                  <a:srgbClr val="7F7F7F"/>
                </a:solidFill>
                <a:latin typeface="Verdana"/>
                <a:ea typeface="Verdana"/>
                <a:cs typeface="Verdana"/>
                <a:sym typeface="Verdana"/>
              </a:defRPr>
            </a:lvl6pPr>
            <a:lvl7pPr indent="0" lvl="6" marL="0" rtl="0" algn="r">
              <a:spcBef>
                <a:spcPts val="0"/>
              </a:spcBef>
              <a:buNone/>
              <a:defRPr sz="1200">
                <a:solidFill>
                  <a:srgbClr val="7F7F7F"/>
                </a:solidFill>
                <a:latin typeface="Verdana"/>
                <a:ea typeface="Verdana"/>
                <a:cs typeface="Verdana"/>
                <a:sym typeface="Verdana"/>
              </a:defRPr>
            </a:lvl7pPr>
            <a:lvl8pPr indent="0" lvl="7" marL="0" rtl="0" algn="r">
              <a:spcBef>
                <a:spcPts val="0"/>
              </a:spcBef>
              <a:buNone/>
              <a:defRPr sz="1200">
                <a:solidFill>
                  <a:srgbClr val="7F7F7F"/>
                </a:solidFill>
                <a:latin typeface="Verdana"/>
                <a:ea typeface="Verdana"/>
                <a:cs typeface="Verdana"/>
                <a:sym typeface="Verdana"/>
              </a:defRPr>
            </a:lvl8pPr>
            <a:lvl9pPr indent="0" lvl="8" marL="0" rtl="0" algn="r">
              <a:spcBef>
                <a:spcPts val="0"/>
              </a:spcBef>
              <a:buNone/>
              <a:defRPr sz="1200">
                <a:solidFill>
                  <a:srgbClr val="7F7F7F"/>
                </a:solidFill>
                <a:latin typeface="Verdana"/>
                <a:ea typeface="Verdana"/>
                <a:cs typeface="Verdana"/>
                <a:sym typeface="Verdana"/>
              </a:defRPr>
            </a:lvl9pPr>
          </a:lstStyle>
          <a:p>
            <a:pPr indent="0" lvl="0" marL="0" rtl="0" algn="r">
              <a:spcBef>
                <a:spcPts val="0"/>
              </a:spcBef>
              <a:spcAft>
                <a:spcPts val="0"/>
              </a:spcAft>
              <a:buNone/>
            </a:pPr>
            <a:r>
              <a:rPr lang="de-DE"/>
              <a:t>PAC and ESR’s Progress Evaluation | 20 Sep 2019 | </a:t>
            </a: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g10c24f3c25f_0_676"/>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rgbClr val="7F7F7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g10c24f3c25f_0_676"/>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7F7F7F"/>
                </a:solidFill>
                <a:latin typeface="Verdana"/>
                <a:ea typeface="Verdana"/>
                <a:cs typeface="Verdana"/>
                <a:sym typeface="Verdana"/>
              </a:defRPr>
            </a:lvl1pPr>
            <a:lvl2pPr indent="0" lvl="1" marL="0" rtl="0" algn="r">
              <a:spcBef>
                <a:spcPts val="0"/>
              </a:spcBef>
              <a:buNone/>
              <a:defRPr sz="1200">
                <a:solidFill>
                  <a:srgbClr val="7F7F7F"/>
                </a:solidFill>
                <a:latin typeface="Verdana"/>
                <a:ea typeface="Verdana"/>
                <a:cs typeface="Verdana"/>
                <a:sym typeface="Verdana"/>
              </a:defRPr>
            </a:lvl2pPr>
            <a:lvl3pPr indent="0" lvl="2" marL="0" rtl="0" algn="r">
              <a:spcBef>
                <a:spcPts val="0"/>
              </a:spcBef>
              <a:buNone/>
              <a:defRPr sz="1200">
                <a:solidFill>
                  <a:srgbClr val="7F7F7F"/>
                </a:solidFill>
                <a:latin typeface="Verdana"/>
                <a:ea typeface="Verdana"/>
                <a:cs typeface="Verdana"/>
                <a:sym typeface="Verdana"/>
              </a:defRPr>
            </a:lvl3pPr>
            <a:lvl4pPr indent="0" lvl="3" marL="0" rtl="0" algn="r">
              <a:spcBef>
                <a:spcPts val="0"/>
              </a:spcBef>
              <a:buNone/>
              <a:defRPr sz="1200">
                <a:solidFill>
                  <a:srgbClr val="7F7F7F"/>
                </a:solidFill>
                <a:latin typeface="Verdana"/>
                <a:ea typeface="Verdana"/>
                <a:cs typeface="Verdana"/>
                <a:sym typeface="Verdana"/>
              </a:defRPr>
            </a:lvl4pPr>
            <a:lvl5pPr indent="0" lvl="4" marL="0" rtl="0" algn="r">
              <a:spcBef>
                <a:spcPts val="0"/>
              </a:spcBef>
              <a:buNone/>
              <a:defRPr sz="1200">
                <a:solidFill>
                  <a:srgbClr val="7F7F7F"/>
                </a:solidFill>
                <a:latin typeface="Verdana"/>
                <a:ea typeface="Verdana"/>
                <a:cs typeface="Verdana"/>
                <a:sym typeface="Verdana"/>
              </a:defRPr>
            </a:lvl5pPr>
            <a:lvl6pPr indent="0" lvl="5" marL="0" rtl="0" algn="r">
              <a:spcBef>
                <a:spcPts val="0"/>
              </a:spcBef>
              <a:buNone/>
              <a:defRPr sz="1200">
                <a:solidFill>
                  <a:srgbClr val="7F7F7F"/>
                </a:solidFill>
                <a:latin typeface="Verdana"/>
                <a:ea typeface="Verdana"/>
                <a:cs typeface="Verdana"/>
                <a:sym typeface="Verdana"/>
              </a:defRPr>
            </a:lvl6pPr>
            <a:lvl7pPr indent="0" lvl="6" marL="0" rtl="0" algn="r">
              <a:spcBef>
                <a:spcPts val="0"/>
              </a:spcBef>
              <a:buNone/>
              <a:defRPr sz="1200">
                <a:solidFill>
                  <a:srgbClr val="7F7F7F"/>
                </a:solidFill>
                <a:latin typeface="Verdana"/>
                <a:ea typeface="Verdana"/>
                <a:cs typeface="Verdana"/>
                <a:sym typeface="Verdana"/>
              </a:defRPr>
            </a:lvl7pPr>
            <a:lvl8pPr indent="0" lvl="7" marL="0" rtl="0" algn="r">
              <a:spcBef>
                <a:spcPts val="0"/>
              </a:spcBef>
              <a:buNone/>
              <a:defRPr sz="1200">
                <a:solidFill>
                  <a:srgbClr val="7F7F7F"/>
                </a:solidFill>
                <a:latin typeface="Verdana"/>
                <a:ea typeface="Verdana"/>
                <a:cs typeface="Verdana"/>
                <a:sym typeface="Verdana"/>
              </a:defRPr>
            </a:lvl8pPr>
            <a:lvl9pPr indent="0" lvl="8" marL="0" rtl="0" algn="r">
              <a:spcBef>
                <a:spcPts val="0"/>
              </a:spcBef>
              <a:buNone/>
              <a:defRPr sz="1200">
                <a:solidFill>
                  <a:srgbClr val="7F7F7F"/>
                </a:solidFill>
                <a:latin typeface="Verdana"/>
                <a:ea typeface="Verdana"/>
                <a:cs typeface="Verdana"/>
                <a:sym typeface="Verdana"/>
              </a:defRPr>
            </a:lvl9pPr>
          </a:lstStyle>
          <a:p>
            <a:pPr indent="0" lvl="0" marL="0" rtl="0" algn="r">
              <a:spcBef>
                <a:spcPts val="0"/>
              </a:spcBef>
              <a:spcAft>
                <a:spcPts val="0"/>
              </a:spcAft>
              <a:buNone/>
            </a:pPr>
            <a:r>
              <a:rPr lang="de-DE"/>
              <a:t>PAC and ESR’s Progress Evaluation | 20 Sep 2019 | </a:t>
            </a: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7F7F7F"/>
              </a:buClr>
              <a:buSzPts val="1800"/>
              <a:buFont typeface="Verdana"/>
              <a:buNone/>
              <a:defRPr b="1" i="0" sz="1800" u="none" cap="none" strike="noStrike">
                <a:solidFill>
                  <a:srgbClr val="7F7F7F"/>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1pPr>
            <a:lvl2pPr indent="-323850" lvl="1" marL="914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23850" lvl="2" marL="1371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descr="Bildergebnis für university of oslo logo" id="12" name="Google Shape;12;p3"/>
          <p:cNvPicPr preferRelativeResize="0"/>
          <p:nvPr/>
        </p:nvPicPr>
        <p:blipFill rotWithShape="1">
          <a:blip r:embed="rId1">
            <a:alphaModFix/>
          </a:blip>
          <a:srcRect b="0" l="0" r="0" t="0"/>
          <a:stretch/>
        </p:blipFill>
        <p:spPr>
          <a:xfrm>
            <a:off x="7668344" y="205979"/>
            <a:ext cx="1018456" cy="1018456"/>
          </a:xfrm>
          <a:prstGeom prst="rect">
            <a:avLst/>
          </a:prstGeom>
          <a:noFill/>
          <a:ln>
            <a:noFill/>
          </a:ln>
        </p:spPr>
      </p:pic>
      <p:sp>
        <p:nvSpPr>
          <p:cNvPr id="13" name="Google Shape;13;p3"/>
          <p:cNvSpPr/>
          <p:nvPr/>
        </p:nvSpPr>
        <p:spPr>
          <a:xfrm>
            <a:off x="0" y="5020022"/>
            <a:ext cx="9144000" cy="123478"/>
          </a:xfrm>
          <a:prstGeom prst="rect">
            <a:avLst/>
          </a:prstGeom>
          <a:solidFill>
            <a:srgbClr val="ED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g10c24f3c25f_0_662"/>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7F7F7F"/>
              </a:buClr>
              <a:buSzPts val="2800"/>
              <a:buFont typeface="Verdana"/>
              <a:buNone/>
              <a:defRPr b="1" i="0" sz="2800" u="none" cap="none" strike="noStrike">
                <a:solidFill>
                  <a:srgbClr val="7F7F7F"/>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4" name="Google Shape;24;g10c24f3c25f_0_662"/>
          <p:cNvSpPr txBox="1"/>
          <p:nvPr>
            <p:ph idx="1" type="body"/>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sp>
        <p:nvSpPr>
          <p:cNvPr id="25" name="Google Shape;25;g10c24f3c25f_0_662"/>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F7F7F"/>
                </a:solidFill>
                <a:latin typeface="Verdana"/>
                <a:ea typeface="Verdana"/>
                <a:cs typeface="Verdana"/>
                <a:sym typeface="Verdana"/>
              </a:defRPr>
            </a:lvl1pPr>
            <a:lvl2pPr indent="0" lvl="1" marL="0" marR="0" rtl="0" algn="r">
              <a:spcBef>
                <a:spcPts val="0"/>
              </a:spcBef>
              <a:buNone/>
              <a:defRPr b="0" i="0" sz="1200" u="none" cap="none" strike="noStrike">
                <a:solidFill>
                  <a:srgbClr val="7F7F7F"/>
                </a:solidFill>
                <a:latin typeface="Verdana"/>
                <a:ea typeface="Verdana"/>
                <a:cs typeface="Verdana"/>
                <a:sym typeface="Verdana"/>
              </a:defRPr>
            </a:lvl2pPr>
            <a:lvl3pPr indent="0" lvl="2" marL="0" marR="0" rtl="0" algn="r">
              <a:spcBef>
                <a:spcPts val="0"/>
              </a:spcBef>
              <a:buNone/>
              <a:defRPr b="0" i="0" sz="1200" u="none" cap="none" strike="noStrike">
                <a:solidFill>
                  <a:srgbClr val="7F7F7F"/>
                </a:solidFill>
                <a:latin typeface="Verdana"/>
                <a:ea typeface="Verdana"/>
                <a:cs typeface="Verdana"/>
                <a:sym typeface="Verdana"/>
              </a:defRPr>
            </a:lvl3pPr>
            <a:lvl4pPr indent="0" lvl="3" marL="0" marR="0" rtl="0" algn="r">
              <a:spcBef>
                <a:spcPts val="0"/>
              </a:spcBef>
              <a:buNone/>
              <a:defRPr b="0" i="0" sz="1200" u="none" cap="none" strike="noStrike">
                <a:solidFill>
                  <a:srgbClr val="7F7F7F"/>
                </a:solidFill>
                <a:latin typeface="Verdana"/>
                <a:ea typeface="Verdana"/>
                <a:cs typeface="Verdana"/>
                <a:sym typeface="Verdana"/>
              </a:defRPr>
            </a:lvl4pPr>
            <a:lvl5pPr indent="0" lvl="4" marL="0" marR="0" rtl="0" algn="r">
              <a:spcBef>
                <a:spcPts val="0"/>
              </a:spcBef>
              <a:buNone/>
              <a:defRPr b="0" i="0" sz="1200" u="none" cap="none" strike="noStrike">
                <a:solidFill>
                  <a:srgbClr val="7F7F7F"/>
                </a:solidFill>
                <a:latin typeface="Verdana"/>
                <a:ea typeface="Verdana"/>
                <a:cs typeface="Verdana"/>
                <a:sym typeface="Verdana"/>
              </a:defRPr>
            </a:lvl5pPr>
            <a:lvl6pPr indent="0" lvl="5" marL="0" marR="0" rtl="0" algn="r">
              <a:spcBef>
                <a:spcPts val="0"/>
              </a:spcBef>
              <a:buNone/>
              <a:defRPr b="0" i="0" sz="1200" u="none" cap="none" strike="noStrike">
                <a:solidFill>
                  <a:srgbClr val="7F7F7F"/>
                </a:solidFill>
                <a:latin typeface="Verdana"/>
                <a:ea typeface="Verdana"/>
                <a:cs typeface="Verdana"/>
                <a:sym typeface="Verdana"/>
              </a:defRPr>
            </a:lvl6pPr>
            <a:lvl7pPr indent="0" lvl="6" marL="0" marR="0" rtl="0" algn="r">
              <a:spcBef>
                <a:spcPts val="0"/>
              </a:spcBef>
              <a:buNone/>
              <a:defRPr b="0" i="0" sz="1200" u="none" cap="none" strike="noStrike">
                <a:solidFill>
                  <a:srgbClr val="7F7F7F"/>
                </a:solidFill>
                <a:latin typeface="Verdana"/>
                <a:ea typeface="Verdana"/>
                <a:cs typeface="Verdana"/>
                <a:sym typeface="Verdana"/>
              </a:defRPr>
            </a:lvl7pPr>
            <a:lvl8pPr indent="0" lvl="7" marL="0" marR="0" rtl="0" algn="r">
              <a:spcBef>
                <a:spcPts val="0"/>
              </a:spcBef>
              <a:buNone/>
              <a:defRPr b="0" i="0" sz="1200" u="none" cap="none" strike="noStrike">
                <a:solidFill>
                  <a:srgbClr val="7F7F7F"/>
                </a:solidFill>
                <a:latin typeface="Verdana"/>
                <a:ea typeface="Verdana"/>
                <a:cs typeface="Verdana"/>
                <a:sym typeface="Verdana"/>
              </a:defRPr>
            </a:lvl8pPr>
            <a:lvl9pPr indent="0" lvl="8" marL="0" marR="0" rtl="0" algn="r">
              <a:spcBef>
                <a:spcPts val="0"/>
              </a:spcBef>
              <a:buNone/>
              <a:defRPr b="0" i="0" sz="1200" u="none" cap="none" strike="noStrike">
                <a:solidFill>
                  <a:srgbClr val="7F7F7F"/>
                </a:solidFill>
                <a:latin typeface="Verdana"/>
                <a:ea typeface="Verdana"/>
                <a:cs typeface="Verdana"/>
                <a:sym typeface="Verdana"/>
              </a:defRPr>
            </a:lvl9p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11.jp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4.jp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7.jp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7.jp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7.jpg"/><Relationship Id="rId4" Type="http://schemas.openxmlformats.org/officeDocument/2006/relationships/image" Target="../media/image21.png"/><Relationship Id="rId5" Type="http://schemas.openxmlformats.org/officeDocument/2006/relationships/image" Target="../media/image2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7.jp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7.jp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7.jp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7.jp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7.jpg"/><Relationship Id="rId4" Type="http://schemas.openxmlformats.org/officeDocument/2006/relationships/image" Target="../media/image21.png"/><Relationship Id="rId5"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7.jp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7.jp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7.jp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7.jp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5.png"/><Relationship Id="rId4" Type="http://schemas.openxmlformats.org/officeDocument/2006/relationships/image" Target="../media/image27.jpg"/><Relationship Id="rId5"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7.jpg"/><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17.jp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17.jp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us.sagepub.com/en-us/nam/fixed-effects-regression-models/book226025" TargetMode="Externa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hyperlink" Target="mailto:isa.steinmann@cemo.uio.no" TargetMode="Externa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hyperlink" Target="http://gking.harvard.edu/matchi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2000"/>
              <a:buFont typeface="Verdana"/>
              <a:buNone/>
            </a:pPr>
            <a:r>
              <a:rPr lang="de-DE" sz="2000"/>
              <a:t>Methods for Causal Inference in Educational Research</a:t>
            </a:r>
            <a:endParaRPr b="0" sz="2000"/>
          </a:p>
        </p:txBody>
      </p:sp>
      <p:sp>
        <p:nvSpPr>
          <p:cNvPr id="45" name="Google Shape;45;p1"/>
          <p:cNvSpPr txBox="1"/>
          <p:nvPr>
            <p:ph idx="1" type="subTitle"/>
          </p:nvPr>
        </p:nvSpPr>
        <p:spPr>
          <a:xfrm>
            <a:off x="689988" y="2859782"/>
            <a:ext cx="5826228" cy="165618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88888"/>
              </a:buClr>
              <a:buSzPts val="1800"/>
              <a:buNone/>
            </a:pPr>
            <a:r>
              <a:rPr lang="de-DE"/>
              <a:t>January/February 2022</a:t>
            </a:r>
            <a:endParaRPr/>
          </a:p>
          <a:p>
            <a:pPr indent="0" lvl="0" marL="0" rtl="0" algn="l">
              <a:lnSpc>
                <a:spcPct val="100000"/>
              </a:lnSpc>
              <a:spcBef>
                <a:spcPts val="0"/>
              </a:spcBef>
              <a:spcAft>
                <a:spcPts val="0"/>
              </a:spcAft>
              <a:buClr>
                <a:srgbClr val="888888"/>
              </a:buClr>
              <a:buSzPts val="1800"/>
              <a:buNone/>
            </a:pPr>
            <a:r>
              <a:t/>
            </a:r>
            <a:endParaRPr sz="600"/>
          </a:p>
          <a:p>
            <a:pPr indent="0" lvl="0" marL="0" rtl="0" algn="l">
              <a:lnSpc>
                <a:spcPct val="100000"/>
              </a:lnSpc>
              <a:spcBef>
                <a:spcPts val="0"/>
              </a:spcBef>
              <a:spcAft>
                <a:spcPts val="0"/>
              </a:spcAft>
              <a:buClr>
                <a:srgbClr val="888888"/>
              </a:buClr>
              <a:buSzPts val="1800"/>
              <a:buNone/>
            </a:pPr>
            <a:r>
              <a:rPr lang="de-DE"/>
              <a:t>Isa Steinmann</a:t>
            </a:r>
            <a:endParaRPr/>
          </a:p>
        </p:txBody>
      </p:sp>
      <p:pic>
        <p:nvPicPr>
          <p:cNvPr id="46" name="Google Shape;46;p1"/>
          <p:cNvPicPr preferRelativeResize="0"/>
          <p:nvPr/>
        </p:nvPicPr>
        <p:blipFill rotWithShape="1">
          <a:blip r:embed="rId3">
            <a:alphaModFix/>
          </a:blip>
          <a:srcRect b="0" l="0" r="0" t="0"/>
          <a:stretch/>
        </p:blipFill>
        <p:spPr>
          <a:xfrm>
            <a:off x="685800" y="3668638"/>
            <a:ext cx="3958207" cy="534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0c24f3c25f_0_39"/>
          <p:cNvSpPr txBox="1"/>
          <p:nvPr>
            <p:ph type="title"/>
          </p:nvPr>
        </p:nvSpPr>
        <p:spPr>
          <a:xfrm>
            <a:off x="4059525" y="205975"/>
            <a:ext cx="33927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 II</a:t>
            </a:r>
            <a:endParaRPr/>
          </a:p>
        </p:txBody>
      </p:sp>
      <p:sp>
        <p:nvSpPr>
          <p:cNvPr id="117" name="Google Shape;117;g10c24f3c25f_0_39"/>
          <p:cNvSpPr txBox="1"/>
          <p:nvPr>
            <p:ph idx="1" type="body"/>
          </p:nvPr>
        </p:nvSpPr>
        <p:spPr>
          <a:xfrm>
            <a:off x="4059525" y="1419625"/>
            <a:ext cx="4248000" cy="3174900"/>
          </a:xfrm>
          <a:prstGeom prst="rect">
            <a:avLst/>
          </a:prstGeom>
          <a:noFill/>
          <a:ln>
            <a:noFill/>
          </a:ln>
        </p:spPr>
        <p:txBody>
          <a:bodyPr anchorCtr="0" anchor="t" bIns="45700" lIns="91425" spcFirstLastPara="1" rIns="91425" wrap="square" tIns="45700">
            <a:noAutofit/>
          </a:bodyPr>
          <a:lstStyle/>
          <a:p>
            <a:pPr indent="-269999" lvl="0" marL="269999" rtl="0" algn="l">
              <a:lnSpc>
                <a:spcPct val="115000"/>
              </a:lnSpc>
              <a:spcBef>
                <a:spcPts val="500"/>
              </a:spcBef>
              <a:spcAft>
                <a:spcPts val="0"/>
              </a:spcAft>
              <a:buNone/>
            </a:pPr>
            <a:r>
              <a:rPr lang="de-DE" sz="1400"/>
              <a:t>Nine countries from PIRLS 2011:</a:t>
            </a:r>
            <a:endParaRPr sz="1400"/>
          </a:p>
          <a:p>
            <a:pPr indent="-317500" lvl="0" marL="457200" rtl="0" algn="l">
              <a:lnSpc>
                <a:spcPct val="115000"/>
              </a:lnSpc>
              <a:spcBef>
                <a:spcPts val="500"/>
              </a:spcBef>
              <a:spcAft>
                <a:spcPts val="0"/>
              </a:spcAft>
              <a:buSzPts val="1400"/>
              <a:buChar char="•"/>
            </a:pPr>
            <a:r>
              <a:rPr lang="de-DE" sz="1400"/>
              <a:t>Chinese Taipei(n = 4293)</a:t>
            </a:r>
            <a:endParaRPr sz="1400"/>
          </a:p>
          <a:p>
            <a:pPr indent="-317500" lvl="0" marL="457200" rtl="0" algn="l">
              <a:lnSpc>
                <a:spcPct val="115000"/>
              </a:lnSpc>
              <a:spcBef>
                <a:spcPts val="0"/>
              </a:spcBef>
              <a:spcAft>
                <a:spcPts val="0"/>
              </a:spcAft>
              <a:buSzPts val="1400"/>
              <a:buChar char="•"/>
            </a:pPr>
            <a:r>
              <a:rPr lang="de-DE" sz="1400"/>
              <a:t>Germany (n = 4000)</a:t>
            </a:r>
            <a:endParaRPr sz="1400"/>
          </a:p>
          <a:p>
            <a:pPr indent="-317500" lvl="0" marL="457200" rtl="0" algn="l">
              <a:lnSpc>
                <a:spcPct val="115000"/>
              </a:lnSpc>
              <a:spcBef>
                <a:spcPts val="0"/>
              </a:spcBef>
              <a:spcAft>
                <a:spcPts val="0"/>
              </a:spcAft>
              <a:buSzPts val="1400"/>
              <a:buChar char="•"/>
            </a:pPr>
            <a:r>
              <a:rPr lang="de-DE" sz="1400"/>
              <a:t>New Zealand (n = 5644)</a:t>
            </a:r>
            <a:endParaRPr sz="1400"/>
          </a:p>
          <a:p>
            <a:pPr indent="-317500" lvl="0" marL="457200" rtl="0" algn="l">
              <a:lnSpc>
                <a:spcPct val="115000"/>
              </a:lnSpc>
              <a:spcBef>
                <a:spcPts val="0"/>
              </a:spcBef>
              <a:spcAft>
                <a:spcPts val="0"/>
              </a:spcAft>
              <a:buSzPts val="1400"/>
              <a:buChar char="•"/>
            </a:pPr>
            <a:r>
              <a:rPr lang="de-DE" sz="1400"/>
              <a:t>Norway (n = 3190)</a:t>
            </a:r>
            <a:endParaRPr sz="1400"/>
          </a:p>
          <a:p>
            <a:pPr indent="-317500" lvl="0" marL="457200" rtl="0" algn="l">
              <a:lnSpc>
                <a:spcPct val="115000"/>
              </a:lnSpc>
              <a:spcBef>
                <a:spcPts val="0"/>
              </a:spcBef>
              <a:spcAft>
                <a:spcPts val="0"/>
              </a:spcAft>
              <a:buSzPts val="1400"/>
              <a:buChar char="•"/>
            </a:pPr>
            <a:r>
              <a:rPr lang="de-DE" sz="1400"/>
              <a:t>Russia (n = 4461) </a:t>
            </a:r>
            <a:endParaRPr sz="1400"/>
          </a:p>
          <a:p>
            <a:pPr indent="-317500" lvl="0" marL="457200" rtl="0" algn="l">
              <a:lnSpc>
                <a:spcPct val="115000"/>
              </a:lnSpc>
              <a:spcBef>
                <a:spcPts val="0"/>
              </a:spcBef>
              <a:spcAft>
                <a:spcPts val="0"/>
              </a:spcAft>
              <a:buSzPts val="1400"/>
              <a:buChar char="•"/>
            </a:pPr>
            <a:r>
              <a:rPr lang="de-DE" sz="1400"/>
              <a:t>Singapore (n = 6367)</a:t>
            </a:r>
            <a:endParaRPr sz="1400"/>
          </a:p>
          <a:p>
            <a:pPr indent="-317500" lvl="0" marL="457200" rtl="0" algn="l">
              <a:lnSpc>
                <a:spcPct val="115000"/>
              </a:lnSpc>
              <a:spcBef>
                <a:spcPts val="0"/>
              </a:spcBef>
              <a:spcAft>
                <a:spcPts val="0"/>
              </a:spcAft>
              <a:buSzPts val="1400"/>
              <a:buChar char="•"/>
            </a:pPr>
            <a:r>
              <a:rPr lang="de-DE" sz="1400"/>
              <a:t>Slovakia (n = 5630)</a:t>
            </a:r>
            <a:endParaRPr sz="1400"/>
          </a:p>
          <a:p>
            <a:pPr indent="-317500" lvl="0" marL="457200" rtl="0" algn="l">
              <a:lnSpc>
                <a:spcPct val="115000"/>
              </a:lnSpc>
              <a:spcBef>
                <a:spcPts val="0"/>
              </a:spcBef>
              <a:spcAft>
                <a:spcPts val="0"/>
              </a:spcAft>
              <a:buSzPts val="1400"/>
              <a:buChar char="•"/>
            </a:pPr>
            <a:r>
              <a:rPr lang="de-DE" sz="1400"/>
              <a:t>Spain (n = 8580)</a:t>
            </a:r>
            <a:endParaRPr sz="1400"/>
          </a:p>
          <a:p>
            <a:pPr indent="-317500" lvl="0" marL="457200" rtl="0" algn="l">
              <a:lnSpc>
                <a:spcPct val="115000"/>
              </a:lnSpc>
              <a:spcBef>
                <a:spcPts val="0"/>
              </a:spcBef>
              <a:spcAft>
                <a:spcPts val="0"/>
              </a:spcAft>
              <a:buSzPts val="1400"/>
              <a:buChar char="•"/>
            </a:pPr>
            <a:r>
              <a:rPr lang="de-DE" sz="1400"/>
              <a:t>Sweden (n = 4622)</a:t>
            </a:r>
            <a:endParaRPr sz="1400"/>
          </a:p>
          <a:p>
            <a:pPr indent="-269999" lvl="0" marL="269999" rtl="0" algn="l">
              <a:lnSpc>
                <a:spcPct val="115000"/>
              </a:lnSpc>
              <a:spcBef>
                <a:spcPts val="500"/>
              </a:spcBef>
              <a:spcAft>
                <a:spcPts val="0"/>
              </a:spcAft>
              <a:buNone/>
            </a:pPr>
            <a:r>
              <a:t/>
            </a:r>
            <a:endParaRPr sz="1400"/>
          </a:p>
        </p:txBody>
      </p:sp>
      <p:sp>
        <p:nvSpPr>
          <p:cNvPr id="118" name="Google Shape;118;g10c24f3c25f_0_39"/>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pic>
        <p:nvPicPr>
          <p:cNvPr id="119" name="Google Shape;119;g10c24f3c25f_0_39"/>
          <p:cNvPicPr preferRelativeResize="0"/>
          <p:nvPr/>
        </p:nvPicPr>
        <p:blipFill>
          <a:blip r:embed="rId3">
            <a:alphaModFix/>
          </a:blip>
          <a:stretch>
            <a:fillRect/>
          </a:stretch>
        </p:blipFill>
        <p:spPr>
          <a:xfrm>
            <a:off x="457199" y="129000"/>
            <a:ext cx="3392775" cy="45287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0c24f3c25f_0_10"/>
          <p:cNvSpPr txBox="1"/>
          <p:nvPr>
            <p:ph type="title"/>
          </p:nvPr>
        </p:nvSpPr>
        <p:spPr>
          <a:xfrm>
            <a:off x="403825" y="205975"/>
            <a:ext cx="70482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 II</a:t>
            </a:r>
            <a:endParaRPr/>
          </a:p>
        </p:txBody>
      </p:sp>
      <p:sp>
        <p:nvSpPr>
          <p:cNvPr id="126" name="Google Shape;126;g10c24f3c25f_0_10"/>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pic>
        <p:nvPicPr>
          <p:cNvPr id="127" name="Google Shape;127;g10c24f3c25f_0_10"/>
          <p:cNvPicPr preferRelativeResize="0"/>
          <p:nvPr/>
        </p:nvPicPr>
        <p:blipFill>
          <a:blip r:embed="rId3">
            <a:alphaModFix/>
          </a:blip>
          <a:stretch>
            <a:fillRect/>
          </a:stretch>
        </p:blipFill>
        <p:spPr>
          <a:xfrm>
            <a:off x="7336850" y="1439163"/>
            <a:ext cx="1697000" cy="2265174"/>
          </a:xfrm>
          <a:prstGeom prst="rect">
            <a:avLst/>
          </a:prstGeom>
          <a:noFill/>
          <a:ln>
            <a:noFill/>
          </a:ln>
          <a:effectLst>
            <a:outerShdw blurRad="57150" rotWithShape="0" algn="bl" dir="5400000" dist="19050">
              <a:srgbClr val="000000">
                <a:alpha val="50000"/>
              </a:srgbClr>
            </a:outerShdw>
          </a:effectLst>
        </p:spPr>
      </p:pic>
      <p:pic>
        <p:nvPicPr>
          <p:cNvPr id="128" name="Google Shape;128;g10c24f3c25f_0_10"/>
          <p:cNvPicPr preferRelativeResize="0"/>
          <p:nvPr/>
        </p:nvPicPr>
        <p:blipFill>
          <a:blip r:embed="rId4">
            <a:alphaModFix/>
          </a:blip>
          <a:stretch>
            <a:fillRect/>
          </a:stretch>
        </p:blipFill>
        <p:spPr>
          <a:xfrm>
            <a:off x="403825" y="1215775"/>
            <a:ext cx="7048200" cy="37232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12465cb2b6_0_35"/>
          <p:cNvSpPr txBox="1"/>
          <p:nvPr>
            <p:ph type="title"/>
          </p:nvPr>
        </p:nvSpPr>
        <p:spPr>
          <a:xfrm>
            <a:off x="403825" y="205975"/>
            <a:ext cx="70482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 II</a:t>
            </a:r>
            <a:endParaRPr/>
          </a:p>
        </p:txBody>
      </p:sp>
      <p:sp>
        <p:nvSpPr>
          <p:cNvPr id="135" name="Google Shape;135;g112465cb2b6_0_35"/>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pic>
        <p:nvPicPr>
          <p:cNvPr id="136" name="Google Shape;136;g112465cb2b6_0_35"/>
          <p:cNvPicPr preferRelativeResize="0"/>
          <p:nvPr/>
        </p:nvPicPr>
        <p:blipFill>
          <a:blip r:embed="rId3">
            <a:alphaModFix/>
          </a:blip>
          <a:stretch>
            <a:fillRect/>
          </a:stretch>
        </p:blipFill>
        <p:spPr>
          <a:xfrm>
            <a:off x="7336850" y="1439163"/>
            <a:ext cx="1697000" cy="2265174"/>
          </a:xfrm>
          <a:prstGeom prst="rect">
            <a:avLst/>
          </a:prstGeom>
          <a:noFill/>
          <a:ln>
            <a:noFill/>
          </a:ln>
          <a:effectLst>
            <a:outerShdw blurRad="57150" rotWithShape="0" algn="bl" dir="5400000" dist="19050">
              <a:srgbClr val="000000">
                <a:alpha val="50000"/>
              </a:srgbClr>
            </a:outerShdw>
          </a:effectLst>
        </p:spPr>
      </p:pic>
      <p:pic>
        <p:nvPicPr>
          <p:cNvPr id="137" name="Google Shape;137;g112465cb2b6_0_35"/>
          <p:cNvPicPr preferRelativeResize="0"/>
          <p:nvPr/>
        </p:nvPicPr>
        <p:blipFill>
          <a:blip r:embed="rId4">
            <a:alphaModFix/>
          </a:blip>
          <a:stretch>
            <a:fillRect/>
          </a:stretch>
        </p:blipFill>
        <p:spPr>
          <a:xfrm>
            <a:off x="403825" y="1215775"/>
            <a:ext cx="6778675" cy="3725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0c24f3c25f_0_31"/>
          <p:cNvSpPr txBox="1"/>
          <p:nvPr>
            <p:ph type="title"/>
          </p:nvPr>
        </p:nvSpPr>
        <p:spPr>
          <a:xfrm>
            <a:off x="403825" y="205975"/>
            <a:ext cx="70482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 II</a:t>
            </a:r>
            <a:endParaRPr/>
          </a:p>
        </p:txBody>
      </p:sp>
      <p:sp>
        <p:nvSpPr>
          <p:cNvPr id="144" name="Google Shape;144;g10c24f3c25f_0_31"/>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pic>
        <p:nvPicPr>
          <p:cNvPr id="145" name="Google Shape;145;g10c24f3c25f_0_31"/>
          <p:cNvPicPr preferRelativeResize="0"/>
          <p:nvPr/>
        </p:nvPicPr>
        <p:blipFill>
          <a:blip r:embed="rId3">
            <a:alphaModFix/>
          </a:blip>
          <a:stretch>
            <a:fillRect/>
          </a:stretch>
        </p:blipFill>
        <p:spPr>
          <a:xfrm>
            <a:off x="7336850" y="1439163"/>
            <a:ext cx="1697000" cy="2265174"/>
          </a:xfrm>
          <a:prstGeom prst="rect">
            <a:avLst/>
          </a:prstGeom>
          <a:noFill/>
          <a:ln>
            <a:noFill/>
          </a:ln>
          <a:effectLst>
            <a:outerShdw blurRad="57150" rotWithShape="0" algn="bl" dir="5400000" dist="19050">
              <a:srgbClr val="000000">
                <a:alpha val="50000"/>
              </a:srgbClr>
            </a:outerShdw>
          </a:effectLst>
        </p:spPr>
      </p:pic>
      <p:pic>
        <p:nvPicPr>
          <p:cNvPr id="146" name="Google Shape;146;g10c24f3c25f_0_31"/>
          <p:cNvPicPr preferRelativeResize="0"/>
          <p:nvPr/>
        </p:nvPicPr>
        <p:blipFill>
          <a:blip r:embed="rId4">
            <a:alphaModFix/>
          </a:blip>
          <a:stretch>
            <a:fillRect/>
          </a:stretch>
        </p:blipFill>
        <p:spPr>
          <a:xfrm>
            <a:off x="403825" y="1215775"/>
            <a:ext cx="6911881" cy="379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0c24f3c25f_0_57"/>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pic>
        <p:nvPicPr>
          <p:cNvPr id="153" name="Google Shape;153;g10c24f3c25f_0_57"/>
          <p:cNvPicPr preferRelativeResize="0"/>
          <p:nvPr/>
        </p:nvPicPr>
        <p:blipFill>
          <a:blip r:embed="rId3">
            <a:alphaModFix/>
          </a:blip>
          <a:stretch>
            <a:fillRect/>
          </a:stretch>
        </p:blipFill>
        <p:spPr>
          <a:xfrm>
            <a:off x="7336850" y="1439163"/>
            <a:ext cx="1697000" cy="2265174"/>
          </a:xfrm>
          <a:prstGeom prst="rect">
            <a:avLst/>
          </a:prstGeom>
          <a:noFill/>
          <a:ln>
            <a:noFill/>
          </a:ln>
          <a:effectLst>
            <a:outerShdw blurRad="57150" rotWithShape="0" algn="bl" dir="5400000" dist="19050">
              <a:srgbClr val="000000">
                <a:alpha val="50000"/>
              </a:srgbClr>
            </a:outerShdw>
          </a:effectLst>
        </p:spPr>
      </p:pic>
      <p:pic>
        <p:nvPicPr>
          <p:cNvPr id="154" name="Google Shape;154;g10c24f3c25f_0_57"/>
          <p:cNvPicPr preferRelativeResize="0"/>
          <p:nvPr/>
        </p:nvPicPr>
        <p:blipFill>
          <a:blip r:embed="rId4">
            <a:alphaModFix/>
          </a:blip>
          <a:stretch>
            <a:fillRect/>
          </a:stretch>
        </p:blipFill>
        <p:spPr>
          <a:xfrm>
            <a:off x="152400" y="65875"/>
            <a:ext cx="5504831" cy="4838701"/>
          </a:xfrm>
          <a:prstGeom prst="rect">
            <a:avLst/>
          </a:prstGeom>
          <a:noFill/>
          <a:ln>
            <a:noFill/>
          </a:ln>
          <a:effectLst>
            <a:outerShdw blurRad="57150" rotWithShape="0" algn="bl" dir="5400000" dist="19050">
              <a:srgbClr val="000000">
                <a:alpha val="50000"/>
              </a:srgbClr>
            </a:outerShdw>
          </a:effectLst>
        </p:spPr>
      </p:pic>
      <p:sp>
        <p:nvSpPr>
          <p:cNvPr id="155" name="Google Shape;155;g10c24f3c25f_0_57"/>
          <p:cNvSpPr txBox="1"/>
          <p:nvPr/>
        </p:nvSpPr>
        <p:spPr>
          <a:xfrm>
            <a:off x="5826775" y="4139325"/>
            <a:ext cx="21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de-DE">
                <a:solidFill>
                  <a:srgbClr val="ED1C24"/>
                </a:solidFill>
                <a:latin typeface="Verdana"/>
                <a:ea typeface="Verdana"/>
                <a:cs typeface="Verdana"/>
                <a:sym typeface="Verdana"/>
              </a:rPr>
              <a:t>→ balance attained</a:t>
            </a:r>
            <a:endParaRPr i="1">
              <a:solidFill>
                <a:srgbClr val="ED1C24"/>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0c24f3c25f_0_67"/>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pic>
        <p:nvPicPr>
          <p:cNvPr id="162" name="Google Shape;162;g10c24f3c25f_0_67"/>
          <p:cNvPicPr preferRelativeResize="0"/>
          <p:nvPr/>
        </p:nvPicPr>
        <p:blipFill>
          <a:blip r:embed="rId3">
            <a:alphaModFix/>
          </a:blip>
          <a:stretch>
            <a:fillRect/>
          </a:stretch>
        </p:blipFill>
        <p:spPr>
          <a:xfrm>
            <a:off x="7336850" y="1439163"/>
            <a:ext cx="1697000" cy="2265174"/>
          </a:xfrm>
          <a:prstGeom prst="rect">
            <a:avLst/>
          </a:prstGeom>
          <a:noFill/>
          <a:ln>
            <a:noFill/>
          </a:ln>
          <a:effectLst>
            <a:outerShdw blurRad="57150" rotWithShape="0" algn="bl" dir="5400000" dist="19050">
              <a:srgbClr val="000000">
                <a:alpha val="50000"/>
              </a:srgbClr>
            </a:outerShdw>
          </a:effectLst>
        </p:spPr>
      </p:pic>
      <p:pic>
        <p:nvPicPr>
          <p:cNvPr id="163" name="Google Shape;163;g10c24f3c25f_0_67"/>
          <p:cNvPicPr preferRelativeResize="0"/>
          <p:nvPr/>
        </p:nvPicPr>
        <p:blipFill>
          <a:blip r:embed="rId4">
            <a:alphaModFix/>
          </a:blip>
          <a:stretch>
            <a:fillRect/>
          </a:stretch>
        </p:blipFill>
        <p:spPr>
          <a:xfrm>
            <a:off x="158625" y="146275"/>
            <a:ext cx="5581600" cy="4722900"/>
          </a:xfrm>
          <a:prstGeom prst="rect">
            <a:avLst/>
          </a:prstGeom>
          <a:noFill/>
          <a:ln>
            <a:noFill/>
          </a:ln>
          <a:effectLst>
            <a:outerShdw blurRad="57150" rotWithShape="0" algn="bl" dir="5400000" dist="19050">
              <a:srgbClr val="000000">
                <a:alpha val="50000"/>
              </a:srgbClr>
            </a:outerShdw>
          </a:effectLst>
        </p:spPr>
      </p:pic>
      <p:sp>
        <p:nvSpPr>
          <p:cNvPr id="164" name="Google Shape;164;g10c24f3c25f_0_67"/>
          <p:cNvSpPr txBox="1"/>
          <p:nvPr/>
        </p:nvSpPr>
        <p:spPr>
          <a:xfrm>
            <a:off x="5826775" y="4139325"/>
            <a:ext cx="21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de-DE">
                <a:solidFill>
                  <a:srgbClr val="ED1C24"/>
                </a:solidFill>
                <a:latin typeface="Verdana"/>
                <a:ea typeface="Verdana"/>
                <a:cs typeface="Verdana"/>
                <a:sym typeface="Verdana"/>
              </a:rPr>
              <a:t>→ balance attained</a:t>
            </a:r>
            <a:endParaRPr i="1">
              <a:solidFill>
                <a:srgbClr val="ED1C24"/>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0c24f3c25f_0_75"/>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pic>
        <p:nvPicPr>
          <p:cNvPr id="171" name="Google Shape;171;g10c24f3c25f_0_75"/>
          <p:cNvPicPr preferRelativeResize="0"/>
          <p:nvPr/>
        </p:nvPicPr>
        <p:blipFill>
          <a:blip r:embed="rId3">
            <a:alphaModFix/>
          </a:blip>
          <a:stretch>
            <a:fillRect/>
          </a:stretch>
        </p:blipFill>
        <p:spPr>
          <a:xfrm>
            <a:off x="7336850" y="1439163"/>
            <a:ext cx="1697000" cy="2265174"/>
          </a:xfrm>
          <a:prstGeom prst="rect">
            <a:avLst/>
          </a:prstGeom>
          <a:noFill/>
          <a:ln>
            <a:noFill/>
          </a:ln>
          <a:effectLst>
            <a:outerShdw blurRad="57150" rotWithShape="0" algn="bl" dir="5400000" dist="19050">
              <a:srgbClr val="000000">
                <a:alpha val="50000"/>
              </a:srgbClr>
            </a:outerShdw>
          </a:effectLst>
        </p:spPr>
      </p:pic>
      <p:pic>
        <p:nvPicPr>
          <p:cNvPr id="172" name="Google Shape;172;g10c24f3c25f_0_75"/>
          <p:cNvPicPr preferRelativeResize="0"/>
          <p:nvPr/>
        </p:nvPicPr>
        <p:blipFill>
          <a:blip r:embed="rId4">
            <a:alphaModFix/>
          </a:blip>
          <a:stretch>
            <a:fillRect/>
          </a:stretch>
        </p:blipFill>
        <p:spPr>
          <a:xfrm>
            <a:off x="152400" y="80300"/>
            <a:ext cx="5652949" cy="4838700"/>
          </a:xfrm>
          <a:prstGeom prst="rect">
            <a:avLst/>
          </a:prstGeom>
          <a:noFill/>
          <a:ln>
            <a:noFill/>
          </a:ln>
          <a:effectLst>
            <a:outerShdw blurRad="57150" rotWithShape="0" algn="bl" dir="5400000" dist="19050">
              <a:srgbClr val="000000">
                <a:alpha val="50000"/>
              </a:srgbClr>
            </a:outerShdw>
          </a:effectLst>
        </p:spPr>
      </p:pic>
      <p:sp>
        <p:nvSpPr>
          <p:cNvPr id="173" name="Google Shape;173;g10c24f3c25f_0_75"/>
          <p:cNvSpPr txBox="1"/>
          <p:nvPr/>
        </p:nvSpPr>
        <p:spPr>
          <a:xfrm>
            <a:off x="5826775" y="4139325"/>
            <a:ext cx="25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de-DE">
                <a:solidFill>
                  <a:srgbClr val="ED1C24"/>
                </a:solidFill>
                <a:latin typeface="Verdana"/>
                <a:ea typeface="Verdana"/>
                <a:cs typeface="Verdana"/>
                <a:sym typeface="Verdana"/>
              </a:rPr>
              <a:t>→ no balance attained!</a:t>
            </a:r>
            <a:endParaRPr i="1">
              <a:solidFill>
                <a:srgbClr val="ED1C24"/>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0c24f3c25f_0_86"/>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pic>
        <p:nvPicPr>
          <p:cNvPr id="180" name="Google Shape;180;g10c24f3c25f_0_86"/>
          <p:cNvPicPr preferRelativeResize="0"/>
          <p:nvPr/>
        </p:nvPicPr>
        <p:blipFill>
          <a:blip r:embed="rId3">
            <a:alphaModFix/>
          </a:blip>
          <a:stretch>
            <a:fillRect/>
          </a:stretch>
        </p:blipFill>
        <p:spPr>
          <a:xfrm>
            <a:off x="7336850" y="1439163"/>
            <a:ext cx="1697000" cy="2265174"/>
          </a:xfrm>
          <a:prstGeom prst="rect">
            <a:avLst/>
          </a:prstGeom>
          <a:noFill/>
          <a:ln>
            <a:noFill/>
          </a:ln>
          <a:effectLst>
            <a:outerShdw blurRad="57150" rotWithShape="0" algn="bl" dir="5400000" dist="19050">
              <a:srgbClr val="000000">
                <a:alpha val="50000"/>
              </a:srgbClr>
            </a:outerShdw>
          </a:effectLst>
        </p:spPr>
      </p:pic>
      <p:sp>
        <p:nvSpPr>
          <p:cNvPr id="181" name="Google Shape;181;g10c24f3c25f_0_86"/>
          <p:cNvSpPr txBox="1"/>
          <p:nvPr/>
        </p:nvSpPr>
        <p:spPr>
          <a:xfrm>
            <a:off x="5365075" y="3865550"/>
            <a:ext cx="3778800" cy="615600"/>
          </a:xfrm>
          <a:prstGeom prst="rect">
            <a:avLst/>
          </a:prstGeom>
          <a:noFill/>
          <a:ln>
            <a:noFill/>
          </a:ln>
        </p:spPr>
        <p:txBody>
          <a:bodyPr anchorCtr="0" anchor="t" bIns="91425" lIns="91425" spcFirstLastPara="1" rIns="91425" wrap="square" tIns="91425">
            <a:spAutoFit/>
          </a:bodyPr>
          <a:lstStyle/>
          <a:p>
            <a:pPr indent="-269999" lvl="0" marL="269999" rtl="0" algn="l">
              <a:spcBef>
                <a:spcPts val="0"/>
              </a:spcBef>
              <a:spcAft>
                <a:spcPts val="0"/>
              </a:spcAft>
              <a:buNone/>
            </a:pPr>
            <a:r>
              <a:rPr i="1" lang="de-DE">
                <a:solidFill>
                  <a:srgbClr val="ED1C24"/>
                </a:solidFill>
                <a:latin typeface="Verdana"/>
                <a:ea typeface="Verdana"/>
                <a:cs typeface="Verdana"/>
                <a:sym typeface="Verdana"/>
              </a:rPr>
              <a:t>→ 	after matching, treatment effect no longer significant in Germany</a:t>
            </a:r>
            <a:endParaRPr i="1">
              <a:solidFill>
                <a:srgbClr val="ED1C24"/>
              </a:solidFill>
              <a:latin typeface="Verdana"/>
              <a:ea typeface="Verdana"/>
              <a:cs typeface="Verdana"/>
              <a:sym typeface="Verdana"/>
            </a:endParaRPr>
          </a:p>
        </p:txBody>
      </p:sp>
      <p:pic>
        <p:nvPicPr>
          <p:cNvPr id="182" name="Google Shape;182;g10c24f3c25f_0_86"/>
          <p:cNvPicPr preferRelativeResize="0"/>
          <p:nvPr/>
        </p:nvPicPr>
        <p:blipFill>
          <a:blip r:embed="rId4">
            <a:alphaModFix/>
          </a:blip>
          <a:stretch>
            <a:fillRect/>
          </a:stretch>
        </p:blipFill>
        <p:spPr>
          <a:xfrm rot="5400000">
            <a:off x="153601" y="151200"/>
            <a:ext cx="4978999" cy="4780849"/>
          </a:xfrm>
          <a:prstGeom prst="rect">
            <a:avLst/>
          </a:prstGeom>
          <a:noFill/>
          <a:ln>
            <a:noFill/>
          </a:ln>
          <a:effectLst>
            <a:outerShdw blurRad="57150" rotWithShape="0" algn="bl" dir="5400000" dist="19050">
              <a:srgbClr val="000000">
                <a:alpha val="50000"/>
              </a:srgbClr>
            </a:outerShdw>
          </a:effectLst>
        </p:spPr>
      </p:pic>
      <p:sp>
        <p:nvSpPr>
          <p:cNvPr id="183" name="Google Shape;183;g10c24f3c25f_0_86"/>
          <p:cNvSpPr/>
          <p:nvPr/>
        </p:nvSpPr>
        <p:spPr>
          <a:xfrm>
            <a:off x="2278800" y="1168250"/>
            <a:ext cx="793200" cy="400200"/>
          </a:xfrm>
          <a:prstGeom prst="rect">
            <a:avLst/>
          </a:prstGeom>
          <a:no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0c24f3c25f_0_86"/>
          <p:cNvSpPr/>
          <p:nvPr/>
        </p:nvSpPr>
        <p:spPr>
          <a:xfrm>
            <a:off x="2278800" y="2431200"/>
            <a:ext cx="793200" cy="400200"/>
          </a:xfrm>
          <a:prstGeom prst="rect">
            <a:avLst/>
          </a:prstGeom>
          <a:no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0c24f3c25f_0_86"/>
          <p:cNvSpPr/>
          <p:nvPr/>
        </p:nvSpPr>
        <p:spPr>
          <a:xfrm>
            <a:off x="2246500" y="3694150"/>
            <a:ext cx="793200" cy="400200"/>
          </a:xfrm>
          <a:prstGeom prst="rect">
            <a:avLst/>
          </a:prstGeom>
          <a:no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0c24f3c25f_0_98"/>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 II</a:t>
            </a:r>
            <a:endParaRPr/>
          </a:p>
        </p:txBody>
      </p:sp>
      <p:sp>
        <p:nvSpPr>
          <p:cNvPr id="192" name="Google Shape;192;g10c24f3c25f_0_98"/>
          <p:cNvSpPr txBox="1"/>
          <p:nvPr>
            <p:ph idx="1" type="body"/>
          </p:nvPr>
        </p:nvSpPr>
        <p:spPr>
          <a:xfrm>
            <a:off x="457200" y="1419625"/>
            <a:ext cx="7850400" cy="3174900"/>
          </a:xfrm>
          <a:prstGeom prst="rect">
            <a:avLst/>
          </a:prstGeom>
          <a:noFill/>
          <a:ln>
            <a:noFill/>
          </a:ln>
        </p:spPr>
        <p:txBody>
          <a:bodyPr anchorCtr="0" anchor="t" bIns="45700" lIns="91425" spcFirstLastPara="1" rIns="91425" wrap="square" tIns="45700">
            <a:noAutofit/>
          </a:bodyPr>
          <a:lstStyle/>
          <a:p>
            <a:pPr indent="-336550" lvl="0" marL="457200" rtl="0" algn="l">
              <a:lnSpc>
                <a:spcPct val="115000"/>
              </a:lnSpc>
              <a:spcBef>
                <a:spcPts val="0"/>
              </a:spcBef>
              <a:spcAft>
                <a:spcPts val="0"/>
              </a:spcAft>
              <a:buSzPts val="1700"/>
              <a:buChar char="•"/>
            </a:pPr>
            <a:r>
              <a:rPr lang="de-DE" sz="1400"/>
              <a:t>Except in Russia, non-attendance was rare</a:t>
            </a:r>
            <a:endParaRPr sz="1400"/>
          </a:p>
          <a:p>
            <a:pPr indent="-336550" lvl="0" marL="457200" rtl="0" algn="l">
              <a:lnSpc>
                <a:spcPct val="115000"/>
              </a:lnSpc>
              <a:spcBef>
                <a:spcPts val="0"/>
              </a:spcBef>
              <a:spcAft>
                <a:spcPts val="0"/>
              </a:spcAft>
              <a:buSzPts val="1700"/>
              <a:buChar char="•"/>
            </a:pPr>
            <a:r>
              <a:rPr lang="de-DE" sz="1400"/>
              <a:t>In all 9 countries, non-attendance was associated with socioeconomic disadvantage and lower achievement</a:t>
            </a:r>
            <a:endParaRPr sz="1400"/>
          </a:p>
          <a:p>
            <a:pPr indent="-317500" lvl="0" marL="457200" rtl="0" algn="l">
              <a:lnSpc>
                <a:spcPct val="115000"/>
              </a:lnSpc>
              <a:spcBef>
                <a:spcPts val="0"/>
              </a:spcBef>
              <a:spcAft>
                <a:spcPts val="0"/>
              </a:spcAft>
              <a:buSzPts val="1400"/>
              <a:buChar char="•"/>
            </a:pPr>
            <a:r>
              <a:rPr lang="de-DE" sz="1400"/>
              <a:t>In Slovakia, non-attending children form a socioeconomically disadvantaged subgroup without sufficient matches in group of attending children</a:t>
            </a:r>
            <a:endParaRPr sz="1400"/>
          </a:p>
          <a:p>
            <a:pPr indent="-336550" lvl="0" marL="457200" rtl="0" algn="l">
              <a:lnSpc>
                <a:spcPct val="115000"/>
              </a:lnSpc>
              <a:spcBef>
                <a:spcPts val="0"/>
              </a:spcBef>
              <a:spcAft>
                <a:spcPts val="0"/>
              </a:spcAft>
              <a:buSzPts val="1700"/>
              <a:buChar char="•"/>
            </a:pPr>
            <a:r>
              <a:rPr lang="de-DE" sz="1400"/>
              <a:t>Limited evidence that preschool attendance of children who did not attend would affect reading achievement</a:t>
            </a:r>
            <a:endParaRPr sz="1400"/>
          </a:p>
          <a:p>
            <a:pPr indent="-317500" lvl="1" marL="914400" rtl="0" algn="l">
              <a:lnSpc>
                <a:spcPct val="115000"/>
              </a:lnSpc>
              <a:spcBef>
                <a:spcPts val="0"/>
              </a:spcBef>
              <a:spcAft>
                <a:spcPts val="0"/>
              </a:spcAft>
              <a:buSzPts val="1400"/>
              <a:buChar char="–"/>
            </a:pPr>
            <a:r>
              <a:rPr lang="de-DE" sz="1400"/>
              <a:t>In Chinese Taipei, Germany, New Zealand, Norway, Russia, Slovakia, and Spain, achievement disadvantage is not significant when 1:1 matching and control variables </a:t>
            </a:r>
            <a:endParaRPr sz="1400"/>
          </a:p>
          <a:p>
            <a:pPr indent="-317500" lvl="1" marL="914400" rtl="0" algn="l">
              <a:lnSpc>
                <a:spcPct val="115000"/>
              </a:lnSpc>
              <a:spcBef>
                <a:spcPts val="0"/>
              </a:spcBef>
              <a:spcAft>
                <a:spcPts val="0"/>
              </a:spcAft>
              <a:buSzPts val="1400"/>
              <a:buChar char="–"/>
            </a:pPr>
            <a:r>
              <a:rPr lang="de-DE" sz="1400"/>
              <a:t>In Singapore and Sweden, a reading advantage remains</a:t>
            </a:r>
            <a:endParaRPr sz="1400"/>
          </a:p>
          <a:p>
            <a:pPr indent="457200" lvl="0" marL="0" rtl="0" algn="l">
              <a:lnSpc>
                <a:spcPct val="115000"/>
              </a:lnSpc>
              <a:spcBef>
                <a:spcPts val="500"/>
              </a:spcBef>
              <a:spcAft>
                <a:spcPts val="0"/>
              </a:spcAft>
              <a:buSzPts val="1800"/>
              <a:buNone/>
            </a:pPr>
            <a:r>
              <a:t/>
            </a:r>
            <a:endParaRPr sz="1400">
              <a:solidFill>
                <a:srgbClr val="0D0D0D"/>
              </a:solidFill>
            </a:endParaRPr>
          </a:p>
        </p:txBody>
      </p:sp>
      <p:sp>
        <p:nvSpPr>
          <p:cNvPr id="193" name="Google Shape;193;g10c24f3c25f_0_98"/>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0c24f3c25f_0_105"/>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 II</a:t>
            </a:r>
            <a:endParaRPr/>
          </a:p>
        </p:txBody>
      </p:sp>
      <p:sp>
        <p:nvSpPr>
          <p:cNvPr id="200" name="Google Shape;200;g10c24f3c25f_0_105"/>
          <p:cNvSpPr txBox="1"/>
          <p:nvPr>
            <p:ph idx="1" type="body"/>
          </p:nvPr>
        </p:nvSpPr>
        <p:spPr>
          <a:xfrm>
            <a:off x="457200" y="1419625"/>
            <a:ext cx="7850400" cy="31749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320"/>
              </a:spcBef>
              <a:spcAft>
                <a:spcPts val="0"/>
              </a:spcAft>
              <a:buSzPts val="1500"/>
              <a:buFont typeface="Verdana"/>
              <a:buChar char="•"/>
            </a:pPr>
            <a:r>
              <a:rPr lang="de-DE"/>
              <a:t>Ignorable treatment assignment assumption: no hidden bias from unobserved covariates </a:t>
            </a:r>
            <a:r>
              <a:rPr lang="de-DE">
                <a:solidFill>
                  <a:srgbClr val="565656"/>
                </a:solidFill>
              </a:rPr>
              <a:t>(Rosenbaum &amp; Rubin, 1983)</a:t>
            </a:r>
            <a:endParaRPr>
              <a:solidFill>
                <a:srgbClr val="565656"/>
              </a:solidFill>
            </a:endParaRPr>
          </a:p>
          <a:p>
            <a:pPr indent="-323850" lvl="1" marL="914400" rtl="0" algn="l">
              <a:lnSpc>
                <a:spcPct val="115000"/>
              </a:lnSpc>
              <a:spcBef>
                <a:spcPts val="320"/>
              </a:spcBef>
              <a:spcAft>
                <a:spcPts val="0"/>
              </a:spcAft>
              <a:buSzPts val="1500"/>
              <a:buFont typeface="Verdana"/>
              <a:buChar char="–"/>
            </a:pPr>
            <a:r>
              <a:rPr lang="de-DE"/>
              <a:t>It cannot be ruled out that selection mechanism variables were omitted!</a:t>
            </a:r>
            <a:endParaRPr/>
          </a:p>
          <a:p>
            <a:pPr indent="-323850" lvl="1" marL="914400" rtl="0" algn="l">
              <a:lnSpc>
                <a:spcPct val="115000"/>
              </a:lnSpc>
              <a:spcBef>
                <a:spcPts val="280"/>
              </a:spcBef>
              <a:spcAft>
                <a:spcPts val="0"/>
              </a:spcAft>
              <a:buSzPts val="1500"/>
              <a:buFont typeface="Verdana"/>
              <a:buChar char="–"/>
            </a:pPr>
            <a:r>
              <a:rPr lang="de-DE"/>
              <a:t>However, if students who did not participate were even more disadvantaged than observed, we would </a:t>
            </a:r>
            <a:r>
              <a:rPr i="1" lang="de-DE"/>
              <a:t>overestimate</a:t>
            </a:r>
            <a:r>
              <a:rPr lang="de-DE"/>
              <a:t> the group differences which are now already non-significant</a:t>
            </a:r>
            <a:endParaRPr/>
          </a:p>
          <a:p>
            <a:pPr indent="0" lvl="0" marL="0" rtl="0" algn="l">
              <a:lnSpc>
                <a:spcPct val="115000"/>
              </a:lnSpc>
              <a:spcBef>
                <a:spcPts val="320"/>
              </a:spcBef>
              <a:spcAft>
                <a:spcPts val="0"/>
              </a:spcAft>
              <a:buNone/>
            </a:pPr>
            <a:r>
              <a:t/>
            </a:r>
            <a:endParaRPr sz="1400"/>
          </a:p>
        </p:txBody>
      </p:sp>
      <p:sp>
        <p:nvSpPr>
          <p:cNvPr id="201" name="Google Shape;201;g10c24f3c25f_0_105"/>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105de851017_0_44"/>
          <p:cNvSpPr/>
          <p:nvPr/>
        </p:nvSpPr>
        <p:spPr>
          <a:xfrm>
            <a:off x="903975" y="2089675"/>
            <a:ext cx="801000" cy="400500"/>
          </a:xfrm>
          <a:prstGeom prst="rightArrow">
            <a:avLst>
              <a:gd fmla="val 50000" name="adj1"/>
              <a:gd fmla="val 50000" name="adj2"/>
            </a:avLst>
          </a:prstGeom>
          <a:solidFill>
            <a:srgbClr val="ED1C24"/>
          </a:solid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3" name="Google Shape;53;g105de851017_0_44"/>
          <p:cNvGraphicFramePr/>
          <p:nvPr/>
        </p:nvGraphicFramePr>
        <p:xfrm>
          <a:off x="1704975" y="1387175"/>
          <a:ext cx="3000000" cy="3000000"/>
        </p:xfrm>
        <a:graphic>
          <a:graphicData uri="http://schemas.openxmlformats.org/drawingml/2006/table">
            <a:tbl>
              <a:tblPr>
                <a:noFill/>
                <a:tableStyleId>{61760571-9678-4384-A87A-E32234CCDC1D}</a:tableStyleId>
              </a:tblPr>
              <a:tblGrid>
                <a:gridCol w="400050"/>
                <a:gridCol w="5334000"/>
              </a:tblGrid>
              <a:tr h="695325">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5</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Regression Models</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Time: 31 January 2022, 12:15-14:00h</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Main instructor: Isa Steinmann</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Required reading: Angrist &amp; Pischke (2015), chapter 2</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6</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Further Control Strategies</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Time: 03 February 2022, 12:15-14:00h</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Main instructor: Isa Steinmann</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Required reading: -</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7</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Instrumental Variable Approaches</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Time: 07 February 2022, 12:15-14:00h</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Main instructor: José Manuel Arencibia </a:t>
                      </a:r>
                      <a:r>
                        <a:rPr lang="de-DE" sz="1100" u="none" cap="none" strike="noStrike">
                          <a:solidFill>
                            <a:srgbClr val="000000"/>
                          </a:solidFill>
                          <a:latin typeface="Verdana"/>
                          <a:ea typeface="Verdana"/>
                          <a:cs typeface="Verdana"/>
                          <a:sym typeface="Verdana"/>
                        </a:rPr>
                        <a:t>Alemán</a:t>
                      </a:r>
                      <a:endParaRPr b="1"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Required reading: Angrist &amp; Pischke (2015), chapter 3</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8</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Regression Discontinuity Designs I</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Time: 10 February 2022, 12:15-14:00h</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Main instructor: José Manuel Arencibia </a:t>
                      </a:r>
                      <a:r>
                        <a:rPr lang="de-DE" sz="1100" u="none" cap="none" strike="noStrike">
                          <a:solidFill>
                            <a:srgbClr val="000000"/>
                          </a:solidFill>
                          <a:latin typeface="Verdana"/>
                          <a:ea typeface="Verdana"/>
                          <a:cs typeface="Verdana"/>
                          <a:sym typeface="Verdana"/>
                        </a:rPr>
                        <a:t>Alemán</a:t>
                      </a:r>
                      <a:endParaRPr b="1"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Required reading: Angrist &amp; Pischke (2015), chapter 4</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12465cb2b6_0_43"/>
          <p:cNvSpPr txBox="1"/>
          <p:nvPr>
            <p:ph type="title"/>
          </p:nvPr>
        </p:nvSpPr>
        <p:spPr>
          <a:xfrm>
            <a:off x="457200" y="2871499"/>
            <a:ext cx="6995100" cy="1087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What does propensity score</a:t>
            </a:r>
            <a:endParaRPr/>
          </a:p>
          <a:p>
            <a:pPr indent="0" lvl="0" marL="0" rtl="0" algn="l">
              <a:lnSpc>
                <a:spcPct val="100000"/>
              </a:lnSpc>
              <a:spcBef>
                <a:spcPts val="0"/>
              </a:spcBef>
              <a:spcAft>
                <a:spcPts val="0"/>
              </a:spcAft>
              <a:buClr>
                <a:srgbClr val="7F7F7F"/>
              </a:buClr>
              <a:buSzPts val="1800"/>
              <a:buFont typeface="Verdana"/>
              <a:buNone/>
            </a:pPr>
            <a:r>
              <a:rPr lang="de-DE"/>
              <a:t>matching do?</a:t>
            </a:r>
            <a:endParaRPr/>
          </a:p>
        </p:txBody>
      </p:sp>
      <p:pic>
        <p:nvPicPr>
          <p:cNvPr id="208" name="Google Shape;208;g112465cb2b6_0_43"/>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0c24f3c25f_0_128"/>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Matching methods</a:t>
            </a:r>
            <a:endParaRPr/>
          </a:p>
        </p:txBody>
      </p:sp>
      <p:sp>
        <p:nvSpPr>
          <p:cNvPr id="215" name="Google Shape;215;g10c24f3c25f_0_128"/>
          <p:cNvSpPr txBox="1"/>
          <p:nvPr/>
        </p:nvSpPr>
        <p:spPr>
          <a:xfrm>
            <a:off x="6144000" y="4657725"/>
            <a:ext cx="30000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a:solidFill>
                  <a:schemeClr val="dk1"/>
                </a:solidFill>
              </a:rPr>
              <a:t>Ho, Imai, King, &amp; Stuart, 2011</a:t>
            </a:r>
            <a:r>
              <a:rPr lang="de-DE" sz="1100">
                <a:solidFill>
                  <a:schemeClr val="dk1"/>
                </a:solidFill>
                <a:latin typeface="Verdana"/>
                <a:ea typeface="Verdana"/>
                <a:cs typeface="Verdana"/>
                <a:sym typeface="Verdana"/>
              </a:rPr>
              <a:t> </a:t>
            </a:r>
            <a:endParaRPr b="0" i="0" sz="1100" u="none" cap="none" strike="noStrike">
              <a:solidFill>
                <a:schemeClr val="dk1"/>
              </a:solidFill>
              <a:latin typeface="Verdana"/>
              <a:ea typeface="Verdana"/>
              <a:cs typeface="Verdana"/>
              <a:sym typeface="Verdana"/>
            </a:endParaRPr>
          </a:p>
        </p:txBody>
      </p:sp>
      <p:sp>
        <p:nvSpPr>
          <p:cNvPr id="216" name="Google Shape;216;g10c24f3c25f_0_128"/>
          <p:cNvSpPr txBox="1"/>
          <p:nvPr>
            <p:ph idx="1" type="body"/>
          </p:nvPr>
        </p:nvSpPr>
        <p:spPr>
          <a:xfrm>
            <a:off x="457200" y="1419621"/>
            <a:ext cx="8229600" cy="31749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de-DE"/>
              <a:t>Matching aims to balance treatment and control groups (ceteris paribus)</a:t>
            </a:r>
            <a:endParaRPr/>
          </a:p>
          <a:p>
            <a:pPr indent="-342900" lvl="0" marL="457200" rtl="0" algn="l">
              <a:spcBef>
                <a:spcPts val="0"/>
              </a:spcBef>
              <a:spcAft>
                <a:spcPts val="0"/>
              </a:spcAft>
              <a:buSzPts val="1800"/>
              <a:buChar char="•"/>
            </a:pPr>
            <a:r>
              <a:rPr lang="de-DE"/>
              <a:t>Unlike control strategies in regressions, matching is a preprocess for later analyses</a:t>
            </a:r>
            <a:endParaRPr/>
          </a:p>
          <a:p>
            <a:pPr indent="457200" lvl="0" marL="0" rtl="0" algn="l">
              <a:spcBef>
                <a:spcPts val="360"/>
              </a:spcBef>
              <a:spcAft>
                <a:spcPts val="0"/>
              </a:spcAft>
              <a:buNone/>
            </a:pPr>
            <a:r>
              <a:rPr lang="de-DE"/>
              <a:t>→ if matching process successful, simple t-tests sufficient for analyses </a:t>
            </a:r>
            <a:endParaRPr/>
          </a:p>
          <a:p>
            <a:pPr indent="-342900" lvl="0" marL="457200" rtl="0" algn="l">
              <a:spcBef>
                <a:spcPts val="360"/>
              </a:spcBef>
              <a:spcAft>
                <a:spcPts val="0"/>
              </a:spcAft>
              <a:buSzPts val="1800"/>
              <a:buChar char="•"/>
            </a:pPr>
            <a:r>
              <a:rPr lang="de-DE"/>
              <a:t>Logistic propensity score regression → propensity score reflects the likelihood of an individual to receive the treatment</a:t>
            </a:r>
            <a:endParaRPr/>
          </a:p>
          <a:p>
            <a:pPr indent="-342900" lvl="0" marL="457200" rtl="0" algn="l">
              <a:spcBef>
                <a:spcPts val="0"/>
              </a:spcBef>
              <a:spcAft>
                <a:spcPts val="0"/>
              </a:spcAft>
              <a:buSzPts val="1800"/>
              <a:buChar char="•"/>
            </a:pPr>
            <a:r>
              <a:rPr lang="de-DE"/>
              <a:t>Matching of units who had a similar likelihood to receive treatment and did vs. did not receive it </a:t>
            </a:r>
            <a:endParaRPr/>
          </a:p>
          <a:p>
            <a:pPr indent="0" lvl="0" marL="457200" rtl="0" algn="l">
              <a:spcBef>
                <a:spcPts val="36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12465cb2b6_0_50"/>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Matching methods</a:t>
            </a:r>
            <a:endParaRPr/>
          </a:p>
        </p:txBody>
      </p:sp>
      <p:sp>
        <p:nvSpPr>
          <p:cNvPr id="223" name="Google Shape;223;g112465cb2b6_0_50"/>
          <p:cNvSpPr txBox="1"/>
          <p:nvPr/>
        </p:nvSpPr>
        <p:spPr>
          <a:xfrm>
            <a:off x="6144000" y="4657725"/>
            <a:ext cx="30000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a:solidFill>
                  <a:schemeClr val="dk1"/>
                </a:solidFill>
              </a:rPr>
              <a:t>Ho, Imai, King, &amp; Stuart, 2011</a:t>
            </a:r>
            <a:r>
              <a:rPr lang="de-DE" sz="1100">
                <a:solidFill>
                  <a:schemeClr val="dk1"/>
                </a:solidFill>
                <a:latin typeface="Verdana"/>
                <a:ea typeface="Verdana"/>
                <a:cs typeface="Verdana"/>
                <a:sym typeface="Verdana"/>
              </a:rPr>
              <a:t> </a:t>
            </a:r>
            <a:endParaRPr b="0" i="0" sz="1100" u="none" cap="none" strike="noStrike">
              <a:solidFill>
                <a:schemeClr val="dk1"/>
              </a:solidFill>
              <a:latin typeface="Verdana"/>
              <a:ea typeface="Verdana"/>
              <a:cs typeface="Verdana"/>
              <a:sym typeface="Verdana"/>
            </a:endParaRPr>
          </a:p>
        </p:txBody>
      </p:sp>
      <p:sp>
        <p:nvSpPr>
          <p:cNvPr id="224" name="Google Shape;224;g112465cb2b6_0_50"/>
          <p:cNvSpPr txBox="1"/>
          <p:nvPr>
            <p:ph idx="1" type="body"/>
          </p:nvPr>
        </p:nvSpPr>
        <p:spPr>
          <a:xfrm>
            <a:off x="457200" y="1419621"/>
            <a:ext cx="8229600" cy="3174900"/>
          </a:xfrm>
          <a:prstGeom prst="rect">
            <a:avLst/>
          </a:prstGeom>
        </p:spPr>
        <p:txBody>
          <a:bodyPr anchorCtr="0" anchor="t" bIns="45700" lIns="91425" spcFirstLastPara="1" rIns="91425" wrap="square" tIns="45700">
            <a:normAutofit lnSpcReduction="10000"/>
          </a:bodyPr>
          <a:lstStyle/>
          <a:p>
            <a:pPr indent="-342900" lvl="0" marL="457200" rtl="0" algn="l">
              <a:spcBef>
                <a:spcPts val="360"/>
              </a:spcBef>
              <a:spcAft>
                <a:spcPts val="0"/>
              </a:spcAft>
              <a:buSzPts val="1800"/>
              <a:buChar char="•"/>
            </a:pPr>
            <a:r>
              <a:rPr lang="de-DE"/>
              <a:t>Selection of covariates X and selection model are crucial</a:t>
            </a:r>
            <a:endParaRPr/>
          </a:p>
          <a:p>
            <a:pPr indent="-342900" lvl="1" marL="914400" rtl="0" algn="l">
              <a:spcBef>
                <a:spcPts val="0"/>
              </a:spcBef>
              <a:spcAft>
                <a:spcPts val="0"/>
              </a:spcAft>
              <a:buSzPts val="1800"/>
              <a:buChar char="–"/>
            </a:pPr>
            <a:r>
              <a:rPr lang="de-DE"/>
              <a:t>variables that reflect selection mechanism (associated with treatment/control group allocation AND outcome)</a:t>
            </a:r>
            <a:endParaRPr/>
          </a:p>
          <a:p>
            <a:pPr indent="-342900" lvl="1" marL="914400" rtl="0" algn="l">
              <a:spcBef>
                <a:spcPts val="0"/>
              </a:spcBef>
              <a:spcAft>
                <a:spcPts val="0"/>
              </a:spcAft>
              <a:buSzPts val="1800"/>
              <a:buChar char="–"/>
            </a:pPr>
            <a:r>
              <a:rPr lang="de-DE"/>
              <a:t>variables’</a:t>
            </a:r>
            <a:r>
              <a:rPr lang="de-DE"/>
              <a:t> non-linearity and interactions</a:t>
            </a:r>
            <a:endParaRPr/>
          </a:p>
          <a:p>
            <a:pPr indent="-342900" lvl="1" marL="914400" rtl="0" algn="l">
              <a:spcBef>
                <a:spcPts val="0"/>
              </a:spcBef>
              <a:spcAft>
                <a:spcPts val="0"/>
              </a:spcAft>
              <a:buSzPts val="1800"/>
              <a:buChar char="–"/>
            </a:pPr>
            <a:r>
              <a:rPr lang="de-DE"/>
              <a:t>variables measured prior to outcome</a:t>
            </a:r>
            <a:endParaRPr/>
          </a:p>
          <a:p>
            <a:pPr indent="-342900" lvl="1" marL="914400" rtl="0" algn="l">
              <a:spcBef>
                <a:spcPts val="0"/>
              </a:spcBef>
              <a:spcAft>
                <a:spcPts val="0"/>
              </a:spcAft>
              <a:buSzPts val="1800"/>
              <a:buChar char="–"/>
            </a:pPr>
            <a:r>
              <a:rPr lang="de-DE"/>
              <a:t>never include outcome in selection model!</a:t>
            </a:r>
            <a:endParaRPr/>
          </a:p>
          <a:p>
            <a:pPr indent="-342900" lvl="0" marL="457200" rtl="0" algn="l">
              <a:spcBef>
                <a:spcPts val="0"/>
              </a:spcBef>
              <a:spcAft>
                <a:spcPts val="0"/>
              </a:spcAft>
              <a:buSzPts val="1800"/>
              <a:buChar char="•"/>
            </a:pPr>
            <a:r>
              <a:rPr lang="de-DE"/>
              <a:t>Different matching methods (a</a:t>
            </a:r>
            <a:r>
              <a:rPr lang="de-DE"/>
              <a:t>im should be to include all treated units (interpretability, generalizability,...) but excluding control units is ok)</a:t>
            </a:r>
            <a:endParaRPr/>
          </a:p>
          <a:p>
            <a:pPr indent="-342900" lvl="1" marL="914400" rtl="0" algn="l">
              <a:spcBef>
                <a:spcPts val="0"/>
              </a:spcBef>
              <a:spcAft>
                <a:spcPts val="0"/>
              </a:spcAft>
              <a:buSzPts val="1800"/>
              <a:buChar char="–"/>
            </a:pPr>
            <a:r>
              <a:rPr lang="de-DE"/>
              <a:t>nearest-neighbor matching</a:t>
            </a:r>
            <a:endParaRPr/>
          </a:p>
          <a:p>
            <a:pPr indent="-342900" lvl="1" marL="914400" rtl="0" algn="l">
              <a:spcBef>
                <a:spcPts val="0"/>
              </a:spcBef>
              <a:spcAft>
                <a:spcPts val="0"/>
              </a:spcAft>
              <a:buSzPts val="1800"/>
              <a:buChar char="–"/>
            </a:pPr>
            <a:r>
              <a:rPr lang="de-DE"/>
              <a:t>exact matching</a:t>
            </a:r>
            <a:endParaRPr/>
          </a:p>
          <a:p>
            <a:pPr indent="-342900" lvl="1" marL="914400" rtl="0" algn="l">
              <a:spcBef>
                <a:spcPts val="0"/>
              </a:spcBef>
              <a:spcAft>
                <a:spcPts val="0"/>
              </a:spcAft>
              <a:buSzPts val="1800"/>
              <a:buChar char="–"/>
            </a:pPr>
            <a:r>
              <a:rPr lang="de-DE"/>
              <a:t>optimal matching</a:t>
            </a:r>
            <a:endParaRPr/>
          </a:p>
          <a:p>
            <a:pPr indent="-342900" lvl="1" marL="914400" rtl="0" algn="l">
              <a:spcBef>
                <a:spcPts val="0"/>
              </a:spcBef>
              <a:spcAft>
                <a:spcPts val="0"/>
              </a:spcAft>
              <a:buSzPts val="1800"/>
              <a:buChar char="–"/>
            </a:pPr>
            <a:r>
              <a:rPr lang="de-DE"/>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0c24f3c25f_0_136"/>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Balance checks</a:t>
            </a:r>
            <a:endParaRPr/>
          </a:p>
        </p:txBody>
      </p:sp>
      <p:sp>
        <p:nvSpPr>
          <p:cNvPr id="231" name="Google Shape;231;g10c24f3c25f_0_136"/>
          <p:cNvSpPr txBox="1"/>
          <p:nvPr/>
        </p:nvSpPr>
        <p:spPr>
          <a:xfrm>
            <a:off x="6144000" y="4657725"/>
            <a:ext cx="30000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a:solidFill>
                  <a:schemeClr val="dk1"/>
                </a:solidFill>
              </a:rPr>
              <a:t>Ho, Imai, King, &amp; Stuart, 2011</a:t>
            </a:r>
            <a:r>
              <a:rPr lang="de-DE" sz="1100">
                <a:solidFill>
                  <a:schemeClr val="dk1"/>
                </a:solidFill>
                <a:latin typeface="Verdana"/>
                <a:ea typeface="Verdana"/>
                <a:cs typeface="Verdana"/>
                <a:sym typeface="Verdana"/>
              </a:rPr>
              <a:t> </a:t>
            </a:r>
            <a:endParaRPr b="0" i="0" sz="1100" u="none" cap="none" strike="noStrike">
              <a:solidFill>
                <a:schemeClr val="dk1"/>
              </a:solidFill>
              <a:latin typeface="Verdana"/>
              <a:ea typeface="Verdana"/>
              <a:cs typeface="Verdana"/>
              <a:sym typeface="Verdana"/>
            </a:endParaRPr>
          </a:p>
        </p:txBody>
      </p:sp>
      <p:sp>
        <p:nvSpPr>
          <p:cNvPr id="232" name="Google Shape;232;g10c24f3c25f_0_136"/>
          <p:cNvSpPr txBox="1"/>
          <p:nvPr/>
        </p:nvSpPr>
        <p:spPr>
          <a:xfrm>
            <a:off x="457200" y="1600200"/>
            <a:ext cx="8340600" cy="3186300"/>
          </a:xfrm>
          <a:prstGeom prst="rect">
            <a:avLst/>
          </a:prstGeom>
          <a:noFill/>
          <a:ln>
            <a:noFill/>
          </a:ln>
        </p:spPr>
        <p:txBody>
          <a:bodyPr anchorCtr="0" anchor="t" bIns="91425" lIns="91425" spcFirstLastPara="1" rIns="91425" wrap="square" tIns="91425">
            <a:spAutoFit/>
          </a:bodyPr>
          <a:lstStyle/>
          <a:p>
            <a:pPr indent="-311150" lvl="0" marL="342900" rtl="0" algn="l">
              <a:spcBef>
                <a:spcPts val="360"/>
              </a:spcBef>
              <a:spcAft>
                <a:spcPts val="0"/>
              </a:spcAft>
              <a:buClr>
                <a:srgbClr val="84B818"/>
              </a:buClr>
              <a:buSzPts val="1500"/>
              <a:buFont typeface="Verdana"/>
              <a:buChar char="•"/>
            </a:pPr>
            <a:r>
              <a:rPr lang="de-DE" sz="1500">
                <a:solidFill>
                  <a:schemeClr val="dk1"/>
                </a:solidFill>
                <a:latin typeface="Verdana"/>
                <a:ea typeface="Verdana"/>
                <a:cs typeface="Verdana"/>
                <a:sym typeface="Verdana"/>
              </a:rPr>
              <a:t>Matching results in adjusted (and reduced) sample </a:t>
            </a:r>
            <a:endParaRPr sz="1500">
              <a:solidFill>
                <a:schemeClr val="dk1"/>
              </a:solidFill>
              <a:latin typeface="Verdana"/>
              <a:ea typeface="Verdana"/>
              <a:cs typeface="Verdana"/>
              <a:sym typeface="Verdana"/>
            </a:endParaRPr>
          </a:p>
          <a:p>
            <a:pPr indent="-336550" lvl="1" marL="342900" rtl="0" algn="l">
              <a:spcBef>
                <a:spcPts val="0"/>
              </a:spcBef>
              <a:spcAft>
                <a:spcPts val="0"/>
              </a:spcAft>
              <a:buClr>
                <a:schemeClr val="dk1"/>
              </a:buClr>
              <a:buSzPts val="1500"/>
              <a:buFont typeface="Verdana"/>
              <a:buChar char="•"/>
            </a:pPr>
            <a:r>
              <a:rPr lang="de-DE" sz="1500">
                <a:solidFill>
                  <a:schemeClr val="dk1"/>
                </a:solidFill>
                <a:latin typeface="Verdana"/>
                <a:ea typeface="Verdana"/>
                <a:cs typeface="Verdana"/>
                <a:sym typeface="Verdana"/>
              </a:rPr>
              <a:t>D</a:t>
            </a:r>
            <a:r>
              <a:rPr lang="de-DE" sz="1500">
                <a:solidFill>
                  <a:schemeClr val="dk1"/>
                </a:solidFill>
                <a:latin typeface="Verdana"/>
                <a:ea typeface="Verdana"/>
                <a:cs typeface="Verdana"/>
                <a:sym typeface="Verdana"/>
              </a:rPr>
              <a:t>istribution of covariates must be the same within matched treatment and control groups 🡪 imitation of randomized trials</a:t>
            </a:r>
            <a:endParaRPr sz="1500">
              <a:solidFill>
                <a:schemeClr val="dk1"/>
              </a:solidFill>
              <a:latin typeface="Verdana"/>
              <a:ea typeface="Verdana"/>
              <a:cs typeface="Verdana"/>
              <a:sym typeface="Verdana"/>
            </a:endParaRPr>
          </a:p>
          <a:p>
            <a:pPr indent="-336550" lvl="1" marL="342900" rtl="0" algn="l">
              <a:spcBef>
                <a:spcPts val="320"/>
              </a:spcBef>
              <a:spcAft>
                <a:spcPts val="0"/>
              </a:spcAft>
              <a:buClr>
                <a:schemeClr val="dk1"/>
              </a:buClr>
              <a:buSzPts val="1500"/>
              <a:buFont typeface="Verdana"/>
              <a:buChar char="•"/>
            </a:pPr>
            <a:r>
              <a:rPr lang="de-DE" sz="1500">
                <a:solidFill>
                  <a:schemeClr val="dk1"/>
                </a:solidFill>
                <a:latin typeface="Verdana"/>
                <a:ea typeface="Verdana"/>
                <a:cs typeface="Verdana"/>
                <a:sym typeface="Verdana"/>
              </a:rPr>
              <a:t>Three measures of balance </a:t>
            </a:r>
            <a:r>
              <a:rPr lang="de-DE" sz="1500">
                <a:solidFill>
                  <a:srgbClr val="565656"/>
                </a:solidFill>
                <a:latin typeface="Verdana"/>
                <a:ea typeface="Verdana"/>
                <a:cs typeface="Verdana"/>
                <a:sym typeface="Verdana"/>
              </a:rPr>
              <a:t>(cf. Rubin, 2001; Stuart, 2010)</a:t>
            </a:r>
            <a:r>
              <a:rPr lang="de-DE" sz="1500">
                <a:solidFill>
                  <a:schemeClr val="dk1"/>
                </a:solidFill>
                <a:latin typeface="Verdana"/>
                <a:ea typeface="Verdana"/>
                <a:cs typeface="Verdana"/>
                <a:sym typeface="Verdana"/>
              </a:rPr>
              <a:t>: </a:t>
            </a:r>
            <a:endParaRPr sz="1500">
              <a:solidFill>
                <a:schemeClr val="dk1"/>
              </a:solidFill>
              <a:latin typeface="Verdana"/>
              <a:ea typeface="Verdana"/>
              <a:cs typeface="Verdana"/>
              <a:sym typeface="Verdana"/>
            </a:endParaRPr>
          </a:p>
          <a:p>
            <a:pPr indent="-292100" lvl="1" marL="647700" rtl="0" algn="l">
              <a:spcBef>
                <a:spcPts val="280"/>
              </a:spcBef>
              <a:spcAft>
                <a:spcPts val="0"/>
              </a:spcAft>
              <a:buClr>
                <a:schemeClr val="dk1"/>
              </a:buClr>
              <a:buSzPts val="1500"/>
              <a:buFont typeface="Verdana"/>
              <a:buChar char="•"/>
            </a:pPr>
            <a:r>
              <a:rPr lang="de-DE" sz="1500">
                <a:solidFill>
                  <a:schemeClr val="dk1"/>
                </a:solidFill>
                <a:latin typeface="Verdana"/>
                <a:ea typeface="Verdana"/>
                <a:cs typeface="Verdana"/>
                <a:sym typeface="Verdana"/>
              </a:rPr>
              <a:t>Standardized bias</a:t>
            </a:r>
            <a:endParaRPr sz="1500">
              <a:solidFill>
                <a:schemeClr val="dk1"/>
              </a:solidFill>
              <a:latin typeface="Verdana"/>
              <a:ea typeface="Verdana"/>
              <a:cs typeface="Verdana"/>
              <a:sym typeface="Verdana"/>
            </a:endParaRPr>
          </a:p>
          <a:p>
            <a:pPr indent="-292100" lvl="1" marL="647700" rtl="0" algn="l">
              <a:spcBef>
                <a:spcPts val="280"/>
              </a:spcBef>
              <a:spcAft>
                <a:spcPts val="0"/>
              </a:spcAft>
              <a:buClr>
                <a:schemeClr val="dk1"/>
              </a:buClr>
              <a:buSzPts val="1500"/>
              <a:buFont typeface="Verdana"/>
              <a:buChar char="•"/>
            </a:pPr>
            <a:r>
              <a:rPr lang="de-DE" sz="1500">
                <a:solidFill>
                  <a:schemeClr val="dk1"/>
                </a:solidFill>
                <a:latin typeface="Verdana"/>
                <a:ea typeface="Verdana"/>
                <a:cs typeface="Verdana"/>
                <a:sym typeface="Verdana"/>
              </a:rPr>
              <a:t>Ratio of variances of propensity scores</a:t>
            </a:r>
            <a:endParaRPr sz="1500">
              <a:solidFill>
                <a:schemeClr val="dk1"/>
              </a:solidFill>
              <a:latin typeface="Verdana"/>
              <a:ea typeface="Verdana"/>
              <a:cs typeface="Verdana"/>
              <a:sym typeface="Verdana"/>
            </a:endParaRPr>
          </a:p>
          <a:p>
            <a:pPr indent="-292100" lvl="1" marL="647700" rtl="0" algn="l">
              <a:spcBef>
                <a:spcPts val="280"/>
              </a:spcBef>
              <a:spcAft>
                <a:spcPts val="0"/>
              </a:spcAft>
              <a:buClr>
                <a:schemeClr val="dk1"/>
              </a:buClr>
              <a:buSzPts val="1500"/>
              <a:buFont typeface="Verdana"/>
              <a:buChar char="•"/>
            </a:pPr>
            <a:r>
              <a:rPr lang="de-DE" sz="1500">
                <a:solidFill>
                  <a:schemeClr val="dk1"/>
                </a:solidFill>
                <a:latin typeface="Verdana"/>
                <a:ea typeface="Verdana"/>
                <a:cs typeface="Verdana"/>
                <a:sym typeface="Verdana"/>
              </a:rPr>
              <a:t>Ratio of variances of the residuals of the covariates after propensity score regression </a:t>
            </a:r>
            <a:endParaRPr sz="1500">
              <a:solidFill>
                <a:schemeClr val="dk1"/>
              </a:solidFill>
              <a:latin typeface="Verdana"/>
              <a:ea typeface="Verdana"/>
              <a:cs typeface="Verdana"/>
              <a:sym typeface="Verdana"/>
            </a:endParaRPr>
          </a:p>
          <a:p>
            <a:pPr indent="-336550" lvl="1" marL="342900" rtl="0" algn="l">
              <a:spcBef>
                <a:spcPts val="320"/>
              </a:spcBef>
              <a:spcAft>
                <a:spcPts val="0"/>
              </a:spcAft>
              <a:buClr>
                <a:schemeClr val="dk1"/>
              </a:buClr>
              <a:buSzPts val="1500"/>
              <a:buFont typeface="Verdana"/>
              <a:buChar char="•"/>
            </a:pPr>
            <a:r>
              <a:rPr lang="de-DE" sz="1500">
                <a:solidFill>
                  <a:schemeClr val="dk1"/>
                </a:solidFill>
                <a:latin typeface="Verdana"/>
                <a:ea typeface="Verdana"/>
                <a:cs typeface="Verdana"/>
                <a:sym typeface="Verdana"/>
              </a:rPr>
              <a:t>Graphic measures (e.g., Q-Q plot, love plot)</a:t>
            </a:r>
            <a:endParaRPr sz="1500">
              <a:solidFill>
                <a:schemeClr val="dk1"/>
              </a:solidFill>
              <a:latin typeface="Verdana"/>
              <a:ea typeface="Verdana"/>
              <a:cs typeface="Verdana"/>
              <a:sym typeface="Verdana"/>
            </a:endParaRPr>
          </a:p>
          <a:p>
            <a:pPr indent="-336550" lvl="1" marL="342900" rtl="0" algn="l">
              <a:spcBef>
                <a:spcPts val="320"/>
              </a:spcBef>
              <a:spcAft>
                <a:spcPts val="0"/>
              </a:spcAft>
              <a:buClr>
                <a:schemeClr val="dk1"/>
              </a:buClr>
              <a:buSzPts val="1500"/>
              <a:buFont typeface="Verdana"/>
              <a:buChar char="•"/>
            </a:pPr>
            <a:r>
              <a:rPr lang="de-DE" sz="1500">
                <a:solidFill>
                  <a:schemeClr val="dk1"/>
                </a:solidFill>
                <a:latin typeface="Verdana"/>
                <a:ea typeface="Verdana"/>
                <a:cs typeface="Verdana"/>
                <a:sym typeface="Verdana"/>
              </a:rPr>
              <a:t>“Because the outcome variable is not used in the matching procedure, any number of matching methods can be tried and evaluated, and the one matching procedure that leads to the best balance can be chosen” </a:t>
            </a:r>
            <a:r>
              <a:rPr lang="de-DE" sz="1500">
                <a:solidFill>
                  <a:srgbClr val="565656"/>
                </a:solidFill>
                <a:latin typeface="Verdana"/>
                <a:ea typeface="Verdana"/>
                <a:cs typeface="Verdana"/>
                <a:sym typeface="Verdana"/>
              </a:rPr>
              <a:t>(Ho et al., 2011, p. 7)</a:t>
            </a:r>
            <a:endParaRPr sz="1500">
              <a:solidFill>
                <a:srgbClr val="565656"/>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0c24f3c25f_0_145"/>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Three advantages of matching</a:t>
            </a:r>
            <a:endParaRPr/>
          </a:p>
        </p:txBody>
      </p:sp>
      <p:sp>
        <p:nvSpPr>
          <p:cNvPr id="239" name="Google Shape;239;g10c24f3c25f_0_145"/>
          <p:cNvSpPr txBox="1"/>
          <p:nvPr/>
        </p:nvSpPr>
        <p:spPr>
          <a:xfrm>
            <a:off x="457200" y="1295400"/>
            <a:ext cx="83406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dk1"/>
                </a:solidFill>
                <a:latin typeface="Verdana"/>
                <a:ea typeface="Verdana"/>
                <a:cs typeface="Verdana"/>
                <a:sym typeface="Verdana"/>
              </a:rPr>
              <a:t>“First, matching methods should not be seen in conflict with regression adjustment and, in fact, the two methods are complementary and best used in combination” (Stuart, 2010, p. 2)</a:t>
            </a:r>
            <a:endParaRPr>
              <a:solidFill>
                <a:schemeClr val="dk1"/>
              </a:solidFill>
              <a:latin typeface="Verdana"/>
              <a:ea typeface="Verdana"/>
              <a:cs typeface="Verdana"/>
              <a:sym typeface="Verdana"/>
            </a:endParaRPr>
          </a:p>
          <a:p>
            <a:pPr indent="-271462" lvl="1" marL="271462" rtl="0" algn="l">
              <a:spcBef>
                <a:spcPts val="280"/>
              </a:spcBef>
              <a:spcAft>
                <a:spcPts val="0"/>
              </a:spcAft>
              <a:buClr>
                <a:schemeClr val="dk1"/>
              </a:buClr>
              <a:buSzPts val="1400"/>
              <a:buFont typeface="Verdana"/>
              <a:buChar char="🡪"/>
            </a:pPr>
            <a:r>
              <a:rPr lang="de-DE">
                <a:solidFill>
                  <a:schemeClr val="dk1"/>
                </a:solidFill>
                <a:latin typeface="Verdana"/>
                <a:ea typeface="Verdana"/>
                <a:cs typeface="Verdana"/>
                <a:sym typeface="Verdana"/>
              </a:rPr>
              <a:t>Non-parametric procedure as preprocess of estimation 🡪 “The advantage is that if matching is done well your answers will be more robust to many small changes in parametric specification” (Ho et al., 2011, p. 8)</a:t>
            </a:r>
            <a:endParaRPr>
              <a:solidFill>
                <a:schemeClr val="dk1"/>
              </a:solidFill>
              <a:latin typeface="Verdana"/>
              <a:ea typeface="Verdana"/>
              <a:cs typeface="Verdana"/>
              <a:sym typeface="Verdana"/>
            </a:endParaRPr>
          </a:p>
          <a:p>
            <a:pPr indent="-271462" lvl="1" marL="271462" rtl="0" algn="l">
              <a:spcBef>
                <a:spcPts val="280"/>
              </a:spcBef>
              <a:spcAft>
                <a:spcPts val="0"/>
              </a:spcAft>
              <a:buClr>
                <a:schemeClr val="dk1"/>
              </a:buClr>
              <a:buSzPts val="1400"/>
              <a:buFont typeface="Verdana"/>
              <a:buChar char="🡪"/>
            </a:pPr>
            <a:r>
              <a:rPr lang="de-DE">
                <a:solidFill>
                  <a:schemeClr val="dk1"/>
                </a:solidFill>
                <a:latin typeface="Verdana"/>
                <a:ea typeface="Verdana"/>
                <a:cs typeface="Verdana"/>
                <a:sym typeface="Verdana"/>
              </a:rPr>
              <a:t>“Separation of the estimation procedure into two steps simulates the research design of an experiment, where no information on outcomes is known at the point of experimental design and randomization” (Ho et al., 2011, p. 38)</a:t>
            </a:r>
            <a:endParaRPr>
              <a:solidFill>
                <a:schemeClr val="dk1"/>
              </a:solidFill>
              <a:latin typeface="Verdana"/>
              <a:ea typeface="Verdana"/>
              <a:cs typeface="Verdana"/>
              <a:sym typeface="Verdana"/>
            </a:endParaRPr>
          </a:p>
          <a:p>
            <a:pPr indent="0" lvl="0" marL="742950" rtl="0" algn="l">
              <a:spcBef>
                <a:spcPts val="280"/>
              </a:spcBef>
              <a:spcAft>
                <a:spcPts val="0"/>
              </a:spcAft>
              <a:buNone/>
            </a:pPr>
            <a:r>
              <a:t/>
            </a:r>
            <a:endParaRPr>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0c24f3c25f_0_159"/>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Three advantages of matching</a:t>
            </a:r>
            <a:endParaRPr/>
          </a:p>
        </p:txBody>
      </p:sp>
      <p:sp>
        <p:nvSpPr>
          <p:cNvPr id="246" name="Google Shape;246;g10c24f3c25f_0_159"/>
          <p:cNvSpPr txBox="1"/>
          <p:nvPr/>
        </p:nvSpPr>
        <p:spPr>
          <a:xfrm>
            <a:off x="457200" y="1295400"/>
            <a:ext cx="8340600" cy="1549500"/>
          </a:xfrm>
          <a:prstGeom prst="rect">
            <a:avLst/>
          </a:prstGeom>
          <a:noFill/>
          <a:ln>
            <a:noFill/>
          </a:ln>
        </p:spPr>
        <p:txBody>
          <a:bodyPr anchorCtr="0" anchor="t" bIns="91425" lIns="91425" spcFirstLastPara="1" rIns="91425" wrap="square" tIns="91425">
            <a:spAutoFit/>
          </a:bodyPr>
          <a:lstStyle/>
          <a:p>
            <a:pPr indent="0" lvl="0" marL="0" rtl="0" algn="l">
              <a:spcBef>
                <a:spcPts val="320"/>
              </a:spcBef>
              <a:spcAft>
                <a:spcPts val="0"/>
              </a:spcAft>
              <a:buNone/>
            </a:pPr>
            <a:r>
              <a:rPr lang="de-DE">
                <a:solidFill>
                  <a:schemeClr val="dk1"/>
                </a:solidFill>
                <a:latin typeface="Verdana"/>
                <a:ea typeface="Verdana"/>
                <a:cs typeface="Verdana"/>
                <a:sym typeface="Verdana"/>
              </a:rPr>
              <a:t>“Second, matching methods highlight areas of the covariate distribution where there is not sufficient overlap between the treatment and control groups” (Stuart, 2010, p. 2)</a:t>
            </a:r>
            <a:endParaRPr>
              <a:solidFill>
                <a:schemeClr val="dk1"/>
              </a:solidFill>
              <a:latin typeface="Verdana"/>
              <a:ea typeface="Verdana"/>
              <a:cs typeface="Verdana"/>
              <a:sym typeface="Verdana"/>
            </a:endParaRPr>
          </a:p>
          <a:p>
            <a:pPr indent="-271462" lvl="1" marL="271462" rtl="0" algn="l">
              <a:spcBef>
                <a:spcPts val="280"/>
              </a:spcBef>
              <a:spcAft>
                <a:spcPts val="0"/>
              </a:spcAft>
              <a:buClr>
                <a:schemeClr val="dk1"/>
              </a:buClr>
              <a:buSzPts val="1400"/>
              <a:buFont typeface="Verdana"/>
              <a:buChar char="🡪"/>
            </a:pPr>
            <a:r>
              <a:rPr lang="de-DE">
                <a:solidFill>
                  <a:schemeClr val="dk1"/>
                </a:solidFill>
                <a:latin typeface="Verdana"/>
                <a:ea typeface="Verdana"/>
                <a:cs typeface="Verdana"/>
                <a:sym typeface="Verdana"/>
              </a:rPr>
              <a:t>E.g., no comparable children with and without preschool attendance in Slovakia in Hogrebe &amp; Strietholt (2016)</a:t>
            </a:r>
            <a:endParaRPr>
              <a:solidFill>
                <a:schemeClr val="dk1"/>
              </a:solidFill>
              <a:latin typeface="Verdana"/>
              <a:ea typeface="Verdana"/>
              <a:cs typeface="Verdana"/>
              <a:sym typeface="Verdana"/>
            </a:endParaRPr>
          </a:p>
          <a:p>
            <a:pPr indent="-271462" lvl="1" marL="271462" rtl="0" algn="l">
              <a:spcBef>
                <a:spcPts val="280"/>
              </a:spcBef>
              <a:spcAft>
                <a:spcPts val="0"/>
              </a:spcAft>
              <a:buClr>
                <a:schemeClr val="dk1"/>
              </a:buClr>
              <a:buSzPts val="1400"/>
              <a:buFont typeface="Verdana"/>
              <a:buChar char="🡪"/>
            </a:pPr>
            <a:r>
              <a:rPr lang="de-DE">
                <a:solidFill>
                  <a:schemeClr val="dk1"/>
                </a:solidFill>
                <a:latin typeface="Verdana"/>
                <a:ea typeface="Verdana"/>
                <a:cs typeface="Verdana"/>
                <a:sym typeface="Verdana"/>
              </a:rPr>
              <a:t>Advantages in comparison to simple regression especially if treatment group is very small and highly selected</a:t>
            </a:r>
            <a:endParaRPr>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0c24f3c25f_0_152"/>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Three advantages of matching</a:t>
            </a:r>
            <a:endParaRPr/>
          </a:p>
        </p:txBody>
      </p:sp>
      <p:sp>
        <p:nvSpPr>
          <p:cNvPr id="253" name="Google Shape;253;g10c24f3c25f_0_152"/>
          <p:cNvSpPr txBox="1"/>
          <p:nvPr/>
        </p:nvSpPr>
        <p:spPr>
          <a:xfrm>
            <a:off x="457200" y="1295400"/>
            <a:ext cx="8340600" cy="138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600"/>
              <a:buFont typeface="Arial"/>
              <a:buNone/>
            </a:pPr>
            <a:r>
              <a:rPr lang="de-DE">
                <a:solidFill>
                  <a:schemeClr val="dk1"/>
                </a:solidFill>
                <a:latin typeface="Verdana"/>
                <a:ea typeface="Verdana"/>
                <a:cs typeface="Verdana"/>
                <a:sym typeface="Verdana"/>
              </a:rPr>
              <a:t>“Third, matching methods have straightforward diagnostics by which their performance can be assessed” (Stuart, 2010, p.2)</a:t>
            </a:r>
            <a:endParaRPr>
              <a:solidFill>
                <a:schemeClr val="dk1"/>
              </a:solidFill>
              <a:latin typeface="Verdana"/>
              <a:ea typeface="Verdana"/>
              <a:cs typeface="Verdana"/>
              <a:sym typeface="Verdana"/>
            </a:endParaRPr>
          </a:p>
          <a:p>
            <a:pPr indent="0" lvl="0" marL="0" rtl="0" algn="l">
              <a:spcBef>
                <a:spcPts val="320"/>
              </a:spcBef>
              <a:spcAft>
                <a:spcPts val="0"/>
              </a:spcAft>
              <a:buClr>
                <a:schemeClr val="dk1"/>
              </a:buClr>
              <a:buSzPts val="1600"/>
              <a:buFont typeface="Arial"/>
              <a:buNone/>
            </a:pPr>
            <a:r>
              <a:t/>
            </a:r>
            <a:endParaRPr>
              <a:solidFill>
                <a:schemeClr val="dk1"/>
              </a:solidFill>
              <a:latin typeface="Verdana"/>
              <a:ea typeface="Verdana"/>
              <a:cs typeface="Verdana"/>
              <a:sym typeface="Verdana"/>
            </a:endParaRPr>
          </a:p>
          <a:p>
            <a:pPr indent="0" lvl="0" marL="0" rtl="0" algn="l">
              <a:spcBef>
                <a:spcPts val="320"/>
              </a:spcBef>
              <a:spcAft>
                <a:spcPts val="0"/>
              </a:spcAft>
              <a:buClr>
                <a:schemeClr val="dk1"/>
              </a:buClr>
              <a:buSzPts val="1600"/>
              <a:buFont typeface="Arial"/>
              <a:buNone/>
            </a:pPr>
            <a:r>
              <a:rPr lang="de-DE">
                <a:solidFill>
                  <a:schemeClr val="dk1"/>
                </a:solidFill>
                <a:latin typeface="Verdana"/>
                <a:ea typeface="Verdana"/>
                <a:cs typeface="Verdana"/>
                <a:sym typeface="Verdana"/>
              </a:rPr>
              <a:t>…And selection mechanisms are visible/reportable/transparent and can be investigated!</a:t>
            </a:r>
            <a:endParaRPr>
              <a:solidFill>
                <a:schemeClr val="dk1"/>
              </a:solidFill>
              <a:latin typeface="Verdana"/>
              <a:ea typeface="Verdana"/>
              <a:cs typeface="Verdana"/>
              <a:sym typeface="Verdana"/>
            </a:endParaRPr>
          </a:p>
          <a:p>
            <a:pPr indent="0" lvl="0" marL="0" rtl="0" algn="l">
              <a:spcBef>
                <a:spcPts val="280"/>
              </a:spcBef>
              <a:spcAft>
                <a:spcPts val="0"/>
              </a:spcAft>
              <a:buNone/>
            </a:pPr>
            <a:r>
              <a:t/>
            </a:r>
            <a:endParaRPr>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0aa237e849_0_230"/>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Questions?</a:t>
            </a:r>
            <a:endParaRPr/>
          </a:p>
        </p:txBody>
      </p:sp>
      <p:pic>
        <p:nvPicPr>
          <p:cNvPr id="260" name="Google Shape;260;g10aa237e849_0_230"/>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2465cb2b6_0_58"/>
          <p:cNvSpPr txBox="1"/>
          <p:nvPr>
            <p:ph type="title"/>
          </p:nvPr>
        </p:nvSpPr>
        <p:spPr>
          <a:xfrm>
            <a:off x="3648950" y="585600"/>
            <a:ext cx="3701400" cy="4119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Recommended reading</a:t>
            </a:r>
            <a:endParaRPr/>
          </a:p>
          <a:p>
            <a:pPr indent="0" lvl="0" marL="0" rtl="0" algn="l">
              <a:lnSpc>
                <a:spcPct val="100000"/>
              </a:lnSpc>
              <a:spcBef>
                <a:spcPts val="0"/>
              </a:spcBef>
              <a:spcAft>
                <a:spcPts val="0"/>
              </a:spcAft>
              <a:buNone/>
            </a:pPr>
            <a:r>
              <a:rPr b="0" lang="de-DE" sz="1400">
                <a:solidFill>
                  <a:srgbClr val="0000FF"/>
                </a:solidFill>
                <a:latin typeface="Arial"/>
                <a:ea typeface="Arial"/>
                <a:cs typeface="Arial"/>
                <a:sym typeface="Arial"/>
              </a:rPr>
              <a:t>https://www.ncbi.nlm.nih.gov/pmc/articles/PMC2943670/ </a:t>
            </a:r>
            <a:endParaRPr b="0" sz="1700">
              <a:solidFill>
                <a:srgbClr val="0000FF"/>
              </a:solidFill>
            </a:endParaRPr>
          </a:p>
        </p:txBody>
      </p:sp>
      <p:pic>
        <p:nvPicPr>
          <p:cNvPr id="267" name="Google Shape;267;g112465cb2b6_0_58"/>
          <p:cNvPicPr preferRelativeResize="0"/>
          <p:nvPr/>
        </p:nvPicPr>
        <p:blipFill>
          <a:blip r:embed="rId3">
            <a:alphaModFix/>
          </a:blip>
          <a:stretch>
            <a:fillRect/>
          </a:stretch>
        </p:blipFill>
        <p:spPr>
          <a:xfrm>
            <a:off x="304800" y="389550"/>
            <a:ext cx="3344150" cy="436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0c24f3c25f_0_423"/>
          <p:cNvSpPr txBox="1"/>
          <p:nvPr>
            <p:ph type="ctrTitle"/>
          </p:nvPr>
        </p:nvSpPr>
        <p:spPr>
          <a:xfrm>
            <a:off x="685800" y="1131591"/>
            <a:ext cx="7772400" cy="1568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400"/>
              <a:buFont typeface="Verdana"/>
              <a:buNone/>
            </a:pPr>
            <a:r>
              <a:rPr lang="de-DE" sz="2400"/>
              <a:t>Achievement Effects of Extracurricular Homework Support and Remedial Education for Non-Native Speakers in Germany</a:t>
            </a:r>
            <a:endParaRPr/>
          </a:p>
        </p:txBody>
      </p:sp>
      <p:sp>
        <p:nvSpPr>
          <p:cNvPr id="274" name="Google Shape;274;g10c24f3c25f_0_423"/>
          <p:cNvSpPr txBox="1"/>
          <p:nvPr>
            <p:ph idx="1" type="subTitle"/>
          </p:nvPr>
        </p:nvSpPr>
        <p:spPr>
          <a:xfrm>
            <a:off x="689988" y="2931790"/>
            <a:ext cx="7768200" cy="1584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888888"/>
              </a:buClr>
              <a:buSzPct val="100000"/>
              <a:buNone/>
            </a:pPr>
            <a:r>
              <a:rPr lang="de-DE" sz="1600"/>
              <a:t>WERA-IRN 2019</a:t>
            </a:r>
            <a:endParaRPr/>
          </a:p>
          <a:p>
            <a:pPr indent="0" lvl="0" marL="0" rtl="0" algn="l">
              <a:spcBef>
                <a:spcPts val="0"/>
              </a:spcBef>
              <a:spcAft>
                <a:spcPts val="0"/>
              </a:spcAft>
              <a:buClr>
                <a:srgbClr val="888888"/>
              </a:buClr>
              <a:buSzPct val="100000"/>
              <a:buNone/>
            </a:pPr>
            <a:r>
              <a:rPr lang="de-DE" sz="1600"/>
              <a:t>Dr. Isa Steinmann</a:t>
            </a:r>
            <a:endParaRPr/>
          </a:p>
          <a:p>
            <a:pPr indent="0" lvl="0" marL="0" rtl="0" algn="l">
              <a:spcBef>
                <a:spcPts val="0"/>
              </a:spcBef>
              <a:spcAft>
                <a:spcPts val="0"/>
              </a:spcAft>
              <a:buClr>
                <a:srgbClr val="888888"/>
              </a:buClr>
              <a:buSzPct val="100000"/>
              <a:buNone/>
            </a:pPr>
            <a:r>
              <a:rPr lang="de-DE" sz="1600" u="sng"/>
              <a:t>isa.steinmann@tu-dortmund.de</a:t>
            </a:r>
            <a:r>
              <a:rPr lang="de-DE" sz="1600"/>
              <a:t> </a:t>
            </a:r>
            <a:endParaRPr/>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p:txBody>
      </p:sp>
      <p:pic>
        <p:nvPicPr>
          <p:cNvPr id="275" name="Google Shape;275;g10c24f3c25f_0_423"/>
          <p:cNvPicPr preferRelativeResize="0"/>
          <p:nvPr/>
        </p:nvPicPr>
        <p:blipFill rotWithShape="1">
          <a:blip r:embed="rId3">
            <a:alphaModFix/>
          </a:blip>
          <a:srcRect b="0" l="0" r="0" t="0"/>
          <a:stretch/>
        </p:blipFill>
        <p:spPr>
          <a:xfrm>
            <a:off x="685800" y="3981319"/>
            <a:ext cx="3958207" cy="534647"/>
          </a:xfrm>
          <a:prstGeom prst="rect">
            <a:avLst/>
          </a:prstGeom>
          <a:noFill/>
          <a:ln>
            <a:noFill/>
          </a:ln>
        </p:spPr>
      </p:pic>
      <p:pic>
        <p:nvPicPr>
          <p:cNvPr id="276" name="Google Shape;276;g10c24f3c25f_0_423"/>
          <p:cNvPicPr preferRelativeResize="0"/>
          <p:nvPr/>
        </p:nvPicPr>
        <p:blipFill rotWithShape="1">
          <a:blip r:embed="rId4">
            <a:alphaModFix/>
          </a:blip>
          <a:srcRect b="25000" l="8012" r="16969" t="25000"/>
          <a:stretch/>
        </p:blipFill>
        <p:spPr>
          <a:xfrm>
            <a:off x="5508104" y="3729274"/>
            <a:ext cx="2950097" cy="786692"/>
          </a:xfrm>
          <a:prstGeom prst="rect">
            <a:avLst/>
          </a:prstGeom>
          <a:noFill/>
          <a:ln>
            <a:noFill/>
          </a:ln>
        </p:spPr>
      </p:pic>
      <p:pic>
        <p:nvPicPr>
          <p:cNvPr id="277" name="Google Shape;277;g10c24f3c25f_0_423"/>
          <p:cNvPicPr preferRelativeResize="0"/>
          <p:nvPr/>
        </p:nvPicPr>
        <p:blipFill rotWithShape="1">
          <a:blip r:embed="rId5">
            <a:alphaModFix/>
          </a:blip>
          <a:srcRect b="0" l="0" r="0" t="0"/>
          <a:stretch/>
        </p:blipFill>
        <p:spPr>
          <a:xfrm>
            <a:off x="5508104" y="3031486"/>
            <a:ext cx="2952643" cy="4763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10aa237e849_0_7"/>
          <p:cNvSpPr txBox="1"/>
          <p:nvPr>
            <p:ph type="title"/>
          </p:nvPr>
        </p:nvSpPr>
        <p:spPr>
          <a:xfrm>
            <a:off x="3962950" y="585600"/>
            <a:ext cx="4229100" cy="4119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Take-away messages</a:t>
            </a:r>
            <a:endParaRPr/>
          </a:p>
          <a:p>
            <a:pPr indent="-317500" lvl="0" marL="457200" rtl="0" algn="l">
              <a:spcBef>
                <a:spcPts val="0"/>
              </a:spcBef>
              <a:spcAft>
                <a:spcPts val="0"/>
              </a:spcAft>
              <a:buClr>
                <a:schemeClr val="dk1"/>
              </a:buClr>
              <a:buSzPts val="1400"/>
              <a:buChar char="●"/>
            </a:pPr>
            <a:r>
              <a:rPr b="0" lang="de-DE" sz="1400">
                <a:solidFill>
                  <a:schemeClr val="dk1"/>
                </a:solidFill>
              </a:rPr>
              <a:t>If selection mechanism is well-known and can be captured with indicators, regressions can control for selection mechanisms (in social sciences, this is usually not the case)</a:t>
            </a:r>
            <a:endParaRPr b="0" sz="1400">
              <a:solidFill>
                <a:schemeClr val="dk1"/>
              </a:solidFill>
            </a:endParaRPr>
          </a:p>
          <a:p>
            <a:pPr indent="-317500" lvl="0" marL="457200" rtl="0" algn="l">
              <a:spcBef>
                <a:spcPts val="0"/>
              </a:spcBef>
              <a:spcAft>
                <a:spcPts val="0"/>
              </a:spcAft>
              <a:buClr>
                <a:schemeClr val="dk1"/>
              </a:buClr>
              <a:buSzPts val="1400"/>
              <a:buChar char="●"/>
            </a:pPr>
            <a:r>
              <a:rPr b="0" lang="de-DE" sz="1400">
                <a:solidFill>
                  <a:schemeClr val="dk1"/>
                </a:solidFill>
              </a:rPr>
              <a:t>Omitted variable bias (i.e., selection bias) if control variables do not capture whole selection mechanism</a:t>
            </a:r>
            <a:endParaRPr b="0" sz="1400">
              <a:solidFill>
                <a:schemeClr val="dk1"/>
              </a:solidFill>
            </a:endParaRPr>
          </a:p>
          <a:p>
            <a:pPr indent="-317500" lvl="0" marL="457200" rtl="0" algn="l">
              <a:spcBef>
                <a:spcPts val="0"/>
              </a:spcBef>
              <a:spcAft>
                <a:spcPts val="0"/>
              </a:spcAft>
              <a:buClr>
                <a:schemeClr val="dk1"/>
              </a:buClr>
              <a:buSzPts val="1400"/>
              <a:buChar char="●"/>
            </a:pPr>
            <a:r>
              <a:rPr b="0" lang="de-DE" sz="1400">
                <a:solidFill>
                  <a:schemeClr val="dk1"/>
                </a:solidFill>
              </a:rPr>
              <a:t>If regressions used for causal research questions, importance of justification of control strategy, balance checks, and sensitivity analyses</a:t>
            </a:r>
            <a:endParaRPr b="0" sz="1400">
              <a:solidFill>
                <a:schemeClr val="dk1"/>
              </a:solidFill>
            </a:endParaRPr>
          </a:p>
        </p:txBody>
      </p:sp>
      <p:pic>
        <p:nvPicPr>
          <p:cNvPr id="60" name="Google Shape;60;g10aa237e849_0_7"/>
          <p:cNvPicPr preferRelativeResize="0"/>
          <p:nvPr/>
        </p:nvPicPr>
        <p:blipFill rotWithShape="1">
          <a:blip r:embed="rId3">
            <a:alphaModFix/>
          </a:blip>
          <a:srcRect b="0" l="0" r="0" t="0"/>
          <a:stretch/>
        </p:blipFill>
        <p:spPr>
          <a:xfrm flipH="1">
            <a:off x="611275" y="1428900"/>
            <a:ext cx="2657475" cy="2695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0c24f3c25f_0_432"/>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Background</a:t>
            </a:r>
            <a:endParaRPr/>
          </a:p>
        </p:txBody>
      </p:sp>
      <p:pic>
        <p:nvPicPr>
          <p:cNvPr id="284" name="Google Shape;284;g10c24f3c25f_0_432"/>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285" name="Google Shape;285;g10c24f3c25f_0_432"/>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286" name="Google Shape;286;g10c24f3c25f_0_432"/>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87" name="Google Shape;287;g10c24f3c25f_0_432"/>
          <p:cNvSpPr txBox="1"/>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School-based extended education as additional learning opportunities, especially for disadvantaged students</a:t>
            </a:r>
            <a:endParaRPr/>
          </a:p>
          <a:p>
            <a:pPr indent="-342900" lvl="0" marL="34290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Non-native speaking students in Germany </a:t>
            </a:r>
            <a:r>
              <a:rPr b="0" i="0" lang="de-DE" sz="1800" u="none" cap="none" strike="noStrike">
                <a:solidFill>
                  <a:srgbClr val="7F7F7F"/>
                </a:solidFill>
                <a:latin typeface="Verdana"/>
                <a:ea typeface="Verdana"/>
                <a:cs typeface="Verdana"/>
                <a:sym typeface="Verdana"/>
              </a:rPr>
              <a:t>(e.g., Autorengruppe Bildungsberichterstattung, 2016; Stanat et al., 2017)</a:t>
            </a:r>
            <a:endParaRPr/>
          </a:p>
          <a:p>
            <a:pPr indent="-344487" lvl="1" marL="801687"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On average fewer socioeconomic resources</a:t>
            </a:r>
            <a:endParaRPr/>
          </a:p>
          <a:p>
            <a:pPr indent="-344487" lvl="1" marL="801687"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Parents usually non-native speakers and school history abroad</a:t>
            </a:r>
            <a:endParaRPr/>
          </a:p>
          <a:p>
            <a:pPr indent="-344487" lvl="1" marL="801687"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Parents on average lower educational levels</a:t>
            </a:r>
            <a:endParaRPr/>
          </a:p>
          <a:p>
            <a:pPr indent="-344487" lvl="1" marL="801687" marR="0" rtl="0" algn="l">
              <a:spcBef>
                <a:spcPts val="360"/>
              </a:spcBef>
              <a:spcAft>
                <a:spcPts val="0"/>
              </a:spcAft>
              <a:buClr>
                <a:schemeClr val="dk1"/>
              </a:buClr>
              <a:buSzPts val="1800"/>
              <a:buFont typeface="Arial"/>
              <a:buNone/>
            </a:pPr>
            <a:r>
              <a:rPr b="0" i="0" lang="de-DE" sz="1800" u="none" cap="none" strike="noStrike">
                <a:solidFill>
                  <a:schemeClr val="dk1"/>
                </a:solidFill>
                <a:latin typeface="Verdana"/>
                <a:ea typeface="Verdana"/>
                <a:cs typeface="Verdana"/>
                <a:sym typeface="Verdana"/>
              </a:rPr>
              <a:t>🡪	Potential learning benefit from participating in extracurricular activities</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0c24f3c25f_0_441"/>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Evidence from Germany I</a:t>
            </a:r>
            <a:endParaRPr/>
          </a:p>
        </p:txBody>
      </p:sp>
      <p:pic>
        <p:nvPicPr>
          <p:cNvPr id="294" name="Google Shape;294;g10c24f3c25f_0_441"/>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295" name="Google Shape;295;g10c24f3c25f_0_441"/>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296" name="Google Shape;296;g10c24f3c25f_0_441"/>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297" name="Google Shape;297;g10c24f3c25f_0_441"/>
          <p:cNvSpPr txBox="1"/>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b="0" i="0" lang="de-DE" sz="1800" u="none" cap="none" strike="noStrike">
                <a:solidFill>
                  <a:schemeClr val="dk1"/>
                </a:solidFill>
                <a:latin typeface="Verdana"/>
                <a:ea typeface="Verdana"/>
                <a:cs typeface="Verdana"/>
                <a:sym typeface="Verdana"/>
              </a:rPr>
              <a:t>Participation</a:t>
            </a:r>
            <a:endParaRPr/>
          </a:p>
          <a:p>
            <a:pPr indent="-342900" lvl="0" marL="34290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Selectivity depending on type of extracurricular activity </a:t>
            </a:r>
            <a:r>
              <a:rPr b="0" i="0" lang="de-DE" sz="1800" u="none" cap="none" strike="noStrike">
                <a:solidFill>
                  <a:srgbClr val="7F7F7F"/>
                </a:solidFill>
                <a:latin typeface="Verdana"/>
                <a:ea typeface="Verdana"/>
                <a:cs typeface="Verdana"/>
                <a:sym typeface="Verdana"/>
              </a:rPr>
              <a:t>(e.g., Fischer &amp; Klieme, 2013; Steiner, 2011; Wendt et al., 2016)</a:t>
            </a:r>
            <a:endParaRPr/>
          </a:p>
          <a:p>
            <a:pPr indent="-342900" lvl="0" marL="34290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Extracurricular activities less socially selective than private tutoring </a:t>
            </a:r>
            <a:r>
              <a:rPr b="0" i="0" lang="de-DE" sz="1800" u="none" cap="none" strike="noStrike">
                <a:solidFill>
                  <a:srgbClr val="7F7F7F"/>
                </a:solidFill>
                <a:latin typeface="Verdana"/>
                <a:ea typeface="Verdana"/>
                <a:cs typeface="Verdana"/>
                <a:sym typeface="Verdana"/>
              </a:rPr>
              <a:t>(e.g., BMBF, 2012; Stecher &amp; Maschke, 2013)</a:t>
            </a:r>
            <a:endParaRPr b="0" i="0" sz="1800" u="none" cap="none" strike="noStrike">
              <a:solidFill>
                <a:srgbClr val="7F7F7F"/>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0c24f3c25f_0_450"/>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Evidence from Germany II</a:t>
            </a:r>
            <a:endParaRPr/>
          </a:p>
        </p:txBody>
      </p:sp>
      <p:pic>
        <p:nvPicPr>
          <p:cNvPr id="304" name="Google Shape;304;g10c24f3c25f_0_450"/>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305" name="Google Shape;305;g10c24f3c25f_0_450"/>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306" name="Google Shape;306;g10c24f3c25f_0_450"/>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307" name="Google Shape;307;g10c24f3c25f_0_450"/>
          <p:cNvSpPr txBox="1"/>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b="0" i="0" lang="de-DE" sz="1800" u="none" cap="none" strike="noStrike">
                <a:solidFill>
                  <a:schemeClr val="dk1"/>
                </a:solidFill>
                <a:latin typeface="Verdana"/>
                <a:ea typeface="Verdana"/>
                <a:cs typeface="Verdana"/>
                <a:sym typeface="Verdana"/>
              </a:rPr>
              <a:t>Effects on achievement</a:t>
            </a:r>
            <a:endParaRPr/>
          </a:p>
          <a:p>
            <a:pPr indent="-342900" lvl="0" marL="34290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No general effects of participating in extracurricular activities on achievement after controlling for selection covariates </a:t>
            </a:r>
            <a:r>
              <a:rPr b="0" i="0" lang="de-DE" sz="1800" u="none" cap="none" strike="noStrike">
                <a:solidFill>
                  <a:srgbClr val="7F7F7F"/>
                </a:solidFill>
                <a:latin typeface="Verdana"/>
                <a:ea typeface="Verdana"/>
                <a:cs typeface="Verdana"/>
                <a:sym typeface="Verdana"/>
              </a:rPr>
              <a:t>(Bellin &amp; Tamke, 2010; Fischer et al., 2016; Linberg et al., 2018; Lossen et al., 2016; Steinmann et al., 2019)</a:t>
            </a:r>
            <a:endParaRPr/>
          </a:p>
          <a:p>
            <a:pPr indent="-342900" lvl="0" marL="34290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Only one study on effects for students with migration background </a:t>
            </a:r>
            <a:r>
              <a:rPr b="0" i="0" lang="de-DE" sz="1800" u="none" cap="none" strike="noStrike">
                <a:solidFill>
                  <a:srgbClr val="7F7F7F"/>
                </a:solidFill>
                <a:latin typeface="Verdana"/>
                <a:ea typeface="Verdana"/>
                <a:cs typeface="Verdana"/>
                <a:sym typeface="Verdana"/>
              </a:rPr>
              <a:t>(Bellin &amp; Tamke, 2010)</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c24f3c25f_0_459"/>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Research Question</a:t>
            </a:r>
            <a:endParaRPr/>
          </a:p>
        </p:txBody>
      </p:sp>
      <p:pic>
        <p:nvPicPr>
          <p:cNvPr id="314" name="Google Shape;314;g10c24f3c25f_0_459"/>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315" name="Google Shape;315;g10c24f3c25f_0_459"/>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316" name="Google Shape;316;g10c24f3c25f_0_459"/>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317" name="Google Shape;317;g10c24f3c25f_0_459"/>
          <p:cNvSpPr txBox="1"/>
          <p:nvPr/>
        </p:nvSpPr>
        <p:spPr>
          <a:xfrm>
            <a:off x="3563888" y="2283718"/>
            <a:ext cx="5122800" cy="2310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b="0" i="0" lang="de-DE" sz="1800" u="none" cap="none" strike="noStrike">
                <a:solidFill>
                  <a:schemeClr val="dk1"/>
                </a:solidFill>
                <a:latin typeface="Verdana"/>
                <a:ea typeface="Verdana"/>
                <a:cs typeface="Verdana"/>
                <a:sym typeface="Verdana"/>
              </a:rPr>
              <a:t>Do homework support and remedial education offers affect the achievement of students who did not learn German as first language?</a:t>
            </a:r>
            <a:endParaRPr/>
          </a:p>
        </p:txBody>
      </p:sp>
      <p:pic>
        <p:nvPicPr>
          <p:cNvPr id="318" name="Google Shape;318;g10c24f3c25f_0_459"/>
          <p:cNvPicPr preferRelativeResize="0"/>
          <p:nvPr/>
        </p:nvPicPr>
        <p:blipFill rotWithShape="1">
          <a:blip r:embed="rId5">
            <a:alphaModFix/>
          </a:blip>
          <a:srcRect b="0" l="0" r="0" t="0"/>
          <a:stretch/>
        </p:blipFill>
        <p:spPr>
          <a:xfrm>
            <a:off x="587364" y="1143520"/>
            <a:ext cx="2616485" cy="3727201"/>
          </a:xfrm>
          <a:prstGeom prst="rect">
            <a:avLst/>
          </a:prstGeom>
          <a:noFill/>
          <a:ln>
            <a:noFill/>
          </a:ln>
          <a:effectLst>
            <a:outerShdw blurRad="292100" rotWithShape="0" algn="tl" dir="2700000" dist="139700">
              <a:srgbClr val="333333">
                <a:alpha val="64709"/>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0c24f3c25f_0_469"/>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Data</a:t>
            </a:r>
            <a:endParaRPr/>
          </a:p>
        </p:txBody>
      </p:sp>
      <p:pic>
        <p:nvPicPr>
          <p:cNvPr id="324" name="Google Shape;324;g10c24f3c25f_0_469"/>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325" name="Google Shape;325;g10c24f3c25f_0_469"/>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326" name="Google Shape;326;g10c24f3c25f_0_469"/>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327" name="Google Shape;327;g10c24f3c25f_0_469"/>
          <p:cNvSpPr txBox="1"/>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Non-native speaking students at schools with an at least weekly offer of both homework support and remedial education in Germany</a:t>
            </a:r>
            <a:endParaRPr/>
          </a:p>
          <a:p>
            <a:pPr indent="-342900" lvl="0" marL="34290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Two samples from National Educational Panel Study </a:t>
            </a:r>
            <a:r>
              <a:rPr b="0" i="0" lang="de-DE" sz="1800" u="none" cap="none" strike="noStrike">
                <a:solidFill>
                  <a:srgbClr val="7F7F7F"/>
                </a:solidFill>
                <a:latin typeface="Verdana"/>
                <a:ea typeface="Verdana"/>
                <a:cs typeface="Verdana"/>
                <a:sym typeface="Verdana"/>
              </a:rPr>
              <a:t>(NEPS; Blossfeld, Roßbach, &amp; von Maurice, 2011)</a:t>
            </a:r>
            <a:endParaRPr/>
          </a:p>
          <a:p>
            <a:pPr indent="-285750" lvl="1" marL="742950" marR="0" rtl="0" algn="l">
              <a:spcBef>
                <a:spcPts val="360"/>
              </a:spcBef>
              <a:spcAft>
                <a:spcPts val="0"/>
              </a:spcAft>
              <a:buClr>
                <a:schemeClr val="dk1"/>
              </a:buClr>
              <a:buSzPts val="1800"/>
              <a:buFont typeface="Arial"/>
              <a:buChar char="–"/>
            </a:pPr>
            <a:r>
              <a:rPr b="0" i="1" lang="de-DE" sz="1800" u="none" cap="none" strike="noStrike">
                <a:solidFill>
                  <a:schemeClr val="dk1"/>
                </a:solidFill>
                <a:latin typeface="Verdana"/>
                <a:ea typeface="Verdana"/>
                <a:cs typeface="Verdana"/>
                <a:sym typeface="Verdana"/>
              </a:rPr>
              <a:t>N</a:t>
            </a:r>
            <a:r>
              <a:rPr b="0" i="0" lang="de-DE" sz="1800" u="none" cap="none" strike="noStrike">
                <a:solidFill>
                  <a:schemeClr val="dk1"/>
                </a:solidFill>
                <a:latin typeface="Verdana"/>
                <a:ea typeface="Verdana"/>
                <a:cs typeface="Verdana"/>
                <a:sym typeface="Verdana"/>
              </a:rPr>
              <a:t> = 315 students at 77 schools (grade 5 in 2010/2011 until grade 7 in 2012/2013)</a:t>
            </a:r>
            <a:endParaRPr/>
          </a:p>
          <a:p>
            <a:pPr indent="-285750" lvl="1" marL="742950" marR="0" rtl="0" algn="l">
              <a:spcBef>
                <a:spcPts val="360"/>
              </a:spcBef>
              <a:spcAft>
                <a:spcPts val="0"/>
              </a:spcAft>
              <a:buClr>
                <a:schemeClr val="dk1"/>
              </a:buClr>
              <a:buSzPts val="1800"/>
              <a:buFont typeface="Arial"/>
              <a:buChar char="–"/>
            </a:pPr>
            <a:r>
              <a:rPr b="0" i="1" lang="de-DE" sz="1800" u="none" cap="none" strike="noStrike">
                <a:solidFill>
                  <a:schemeClr val="dk1"/>
                </a:solidFill>
                <a:latin typeface="Verdana"/>
                <a:ea typeface="Verdana"/>
                <a:cs typeface="Verdana"/>
                <a:sym typeface="Verdana"/>
              </a:rPr>
              <a:t>N</a:t>
            </a:r>
            <a:r>
              <a:rPr b="0" i="0" lang="de-DE" sz="1800" u="none" cap="none" strike="noStrike">
                <a:solidFill>
                  <a:schemeClr val="dk1"/>
                </a:solidFill>
                <a:latin typeface="Verdana"/>
                <a:ea typeface="Verdana"/>
                <a:cs typeface="Verdana"/>
                <a:sym typeface="Verdana"/>
              </a:rPr>
              <a:t> = 363 students at 94 schools (grade 7 in 2012/2013 until grade 9 in 2014/2015)</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0c24f3c25f_0_477"/>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Instruments I</a:t>
            </a:r>
            <a:endParaRPr/>
          </a:p>
        </p:txBody>
      </p:sp>
      <p:pic>
        <p:nvPicPr>
          <p:cNvPr id="333" name="Google Shape;333;g10c24f3c25f_0_477"/>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334" name="Google Shape;334;g10c24f3c25f_0_477"/>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335" name="Google Shape;335;g10c24f3c25f_0_477"/>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336" name="Google Shape;336;g10c24f3c25f_0_477"/>
          <p:cNvSpPr txBox="1"/>
          <p:nvPr/>
        </p:nvSpPr>
        <p:spPr>
          <a:xfrm>
            <a:off x="457200" y="3075806"/>
            <a:ext cx="8229600" cy="151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b="0" i="0" lang="de-DE" sz="1800" u="none" cap="none" strike="noStrike">
                <a:solidFill>
                  <a:schemeClr val="dk1"/>
                </a:solidFill>
                <a:latin typeface="Verdana"/>
                <a:ea typeface="Verdana"/>
                <a:cs typeface="Verdana"/>
                <a:sym typeface="Verdana"/>
              </a:rPr>
              <a:t>Dependent variables</a:t>
            </a:r>
            <a:endParaRPr/>
          </a:p>
          <a:p>
            <a:pPr indent="-342900" lvl="0" marL="34290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Reading achievement</a:t>
            </a:r>
            <a:endParaRPr/>
          </a:p>
          <a:p>
            <a:pPr indent="-342900" lvl="0" marL="34290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Mathematics achievement</a:t>
            </a:r>
            <a:endParaRPr/>
          </a:p>
        </p:txBody>
      </p:sp>
      <p:grpSp>
        <p:nvGrpSpPr>
          <p:cNvPr id="337" name="Google Shape;337;g10c24f3c25f_0_477"/>
          <p:cNvGrpSpPr/>
          <p:nvPr/>
        </p:nvGrpSpPr>
        <p:grpSpPr>
          <a:xfrm>
            <a:off x="477189" y="1278101"/>
            <a:ext cx="3617400" cy="1293792"/>
            <a:chOff x="457200" y="915566"/>
            <a:chExt cx="3617400" cy="1293792"/>
          </a:xfrm>
        </p:grpSpPr>
        <p:grpSp>
          <p:nvGrpSpPr>
            <p:cNvPr id="338" name="Google Shape;338;g10c24f3c25f_0_477"/>
            <p:cNvGrpSpPr/>
            <p:nvPr/>
          </p:nvGrpSpPr>
          <p:grpSpPr>
            <a:xfrm>
              <a:off x="477337" y="1641758"/>
              <a:ext cx="3594163" cy="567600"/>
              <a:chOff x="3164" y="302031"/>
              <a:chExt cx="3594163" cy="567600"/>
            </a:xfrm>
          </p:grpSpPr>
          <p:sp>
            <p:nvSpPr>
              <p:cNvPr id="339" name="Google Shape;339;g10c24f3c25f_0_477"/>
              <p:cNvSpPr/>
              <p:nvPr/>
            </p:nvSpPr>
            <p:spPr>
              <a:xfrm>
                <a:off x="3164" y="302031"/>
                <a:ext cx="945900" cy="567600"/>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10c24f3c25f_0_477"/>
              <p:cNvSpPr txBox="1"/>
              <p:nvPr/>
            </p:nvSpPr>
            <p:spPr>
              <a:xfrm>
                <a:off x="19785"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de-DE" sz="1400" u="none" cap="none" strike="noStrike">
                    <a:solidFill>
                      <a:schemeClr val="lt1"/>
                    </a:solidFill>
                    <a:latin typeface="Verdana"/>
                    <a:ea typeface="Verdana"/>
                    <a:cs typeface="Verdana"/>
                    <a:sym typeface="Verdana"/>
                  </a:rPr>
                  <a:t>grade 5</a:t>
                </a:r>
                <a:endParaRPr b="0" i="0" sz="1400" u="none" cap="none" strike="noStrike">
                  <a:solidFill>
                    <a:schemeClr val="lt1"/>
                  </a:solidFill>
                  <a:latin typeface="Verdana"/>
                  <a:ea typeface="Verdana"/>
                  <a:cs typeface="Verdana"/>
                  <a:sym typeface="Verdana"/>
                </a:endParaRPr>
              </a:p>
            </p:txBody>
          </p:sp>
          <p:sp>
            <p:nvSpPr>
              <p:cNvPr id="341" name="Google Shape;341;g10c24f3c25f_0_477"/>
              <p:cNvSpPr/>
              <p:nvPr/>
            </p:nvSpPr>
            <p:spPr>
              <a:xfrm>
                <a:off x="1043553"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0c24f3c25f_0_477"/>
              <p:cNvSpPr txBox="1"/>
              <p:nvPr/>
            </p:nvSpPr>
            <p:spPr>
              <a:xfrm>
                <a:off x="1043553"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343" name="Google Shape;343;g10c24f3c25f_0_477"/>
              <p:cNvSpPr/>
              <p:nvPr/>
            </p:nvSpPr>
            <p:spPr>
              <a:xfrm>
                <a:off x="1327295" y="302031"/>
                <a:ext cx="945900" cy="567600"/>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10c24f3c25f_0_477"/>
              <p:cNvSpPr txBox="1"/>
              <p:nvPr/>
            </p:nvSpPr>
            <p:spPr>
              <a:xfrm>
                <a:off x="1343916"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i="0" lang="de-DE" sz="1400" u="none" cap="none" strike="noStrike">
                    <a:solidFill>
                      <a:schemeClr val="lt1"/>
                    </a:solidFill>
                    <a:latin typeface="Verdana"/>
                    <a:ea typeface="Verdana"/>
                    <a:cs typeface="Verdana"/>
                    <a:sym typeface="Verdana"/>
                  </a:rPr>
                  <a:t>grade 6</a:t>
                </a:r>
                <a:endParaRPr b="0" i="0" sz="1400" u="none" cap="none" strike="noStrike">
                  <a:solidFill>
                    <a:schemeClr val="lt1"/>
                  </a:solidFill>
                  <a:latin typeface="Verdana"/>
                  <a:ea typeface="Verdana"/>
                  <a:cs typeface="Verdana"/>
                  <a:sym typeface="Verdana"/>
                </a:endParaRPr>
              </a:p>
            </p:txBody>
          </p:sp>
          <p:sp>
            <p:nvSpPr>
              <p:cNvPr id="345" name="Google Shape;345;g10c24f3c25f_0_477"/>
              <p:cNvSpPr/>
              <p:nvPr/>
            </p:nvSpPr>
            <p:spPr>
              <a:xfrm>
                <a:off x="2367684"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0c24f3c25f_0_477"/>
              <p:cNvSpPr txBox="1"/>
              <p:nvPr/>
            </p:nvSpPr>
            <p:spPr>
              <a:xfrm>
                <a:off x="2367684"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347" name="Google Shape;347;g10c24f3c25f_0_477"/>
              <p:cNvSpPr/>
              <p:nvPr/>
            </p:nvSpPr>
            <p:spPr>
              <a:xfrm>
                <a:off x="2651427" y="302031"/>
                <a:ext cx="945900" cy="567600"/>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10c24f3c25f_0_477"/>
              <p:cNvSpPr txBox="1"/>
              <p:nvPr/>
            </p:nvSpPr>
            <p:spPr>
              <a:xfrm>
                <a:off x="2668048"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i="0" lang="de-DE" sz="1400" u="none" cap="none" strike="noStrike">
                    <a:solidFill>
                      <a:schemeClr val="lt1"/>
                    </a:solidFill>
                    <a:latin typeface="Verdana"/>
                    <a:ea typeface="Verdana"/>
                    <a:cs typeface="Verdana"/>
                    <a:sym typeface="Verdana"/>
                  </a:rPr>
                  <a:t>grade 7</a:t>
                </a:r>
                <a:endParaRPr b="1" i="0" sz="1400" u="none" cap="none" strike="noStrike">
                  <a:solidFill>
                    <a:schemeClr val="lt1"/>
                  </a:solidFill>
                  <a:latin typeface="Verdana"/>
                  <a:ea typeface="Verdana"/>
                  <a:cs typeface="Verdana"/>
                  <a:sym typeface="Verdana"/>
                </a:endParaRPr>
              </a:p>
            </p:txBody>
          </p:sp>
        </p:grpSp>
        <p:sp>
          <p:nvSpPr>
            <p:cNvPr id="349" name="Google Shape;349;g10c24f3c25f_0_477"/>
            <p:cNvSpPr/>
            <p:nvPr/>
          </p:nvSpPr>
          <p:spPr>
            <a:xfrm rot="-5400000">
              <a:off x="2079900" y="-419187"/>
              <a:ext cx="372000" cy="36174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350" name="Google Shape;350;g10c24f3c25f_0_477"/>
            <p:cNvSpPr txBox="1"/>
            <p:nvPr/>
          </p:nvSpPr>
          <p:spPr>
            <a:xfrm>
              <a:off x="1671691" y="915566"/>
              <a:ext cx="1200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DE" sz="1400" u="none" cap="none" strike="noStrike">
                  <a:solidFill>
                    <a:schemeClr val="dk1"/>
                  </a:solidFill>
                  <a:latin typeface="Verdana"/>
                  <a:ea typeface="Verdana"/>
                  <a:cs typeface="Verdana"/>
                  <a:sym typeface="Verdana"/>
                </a:rPr>
                <a:t>sample 5-7</a:t>
              </a:r>
              <a:endParaRPr sz="1400">
                <a:solidFill>
                  <a:schemeClr val="dk1"/>
                </a:solidFill>
                <a:latin typeface="Verdana"/>
                <a:ea typeface="Verdana"/>
                <a:cs typeface="Verdana"/>
                <a:sym typeface="Verdana"/>
              </a:endParaRPr>
            </a:p>
          </p:txBody>
        </p:sp>
      </p:grpSp>
      <p:grpSp>
        <p:nvGrpSpPr>
          <p:cNvPr id="351" name="Google Shape;351;g10c24f3c25f_0_477"/>
          <p:cNvGrpSpPr/>
          <p:nvPr/>
        </p:nvGrpSpPr>
        <p:grpSpPr>
          <a:xfrm>
            <a:off x="5059082" y="1278101"/>
            <a:ext cx="3617400" cy="1293792"/>
            <a:chOff x="457200" y="915566"/>
            <a:chExt cx="3617400" cy="1293792"/>
          </a:xfrm>
        </p:grpSpPr>
        <p:grpSp>
          <p:nvGrpSpPr>
            <p:cNvPr id="352" name="Google Shape;352;g10c24f3c25f_0_477"/>
            <p:cNvGrpSpPr/>
            <p:nvPr/>
          </p:nvGrpSpPr>
          <p:grpSpPr>
            <a:xfrm>
              <a:off x="477337" y="1641758"/>
              <a:ext cx="3594163" cy="567600"/>
              <a:chOff x="3164" y="302031"/>
              <a:chExt cx="3594163" cy="567600"/>
            </a:xfrm>
          </p:grpSpPr>
          <p:sp>
            <p:nvSpPr>
              <p:cNvPr id="353" name="Google Shape;353;g10c24f3c25f_0_477"/>
              <p:cNvSpPr/>
              <p:nvPr/>
            </p:nvSpPr>
            <p:spPr>
              <a:xfrm>
                <a:off x="3164" y="302031"/>
                <a:ext cx="945900" cy="567600"/>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10c24f3c25f_0_477"/>
              <p:cNvSpPr txBox="1"/>
              <p:nvPr/>
            </p:nvSpPr>
            <p:spPr>
              <a:xfrm>
                <a:off x="19785"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de-DE" sz="1400">
                    <a:solidFill>
                      <a:schemeClr val="lt1"/>
                    </a:solidFill>
                    <a:latin typeface="Verdana"/>
                    <a:ea typeface="Verdana"/>
                    <a:cs typeface="Verdana"/>
                    <a:sym typeface="Verdana"/>
                  </a:rPr>
                  <a:t>grade 7</a:t>
                </a:r>
                <a:endParaRPr sz="1400">
                  <a:solidFill>
                    <a:schemeClr val="lt1"/>
                  </a:solidFill>
                  <a:latin typeface="Verdana"/>
                  <a:ea typeface="Verdana"/>
                  <a:cs typeface="Verdana"/>
                  <a:sym typeface="Verdana"/>
                </a:endParaRPr>
              </a:p>
            </p:txBody>
          </p:sp>
          <p:sp>
            <p:nvSpPr>
              <p:cNvPr id="355" name="Google Shape;355;g10c24f3c25f_0_477"/>
              <p:cNvSpPr/>
              <p:nvPr/>
            </p:nvSpPr>
            <p:spPr>
              <a:xfrm>
                <a:off x="1043553"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0c24f3c25f_0_477"/>
              <p:cNvSpPr txBox="1"/>
              <p:nvPr/>
            </p:nvSpPr>
            <p:spPr>
              <a:xfrm>
                <a:off x="1043553"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357" name="Google Shape;357;g10c24f3c25f_0_477"/>
              <p:cNvSpPr/>
              <p:nvPr/>
            </p:nvSpPr>
            <p:spPr>
              <a:xfrm>
                <a:off x="1327295" y="302031"/>
                <a:ext cx="945900" cy="567600"/>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0c24f3c25f_0_477"/>
              <p:cNvSpPr txBox="1"/>
              <p:nvPr/>
            </p:nvSpPr>
            <p:spPr>
              <a:xfrm>
                <a:off x="1343916"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de-DE" sz="1400">
                    <a:solidFill>
                      <a:schemeClr val="lt1"/>
                    </a:solidFill>
                    <a:latin typeface="Verdana"/>
                    <a:ea typeface="Verdana"/>
                    <a:cs typeface="Verdana"/>
                    <a:sym typeface="Verdana"/>
                  </a:rPr>
                  <a:t>grade 8</a:t>
                </a:r>
                <a:endParaRPr sz="1400">
                  <a:solidFill>
                    <a:schemeClr val="lt1"/>
                  </a:solidFill>
                  <a:latin typeface="Verdana"/>
                  <a:ea typeface="Verdana"/>
                  <a:cs typeface="Verdana"/>
                  <a:sym typeface="Verdana"/>
                </a:endParaRPr>
              </a:p>
            </p:txBody>
          </p:sp>
          <p:sp>
            <p:nvSpPr>
              <p:cNvPr id="359" name="Google Shape;359;g10c24f3c25f_0_477"/>
              <p:cNvSpPr/>
              <p:nvPr/>
            </p:nvSpPr>
            <p:spPr>
              <a:xfrm>
                <a:off x="2367684"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10c24f3c25f_0_477"/>
              <p:cNvSpPr txBox="1"/>
              <p:nvPr/>
            </p:nvSpPr>
            <p:spPr>
              <a:xfrm>
                <a:off x="2367684"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361" name="Google Shape;361;g10c24f3c25f_0_477"/>
              <p:cNvSpPr/>
              <p:nvPr/>
            </p:nvSpPr>
            <p:spPr>
              <a:xfrm>
                <a:off x="2651427" y="302031"/>
                <a:ext cx="945900" cy="567600"/>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10c24f3c25f_0_477"/>
              <p:cNvSpPr txBox="1"/>
              <p:nvPr/>
            </p:nvSpPr>
            <p:spPr>
              <a:xfrm>
                <a:off x="2668048"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de-DE" sz="1400">
                    <a:solidFill>
                      <a:schemeClr val="lt1"/>
                    </a:solidFill>
                    <a:latin typeface="Verdana"/>
                    <a:ea typeface="Verdana"/>
                    <a:cs typeface="Verdana"/>
                    <a:sym typeface="Verdana"/>
                  </a:rPr>
                  <a:t>grade 9</a:t>
                </a:r>
                <a:endParaRPr b="1" sz="1400">
                  <a:solidFill>
                    <a:schemeClr val="lt1"/>
                  </a:solidFill>
                  <a:latin typeface="Verdana"/>
                  <a:ea typeface="Verdana"/>
                  <a:cs typeface="Verdana"/>
                  <a:sym typeface="Verdana"/>
                </a:endParaRPr>
              </a:p>
            </p:txBody>
          </p:sp>
        </p:grpSp>
        <p:sp>
          <p:nvSpPr>
            <p:cNvPr id="363" name="Google Shape;363;g10c24f3c25f_0_477"/>
            <p:cNvSpPr/>
            <p:nvPr/>
          </p:nvSpPr>
          <p:spPr>
            <a:xfrm rot="-5400000">
              <a:off x="2079900" y="-419187"/>
              <a:ext cx="372000" cy="36174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364" name="Google Shape;364;g10c24f3c25f_0_477"/>
            <p:cNvSpPr txBox="1"/>
            <p:nvPr/>
          </p:nvSpPr>
          <p:spPr>
            <a:xfrm>
              <a:off x="1698309" y="915566"/>
              <a:ext cx="1200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Verdana"/>
                  <a:ea typeface="Verdana"/>
                  <a:cs typeface="Verdana"/>
                  <a:sym typeface="Verdana"/>
                </a:rPr>
                <a:t>sample 7-9</a:t>
              </a:r>
              <a:endParaRPr sz="1400">
                <a:solidFill>
                  <a:schemeClr val="dk1"/>
                </a:solidFill>
                <a:latin typeface="Verdana"/>
                <a:ea typeface="Verdana"/>
                <a:cs typeface="Verdana"/>
                <a:sym typeface="Verdana"/>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0c24f3c25f_0_513"/>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Instruments II</a:t>
            </a:r>
            <a:endParaRPr/>
          </a:p>
        </p:txBody>
      </p:sp>
      <p:pic>
        <p:nvPicPr>
          <p:cNvPr id="370" name="Google Shape;370;g10c24f3c25f_0_513"/>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371" name="Google Shape;371;g10c24f3c25f_0_513"/>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372" name="Google Shape;372;g10c24f3c25f_0_513"/>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373" name="Google Shape;373;g10c24f3c25f_0_513"/>
          <p:cNvSpPr txBox="1"/>
          <p:nvPr/>
        </p:nvSpPr>
        <p:spPr>
          <a:xfrm>
            <a:off x="457200" y="3075806"/>
            <a:ext cx="8229600" cy="151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lang="de-DE" sz="1800">
                <a:solidFill>
                  <a:schemeClr val="dk1"/>
                </a:solidFill>
                <a:latin typeface="Verdana"/>
                <a:ea typeface="Verdana"/>
                <a:cs typeface="Verdana"/>
                <a:sym typeface="Verdana"/>
              </a:rPr>
              <a:t>Treatment variables</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Participation vs. non-participation in homework support</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Participation vs. non-participation in remedial education</a:t>
            </a:r>
            <a:endParaRPr/>
          </a:p>
        </p:txBody>
      </p:sp>
      <p:grpSp>
        <p:nvGrpSpPr>
          <p:cNvPr id="374" name="Google Shape;374;g10c24f3c25f_0_513"/>
          <p:cNvGrpSpPr/>
          <p:nvPr/>
        </p:nvGrpSpPr>
        <p:grpSpPr>
          <a:xfrm>
            <a:off x="477189" y="1278101"/>
            <a:ext cx="3617400" cy="1293792"/>
            <a:chOff x="457200" y="915566"/>
            <a:chExt cx="3617400" cy="1293792"/>
          </a:xfrm>
        </p:grpSpPr>
        <p:grpSp>
          <p:nvGrpSpPr>
            <p:cNvPr id="375" name="Google Shape;375;g10c24f3c25f_0_513"/>
            <p:cNvGrpSpPr/>
            <p:nvPr/>
          </p:nvGrpSpPr>
          <p:grpSpPr>
            <a:xfrm>
              <a:off x="477337" y="1641758"/>
              <a:ext cx="3594163" cy="567600"/>
              <a:chOff x="3164" y="302031"/>
              <a:chExt cx="3594163" cy="567600"/>
            </a:xfrm>
          </p:grpSpPr>
          <p:sp>
            <p:nvSpPr>
              <p:cNvPr id="376" name="Google Shape;376;g10c24f3c25f_0_513"/>
              <p:cNvSpPr/>
              <p:nvPr/>
            </p:nvSpPr>
            <p:spPr>
              <a:xfrm>
                <a:off x="3164" y="302031"/>
                <a:ext cx="945900" cy="567600"/>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10c24f3c25f_0_513"/>
              <p:cNvSpPr txBox="1"/>
              <p:nvPr/>
            </p:nvSpPr>
            <p:spPr>
              <a:xfrm>
                <a:off x="19785"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de-DE" sz="1400">
                    <a:solidFill>
                      <a:schemeClr val="lt1"/>
                    </a:solidFill>
                    <a:latin typeface="Verdana"/>
                    <a:ea typeface="Verdana"/>
                    <a:cs typeface="Verdana"/>
                    <a:sym typeface="Verdana"/>
                  </a:rPr>
                  <a:t>grade 5</a:t>
                </a:r>
                <a:endParaRPr sz="1400">
                  <a:solidFill>
                    <a:schemeClr val="lt1"/>
                  </a:solidFill>
                  <a:latin typeface="Verdana"/>
                  <a:ea typeface="Verdana"/>
                  <a:cs typeface="Verdana"/>
                  <a:sym typeface="Verdana"/>
                </a:endParaRPr>
              </a:p>
            </p:txBody>
          </p:sp>
          <p:sp>
            <p:nvSpPr>
              <p:cNvPr id="378" name="Google Shape;378;g10c24f3c25f_0_513"/>
              <p:cNvSpPr/>
              <p:nvPr/>
            </p:nvSpPr>
            <p:spPr>
              <a:xfrm>
                <a:off x="1043553"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10c24f3c25f_0_513"/>
              <p:cNvSpPr txBox="1"/>
              <p:nvPr/>
            </p:nvSpPr>
            <p:spPr>
              <a:xfrm>
                <a:off x="1043553"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380" name="Google Shape;380;g10c24f3c25f_0_513"/>
              <p:cNvSpPr/>
              <p:nvPr/>
            </p:nvSpPr>
            <p:spPr>
              <a:xfrm>
                <a:off x="1327295" y="302031"/>
                <a:ext cx="945900" cy="567600"/>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0c24f3c25f_0_513"/>
              <p:cNvSpPr txBox="1"/>
              <p:nvPr/>
            </p:nvSpPr>
            <p:spPr>
              <a:xfrm>
                <a:off x="1343916"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de-DE" sz="1400">
                    <a:solidFill>
                      <a:schemeClr val="lt1"/>
                    </a:solidFill>
                    <a:latin typeface="Verdana"/>
                    <a:ea typeface="Verdana"/>
                    <a:cs typeface="Verdana"/>
                    <a:sym typeface="Verdana"/>
                  </a:rPr>
                  <a:t>grade 6</a:t>
                </a:r>
                <a:endParaRPr b="1" sz="1400">
                  <a:solidFill>
                    <a:schemeClr val="lt1"/>
                  </a:solidFill>
                  <a:latin typeface="Verdana"/>
                  <a:ea typeface="Verdana"/>
                  <a:cs typeface="Verdana"/>
                  <a:sym typeface="Verdana"/>
                </a:endParaRPr>
              </a:p>
            </p:txBody>
          </p:sp>
          <p:sp>
            <p:nvSpPr>
              <p:cNvPr id="382" name="Google Shape;382;g10c24f3c25f_0_513"/>
              <p:cNvSpPr/>
              <p:nvPr/>
            </p:nvSpPr>
            <p:spPr>
              <a:xfrm>
                <a:off x="2367684"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10c24f3c25f_0_513"/>
              <p:cNvSpPr txBox="1"/>
              <p:nvPr/>
            </p:nvSpPr>
            <p:spPr>
              <a:xfrm>
                <a:off x="2367684"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384" name="Google Shape;384;g10c24f3c25f_0_513"/>
              <p:cNvSpPr/>
              <p:nvPr/>
            </p:nvSpPr>
            <p:spPr>
              <a:xfrm>
                <a:off x="2651427" y="302031"/>
                <a:ext cx="945900" cy="567600"/>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10c24f3c25f_0_513"/>
              <p:cNvSpPr txBox="1"/>
              <p:nvPr/>
            </p:nvSpPr>
            <p:spPr>
              <a:xfrm>
                <a:off x="2668048"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de-DE" sz="1400">
                    <a:solidFill>
                      <a:schemeClr val="lt1"/>
                    </a:solidFill>
                    <a:latin typeface="Verdana"/>
                    <a:ea typeface="Verdana"/>
                    <a:cs typeface="Verdana"/>
                    <a:sym typeface="Verdana"/>
                  </a:rPr>
                  <a:t>grade 7</a:t>
                </a:r>
                <a:endParaRPr b="0" sz="1400">
                  <a:solidFill>
                    <a:schemeClr val="lt1"/>
                  </a:solidFill>
                  <a:latin typeface="Verdana"/>
                  <a:ea typeface="Verdana"/>
                  <a:cs typeface="Verdana"/>
                  <a:sym typeface="Verdana"/>
                </a:endParaRPr>
              </a:p>
            </p:txBody>
          </p:sp>
        </p:grpSp>
        <p:sp>
          <p:nvSpPr>
            <p:cNvPr id="386" name="Google Shape;386;g10c24f3c25f_0_513"/>
            <p:cNvSpPr/>
            <p:nvPr/>
          </p:nvSpPr>
          <p:spPr>
            <a:xfrm rot="-5400000">
              <a:off x="2079900" y="-419187"/>
              <a:ext cx="372000" cy="36174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387" name="Google Shape;387;g10c24f3c25f_0_513"/>
            <p:cNvSpPr txBox="1"/>
            <p:nvPr/>
          </p:nvSpPr>
          <p:spPr>
            <a:xfrm>
              <a:off x="1671691" y="915566"/>
              <a:ext cx="1200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Verdana"/>
                  <a:ea typeface="Verdana"/>
                  <a:cs typeface="Verdana"/>
                  <a:sym typeface="Verdana"/>
                </a:rPr>
                <a:t>sample 5-7</a:t>
              </a:r>
              <a:endParaRPr sz="1400">
                <a:solidFill>
                  <a:schemeClr val="dk1"/>
                </a:solidFill>
                <a:latin typeface="Verdana"/>
                <a:ea typeface="Verdana"/>
                <a:cs typeface="Verdana"/>
                <a:sym typeface="Verdana"/>
              </a:endParaRPr>
            </a:p>
          </p:txBody>
        </p:sp>
      </p:grpSp>
      <p:grpSp>
        <p:nvGrpSpPr>
          <p:cNvPr id="388" name="Google Shape;388;g10c24f3c25f_0_513"/>
          <p:cNvGrpSpPr/>
          <p:nvPr/>
        </p:nvGrpSpPr>
        <p:grpSpPr>
          <a:xfrm>
            <a:off x="5059082" y="1278101"/>
            <a:ext cx="3617400" cy="1293792"/>
            <a:chOff x="457200" y="915566"/>
            <a:chExt cx="3617400" cy="1293792"/>
          </a:xfrm>
        </p:grpSpPr>
        <p:grpSp>
          <p:nvGrpSpPr>
            <p:cNvPr id="389" name="Google Shape;389;g10c24f3c25f_0_513"/>
            <p:cNvGrpSpPr/>
            <p:nvPr/>
          </p:nvGrpSpPr>
          <p:grpSpPr>
            <a:xfrm>
              <a:off x="477337" y="1641758"/>
              <a:ext cx="3594163" cy="567600"/>
              <a:chOff x="3164" y="302031"/>
              <a:chExt cx="3594163" cy="567600"/>
            </a:xfrm>
          </p:grpSpPr>
          <p:sp>
            <p:nvSpPr>
              <p:cNvPr id="390" name="Google Shape;390;g10c24f3c25f_0_513"/>
              <p:cNvSpPr/>
              <p:nvPr/>
            </p:nvSpPr>
            <p:spPr>
              <a:xfrm>
                <a:off x="3164" y="302031"/>
                <a:ext cx="945900" cy="567600"/>
              </a:xfrm>
              <a:prstGeom prst="roundRect">
                <a:avLst>
                  <a:gd fmla="val 10000" name="adj"/>
                </a:avLst>
              </a:prstGeom>
              <a:solidFill>
                <a:schemeClr val="lt1"/>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10c24f3c25f_0_513"/>
              <p:cNvSpPr txBox="1"/>
              <p:nvPr/>
            </p:nvSpPr>
            <p:spPr>
              <a:xfrm>
                <a:off x="19785"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de-DE" sz="1400">
                    <a:solidFill>
                      <a:schemeClr val="lt1"/>
                    </a:solidFill>
                    <a:latin typeface="Verdana"/>
                    <a:ea typeface="Verdana"/>
                    <a:cs typeface="Verdana"/>
                    <a:sym typeface="Verdana"/>
                  </a:rPr>
                  <a:t>grade 7</a:t>
                </a:r>
                <a:endParaRPr sz="1400">
                  <a:solidFill>
                    <a:schemeClr val="lt1"/>
                  </a:solidFill>
                  <a:latin typeface="Verdana"/>
                  <a:ea typeface="Verdana"/>
                  <a:cs typeface="Verdana"/>
                  <a:sym typeface="Verdana"/>
                </a:endParaRPr>
              </a:p>
            </p:txBody>
          </p:sp>
          <p:sp>
            <p:nvSpPr>
              <p:cNvPr id="392" name="Google Shape;392;g10c24f3c25f_0_513"/>
              <p:cNvSpPr/>
              <p:nvPr/>
            </p:nvSpPr>
            <p:spPr>
              <a:xfrm>
                <a:off x="1043553"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10c24f3c25f_0_513"/>
              <p:cNvSpPr txBox="1"/>
              <p:nvPr/>
            </p:nvSpPr>
            <p:spPr>
              <a:xfrm>
                <a:off x="1043553"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394" name="Google Shape;394;g10c24f3c25f_0_513"/>
              <p:cNvSpPr/>
              <p:nvPr/>
            </p:nvSpPr>
            <p:spPr>
              <a:xfrm>
                <a:off x="1327295" y="302031"/>
                <a:ext cx="945900" cy="567600"/>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0c24f3c25f_0_513"/>
              <p:cNvSpPr txBox="1"/>
              <p:nvPr/>
            </p:nvSpPr>
            <p:spPr>
              <a:xfrm>
                <a:off x="1343916"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de-DE" sz="1400">
                    <a:solidFill>
                      <a:schemeClr val="lt1"/>
                    </a:solidFill>
                    <a:latin typeface="Verdana"/>
                    <a:ea typeface="Verdana"/>
                    <a:cs typeface="Verdana"/>
                    <a:sym typeface="Verdana"/>
                  </a:rPr>
                  <a:t>grade 8</a:t>
                </a:r>
                <a:endParaRPr b="1" sz="1400">
                  <a:solidFill>
                    <a:schemeClr val="lt1"/>
                  </a:solidFill>
                  <a:latin typeface="Verdana"/>
                  <a:ea typeface="Verdana"/>
                  <a:cs typeface="Verdana"/>
                  <a:sym typeface="Verdana"/>
                </a:endParaRPr>
              </a:p>
            </p:txBody>
          </p:sp>
          <p:sp>
            <p:nvSpPr>
              <p:cNvPr id="396" name="Google Shape;396;g10c24f3c25f_0_513"/>
              <p:cNvSpPr/>
              <p:nvPr/>
            </p:nvSpPr>
            <p:spPr>
              <a:xfrm>
                <a:off x="2367684"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10c24f3c25f_0_513"/>
              <p:cNvSpPr txBox="1"/>
              <p:nvPr/>
            </p:nvSpPr>
            <p:spPr>
              <a:xfrm>
                <a:off x="2367684"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398" name="Google Shape;398;g10c24f3c25f_0_513"/>
              <p:cNvSpPr/>
              <p:nvPr/>
            </p:nvSpPr>
            <p:spPr>
              <a:xfrm>
                <a:off x="2651427" y="302031"/>
                <a:ext cx="945900" cy="567600"/>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10c24f3c25f_0_513"/>
              <p:cNvSpPr txBox="1"/>
              <p:nvPr/>
            </p:nvSpPr>
            <p:spPr>
              <a:xfrm>
                <a:off x="2668048"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de-DE" sz="1400">
                    <a:solidFill>
                      <a:schemeClr val="lt1"/>
                    </a:solidFill>
                    <a:latin typeface="Verdana"/>
                    <a:ea typeface="Verdana"/>
                    <a:cs typeface="Verdana"/>
                    <a:sym typeface="Verdana"/>
                  </a:rPr>
                  <a:t>grade 9</a:t>
                </a:r>
                <a:endParaRPr b="0" sz="1400">
                  <a:solidFill>
                    <a:schemeClr val="lt1"/>
                  </a:solidFill>
                  <a:latin typeface="Verdana"/>
                  <a:ea typeface="Verdana"/>
                  <a:cs typeface="Verdana"/>
                  <a:sym typeface="Verdana"/>
                </a:endParaRPr>
              </a:p>
            </p:txBody>
          </p:sp>
        </p:grpSp>
        <p:sp>
          <p:nvSpPr>
            <p:cNvPr id="400" name="Google Shape;400;g10c24f3c25f_0_513"/>
            <p:cNvSpPr/>
            <p:nvPr/>
          </p:nvSpPr>
          <p:spPr>
            <a:xfrm rot="-5400000">
              <a:off x="2079900" y="-419187"/>
              <a:ext cx="372000" cy="36174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401" name="Google Shape;401;g10c24f3c25f_0_513"/>
            <p:cNvSpPr txBox="1"/>
            <p:nvPr/>
          </p:nvSpPr>
          <p:spPr>
            <a:xfrm>
              <a:off x="1698309" y="915566"/>
              <a:ext cx="1200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Verdana"/>
                  <a:ea typeface="Verdana"/>
                  <a:cs typeface="Verdana"/>
                  <a:sym typeface="Verdana"/>
                </a:rPr>
                <a:t>sample 7-9</a:t>
              </a:r>
              <a:endParaRPr sz="1400">
                <a:solidFill>
                  <a:schemeClr val="dk1"/>
                </a:solidFill>
                <a:latin typeface="Verdana"/>
                <a:ea typeface="Verdana"/>
                <a:cs typeface="Verdana"/>
                <a:sym typeface="Verdana"/>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0c24f3c25f_0_549"/>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Instruments III</a:t>
            </a:r>
            <a:endParaRPr/>
          </a:p>
        </p:txBody>
      </p:sp>
      <p:pic>
        <p:nvPicPr>
          <p:cNvPr id="407" name="Google Shape;407;g10c24f3c25f_0_549"/>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408" name="Google Shape;408;g10c24f3c25f_0_549"/>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409" name="Google Shape;409;g10c24f3c25f_0_549"/>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410" name="Google Shape;410;g10c24f3c25f_0_549"/>
          <p:cNvSpPr txBox="1"/>
          <p:nvPr/>
        </p:nvSpPr>
        <p:spPr>
          <a:xfrm>
            <a:off x="457200" y="3075806"/>
            <a:ext cx="8229600" cy="151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lang="de-DE" sz="1800">
                <a:solidFill>
                  <a:schemeClr val="dk1"/>
                </a:solidFill>
                <a:latin typeface="Verdana"/>
                <a:ea typeface="Verdana"/>
                <a:cs typeface="Verdana"/>
                <a:sym typeface="Verdana"/>
              </a:rPr>
              <a:t>Student-level control variables</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Achievement &amp; school grades (mathematics &amp; reading/German)</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Socioeconomic status, parental education, &amp; parental employment</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Homework help by parents and private tutors</a:t>
            </a:r>
            <a:endParaRPr/>
          </a:p>
        </p:txBody>
      </p:sp>
      <p:grpSp>
        <p:nvGrpSpPr>
          <p:cNvPr id="411" name="Google Shape;411;g10c24f3c25f_0_549"/>
          <p:cNvGrpSpPr/>
          <p:nvPr/>
        </p:nvGrpSpPr>
        <p:grpSpPr>
          <a:xfrm>
            <a:off x="477189" y="1278101"/>
            <a:ext cx="3617400" cy="1293792"/>
            <a:chOff x="457200" y="915566"/>
            <a:chExt cx="3617400" cy="1293792"/>
          </a:xfrm>
        </p:grpSpPr>
        <p:grpSp>
          <p:nvGrpSpPr>
            <p:cNvPr id="412" name="Google Shape;412;g10c24f3c25f_0_549"/>
            <p:cNvGrpSpPr/>
            <p:nvPr/>
          </p:nvGrpSpPr>
          <p:grpSpPr>
            <a:xfrm>
              <a:off x="477337" y="1641758"/>
              <a:ext cx="3594163" cy="567600"/>
              <a:chOff x="3164" y="302031"/>
              <a:chExt cx="3594163" cy="567600"/>
            </a:xfrm>
          </p:grpSpPr>
          <p:sp>
            <p:nvSpPr>
              <p:cNvPr id="413" name="Google Shape;413;g10c24f3c25f_0_549"/>
              <p:cNvSpPr/>
              <p:nvPr/>
            </p:nvSpPr>
            <p:spPr>
              <a:xfrm>
                <a:off x="3164" y="302031"/>
                <a:ext cx="945900" cy="567600"/>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10c24f3c25f_0_549"/>
              <p:cNvSpPr txBox="1"/>
              <p:nvPr/>
            </p:nvSpPr>
            <p:spPr>
              <a:xfrm>
                <a:off x="19785"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de-DE" sz="1400">
                    <a:solidFill>
                      <a:schemeClr val="lt1"/>
                    </a:solidFill>
                    <a:latin typeface="Verdana"/>
                    <a:ea typeface="Verdana"/>
                    <a:cs typeface="Verdana"/>
                    <a:sym typeface="Verdana"/>
                  </a:rPr>
                  <a:t>grade 5</a:t>
                </a:r>
                <a:endParaRPr b="1" sz="1400">
                  <a:solidFill>
                    <a:schemeClr val="lt1"/>
                  </a:solidFill>
                  <a:latin typeface="Verdana"/>
                  <a:ea typeface="Verdana"/>
                  <a:cs typeface="Verdana"/>
                  <a:sym typeface="Verdana"/>
                </a:endParaRPr>
              </a:p>
            </p:txBody>
          </p:sp>
          <p:sp>
            <p:nvSpPr>
              <p:cNvPr id="415" name="Google Shape;415;g10c24f3c25f_0_549"/>
              <p:cNvSpPr/>
              <p:nvPr/>
            </p:nvSpPr>
            <p:spPr>
              <a:xfrm>
                <a:off x="1043553"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10c24f3c25f_0_549"/>
              <p:cNvSpPr txBox="1"/>
              <p:nvPr/>
            </p:nvSpPr>
            <p:spPr>
              <a:xfrm>
                <a:off x="1043553"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417" name="Google Shape;417;g10c24f3c25f_0_549"/>
              <p:cNvSpPr/>
              <p:nvPr/>
            </p:nvSpPr>
            <p:spPr>
              <a:xfrm>
                <a:off x="1327295" y="302031"/>
                <a:ext cx="945900" cy="567600"/>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10c24f3c25f_0_549"/>
              <p:cNvSpPr txBox="1"/>
              <p:nvPr/>
            </p:nvSpPr>
            <p:spPr>
              <a:xfrm>
                <a:off x="1343916"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de-DE" sz="1400">
                    <a:solidFill>
                      <a:schemeClr val="lt1"/>
                    </a:solidFill>
                    <a:latin typeface="Verdana"/>
                    <a:ea typeface="Verdana"/>
                    <a:cs typeface="Verdana"/>
                    <a:sym typeface="Verdana"/>
                  </a:rPr>
                  <a:t>grade 6</a:t>
                </a:r>
                <a:endParaRPr b="0" sz="1400">
                  <a:solidFill>
                    <a:schemeClr val="lt1"/>
                  </a:solidFill>
                  <a:latin typeface="Verdana"/>
                  <a:ea typeface="Verdana"/>
                  <a:cs typeface="Verdana"/>
                  <a:sym typeface="Verdana"/>
                </a:endParaRPr>
              </a:p>
            </p:txBody>
          </p:sp>
          <p:sp>
            <p:nvSpPr>
              <p:cNvPr id="419" name="Google Shape;419;g10c24f3c25f_0_549"/>
              <p:cNvSpPr/>
              <p:nvPr/>
            </p:nvSpPr>
            <p:spPr>
              <a:xfrm>
                <a:off x="2367684"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10c24f3c25f_0_549"/>
              <p:cNvSpPr txBox="1"/>
              <p:nvPr/>
            </p:nvSpPr>
            <p:spPr>
              <a:xfrm>
                <a:off x="2367684"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421" name="Google Shape;421;g10c24f3c25f_0_549"/>
              <p:cNvSpPr/>
              <p:nvPr/>
            </p:nvSpPr>
            <p:spPr>
              <a:xfrm>
                <a:off x="2651427" y="302031"/>
                <a:ext cx="945900" cy="567600"/>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10c24f3c25f_0_549"/>
              <p:cNvSpPr txBox="1"/>
              <p:nvPr/>
            </p:nvSpPr>
            <p:spPr>
              <a:xfrm>
                <a:off x="2668048"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de-DE" sz="1400">
                    <a:solidFill>
                      <a:schemeClr val="lt1"/>
                    </a:solidFill>
                    <a:latin typeface="Verdana"/>
                    <a:ea typeface="Verdana"/>
                    <a:cs typeface="Verdana"/>
                    <a:sym typeface="Verdana"/>
                  </a:rPr>
                  <a:t>grade 7</a:t>
                </a:r>
                <a:endParaRPr b="0" sz="1400">
                  <a:solidFill>
                    <a:schemeClr val="lt1"/>
                  </a:solidFill>
                  <a:latin typeface="Verdana"/>
                  <a:ea typeface="Verdana"/>
                  <a:cs typeface="Verdana"/>
                  <a:sym typeface="Verdana"/>
                </a:endParaRPr>
              </a:p>
            </p:txBody>
          </p:sp>
        </p:grpSp>
        <p:sp>
          <p:nvSpPr>
            <p:cNvPr id="423" name="Google Shape;423;g10c24f3c25f_0_549"/>
            <p:cNvSpPr/>
            <p:nvPr/>
          </p:nvSpPr>
          <p:spPr>
            <a:xfrm rot="-5400000">
              <a:off x="2079900" y="-419187"/>
              <a:ext cx="372000" cy="36174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424" name="Google Shape;424;g10c24f3c25f_0_549"/>
            <p:cNvSpPr txBox="1"/>
            <p:nvPr/>
          </p:nvSpPr>
          <p:spPr>
            <a:xfrm>
              <a:off x="1671691" y="915566"/>
              <a:ext cx="1200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Verdana"/>
                  <a:ea typeface="Verdana"/>
                  <a:cs typeface="Verdana"/>
                  <a:sym typeface="Verdana"/>
                </a:rPr>
                <a:t>sample 5-7</a:t>
              </a:r>
              <a:endParaRPr sz="1400">
                <a:solidFill>
                  <a:schemeClr val="dk1"/>
                </a:solidFill>
                <a:latin typeface="Verdana"/>
                <a:ea typeface="Verdana"/>
                <a:cs typeface="Verdana"/>
                <a:sym typeface="Verdana"/>
              </a:endParaRPr>
            </a:p>
          </p:txBody>
        </p:sp>
      </p:grpSp>
      <p:grpSp>
        <p:nvGrpSpPr>
          <p:cNvPr id="425" name="Google Shape;425;g10c24f3c25f_0_549"/>
          <p:cNvGrpSpPr/>
          <p:nvPr/>
        </p:nvGrpSpPr>
        <p:grpSpPr>
          <a:xfrm>
            <a:off x="5059082" y="1278101"/>
            <a:ext cx="3617400" cy="1293792"/>
            <a:chOff x="457200" y="915566"/>
            <a:chExt cx="3617400" cy="1293792"/>
          </a:xfrm>
        </p:grpSpPr>
        <p:grpSp>
          <p:nvGrpSpPr>
            <p:cNvPr id="426" name="Google Shape;426;g10c24f3c25f_0_549"/>
            <p:cNvGrpSpPr/>
            <p:nvPr/>
          </p:nvGrpSpPr>
          <p:grpSpPr>
            <a:xfrm>
              <a:off x="477337" y="1641758"/>
              <a:ext cx="3594163" cy="567600"/>
              <a:chOff x="3164" y="302031"/>
              <a:chExt cx="3594163" cy="567600"/>
            </a:xfrm>
          </p:grpSpPr>
          <p:sp>
            <p:nvSpPr>
              <p:cNvPr id="427" name="Google Shape;427;g10c24f3c25f_0_549"/>
              <p:cNvSpPr/>
              <p:nvPr/>
            </p:nvSpPr>
            <p:spPr>
              <a:xfrm>
                <a:off x="3164" y="302031"/>
                <a:ext cx="945900" cy="567600"/>
              </a:xfrm>
              <a:prstGeom prst="roundRect">
                <a:avLst>
                  <a:gd fmla="val 10000" name="adj"/>
                </a:avLst>
              </a:prstGeom>
              <a:solidFill>
                <a:srgbClr val="D8D8D8"/>
              </a:solid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0c24f3c25f_0_549"/>
              <p:cNvSpPr txBox="1"/>
              <p:nvPr/>
            </p:nvSpPr>
            <p:spPr>
              <a:xfrm>
                <a:off x="19785"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de-DE" sz="1400">
                    <a:solidFill>
                      <a:schemeClr val="lt1"/>
                    </a:solidFill>
                    <a:latin typeface="Verdana"/>
                    <a:ea typeface="Verdana"/>
                    <a:cs typeface="Verdana"/>
                    <a:sym typeface="Verdana"/>
                  </a:rPr>
                  <a:t>grade 7</a:t>
                </a:r>
                <a:endParaRPr b="1" sz="1400">
                  <a:solidFill>
                    <a:schemeClr val="lt1"/>
                  </a:solidFill>
                  <a:latin typeface="Verdana"/>
                  <a:ea typeface="Verdana"/>
                  <a:cs typeface="Verdana"/>
                  <a:sym typeface="Verdana"/>
                </a:endParaRPr>
              </a:p>
            </p:txBody>
          </p:sp>
          <p:sp>
            <p:nvSpPr>
              <p:cNvPr id="429" name="Google Shape;429;g10c24f3c25f_0_549"/>
              <p:cNvSpPr/>
              <p:nvPr/>
            </p:nvSpPr>
            <p:spPr>
              <a:xfrm>
                <a:off x="1043553"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10c24f3c25f_0_549"/>
              <p:cNvSpPr txBox="1"/>
              <p:nvPr/>
            </p:nvSpPr>
            <p:spPr>
              <a:xfrm>
                <a:off x="1043553"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431" name="Google Shape;431;g10c24f3c25f_0_549"/>
              <p:cNvSpPr/>
              <p:nvPr/>
            </p:nvSpPr>
            <p:spPr>
              <a:xfrm>
                <a:off x="1327295" y="302031"/>
                <a:ext cx="945900" cy="567600"/>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10c24f3c25f_0_549"/>
              <p:cNvSpPr txBox="1"/>
              <p:nvPr/>
            </p:nvSpPr>
            <p:spPr>
              <a:xfrm>
                <a:off x="1343916"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de-DE" sz="1400">
                    <a:solidFill>
                      <a:schemeClr val="lt1"/>
                    </a:solidFill>
                    <a:latin typeface="Verdana"/>
                    <a:ea typeface="Verdana"/>
                    <a:cs typeface="Verdana"/>
                    <a:sym typeface="Verdana"/>
                  </a:rPr>
                  <a:t>grade 8</a:t>
                </a:r>
                <a:endParaRPr b="0" sz="1400">
                  <a:solidFill>
                    <a:schemeClr val="lt1"/>
                  </a:solidFill>
                  <a:latin typeface="Verdana"/>
                  <a:ea typeface="Verdana"/>
                  <a:cs typeface="Verdana"/>
                  <a:sym typeface="Verdana"/>
                </a:endParaRPr>
              </a:p>
            </p:txBody>
          </p:sp>
          <p:sp>
            <p:nvSpPr>
              <p:cNvPr id="433" name="Google Shape;433;g10c24f3c25f_0_549"/>
              <p:cNvSpPr/>
              <p:nvPr/>
            </p:nvSpPr>
            <p:spPr>
              <a:xfrm>
                <a:off x="2367684" y="468493"/>
                <a:ext cx="200400" cy="234600"/>
              </a:xfrm>
              <a:prstGeom prst="rightArrow">
                <a:avLst>
                  <a:gd fmla="val 60000" name="adj1"/>
                  <a:gd fmla="val 50000" name="adj2"/>
                </a:avLst>
              </a:prstGeom>
              <a:solidFill>
                <a:srgbClr val="CBC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10c24f3c25f_0_549"/>
              <p:cNvSpPr txBox="1"/>
              <p:nvPr/>
            </p:nvSpPr>
            <p:spPr>
              <a:xfrm>
                <a:off x="2367684" y="515405"/>
                <a:ext cx="140400" cy="1407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400">
                  <a:solidFill>
                    <a:schemeClr val="lt1"/>
                  </a:solidFill>
                  <a:latin typeface="Verdana"/>
                  <a:ea typeface="Verdana"/>
                  <a:cs typeface="Verdana"/>
                  <a:sym typeface="Verdana"/>
                </a:endParaRPr>
              </a:p>
            </p:txBody>
          </p:sp>
          <p:sp>
            <p:nvSpPr>
              <p:cNvPr id="435" name="Google Shape;435;g10c24f3c25f_0_549"/>
              <p:cNvSpPr/>
              <p:nvPr/>
            </p:nvSpPr>
            <p:spPr>
              <a:xfrm>
                <a:off x="2651427" y="302031"/>
                <a:ext cx="945900" cy="567600"/>
              </a:xfrm>
              <a:prstGeom prst="roundRect">
                <a:avLst>
                  <a:gd fmla="val 10000" name="adj"/>
                </a:avLst>
              </a:prstGeom>
              <a:noFill/>
              <a:ln cap="flat" cmpd="sng" w="25400">
                <a:solidFill>
                  <a:srgbClr val="8C828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10c24f3c25f_0_549"/>
              <p:cNvSpPr txBox="1"/>
              <p:nvPr/>
            </p:nvSpPr>
            <p:spPr>
              <a:xfrm>
                <a:off x="2668048" y="318652"/>
                <a:ext cx="912600" cy="5343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de-DE" sz="1400">
                    <a:solidFill>
                      <a:schemeClr val="lt1"/>
                    </a:solidFill>
                    <a:latin typeface="Verdana"/>
                    <a:ea typeface="Verdana"/>
                    <a:cs typeface="Verdana"/>
                    <a:sym typeface="Verdana"/>
                  </a:rPr>
                  <a:t>grade 9</a:t>
                </a:r>
                <a:endParaRPr b="0" sz="1400">
                  <a:solidFill>
                    <a:schemeClr val="lt1"/>
                  </a:solidFill>
                  <a:latin typeface="Verdana"/>
                  <a:ea typeface="Verdana"/>
                  <a:cs typeface="Verdana"/>
                  <a:sym typeface="Verdana"/>
                </a:endParaRPr>
              </a:p>
            </p:txBody>
          </p:sp>
        </p:grpSp>
        <p:sp>
          <p:nvSpPr>
            <p:cNvPr id="437" name="Google Shape;437;g10c24f3c25f_0_549"/>
            <p:cNvSpPr/>
            <p:nvPr/>
          </p:nvSpPr>
          <p:spPr>
            <a:xfrm rot="-5400000">
              <a:off x="2079900" y="-419187"/>
              <a:ext cx="372000" cy="3617400"/>
            </a:xfrm>
            <a:prstGeom prst="rightBrace">
              <a:avLst>
                <a:gd fmla="val 8333"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438" name="Google Shape;438;g10c24f3c25f_0_549"/>
            <p:cNvSpPr txBox="1"/>
            <p:nvPr/>
          </p:nvSpPr>
          <p:spPr>
            <a:xfrm>
              <a:off x="1698309" y="915566"/>
              <a:ext cx="1200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de-DE" sz="1400">
                  <a:solidFill>
                    <a:schemeClr val="dk1"/>
                  </a:solidFill>
                  <a:latin typeface="Verdana"/>
                  <a:ea typeface="Verdana"/>
                  <a:cs typeface="Verdana"/>
                  <a:sym typeface="Verdana"/>
                </a:rPr>
                <a:t>sample 7-9</a:t>
              </a:r>
              <a:endParaRPr sz="1400">
                <a:solidFill>
                  <a:schemeClr val="dk1"/>
                </a:solidFill>
                <a:latin typeface="Verdana"/>
                <a:ea typeface="Verdana"/>
                <a:cs typeface="Verdana"/>
                <a:sym typeface="Verdana"/>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0c24f3c25f_0_585"/>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Analyses</a:t>
            </a:r>
            <a:endParaRPr/>
          </a:p>
        </p:txBody>
      </p:sp>
      <p:pic>
        <p:nvPicPr>
          <p:cNvPr id="445" name="Google Shape;445;g10c24f3c25f_0_585"/>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446" name="Google Shape;446;g10c24f3c25f_0_585"/>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447" name="Google Shape;447;g10c24f3c25f_0_585"/>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448" name="Google Shape;448;g10c24f3c25f_0_585"/>
          <p:cNvSpPr txBox="1"/>
          <p:nvPr/>
        </p:nvSpPr>
        <p:spPr>
          <a:xfrm>
            <a:off x="457200" y="1419621"/>
            <a:ext cx="8229600" cy="3174900"/>
          </a:xfrm>
          <a:prstGeom prst="rect">
            <a:avLst/>
          </a:prstGeom>
          <a:blipFill rotWithShape="1">
            <a:blip r:embed="rId5">
              <a:alphaModFix/>
            </a:blip>
            <a:stretch>
              <a:fillRect b="0" l="-439"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latin typeface="Verdana"/>
                <a:ea typeface="Verdana"/>
                <a:cs typeface="Verdana"/>
                <a:sym typeface="Verdana"/>
              </a:rPr>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0c24f3c25f_0_594"/>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Descriptive Findings</a:t>
            </a:r>
            <a:endParaRPr/>
          </a:p>
        </p:txBody>
      </p:sp>
      <p:pic>
        <p:nvPicPr>
          <p:cNvPr id="455" name="Google Shape;455;g10c24f3c25f_0_594"/>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456" name="Google Shape;456;g10c24f3c25f_0_594"/>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457" name="Google Shape;457;g10c24f3c25f_0_594"/>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458" name="Google Shape;458;g10c24f3c25f_0_594"/>
          <p:cNvSpPr txBox="1"/>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459" name="Google Shape;459;g10c24f3c25f_0_594"/>
          <p:cNvSpPr txBox="1"/>
          <p:nvPr/>
        </p:nvSpPr>
        <p:spPr>
          <a:xfrm>
            <a:off x="609600" y="1572021"/>
            <a:ext cx="8229600" cy="31749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Homework support</a:t>
            </a:r>
            <a:endParaRPr/>
          </a:p>
          <a:p>
            <a:pPr indent="-285750" lvl="1" marL="74295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23% participants in sample 5-7</a:t>
            </a:r>
            <a:endParaRPr/>
          </a:p>
          <a:p>
            <a:pPr indent="-285750" lvl="1" marL="74295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12% participants in sample 7-9</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Remedial education</a:t>
            </a:r>
            <a:endParaRPr/>
          </a:p>
          <a:p>
            <a:pPr indent="-285750" lvl="1" marL="74295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24% participants in sample 5-7</a:t>
            </a:r>
            <a:endParaRPr/>
          </a:p>
          <a:p>
            <a:pPr indent="-285750" lvl="1" marL="74295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13% participants in sample 7-9</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Participating and non-participating non-native speaking students had rather similar background characteristics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457200" y="205979"/>
            <a:ext cx="6995120" cy="8572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Overview</a:t>
            </a:r>
            <a:endParaRPr/>
          </a:p>
        </p:txBody>
      </p:sp>
      <p:sp>
        <p:nvSpPr>
          <p:cNvPr id="67" name="Google Shape;67;p2"/>
          <p:cNvSpPr txBox="1"/>
          <p:nvPr>
            <p:ph idx="1" type="body"/>
          </p:nvPr>
        </p:nvSpPr>
        <p:spPr>
          <a:xfrm>
            <a:off x="457200" y="1419621"/>
            <a:ext cx="8229600" cy="3175001"/>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de-DE"/>
              <a:t>Example study: Propensity score matching</a:t>
            </a:r>
            <a:endParaRPr/>
          </a:p>
          <a:p>
            <a:pPr indent="-342900" lvl="0" marL="457200" rtl="0" algn="l">
              <a:lnSpc>
                <a:spcPct val="100000"/>
              </a:lnSpc>
              <a:spcBef>
                <a:spcPts val="0"/>
              </a:spcBef>
              <a:spcAft>
                <a:spcPts val="0"/>
              </a:spcAft>
              <a:buSzPts val="1800"/>
              <a:buChar char="•"/>
            </a:pPr>
            <a:r>
              <a:rPr lang="de-DE"/>
              <a:t>Example study: Pretest data and fixed-effects</a:t>
            </a:r>
            <a:endParaRPr/>
          </a:p>
          <a:p>
            <a:pPr indent="-342900" lvl="0" marL="457200" rtl="0" algn="l">
              <a:lnSpc>
                <a:spcPct val="100000"/>
              </a:lnSpc>
              <a:spcBef>
                <a:spcPts val="0"/>
              </a:spcBef>
              <a:spcAft>
                <a:spcPts val="0"/>
              </a:spcAft>
              <a:buSzPts val="1800"/>
              <a:buChar char="•"/>
            </a:pPr>
            <a:r>
              <a:rPr lang="de-DE"/>
              <a:t>Midway evaluation</a:t>
            </a:r>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0c24f3c25f_0_604"/>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Inferential Findings</a:t>
            </a:r>
            <a:endParaRPr/>
          </a:p>
        </p:txBody>
      </p:sp>
      <p:pic>
        <p:nvPicPr>
          <p:cNvPr id="466" name="Google Shape;466;g10c24f3c25f_0_604"/>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467" name="Google Shape;467;g10c24f3c25f_0_604"/>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468" name="Google Shape;468;g10c24f3c25f_0_604"/>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469" name="Google Shape;469;g10c24f3c25f_0_604"/>
          <p:cNvSpPr txBox="1"/>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Verdana"/>
              <a:ea typeface="Verdana"/>
              <a:cs typeface="Verdana"/>
              <a:sym typeface="Verdana"/>
            </a:endParaRPr>
          </a:p>
        </p:txBody>
      </p:sp>
      <p:sp>
        <p:nvSpPr>
          <p:cNvPr id="470" name="Google Shape;470;g10c24f3c25f_0_604"/>
          <p:cNvSpPr txBox="1"/>
          <p:nvPr/>
        </p:nvSpPr>
        <p:spPr>
          <a:xfrm>
            <a:off x="609600" y="1572021"/>
            <a:ext cx="8229600" cy="31749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No significant effects once prior achievement is controlled</a:t>
            </a:r>
            <a:endParaRPr/>
          </a:p>
          <a:p>
            <a:pPr indent="-342900" lvl="1" marL="800100" marR="0" rtl="0" algn="l">
              <a:spcBef>
                <a:spcPts val="360"/>
              </a:spcBef>
              <a:spcAft>
                <a:spcPts val="0"/>
              </a:spcAft>
              <a:buClr>
                <a:schemeClr val="dk1"/>
              </a:buClr>
              <a:buSzPts val="1800"/>
              <a:buFont typeface="Verdana"/>
              <a:buAutoNum type="arabicPeriod"/>
            </a:pPr>
            <a:r>
              <a:rPr b="0" i="0" lang="de-DE" sz="1800" u="none" cap="none" strike="noStrike">
                <a:solidFill>
                  <a:schemeClr val="dk1"/>
                </a:solidFill>
                <a:latin typeface="Verdana"/>
                <a:ea typeface="Verdana"/>
                <a:cs typeface="Verdana"/>
                <a:sym typeface="Verdana"/>
              </a:rPr>
              <a:t>Achievement regressed on treatments</a:t>
            </a:r>
            <a:endParaRPr/>
          </a:p>
          <a:p>
            <a:pPr indent="-342900" lvl="1" marL="800100" marR="0" rtl="0" algn="l">
              <a:spcBef>
                <a:spcPts val="360"/>
              </a:spcBef>
              <a:spcAft>
                <a:spcPts val="0"/>
              </a:spcAft>
              <a:buClr>
                <a:schemeClr val="dk1"/>
              </a:buClr>
              <a:buSzPts val="1800"/>
              <a:buFont typeface="Verdana"/>
              <a:buAutoNum type="arabicPeriod"/>
            </a:pPr>
            <a:r>
              <a:rPr b="0" i="0" lang="de-DE" sz="1800" u="none" cap="none" strike="noStrike">
                <a:solidFill>
                  <a:schemeClr val="dk1"/>
                </a:solidFill>
                <a:latin typeface="Verdana"/>
                <a:ea typeface="Verdana"/>
                <a:cs typeface="Verdana"/>
                <a:sym typeface="Verdana"/>
              </a:rPr>
              <a:t>Achievement regressed on treatments and prior achievement</a:t>
            </a:r>
            <a:endParaRPr/>
          </a:p>
          <a:p>
            <a:pPr indent="-342900" lvl="1" marL="800100" marR="0" rtl="0" algn="l">
              <a:spcBef>
                <a:spcPts val="360"/>
              </a:spcBef>
              <a:spcAft>
                <a:spcPts val="0"/>
              </a:spcAft>
              <a:buClr>
                <a:schemeClr val="dk1"/>
              </a:buClr>
              <a:buSzPts val="1800"/>
              <a:buFont typeface="Verdana"/>
              <a:buAutoNum type="arabicPeriod"/>
            </a:pPr>
            <a:r>
              <a:rPr b="0" i="0" lang="de-DE" sz="1800" u="none" cap="none" strike="noStrike">
                <a:solidFill>
                  <a:schemeClr val="dk1"/>
                </a:solidFill>
                <a:latin typeface="Verdana"/>
                <a:ea typeface="Verdana"/>
                <a:cs typeface="Verdana"/>
                <a:sym typeface="Verdana"/>
              </a:rPr>
              <a:t>Achievement regressed on treatments and all student-level controls</a:t>
            </a:r>
            <a:endParaRPr/>
          </a:p>
          <a:p>
            <a:pPr indent="-342900" lvl="1" marL="800100" marR="0" rtl="0" algn="l">
              <a:spcBef>
                <a:spcPts val="360"/>
              </a:spcBef>
              <a:spcAft>
                <a:spcPts val="0"/>
              </a:spcAft>
              <a:buClr>
                <a:schemeClr val="dk1"/>
              </a:buClr>
              <a:buSzPts val="1800"/>
              <a:buFont typeface="Verdana"/>
              <a:buAutoNum type="arabicPeriod"/>
            </a:pPr>
            <a:r>
              <a:rPr b="0" i="0" lang="de-DE" sz="1800" u="none" cap="none" strike="noStrike">
                <a:solidFill>
                  <a:schemeClr val="dk1"/>
                </a:solidFill>
                <a:latin typeface="Verdana"/>
                <a:ea typeface="Verdana"/>
                <a:cs typeface="Verdana"/>
                <a:sym typeface="Verdana"/>
              </a:rPr>
              <a:t>Achievement regressed on treatments, student-level controls, and school fixed effects</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Both treatments, both achievement domains, and both samples</a:t>
            </a:r>
            <a:endParaRPr sz="1800">
              <a:solidFill>
                <a:schemeClr val="dk1"/>
              </a:solidFill>
              <a:latin typeface="Verdana"/>
              <a:ea typeface="Verdana"/>
              <a:cs typeface="Verdana"/>
              <a:sym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10c24f3c25f_0_614"/>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Limitations</a:t>
            </a:r>
            <a:endParaRPr/>
          </a:p>
        </p:txBody>
      </p:sp>
      <p:pic>
        <p:nvPicPr>
          <p:cNvPr id="476" name="Google Shape;476;g10c24f3c25f_0_614"/>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477" name="Google Shape;477;g10c24f3c25f_0_614"/>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478" name="Google Shape;478;g10c24f3c25f_0_614"/>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479" name="Google Shape;479;g10c24f3c25f_0_614"/>
          <p:cNvSpPr txBox="1"/>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Treatment variables</a:t>
            </a:r>
            <a:endParaRPr/>
          </a:p>
          <a:p>
            <a:pPr indent="-285750" lvl="1" marL="74295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Simple participation vs. non-participation at one point in time</a:t>
            </a:r>
            <a:endParaRPr/>
          </a:p>
          <a:p>
            <a:pPr indent="-285750" lvl="1" marL="74295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Homework support and remedial education rather domain-overarching and broad terms</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Dependent variables</a:t>
            </a:r>
            <a:endParaRPr/>
          </a:p>
          <a:p>
            <a:pPr indent="-285750" lvl="1" marL="74295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Focus on mathematics and reading achievement in standardized tests</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Summative approach</a:t>
            </a:r>
            <a:endParaRPr sz="1800">
              <a:solidFill>
                <a:schemeClr val="dk1"/>
              </a:solidFill>
              <a:latin typeface="Verdana"/>
              <a:ea typeface="Verdana"/>
              <a:cs typeface="Verdana"/>
              <a:sym typeface="Verdana"/>
            </a:endParaRPr>
          </a:p>
          <a:p>
            <a:pPr indent="-285750" lvl="1" marL="742950" marR="0" rtl="0" algn="l">
              <a:spcBef>
                <a:spcPts val="360"/>
              </a:spcBef>
              <a:spcAft>
                <a:spcPts val="0"/>
              </a:spcAft>
              <a:buClr>
                <a:schemeClr val="dk1"/>
              </a:buClr>
              <a:buSzPts val="1800"/>
              <a:buFont typeface="Arial"/>
              <a:buChar char="–"/>
            </a:pPr>
            <a:r>
              <a:rPr b="0" i="0" lang="de-DE" sz="1800" u="none" cap="none" strike="noStrike">
                <a:solidFill>
                  <a:schemeClr val="dk1"/>
                </a:solidFill>
                <a:latin typeface="Verdana"/>
                <a:ea typeface="Verdana"/>
                <a:cs typeface="Verdana"/>
                <a:sym typeface="Verdana"/>
              </a:rPr>
              <a:t>No investigation of mediating quality factors</a:t>
            </a:r>
            <a:endParaRPr/>
          </a:p>
          <a:p>
            <a:pPr indent="-342900" lvl="0" marL="342900" marR="0" rtl="0" algn="l">
              <a:spcBef>
                <a:spcPts val="360"/>
              </a:spcBef>
              <a:spcAft>
                <a:spcPts val="0"/>
              </a:spcAft>
              <a:buClr>
                <a:schemeClr val="dk1"/>
              </a:buClr>
              <a:buSzPts val="1800"/>
              <a:buFont typeface="Arial"/>
              <a:buChar char="•"/>
            </a:pPr>
            <a:r>
              <a:rPr lang="de-DE" sz="1800">
                <a:solidFill>
                  <a:schemeClr val="dk1"/>
                </a:solidFill>
                <a:latin typeface="Verdana"/>
                <a:ea typeface="Verdana"/>
                <a:cs typeface="Verdana"/>
                <a:sym typeface="Verdana"/>
              </a:rPr>
              <a:t>No experimental data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0c24f3c25f_0_622"/>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Acknowledgment</a:t>
            </a:r>
            <a:endParaRPr/>
          </a:p>
        </p:txBody>
      </p:sp>
      <p:pic>
        <p:nvPicPr>
          <p:cNvPr id="485" name="Google Shape;485;g10c24f3c25f_0_622"/>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486" name="Google Shape;486;g10c24f3c25f_0_622"/>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487" name="Google Shape;487;g10c24f3c25f_0_622"/>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488" name="Google Shape;488;g10c24f3c25f_0_622"/>
          <p:cNvSpPr txBox="1"/>
          <p:nvPr/>
        </p:nvSpPr>
        <p:spPr>
          <a:xfrm>
            <a:off x="457200" y="1419621"/>
            <a:ext cx="8229600" cy="3174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800"/>
              <a:buFont typeface="Arial"/>
              <a:buNone/>
            </a:pPr>
            <a:r>
              <a:rPr lang="de-DE" sz="1800">
                <a:solidFill>
                  <a:schemeClr val="dk1"/>
                </a:solidFill>
                <a:latin typeface="Verdana"/>
                <a:ea typeface="Verdana"/>
                <a:cs typeface="Verdana"/>
                <a:sym typeface="Verdana"/>
              </a:rPr>
              <a:t>This study uses data from the National Educational Panel Study (NEPS) Starting Cohort Grade 5; doi:10.5157/NEPS:SC3:7.0.1. From 2008 to 2013, NEPS data were collected as part of the Framework Program for the Promotion of Empirical Educational Research funded by the German Federal Ministry of Education and Research (BMBF). As of 2014, NEPS is carried out by the Leibniz Institute for Educational Trajectories (LIfBi) at the University of Bamberg in cooperation with a nationwide network.</a:t>
            </a:r>
            <a:endParaRPr sz="1800">
              <a:solidFill>
                <a:schemeClr val="dk1"/>
              </a:solidFill>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0c24f3c25f_0_630"/>
          <p:cNvSpPr txBox="1"/>
          <p:nvPr>
            <p:ph type="ctrTitle"/>
          </p:nvPr>
        </p:nvSpPr>
        <p:spPr>
          <a:xfrm>
            <a:off x="685800" y="1131591"/>
            <a:ext cx="7772400" cy="1568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400"/>
              <a:buFont typeface="Verdana"/>
              <a:buNone/>
            </a:pPr>
            <a:r>
              <a:rPr lang="de-DE" sz="2400"/>
              <a:t>Thank you very much!</a:t>
            </a:r>
            <a:endParaRPr sz="2400"/>
          </a:p>
        </p:txBody>
      </p:sp>
      <p:sp>
        <p:nvSpPr>
          <p:cNvPr id="494" name="Google Shape;494;g10c24f3c25f_0_630"/>
          <p:cNvSpPr txBox="1"/>
          <p:nvPr>
            <p:ph idx="1" type="subTitle"/>
          </p:nvPr>
        </p:nvSpPr>
        <p:spPr>
          <a:xfrm>
            <a:off x="689988" y="2931790"/>
            <a:ext cx="7768200" cy="15843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888888"/>
              </a:buClr>
              <a:buSzPct val="100000"/>
              <a:buNone/>
            </a:pPr>
            <a:r>
              <a:rPr lang="de-DE" sz="1600"/>
              <a:t>WERA-IRN 2019</a:t>
            </a:r>
            <a:endParaRPr/>
          </a:p>
          <a:p>
            <a:pPr indent="0" lvl="0" marL="0" rtl="0" algn="l">
              <a:spcBef>
                <a:spcPts val="0"/>
              </a:spcBef>
              <a:spcAft>
                <a:spcPts val="0"/>
              </a:spcAft>
              <a:buClr>
                <a:srgbClr val="888888"/>
              </a:buClr>
              <a:buSzPct val="100000"/>
              <a:buNone/>
            </a:pPr>
            <a:r>
              <a:rPr lang="de-DE" sz="1600"/>
              <a:t>Dr. Isa Steinmann</a:t>
            </a:r>
            <a:endParaRPr/>
          </a:p>
          <a:p>
            <a:pPr indent="0" lvl="0" marL="0" rtl="0" algn="l">
              <a:spcBef>
                <a:spcPts val="0"/>
              </a:spcBef>
              <a:spcAft>
                <a:spcPts val="0"/>
              </a:spcAft>
              <a:buClr>
                <a:srgbClr val="888888"/>
              </a:buClr>
              <a:buSzPct val="100000"/>
              <a:buNone/>
            </a:pPr>
            <a:r>
              <a:rPr lang="de-DE" sz="1600" u="sng"/>
              <a:t>isa.steinmann@tu-dortmund.de</a:t>
            </a:r>
            <a:r>
              <a:rPr lang="de-DE" sz="1600"/>
              <a:t> </a:t>
            </a:r>
            <a:endParaRPr/>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a:p>
            <a:pPr indent="0" lvl="0" marL="0" rtl="0" algn="l">
              <a:spcBef>
                <a:spcPts val="0"/>
              </a:spcBef>
              <a:spcAft>
                <a:spcPts val="0"/>
              </a:spcAft>
              <a:buClr>
                <a:srgbClr val="888888"/>
              </a:buClr>
              <a:buSzPct val="100000"/>
              <a:buNone/>
            </a:pPr>
            <a:r>
              <a:t/>
            </a:r>
            <a:endParaRPr sz="1600"/>
          </a:p>
        </p:txBody>
      </p:sp>
      <p:pic>
        <p:nvPicPr>
          <p:cNvPr id="495" name="Google Shape;495;g10c24f3c25f_0_630"/>
          <p:cNvPicPr preferRelativeResize="0"/>
          <p:nvPr/>
        </p:nvPicPr>
        <p:blipFill rotWithShape="1">
          <a:blip r:embed="rId3">
            <a:alphaModFix/>
          </a:blip>
          <a:srcRect b="0" l="0" r="0" t="0"/>
          <a:stretch/>
        </p:blipFill>
        <p:spPr>
          <a:xfrm>
            <a:off x="685800" y="3981319"/>
            <a:ext cx="3958207" cy="534647"/>
          </a:xfrm>
          <a:prstGeom prst="rect">
            <a:avLst/>
          </a:prstGeom>
          <a:noFill/>
          <a:ln>
            <a:noFill/>
          </a:ln>
        </p:spPr>
      </p:pic>
      <p:pic>
        <p:nvPicPr>
          <p:cNvPr id="496" name="Google Shape;496;g10c24f3c25f_0_630"/>
          <p:cNvPicPr preferRelativeResize="0"/>
          <p:nvPr/>
        </p:nvPicPr>
        <p:blipFill rotWithShape="1">
          <a:blip r:embed="rId4">
            <a:alphaModFix/>
          </a:blip>
          <a:srcRect b="25000" l="8012" r="16969" t="25000"/>
          <a:stretch/>
        </p:blipFill>
        <p:spPr>
          <a:xfrm>
            <a:off x="5508104" y="3729274"/>
            <a:ext cx="2950097" cy="786692"/>
          </a:xfrm>
          <a:prstGeom prst="rect">
            <a:avLst/>
          </a:prstGeom>
          <a:noFill/>
          <a:ln>
            <a:noFill/>
          </a:ln>
        </p:spPr>
      </p:pic>
      <p:pic>
        <p:nvPicPr>
          <p:cNvPr id="497" name="Google Shape;497;g10c24f3c25f_0_630"/>
          <p:cNvPicPr preferRelativeResize="0"/>
          <p:nvPr/>
        </p:nvPicPr>
        <p:blipFill rotWithShape="1">
          <a:blip r:embed="rId5">
            <a:alphaModFix/>
          </a:blip>
          <a:srcRect b="0" l="0" r="0" t="0"/>
          <a:stretch/>
        </p:blipFill>
        <p:spPr>
          <a:xfrm>
            <a:off x="5508104" y="3031486"/>
            <a:ext cx="2952643" cy="47636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0c24f3c25f_0_638"/>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References I</a:t>
            </a:r>
            <a:endParaRPr/>
          </a:p>
        </p:txBody>
      </p:sp>
      <p:pic>
        <p:nvPicPr>
          <p:cNvPr id="503" name="Google Shape;503;g10c24f3c25f_0_638"/>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504" name="Google Shape;504;g10c24f3c25f_0_638"/>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505" name="Google Shape;505;g10c24f3c25f_0_638"/>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506" name="Google Shape;506;g10c24f3c25f_0_638"/>
          <p:cNvSpPr txBox="1"/>
          <p:nvPr/>
        </p:nvSpPr>
        <p:spPr>
          <a:xfrm>
            <a:off x="457200" y="1419621"/>
            <a:ext cx="8229600" cy="3174900"/>
          </a:xfrm>
          <a:prstGeom prst="rect">
            <a:avLst/>
          </a:prstGeom>
          <a:noFill/>
          <a:ln>
            <a:noFill/>
          </a:ln>
        </p:spPr>
        <p:txBody>
          <a:bodyPr anchorCtr="0" anchor="t" bIns="45700" lIns="91425" spcFirstLastPara="1" rIns="91425" wrap="square" tIns="45700">
            <a:noAutofit/>
          </a:bodyPr>
          <a:lstStyle/>
          <a:p>
            <a:pPr indent="-174625" lvl="0" marL="174625" marR="0" rtl="0" algn="l">
              <a:spcBef>
                <a:spcPts val="0"/>
              </a:spcBef>
              <a:spcAft>
                <a:spcPts val="0"/>
              </a:spcAft>
              <a:buClr>
                <a:schemeClr val="dk1"/>
              </a:buClr>
              <a:buSzPts val="1200"/>
              <a:buFont typeface="Arial"/>
              <a:buNone/>
            </a:pPr>
            <a:r>
              <a:rPr lang="de-DE" sz="1200">
                <a:solidFill>
                  <a:schemeClr val="dk1"/>
                </a:solidFill>
                <a:latin typeface="Verdana"/>
                <a:ea typeface="Verdana"/>
                <a:cs typeface="Verdana"/>
                <a:sym typeface="Verdana"/>
              </a:rPr>
              <a:t>Autorengruppe Bildungsberichterstattung (2016): Bildung in Deutschland 2016: Ein indikatorengestützter Bericht mit einer Analyse zu Bildung und Migration. Bielefeld: W. Bertelsmann Verlag</a:t>
            </a:r>
            <a:endParaRPr/>
          </a:p>
          <a:p>
            <a:pPr indent="-174625" lvl="0" marL="174625" marR="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Bellin, N. &amp; Tamke, F. (2010): Bessere Leistungen durch Teilnahme am offenen Ganztagsbetrieb? Empirische Pädagogik, 24, 93–112</a:t>
            </a:r>
            <a:endParaRPr/>
          </a:p>
          <a:p>
            <a:pPr indent="-174625" lvl="0" marL="174625" marR="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Blossfeld, H.-P., Roßbach, H.-G., &amp; von Maurice, J. (Eds.) (2011). Education as a lifelong process – The German National Educational Panel Study (NEPS). Zeitschrift für Erziehungswissenschaft: Sonderheft 14</a:t>
            </a:r>
            <a:endParaRPr/>
          </a:p>
          <a:p>
            <a:pPr indent="-174625" lvl="0" marL="174625" marR="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BMBF (2012). Ganztägig bilden: Eine Forschungsbilanz. http://www.ganztagsschulen.org/_media/121206_BMBF_GTS-Forschungsbilanz_bf_df.pdf</a:t>
            </a:r>
            <a:endParaRPr/>
          </a:p>
          <a:p>
            <a:pPr indent="-174625" lvl="0" marL="174625" marR="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Fischer, N., &amp; Klieme, E. (2013). Quality and effectiveness of German all-day schools. Results of the Study on the Development of All-Day Schools in Germany. In J. Ecarius, E. Klieme, L. Stecher, &amp; J. Woods (Eds.), Extended education – an international perspective: Proceedings of the international conference on extracurricular and out-of-school time educational research (pp. 27–52). Opladen [i.a.]: Barbara Budrich Publishers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10c24f3c25f_0_646"/>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References II</a:t>
            </a:r>
            <a:endParaRPr/>
          </a:p>
        </p:txBody>
      </p:sp>
      <p:pic>
        <p:nvPicPr>
          <p:cNvPr id="512" name="Google Shape;512;g10c24f3c25f_0_646"/>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513" name="Google Shape;513;g10c24f3c25f_0_646"/>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514" name="Google Shape;514;g10c24f3c25f_0_646"/>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515" name="Google Shape;515;g10c24f3c25f_0_646"/>
          <p:cNvSpPr txBox="1"/>
          <p:nvPr/>
        </p:nvSpPr>
        <p:spPr>
          <a:xfrm>
            <a:off x="457200" y="1419621"/>
            <a:ext cx="8229600" cy="3174900"/>
          </a:xfrm>
          <a:prstGeom prst="rect">
            <a:avLst/>
          </a:prstGeom>
          <a:noFill/>
          <a:ln>
            <a:noFill/>
          </a:ln>
        </p:spPr>
        <p:txBody>
          <a:bodyPr anchorCtr="0" anchor="t" bIns="45700" lIns="91425" spcFirstLastPara="1" rIns="91425" wrap="square" tIns="45700">
            <a:normAutofit lnSpcReduction="10000"/>
          </a:bodyPr>
          <a:lstStyle/>
          <a:p>
            <a:pPr indent="-174625" lvl="0" marL="174625" marR="0" rtl="0" algn="l">
              <a:spcBef>
                <a:spcPts val="0"/>
              </a:spcBef>
              <a:spcAft>
                <a:spcPts val="0"/>
              </a:spcAft>
              <a:buClr>
                <a:schemeClr val="dk1"/>
              </a:buClr>
              <a:buSzPts val="1400"/>
              <a:buFont typeface="Arial"/>
              <a:buNone/>
            </a:pPr>
            <a:r>
              <a:rPr lang="de-DE" sz="1400">
                <a:solidFill>
                  <a:schemeClr val="dk1"/>
                </a:solidFill>
                <a:latin typeface="Verdana"/>
                <a:ea typeface="Verdana"/>
                <a:cs typeface="Verdana"/>
                <a:sym typeface="Verdana"/>
              </a:rPr>
              <a:t>Fischer, N., Sauerwein, M. N., Theis, D., &amp; Wolgast, A. (2016). Vom Lesenlernen in der Ganztagsschule: Leisten Ganztagsangebote einen Beitrag zur Leseförderung am Beginn der Sekundarstufe I? Zeitschrift für Pädagogik, 62(6), 780–796</a:t>
            </a:r>
            <a:endParaRPr/>
          </a:p>
          <a:p>
            <a:pPr indent="-174625" lvl="0" marL="174625" marR="0" rtl="0" algn="l">
              <a:spcBef>
                <a:spcPts val="259"/>
              </a:spcBef>
              <a:spcAft>
                <a:spcPts val="0"/>
              </a:spcAft>
              <a:buClr>
                <a:schemeClr val="dk1"/>
              </a:buClr>
              <a:buSzPts val="1400"/>
              <a:buFont typeface="Arial"/>
              <a:buNone/>
            </a:pPr>
            <a:r>
              <a:rPr lang="de-DE" sz="1400">
                <a:solidFill>
                  <a:schemeClr val="dk1"/>
                </a:solidFill>
                <a:latin typeface="Verdana"/>
                <a:ea typeface="Verdana"/>
                <a:cs typeface="Verdana"/>
                <a:sym typeface="Verdana"/>
              </a:rPr>
              <a:t>Linberg, T., Struck, O., &amp; Bäumer, T. (2018). Vorzug Ganztagsschule? Zusammenhänge mit der Kompetenzentwicklung im Bereich Lesen und Mathematik. Zeitschrift für Erziehungswissenschaft, 14(2), 1–23</a:t>
            </a:r>
            <a:endParaRPr/>
          </a:p>
          <a:p>
            <a:pPr indent="-174625" lvl="0" marL="174625" marR="0" rtl="0" algn="l">
              <a:spcBef>
                <a:spcPts val="259"/>
              </a:spcBef>
              <a:spcAft>
                <a:spcPts val="0"/>
              </a:spcAft>
              <a:buClr>
                <a:schemeClr val="dk1"/>
              </a:buClr>
              <a:buSzPts val="1400"/>
              <a:buFont typeface="Arial"/>
              <a:buNone/>
            </a:pPr>
            <a:r>
              <a:rPr lang="de-DE" sz="1400">
                <a:solidFill>
                  <a:schemeClr val="dk1"/>
                </a:solidFill>
                <a:latin typeface="Verdana"/>
                <a:ea typeface="Verdana"/>
                <a:cs typeface="Verdana"/>
                <a:sym typeface="Verdana"/>
              </a:rPr>
              <a:t>Lossen, K., Tillmann, K., Holtappels, H. G., Rollett, W., &amp; Hannemann, J. (2016). Entwicklung der naturwissenschaftlichen Kompetenzen und des sachunterrichtsbezogenen Selbstkonzepts bei Schüler/-innen in Ganztagsgrundschulen: Ergebnisse der Längsschnittstudie StEG-P zu Effekten der Schülerteilnahme und der Angebotsqualität. Zeitschrift für Pädagogik, 62(6), 760–779</a:t>
            </a:r>
            <a:endParaRPr/>
          </a:p>
          <a:p>
            <a:pPr indent="-174625" lvl="0" marL="174625" marR="0" rtl="0" algn="l">
              <a:spcBef>
                <a:spcPts val="259"/>
              </a:spcBef>
              <a:spcAft>
                <a:spcPts val="0"/>
              </a:spcAft>
              <a:buClr>
                <a:schemeClr val="dk1"/>
              </a:buClr>
              <a:buSzPts val="1400"/>
              <a:buFont typeface="Arial"/>
              <a:buNone/>
            </a:pPr>
            <a:r>
              <a:rPr lang="de-DE" sz="1400">
                <a:solidFill>
                  <a:schemeClr val="dk1"/>
                </a:solidFill>
                <a:latin typeface="Verdana"/>
                <a:ea typeface="Verdana"/>
                <a:cs typeface="Verdana"/>
                <a:sym typeface="Verdana"/>
              </a:rPr>
              <a:t>Rubin, D. B. (1987). Multiple imputation for nonresponse in surveys. New York, NY: Wiley</a:t>
            </a:r>
            <a:endParaRPr/>
          </a:p>
          <a:p>
            <a:pPr indent="-174625" lvl="0" marL="174625" marR="0" rtl="0" algn="l">
              <a:spcBef>
                <a:spcPts val="259"/>
              </a:spcBef>
              <a:spcAft>
                <a:spcPts val="0"/>
              </a:spcAft>
              <a:buClr>
                <a:schemeClr val="dk1"/>
              </a:buClr>
              <a:buSzPts val="1400"/>
              <a:buFont typeface="Arial"/>
              <a:buNone/>
            </a:pPr>
            <a:r>
              <a:rPr lang="de-DE" sz="1400">
                <a:solidFill>
                  <a:schemeClr val="dk1"/>
                </a:solidFill>
                <a:latin typeface="Verdana"/>
                <a:ea typeface="Verdana"/>
                <a:cs typeface="Verdana"/>
                <a:sym typeface="Verdana"/>
              </a:rPr>
              <a:t>Stanat, P., Schipolowski, S., Rjosk, C., Weirich, S., &amp; Haag, N. (2017). IQB-Bildungstrend 2016: Kompetenzen in den Fächern Deutsch und Mathematik am Ende der 4. Jahrgangsstufe im zweiten Ländervergleich. Münster, New York: Waxmann</a:t>
            </a:r>
            <a:endParaRPr sz="1400">
              <a:solidFill>
                <a:schemeClr val="dk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0c24f3c25f_0_654"/>
          <p:cNvSpPr txBox="1"/>
          <p:nvPr>
            <p:ph type="title"/>
          </p:nvPr>
        </p:nvSpPr>
        <p:spPr>
          <a:xfrm>
            <a:off x="457200" y="205979"/>
            <a:ext cx="68511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F7F7F"/>
              </a:buClr>
              <a:buSzPts val="2800"/>
              <a:buFont typeface="Verdana"/>
              <a:buNone/>
            </a:pPr>
            <a:r>
              <a:rPr lang="de-DE"/>
              <a:t>References III</a:t>
            </a:r>
            <a:endParaRPr/>
          </a:p>
        </p:txBody>
      </p:sp>
      <p:pic>
        <p:nvPicPr>
          <p:cNvPr id="521" name="Google Shape;521;g10c24f3c25f_0_654"/>
          <p:cNvPicPr preferRelativeResize="0"/>
          <p:nvPr>
            <p:ph idx="1" type="body"/>
          </p:nvPr>
        </p:nvPicPr>
        <p:blipFill rotWithShape="1">
          <a:blip r:embed="rId3">
            <a:alphaModFix/>
          </a:blip>
          <a:srcRect b="0" l="0" r="0" t="0"/>
          <a:stretch/>
        </p:blipFill>
        <p:spPr>
          <a:xfrm>
            <a:off x="7627484" y="306449"/>
            <a:ext cx="1135200" cy="609000"/>
          </a:xfrm>
          <a:prstGeom prst="rect">
            <a:avLst/>
          </a:prstGeom>
          <a:noFill/>
          <a:ln>
            <a:noFill/>
          </a:ln>
        </p:spPr>
      </p:pic>
      <p:sp>
        <p:nvSpPr>
          <p:cNvPr id="522" name="Google Shape;522;g10c24f3c25f_0_654"/>
          <p:cNvSpPr txBox="1"/>
          <p:nvPr>
            <p:ph idx="12" type="sldNum"/>
          </p:nvPr>
        </p:nvSpPr>
        <p:spPr>
          <a:xfrm>
            <a:off x="467544" y="4620165"/>
            <a:ext cx="8219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de-DE"/>
              <a:t>WERA-IRN 2019 | Isa Steinmann | </a:t>
            </a:r>
            <a:fld id="{00000000-1234-1234-1234-123412341234}" type="slidenum">
              <a:rPr lang="de-DE"/>
              <a:t>‹#›</a:t>
            </a:fld>
            <a:endParaRPr/>
          </a:p>
        </p:txBody>
      </p:sp>
      <p:pic>
        <p:nvPicPr>
          <p:cNvPr id="523" name="Google Shape;523;g10c24f3c25f_0_654"/>
          <p:cNvPicPr preferRelativeResize="0"/>
          <p:nvPr/>
        </p:nvPicPr>
        <p:blipFill rotWithShape="1">
          <a:blip r:embed="rId4">
            <a:alphaModFix/>
          </a:blip>
          <a:srcRect b="0" l="0" r="0" t="0"/>
          <a:stretch/>
        </p:blipFill>
        <p:spPr>
          <a:xfrm>
            <a:off x="6951689" y="264068"/>
            <a:ext cx="651498" cy="651498"/>
          </a:xfrm>
          <a:prstGeom prst="rect">
            <a:avLst/>
          </a:prstGeom>
          <a:noFill/>
          <a:ln>
            <a:noFill/>
          </a:ln>
        </p:spPr>
      </p:pic>
      <p:sp>
        <p:nvSpPr>
          <p:cNvPr id="524" name="Google Shape;524;g10c24f3c25f_0_654"/>
          <p:cNvSpPr txBox="1"/>
          <p:nvPr/>
        </p:nvSpPr>
        <p:spPr>
          <a:xfrm>
            <a:off x="457200" y="1419621"/>
            <a:ext cx="8229600" cy="3174900"/>
          </a:xfrm>
          <a:prstGeom prst="rect">
            <a:avLst/>
          </a:prstGeom>
          <a:noFill/>
          <a:ln>
            <a:noFill/>
          </a:ln>
        </p:spPr>
        <p:txBody>
          <a:bodyPr anchorCtr="0" anchor="t" bIns="45700" lIns="91425" spcFirstLastPara="1" rIns="91425" wrap="square" tIns="45700">
            <a:normAutofit lnSpcReduction="20000"/>
          </a:bodyPr>
          <a:lstStyle/>
          <a:p>
            <a:pPr indent="-174625" lvl="0" marL="174625" marR="0" rtl="0" algn="l">
              <a:spcBef>
                <a:spcPts val="0"/>
              </a:spcBef>
              <a:spcAft>
                <a:spcPts val="0"/>
              </a:spcAft>
              <a:buClr>
                <a:schemeClr val="dk1"/>
              </a:buClr>
              <a:buSzPts val="1400"/>
              <a:buFont typeface="Arial"/>
              <a:buNone/>
            </a:pPr>
            <a:r>
              <a:rPr lang="de-DE" sz="1400">
                <a:solidFill>
                  <a:schemeClr val="dk1"/>
                </a:solidFill>
                <a:latin typeface="Verdana"/>
                <a:ea typeface="Verdana"/>
                <a:cs typeface="Verdana"/>
                <a:sym typeface="Verdana"/>
              </a:rPr>
              <a:t>Stecher, L., &amp; Maschke, S. (2013). Research on extended education in Germany – A general model with all-day schooling and private tutoring as two examples. International Journal for Research on Extended Education, 1(1), 31–52</a:t>
            </a:r>
            <a:endParaRPr/>
          </a:p>
          <a:p>
            <a:pPr indent="-174625" lvl="0" marL="174625" marR="0" rtl="0" algn="l">
              <a:spcBef>
                <a:spcPts val="259"/>
              </a:spcBef>
              <a:spcAft>
                <a:spcPts val="0"/>
              </a:spcAft>
              <a:buClr>
                <a:schemeClr val="dk1"/>
              </a:buClr>
              <a:buSzPts val="1400"/>
              <a:buFont typeface="Arial"/>
              <a:buNone/>
            </a:pPr>
            <a:r>
              <a:rPr lang="de-DE" sz="1400">
                <a:solidFill>
                  <a:schemeClr val="dk1"/>
                </a:solidFill>
                <a:latin typeface="Verdana"/>
                <a:ea typeface="Verdana"/>
                <a:cs typeface="Verdana"/>
                <a:sym typeface="Verdana"/>
              </a:rPr>
              <a:t>Steiner, C. (2011). Teilnahme am Ganztagsbetrieb. Zeitliche Entwicklung und mögliche Selektionseffekte. In N. Fischer, H. G. Holtappels, E. Klieme, T. Rauschenbach, L. Stecher, &amp; I. Züchner (Eds.), Ganztagsschule: Entwicklung, Qualität, Wirkungen: Längsschnittliche Befunde der Studie zur Entwicklung von Ganztagsschulen (StEG) (pp. 57–75). Weinheim [i.a.]: Beltz Juventa</a:t>
            </a:r>
            <a:endParaRPr sz="1400">
              <a:solidFill>
                <a:schemeClr val="dk1"/>
              </a:solidFill>
              <a:latin typeface="Verdana"/>
              <a:ea typeface="Verdana"/>
              <a:cs typeface="Verdana"/>
              <a:sym typeface="Verdana"/>
            </a:endParaRPr>
          </a:p>
          <a:p>
            <a:pPr indent="-174625" lvl="0" marL="174625" marR="0" rtl="0" algn="l">
              <a:spcBef>
                <a:spcPts val="259"/>
              </a:spcBef>
              <a:spcAft>
                <a:spcPts val="0"/>
              </a:spcAft>
              <a:buClr>
                <a:schemeClr val="dk1"/>
              </a:buClr>
              <a:buSzPts val="1400"/>
              <a:buFont typeface="Arial"/>
              <a:buNone/>
            </a:pPr>
            <a:r>
              <a:rPr lang="de-DE" sz="1400">
                <a:solidFill>
                  <a:schemeClr val="dk1"/>
                </a:solidFill>
                <a:latin typeface="Verdana"/>
                <a:ea typeface="Verdana"/>
                <a:cs typeface="Verdana"/>
                <a:sym typeface="Verdana"/>
              </a:rPr>
              <a:t>Steinmann, I., Strietholt, R. &amp; Caro, D. (2019). Participation in Extracurricular Activities and Student Achievement: Evidence from German All-Day Schools. School Effectiveness and School Improvement, 30(2), 155–176</a:t>
            </a:r>
            <a:endParaRPr sz="1400">
              <a:solidFill>
                <a:schemeClr val="dk1"/>
              </a:solidFill>
              <a:latin typeface="Verdana"/>
              <a:ea typeface="Verdana"/>
              <a:cs typeface="Verdana"/>
              <a:sym typeface="Verdana"/>
            </a:endParaRPr>
          </a:p>
          <a:p>
            <a:pPr indent="-174625" lvl="0" marL="174625" marR="0" rtl="0" algn="l">
              <a:spcBef>
                <a:spcPts val="259"/>
              </a:spcBef>
              <a:spcAft>
                <a:spcPts val="0"/>
              </a:spcAft>
              <a:buClr>
                <a:schemeClr val="dk1"/>
              </a:buClr>
              <a:buSzPts val="1400"/>
              <a:buFont typeface="Arial"/>
              <a:buNone/>
            </a:pPr>
            <a:r>
              <a:rPr lang="de-DE" sz="1400">
                <a:solidFill>
                  <a:schemeClr val="dk1"/>
                </a:solidFill>
                <a:latin typeface="Verdana"/>
                <a:ea typeface="Verdana"/>
                <a:cs typeface="Verdana"/>
                <a:sym typeface="Verdana"/>
              </a:rPr>
              <a:t>Wendt, H., Goy, M., Walzebug, A., &amp; Valtin, R. (2016). Bildungsangebote an Ganz- und Halbtagsgrundschulen in Deutschland. In H. Wendt, W. Bos, C. Selter, O. Köller, K. Schwippert &amp; D. Kasper (Hrsg.), TIMSS 2015. Mathematische und naturwissenschaftliche Kompetenzen von Grundschulkindern in Deutschland im internationalen Vergleich (S. 225–246). Münster, New York: Waxmann Verlag</a:t>
            </a:r>
            <a:endParaRPr sz="1400">
              <a:solidFill>
                <a:schemeClr val="dk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12465cb2b6_0_66"/>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7F7F7F"/>
              </a:buClr>
              <a:buSzPct val="100000"/>
              <a:buFont typeface="Verdana"/>
              <a:buNone/>
            </a:pPr>
            <a:r>
              <a:rPr lang="de-DE"/>
              <a:t>What would you say are advantages </a:t>
            </a:r>
            <a:endParaRPr/>
          </a:p>
          <a:p>
            <a:pPr indent="0" lvl="0" marL="0" rtl="0" algn="l">
              <a:lnSpc>
                <a:spcPct val="100000"/>
              </a:lnSpc>
              <a:spcBef>
                <a:spcPts val="0"/>
              </a:spcBef>
              <a:spcAft>
                <a:spcPts val="0"/>
              </a:spcAft>
              <a:buClr>
                <a:srgbClr val="7F7F7F"/>
              </a:buClr>
              <a:buSzPct val="100000"/>
              <a:buFont typeface="Verdana"/>
              <a:buNone/>
            </a:pPr>
            <a:r>
              <a:rPr lang="de-DE"/>
              <a:t>of pretest data and fixed-effects </a:t>
            </a:r>
            <a:endParaRPr/>
          </a:p>
          <a:p>
            <a:pPr indent="0" lvl="0" marL="0" rtl="0" algn="l">
              <a:lnSpc>
                <a:spcPct val="100000"/>
              </a:lnSpc>
              <a:spcBef>
                <a:spcPts val="0"/>
              </a:spcBef>
              <a:spcAft>
                <a:spcPts val="0"/>
              </a:spcAft>
              <a:buClr>
                <a:srgbClr val="7F7F7F"/>
              </a:buClr>
              <a:buSzPct val="100000"/>
              <a:buFont typeface="Verdana"/>
              <a:buNone/>
            </a:pPr>
            <a:r>
              <a:rPr lang="de-DE"/>
              <a:t>models?</a:t>
            </a:r>
            <a:endParaRPr/>
          </a:p>
        </p:txBody>
      </p:sp>
      <p:pic>
        <p:nvPicPr>
          <p:cNvPr id="531" name="Google Shape;531;g112465cb2b6_0_66"/>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112465cb2b6_0_81"/>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Pretest and fixed-effect models</a:t>
            </a:r>
            <a:endParaRPr/>
          </a:p>
        </p:txBody>
      </p:sp>
      <p:sp>
        <p:nvSpPr>
          <p:cNvPr id="538" name="Google Shape;538;g112465cb2b6_0_81"/>
          <p:cNvSpPr txBox="1"/>
          <p:nvPr>
            <p:ph idx="1" type="body"/>
          </p:nvPr>
        </p:nvSpPr>
        <p:spPr>
          <a:xfrm>
            <a:off x="457200" y="1419621"/>
            <a:ext cx="8229600" cy="31749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de-DE"/>
              <a:t>If pretest data on the outcome is available, this is usually a very good control variable</a:t>
            </a:r>
            <a:endParaRPr/>
          </a:p>
          <a:p>
            <a:pPr indent="0" lvl="0" marL="914400" rtl="0" algn="l">
              <a:spcBef>
                <a:spcPts val="360"/>
              </a:spcBef>
              <a:spcAft>
                <a:spcPts val="0"/>
              </a:spcAft>
              <a:buNone/>
            </a:pPr>
            <a:r>
              <a:rPr lang="de-DE"/>
              <a:t>→ good proxy for any selection mechanisms (correlated with treatment/control allocation AND outcome)</a:t>
            </a:r>
            <a:endParaRPr/>
          </a:p>
          <a:p>
            <a:pPr indent="-342900" lvl="0" marL="457200" rtl="0" algn="l">
              <a:spcBef>
                <a:spcPts val="360"/>
              </a:spcBef>
              <a:spcAft>
                <a:spcPts val="0"/>
              </a:spcAft>
              <a:buSzPts val="1800"/>
              <a:buChar char="•"/>
            </a:pPr>
            <a:r>
              <a:rPr lang="de-DE"/>
              <a:t>In truly longitudinal models (more than two measurement points), one can compare individuals with themselves</a:t>
            </a:r>
            <a:endParaRPr/>
          </a:p>
          <a:p>
            <a:pPr indent="-342900" lvl="0" marL="457200" rtl="0" algn="l">
              <a:spcBef>
                <a:spcPts val="0"/>
              </a:spcBef>
              <a:spcAft>
                <a:spcPts val="0"/>
              </a:spcAft>
              <a:buSzPts val="1800"/>
              <a:buChar char="•"/>
            </a:pPr>
            <a:r>
              <a:rPr lang="de-DE"/>
              <a:t>In certain cases, fixed-effects models can help cover selection mechanisms</a:t>
            </a:r>
            <a:endParaRPr/>
          </a:p>
          <a:p>
            <a:pPr indent="0" lvl="0" marL="914400" rtl="0" algn="l">
              <a:spcBef>
                <a:spcPts val="360"/>
              </a:spcBef>
              <a:spcAft>
                <a:spcPts val="0"/>
              </a:spcAft>
              <a:buNone/>
            </a:pPr>
            <a:r>
              <a:rPr lang="de-DE"/>
              <a:t>→ e.g., school-fixed effects controls for any differences on school and higher levels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112465cb2b6_0_72"/>
          <p:cNvSpPr txBox="1"/>
          <p:nvPr>
            <p:ph type="title"/>
          </p:nvPr>
        </p:nvSpPr>
        <p:spPr>
          <a:xfrm>
            <a:off x="3648950" y="585600"/>
            <a:ext cx="4543200" cy="4119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Recommended reading</a:t>
            </a:r>
            <a:endParaRPr/>
          </a:p>
          <a:p>
            <a:pPr indent="0" lvl="0" marL="0" rtl="0" algn="l">
              <a:lnSpc>
                <a:spcPct val="100000"/>
              </a:lnSpc>
              <a:spcBef>
                <a:spcPts val="0"/>
              </a:spcBef>
              <a:spcAft>
                <a:spcPts val="0"/>
              </a:spcAft>
              <a:buNone/>
            </a:pPr>
            <a:r>
              <a:rPr b="0" lang="de-DE" sz="1400" u="sng">
                <a:solidFill>
                  <a:srgbClr val="0000FF"/>
                </a:solidFill>
                <a:latin typeface="Arial"/>
                <a:ea typeface="Arial"/>
                <a:cs typeface="Arial"/>
                <a:sym typeface="Arial"/>
                <a:hlinkClick r:id="rId3">
                  <a:extLst>
                    <a:ext uri="{A12FA001-AC4F-418D-AE19-62706E023703}">
                      <ahyp:hlinkClr val="tx"/>
                    </a:ext>
                  </a:extLst>
                </a:hlinkClick>
              </a:rPr>
              <a:t>https://us.sagepub.com/en-us/nam/fixed-effects-regression-models/book226025</a:t>
            </a:r>
            <a:endParaRPr b="0" sz="1700">
              <a:solidFill>
                <a:srgbClr val="0000FF"/>
              </a:solidFill>
            </a:endParaRPr>
          </a:p>
        </p:txBody>
      </p:sp>
      <p:pic>
        <p:nvPicPr>
          <p:cNvPr id="545" name="Google Shape;545;g112465cb2b6_0_72"/>
          <p:cNvPicPr preferRelativeResize="0"/>
          <p:nvPr/>
        </p:nvPicPr>
        <p:blipFill>
          <a:blip r:embed="rId4">
            <a:alphaModFix/>
          </a:blip>
          <a:stretch>
            <a:fillRect/>
          </a:stretch>
        </p:blipFill>
        <p:spPr>
          <a:xfrm>
            <a:off x="628350" y="666538"/>
            <a:ext cx="2559075" cy="39580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06f91ce1b2_0_135"/>
          <p:cNvSpPr txBox="1"/>
          <p:nvPr>
            <p:ph type="title"/>
          </p:nvPr>
        </p:nvSpPr>
        <p:spPr>
          <a:xfrm>
            <a:off x="457200" y="2871499"/>
            <a:ext cx="6995100" cy="1087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What do you remember from the</a:t>
            </a:r>
            <a:endParaRPr/>
          </a:p>
          <a:p>
            <a:pPr indent="0" lvl="0" marL="0" rtl="0" algn="l">
              <a:lnSpc>
                <a:spcPct val="100000"/>
              </a:lnSpc>
              <a:spcBef>
                <a:spcPts val="0"/>
              </a:spcBef>
              <a:spcAft>
                <a:spcPts val="0"/>
              </a:spcAft>
              <a:buClr>
                <a:srgbClr val="7F7F7F"/>
              </a:buClr>
              <a:buSzPts val="1800"/>
              <a:buFont typeface="Verdana"/>
              <a:buNone/>
            </a:pPr>
            <a:r>
              <a:rPr lang="de-DE"/>
              <a:t>preschool example last week?</a:t>
            </a:r>
            <a:endParaRPr/>
          </a:p>
        </p:txBody>
      </p:sp>
      <p:pic>
        <p:nvPicPr>
          <p:cNvPr id="74" name="Google Shape;74;g106f91ce1b2_0_135"/>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105de851017_0_119"/>
          <p:cNvSpPr txBox="1"/>
          <p:nvPr>
            <p:ph type="title"/>
          </p:nvPr>
        </p:nvSpPr>
        <p:spPr>
          <a:xfrm>
            <a:off x="3648950" y="585600"/>
            <a:ext cx="3951300" cy="4119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Recommended reading</a:t>
            </a:r>
            <a:endParaRPr/>
          </a:p>
          <a:p>
            <a:pPr indent="0" lvl="0" marL="0" rtl="0" algn="l">
              <a:lnSpc>
                <a:spcPct val="100000"/>
              </a:lnSpc>
              <a:spcBef>
                <a:spcPts val="0"/>
              </a:spcBef>
              <a:spcAft>
                <a:spcPts val="0"/>
              </a:spcAft>
              <a:buNone/>
            </a:pPr>
            <a:r>
              <a:rPr b="0" lang="de-DE" sz="1400">
                <a:solidFill>
                  <a:srgbClr val="0000FF"/>
                </a:solidFill>
                <a:latin typeface="Arial"/>
                <a:ea typeface="Arial"/>
                <a:cs typeface="Arial"/>
                <a:sym typeface="Arial"/>
              </a:rPr>
              <a:t>https://methods.sagepub.com/book/longitudinal-research</a:t>
            </a:r>
            <a:endParaRPr b="0" sz="1700">
              <a:solidFill>
                <a:srgbClr val="0000FF"/>
              </a:solidFill>
            </a:endParaRPr>
          </a:p>
        </p:txBody>
      </p:sp>
      <p:pic>
        <p:nvPicPr>
          <p:cNvPr id="552" name="Google Shape;552;g105de851017_0_119"/>
          <p:cNvPicPr preferRelativeResize="0"/>
          <p:nvPr/>
        </p:nvPicPr>
        <p:blipFill>
          <a:blip r:embed="rId3">
            <a:alphaModFix/>
          </a:blip>
          <a:stretch>
            <a:fillRect/>
          </a:stretch>
        </p:blipFill>
        <p:spPr>
          <a:xfrm>
            <a:off x="902150" y="731676"/>
            <a:ext cx="2376175" cy="3680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0c24f3c25f_0_700"/>
          <p:cNvSpPr txBox="1"/>
          <p:nvPr>
            <p:ph type="title"/>
          </p:nvPr>
        </p:nvSpPr>
        <p:spPr>
          <a:xfrm>
            <a:off x="457200" y="31015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Questions?</a:t>
            </a:r>
            <a:endParaRPr/>
          </a:p>
        </p:txBody>
      </p:sp>
      <p:pic>
        <p:nvPicPr>
          <p:cNvPr id="559" name="Google Shape;559;g10c24f3c25f_0_700"/>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112465cb2b6_0_87"/>
          <p:cNvSpPr txBox="1"/>
          <p:nvPr>
            <p:ph type="title"/>
          </p:nvPr>
        </p:nvSpPr>
        <p:spPr>
          <a:xfrm>
            <a:off x="457200" y="205979"/>
            <a:ext cx="69951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Midway evaluation</a:t>
            </a:r>
            <a:endParaRPr/>
          </a:p>
        </p:txBody>
      </p:sp>
      <p:sp>
        <p:nvSpPr>
          <p:cNvPr id="566" name="Google Shape;566;g112465cb2b6_0_87"/>
          <p:cNvSpPr txBox="1"/>
          <p:nvPr>
            <p:ph idx="1" type="body"/>
          </p:nvPr>
        </p:nvSpPr>
        <p:spPr>
          <a:xfrm>
            <a:off x="457200" y="2925500"/>
            <a:ext cx="4114800" cy="1668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de-DE"/>
              <a:t>What do you like about the course?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de-DE"/>
              <a:t>What could be improved?</a:t>
            </a:r>
            <a:endParaRPr/>
          </a:p>
          <a:p>
            <a:pPr indent="0" lvl="0" marL="0" rtl="0" algn="l">
              <a:spcBef>
                <a:spcPts val="360"/>
              </a:spcBef>
              <a:spcAft>
                <a:spcPts val="0"/>
              </a:spcAft>
              <a:buNone/>
            </a:pPr>
            <a:r>
              <a:t/>
            </a:r>
            <a:endParaRPr/>
          </a:p>
        </p:txBody>
      </p:sp>
      <p:pic>
        <p:nvPicPr>
          <p:cNvPr id="567" name="Google Shape;567;g112465cb2b6_0_87"/>
          <p:cNvPicPr preferRelativeResize="0"/>
          <p:nvPr/>
        </p:nvPicPr>
        <p:blipFill rotWithShape="1">
          <a:blip r:embed="rId3">
            <a:alphaModFix/>
          </a:blip>
          <a:srcRect b="0" l="0" r="0" t="0"/>
          <a:stretch/>
        </p:blipFill>
        <p:spPr>
          <a:xfrm>
            <a:off x="5475275" y="1370475"/>
            <a:ext cx="2657475" cy="27336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10c24f3c25f_0_686"/>
          <p:cNvSpPr txBox="1"/>
          <p:nvPr>
            <p:ph type="title"/>
          </p:nvPr>
        </p:nvSpPr>
        <p:spPr>
          <a:xfrm>
            <a:off x="3648950" y="585600"/>
            <a:ext cx="4543200" cy="4119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Take-away messages</a:t>
            </a:r>
            <a:endParaRPr/>
          </a:p>
          <a:p>
            <a:pPr indent="-317500" lvl="0" marL="457200" rtl="0" algn="l">
              <a:lnSpc>
                <a:spcPct val="100000"/>
              </a:lnSpc>
              <a:spcBef>
                <a:spcPts val="0"/>
              </a:spcBef>
              <a:spcAft>
                <a:spcPts val="0"/>
              </a:spcAft>
              <a:buClr>
                <a:schemeClr val="dk1"/>
              </a:buClr>
              <a:buSzPts val="1400"/>
              <a:buChar char="●"/>
            </a:pPr>
            <a:r>
              <a:rPr b="0" lang="de-DE" sz="1400">
                <a:solidFill>
                  <a:schemeClr val="dk1"/>
                </a:solidFill>
              </a:rPr>
              <a:t>Matching methods can be useful complementation of regression methods but they do not solve omitted variable bias</a:t>
            </a:r>
            <a:endParaRPr b="0" sz="1400">
              <a:solidFill>
                <a:schemeClr val="dk1"/>
              </a:solidFill>
            </a:endParaRPr>
          </a:p>
          <a:p>
            <a:pPr indent="-317500" lvl="0" marL="457200" rtl="0" algn="l">
              <a:lnSpc>
                <a:spcPct val="100000"/>
              </a:lnSpc>
              <a:spcBef>
                <a:spcPts val="0"/>
              </a:spcBef>
              <a:spcAft>
                <a:spcPts val="0"/>
              </a:spcAft>
              <a:buClr>
                <a:schemeClr val="dk1"/>
              </a:buClr>
              <a:buSzPts val="1400"/>
              <a:buChar char="●"/>
            </a:pPr>
            <a:r>
              <a:rPr b="0" lang="de-DE" sz="1400">
                <a:solidFill>
                  <a:schemeClr val="dk1"/>
                </a:solidFill>
              </a:rPr>
              <a:t>Pretest variables are usually very valuable control variables</a:t>
            </a:r>
            <a:endParaRPr b="0" sz="1400">
              <a:solidFill>
                <a:schemeClr val="dk1"/>
              </a:solidFill>
            </a:endParaRPr>
          </a:p>
          <a:p>
            <a:pPr indent="-317500" lvl="0" marL="457200" rtl="0" algn="l">
              <a:lnSpc>
                <a:spcPct val="100000"/>
              </a:lnSpc>
              <a:spcBef>
                <a:spcPts val="0"/>
              </a:spcBef>
              <a:spcAft>
                <a:spcPts val="0"/>
              </a:spcAft>
              <a:buClr>
                <a:schemeClr val="dk1"/>
              </a:buClr>
              <a:buSzPts val="1400"/>
              <a:buChar char="●"/>
            </a:pPr>
            <a:r>
              <a:rPr b="0" lang="de-DE" sz="1400">
                <a:solidFill>
                  <a:schemeClr val="dk1"/>
                </a:solidFill>
              </a:rPr>
              <a:t>Fixed-effects can be valuable additions to control strategies</a:t>
            </a:r>
            <a:endParaRPr b="0" sz="1400">
              <a:solidFill>
                <a:schemeClr val="dk1"/>
              </a:solidFill>
            </a:endParaRPr>
          </a:p>
        </p:txBody>
      </p:sp>
      <p:pic>
        <p:nvPicPr>
          <p:cNvPr id="574" name="Google Shape;574;g10c24f3c25f_0_686"/>
          <p:cNvPicPr preferRelativeResize="0"/>
          <p:nvPr/>
        </p:nvPicPr>
        <p:blipFill rotWithShape="1">
          <a:blip r:embed="rId3">
            <a:alphaModFix/>
          </a:blip>
          <a:srcRect b="0" l="0" r="0" t="0"/>
          <a:stretch/>
        </p:blipFill>
        <p:spPr>
          <a:xfrm flipH="1">
            <a:off x="611275" y="1428900"/>
            <a:ext cx="2657475" cy="26955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05de851017_0_111"/>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Required reading for next week</a:t>
            </a:r>
            <a:endParaRPr/>
          </a:p>
        </p:txBody>
      </p:sp>
      <p:sp>
        <p:nvSpPr>
          <p:cNvPr id="581" name="Google Shape;581;g105de851017_0_111"/>
          <p:cNvSpPr/>
          <p:nvPr/>
        </p:nvSpPr>
        <p:spPr>
          <a:xfrm>
            <a:off x="903975" y="3461275"/>
            <a:ext cx="801000" cy="400500"/>
          </a:xfrm>
          <a:prstGeom prst="rightArrow">
            <a:avLst>
              <a:gd fmla="val 50000" name="adj1"/>
              <a:gd fmla="val 50000" name="adj2"/>
            </a:avLst>
          </a:prstGeom>
          <a:solidFill>
            <a:srgbClr val="ED1C24"/>
          </a:solidFill>
          <a:ln cap="flat" cmpd="sng" w="9525">
            <a:solidFill>
              <a:srgbClr val="ED1C2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82" name="Google Shape;582;g105de851017_0_111"/>
          <p:cNvGraphicFramePr/>
          <p:nvPr/>
        </p:nvGraphicFramePr>
        <p:xfrm>
          <a:off x="1704975" y="1387175"/>
          <a:ext cx="3000000" cy="3000000"/>
        </p:xfrm>
        <a:graphic>
          <a:graphicData uri="http://schemas.openxmlformats.org/drawingml/2006/table">
            <a:tbl>
              <a:tblPr>
                <a:noFill/>
                <a:tableStyleId>{61760571-9678-4384-A87A-E32234CCDC1D}</a:tableStyleId>
              </a:tblPr>
              <a:tblGrid>
                <a:gridCol w="400050"/>
                <a:gridCol w="5334000"/>
              </a:tblGrid>
              <a:tr h="695325">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5</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Regression Models</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Time: 31 January 2022, 12:15-14:00h</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Main instructor: Isa Steinmann</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Required reading: Angrist &amp; Pischke (2015), chapter 2</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6</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Further Control Strategies</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Time: 03 February 2022, 12:15-14:00h</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Main instructor: Isa Steinmann</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chemeClr val="dk1"/>
                        </a:buClr>
                        <a:buSzPts val="1100"/>
                        <a:buFont typeface="Verdana"/>
                        <a:buChar char="-"/>
                      </a:pPr>
                      <a:r>
                        <a:rPr lang="de-DE" sz="1100" u="none" cap="none" strike="noStrike">
                          <a:solidFill>
                            <a:schemeClr val="dk1"/>
                          </a:solidFill>
                          <a:latin typeface="Verdana"/>
                          <a:ea typeface="Verdana"/>
                          <a:cs typeface="Verdana"/>
                          <a:sym typeface="Verdana"/>
                        </a:rPr>
                        <a:t>Required reading: -</a:t>
                      </a:r>
                      <a:endParaRPr sz="1100" u="none" cap="none" strike="noStrike">
                        <a:solidFill>
                          <a:schemeClr val="dk1"/>
                        </a:solidFill>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7</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Instrumental Variable Approaches</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Time: 07 February 2022, 12:15-14:00h</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Main instructor: José Manuel Arencibia </a:t>
                      </a:r>
                      <a:r>
                        <a:rPr lang="de-DE" sz="1100" u="none" cap="none" strike="noStrike">
                          <a:solidFill>
                            <a:srgbClr val="000000"/>
                          </a:solidFill>
                          <a:latin typeface="Verdana"/>
                          <a:ea typeface="Verdana"/>
                          <a:cs typeface="Verdana"/>
                          <a:sym typeface="Verdana"/>
                        </a:rPr>
                        <a:t>Alemán</a:t>
                      </a:r>
                      <a:endParaRPr b="1"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ED1C24"/>
                        </a:buClr>
                        <a:buSzPts val="1100"/>
                        <a:buFont typeface="Verdana"/>
                        <a:buChar char="-"/>
                      </a:pPr>
                      <a:r>
                        <a:rPr lang="de-DE" sz="1100" u="none" cap="none" strike="noStrike">
                          <a:solidFill>
                            <a:srgbClr val="ED1C24"/>
                          </a:solidFill>
                          <a:latin typeface="Verdana"/>
                          <a:ea typeface="Verdana"/>
                          <a:cs typeface="Verdana"/>
                          <a:sym typeface="Verdana"/>
                        </a:rPr>
                        <a:t>Required reading: Angrist &amp; Pischke (2015), chapter 3</a:t>
                      </a:r>
                      <a:endParaRPr sz="1100" u="none" cap="none" strike="noStrike">
                        <a:solidFill>
                          <a:srgbClr val="ED1C24"/>
                        </a:solidFill>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8</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de-DE" sz="1100" u="none" cap="none" strike="noStrike">
                          <a:latin typeface="Verdana"/>
                          <a:ea typeface="Verdana"/>
                          <a:cs typeface="Verdana"/>
                          <a:sym typeface="Verdana"/>
                        </a:rPr>
                        <a:t>Regression Discontinuity Designs I</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Time: 10 February 2022, 12:15-14:00h</a:t>
                      </a:r>
                      <a:endParaRPr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Main instructor: José Manuel Arencibia </a:t>
                      </a:r>
                      <a:r>
                        <a:rPr lang="de-DE" sz="1100" u="none" cap="none" strike="noStrike">
                          <a:solidFill>
                            <a:srgbClr val="000000"/>
                          </a:solidFill>
                          <a:latin typeface="Verdana"/>
                          <a:ea typeface="Verdana"/>
                          <a:cs typeface="Verdana"/>
                          <a:sym typeface="Verdana"/>
                        </a:rPr>
                        <a:t>Alemán</a:t>
                      </a:r>
                      <a:endParaRPr b="1" sz="1100" u="none" cap="none" strike="noStrike">
                        <a:latin typeface="Verdana"/>
                        <a:ea typeface="Verdana"/>
                        <a:cs typeface="Verdana"/>
                        <a:sym typeface="Verdana"/>
                      </a:endParaRPr>
                    </a:p>
                    <a:p>
                      <a:pPr indent="-298450" lvl="0" marL="457200" marR="0" rtl="0" algn="l">
                        <a:lnSpc>
                          <a:spcPct val="100000"/>
                        </a:lnSpc>
                        <a:spcBef>
                          <a:spcPts val="0"/>
                        </a:spcBef>
                        <a:spcAft>
                          <a:spcPts val="0"/>
                        </a:spcAft>
                        <a:buClr>
                          <a:srgbClr val="000000"/>
                        </a:buClr>
                        <a:buSzPts val="1100"/>
                        <a:buFont typeface="Verdana"/>
                        <a:buChar char="-"/>
                      </a:pPr>
                      <a:r>
                        <a:rPr lang="de-DE" sz="1100" u="none" cap="none" strike="noStrike">
                          <a:latin typeface="Verdana"/>
                          <a:ea typeface="Verdana"/>
                          <a:cs typeface="Verdana"/>
                          <a:sym typeface="Verdana"/>
                        </a:rPr>
                        <a:t>Required reading: Angrist &amp; Pischke (2015), chapter 4</a:t>
                      </a:r>
                      <a:endParaRPr sz="1100" u="none" cap="none" strike="noStrike">
                        <a:latin typeface="Verdana"/>
                        <a:ea typeface="Verdana"/>
                        <a:cs typeface="Verdana"/>
                        <a:sym typeface="Verdana"/>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105de851017_0_12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2000"/>
              <a:buFont typeface="Verdana"/>
              <a:buNone/>
            </a:pPr>
            <a:r>
              <a:rPr lang="de-DE" sz="2000"/>
              <a:t>Thanks for your attention!</a:t>
            </a:r>
            <a:endParaRPr b="0" sz="2000"/>
          </a:p>
        </p:txBody>
      </p:sp>
      <p:sp>
        <p:nvSpPr>
          <p:cNvPr id="589" name="Google Shape;589;g105de851017_0_127"/>
          <p:cNvSpPr txBox="1"/>
          <p:nvPr>
            <p:ph idx="1" type="subTitle"/>
          </p:nvPr>
        </p:nvSpPr>
        <p:spPr>
          <a:xfrm>
            <a:off x="690000" y="2554978"/>
            <a:ext cx="5826300" cy="101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88888"/>
              </a:buClr>
              <a:buSzPts val="1800"/>
              <a:buNone/>
            </a:pPr>
            <a:r>
              <a:t/>
            </a:r>
            <a:endParaRPr/>
          </a:p>
          <a:p>
            <a:pPr indent="0" lvl="0" marL="0" rtl="0" algn="l">
              <a:lnSpc>
                <a:spcPct val="100000"/>
              </a:lnSpc>
              <a:spcBef>
                <a:spcPts val="0"/>
              </a:spcBef>
              <a:spcAft>
                <a:spcPts val="0"/>
              </a:spcAft>
              <a:buClr>
                <a:srgbClr val="888888"/>
              </a:buClr>
              <a:buSzPts val="1800"/>
              <a:buNone/>
            </a:pPr>
            <a:r>
              <a:t/>
            </a:r>
            <a:endParaRPr sz="600"/>
          </a:p>
          <a:p>
            <a:pPr indent="0" lvl="0" marL="0" rtl="0" algn="l">
              <a:lnSpc>
                <a:spcPct val="100000"/>
              </a:lnSpc>
              <a:spcBef>
                <a:spcPts val="0"/>
              </a:spcBef>
              <a:spcAft>
                <a:spcPts val="0"/>
              </a:spcAft>
              <a:buClr>
                <a:srgbClr val="888888"/>
              </a:buClr>
              <a:buSzPts val="1800"/>
              <a:buNone/>
            </a:pPr>
            <a:r>
              <a:rPr lang="de-DE"/>
              <a:t>Isa Steinmann</a:t>
            </a:r>
            <a:endParaRPr/>
          </a:p>
          <a:p>
            <a:pPr indent="0" lvl="0" marL="0" rtl="0" algn="l">
              <a:lnSpc>
                <a:spcPct val="100000"/>
              </a:lnSpc>
              <a:spcBef>
                <a:spcPts val="0"/>
              </a:spcBef>
              <a:spcAft>
                <a:spcPts val="0"/>
              </a:spcAft>
              <a:buClr>
                <a:srgbClr val="888888"/>
              </a:buClr>
              <a:buSzPts val="1800"/>
              <a:buNone/>
            </a:pPr>
            <a:r>
              <a:rPr lang="de-DE" u="sng">
                <a:solidFill>
                  <a:srgbClr val="1155CC"/>
                </a:solidFill>
                <a:hlinkClick r:id="rId3">
                  <a:extLst>
                    <a:ext uri="{A12FA001-AC4F-418D-AE19-62706E023703}">
                      <ahyp:hlinkClr val="tx"/>
                    </a:ext>
                  </a:extLst>
                </a:hlinkClick>
              </a:rPr>
              <a:t>isa.steinmann@cemo.uio.no</a:t>
            </a:r>
            <a:endParaRPr>
              <a:solidFill>
                <a:srgbClr val="1155CC"/>
              </a:solidFill>
            </a:endParaRPr>
          </a:p>
          <a:p>
            <a:pPr indent="0" lvl="0" marL="0" rtl="0" algn="l">
              <a:lnSpc>
                <a:spcPct val="100000"/>
              </a:lnSpc>
              <a:spcBef>
                <a:spcPts val="0"/>
              </a:spcBef>
              <a:spcAft>
                <a:spcPts val="0"/>
              </a:spcAft>
              <a:buClr>
                <a:srgbClr val="888888"/>
              </a:buClr>
              <a:buSzPts val="1800"/>
              <a:buNone/>
            </a:pPr>
            <a:r>
              <a:t/>
            </a:r>
            <a:endParaRPr/>
          </a:p>
        </p:txBody>
      </p:sp>
      <p:pic>
        <p:nvPicPr>
          <p:cNvPr id="590" name="Google Shape;590;g105de851017_0_127"/>
          <p:cNvPicPr preferRelativeResize="0"/>
          <p:nvPr/>
        </p:nvPicPr>
        <p:blipFill rotWithShape="1">
          <a:blip r:embed="rId4">
            <a:alphaModFix/>
          </a:blip>
          <a:srcRect b="0" l="0" r="0" t="0"/>
          <a:stretch/>
        </p:blipFill>
        <p:spPr>
          <a:xfrm>
            <a:off x="685800" y="3668638"/>
            <a:ext cx="3958207" cy="53464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10aa237e849_0_210"/>
          <p:cNvSpPr txBox="1"/>
          <p:nvPr/>
        </p:nvSpPr>
        <p:spPr>
          <a:xfrm>
            <a:off x="457200" y="1371600"/>
            <a:ext cx="8272500" cy="2862900"/>
          </a:xfrm>
          <a:prstGeom prst="rect">
            <a:avLst/>
          </a:prstGeom>
          <a:noFill/>
          <a:ln>
            <a:noFill/>
          </a:ln>
        </p:spPr>
        <p:txBody>
          <a:bodyPr anchorCtr="0" anchor="t" bIns="91425" lIns="91425" spcFirstLastPara="1" rIns="91425" wrap="square" tIns="91425">
            <a:spAutoFit/>
          </a:bodyPr>
          <a:lstStyle/>
          <a:p>
            <a:pPr indent="-355600" lvl="0" marL="355600" marR="0" rtl="0" algn="l">
              <a:lnSpc>
                <a:spcPct val="100000"/>
              </a:lnSpc>
              <a:spcBef>
                <a:spcPts val="240"/>
              </a:spcBef>
              <a:spcAft>
                <a:spcPts val="0"/>
              </a:spcAft>
              <a:buClr>
                <a:schemeClr val="dk1"/>
              </a:buClr>
              <a:buSzPts val="1200"/>
              <a:buFont typeface="Arial"/>
              <a:buNone/>
            </a:pPr>
            <a:r>
              <a:rPr i="0" lang="de-DE" sz="1200" u="none" cap="none" strike="noStrike">
                <a:solidFill>
                  <a:schemeClr val="dk1"/>
                </a:solidFill>
                <a:latin typeface="Verdana"/>
                <a:ea typeface="Verdana"/>
                <a:cs typeface="Verdana"/>
                <a:sym typeface="Verdana"/>
              </a:rPr>
              <a:t>Grogan, K. E. (2012). Parents’ choice of pre-kindergarten: the interaction of parent, child and contextual factors. Early Child Development and Care, 182(10), 1265–1287. doi:10.1080/03004430.2011.608127.</a:t>
            </a:r>
            <a:endParaRPr i="0" sz="1200" u="none" cap="none" strike="noStrike">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rgbClr val="565656"/>
                </a:solidFill>
                <a:latin typeface="Verdana"/>
                <a:ea typeface="Verdana"/>
                <a:cs typeface="Verdana"/>
                <a:sym typeface="Verdana"/>
              </a:rPr>
              <a:t>Hirshberg, D., Huang, D. S.-C., &amp; Fuller, B. (2005). Which low-income parents select child-care? Family demand and neighborhood organizations. Children and Youth Services Review, 27(10), 1119–1148. doi:10.1016/j.childyouth.2004.12.029.</a:t>
            </a:r>
            <a:endParaRPr sz="1200">
              <a:solidFill>
                <a:srgbClr val="565656"/>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rgbClr val="565656"/>
                </a:solidFill>
                <a:latin typeface="Verdana"/>
                <a:ea typeface="Verdana"/>
                <a:cs typeface="Verdana"/>
                <a:sym typeface="Verdana"/>
              </a:rPr>
              <a:t>Ho, D., Imai, K., King, G., &amp; Stuart, E. (2011). MatchIt: Nonparametric preprocessing for parametric causal inference. Journal of Statistical Software. Retrieved from </a:t>
            </a:r>
            <a:r>
              <a:rPr lang="de-DE" sz="1200" u="sng">
                <a:solidFill>
                  <a:srgbClr val="0000FF"/>
                </a:solidFill>
                <a:latin typeface="Verdana"/>
                <a:ea typeface="Verdana"/>
                <a:cs typeface="Verdana"/>
                <a:sym typeface="Verdana"/>
                <a:hlinkClick r:id="rId3">
                  <a:extLst>
                    <a:ext uri="{A12FA001-AC4F-418D-AE19-62706E023703}">
                      <ahyp:hlinkClr val="tx"/>
                    </a:ext>
                  </a:extLst>
                </a:hlinkClick>
              </a:rPr>
              <a:t>http://gking.harvard.edu/matchit</a:t>
            </a:r>
            <a:r>
              <a:rPr lang="de-DE" sz="1200">
                <a:solidFill>
                  <a:srgbClr val="565656"/>
                </a:solidFill>
                <a:latin typeface="Verdana"/>
                <a:ea typeface="Verdana"/>
                <a:cs typeface="Verdana"/>
                <a:sym typeface="Verdana"/>
              </a:rPr>
              <a:t>.</a:t>
            </a:r>
            <a:endParaRPr sz="1200">
              <a:solidFill>
                <a:srgbClr val="565656"/>
              </a:solidFill>
              <a:latin typeface="Verdana"/>
              <a:ea typeface="Verdana"/>
              <a:cs typeface="Verdana"/>
              <a:sym typeface="Verdana"/>
            </a:endParaRPr>
          </a:p>
          <a:p>
            <a:pPr indent="-355600" lvl="0" marL="355600" marR="0" rtl="0" algn="l">
              <a:lnSpc>
                <a:spcPct val="100000"/>
              </a:lnSpc>
              <a:spcBef>
                <a:spcPts val="240"/>
              </a:spcBef>
              <a:spcAft>
                <a:spcPts val="0"/>
              </a:spcAft>
              <a:buClr>
                <a:schemeClr val="dk1"/>
              </a:buClr>
              <a:buSzPts val="1200"/>
              <a:buFont typeface="Arial"/>
              <a:buNone/>
            </a:pPr>
            <a:r>
              <a:rPr i="0" lang="de-DE" sz="1200" u="none" cap="none" strike="noStrike">
                <a:solidFill>
                  <a:schemeClr val="dk1"/>
                </a:solidFill>
                <a:latin typeface="Verdana"/>
                <a:ea typeface="Verdana"/>
                <a:cs typeface="Verdana"/>
                <a:sym typeface="Verdana"/>
              </a:rPr>
              <a:t>Hogrebe, N. (2014). Bildungsfinanzierung und Bildungsgerechtigkeit. Der Sozialraum als Indikator für eine bedarfsgerechte Finanzierung von Kindertageseinrichtungen. Wiesbaden: Springer VS.</a:t>
            </a:r>
            <a:endParaRPr i="0" sz="1200" u="none" cap="none" strike="noStrike">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i="0" lang="de-DE" sz="1200" u="none" cap="none" strike="noStrike">
                <a:solidFill>
                  <a:schemeClr val="dk1"/>
                </a:solidFill>
                <a:latin typeface="Verdana"/>
                <a:ea typeface="Verdana"/>
                <a:cs typeface="Verdana"/>
                <a:sym typeface="Verdana"/>
              </a:rPr>
              <a:t>Hogrebe, N. &amp; Strietholt, R. (2016). Does non-participation in pre-school affect children’s reading achievement? International evidence from propensity score analyses. Large-Scale Assessment in Education, 4(1), 1–22.</a:t>
            </a:r>
            <a:endParaRPr i="0" sz="1200" u="none" cap="none" strike="noStrike">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t/>
            </a:r>
            <a:endParaRPr i="0" sz="1200" u="none" cap="none" strike="noStrike">
              <a:solidFill>
                <a:schemeClr val="dk1"/>
              </a:solidFill>
              <a:latin typeface="Verdana"/>
              <a:ea typeface="Verdana"/>
              <a:cs typeface="Verdana"/>
              <a:sym typeface="Verdana"/>
            </a:endParaRPr>
          </a:p>
        </p:txBody>
      </p:sp>
      <p:sp>
        <p:nvSpPr>
          <p:cNvPr id="597" name="Google Shape;597;g10aa237e849_0_210"/>
          <p:cNvSpPr txBox="1"/>
          <p:nvPr>
            <p:ph idx="4294967295"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10c24f3c25f_0_694"/>
          <p:cNvSpPr txBox="1"/>
          <p:nvPr/>
        </p:nvSpPr>
        <p:spPr>
          <a:xfrm>
            <a:off x="457200" y="1371600"/>
            <a:ext cx="8272500" cy="3016800"/>
          </a:xfrm>
          <a:prstGeom prst="rect">
            <a:avLst/>
          </a:prstGeom>
          <a:noFill/>
          <a:ln>
            <a:noFill/>
          </a:ln>
        </p:spPr>
        <p:txBody>
          <a:bodyPr anchorCtr="0" anchor="t" bIns="91425" lIns="91425" spcFirstLastPara="1" rIns="91425" wrap="square" tIns="91425">
            <a:spAutoFit/>
          </a:bodyPr>
          <a:lstStyle/>
          <a:p>
            <a:pPr indent="-269999" lvl="0" marL="269999" marR="0" rtl="0" algn="l">
              <a:lnSpc>
                <a:spcPct val="100000"/>
              </a:lnSpc>
              <a:spcBef>
                <a:spcPts val="0"/>
              </a:spcBef>
              <a:spcAft>
                <a:spcPts val="0"/>
              </a:spcAft>
              <a:buClr>
                <a:srgbClr val="000000"/>
              </a:buClr>
              <a:buSzPts val="1500"/>
              <a:buFont typeface="Arial"/>
              <a:buNone/>
            </a:pPr>
            <a:r>
              <a:rPr i="0" lang="de-DE" sz="1200" u="none" cap="none" strike="noStrike">
                <a:solidFill>
                  <a:schemeClr val="dk1"/>
                </a:solidFill>
                <a:latin typeface="Verdana"/>
                <a:ea typeface="Verdana"/>
                <a:cs typeface="Verdana"/>
                <a:sym typeface="Verdana"/>
              </a:rPr>
              <a:t>Kim, J., &amp; Fram, M. S. (2009). Profiles of choice: Parents’ patterns of priority in child care decision-making. Early Childhood Research Quarterly, 24(1), 77–91. doi:10.1016/j.ecresq.2008.10.001.</a:t>
            </a:r>
            <a:endParaRPr i="0" sz="1200" u="none" cap="none" strike="noStrike">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Rosenbaum, P. R., &amp; Rubin, D. B. (1983). The central role of the propensity score in observational studies for causal effects. Biometrika, 70(1), 41–55. doi:10.1093/biomet/70.1.41.</a:t>
            </a:r>
            <a:endParaRPr sz="1200">
              <a:solidFill>
                <a:schemeClr val="dk1"/>
              </a:solidFill>
              <a:latin typeface="Verdana"/>
              <a:ea typeface="Verdana"/>
              <a:cs typeface="Verdana"/>
              <a:sym typeface="Verdana"/>
            </a:endParaRPr>
          </a:p>
          <a:p>
            <a:pPr indent="-269999" lvl="0" marL="269999" marR="0" rtl="0" algn="l">
              <a:lnSpc>
                <a:spcPct val="100000"/>
              </a:lnSpc>
              <a:spcBef>
                <a:spcPts val="0"/>
              </a:spcBef>
              <a:spcAft>
                <a:spcPts val="0"/>
              </a:spcAft>
              <a:buClr>
                <a:srgbClr val="000000"/>
              </a:buClr>
              <a:buSzPts val="1500"/>
              <a:buFont typeface="Arial"/>
              <a:buNone/>
            </a:pPr>
            <a:r>
              <a:rPr lang="de-DE" sz="1200">
                <a:solidFill>
                  <a:schemeClr val="dk1"/>
                </a:solidFill>
                <a:latin typeface="Verdana"/>
                <a:ea typeface="Verdana"/>
                <a:cs typeface="Verdana"/>
                <a:sym typeface="Verdana"/>
              </a:rPr>
              <a:t>Steinmann, I., Zieger, L. R., Hogrebe, N. &amp; Strietholt, R. (2016). Lesen Kinder, die nicht in der Kita waren, am Ende der Grundschule schlechter? In R. Strietholt, W. Bos, H. G.Holtappels &amp; N. McElvany (Eds.): Jahrbuch der Schulentwicklung Band 19: Daten, Beispiele und Perspektiven (pp. 161-185). Beltz Juventa</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Stuart, E. A. (2010). Matching Methods for Causal Inference: A Review and a Look Forward. Statistical Science, 25(1), 1-21.</a:t>
            </a:r>
            <a:endParaRPr sz="1200">
              <a:solidFill>
                <a:schemeClr val="dk1"/>
              </a:solidFill>
              <a:latin typeface="Verdana"/>
              <a:ea typeface="Verdana"/>
              <a:cs typeface="Verdana"/>
              <a:sym typeface="Verdana"/>
            </a:endParaRPr>
          </a:p>
          <a:p>
            <a:pPr indent="-355600" lvl="0" marL="355600" rtl="0" algn="l">
              <a:spcBef>
                <a:spcPts val="240"/>
              </a:spcBef>
              <a:spcAft>
                <a:spcPts val="0"/>
              </a:spcAft>
              <a:buClr>
                <a:schemeClr val="dk1"/>
              </a:buClr>
              <a:buSzPts val="1200"/>
              <a:buFont typeface="Arial"/>
              <a:buNone/>
            </a:pPr>
            <a:r>
              <a:rPr lang="de-DE" sz="1200">
                <a:solidFill>
                  <a:schemeClr val="dk1"/>
                </a:solidFill>
                <a:latin typeface="Verdana"/>
                <a:ea typeface="Verdana"/>
                <a:cs typeface="Verdana"/>
                <a:sym typeface="Verdana"/>
              </a:rPr>
              <a:t>Zachrisson, H. D., Janson, H., &amp; Nærde, A. (2013). Predicting early center care utilization in a context of universal access. Early Childhood Research Quarterly, 28(1), 74–82. doi:10.1016/j.ecresq.2012.06.004.</a:t>
            </a:r>
            <a:endParaRPr sz="1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500"/>
              <a:buFont typeface="Arial"/>
              <a:buNone/>
            </a:pPr>
            <a:r>
              <a:t/>
            </a:r>
            <a:endParaRPr i="0" sz="1200" u="none" cap="none" strike="noStrike">
              <a:solidFill>
                <a:schemeClr val="dk1"/>
              </a:solidFill>
              <a:latin typeface="Verdana"/>
              <a:ea typeface="Verdana"/>
              <a:cs typeface="Verdana"/>
              <a:sym typeface="Verdana"/>
            </a:endParaRPr>
          </a:p>
        </p:txBody>
      </p:sp>
      <p:sp>
        <p:nvSpPr>
          <p:cNvPr id="604" name="Google Shape;604;g10c24f3c25f_0_694"/>
          <p:cNvSpPr txBox="1"/>
          <p:nvPr>
            <p:ph idx="4294967295"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7F7F7F"/>
              </a:buClr>
              <a:buSzPts val="1800"/>
              <a:buFont typeface="Verdana"/>
              <a:buNone/>
            </a:pPr>
            <a:r>
              <a:rPr lang="de-DE"/>
              <a:t>References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0aa237e849_0_127"/>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 I</a:t>
            </a:r>
            <a:endParaRPr/>
          </a:p>
        </p:txBody>
      </p:sp>
      <p:sp>
        <p:nvSpPr>
          <p:cNvPr id="81" name="Google Shape;81;g10aa237e849_0_127"/>
          <p:cNvSpPr txBox="1"/>
          <p:nvPr>
            <p:ph idx="1" type="body"/>
          </p:nvPr>
        </p:nvSpPr>
        <p:spPr>
          <a:xfrm>
            <a:off x="457200" y="1419625"/>
            <a:ext cx="5513700" cy="31749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00000"/>
              </a:lnSpc>
              <a:spcBef>
                <a:spcPts val="0"/>
              </a:spcBef>
              <a:spcAft>
                <a:spcPts val="0"/>
              </a:spcAft>
              <a:buSzPts val="1800"/>
              <a:buChar char="•"/>
            </a:pPr>
            <a:r>
              <a:rPr lang="de-DE"/>
              <a:t>Main aims of expanding preschool:</a:t>
            </a:r>
            <a:endParaRPr/>
          </a:p>
          <a:p>
            <a:pPr indent="-342900" lvl="1" marL="914400" marR="0" rtl="0" algn="l">
              <a:lnSpc>
                <a:spcPct val="100000"/>
              </a:lnSpc>
              <a:spcBef>
                <a:spcPts val="0"/>
              </a:spcBef>
              <a:spcAft>
                <a:spcPts val="0"/>
              </a:spcAft>
              <a:buSzPts val="1800"/>
              <a:buChar char="–"/>
            </a:pPr>
            <a:r>
              <a:rPr lang="de-DE"/>
              <a:t>Compatibility of family and career</a:t>
            </a:r>
            <a:endParaRPr/>
          </a:p>
          <a:p>
            <a:pPr indent="-342900" lvl="1" marL="914400" marR="0" rtl="0" algn="l">
              <a:lnSpc>
                <a:spcPct val="100000"/>
              </a:lnSpc>
              <a:spcBef>
                <a:spcPts val="0"/>
              </a:spcBef>
              <a:spcAft>
                <a:spcPts val="0"/>
              </a:spcAft>
              <a:buSzPts val="1800"/>
              <a:buChar char="–"/>
            </a:pPr>
            <a:r>
              <a:rPr lang="de-DE"/>
              <a:t>Improvement of preparation for school</a:t>
            </a:r>
            <a:endParaRPr/>
          </a:p>
          <a:p>
            <a:pPr indent="-342900" lvl="0" marL="457200" marR="0" rtl="0" algn="l">
              <a:lnSpc>
                <a:spcPct val="100000"/>
              </a:lnSpc>
              <a:spcBef>
                <a:spcPts val="0"/>
              </a:spcBef>
              <a:spcAft>
                <a:spcPts val="0"/>
              </a:spcAft>
              <a:buSzPts val="1800"/>
              <a:buChar char="•"/>
            </a:pPr>
            <a:r>
              <a:rPr lang="de-DE"/>
              <a:t>Families and preschools are the most important learning environments for young children </a:t>
            </a:r>
            <a:endParaRPr>
              <a:solidFill>
                <a:srgbClr val="7F7F7F"/>
              </a:solidFill>
            </a:endParaRPr>
          </a:p>
          <a:p>
            <a:pPr indent="-342900" lvl="0" marL="457200" marR="0" rtl="0" algn="l">
              <a:lnSpc>
                <a:spcPct val="100000"/>
              </a:lnSpc>
              <a:spcBef>
                <a:spcPts val="0"/>
              </a:spcBef>
              <a:spcAft>
                <a:spcPts val="0"/>
              </a:spcAft>
              <a:buSzPts val="1800"/>
              <a:buChar char="•"/>
            </a:pPr>
            <a:r>
              <a:rPr lang="de-DE"/>
              <a:t>Preschool is expected to foster later achievement </a:t>
            </a:r>
            <a:endParaRPr/>
          </a:p>
        </p:txBody>
      </p:sp>
      <p:sp>
        <p:nvSpPr>
          <p:cNvPr id="82" name="Google Shape;82;g10aa237e849_0_127"/>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b="0" i="0" lang="de-DE" sz="1100" u="none" cap="none" strike="noStrike">
                <a:solidFill>
                  <a:srgbClr val="565656"/>
                </a:solidFill>
                <a:latin typeface="Verdana"/>
                <a:ea typeface="Verdana"/>
                <a:cs typeface="Verdana"/>
                <a:sym typeface="Verdana"/>
              </a:rPr>
              <a:t>Steinmann et al. (2016)</a:t>
            </a:r>
            <a:endParaRPr b="0" i="0" sz="1100" u="none" cap="none" strike="noStrike">
              <a:solidFill>
                <a:srgbClr val="000000"/>
              </a:solidFill>
              <a:latin typeface="Verdana"/>
              <a:ea typeface="Verdana"/>
              <a:cs typeface="Verdana"/>
              <a:sym typeface="Verdana"/>
            </a:endParaRPr>
          </a:p>
        </p:txBody>
      </p:sp>
      <p:pic>
        <p:nvPicPr>
          <p:cNvPr id="83" name="Google Shape;83;g10aa237e849_0_127"/>
          <p:cNvPicPr preferRelativeResize="0"/>
          <p:nvPr/>
        </p:nvPicPr>
        <p:blipFill rotWithShape="1">
          <a:blip r:embed="rId3">
            <a:alphaModFix/>
          </a:blip>
          <a:srcRect b="0" l="0" r="0" t="0"/>
          <a:stretch/>
        </p:blipFill>
        <p:spPr>
          <a:xfrm>
            <a:off x="5970999" y="2308899"/>
            <a:ext cx="2913400" cy="2348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0aa237e849_0_135"/>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 I</a:t>
            </a:r>
            <a:endParaRPr/>
          </a:p>
        </p:txBody>
      </p:sp>
      <p:sp>
        <p:nvSpPr>
          <p:cNvPr id="90" name="Google Shape;90;g10aa237e849_0_135"/>
          <p:cNvSpPr txBox="1"/>
          <p:nvPr>
            <p:ph idx="1" type="body"/>
          </p:nvPr>
        </p:nvSpPr>
        <p:spPr>
          <a:xfrm>
            <a:off x="4644125" y="1419625"/>
            <a:ext cx="4042800" cy="3174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de-DE"/>
              <a:t>Selection into preschool</a:t>
            </a:r>
            <a:endParaRPr/>
          </a:p>
          <a:p>
            <a:pPr indent="-342900" lvl="0" marL="457200" rtl="0" algn="l">
              <a:lnSpc>
                <a:spcPct val="100000"/>
              </a:lnSpc>
              <a:spcBef>
                <a:spcPts val="360"/>
              </a:spcBef>
              <a:spcAft>
                <a:spcPts val="0"/>
              </a:spcAft>
              <a:buSzPts val="1800"/>
              <a:buChar char="•"/>
            </a:pPr>
            <a:r>
              <a:rPr lang="de-DE"/>
              <a:t>Family income</a:t>
            </a:r>
            <a:endParaRPr/>
          </a:p>
          <a:p>
            <a:pPr indent="-342900" lvl="0" marL="457200" rtl="0" algn="l">
              <a:lnSpc>
                <a:spcPct val="100000"/>
              </a:lnSpc>
              <a:spcBef>
                <a:spcPts val="0"/>
              </a:spcBef>
              <a:spcAft>
                <a:spcPts val="0"/>
              </a:spcAft>
              <a:buSzPts val="1800"/>
              <a:buChar char="•"/>
            </a:pPr>
            <a:r>
              <a:rPr lang="de-DE"/>
              <a:t>Parental education</a:t>
            </a:r>
            <a:endParaRPr/>
          </a:p>
          <a:p>
            <a:pPr indent="-342900" lvl="0" marL="457200" rtl="0" algn="l">
              <a:lnSpc>
                <a:spcPct val="100000"/>
              </a:lnSpc>
              <a:spcBef>
                <a:spcPts val="0"/>
              </a:spcBef>
              <a:spcAft>
                <a:spcPts val="0"/>
              </a:spcAft>
              <a:buSzPts val="1800"/>
              <a:buChar char="•"/>
            </a:pPr>
            <a:r>
              <a:rPr lang="de-DE"/>
              <a:t>Parental occupation</a:t>
            </a:r>
            <a:endParaRPr/>
          </a:p>
          <a:p>
            <a:pPr indent="-342900" lvl="0" marL="457200" rtl="0" algn="l">
              <a:lnSpc>
                <a:spcPct val="100000"/>
              </a:lnSpc>
              <a:spcBef>
                <a:spcPts val="0"/>
              </a:spcBef>
              <a:spcAft>
                <a:spcPts val="0"/>
              </a:spcAft>
              <a:buSzPts val="1800"/>
              <a:buChar char="•"/>
            </a:pPr>
            <a:r>
              <a:rPr lang="de-DE"/>
              <a:t>Availability of care options in family</a:t>
            </a:r>
            <a:endParaRPr/>
          </a:p>
          <a:p>
            <a:pPr indent="-342900" lvl="0" marL="457200" rtl="0" algn="l">
              <a:lnSpc>
                <a:spcPct val="100000"/>
              </a:lnSpc>
              <a:spcBef>
                <a:spcPts val="0"/>
              </a:spcBef>
              <a:spcAft>
                <a:spcPts val="0"/>
              </a:spcAft>
              <a:buSzPts val="1800"/>
              <a:buChar char="•"/>
            </a:pPr>
            <a:r>
              <a:rPr lang="de-DE"/>
              <a:t>Migration background</a:t>
            </a:r>
            <a:endParaRPr/>
          </a:p>
          <a:p>
            <a:pPr indent="-342900" lvl="0" marL="457200" rtl="0" algn="l">
              <a:lnSpc>
                <a:spcPct val="100000"/>
              </a:lnSpc>
              <a:spcBef>
                <a:spcPts val="0"/>
              </a:spcBef>
              <a:spcAft>
                <a:spcPts val="0"/>
              </a:spcAft>
              <a:buSzPts val="1800"/>
              <a:buChar char="•"/>
            </a:pPr>
            <a:r>
              <a:rPr lang="de-DE"/>
              <a:t>… </a:t>
            </a:r>
            <a:r>
              <a:rPr lang="de-DE">
                <a:solidFill>
                  <a:srgbClr val="7F7F7F"/>
                </a:solidFill>
              </a:rPr>
              <a:t>(cf. Early &amp; Burchinal, 2001; Grogan, 2012; Kim &amp; Fram, 2009)</a:t>
            </a:r>
            <a:endParaRPr/>
          </a:p>
          <a:p>
            <a:pPr indent="0" lvl="0" marL="0" rtl="0" algn="l">
              <a:lnSpc>
                <a:spcPct val="100000"/>
              </a:lnSpc>
              <a:spcBef>
                <a:spcPts val="360"/>
              </a:spcBef>
              <a:spcAft>
                <a:spcPts val="0"/>
              </a:spcAft>
              <a:buSzPts val="1800"/>
              <a:buNone/>
            </a:pPr>
            <a:r>
              <a:t/>
            </a:r>
            <a:endParaRPr/>
          </a:p>
          <a:p>
            <a:pPr indent="0" lvl="0" marL="457200" rtl="0" algn="l">
              <a:lnSpc>
                <a:spcPct val="100000"/>
              </a:lnSpc>
              <a:spcBef>
                <a:spcPts val="360"/>
              </a:spcBef>
              <a:spcAft>
                <a:spcPts val="0"/>
              </a:spcAft>
              <a:buSzPts val="1800"/>
              <a:buNone/>
            </a:pPr>
            <a:r>
              <a:t/>
            </a:r>
            <a:endParaRPr/>
          </a:p>
        </p:txBody>
      </p:sp>
      <p:sp>
        <p:nvSpPr>
          <p:cNvPr id="91" name="Google Shape;91;g10aa237e849_0_135"/>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b="0" i="0" lang="de-DE" sz="1100" u="none" cap="none" strike="noStrike">
                <a:solidFill>
                  <a:srgbClr val="565656"/>
                </a:solidFill>
                <a:latin typeface="Verdana"/>
                <a:ea typeface="Verdana"/>
                <a:cs typeface="Verdana"/>
                <a:sym typeface="Verdana"/>
              </a:rPr>
              <a:t>Steinmann et al. (2016)</a:t>
            </a:r>
            <a:endParaRPr b="0" i="0" sz="1100" u="none" cap="none" strike="noStrike">
              <a:solidFill>
                <a:srgbClr val="000000"/>
              </a:solidFill>
              <a:latin typeface="Verdana"/>
              <a:ea typeface="Verdana"/>
              <a:cs typeface="Verdana"/>
              <a:sym typeface="Verdana"/>
            </a:endParaRPr>
          </a:p>
        </p:txBody>
      </p:sp>
      <p:pic>
        <p:nvPicPr>
          <p:cNvPr id="92" name="Google Shape;92;g10aa237e849_0_135"/>
          <p:cNvPicPr preferRelativeResize="0"/>
          <p:nvPr/>
        </p:nvPicPr>
        <p:blipFill rotWithShape="1">
          <a:blip r:embed="rId3">
            <a:alphaModFix/>
          </a:blip>
          <a:srcRect b="0" l="0" r="0" t="0"/>
          <a:stretch/>
        </p:blipFill>
        <p:spPr>
          <a:xfrm>
            <a:off x="457200" y="1881725"/>
            <a:ext cx="3811925" cy="206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0c24f3c25f_0_0"/>
          <p:cNvSpPr txBox="1"/>
          <p:nvPr>
            <p:ph type="title"/>
          </p:nvPr>
        </p:nvSpPr>
        <p:spPr>
          <a:xfrm>
            <a:off x="457200" y="205979"/>
            <a:ext cx="69951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a:t>
            </a:r>
            <a:r>
              <a:rPr lang="de-DE"/>
              <a:t> I</a:t>
            </a:r>
            <a:endParaRPr/>
          </a:p>
        </p:txBody>
      </p:sp>
      <p:sp>
        <p:nvSpPr>
          <p:cNvPr id="99" name="Google Shape;99;g10c24f3c25f_0_0"/>
          <p:cNvSpPr txBox="1"/>
          <p:nvPr>
            <p:ph idx="1" type="body"/>
          </p:nvPr>
        </p:nvSpPr>
        <p:spPr>
          <a:xfrm>
            <a:off x="457200" y="1419625"/>
            <a:ext cx="5513700" cy="3174900"/>
          </a:xfrm>
          <a:prstGeom prst="rect">
            <a:avLst/>
          </a:prstGeom>
          <a:noFill/>
          <a:ln>
            <a:noFill/>
          </a:ln>
        </p:spPr>
        <p:txBody>
          <a:bodyPr anchorCtr="0" anchor="t" bIns="45700" lIns="91425" spcFirstLastPara="1" rIns="91425" wrap="square" tIns="45700">
            <a:normAutofit/>
          </a:bodyPr>
          <a:lstStyle/>
          <a:p>
            <a:pPr indent="-342900" lvl="0" marL="457200" marR="0" rtl="0" algn="l">
              <a:lnSpc>
                <a:spcPct val="100000"/>
              </a:lnSpc>
              <a:spcBef>
                <a:spcPts val="0"/>
              </a:spcBef>
              <a:spcAft>
                <a:spcPts val="0"/>
              </a:spcAft>
              <a:buSzPts val="1800"/>
              <a:buChar char="•"/>
            </a:pPr>
            <a:r>
              <a:rPr lang="de-DE"/>
              <a:t>R exercise last week supported selection mechanism assumptions</a:t>
            </a:r>
            <a:endParaRPr/>
          </a:p>
          <a:p>
            <a:pPr indent="-342900" lvl="0" marL="457200" marR="0" rtl="0" algn="l">
              <a:lnSpc>
                <a:spcPct val="100000"/>
              </a:lnSpc>
              <a:spcBef>
                <a:spcPts val="0"/>
              </a:spcBef>
              <a:spcAft>
                <a:spcPts val="0"/>
              </a:spcAft>
              <a:buSzPts val="1800"/>
              <a:buChar char="•"/>
            </a:pPr>
            <a:r>
              <a:rPr lang="de-DE"/>
              <a:t>Reading achievement advantage of treated children decreased once control variables were included</a:t>
            </a:r>
            <a:endParaRPr/>
          </a:p>
          <a:p>
            <a:pPr indent="-342900" lvl="0" marL="457200" marR="0" rtl="0" algn="l">
              <a:lnSpc>
                <a:spcPct val="100000"/>
              </a:lnSpc>
              <a:spcBef>
                <a:spcPts val="0"/>
              </a:spcBef>
              <a:spcAft>
                <a:spcPts val="0"/>
              </a:spcAft>
              <a:buSzPts val="1800"/>
              <a:buChar char="•"/>
            </a:pPr>
            <a:r>
              <a:rPr lang="de-DE"/>
              <a:t>Omitted variable bias could not be ruled out in regression study</a:t>
            </a:r>
            <a:endParaRPr/>
          </a:p>
        </p:txBody>
      </p:sp>
      <p:sp>
        <p:nvSpPr>
          <p:cNvPr id="100" name="Google Shape;100;g10c24f3c25f_0_0"/>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b="0" i="0" lang="de-DE" sz="1100" u="none" cap="none" strike="noStrike">
                <a:solidFill>
                  <a:srgbClr val="565656"/>
                </a:solidFill>
                <a:latin typeface="Verdana"/>
                <a:ea typeface="Verdana"/>
                <a:cs typeface="Verdana"/>
                <a:sym typeface="Verdana"/>
              </a:rPr>
              <a:t>Steinmann et al. (2016)</a:t>
            </a:r>
            <a:endParaRPr b="0" i="0" sz="1100" u="none" cap="none" strike="noStrike">
              <a:solidFill>
                <a:srgbClr val="000000"/>
              </a:solidFill>
              <a:latin typeface="Verdana"/>
              <a:ea typeface="Verdana"/>
              <a:cs typeface="Verdana"/>
              <a:sym typeface="Verdana"/>
            </a:endParaRPr>
          </a:p>
        </p:txBody>
      </p:sp>
      <p:pic>
        <p:nvPicPr>
          <p:cNvPr id="101" name="Google Shape;101;g10c24f3c25f_0_0"/>
          <p:cNvPicPr preferRelativeResize="0"/>
          <p:nvPr/>
        </p:nvPicPr>
        <p:blipFill rotWithShape="1">
          <a:blip r:embed="rId3">
            <a:alphaModFix/>
          </a:blip>
          <a:srcRect b="0" l="0" r="0" t="0"/>
          <a:stretch/>
        </p:blipFill>
        <p:spPr>
          <a:xfrm>
            <a:off x="5970999" y="2308899"/>
            <a:ext cx="2913400" cy="2348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0aa237e849_0_170"/>
          <p:cNvSpPr txBox="1"/>
          <p:nvPr>
            <p:ph type="title"/>
          </p:nvPr>
        </p:nvSpPr>
        <p:spPr>
          <a:xfrm>
            <a:off x="4059525" y="205975"/>
            <a:ext cx="3392700" cy="857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de-DE"/>
              <a:t>Preschool example II</a:t>
            </a:r>
            <a:endParaRPr/>
          </a:p>
        </p:txBody>
      </p:sp>
      <p:sp>
        <p:nvSpPr>
          <p:cNvPr id="108" name="Google Shape;108;g10aa237e849_0_170"/>
          <p:cNvSpPr txBox="1"/>
          <p:nvPr>
            <p:ph idx="1" type="body"/>
          </p:nvPr>
        </p:nvSpPr>
        <p:spPr>
          <a:xfrm>
            <a:off x="4059525" y="1419625"/>
            <a:ext cx="4248000" cy="3174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500"/>
              </a:spcBef>
              <a:spcAft>
                <a:spcPts val="0"/>
              </a:spcAft>
              <a:buNone/>
            </a:pPr>
            <a:r>
              <a:rPr lang="de-DE" sz="1400"/>
              <a:t>“the purpose of the current study is to investigate the effect that preschool participation might have on non-participating grade-four-students’ reading achievement using the PIRLS 2011 data by employing propensity score matching” (pp. 4-5)</a:t>
            </a:r>
            <a:endParaRPr sz="1400"/>
          </a:p>
          <a:p>
            <a:pPr indent="0" lvl="0" marL="0" rtl="0" algn="l">
              <a:lnSpc>
                <a:spcPct val="115000"/>
              </a:lnSpc>
              <a:spcBef>
                <a:spcPts val="500"/>
              </a:spcBef>
              <a:spcAft>
                <a:spcPts val="0"/>
              </a:spcAft>
              <a:buNone/>
            </a:pPr>
            <a:r>
              <a:t/>
            </a:r>
            <a:endParaRPr sz="1400"/>
          </a:p>
          <a:p>
            <a:pPr indent="-269999" lvl="0" marL="269999" rtl="0" algn="l">
              <a:lnSpc>
                <a:spcPct val="115000"/>
              </a:lnSpc>
              <a:spcBef>
                <a:spcPts val="500"/>
              </a:spcBef>
              <a:spcAft>
                <a:spcPts val="0"/>
              </a:spcAft>
              <a:buNone/>
            </a:pPr>
            <a:r>
              <a:rPr lang="de-DE" sz="1400"/>
              <a:t>→ 	</a:t>
            </a:r>
            <a:r>
              <a:rPr lang="de-DE" sz="1400">
                <a:solidFill>
                  <a:srgbClr val="ED1C24"/>
                </a:solidFill>
              </a:rPr>
              <a:t>What if those who did not attend would have attended?</a:t>
            </a:r>
            <a:endParaRPr sz="1400">
              <a:solidFill>
                <a:srgbClr val="ED1C24"/>
              </a:solidFill>
            </a:endParaRPr>
          </a:p>
        </p:txBody>
      </p:sp>
      <p:sp>
        <p:nvSpPr>
          <p:cNvPr id="109" name="Google Shape;109;g10aa237e849_0_170"/>
          <p:cNvSpPr txBox="1"/>
          <p:nvPr/>
        </p:nvSpPr>
        <p:spPr>
          <a:xfrm>
            <a:off x="6144000" y="4657725"/>
            <a:ext cx="3000000" cy="3540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100"/>
              <a:buFont typeface="Arial"/>
              <a:buNone/>
            </a:pPr>
            <a:r>
              <a:rPr lang="de-DE" sz="1100">
                <a:solidFill>
                  <a:srgbClr val="565656"/>
                </a:solidFill>
                <a:latin typeface="Verdana"/>
                <a:ea typeface="Verdana"/>
                <a:cs typeface="Verdana"/>
                <a:sym typeface="Verdana"/>
              </a:rPr>
              <a:t>Hogrebe &amp; Strietholt, 2016 </a:t>
            </a:r>
            <a:endParaRPr b="0" i="0" sz="1100" u="none" cap="none" strike="noStrike">
              <a:solidFill>
                <a:srgbClr val="000000"/>
              </a:solidFill>
              <a:latin typeface="Verdana"/>
              <a:ea typeface="Verdana"/>
              <a:cs typeface="Verdana"/>
              <a:sym typeface="Verdana"/>
            </a:endParaRPr>
          </a:p>
        </p:txBody>
      </p:sp>
      <p:pic>
        <p:nvPicPr>
          <p:cNvPr id="110" name="Google Shape;110;g10aa237e849_0_170"/>
          <p:cNvPicPr preferRelativeResize="0"/>
          <p:nvPr/>
        </p:nvPicPr>
        <p:blipFill>
          <a:blip r:embed="rId3">
            <a:alphaModFix/>
          </a:blip>
          <a:stretch>
            <a:fillRect/>
          </a:stretch>
        </p:blipFill>
        <p:spPr>
          <a:xfrm>
            <a:off x="457199" y="129000"/>
            <a:ext cx="3392775" cy="45287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Elementar">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arissa">
  <a:themeElements>
    <a:clrScheme name="Elementar">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2018-03-06T14:20:06Z</dcterms:created>
  <dc:creator>Steinmann</dc:creator>
</cp:coreProperties>
</file>