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5"/>
  </p:sldMasterIdLst>
  <p:notesMasterIdLst>
    <p:notesMasterId r:id="rId30"/>
  </p:notesMasterIdLst>
  <p:handoutMasterIdLst>
    <p:handoutMasterId r:id="rId31"/>
  </p:handoutMasterIdLst>
  <p:sldIdLst>
    <p:sldId id="256" r:id="rId6"/>
    <p:sldId id="310" r:id="rId7"/>
    <p:sldId id="283" r:id="rId8"/>
    <p:sldId id="284" r:id="rId9"/>
    <p:sldId id="257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4" r:id="rId20"/>
    <p:sldId id="325" r:id="rId21"/>
    <p:sldId id="326" r:id="rId22"/>
    <p:sldId id="327" r:id="rId23"/>
    <p:sldId id="328" r:id="rId24"/>
    <p:sldId id="332" r:id="rId25"/>
    <p:sldId id="280" r:id="rId26"/>
    <p:sldId id="309" r:id="rId27"/>
    <p:sldId id="329" r:id="rId28"/>
    <p:sldId id="330" r:id="rId29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4B48"/>
    <a:srgbClr val="0000FF"/>
    <a:srgbClr val="00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3980" autoAdjust="0"/>
  </p:normalViewPr>
  <p:slideViewPr>
    <p:cSldViewPr snapToGrid="0">
      <p:cViewPr varScale="1">
        <p:scale>
          <a:sx n="97" d="100"/>
          <a:sy n="97" d="100"/>
        </p:scale>
        <p:origin x="102" y="90"/>
      </p:cViewPr>
      <p:guideLst/>
    </p:cSldViewPr>
  </p:slideViewPr>
  <p:outlineViewPr>
    <p:cViewPr>
      <p:scale>
        <a:sx n="33" d="100"/>
        <a:sy n="33" d="100"/>
      </p:scale>
      <p:origin x="0" y="-55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D39DD-9085-460F-B492-4E6B73ABDC98}" type="doc">
      <dgm:prSet loTypeId="urn:microsoft.com/office/officeart/2005/8/layout/funnel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77984-5688-4A8E-85F9-71CACFF156ED}">
      <dgm:prSet phldrT="[Text]"/>
      <dgm:spPr/>
      <dgm:t>
        <a:bodyPr/>
        <a:lstStyle/>
        <a:p>
          <a:r>
            <a:rPr lang="nb-NO" dirty="0" err="1" smtClean="0"/>
            <a:t>Treatment</a:t>
          </a:r>
          <a:endParaRPr lang="en-US" dirty="0"/>
        </a:p>
      </dgm:t>
    </dgm:pt>
    <dgm:pt modelId="{A1C43180-A2E4-4EC3-A67E-84B96F57E15C}" type="parTrans" cxnId="{01A2A881-9171-4993-AAAF-78A6E6488624}">
      <dgm:prSet/>
      <dgm:spPr/>
      <dgm:t>
        <a:bodyPr/>
        <a:lstStyle/>
        <a:p>
          <a:endParaRPr lang="en-US"/>
        </a:p>
      </dgm:t>
    </dgm:pt>
    <dgm:pt modelId="{7957A8D4-1837-42FD-9CDF-C8A0BB0C2E2D}" type="sibTrans" cxnId="{01A2A881-9171-4993-AAAF-78A6E6488624}">
      <dgm:prSet/>
      <dgm:spPr/>
      <dgm:t>
        <a:bodyPr/>
        <a:lstStyle/>
        <a:p>
          <a:endParaRPr lang="en-US"/>
        </a:p>
      </dgm:t>
    </dgm:pt>
    <dgm:pt modelId="{698431F2-6763-4E80-9008-D2CA094F14C1}">
      <dgm:prSet phldrT="[Text]"/>
      <dgm:spPr/>
      <dgm:t>
        <a:bodyPr/>
        <a:lstStyle/>
        <a:p>
          <a:r>
            <a:rPr lang="nb-NO" dirty="0" err="1" smtClean="0"/>
            <a:t>Outcome</a:t>
          </a:r>
          <a:endParaRPr lang="en-US" dirty="0"/>
        </a:p>
      </dgm:t>
    </dgm:pt>
    <dgm:pt modelId="{A1E902B6-10C3-4F19-B7FF-25415E3D8B05}" type="parTrans" cxnId="{E1C034E9-251D-47F4-818D-04679FB91B53}">
      <dgm:prSet/>
      <dgm:spPr/>
      <dgm:t>
        <a:bodyPr/>
        <a:lstStyle/>
        <a:p>
          <a:endParaRPr lang="en-US"/>
        </a:p>
      </dgm:t>
    </dgm:pt>
    <dgm:pt modelId="{FB1A5D71-93F3-4BAE-94FC-35D76E0A7FDC}" type="sibTrans" cxnId="{E1C034E9-251D-47F4-818D-04679FB91B53}">
      <dgm:prSet/>
      <dgm:spPr/>
      <dgm:t>
        <a:bodyPr/>
        <a:lstStyle/>
        <a:p>
          <a:endParaRPr lang="en-US"/>
        </a:p>
      </dgm:t>
    </dgm:pt>
    <dgm:pt modelId="{E1DEA1FB-45F8-4A65-89DF-148A127ED420}" type="pres">
      <dgm:prSet presAssocID="{014D39DD-9085-460F-B492-4E6B73ABDC9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380A0-6A9E-4071-AFA5-5476F115F70C}" type="pres">
      <dgm:prSet presAssocID="{014D39DD-9085-460F-B492-4E6B73ABDC98}" presName="ellipse" presStyleLbl="trBgShp" presStyleIdx="0" presStyleCnt="1"/>
      <dgm:spPr/>
    </dgm:pt>
    <dgm:pt modelId="{64E94AF8-6C7F-4B91-9F3B-A0C31D9F928E}" type="pres">
      <dgm:prSet presAssocID="{014D39DD-9085-460F-B492-4E6B73ABDC98}" presName="arrow1" presStyleLbl="fgShp" presStyleIdx="0" presStyleCnt="1"/>
      <dgm:spPr/>
    </dgm:pt>
    <dgm:pt modelId="{25093D51-B1F8-4ECB-AE94-1E9EF7FB7A6B}" type="pres">
      <dgm:prSet presAssocID="{014D39DD-9085-460F-B492-4E6B73ABDC9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E3525-393F-4E7F-8DEC-6F03171A1525}" type="pres">
      <dgm:prSet presAssocID="{698431F2-6763-4E80-9008-D2CA094F14C1}" presName="item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28585-842D-4742-93DA-60913D5A1402}" type="pres">
      <dgm:prSet presAssocID="{014D39DD-9085-460F-B492-4E6B73ABDC98}" presName="funnel" presStyleLbl="trAlignAcc1" presStyleIdx="0" presStyleCnt="1"/>
      <dgm:spPr/>
    </dgm:pt>
  </dgm:ptLst>
  <dgm:cxnLst>
    <dgm:cxn modelId="{E1C034E9-251D-47F4-818D-04679FB91B53}" srcId="{014D39DD-9085-460F-B492-4E6B73ABDC98}" destId="{698431F2-6763-4E80-9008-D2CA094F14C1}" srcOrd="1" destOrd="0" parTransId="{A1E902B6-10C3-4F19-B7FF-25415E3D8B05}" sibTransId="{FB1A5D71-93F3-4BAE-94FC-35D76E0A7FDC}"/>
    <dgm:cxn modelId="{061E237C-E116-4954-8CD9-79AFE69074E5}" type="presOf" srcId="{014D39DD-9085-460F-B492-4E6B73ABDC98}" destId="{E1DEA1FB-45F8-4A65-89DF-148A127ED420}" srcOrd="0" destOrd="0" presId="urn:microsoft.com/office/officeart/2005/8/layout/funnel1"/>
    <dgm:cxn modelId="{31758323-0C75-4704-8B75-0E4DBBC56A25}" type="presOf" srcId="{698431F2-6763-4E80-9008-D2CA094F14C1}" destId="{25093D51-B1F8-4ECB-AE94-1E9EF7FB7A6B}" srcOrd="0" destOrd="0" presId="urn:microsoft.com/office/officeart/2005/8/layout/funnel1"/>
    <dgm:cxn modelId="{3C967EE9-B9E4-43CC-BAB1-34D7EA41D443}" type="presOf" srcId="{DB677984-5688-4A8E-85F9-71CACFF156ED}" destId="{9D0E3525-393F-4E7F-8DEC-6F03171A1525}" srcOrd="0" destOrd="0" presId="urn:microsoft.com/office/officeart/2005/8/layout/funnel1"/>
    <dgm:cxn modelId="{01A2A881-9171-4993-AAAF-78A6E6488624}" srcId="{014D39DD-9085-460F-B492-4E6B73ABDC98}" destId="{DB677984-5688-4A8E-85F9-71CACFF156ED}" srcOrd="0" destOrd="0" parTransId="{A1C43180-A2E4-4EC3-A67E-84B96F57E15C}" sibTransId="{7957A8D4-1837-42FD-9CDF-C8A0BB0C2E2D}"/>
    <dgm:cxn modelId="{C0D8FF04-5439-435D-B00D-90B014A0F826}" type="presParOf" srcId="{E1DEA1FB-45F8-4A65-89DF-148A127ED420}" destId="{C2C380A0-6A9E-4071-AFA5-5476F115F70C}" srcOrd="0" destOrd="0" presId="urn:microsoft.com/office/officeart/2005/8/layout/funnel1"/>
    <dgm:cxn modelId="{BB1624A8-769A-402E-B16B-154696F08CF6}" type="presParOf" srcId="{E1DEA1FB-45F8-4A65-89DF-148A127ED420}" destId="{64E94AF8-6C7F-4B91-9F3B-A0C31D9F928E}" srcOrd="1" destOrd="0" presId="urn:microsoft.com/office/officeart/2005/8/layout/funnel1"/>
    <dgm:cxn modelId="{F6238DA4-FC3E-4C1B-98EB-38E99E8184FE}" type="presParOf" srcId="{E1DEA1FB-45F8-4A65-89DF-148A127ED420}" destId="{25093D51-B1F8-4ECB-AE94-1E9EF7FB7A6B}" srcOrd="2" destOrd="0" presId="urn:microsoft.com/office/officeart/2005/8/layout/funnel1"/>
    <dgm:cxn modelId="{B304D05C-2647-4025-9618-D6435CBC3160}" type="presParOf" srcId="{E1DEA1FB-45F8-4A65-89DF-148A127ED420}" destId="{9D0E3525-393F-4E7F-8DEC-6F03171A1525}" srcOrd="3" destOrd="0" presId="urn:microsoft.com/office/officeart/2005/8/layout/funnel1"/>
    <dgm:cxn modelId="{794630DD-BCA9-423E-9E56-9303E3EC5CAA}" type="presParOf" srcId="{E1DEA1FB-45F8-4A65-89DF-148A127ED420}" destId="{A1A28585-842D-4742-93DA-60913D5A1402}" srcOrd="4" destOrd="0" presId="urn:microsoft.com/office/officeart/2005/8/layout/funnel1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380A0-6A9E-4071-AFA5-5476F115F70C}">
      <dsp:nvSpPr>
        <dsp:cNvPr id="0" name=""/>
        <dsp:cNvSpPr/>
      </dsp:nvSpPr>
      <dsp:spPr>
        <a:xfrm>
          <a:off x="946202" y="729679"/>
          <a:ext cx="3457794" cy="12008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94AF8-6C7F-4B91-9F3B-A0C31D9F928E}">
      <dsp:nvSpPr>
        <dsp:cNvPr id="0" name=""/>
        <dsp:cNvSpPr/>
      </dsp:nvSpPr>
      <dsp:spPr>
        <a:xfrm>
          <a:off x="2345403" y="3670145"/>
          <a:ext cx="670115" cy="4288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93D51-B1F8-4ECB-AE94-1E9EF7FB7A6B}">
      <dsp:nvSpPr>
        <dsp:cNvPr id="0" name=""/>
        <dsp:cNvSpPr/>
      </dsp:nvSpPr>
      <dsp:spPr>
        <a:xfrm>
          <a:off x="1072184" y="4013244"/>
          <a:ext cx="3216553" cy="80413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900" kern="1200" dirty="0" err="1" smtClean="0"/>
            <a:t>Outcome</a:t>
          </a:r>
          <a:endParaRPr lang="en-US" sz="2900" kern="1200" dirty="0"/>
        </a:p>
      </dsp:txBody>
      <dsp:txXfrm>
        <a:off x="1072184" y="4013244"/>
        <a:ext cx="3216553" cy="804138"/>
      </dsp:txXfrm>
    </dsp:sp>
    <dsp:sp modelId="{9D0E3525-393F-4E7F-8DEC-6F03171A1525}">
      <dsp:nvSpPr>
        <dsp:cNvPr id="0" name=""/>
        <dsp:cNvSpPr/>
      </dsp:nvSpPr>
      <dsp:spPr>
        <a:xfrm>
          <a:off x="1474253" y="796691"/>
          <a:ext cx="1876322" cy="18763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200" kern="1200" dirty="0" err="1" smtClean="0"/>
            <a:t>Treatment</a:t>
          </a:r>
          <a:endParaRPr lang="en-US" sz="2200" kern="1200" dirty="0"/>
        </a:p>
      </dsp:txBody>
      <dsp:txXfrm>
        <a:off x="1749034" y="1071472"/>
        <a:ext cx="1326760" cy="1326760"/>
      </dsp:txXfrm>
    </dsp:sp>
    <dsp:sp modelId="{A1A28585-842D-4742-93DA-60913D5A1402}">
      <dsp:nvSpPr>
        <dsp:cNvPr id="0" name=""/>
        <dsp:cNvSpPr/>
      </dsp:nvSpPr>
      <dsp:spPr>
        <a:xfrm>
          <a:off x="804138" y="582254"/>
          <a:ext cx="3752645" cy="300211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CBB1AE-B262-4787-8C52-A05D0CE604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FD16A-3B73-4A4E-801F-F604E6F8D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DD0C3-4885-4BAA-9AA1-C9918694A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4A009-C602-41F4-8272-F25F5B0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1F8B-E38A-4262-93D6-EEE8CE2CF8C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2985F-36CD-4D87-8C89-674A558E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 b="1" baseline="0" noProof="0" dirty="0" smtClean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 dirty="0" err="1" smtClean="0"/>
              <a:t>Validity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assumptions</a:t>
            </a:r>
            <a:r>
              <a:rPr lang="nb-NO" baseline="0" dirty="0" smtClean="0"/>
              <a:t>: </a:t>
            </a:r>
            <a:r>
              <a:rPr lang="nb-NO" baseline="0" dirty="0" err="1" smtClean="0"/>
              <a:t>relevance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indepence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exclusion</a:t>
            </a:r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Different </a:t>
            </a:r>
            <a:r>
              <a:rPr lang="nb-NO" baseline="0" dirty="0" err="1" smtClean="0"/>
              <a:t>sets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compliers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same LATE -&gt; </a:t>
            </a:r>
            <a:r>
              <a:rPr lang="nb-NO" baseline="0" dirty="0" err="1" smtClean="0"/>
              <a:t>suggest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LATE </a:t>
            </a:r>
            <a:r>
              <a:rPr lang="nb-NO" baseline="0" dirty="0" err="1" smtClean="0"/>
              <a:t>might</a:t>
            </a:r>
            <a:r>
              <a:rPr lang="nb-NO" baseline="0" dirty="0" smtClean="0"/>
              <a:t> be TOT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(up)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Always</a:t>
            </a:r>
            <a:r>
              <a:rPr lang="nb-NO" baseline="0" dirty="0" smtClean="0"/>
              <a:t>-takers: students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will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</a:t>
            </a:r>
            <a:r>
              <a:rPr lang="nb-NO" baseline="0" dirty="0" smtClean="0"/>
              <a:t> to KIPP </a:t>
            </a:r>
            <a:r>
              <a:rPr lang="nb-NO" baseline="0" dirty="0" err="1" smtClean="0"/>
              <a:t>independently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results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lottery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people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find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way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even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they</a:t>
            </a:r>
            <a:r>
              <a:rPr lang="nb-NO" baseline="0" dirty="0" smtClean="0"/>
              <a:t> do not </a:t>
            </a:r>
            <a:r>
              <a:rPr lang="nb-NO" baseline="0" dirty="0" err="1" smtClean="0"/>
              <a:t>win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lottery</a:t>
            </a:r>
            <a:r>
              <a:rPr lang="nb-NO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 smtClean="0"/>
              <a:t>0. </a:t>
            </a:r>
            <a:r>
              <a:rPr lang="nb-NO" noProof="0" dirty="0" err="1" smtClean="0"/>
              <a:t>We</a:t>
            </a:r>
            <a:r>
              <a:rPr lang="nb-NO" noProof="0" dirty="0" smtClean="0"/>
              <a:t> </a:t>
            </a:r>
            <a:r>
              <a:rPr lang="nb-NO" noProof="0" dirty="0" err="1" smtClean="0"/>
              <a:t>use</a:t>
            </a:r>
            <a:r>
              <a:rPr lang="nb-NO" noProof="0" dirty="0" smtClean="0"/>
              <a:t> </a:t>
            </a:r>
            <a:r>
              <a:rPr lang="nb-NO" noProof="0" dirty="0" err="1" smtClean="0"/>
              <a:t>the</a:t>
            </a:r>
            <a:r>
              <a:rPr lang="nb-NO" noProof="0" dirty="0" smtClean="0"/>
              <a:t> last </a:t>
            </a:r>
            <a:r>
              <a:rPr lang="nb-NO" noProof="0" dirty="0" err="1" smtClean="0"/>
              <a:t>example</a:t>
            </a:r>
            <a:r>
              <a:rPr lang="nb-NO" noProof="0" dirty="0" smtClean="0"/>
              <a:t> in </a:t>
            </a:r>
            <a:r>
              <a:rPr lang="nb-NO" noProof="0" dirty="0" err="1" smtClean="0"/>
              <a:t>the</a:t>
            </a:r>
            <a:r>
              <a:rPr lang="nb-NO" noProof="0" dirty="0" smtClean="0"/>
              <a:t> book to </a:t>
            </a:r>
            <a:r>
              <a:rPr lang="nb-NO" noProof="0" dirty="0" err="1" smtClean="0"/>
              <a:t>illustrate</a:t>
            </a:r>
            <a:r>
              <a:rPr lang="nb-NO" noProof="0" dirty="0" smtClean="0"/>
              <a:t> a more </a:t>
            </a:r>
            <a:r>
              <a:rPr lang="nb-NO" noProof="0" dirty="0" err="1" smtClean="0"/>
              <a:t>sophisticated</a:t>
            </a:r>
            <a:r>
              <a:rPr lang="nb-NO" baseline="0" noProof="0" dirty="0" smtClean="0"/>
              <a:t> and sound </a:t>
            </a:r>
            <a:r>
              <a:rPr lang="nb-NO" baseline="0" noProof="0" dirty="0" err="1" smtClean="0"/>
              <a:t>way</a:t>
            </a:r>
            <a:r>
              <a:rPr lang="nb-NO" baseline="0" noProof="0" dirty="0" smtClean="0"/>
              <a:t> to </a:t>
            </a:r>
            <a:r>
              <a:rPr lang="nb-NO" baseline="0" noProof="0" dirty="0" err="1" smtClean="0"/>
              <a:t>obtain</a:t>
            </a:r>
            <a:r>
              <a:rPr lang="nb-NO" baseline="0" noProof="0" dirty="0" smtClean="0"/>
              <a:t> LATE </a:t>
            </a:r>
            <a:r>
              <a:rPr lang="nb-NO" baseline="0" noProof="0" dirty="0" err="1" smtClean="0"/>
              <a:t>estimates</a:t>
            </a:r>
            <a:r>
              <a:rPr lang="nb-NO" baseline="0" noProof="0" dirty="0" smtClean="0"/>
              <a:t>. In </a:t>
            </a:r>
            <a:r>
              <a:rPr lang="nb-NO" baseline="0" noProof="0" dirty="0" err="1" smtClean="0"/>
              <a:t>this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example</a:t>
            </a:r>
            <a:r>
              <a:rPr lang="nb-NO" baseline="0" noProof="0" dirty="0" smtClean="0"/>
              <a:t>…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A </a:t>
            </a:r>
            <a:r>
              <a:rPr lang="nb-NO" baseline="0" noProof="0" dirty="0" err="1" smtClean="0"/>
              <a:t>common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hypothesis</a:t>
            </a:r>
            <a:r>
              <a:rPr lang="nb-NO" baseline="0" noProof="0" dirty="0" smtClean="0"/>
              <a:t> is…</a:t>
            </a:r>
          </a:p>
          <a:p>
            <a:pPr marL="228600" indent="-228600">
              <a:buAutoNum type="arabicPeriod"/>
            </a:pP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there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might</a:t>
            </a:r>
            <a:r>
              <a:rPr lang="nb-NO" baseline="0" noProof="0" dirty="0" smtClean="0"/>
              <a:t> be </a:t>
            </a:r>
            <a:r>
              <a:rPr lang="nb-NO" baseline="0" noProof="0" dirty="0" err="1" smtClean="0"/>
              <a:t>several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reasons</a:t>
            </a:r>
            <a:r>
              <a:rPr lang="nb-NO" baseline="0" noProof="0" dirty="0" smtClean="0"/>
              <a:t> for </a:t>
            </a:r>
            <a:r>
              <a:rPr lang="nb-NO" baseline="0" noProof="0" dirty="0" err="1" smtClean="0"/>
              <a:t>which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family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size</a:t>
            </a:r>
            <a:r>
              <a:rPr lang="nb-NO" baseline="0" noProof="0" dirty="0" smtClean="0"/>
              <a:t> is </a:t>
            </a:r>
            <a:r>
              <a:rPr lang="nb-NO" baseline="0" noProof="0" dirty="0" err="1" smtClean="0"/>
              <a:t>endogenous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smtClean="0"/>
              <a:t>For </a:t>
            </a:r>
            <a:r>
              <a:rPr lang="nb-NO" baseline="0" noProof="0" dirty="0" err="1" smtClean="0"/>
              <a:t>example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know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educated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mothers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tend</a:t>
            </a:r>
            <a:r>
              <a:rPr lang="nb-NO" baseline="0" noProof="0" dirty="0" smtClean="0"/>
              <a:t> to have </a:t>
            </a:r>
            <a:r>
              <a:rPr lang="nb-NO" baseline="0" noProof="0" dirty="0" err="1" smtClean="0"/>
              <a:t>fewer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children</a:t>
            </a:r>
            <a:r>
              <a:rPr lang="nb-NO" baseline="0" noProof="0" dirty="0" smtClean="0"/>
              <a:t>, and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parental SES is </a:t>
            </a:r>
            <a:r>
              <a:rPr lang="nb-NO" baseline="0" noProof="0" dirty="0" err="1" smtClean="0"/>
              <a:t>highly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correlated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with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academic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achievement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children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there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may</a:t>
            </a:r>
            <a:r>
              <a:rPr lang="nb-NO" baseline="0" noProof="0" dirty="0" smtClean="0"/>
              <a:t> be </a:t>
            </a:r>
            <a:r>
              <a:rPr lang="nb-NO" baseline="0" noProof="0" dirty="0" err="1" smtClean="0"/>
              <a:t>other</a:t>
            </a:r>
            <a:r>
              <a:rPr lang="nb-NO" baseline="0" noProof="0" dirty="0" smtClean="0"/>
              <a:t> variables, </a:t>
            </a:r>
            <a:r>
              <a:rPr lang="nb-NO" baseline="0" noProof="0" dirty="0" err="1" smtClean="0"/>
              <a:t>some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them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unobservable</a:t>
            </a:r>
            <a:r>
              <a:rPr lang="nb-NO" baseline="0" noProof="0" dirty="0" smtClean="0"/>
              <a:t>,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can</a:t>
            </a:r>
            <a:r>
              <a:rPr lang="nb-NO" baseline="0" noProof="0" dirty="0" smtClean="0"/>
              <a:t> not </a:t>
            </a:r>
            <a:r>
              <a:rPr lang="nb-NO" baseline="0" noProof="0" dirty="0" err="1" smtClean="0"/>
              <a:t>control</a:t>
            </a:r>
            <a:r>
              <a:rPr lang="nb-NO" baseline="0" noProof="0" dirty="0" smtClean="0"/>
              <a:t> for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Here </a:t>
            </a:r>
            <a:r>
              <a:rPr lang="nb-NO" baseline="0" noProof="0" dirty="0" err="1" smtClean="0"/>
              <a:t>comes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magic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IV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noProof="0" dirty="0" smtClean="0"/>
              <a:t>Potential instruments</a:t>
            </a:r>
            <a:r>
              <a:rPr lang="en-US" baseline="0" noProof="0" dirty="0" smtClean="0"/>
              <a:t> requirements</a:t>
            </a:r>
            <a:endParaRPr lang="en-US" noProof="0" dirty="0" smtClean="0"/>
          </a:p>
          <a:p>
            <a:pPr marL="685732" lvl="1" indent="-228600">
              <a:buAutoNum type="arabicPeriod"/>
            </a:pPr>
            <a:r>
              <a:rPr lang="en-US" noProof="0" dirty="0" smtClean="0"/>
              <a:t>relevance (first stage) requirement. </a:t>
            </a:r>
          </a:p>
          <a:p>
            <a:pPr marL="685732" lvl="1" indent="-228600">
              <a:buAutoNum type="arabicPeriod"/>
            </a:pPr>
            <a:r>
              <a:rPr lang="en-US" noProof="0" dirty="0" smtClean="0"/>
              <a:t>We further need independence (having twins does</a:t>
            </a:r>
            <a:r>
              <a:rPr lang="en-US" baseline="0" noProof="0" dirty="0" smtClean="0"/>
              <a:t> not depend of the parents –e.g., nowadays age is a factor-, and sex of the second child does not depend of the parents), </a:t>
            </a:r>
          </a:p>
          <a:p>
            <a:pPr marL="685732" lvl="1" indent="-228600">
              <a:buAutoNum type="arabicPeriod"/>
            </a:pPr>
            <a:r>
              <a:rPr lang="en-US" baseline="0" noProof="0" dirty="0" smtClean="0"/>
              <a:t>and the exclusion restriction (the only way this affect schooling of the population is through their effect on family size -e.g., we might think that sex composition of the children might influence allocation of educational investment across children within families, or whether or not they share bedroom, leisure, educational space)</a:t>
            </a:r>
            <a:r>
              <a:rPr lang="nb-NO" baseline="0" noProof="0" dirty="0" smtClean="0"/>
              <a:t>.</a:t>
            </a:r>
            <a:endParaRPr lang="en-US" baseline="0" noProof="0" dirty="0" smtClean="0"/>
          </a:p>
          <a:p>
            <a:pPr marL="228600" lvl="0" indent="-228600">
              <a:buAutoNum type="arabicPeriod"/>
            </a:pPr>
            <a:r>
              <a:rPr lang="en-US" baseline="0" noProof="0" dirty="0" smtClean="0"/>
              <a:t>If requirements are satisfied we can move from fruitless to fruitful comparisons, aka, estimation of 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 noProof="0" dirty="0" err="1" smtClean="0"/>
              <a:t>Recapitulating</a:t>
            </a:r>
            <a:endParaRPr lang="nb-NO" noProof="0" dirty="0" smtClean="0"/>
          </a:p>
          <a:p>
            <a:pPr marL="228600" indent="-228600">
              <a:buAutoNum type="arabicPeriod"/>
            </a:pPr>
            <a:r>
              <a:rPr lang="nb-NO" noProof="0" dirty="0" err="1" smtClean="0"/>
              <a:t>Why</a:t>
            </a:r>
            <a:r>
              <a:rPr lang="nb-NO" noProof="0" dirty="0" smtClean="0"/>
              <a:t> do </a:t>
            </a:r>
            <a:r>
              <a:rPr lang="nb-NO" noProof="0" dirty="0" err="1" smtClean="0"/>
              <a:t>we</a:t>
            </a:r>
            <a:r>
              <a:rPr lang="nb-NO" noProof="0" dirty="0" smtClean="0"/>
              <a:t> </a:t>
            </a:r>
            <a:r>
              <a:rPr lang="nb-NO" noProof="0" dirty="0" err="1" smtClean="0"/>
              <a:t>want</a:t>
            </a:r>
            <a:r>
              <a:rPr lang="nb-NO" noProof="0" dirty="0" smtClean="0"/>
              <a:t> to do 2SLS</a:t>
            </a:r>
          </a:p>
          <a:p>
            <a:pPr marL="228600" indent="-228600">
              <a:buAutoNum type="arabicPeriod"/>
            </a:pPr>
            <a:r>
              <a:rPr lang="nb-NO" noProof="0" dirty="0" smtClean="0"/>
              <a:t>How do </a:t>
            </a:r>
            <a:r>
              <a:rPr lang="nb-NO" noProof="0" dirty="0" err="1" smtClean="0"/>
              <a:t>we</a:t>
            </a:r>
            <a:r>
              <a:rPr lang="nb-NO" noProof="0" dirty="0" smtClean="0"/>
              <a:t> </a:t>
            </a:r>
            <a:r>
              <a:rPr lang="nb-NO" noProof="0" dirty="0" err="1" smtClean="0"/>
              <a:t>estimate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them</a:t>
            </a:r>
            <a:r>
              <a:rPr lang="nb-NO" baseline="0" noProof="0" dirty="0" smtClean="0"/>
              <a:t>. 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Re-</a:t>
            </a:r>
            <a:r>
              <a:rPr lang="nb-NO" baseline="0" noProof="0" dirty="0" err="1" smtClean="0"/>
              <a:t>writing</a:t>
            </a:r>
            <a:r>
              <a:rPr lang="nb-NO" baseline="0" noProof="0" dirty="0" smtClean="0"/>
              <a:t> first stages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The </a:t>
            </a:r>
            <a:r>
              <a:rPr lang="nb-NO" baseline="0" noProof="0" dirty="0" err="1" smtClean="0"/>
              <a:t>predicted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treatment</a:t>
            </a:r>
            <a:r>
              <a:rPr lang="nb-NO" baseline="0" noProof="0" dirty="0" smtClean="0"/>
              <a:t> is a </a:t>
            </a:r>
            <a:r>
              <a:rPr lang="nb-NO" baseline="0" noProof="0" dirty="0" err="1" smtClean="0"/>
              <a:t>prediction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treament</a:t>
            </a:r>
            <a:r>
              <a:rPr lang="nb-NO" baseline="0" noProof="0" dirty="0" smtClean="0"/>
              <a:t> due </a:t>
            </a:r>
            <a:r>
              <a:rPr lang="nb-NO" baseline="0" noProof="0" dirty="0" err="1" smtClean="0"/>
              <a:t>only</a:t>
            </a:r>
            <a:r>
              <a:rPr lang="nb-NO" baseline="0" noProof="0" dirty="0" smtClean="0"/>
              <a:t> to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random </a:t>
            </a:r>
            <a:r>
              <a:rPr lang="nb-NO" baseline="0" noProof="0" dirty="0" err="1" smtClean="0"/>
              <a:t>assignment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process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occurring</a:t>
            </a:r>
            <a:r>
              <a:rPr lang="nb-NO" baseline="0" noProof="0" dirty="0" smtClean="0"/>
              <a:t> in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first stage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In </a:t>
            </a:r>
            <a:r>
              <a:rPr lang="nb-NO" baseline="0" noProof="0" dirty="0" err="1" smtClean="0"/>
              <a:t>other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words</a:t>
            </a:r>
            <a:r>
              <a:rPr lang="nb-NO" baseline="0" noProof="0" dirty="0" smtClean="0"/>
              <a:t>, </a:t>
            </a:r>
            <a:r>
              <a:rPr lang="nb-NO" baseline="0" noProof="0" dirty="0" err="1" smtClean="0"/>
              <a:t>with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instrument,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strip from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treatment</a:t>
            </a:r>
            <a:r>
              <a:rPr lang="nb-NO" baseline="0" noProof="0" dirty="0" smtClean="0"/>
              <a:t> all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variation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is not random (</a:t>
            </a:r>
            <a:r>
              <a:rPr lang="nb-NO" baseline="0" noProof="0" dirty="0" err="1" smtClean="0"/>
              <a:t>linked</a:t>
            </a:r>
            <a:r>
              <a:rPr lang="nb-NO" baseline="0" noProof="0" dirty="0" smtClean="0"/>
              <a:t> to </a:t>
            </a:r>
            <a:r>
              <a:rPr lang="nb-NO" baseline="0" noProof="0" dirty="0" err="1" smtClean="0"/>
              <a:t>other</a:t>
            </a:r>
            <a:r>
              <a:rPr lang="nb-NO" baseline="0" noProof="0" dirty="0" smtClean="0"/>
              <a:t> variables, </a:t>
            </a:r>
            <a:r>
              <a:rPr lang="nb-NO" baseline="0" noProof="0" dirty="0" err="1" smtClean="0"/>
              <a:t>included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unobservable</a:t>
            </a:r>
            <a:r>
              <a:rPr lang="nb-NO" baseline="0" noProof="0" dirty="0" smtClean="0"/>
              <a:t>) to </a:t>
            </a:r>
            <a:r>
              <a:rPr lang="nb-NO" baseline="0" noProof="0" dirty="0" err="1" smtClean="0"/>
              <a:t>obtain</a:t>
            </a:r>
            <a:r>
              <a:rPr lang="nb-NO" baseline="0" noProof="0" dirty="0" smtClean="0"/>
              <a:t> an </a:t>
            </a:r>
            <a:r>
              <a:rPr lang="nb-NO" baseline="0" noProof="0" dirty="0" err="1" smtClean="0"/>
              <a:t>estimate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LATE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2.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Despite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equality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coefficients</a:t>
            </a:r>
            <a:r>
              <a:rPr lang="nb-NO" baseline="0" dirty="0" smtClean="0"/>
              <a:t>, 2SLS has </a:t>
            </a:r>
            <a:r>
              <a:rPr lang="nb-NO" baseline="0" dirty="0" err="1" smtClean="0"/>
              <a:t>several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21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1. </a:t>
            </a:r>
            <a:r>
              <a:rPr lang="nb-NO" dirty="0" err="1" smtClean="0"/>
              <a:t>Also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notice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LATE for </a:t>
            </a:r>
            <a:r>
              <a:rPr lang="nb-NO" baseline="0" dirty="0" err="1" smtClean="0"/>
              <a:t>both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examples</a:t>
            </a:r>
            <a:r>
              <a:rPr lang="nb-NO" baseline="0" dirty="0" smtClean="0"/>
              <a:t> is different,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threatens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external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validity</a:t>
            </a:r>
            <a:r>
              <a:rPr lang="nb-NO" baseline="0" dirty="0" smtClean="0"/>
              <a:t>. The </a:t>
            </a:r>
            <a:r>
              <a:rPr lang="nb-NO" baseline="0" dirty="0" err="1" smtClean="0"/>
              <a:t>increase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precision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only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increases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precision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estimate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yields</a:t>
            </a:r>
            <a:r>
              <a:rPr lang="nb-NO" baseline="0" dirty="0" smtClean="0"/>
              <a:t> a LATE </a:t>
            </a:r>
            <a:r>
              <a:rPr lang="nb-NO" baseline="0" dirty="0" err="1" smtClean="0"/>
              <a:t>informed</a:t>
            </a:r>
            <a:r>
              <a:rPr lang="nb-NO" baseline="0" dirty="0" smtClean="0"/>
              <a:t> by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different </a:t>
            </a:r>
            <a:r>
              <a:rPr lang="nb-NO" baseline="0" dirty="0" err="1" smtClean="0"/>
              <a:t>sources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randomization</a:t>
            </a:r>
            <a:r>
              <a:rPr lang="nb-NO" baseline="0" dirty="0" smtClean="0"/>
              <a:t>-&gt; more </a:t>
            </a:r>
            <a:r>
              <a:rPr lang="nb-NO" baseline="0" dirty="0" err="1" smtClean="0"/>
              <a:t>external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validity</a:t>
            </a:r>
            <a:r>
              <a:rPr lang="nb-NO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0. If we simplify (very much)</a:t>
            </a:r>
            <a:r>
              <a:rPr lang="en-US" baseline="0" noProof="0" dirty="0" smtClean="0"/>
              <a:t> what we learnt on sessions 5 and 6 we have that control strategies…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DAG </a:t>
            </a:r>
            <a:r>
              <a:rPr lang="nb-NO" baseline="0" noProof="0" dirty="0" err="1" smtClean="0"/>
              <a:t>causal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relation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want</a:t>
            </a:r>
            <a:r>
              <a:rPr lang="nb-NO" baseline="0" noProof="0" dirty="0" smtClean="0"/>
              <a:t> to </a:t>
            </a:r>
            <a:r>
              <a:rPr lang="nb-NO" baseline="0" noProof="0" dirty="0" err="1" smtClean="0"/>
              <a:t>measure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smtClean="0"/>
              <a:t>Som </a:t>
            </a:r>
            <a:r>
              <a:rPr lang="nb-NO" baseline="0" noProof="0" dirty="0" err="1" smtClean="0"/>
              <a:t>observable</a:t>
            </a:r>
            <a:r>
              <a:rPr lang="nb-NO" baseline="0" noProof="0" dirty="0" smtClean="0"/>
              <a:t> (</a:t>
            </a:r>
            <a:r>
              <a:rPr lang="nb-NO" baseline="0" noProof="0" dirty="0" err="1" smtClean="0"/>
              <a:t>vector</a:t>
            </a:r>
            <a:r>
              <a:rPr lang="nb-NO" baseline="0" noProof="0" dirty="0" smtClean="0"/>
              <a:t>)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variables </a:t>
            </a:r>
            <a:r>
              <a:rPr lang="nb-NO" baseline="0" noProof="0" dirty="0" err="1" smtClean="0"/>
              <a:t>confound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relation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err="1" smtClean="0"/>
              <a:t>Including</a:t>
            </a:r>
            <a:r>
              <a:rPr lang="nb-NO" baseline="0" noProof="0" dirty="0" smtClean="0"/>
              <a:t> it in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regression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eliminate</a:t>
            </a:r>
            <a:r>
              <a:rPr lang="nb-NO" baseline="0" noProof="0" dirty="0" smtClean="0"/>
              <a:t> bias </a:t>
            </a:r>
            <a:r>
              <a:rPr lang="nb-NO" baseline="0" noProof="0" dirty="0" err="1" smtClean="0"/>
              <a:t>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variable</a:t>
            </a:r>
          </a:p>
          <a:p>
            <a:pPr marL="228600" indent="-228600">
              <a:buAutoNum type="arabicPeriod"/>
            </a:pP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there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are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other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unobserved</a:t>
            </a:r>
            <a:r>
              <a:rPr lang="nb-NO" baseline="0" noProof="0" dirty="0" smtClean="0"/>
              <a:t> variables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have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same </a:t>
            </a:r>
            <a:r>
              <a:rPr lang="nb-NO" baseline="0" noProof="0" dirty="0" err="1" smtClean="0"/>
              <a:t>effect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than</a:t>
            </a:r>
            <a:r>
              <a:rPr lang="nb-NO" baseline="0" noProof="0" dirty="0" smtClean="0"/>
              <a:t> A </a:t>
            </a: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are</a:t>
            </a:r>
            <a:r>
              <a:rPr lang="nb-NO" baseline="0" noProof="0" dirty="0" smtClean="0"/>
              <a:t> not </a:t>
            </a:r>
            <a:r>
              <a:rPr lang="nb-NO" baseline="0" noProof="0" dirty="0" err="1" smtClean="0"/>
              <a:t>observed</a:t>
            </a:r>
            <a:r>
              <a:rPr lang="nb-NO" baseline="0" noProof="0" dirty="0" smtClean="0"/>
              <a:t>? A back </a:t>
            </a:r>
            <a:r>
              <a:rPr lang="nb-NO" baseline="0" noProof="0" dirty="0" err="1" smtClean="0"/>
              <a:t>door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confounds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estimate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causal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effect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even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control</a:t>
            </a:r>
            <a:r>
              <a:rPr lang="nb-NO" baseline="0" noProof="0" dirty="0" smtClean="0"/>
              <a:t> for A?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Instrumental variables </a:t>
            </a:r>
            <a:r>
              <a:rPr lang="nb-NO" baseline="0" noProof="0" dirty="0" err="1" smtClean="0"/>
              <a:t>role</a:t>
            </a:r>
            <a:r>
              <a:rPr lang="nb-NO" baseline="0" noProof="0" dirty="0" smtClean="0"/>
              <a:t> (</a:t>
            </a:r>
            <a:r>
              <a:rPr lang="nb-NO" b="1" baseline="0" noProof="0" dirty="0" err="1" smtClean="0"/>
              <a:t>emphasis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isolating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causal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effect</a:t>
            </a:r>
            <a:r>
              <a:rPr lang="nb-NO" baseline="0" noProof="0" dirty="0" smtClean="0"/>
              <a:t> taking </a:t>
            </a:r>
            <a:r>
              <a:rPr lang="nb-NO" baseline="0" noProof="0" dirty="0" err="1" smtClean="0"/>
              <a:t>advantage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a </a:t>
            </a:r>
            <a:r>
              <a:rPr lang="nb-NO" baseline="0" noProof="0" dirty="0" err="1" smtClean="0"/>
              <a:t>source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partial</a:t>
            </a:r>
            <a:r>
              <a:rPr lang="nb-NO" baseline="0" noProof="0" dirty="0" smtClean="0"/>
              <a:t> random </a:t>
            </a:r>
            <a:r>
              <a:rPr lang="nb-NO" baseline="0" noProof="0" dirty="0" err="1" smtClean="0"/>
              <a:t>assignment</a:t>
            </a:r>
            <a:r>
              <a:rPr lang="nb-NO" baseline="0" noProof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noProof="0" dirty="0" smtClean="0"/>
              <a:t>If we find an instrument Z, that causes X but is uncorrelated with U and Y, we can close any back door through which the causal effect of X on Y is being confounded</a:t>
            </a:r>
            <a:r>
              <a:rPr lang="nb-NO" baseline="0" dirty="0" smtClean="0"/>
              <a:t>. THAT is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ituition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IV </a:t>
            </a:r>
            <a:r>
              <a:rPr lang="nb-NO" baseline="0" dirty="0" err="1" smtClean="0"/>
              <a:t>approach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nb-NO" baseline="0" noProof="0" dirty="0" smtClean="0"/>
              <a:t>Definition from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book</a:t>
            </a:r>
            <a:endParaRPr lang="en-US" baseline="0" noProof="0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0. We are going to use this example from</a:t>
            </a:r>
            <a:r>
              <a:rPr lang="en-US" baseline="0" noProof="0" dirty="0" smtClean="0"/>
              <a:t> the book to illustrate how IV works. Description of the set up</a:t>
            </a:r>
          </a:p>
          <a:p>
            <a:pPr marL="228600" indent="-228600">
              <a:buAutoNum type="arabicPeriod"/>
            </a:pPr>
            <a:r>
              <a:rPr lang="en-US" noProof="0" dirty="0" smtClean="0"/>
              <a:t>KIPP skeptics have argued that KIPP’s apparent success reflects the fact that KIPP attracts families whose children are more likely to succeed anyway.</a:t>
            </a:r>
          </a:p>
          <a:p>
            <a:pPr marL="228600" indent="-228600">
              <a:buAutoNum type="arabicPeriod"/>
            </a:pPr>
            <a:r>
              <a:rPr lang="en-US" noProof="0" dirty="0" smtClean="0"/>
              <a:t>Representation of the set-up. Notice that lottery</a:t>
            </a:r>
            <a:r>
              <a:rPr lang="en-US" baseline="0" noProof="0" dirty="0" smtClean="0"/>
              <a:t> is partial or incomplete source of random assignment. Some of the randomness is lost because not everyone who won the lottery (221/303) goes to KIPP, while some who did not won the lottery (5/143) manages to get into KIPP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noProof="0" dirty="0" smtClean="0"/>
              <a:t>Notice that there are no significant differences</a:t>
            </a:r>
            <a:r>
              <a:rPr lang="en-US" baseline="0" noProof="0" dirty="0" smtClean="0"/>
              <a:t> between those who attended KIPP in pre-treatment outcomes. Already a sign that skeptics might be wrong in doubting the effectiveness of KIPP but not enough. </a:t>
            </a:r>
          </a:p>
          <a:p>
            <a:pPr marL="228600" indent="-228600">
              <a:buAutoNum type="arabicPeriod"/>
            </a:pPr>
            <a:r>
              <a:rPr lang="nb-NO" baseline="0" noProof="0" dirty="0" smtClean="0"/>
              <a:t>The </a:t>
            </a:r>
            <a:r>
              <a:rPr lang="nb-NO" baseline="0" noProof="0" dirty="0" err="1" smtClean="0"/>
              <a:t>lottery</a:t>
            </a:r>
            <a:r>
              <a:rPr lang="nb-NO" baseline="0" noProof="0" dirty="0" smtClean="0"/>
              <a:t> system is a </a:t>
            </a:r>
            <a:r>
              <a:rPr lang="nb-NO" baseline="0" noProof="0" dirty="0" err="1" smtClean="0"/>
              <a:t>source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partial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randomness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err="1" smtClean="0"/>
              <a:t>Lottery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winners</a:t>
            </a:r>
            <a:r>
              <a:rPr lang="nb-NO" baseline="0" noProof="0" dirty="0" smtClean="0"/>
              <a:t> (</a:t>
            </a:r>
            <a:r>
              <a:rPr lang="nb-NO" baseline="0" noProof="0" dirty="0" err="1" smtClean="0"/>
              <a:t>this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includes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also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those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who</a:t>
            </a:r>
            <a:r>
              <a:rPr lang="nb-NO" baseline="0" noProof="0" dirty="0" smtClean="0"/>
              <a:t> won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lottery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did</a:t>
            </a:r>
            <a:r>
              <a:rPr lang="nb-NO" baseline="0" noProof="0" dirty="0" smtClean="0"/>
              <a:t> not </a:t>
            </a:r>
            <a:r>
              <a:rPr lang="nb-NO" baseline="0" noProof="0" dirty="0" err="1" smtClean="0"/>
              <a:t>attend</a:t>
            </a:r>
            <a:r>
              <a:rPr lang="nb-NO" baseline="0" noProof="0" dirty="0" smtClean="0"/>
              <a:t> KIPP) have a </a:t>
            </a:r>
            <a:r>
              <a:rPr lang="nb-NO" baseline="0" noProof="0" dirty="0" err="1" smtClean="0"/>
              <a:t>markedly</a:t>
            </a:r>
            <a:r>
              <a:rPr lang="nb-NO" baseline="0" noProof="0" dirty="0" smtClean="0"/>
              <a:t> superior </a:t>
            </a:r>
            <a:r>
              <a:rPr lang="nb-NO" baseline="0" noProof="0" dirty="0" err="1" smtClean="0"/>
              <a:t>outcome</a:t>
            </a:r>
            <a:r>
              <a:rPr lang="nb-NO" baseline="0" noProof="0" dirty="0" smtClean="0"/>
              <a:t> (</a:t>
            </a:r>
            <a:r>
              <a:rPr lang="nb-NO" baseline="0" noProof="0" dirty="0" err="1" smtClean="0"/>
              <a:t>close</a:t>
            </a:r>
            <a:r>
              <a:rPr lang="nb-NO" baseline="0" noProof="0" dirty="0" smtClean="0"/>
              <a:t> to </a:t>
            </a:r>
            <a:r>
              <a:rPr lang="nb-NO" baseline="0" noProof="0" dirty="0" err="1" smtClean="0"/>
              <a:t>state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average</a:t>
            </a:r>
            <a:r>
              <a:rPr lang="nb-NO" baseline="0" noProof="0" dirty="0" smtClean="0"/>
              <a:t>, </a:t>
            </a:r>
            <a:r>
              <a:rPr lang="nb-NO" baseline="0" noProof="0" dirty="0" err="1" smtClean="0"/>
              <a:t>when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rest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Lynn is 3 standards </a:t>
            </a:r>
            <a:r>
              <a:rPr lang="nb-NO" baseline="0" noProof="0" dirty="0" err="1" smtClean="0"/>
              <a:t>deviations</a:t>
            </a:r>
            <a:r>
              <a:rPr lang="nb-NO" baseline="0" noProof="0" dirty="0" smtClean="0"/>
              <a:t> under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statal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average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smtClean="0"/>
              <a:t>«</a:t>
            </a:r>
            <a:r>
              <a:rPr lang="nb-NO" baseline="0" noProof="0" dirty="0" err="1" smtClean="0"/>
              <a:t>causal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effect</a:t>
            </a:r>
            <a:r>
              <a:rPr lang="nb-NO" baseline="0" noProof="0" dirty="0" smtClean="0"/>
              <a:t>»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lottery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this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does</a:t>
            </a:r>
            <a:r>
              <a:rPr lang="nb-NO" baseline="0" noProof="0" dirty="0" smtClean="0"/>
              <a:t> not </a:t>
            </a:r>
            <a:r>
              <a:rPr lang="nb-NO" baseline="0" noProof="0" dirty="0" err="1" smtClean="0"/>
              <a:t>say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anything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about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effect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attending</a:t>
            </a:r>
            <a:r>
              <a:rPr lang="nb-NO" baseline="0" noProof="0" dirty="0" smtClean="0"/>
              <a:t> to KIPP. The </a:t>
            </a:r>
            <a:r>
              <a:rPr lang="nb-NO" baseline="0" noProof="0" dirty="0" err="1" smtClean="0"/>
              <a:t>difference</a:t>
            </a:r>
            <a:r>
              <a:rPr lang="nb-NO" baseline="0" noProof="0" dirty="0" smtClean="0"/>
              <a:t> in scores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those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who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attended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migh</a:t>
            </a:r>
            <a:r>
              <a:rPr lang="nb-NO" baseline="0" noProof="0" dirty="0" smtClean="0"/>
              <a:t> be </a:t>
            </a:r>
            <a:r>
              <a:rPr lang="nb-NO" baseline="0" noProof="0" dirty="0" err="1" smtClean="0"/>
              <a:t>contaminated</a:t>
            </a:r>
            <a:r>
              <a:rPr lang="nb-NO" baseline="0" noProof="0" dirty="0" smtClean="0"/>
              <a:t> by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potential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selection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issues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make </a:t>
            </a:r>
            <a:r>
              <a:rPr lang="nb-NO" baseline="0" noProof="0" dirty="0" err="1" smtClean="0"/>
              <a:t>skeptiks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doubt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effect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KIPP  </a:t>
            </a:r>
            <a:endParaRPr lang="en-US" noProof="0" dirty="0" smtClean="0"/>
          </a:p>
          <a:p>
            <a:pPr marL="228600" indent="-228600">
              <a:buAutoNum type="arabicPeriod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noProof="0" dirty="0" smtClean="0"/>
              <a:t>But for the</a:t>
            </a:r>
            <a:r>
              <a:rPr lang="en-US" baseline="0" noProof="0" dirty="0" smtClean="0"/>
              <a:t> lottery system to be able to «isolate» the causal effect of attendance, must satisfy three conditions</a:t>
            </a:r>
          </a:p>
          <a:p>
            <a:pPr marL="228600" indent="-228600">
              <a:buAutoNum type="arabicPeriod"/>
            </a:pPr>
            <a:r>
              <a:rPr lang="en-US" baseline="0" noProof="0" dirty="0" smtClean="0"/>
              <a:t>Ask if this is reasonable, pin-point the difference in attendance between winners and losers .741</a:t>
            </a:r>
          </a:p>
          <a:p>
            <a:pPr marL="228600" indent="-228600">
              <a:buAutoNum type="arabicPeriod"/>
            </a:pPr>
            <a:r>
              <a:rPr lang="en-US" baseline="0" noProof="0" dirty="0" smtClean="0"/>
              <a:t>Ask if this is reasonable, pin-point that the lottery, in principle, is assumed to be random (nobody tampering with it) and so independent of unobservable </a:t>
            </a:r>
            <a:r>
              <a:rPr lang="en-US" baseline="0" noProof="0" dirty="0" smtClean="0"/>
              <a:t>differences</a:t>
            </a:r>
          </a:p>
          <a:p>
            <a:pPr marL="685732" lvl="1" indent="-228600">
              <a:buAutoNum type="arabicPeriod"/>
            </a:pPr>
            <a:r>
              <a:rPr lang="nb-NO" baseline="0" noProof="0" dirty="0" smtClean="0"/>
              <a:t>At </a:t>
            </a:r>
            <a:r>
              <a:rPr lang="nb-NO" baseline="0" noProof="0" dirty="0" err="1" smtClean="0"/>
              <a:t>least</a:t>
            </a:r>
            <a:r>
              <a:rPr lang="nb-NO" baseline="0" noProof="0" dirty="0" smtClean="0"/>
              <a:t>: </a:t>
            </a:r>
            <a:r>
              <a:rPr lang="nb-NO" baseline="0" noProof="0" dirty="0" err="1" smtClean="0"/>
              <a:t>ideally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independent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of</a:t>
            </a:r>
            <a:r>
              <a:rPr lang="nb-NO" baseline="0" noProof="0" dirty="0" smtClean="0"/>
              <a:t> all variables, </a:t>
            </a:r>
            <a:r>
              <a:rPr lang="nb-NO" baseline="0" noProof="0" dirty="0" err="1" smtClean="0"/>
              <a:t>observed</a:t>
            </a:r>
            <a:r>
              <a:rPr lang="nb-NO" baseline="0" noProof="0" dirty="0" smtClean="0"/>
              <a:t> and </a:t>
            </a:r>
            <a:r>
              <a:rPr lang="nb-NO" baseline="0" noProof="0" dirty="0" err="1" smtClean="0"/>
              <a:t>unobserved</a:t>
            </a:r>
            <a:r>
              <a:rPr lang="nb-NO" baseline="0" noProof="0" dirty="0" smtClean="0"/>
              <a:t>… </a:t>
            </a:r>
            <a:r>
              <a:rPr lang="nb-NO" baseline="0" noProof="0" dirty="0" err="1" smtClean="0"/>
              <a:t>but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if</a:t>
            </a:r>
            <a:r>
              <a:rPr lang="nb-NO" baseline="0" noProof="0" dirty="0" smtClean="0"/>
              <a:t> is </a:t>
            </a:r>
            <a:r>
              <a:rPr lang="nb-NO" baseline="0" noProof="0" dirty="0" err="1" smtClean="0"/>
              <a:t>correlated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with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observed</a:t>
            </a:r>
            <a:r>
              <a:rPr lang="nb-NO" baseline="0" noProof="0" dirty="0" smtClean="0"/>
              <a:t> variables,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can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use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traditional</a:t>
            </a:r>
            <a:r>
              <a:rPr lang="nb-NO" baseline="0" noProof="0" dirty="0" smtClean="0"/>
              <a:t> «</a:t>
            </a:r>
            <a:r>
              <a:rPr lang="nb-NO" baseline="0" noProof="0" dirty="0" err="1" smtClean="0"/>
              <a:t>control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strategies</a:t>
            </a:r>
            <a:r>
              <a:rPr lang="nb-NO" baseline="0" noProof="0" dirty="0" smtClean="0"/>
              <a:t>» </a:t>
            </a:r>
            <a:r>
              <a:rPr lang="nb-NO" baseline="0" noProof="0" dirty="0" err="1" smtClean="0"/>
              <a:t>already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seen</a:t>
            </a:r>
            <a:r>
              <a:rPr lang="nb-NO" baseline="0" noProof="0" dirty="0" smtClean="0"/>
              <a:t>.</a:t>
            </a:r>
            <a:endParaRPr lang="en-US" baseline="0" noProof="0" dirty="0" smtClean="0"/>
          </a:p>
          <a:p>
            <a:pPr marL="228600" indent="-228600">
              <a:buAutoNum type="arabicPeriod"/>
            </a:pPr>
            <a:r>
              <a:rPr lang="en-US" baseline="0" noProof="0" dirty="0" smtClean="0"/>
              <a:t>Ask if this is reasonable. Might winning the lottery suddenly motivate more the winners? Possibly but unlikely</a:t>
            </a:r>
            <a:r>
              <a:rPr lang="en-US" b="1" baseline="0" noProof="0" dirty="0" smtClean="0"/>
              <a:t>. Exclusion is generally difficult to prove. FIRST PROBLEM with IV</a:t>
            </a:r>
            <a:r>
              <a:rPr lang="en-US" baseline="0" noProof="0" dirty="0" smtClean="0"/>
              <a:t>. Relies on this assumption which can hardly be proved.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noProof="0" dirty="0" smtClean="0"/>
              <a:t>We are interested on the association of attendance to scores</a:t>
            </a:r>
          </a:p>
          <a:p>
            <a:pPr marL="228600" indent="-228600">
              <a:buAutoNum type="arabicPeriod"/>
            </a:pPr>
            <a:r>
              <a:rPr lang="nb-NO" noProof="0" dirty="0" err="1" smtClean="0"/>
              <a:t>However</a:t>
            </a:r>
            <a:r>
              <a:rPr lang="nb-NO" noProof="0" dirty="0" smtClean="0"/>
              <a:t> , </a:t>
            </a:r>
            <a:r>
              <a:rPr lang="nb-NO" noProof="0" dirty="0" err="1" smtClean="0"/>
              <a:t>skeptiks</a:t>
            </a:r>
            <a:r>
              <a:rPr lang="nb-NO" noProof="0" dirty="0" smtClean="0"/>
              <a:t> </a:t>
            </a:r>
            <a:r>
              <a:rPr lang="nb-NO" noProof="0" dirty="0" err="1" smtClean="0"/>
              <a:t>argue</a:t>
            </a:r>
            <a:r>
              <a:rPr lang="nb-NO" noProof="0" dirty="0" smtClean="0"/>
              <a:t> </a:t>
            </a:r>
            <a:r>
              <a:rPr lang="nb-NO" noProof="0" dirty="0" err="1" smtClean="0"/>
              <a:t>than</a:t>
            </a:r>
            <a:r>
              <a:rPr lang="nb-NO" noProof="0" dirty="0" smtClean="0"/>
              <a:t> </a:t>
            </a:r>
            <a:r>
              <a:rPr lang="nb-NO" noProof="0" dirty="0" err="1" smtClean="0"/>
              <a:t>unobservable</a:t>
            </a:r>
            <a:r>
              <a:rPr lang="nb-NO" baseline="0" noProof="0" dirty="0" smtClean="0"/>
              <a:t> variables, </a:t>
            </a:r>
            <a:r>
              <a:rPr lang="nb-NO" baseline="0" noProof="0" dirty="0" err="1" smtClean="0"/>
              <a:t>such</a:t>
            </a:r>
            <a:r>
              <a:rPr lang="nb-NO" baseline="0" noProof="0" dirty="0" smtClean="0"/>
              <a:t> as </a:t>
            </a:r>
            <a:r>
              <a:rPr lang="nb-NO" noProof="0" dirty="0" err="1" smtClean="0"/>
              <a:t>parents</a:t>
            </a:r>
            <a:r>
              <a:rPr lang="nb-NO" noProof="0" dirty="0" smtClean="0"/>
              <a:t> </a:t>
            </a:r>
            <a:r>
              <a:rPr lang="nb-NO" noProof="0" dirty="0" err="1" smtClean="0"/>
              <a:t>attitudes</a:t>
            </a:r>
            <a:r>
              <a:rPr lang="nb-NO" noProof="0" dirty="0" smtClean="0"/>
              <a:t>, </a:t>
            </a:r>
            <a:r>
              <a:rPr lang="nb-NO" noProof="0" dirty="0" err="1" smtClean="0"/>
              <a:t>might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influence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relation</a:t>
            </a:r>
            <a:r>
              <a:rPr lang="nb-NO" baseline="0" noProof="0" dirty="0" smtClean="0"/>
              <a:t>, </a:t>
            </a:r>
            <a:r>
              <a:rPr lang="nb-NO" baseline="0" noProof="0" dirty="0" err="1" smtClean="0"/>
              <a:t>thus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biasing</a:t>
            </a:r>
            <a:endParaRPr lang="nb-NO" baseline="0" noProof="0" dirty="0" smtClean="0"/>
          </a:p>
          <a:p>
            <a:pPr marL="228600" indent="-228600">
              <a:buAutoNum type="arabicPeriod"/>
            </a:pPr>
            <a:r>
              <a:rPr lang="nb-NO" baseline="0" noProof="0" dirty="0" smtClean="0"/>
              <a:t>On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other</a:t>
            </a:r>
            <a:r>
              <a:rPr lang="nb-NO" baseline="0" noProof="0" dirty="0" smtClean="0"/>
              <a:t> hand, </a:t>
            </a:r>
            <a:r>
              <a:rPr lang="nb-NO" baseline="0" noProof="0" dirty="0" err="1" smtClean="0"/>
              <a:t>if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accept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lotteriy</a:t>
            </a:r>
            <a:r>
              <a:rPr lang="nb-NO" baseline="0" noProof="0" dirty="0" smtClean="0"/>
              <a:t> is a </a:t>
            </a:r>
            <a:r>
              <a:rPr lang="nb-NO" b="1" baseline="0" noProof="0" dirty="0" err="1" smtClean="0"/>
              <a:t>good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intrument</a:t>
            </a:r>
            <a:r>
              <a:rPr lang="nb-NO" b="1" baseline="0" noProof="0" dirty="0" smtClean="0"/>
              <a:t> (</a:t>
            </a:r>
            <a:r>
              <a:rPr lang="nb-NO" b="1" baseline="0" noProof="0" dirty="0" err="1" smtClean="0"/>
              <a:t>satisfy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the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three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requirements</a:t>
            </a:r>
            <a:r>
              <a:rPr lang="nb-NO" b="1" baseline="0" noProof="0" dirty="0" smtClean="0"/>
              <a:t>) </a:t>
            </a:r>
            <a:r>
              <a:rPr lang="nb-NO" b="0" baseline="0" noProof="0" dirty="0" err="1" smtClean="0"/>
              <a:t>we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can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use</a:t>
            </a:r>
            <a:r>
              <a:rPr lang="nb-NO" b="0" baseline="0" noProof="0" dirty="0" smtClean="0"/>
              <a:t> it to </a:t>
            </a:r>
            <a:r>
              <a:rPr lang="nb-NO" b="0" baseline="0" noProof="0" dirty="0" err="1" smtClean="0"/>
              <a:t>isolate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the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causal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effect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of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attendance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is, </a:t>
            </a:r>
            <a:r>
              <a:rPr lang="nb-NO" baseline="0" noProof="0" dirty="0" err="1" smtClean="0"/>
              <a:t>that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are</a:t>
            </a:r>
            <a:r>
              <a:rPr lang="nb-NO" baseline="0" noProof="0" dirty="0" smtClean="0"/>
              <a:t> </a:t>
            </a:r>
            <a:r>
              <a:rPr lang="nb-NO" b="1" baseline="0" noProof="0" dirty="0" smtClean="0"/>
              <a:t>relevant to </a:t>
            </a:r>
            <a:r>
              <a:rPr lang="nb-NO" b="1" baseline="0" noProof="0" dirty="0" err="1" smtClean="0"/>
              <a:t>attendance</a:t>
            </a:r>
            <a:r>
              <a:rPr lang="nb-NO" b="1" baseline="0" noProof="0" dirty="0" smtClean="0"/>
              <a:t> (first stage or </a:t>
            </a:r>
            <a:r>
              <a:rPr lang="nb-NO" b="1" baseline="0" noProof="0" dirty="0" err="1" smtClean="0"/>
              <a:t>independence</a:t>
            </a:r>
            <a:r>
              <a:rPr lang="nb-NO" baseline="0" noProof="0" dirty="0" smtClean="0"/>
              <a:t>), </a:t>
            </a:r>
            <a:r>
              <a:rPr lang="nb-NO" b="1" baseline="0" noProof="0" dirty="0" err="1" smtClean="0"/>
              <a:t>independent</a:t>
            </a:r>
            <a:r>
              <a:rPr lang="nb-NO" b="1" baseline="0" noProof="0" dirty="0" smtClean="0"/>
              <a:t> (</a:t>
            </a:r>
            <a:r>
              <a:rPr lang="nb-NO" b="1" baseline="0" noProof="0" dirty="0" err="1" smtClean="0"/>
              <a:t>randomly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assigned</a:t>
            </a:r>
            <a:r>
              <a:rPr lang="nb-NO" baseline="0" noProof="0" dirty="0" smtClean="0"/>
              <a:t>) and, </a:t>
            </a:r>
            <a:r>
              <a:rPr lang="nb-NO" baseline="0" noProof="0" dirty="0" err="1" smtClean="0"/>
              <a:t>we</a:t>
            </a:r>
            <a:r>
              <a:rPr lang="nb-NO" baseline="0" noProof="0" dirty="0" smtClean="0"/>
              <a:t> have </a:t>
            </a:r>
            <a:r>
              <a:rPr lang="nb-NO" b="1" baseline="0" noProof="0" dirty="0" err="1" smtClean="0"/>
              <a:t>assumed</a:t>
            </a:r>
            <a:r>
              <a:rPr lang="nb-NO" baseline="0" noProof="0" dirty="0" smtClean="0"/>
              <a:t>, </a:t>
            </a:r>
            <a:r>
              <a:rPr lang="nb-NO" baseline="0" noProof="0" dirty="0" err="1" smtClean="0"/>
              <a:t>satisfy</a:t>
            </a:r>
            <a:r>
              <a:rPr lang="nb-NO" baseline="0" noProof="0" dirty="0" smtClean="0"/>
              <a:t> </a:t>
            </a:r>
            <a:r>
              <a:rPr lang="nb-NO" baseline="0" noProof="0" dirty="0" err="1" smtClean="0"/>
              <a:t>the</a:t>
            </a:r>
            <a:r>
              <a:rPr lang="nb-NO" baseline="0" noProof="0" dirty="0" smtClean="0"/>
              <a:t> </a:t>
            </a:r>
            <a:r>
              <a:rPr lang="nb-NO" b="1" baseline="0" noProof="0" dirty="0" err="1" smtClean="0"/>
              <a:t>exclusion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requirement</a:t>
            </a:r>
            <a:r>
              <a:rPr lang="nb-NO" b="1" baseline="0" noProof="0" dirty="0" smtClean="0"/>
              <a:t> (</a:t>
            </a:r>
            <a:r>
              <a:rPr lang="nb-NO" b="1" baseline="0" noProof="0" dirty="0" err="1" smtClean="0"/>
              <a:t>any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effect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on</a:t>
            </a:r>
            <a:r>
              <a:rPr lang="nb-NO" b="1" baseline="0" noProof="0" dirty="0" smtClean="0"/>
              <a:t> scores is </a:t>
            </a:r>
            <a:r>
              <a:rPr lang="nb-NO" b="1" baseline="0" noProof="0" dirty="0" err="1" smtClean="0"/>
              <a:t>through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attendance</a:t>
            </a:r>
            <a:r>
              <a:rPr lang="nb-NO" b="1" baseline="0" noProof="0" dirty="0" smtClean="0"/>
              <a:t> or, in </a:t>
            </a:r>
            <a:r>
              <a:rPr lang="nb-NO" b="1" baseline="0" noProof="0" dirty="0" err="1" smtClean="0"/>
              <a:t>other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words</a:t>
            </a:r>
            <a:r>
              <a:rPr lang="nb-NO" b="1" baseline="0" noProof="0" dirty="0" smtClean="0"/>
              <a:t>, is not </a:t>
            </a:r>
            <a:r>
              <a:rPr lang="nb-NO" b="1" baseline="0" noProof="0" dirty="0" err="1" smtClean="0"/>
              <a:t>correlated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with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parents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attitudes</a:t>
            </a:r>
            <a:r>
              <a:rPr lang="nb-NO" b="1" baseline="0" noProof="0" dirty="0" smtClean="0"/>
              <a:t> or </a:t>
            </a:r>
            <a:r>
              <a:rPr lang="nb-NO" b="1" baseline="0" noProof="0" dirty="0" err="1" smtClean="0"/>
              <a:t>any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other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observable</a:t>
            </a:r>
            <a:r>
              <a:rPr lang="nb-NO" b="1" baseline="0" noProof="0" dirty="0" smtClean="0"/>
              <a:t> </a:t>
            </a:r>
            <a:r>
              <a:rPr lang="nb-NO" b="1" baseline="0" noProof="0" dirty="0" err="1" smtClean="0"/>
              <a:t>characteristic</a:t>
            </a:r>
            <a:r>
              <a:rPr lang="nb-NO" b="1" baseline="0" noProof="0" dirty="0" smtClean="0"/>
              <a:t>)</a:t>
            </a:r>
          </a:p>
          <a:p>
            <a:pPr marL="228600" indent="-228600">
              <a:buAutoNum type="arabicPeriod"/>
            </a:pPr>
            <a:r>
              <a:rPr lang="nb-NO" b="0" baseline="0" noProof="0" dirty="0" err="1" smtClean="0"/>
              <a:t>Relevance</a:t>
            </a:r>
            <a:r>
              <a:rPr lang="nb-NO" b="0" baseline="0" noProof="0" dirty="0" smtClean="0"/>
              <a:t> is </a:t>
            </a:r>
            <a:r>
              <a:rPr lang="nb-NO" b="0" baseline="0" noProof="0" dirty="0" err="1" smtClean="0"/>
              <a:t>this</a:t>
            </a:r>
            <a:endParaRPr lang="nb-NO" b="0" baseline="0" noProof="0" dirty="0" smtClean="0"/>
          </a:p>
          <a:p>
            <a:pPr marL="228600" indent="-228600">
              <a:buAutoNum type="arabicPeriod"/>
            </a:pPr>
            <a:r>
              <a:rPr lang="nb-NO" b="0" baseline="0" noProof="0" dirty="0" smtClean="0"/>
              <a:t>An </a:t>
            </a:r>
            <a:r>
              <a:rPr lang="nb-NO" b="0" baseline="0" noProof="0" dirty="0" err="1" smtClean="0"/>
              <a:t>thus</a:t>
            </a:r>
            <a:r>
              <a:rPr lang="nb-NO" b="0" baseline="0" noProof="0" dirty="0" smtClean="0"/>
              <a:t>, </a:t>
            </a:r>
            <a:r>
              <a:rPr lang="nb-NO" b="0" baseline="0" noProof="0" dirty="0" err="1" smtClean="0"/>
              <a:t>through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attendance</a:t>
            </a:r>
            <a:r>
              <a:rPr lang="nb-NO" b="0" baseline="0" noProof="0" dirty="0" smtClean="0"/>
              <a:t> to KIPP </a:t>
            </a:r>
            <a:r>
              <a:rPr lang="nb-NO" b="0" baseline="0" noProof="0" dirty="0" err="1" smtClean="0"/>
              <a:t>will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affect</a:t>
            </a:r>
            <a:r>
              <a:rPr lang="nb-NO" b="0" baseline="0" noProof="0" dirty="0" smtClean="0"/>
              <a:t> scores. </a:t>
            </a:r>
          </a:p>
          <a:p>
            <a:pPr marL="228600" indent="-228600">
              <a:buAutoNum type="arabicPeriod"/>
            </a:pPr>
            <a:r>
              <a:rPr lang="nb-NO" b="0" baseline="0" noProof="0" dirty="0" smtClean="0"/>
              <a:t>This is </a:t>
            </a:r>
            <a:r>
              <a:rPr lang="nb-NO" b="0" baseline="0" noProof="0" dirty="0" err="1" smtClean="0"/>
              <a:t>called</a:t>
            </a:r>
            <a:r>
              <a:rPr lang="nb-NO" b="0" baseline="0" noProof="0" dirty="0" smtClean="0"/>
              <a:t> </a:t>
            </a:r>
            <a:r>
              <a:rPr lang="nb-NO" b="1" baseline="0" noProof="0" dirty="0" err="1" smtClean="0"/>
              <a:t>reduced</a:t>
            </a:r>
            <a:r>
              <a:rPr lang="nb-NO" b="1" baseline="0" noProof="0" dirty="0" smtClean="0"/>
              <a:t> form</a:t>
            </a:r>
          </a:p>
          <a:p>
            <a:pPr marL="228600" indent="-228600">
              <a:buAutoNum type="arabicPeriod"/>
            </a:pPr>
            <a:r>
              <a:rPr lang="nb-NO" b="1" baseline="0" noProof="0" dirty="0" smtClean="0"/>
              <a:t>EXERCISE</a:t>
            </a:r>
            <a:endParaRPr lang="nb-NO" b="1" baseline="0" noProof="0" dirty="0" smtClean="0"/>
          </a:p>
          <a:p>
            <a:pPr marL="228600" marR="0" lvl="0" indent="-228600" algn="l" defTabSz="914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b-NO" b="0" baseline="0" noProof="0" dirty="0" smtClean="0"/>
              <a:t>The </a:t>
            </a:r>
            <a:r>
              <a:rPr lang="nb-NO" b="0" baseline="0" noProof="0" dirty="0" err="1" smtClean="0"/>
              <a:t>effect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of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lottery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on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attendance</a:t>
            </a:r>
            <a:r>
              <a:rPr lang="nb-NO" b="0" baseline="0" noProof="0" dirty="0" smtClean="0"/>
              <a:t> (first stage) x </a:t>
            </a:r>
            <a:r>
              <a:rPr lang="nb-NO" b="0" baseline="0" noProof="0" dirty="0" err="1" smtClean="0"/>
              <a:t>the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effect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of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attendance</a:t>
            </a:r>
            <a:r>
              <a:rPr lang="nb-NO" b="0" baseline="0" noProof="0" dirty="0" smtClean="0"/>
              <a:t> (due to have won </a:t>
            </a:r>
            <a:r>
              <a:rPr lang="nb-NO" b="0" baseline="0" noProof="0" dirty="0" err="1" smtClean="0"/>
              <a:t>the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lottery</a:t>
            </a:r>
            <a:r>
              <a:rPr lang="nb-NO" b="0" baseline="0" noProof="0" dirty="0" smtClean="0"/>
              <a:t>, </a:t>
            </a:r>
            <a:r>
              <a:rPr lang="nb-NO" b="0" baseline="0" noProof="0" dirty="0" err="1" smtClean="0"/>
              <a:t>no</a:t>
            </a:r>
            <a:r>
              <a:rPr lang="nb-NO" b="0" baseline="0" noProof="0" dirty="0" smtClean="0"/>
              <a:t> </a:t>
            </a:r>
            <a:r>
              <a:rPr lang="nb-NO" b="0" baseline="0" noProof="0" dirty="0" err="1" smtClean="0"/>
              <a:t>other</a:t>
            </a:r>
            <a:r>
              <a:rPr lang="nb-NO" b="0" baseline="0" noProof="0" dirty="0" smtClean="0"/>
              <a:t>, e.g., </a:t>
            </a:r>
            <a:r>
              <a:rPr lang="nb-NO" b="0" baseline="0" noProof="0" dirty="0" err="1" smtClean="0"/>
              <a:t>parents</a:t>
            </a:r>
            <a:r>
              <a:rPr lang="nb-NO" b="0" baseline="0" noProof="0" dirty="0" smtClean="0"/>
              <a:t>) </a:t>
            </a:r>
            <a:r>
              <a:rPr lang="nb-NO" b="0" baseline="0" noProof="0" dirty="0" err="1" smtClean="0"/>
              <a:t>on</a:t>
            </a:r>
            <a:r>
              <a:rPr lang="nb-NO" b="0" baseline="0" noProof="0" dirty="0" smtClean="0"/>
              <a:t> scores. </a:t>
            </a:r>
            <a:r>
              <a:rPr lang="nb-NO" b="0" baseline="0" noProof="0" dirty="0" err="1" smtClean="0"/>
              <a:t>Formally</a:t>
            </a:r>
            <a:r>
              <a:rPr lang="nb-NO" b="0" baseline="0" noProof="0" dirty="0" smtClean="0"/>
              <a:t> = rho = phi x lambda</a:t>
            </a:r>
          </a:p>
          <a:p>
            <a:pPr marL="228600" lvl="0" indent="-228600">
              <a:buAutoNum type="arabicPeriod"/>
            </a:pPr>
            <a:r>
              <a:rPr lang="nb-NO" b="1" baseline="0" noProof="0" dirty="0" smtClean="0"/>
              <a:t>THIS ALLOWS US TO IDENTIFY THE EFFECT OF ATTENDANCE ON SCORES THAT IS SOLELY DUE TO WINNING THE LOTTERY (LATE)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985F-36CD-4D87-8C89-674A558E8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 UiO Pictur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E962FF3-951D-4441-9C7D-501471E588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Rectangle 12" descr="Bakgrunn">
            <a:extLst>
              <a:ext uri="{FF2B5EF4-FFF2-40B4-BE49-F238E27FC236}">
                <a16:creationId xmlns:a16="http://schemas.microsoft.com/office/drawing/2014/main" id="{CDC2DD76-E94A-435B-BDB4-D10EA8D453D9}"/>
              </a:ext>
            </a:extLst>
          </p:cNvPr>
          <p:cNvSpPr/>
          <p:nvPr userDrawn="1"/>
        </p:nvSpPr>
        <p:spPr>
          <a:xfrm>
            <a:off x="0" y="0"/>
            <a:ext cx="620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27" name="Text Placeholder 10" descr="Logo university of oslo">
            <a:extLst>
              <a:ext uri="{FF2B5EF4-FFF2-40B4-BE49-F238E27FC236}">
                <a16:creationId xmlns:a16="http://schemas.microsoft.com/office/drawing/2014/main" id="{D507B65A-1446-438E-8EA0-9FE60E124E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831492" cy="1742304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35120" t="-97139" r="-37750" b="-10446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27CE2-8409-4B09-A9E5-74716A2B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38" y="3375167"/>
            <a:ext cx="5716962" cy="1547605"/>
          </a:xfrm>
        </p:spPr>
        <p:txBody>
          <a:bodyPr/>
          <a:lstStyle>
            <a:lvl1pPr>
              <a:lnSpc>
                <a:spcPct val="100000"/>
              </a:lnSpc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88C350-F124-4154-A973-DDEFBC6E4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3800" y="5199013"/>
            <a:ext cx="5716962" cy="25807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75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149F7A2-35A5-48A0-ADD9-71827D0460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5456305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7A7B3C-D68C-4449-B852-7B677FBDD4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5723036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6216634"/>
            <a:ext cx="5716962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4" descr="UiO segl">
            <a:extLst>
              <a:ext uri="{FF2B5EF4-FFF2-40B4-BE49-F238E27FC236}">
                <a16:creationId xmlns:a16="http://schemas.microsoft.com/office/drawing/2014/main" id="{D397E638-588F-47C4-8318-DB30D79BC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4" name="addin_colorbox" hidden="1">
            <a:extLst>
              <a:ext uri="{FF2B5EF4-FFF2-40B4-BE49-F238E27FC236}">
                <a16:creationId xmlns:a16="http://schemas.microsoft.com/office/drawing/2014/main" id="{B34046E2-E0A0-4315-9411-04EBA19D54DA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6" name="addin_title" hidden="1">
            <a:extLst>
              <a:ext uri="{FF2B5EF4-FFF2-40B4-BE49-F238E27FC236}">
                <a16:creationId xmlns:a16="http://schemas.microsoft.com/office/drawing/2014/main" id="{EB9E8B29-78FF-422D-B648-7D4F0D403082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7" name="addin_text" hidden="1">
            <a:extLst>
              <a:ext uri="{FF2B5EF4-FFF2-40B4-BE49-F238E27FC236}">
                <a16:creationId xmlns:a16="http://schemas.microsoft.com/office/drawing/2014/main" id="{918F58FB-9B03-413E-989C-AE087C74A791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8" name="addin_image" hidden="1">
            <a:extLst>
              <a:ext uri="{FF2B5EF4-FFF2-40B4-BE49-F238E27FC236}">
                <a16:creationId xmlns:a16="http://schemas.microsoft.com/office/drawing/2014/main" id="{916BC30A-E2A3-4BB3-8175-D14FBA97BB4A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9" name="addin_grouplist" hidden="1">
            <a:extLst>
              <a:ext uri="{FF2B5EF4-FFF2-40B4-BE49-F238E27FC236}">
                <a16:creationId xmlns:a16="http://schemas.microsoft.com/office/drawing/2014/main" id="{189797EA-4203-48ED-9B9C-9481B1311A52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0" name="addin_logo" hidden="1">
            <a:extLst>
              <a:ext uri="{FF2B5EF4-FFF2-40B4-BE49-F238E27FC236}">
                <a16:creationId xmlns:a16="http://schemas.microsoft.com/office/drawing/2014/main" id="{D3C84601-A4D0-4B48-876F-9DC17367A2A1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2" name="logo_hvit" descr="UiO segl" hidden="1">
            <a:extLst>
              <a:ext uri="{FF2B5EF4-FFF2-40B4-BE49-F238E27FC236}">
                <a16:creationId xmlns:a16="http://schemas.microsoft.com/office/drawing/2014/main" id="{9312E79A-63CD-41D4-8EA6-B9BD7EBEEAD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3" name="logo_sort" descr="UiO segl" hidden="1">
            <a:extLst>
              <a:ext uri="{FF2B5EF4-FFF2-40B4-BE49-F238E27FC236}">
                <a16:creationId xmlns:a16="http://schemas.microsoft.com/office/drawing/2014/main" id="{CCD2A0AF-6987-472B-AB0A-FE4E51B298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  <p:sp>
        <p:nvSpPr>
          <p:cNvPr id="24" name="addin_colorlist" hidden="1">
            <a:extLst>
              <a:ext uri="{FF2B5EF4-FFF2-40B4-BE49-F238E27FC236}">
                <a16:creationId xmlns:a16="http://schemas.microsoft.com/office/drawing/2014/main" id="{FD548E61-D022-4178-8722-46839AB856D2}"/>
              </a:ext>
            </a:extLst>
          </p:cNvPr>
          <p:cNvSpPr/>
          <p:nvPr userDrawn="1"/>
        </p:nvSpPr>
        <p:spPr>
          <a:xfrm>
            <a:off x="152400" y="-13141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</p:spTree>
    <p:extLst>
      <p:ext uri="{BB962C8B-B14F-4D97-AF65-F5344CB8AC3E}">
        <p14:creationId xmlns:p14="http://schemas.microsoft.com/office/powerpoint/2010/main" val="344659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Institute Highligh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080593B-46D5-4272-829F-0AB9BB0A72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9880" y="0"/>
            <a:ext cx="5982120" cy="6858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A9DF7D4-90D1-427E-86F5-96B8E6DDF5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Choose faculty from the drop-down menu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5359BE4-B9E6-44C9-994B-4B43BA3185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038" y="653143"/>
            <a:ext cx="5075367" cy="1204686"/>
          </a:xfrm>
        </p:spPr>
        <p:txBody>
          <a:bodyPr/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department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8A0E4F-1BA9-45F5-9553-E579F5F1C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9039" y="2302849"/>
            <a:ext cx="5080128" cy="1702414"/>
          </a:xfrm>
        </p:spPr>
        <p:txBody>
          <a:bodyPr/>
          <a:lstStyle>
            <a:lvl1pPr marL="0" indent="0">
              <a:buNone/>
              <a:defRPr sz="4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050759A-54F8-4B19-AC2D-397DFB40B4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Surname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79C2EEB-4BAB-4FD9-8D75-49062C6600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54445F3-3566-4B75-AA9E-13D05C023D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Graphic 1" descr="UiO segl">
            <a:extLst>
              <a:ext uri="{FF2B5EF4-FFF2-40B4-BE49-F238E27FC236}">
                <a16:creationId xmlns:a16="http://schemas.microsoft.com/office/drawing/2014/main" id="{6161745A-C000-4B1A-BBF6-1904AA5E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1717464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91" y="6076211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33" y="2503593"/>
            <a:ext cx="3717652" cy="1325563"/>
          </a:xfrm>
        </p:spPr>
        <p:txBody>
          <a:bodyPr/>
          <a:lstStyle>
            <a:lvl1pPr>
              <a:defRPr sz="4501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5D4F5D-6A45-4660-B498-EC62A1753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2667" y="1768008"/>
            <a:ext cx="5806400" cy="43513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4pPr>
          </a:lstStyle>
          <a:p>
            <a:pPr lvl="0"/>
            <a:r>
              <a:rPr lang="nb-NO" dirty="0"/>
              <a:t>Point A</a:t>
            </a:r>
          </a:p>
          <a:p>
            <a:pPr lvl="0"/>
            <a:r>
              <a:rPr lang="nb-NO" dirty="0"/>
              <a:t>Point B</a:t>
            </a:r>
          </a:p>
          <a:p>
            <a:pPr lvl="0"/>
            <a:r>
              <a:rPr lang="nb-NO" dirty="0"/>
              <a:t>Point C</a:t>
            </a:r>
          </a:p>
          <a:p>
            <a:pPr lvl="0"/>
            <a:r>
              <a:rPr lang="nb-NO" dirty="0"/>
              <a:t>Point 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A1E855-477D-41E9-B0F8-7881ED26F5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33" y="2503593"/>
            <a:ext cx="3717652" cy="1325563"/>
          </a:xfrm>
        </p:spPr>
        <p:txBody>
          <a:bodyPr/>
          <a:lstStyle>
            <a:lvl1pPr>
              <a:defRPr sz="4501"/>
            </a:lvl1pPr>
          </a:lstStyle>
          <a:p>
            <a:r>
              <a:rPr lang="en-US" noProof="0" smtClean="0"/>
              <a:t>Click to edit Master title style</a:t>
            </a:r>
            <a:endParaRPr lang="nb-NO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0B9F-ECB7-4387-A58C-0A496B930A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36716" y="881598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A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6E426CF-9990-43F5-BE14-226088D8A7B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13844" y="881597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B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679225E-A5E2-4DC8-9837-7BCA23C8E4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6716" y="2527399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C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833A43-18E3-4392-918C-09F8E26D3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3844" y="2526959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D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3B8277-88D5-4007-B32D-B587FB6C14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6715" y="4173200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E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366E2B9-433F-4D84-9677-520FBB3E32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13843" y="4168058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F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E7C183-1D0F-4BA0-AFD5-92D8F4D092D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BCC00A-19CF-41BF-8147-46CE1C6A77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marL="125438" marR="0" lvl="0" indent="-125438" algn="l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insert</a:t>
            </a:r>
            <a:r>
              <a:rPr lang="nb-NO" dirty="0"/>
              <a:t> – Picture –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– to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picture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5301A6-9B63-4AF8-9A67-C362499DE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4304"/>
            <a:ext cx="9144000" cy="1655762"/>
          </a:xfrm>
        </p:spPr>
        <p:txBody>
          <a:bodyPr wrap="none" bIns="0" anchor="b"/>
          <a:lstStyle>
            <a:lvl1pPr marL="0" indent="0" algn="ctr">
              <a:buNone/>
              <a:defRPr sz="1750"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DF5643-8F24-4F16-9356-F129900A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019"/>
            <a:ext cx="9144000" cy="1878763"/>
          </a:xfrm>
        </p:spPr>
        <p:txBody>
          <a:bodyPr wrap="none" anchor="t"/>
          <a:lstStyle>
            <a:lvl1pPr algn="ctr">
              <a:defRPr sz="4501">
                <a:highlight>
                  <a:srgbClr val="FFFFFF"/>
                </a:highligh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 descr="Logo university of oslo">
            <a:extLst>
              <a:ext uri="{FF2B5EF4-FFF2-40B4-BE49-F238E27FC236}">
                <a16:creationId xmlns:a16="http://schemas.microsoft.com/office/drawing/2014/main" id="{AB937A8A-0440-4FE6-AE50-0E37CD6CCD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6280142"/>
            <a:ext cx="767518" cy="20298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F6C04A44-E476-4A49-B738-EE2D47D4BAD9}"/>
              </a:ext>
            </a:extLst>
          </p:cNvPr>
          <p:cNvSpPr/>
          <p:nvPr userDrawn="1"/>
        </p:nvSpPr>
        <p:spPr>
          <a:xfrm>
            <a:off x="0" y="-1442711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sid1, sid2, sid3, sid4</a:t>
            </a:r>
          </a:p>
        </p:txBody>
      </p:sp>
      <p:sp>
        <p:nvSpPr>
          <p:cNvPr id="10" name="addin_colorbox" hidden="1">
            <a:extLst>
              <a:ext uri="{FF2B5EF4-FFF2-40B4-BE49-F238E27FC236}">
                <a16:creationId xmlns:a16="http://schemas.microsoft.com/office/drawing/2014/main" id="{27C08BAF-0936-474D-B97E-5B57BFE4B3DC}"/>
              </a:ext>
            </a:extLst>
          </p:cNvPr>
          <p:cNvSpPr/>
          <p:nvPr userDrawn="1"/>
        </p:nvSpPr>
        <p:spPr>
          <a:xfrm>
            <a:off x="4973338" y="-1442711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1" name="addin_title" hidden="1">
            <a:extLst>
              <a:ext uri="{FF2B5EF4-FFF2-40B4-BE49-F238E27FC236}">
                <a16:creationId xmlns:a16="http://schemas.microsoft.com/office/drawing/2014/main" id="{CD588095-EB6E-4EE9-A470-1FC6B276AA84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2" name="addin_text" hidden="1">
            <a:extLst>
              <a:ext uri="{FF2B5EF4-FFF2-40B4-BE49-F238E27FC236}">
                <a16:creationId xmlns:a16="http://schemas.microsoft.com/office/drawing/2014/main" id="{01792D08-5194-467E-A9CB-E87CD6F0CF3C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4" name="addin_image" hidden="1">
            <a:extLst>
              <a:ext uri="{FF2B5EF4-FFF2-40B4-BE49-F238E27FC236}">
                <a16:creationId xmlns:a16="http://schemas.microsoft.com/office/drawing/2014/main" id="{7E0FF7D7-FC31-4FA1-B98D-9F5E73E0ED06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5" name="addin_background" hidden="1">
            <a:extLst>
              <a:ext uri="{FF2B5EF4-FFF2-40B4-BE49-F238E27FC236}">
                <a16:creationId xmlns:a16="http://schemas.microsoft.com/office/drawing/2014/main" id="{D73E79DB-AFAF-477A-B39A-3600CE59C832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sp>
        <p:nvSpPr>
          <p:cNvPr id="16" name="addin_logo" hidden="1">
            <a:extLst>
              <a:ext uri="{FF2B5EF4-FFF2-40B4-BE49-F238E27FC236}">
                <a16:creationId xmlns:a16="http://schemas.microsoft.com/office/drawing/2014/main" id="{6D0ECAE0-D83D-477F-8858-4811F35FC31D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38D53-9E40-4496-B5C8-0E242B7FF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EC9E07-E46C-4C5E-8165-4D6A786011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85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FAE04-E853-4650-A24D-5F754E1D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marL="125438" marR="0" lvl="0" indent="-125438" algn="l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insert</a:t>
            </a:r>
            <a:r>
              <a:rPr lang="nb-NO" dirty="0"/>
              <a:t> – Picture –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– to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picture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7638"/>
            <a:ext cx="9144000" cy="2733991"/>
          </a:xfrm>
        </p:spPr>
        <p:txBody>
          <a:bodyPr anchor="ctr"/>
          <a:lstStyle>
            <a:lvl1pPr algn="ctr">
              <a:lnSpc>
                <a:spcPct val="100000"/>
              </a:lnSpc>
              <a:defRPr sz="4501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nb-NO" noProof="0" dirty="0" err="1"/>
              <a:t>Quote</a:t>
            </a:r>
            <a:endParaRPr lang="nb-NO" noProof="0" dirty="0"/>
          </a:p>
        </p:txBody>
      </p:sp>
      <p:sp>
        <p:nvSpPr>
          <p:cNvPr id="20" name="Text Placeholder 2" descr="Logo university of oslo">
            <a:extLst>
              <a:ext uri="{FF2B5EF4-FFF2-40B4-BE49-F238E27FC236}">
                <a16:creationId xmlns:a16="http://schemas.microsoft.com/office/drawing/2014/main" id="{8BA44D8A-54F0-40B1-96F3-44DF956CC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6280142"/>
            <a:ext cx="767518" cy="20298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4" name="addin_colorlist" hidden="1">
            <a:extLst>
              <a:ext uri="{FF2B5EF4-FFF2-40B4-BE49-F238E27FC236}">
                <a16:creationId xmlns:a16="http://schemas.microsoft.com/office/drawing/2014/main" id="{3688BA85-E873-4370-B3DC-1DB3D6805327}"/>
              </a:ext>
            </a:extLst>
          </p:cNvPr>
          <p:cNvSpPr/>
          <p:nvPr userDrawn="1"/>
        </p:nvSpPr>
        <p:spPr>
          <a:xfrm>
            <a:off x="2430935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sitk1, sitk2, sitk3</a:t>
            </a:r>
          </a:p>
        </p:txBody>
      </p:sp>
      <p:sp>
        <p:nvSpPr>
          <p:cNvPr id="5" name="addin_colorbox" hidden="1">
            <a:extLst>
              <a:ext uri="{FF2B5EF4-FFF2-40B4-BE49-F238E27FC236}">
                <a16:creationId xmlns:a16="http://schemas.microsoft.com/office/drawing/2014/main" id="{01750E1E-149D-4737-BB50-E180FD96210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6" name="addin_title" hidden="1">
            <a:extLst>
              <a:ext uri="{FF2B5EF4-FFF2-40B4-BE49-F238E27FC236}">
                <a16:creationId xmlns:a16="http://schemas.microsoft.com/office/drawing/2014/main" id="{8A95C1E6-41C2-4B63-A678-1197B885A271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7" name="addin_text" hidden="1">
            <a:extLst>
              <a:ext uri="{FF2B5EF4-FFF2-40B4-BE49-F238E27FC236}">
                <a16:creationId xmlns:a16="http://schemas.microsoft.com/office/drawing/2014/main" id="{88900728-1D9A-4CFE-BD46-77F03BBF682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8" name="addin_image" hidden="1">
            <a:extLst>
              <a:ext uri="{FF2B5EF4-FFF2-40B4-BE49-F238E27FC236}">
                <a16:creationId xmlns:a16="http://schemas.microsoft.com/office/drawing/2014/main" id="{71F63DE9-1A9D-416E-8BF1-5DDBAC2C3665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9" name="addin_grouplist" hidden="1">
            <a:extLst>
              <a:ext uri="{FF2B5EF4-FFF2-40B4-BE49-F238E27FC236}">
                <a16:creationId xmlns:a16="http://schemas.microsoft.com/office/drawing/2014/main" id="{55453450-7C5E-47ED-8FB9-95BB5C190194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0" name="addin_background" hidden="1">
            <a:extLst>
              <a:ext uri="{FF2B5EF4-FFF2-40B4-BE49-F238E27FC236}">
                <a16:creationId xmlns:a16="http://schemas.microsoft.com/office/drawing/2014/main" id="{19DE1B7D-2015-4D3D-81DA-BE1C0B884B8C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sp>
        <p:nvSpPr>
          <p:cNvPr id="12" name="addin_colorlist" hidden="1">
            <a:extLst>
              <a:ext uri="{FF2B5EF4-FFF2-40B4-BE49-F238E27FC236}">
                <a16:creationId xmlns:a16="http://schemas.microsoft.com/office/drawing/2014/main" id="{2DACBF1F-1831-46CB-8E94-DAC5CC4C8A53}"/>
              </a:ext>
            </a:extLst>
          </p:cNvPr>
          <p:cNvSpPr/>
          <p:nvPr userDrawn="1"/>
        </p:nvSpPr>
        <p:spPr>
          <a:xfrm>
            <a:off x="2583335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sitk1, sitk2, sitk3</a:t>
            </a:r>
          </a:p>
        </p:txBody>
      </p:sp>
      <p:sp>
        <p:nvSpPr>
          <p:cNvPr id="13" name="addin_colorbox" hidden="1">
            <a:extLst>
              <a:ext uri="{FF2B5EF4-FFF2-40B4-BE49-F238E27FC236}">
                <a16:creationId xmlns:a16="http://schemas.microsoft.com/office/drawing/2014/main" id="{08780C0B-BBD9-4BF7-B461-4D609C762B61}"/>
              </a:ext>
            </a:extLst>
          </p:cNvPr>
          <p:cNvSpPr/>
          <p:nvPr userDrawn="1"/>
        </p:nvSpPr>
        <p:spPr>
          <a:xfrm>
            <a:off x="501427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4" name="addin_title" hidden="1">
            <a:extLst>
              <a:ext uri="{FF2B5EF4-FFF2-40B4-BE49-F238E27FC236}">
                <a16:creationId xmlns:a16="http://schemas.microsoft.com/office/drawing/2014/main" id="{3E5FC6D0-29E6-4763-9016-B07C6C2F674E}"/>
              </a:ext>
            </a:extLst>
          </p:cNvPr>
          <p:cNvSpPr/>
          <p:nvPr userDrawn="1"/>
        </p:nvSpPr>
        <p:spPr>
          <a:xfrm>
            <a:off x="987614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E5048523-44FB-402D-AF9A-189895D758AB}"/>
              </a:ext>
            </a:extLst>
          </p:cNvPr>
          <p:cNvSpPr/>
          <p:nvPr userDrawn="1"/>
        </p:nvSpPr>
        <p:spPr>
          <a:xfrm>
            <a:off x="1524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4EBCC3D3-FB5E-4C44-BD2A-4765289129B6}"/>
              </a:ext>
            </a:extLst>
          </p:cNvPr>
          <p:cNvSpPr/>
          <p:nvPr userDrawn="1"/>
        </p:nvSpPr>
        <p:spPr>
          <a:xfrm>
            <a:off x="2657476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A21182DD-62B1-48E3-8A1E-30E0E49F8581}"/>
              </a:ext>
            </a:extLst>
          </p:cNvPr>
          <p:cNvSpPr/>
          <p:nvPr userDrawn="1"/>
        </p:nvSpPr>
        <p:spPr>
          <a:xfrm>
            <a:off x="5125738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8" name="addin_background" hidden="1">
            <a:extLst>
              <a:ext uri="{FF2B5EF4-FFF2-40B4-BE49-F238E27FC236}">
                <a16:creationId xmlns:a16="http://schemas.microsoft.com/office/drawing/2014/main" id="{DA65AA7C-2435-43EC-9E54-A952934DE561}"/>
              </a:ext>
            </a:extLst>
          </p:cNvPr>
          <p:cNvSpPr/>
          <p:nvPr userDrawn="1"/>
        </p:nvSpPr>
        <p:spPr>
          <a:xfrm>
            <a:off x="75940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7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box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1143166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7AD4FF-2A17-41D2-9989-72E3EE53EDB7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80169" y="1704042"/>
            <a:ext cx="11431663" cy="435455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7832A-C200-4F7E-AF3E-D40604841FC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8FA56-4D7C-4979-BB98-B74CBD5F52E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5469089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6E62222-11A6-40E7-BF69-7E8498A4100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70" y="1704042"/>
            <a:ext cx="5469088" cy="435455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03BB-F04C-4A8B-BC54-5FDD5D3035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2741" y="1003335"/>
            <a:ext cx="5469089" cy="494749"/>
          </a:xfrm>
        </p:spPr>
        <p:txBody>
          <a:bodyPr/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0524D80-7434-47CB-8898-52900F44078A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342741" y="1704042"/>
            <a:ext cx="5469089" cy="435485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79B2-2B36-4C4F-8B4A-5CE97327C93B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AEDF-947D-4C51-A230-4B0365289C62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9098" y="371518"/>
            <a:ext cx="4152735" cy="5325998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1192628-F328-404D-8EFE-7A0B924C21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59097" y="5875993"/>
            <a:ext cx="4152735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Photo </a:t>
            </a:r>
            <a:r>
              <a:rPr lang="nb-NO" dirty="0" err="1"/>
              <a:t>credit</a:t>
            </a:r>
            <a:r>
              <a:rPr lang="nb-NO" dirty="0"/>
              <a:t> / </a:t>
            </a:r>
            <a:r>
              <a:rPr lang="nb-NO" dirty="0" err="1"/>
              <a:t>Caption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0DEDF7-A715-4410-ACF2-29795822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5715831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0A05AF4-63D3-4127-BC34-6BD82C03AF3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5715831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1E44F0B-F496-4E85-AC77-361685F3DAE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69" y="1704042"/>
            <a:ext cx="5715831" cy="435455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FC538-4B47-4FE9-9556-278912EBB00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4E285-6038-4E35-AA24-93DE3457633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8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F22D83-B5FE-4078-A904-43A00158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8DADA3-5103-43E7-81AF-78BFB0D043F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0168" y="1180008"/>
            <a:ext cx="11431664" cy="4720030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Tx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5C8A5-7299-4154-B01A-CDF5B733275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439D-D17B-475A-8193-F8109FACE96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1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boxes with 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1DAFF44-670E-4F4C-85A7-C39E379A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53454CC-87E9-4EB8-A148-E8917C513A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0168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B68EB7-26DD-44B0-B503-B133010AD6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9851" y="1710199"/>
            <a:ext cx="3524319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24F2E76-C57A-43E9-AE90-9A5885C83A5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77360" y="2793528"/>
            <a:ext cx="3524319" cy="287543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04FE8AE5-898D-4838-B222-D9178BD548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3840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871769-9C00-4F59-9847-667CD9B433B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33841" y="1720927"/>
            <a:ext cx="3524319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FA1C9B2-210C-4D25-800A-903735EC531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333839" y="2793528"/>
            <a:ext cx="3524320" cy="287543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34C1ED4-971E-4006-9901-E3C5A2D1AD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7512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F28ED8-40A8-43F5-9C35-FA0A7A4B7B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87513" y="1710199"/>
            <a:ext cx="3524639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20B93BE-FC97-4838-B295-13DE19DE7FB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284385" y="2793528"/>
            <a:ext cx="3524639" cy="287543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59CDE-097F-4AD1-8202-1C8557143B7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0D35-1F56-48D2-95A5-1514CE438CB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UiO Colo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" descr="Bakgrunn">
            <a:extLst>
              <a:ext uri="{FF2B5EF4-FFF2-40B4-BE49-F238E27FC236}">
                <a16:creationId xmlns:a16="http://schemas.microsoft.com/office/drawing/2014/main" id="{80CF6147-1B60-436B-ABD0-E426D3DDF3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839063B-4438-46C0-A11A-618196F7669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1" name="Text Placeholder 10" descr="Logo university of oslo">
            <a:extLst>
              <a:ext uri="{FF2B5EF4-FFF2-40B4-BE49-F238E27FC236}">
                <a16:creationId xmlns:a16="http://schemas.microsoft.com/office/drawing/2014/main" id="{96999028-C41F-4383-938C-0AEE48CAEA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831492" cy="174230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35120" t="-97139" r="-37750" b="-10446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9DA1E-EAF3-4579-9C13-A3B45E22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38" y="3375167"/>
            <a:ext cx="5716962" cy="1547605"/>
          </a:xfrm>
        </p:spPr>
        <p:txBody>
          <a:bodyPr/>
          <a:lstStyle>
            <a:lvl1pPr>
              <a:lnSpc>
                <a:spcPct val="100000"/>
              </a:lnSpc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05C047C-D021-4993-8BCA-6B52BE3A40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3800" y="5199013"/>
            <a:ext cx="5716962" cy="25807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75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6D1AE6-D2B5-49B9-8C2A-EE3784123E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5456305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4C45229-2034-4A47-89E1-3DAB700E96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5723036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6216634"/>
            <a:ext cx="5716962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4" descr="UiO segl">
            <a:extLst>
              <a:ext uri="{FF2B5EF4-FFF2-40B4-BE49-F238E27FC236}">
                <a16:creationId xmlns:a16="http://schemas.microsoft.com/office/drawing/2014/main" id="{F9A19FD8-51AB-4838-9B3F-0C4ED0CDF7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6" name="addin_colorlist" hidden="1">
            <a:extLst>
              <a:ext uri="{FF2B5EF4-FFF2-40B4-BE49-F238E27FC236}">
                <a16:creationId xmlns:a16="http://schemas.microsoft.com/office/drawing/2014/main" id="{9C89DC5C-C295-4993-8094-F0B8D6618A6F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27" name="addin_colorbox" hidden="1">
            <a:extLst>
              <a:ext uri="{FF2B5EF4-FFF2-40B4-BE49-F238E27FC236}">
                <a16:creationId xmlns:a16="http://schemas.microsoft.com/office/drawing/2014/main" id="{2CC73354-08EE-44A2-AB48-A462E1508E46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28" name="addin_title" hidden="1">
            <a:extLst>
              <a:ext uri="{FF2B5EF4-FFF2-40B4-BE49-F238E27FC236}">
                <a16:creationId xmlns:a16="http://schemas.microsoft.com/office/drawing/2014/main" id="{26C6DF9C-269B-4A64-898A-65E2DB4E1958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9" name="addin_text" hidden="1">
            <a:extLst>
              <a:ext uri="{FF2B5EF4-FFF2-40B4-BE49-F238E27FC236}">
                <a16:creationId xmlns:a16="http://schemas.microsoft.com/office/drawing/2014/main" id="{DEF32610-8099-45EC-A831-EA132BB98DEB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30" name="addin_image" hidden="1">
            <a:extLst>
              <a:ext uri="{FF2B5EF4-FFF2-40B4-BE49-F238E27FC236}">
                <a16:creationId xmlns:a16="http://schemas.microsoft.com/office/drawing/2014/main" id="{FCBF301A-51A4-47F6-A13E-EA0C05B57077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31" name="addin_grouplist" hidden="1">
            <a:extLst>
              <a:ext uri="{FF2B5EF4-FFF2-40B4-BE49-F238E27FC236}">
                <a16:creationId xmlns:a16="http://schemas.microsoft.com/office/drawing/2014/main" id="{31339D77-A008-41C5-8746-5E52634CF5F3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32" name="addin_logo" hidden="1">
            <a:extLst>
              <a:ext uri="{FF2B5EF4-FFF2-40B4-BE49-F238E27FC236}">
                <a16:creationId xmlns:a16="http://schemas.microsoft.com/office/drawing/2014/main" id="{826D203C-01F5-46E6-8CA5-6E8C2BD43803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33" name="logo_hvit" descr="UiO segl" hidden="1">
            <a:extLst>
              <a:ext uri="{FF2B5EF4-FFF2-40B4-BE49-F238E27FC236}">
                <a16:creationId xmlns:a16="http://schemas.microsoft.com/office/drawing/2014/main" id="{D427F631-71AD-40A0-9DBF-5B89C6D6AF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34" name="logo_sort" descr="UiO segl" hidden="1">
            <a:extLst>
              <a:ext uri="{FF2B5EF4-FFF2-40B4-BE49-F238E27FC236}">
                <a16:creationId xmlns:a16="http://schemas.microsoft.com/office/drawing/2014/main" id="{79A0A5BE-15A5-45D3-AAD4-DA467061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3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94FAB1-D6B5-4A8A-91E4-BEB7326A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DB62B9B-DA6F-4B28-8109-CB17B37FC57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0168" y="1002716"/>
            <a:ext cx="3558980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D77A5E11-842C-4FB6-815C-DFB3ABB62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1050" y="2604949"/>
            <a:ext cx="3558098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08D3BA1-A495-4A81-AEDF-108083B425F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68" y="3302287"/>
            <a:ext cx="3612984" cy="23666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8DBA5C73-7C13-4B90-AB3C-33800055D0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19317" y="1002716"/>
            <a:ext cx="3556173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5F10688-3BD3-4100-93E4-DF84C9CFDB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2127" y="2604949"/>
            <a:ext cx="3553363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F640CBC-9652-48BE-BF08-FD238D950C8A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316509" y="3302287"/>
            <a:ext cx="3612984" cy="23666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A93925D5-5699-4BE0-AEE8-00634046ACB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255658" y="1002716"/>
            <a:ext cx="3556173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7F0F2B16-0190-4211-A226-C7673C059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8468" y="2604949"/>
            <a:ext cx="3553363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252851" y="3302287"/>
            <a:ext cx="3612984" cy="23666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3F8EC-435C-4B71-B75E-816E331B7403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78E7-5B5A-4EE3-B029-42635C54C96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59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1143166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B72D2E40-18A8-4D11-A79B-F130A143E0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0168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FBF46E5C-C7CD-4024-B778-D17BB07C10CB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68" y="2307944"/>
            <a:ext cx="2703713" cy="336101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E2AF5D0-334B-4117-BADC-AC9D08C21C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03806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42EDCC5-87FC-4341-AA76-9AE955848C54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3303806" y="2307943"/>
            <a:ext cx="2703713" cy="33610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B6D298D6-0193-4F36-B987-5B03BFD64A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5962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E25FBBCD-FAB3-496C-9023-BEA9649A7EA4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6205962" y="2307944"/>
            <a:ext cx="2703713" cy="336101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84EBD52D-9372-4482-9683-865699B965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8118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08118" y="2307943"/>
            <a:ext cx="2703713" cy="33610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2304F-BB43-4D12-B83D-02C5FD8197FE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2047-812A-4356-A8E0-D0CA23D39A4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0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F856006-F837-40CC-A206-116358E5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C80BDF2-BFAE-4432-9B71-EC93BBDB26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167" y="1002716"/>
            <a:ext cx="2716859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1FE7522-682F-43A2-922B-D0B51A4624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2604949"/>
            <a:ext cx="2716858" cy="494749"/>
          </a:xfrm>
        </p:spPr>
        <p:txBody>
          <a:bodyPr anchor="t"/>
          <a:lstStyle>
            <a:lvl1pPr marL="0" indent="0" algn="l">
              <a:buNone/>
              <a:defRPr sz="15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80D74DD-4A50-49DD-9306-A23A2207964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80167" y="3292760"/>
            <a:ext cx="2716858" cy="237619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88075E-3AFC-4298-92EB-455858EE4D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86577" y="1002716"/>
            <a:ext cx="2716859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E1A38-0897-4573-99F1-2AAFFB9267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86578" y="2604949"/>
            <a:ext cx="2716858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1E44F0B-F496-4E85-AC77-361685F3DAE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286578" y="3292761"/>
            <a:ext cx="2716858" cy="237619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3D1BDEE6-8393-45A2-903D-6459074B30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2988" y="1002716"/>
            <a:ext cx="2716859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D7B525A-A39D-4409-889F-3E50319F94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2988" y="2604949"/>
            <a:ext cx="2716858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A3C6FFF7-1BD6-4C2E-949A-7AEAD2340CC4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192988" y="3292761"/>
            <a:ext cx="2716858" cy="237619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94974" y="1040821"/>
            <a:ext cx="2716858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2AA6F0B-4FE7-4E1E-A833-9372AA4488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94974" y="2604949"/>
            <a:ext cx="2716858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094974" y="3292761"/>
            <a:ext cx="2716858" cy="237619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0474-3338-40C3-87FC-F73889A04CD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102-D50C-4D40-87C3-107C3022CF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4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0F89B0E-F421-45EF-8C78-C84FEFC4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7BB50C2-6F95-4C0A-8590-741501231A7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1143166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001077-9CBF-4E3B-BC21-E948C160E9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0168" y="1729109"/>
            <a:ext cx="5611759" cy="3948448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1D3FFA-A749-48E7-93B6-E3608A598D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0168" y="5875993"/>
            <a:ext cx="5611760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Photo </a:t>
            </a:r>
            <a:r>
              <a:rPr lang="nb-NO" dirty="0" err="1"/>
              <a:t>credit</a:t>
            </a:r>
            <a:r>
              <a:rPr lang="nb-NO" dirty="0"/>
              <a:t> / </a:t>
            </a:r>
            <a:r>
              <a:rPr lang="nb-NO" dirty="0" err="1"/>
              <a:t>Caption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F89F-F92D-4257-8097-9A576478EB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72201" y="1729109"/>
            <a:ext cx="5639631" cy="3948448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D368394-9DFE-49F7-8B3A-C5D11ABAF3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0072" y="5875993"/>
            <a:ext cx="5611760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Photo </a:t>
            </a:r>
            <a:r>
              <a:rPr lang="nb-NO" dirty="0" err="1"/>
              <a:t>credit</a:t>
            </a:r>
            <a:r>
              <a:rPr lang="nb-NO" dirty="0"/>
              <a:t> / </a:t>
            </a:r>
            <a:r>
              <a:rPr lang="nb-NO" dirty="0" err="1"/>
              <a:t>Caption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2DED8-733B-4015-A7CA-A05638F7AA3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E388-3742-4614-842F-C221FF66F72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03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53F87D86-02F1-4288-ADF3-CFC53D24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78A54228-A18C-49D4-8BAE-55234982E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0168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7AE244-E30D-4FB2-98A6-B9EC37B05A9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0170" y="1710901"/>
            <a:ext cx="3524319" cy="39580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16109106-4360-48AE-97EE-22C402C46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3840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A0C917-5130-4608-85A6-627EB2AFD5D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33842" y="1703168"/>
            <a:ext cx="3524319" cy="39580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7F0F2B16-0190-4211-A226-C7673C059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7512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C61C4C-3830-4483-B223-21FD6F02122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287514" y="1703168"/>
            <a:ext cx="3524319" cy="39580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5FD81-8099-440B-91E9-2813AE81404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2972-1288-4890-888F-5A648DC46A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C0B4E6-5502-441C-BDE1-D20B1908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1180008"/>
            <a:ext cx="12192000" cy="5677992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 descr="Logo university of oslo">
            <a:extLst>
              <a:ext uri="{FF2B5EF4-FFF2-40B4-BE49-F238E27FC236}">
                <a16:creationId xmlns:a16="http://schemas.microsoft.com/office/drawing/2014/main" id="{0F362B01-572E-40F1-A00C-F460165626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1" y="6280142"/>
            <a:ext cx="767518" cy="20298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3EEEF-D5D4-41E6-81E7-1D9E527B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F4316-7482-4098-A234-A83B220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6225623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 UiO Full Width Pictur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" descr="Bakgrunn">
            <a:extLst>
              <a:ext uri="{FF2B5EF4-FFF2-40B4-BE49-F238E27FC236}">
                <a16:creationId xmlns:a16="http://schemas.microsoft.com/office/drawing/2014/main" id="{659A8DBD-BD7A-4EDC-B67F-D66D4E02E6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483" y="12355"/>
            <a:ext cx="10343114" cy="6833287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534B2-2B3C-45E4-A5C6-20DB83FC5B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263" y="12356"/>
            <a:ext cx="10345737" cy="683294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2DD76-E94A-435B-BDB4-D10EA8D453D9}"/>
              </a:ext>
            </a:extLst>
          </p:cNvPr>
          <p:cNvSpPr/>
          <p:nvPr userDrawn="1"/>
        </p:nvSpPr>
        <p:spPr>
          <a:xfrm>
            <a:off x="0" y="0"/>
            <a:ext cx="18489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33" name="Text Placeholder 10" descr="Logo university of oslo">
            <a:extLst>
              <a:ext uri="{FF2B5EF4-FFF2-40B4-BE49-F238E27FC236}">
                <a16:creationId xmlns:a16="http://schemas.microsoft.com/office/drawing/2014/main" id="{855DB83D-7815-446A-9472-E7D6F3376D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831492" cy="1742304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35120" t="-97139" r="-37750" b="-10446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5D15D34C-2B62-4A4C-AEE9-82137A8B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94" y="3346829"/>
            <a:ext cx="5611203" cy="1797779"/>
          </a:xfrm>
        </p:spPr>
        <p:txBody>
          <a:bodyPr/>
          <a:lstStyle>
            <a:lvl1pPr>
              <a:lnSpc>
                <a:spcPct val="100000"/>
              </a:lnSpc>
              <a:defRPr sz="4500">
                <a:highlight>
                  <a:srgbClr val="FFFFFF"/>
                </a:highligh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DB6EDC5-0DC0-49D7-8862-D897F60A38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3595" y="5199013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E568436-D422-4A9F-A35E-6ECC932FCF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3594" y="5468760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079B71B-2B27-4E24-9281-48B2C896AC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3594" y="5735491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50DED61E-0C4F-472B-A28B-E496A1EE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595" y="6264544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17DA3A3C-41C9-4BB1-8AF6-64A31B42E6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5" name="addin_colorbox" hidden="1">
            <a:extLst>
              <a:ext uri="{FF2B5EF4-FFF2-40B4-BE49-F238E27FC236}">
                <a16:creationId xmlns:a16="http://schemas.microsoft.com/office/drawing/2014/main" id="{49401EE1-2446-4FF1-9952-199B1AD33AA8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6" name="addin_title" hidden="1">
            <a:extLst>
              <a:ext uri="{FF2B5EF4-FFF2-40B4-BE49-F238E27FC236}">
                <a16:creationId xmlns:a16="http://schemas.microsoft.com/office/drawing/2014/main" id="{7838A1EF-4F8F-4E02-84A8-CBDE742A0167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7" name="addin_text" hidden="1">
            <a:extLst>
              <a:ext uri="{FF2B5EF4-FFF2-40B4-BE49-F238E27FC236}">
                <a16:creationId xmlns:a16="http://schemas.microsoft.com/office/drawing/2014/main" id="{1520438F-077B-4383-9B2E-BA087AF71C6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8" name="addin_image" hidden="1">
            <a:extLst>
              <a:ext uri="{FF2B5EF4-FFF2-40B4-BE49-F238E27FC236}">
                <a16:creationId xmlns:a16="http://schemas.microsoft.com/office/drawing/2014/main" id="{9AA4849A-5DB1-449C-B5F9-8D23CAAC0678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9" name="addin_grouplist" hidden="1">
            <a:extLst>
              <a:ext uri="{FF2B5EF4-FFF2-40B4-BE49-F238E27FC236}">
                <a16:creationId xmlns:a16="http://schemas.microsoft.com/office/drawing/2014/main" id="{6FF82BAB-E28F-4E02-86D8-FEDC0BED1A1D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1" name="addin_logo" hidden="1">
            <a:extLst>
              <a:ext uri="{FF2B5EF4-FFF2-40B4-BE49-F238E27FC236}">
                <a16:creationId xmlns:a16="http://schemas.microsoft.com/office/drawing/2014/main" id="{EA3D402A-5E41-4E74-BCFE-6ECD172AE4E3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6" name="addin_colorbox" hidden="1">
            <a:extLst>
              <a:ext uri="{FF2B5EF4-FFF2-40B4-BE49-F238E27FC236}">
                <a16:creationId xmlns:a16="http://schemas.microsoft.com/office/drawing/2014/main" id="{B21C5878-1C16-4124-B18E-3FD702004B13}"/>
              </a:ext>
            </a:extLst>
          </p:cNvPr>
          <p:cNvSpPr/>
          <p:nvPr userDrawn="1"/>
        </p:nvSpPr>
        <p:spPr>
          <a:xfrm>
            <a:off x="501427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27" name="addin_title" hidden="1">
            <a:extLst>
              <a:ext uri="{FF2B5EF4-FFF2-40B4-BE49-F238E27FC236}">
                <a16:creationId xmlns:a16="http://schemas.microsoft.com/office/drawing/2014/main" id="{25090456-9625-456B-9BF8-33469B9C80F5}"/>
              </a:ext>
            </a:extLst>
          </p:cNvPr>
          <p:cNvSpPr/>
          <p:nvPr userDrawn="1"/>
        </p:nvSpPr>
        <p:spPr>
          <a:xfrm>
            <a:off x="987614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8" name="addin_text" hidden="1">
            <a:extLst>
              <a:ext uri="{FF2B5EF4-FFF2-40B4-BE49-F238E27FC236}">
                <a16:creationId xmlns:a16="http://schemas.microsoft.com/office/drawing/2014/main" id="{335F99C5-F1AA-4F79-BB95-80F64E93637D}"/>
              </a:ext>
            </a:extLst>
          </p:cNvPr>
          <p:cNvSpPr/>
          <p:nvPr userDrawn="1"/>
        </p:nvSpPr>
        <p:spPr>
          <a:xfrm>
            <a:off x="1524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9" name="addin_image" hidden="1">
            <a:extLst>
              <a:ext uri="{FF2B5EF4-FFF2-40B4-BE49-F238E27FC236}">
                <a16:creationId xmlns:a16="http://schemas.microsoft.com/office/drawing/2014/main" id="{8F68B54B-8B5A-4C05-93DB-7F2DC877EF5E}"/>
              </a:ext>
            </a:extLst>
          </p:cNvPr>
          <p:cNvSpPr/>
          <p:nvPr userDrawn="1"/>
        </p:nvSpPr>
        <p:spPr>
          <a:xfrm>
            <a:off x="2657476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30" name="addin_grouplist" hidden="1">
            <a:extLst>
              <a:ext uri="{FF2B5EF4-FFF2-40B4-BE49-F238E27FC236}">
                <a16:creationId xmlns:a16="http://schemas.microsoft.com/office/drawing/2014/main" id="{F2089761-1A50-4072-9872-C62B5CA9E1F1}"/>
              </a:ext>
            </a:extLst>
          </p:cNvPr>
          <p:cNvSpPr/>
          <p:nvPr userDrawn="1"/>
        </p:nvSpPr>
        <p:spPr>
          <a:xfrm>
            <a:off x="5125738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pic>
        <p:nvPicPr>
          <p:cNvPr id="31" name="logo_hvit" descr="UiO segl" hidden="1">
            <a:extLst>
              <a:ext uri="{FF2B5EF4-FFF2-40B4-BE49-F238E27FC236}">
                <a16:creationId xmlns:a16="http://schemas.microsoft.com/office/drawing/2014/main" id="{27B17C39-2B30-4789-8BEA-4AE4B2320B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85613" y="5458074"/>
            <a:ext cx="1025436" cy="1025436"/>
          </a:xfrm>
          <a:prstGeom prst="rect">
            <a:avLst/>
          </a:prstGeom>
        </p:spPr>
      </p:pic>
      <p:pic>
        <p:nvPicPr>
          <p:cNvPr id="32" name="logo_sort" descr="UiO segl" hidden="1">
            <a:extLst>
              <a:ext uri="{FF2B5EF4-FFF2-40B4-BE49-F238E27FC236}">
                <a16:creationId xmlns:a16="http://schemas.microsoft.com/office/drawing/2014/main" id="{46600C4D-987E-4F2B-917A-380F2324CB5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785613" y="5456640"/>
            <a:ext cx="1025421" cy="1025421"/>
          </a:xfrm>
          <a:prstGeom prst="rect">
            <a:avLst/>
          </a:prstGeom>
        </p:spPr>
      </p:pic>
      <p:sp>
        <p:nvSpPr>
          <p:cNvPr id="34" name="addin_logo" hidden="1">
            <a:extLst>
              <a:ext uri="{FF2B5EF4-FFF2-40B4-BE49-F238E27FC236}">
                <a16:creationId xmlns:a16="http://schemas.microsoft.com/office/drawing/2014/main" id="{E5963F14-DFC9-40C0-BCD0-4A837E431DF5}"/>
              </a:ext>
            </a:extLst>
          </p:cNvPr>
          <p:cNvSpPr/>
          <p:nvPr userDrawn="1"/>
        </p:nvSpPr>
        <p:spPr>
          <a:xfrm>
            <a:off x="75940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35" name="addin_colorlist" hidden="1">
            <a:extLst>
              <a:ext uri="{FF2B5EF4-FFF2-40B4-BE49-F238E27FC236}">
                <a16:creationId xmlns:a16="http://schemas.microsoft.com/office/drawing/2014/main" id="{B73620FB-5D82-4728-A1F9-C75D53925FBA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6264544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UiO Full Width Colo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483" y="0"/>
            <a:ext cx="10343114" cy="685800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08E9A7-5845-4082-8C4F-E26A3EA641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48885" y="0"/>
            <a:ext cx="10343115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2" name="Text Placeholder 10" descr="Logo university of oslo">
            <a:extLst>
              <a:ext uri="{FF2B5EF4-FFF2-40B4-BE49-F238E27FC236}">
                <a16:creationId xmlns:a16="http://schemas.microsoft.com/office/drawing/2014/main" id="{50D46AD3-A771-4DEF-954F-E12BC453A3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831492" cy="174230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35120" t="-97139" r="-37750" b="-10446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26FC79-CEAE-42C3-9725-FAEABEBE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94" y="3346829"/>
            <a:ext cx="5611203" cy="1797779"/>
          </a:xfrm>
        </p:spPr>
        <p:txBody>
          <a:bodyPr/>
          <a:lstStyle>
            <a:lvl1pPr>
              <a:lnSpc>
                <a:spcPct val="100000"/>
              </a:lnSpc>
              <a:defRPr sz="4500">
                <a:highlight>
                  <a:srgbClr val="FFFFFF"/>
                </a:highligh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63595" y="5199013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3594" y="5468760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3594" y="5735491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63595" y="6264544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24" name="Text Placeholder 4" descr="UiO segl">
            <a:extLst>
              <a:ext uri="{FF2B5EF4-FFF2-40B4-BE49-F238E27FC236}">
                <a16:creationId xmlns:a16="http://schemas.microsoft.com/office/drawing/2014/main" id="{4826FBBD-4B21-4F4F-940C-B2F17405B1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descr="UiO segl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descr="UiO segl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6264544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 Faculty Pictur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4D768E-AC85-41DD-B1B7-0298BF3316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Rectangle 12" descr="Bakgrunn">
            <a:extLst>
              <a:ext uri="{FF2B5EF4-FFF2-40B4-BE49-F238E27FC236}">
                <a16:creationId xmlns:a16="http://schemas.microsoft.com/office/drawing/2014/main" id="{CDC2DD76-E94A-435B-BDB4-D10EA8D453D9}"/>
              </a:ext>
            </a:extLst>
          </p:cNvPr>
          <p:cNvSpPr/>
          <p:nvPr userDrawn="1"/>
        </p:nvSpPr>
        <p:spPr>
          <a:xfrm>
            <a:off x="0" y="0"/>
            <a:ext cx="620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99F6BB-7452-4A97-9D6D-C9C80D04D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9038" y="239167"/>
            <a:ext cx="5075367" cy="2387600"/>
          </a:xfrm>
          <a:solidFill>
            <a:srgbClr val="0000FF">
              <a:alpha val="0"/>
            </a:srgbClr>
          </a:solidFill>
        </p:spPr>
        <p:txBody>
          <a:bodyPr anchor="t"/>
          <a:lstStyle>
            <a:lvl1pPr algn="l">
              <a:lnSpc>
                <a:spcPct val="100000"/>
              </a:lnSpc>
              <a:defRPr sz="4501"/>
            </a:lvl1pPr>
          </a:lstStyle>
          <a:p>
            <a:r>
              <a:rPr lang="en-US" noProof="0" dirty="0"/>
              <a:t>Choose faculty from the drop-down menu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2797541-CC8A-4BF9-AD61-F95B5D424E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Surname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7F9F285-7481-495A-B1F0-6CB04E7E3B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5D7F869-7DD8-42A9-BFA1-5DF06F572D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2" name="Graphic 21" descr="UiO segl">
            <a:extLst>
              <a:ext uri="{FF2B5EF4-FFF2-40B4-BE49-F238E27FC236}">
                <a16:creationId xmlns:a16="http://schemas.microsoft.com/office/drawing/2014/main" id="{EC01DC75-D0B0-4B26-A9E0-4DA4332550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9038" y="5945262"/>
            <a:ext cx="1717464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9C5D506-67A5-4F89-8560-22F43BCF74AF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16" name="addin_colorbox" hidden="1">
            <a:extLst>
              <a:ext uri="{FF2B5EF4-FFF2-40B4-BE49-F238E27FC236}">
                <a16:creationId xmlns:a16="http://schemas.microsoft.com/office/drawing/2014/main" id="{FCA3E1BC-B669-4110-87EA-FAF1FA6121DD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7" name="addin_title" hidden="1">
            <a:extLst>
              <a:ext uri="{FF2B5EF4-FFF2-40B4-BE49-F238E27FC236}">
                <a16:creationId xmlns:a16="http://schemas.microsoft.com/office/drawing/2014/main" id="{3ED724C7-6D8D-4B02-A942-476103665D4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8" name="addin_text" hidden="1">
            <a:extLst>
              <a:ext uri="{FF2B5EF4-FFF2-40B4-BE49-F238E27FC236}">
                <a16:creationId xmlns:a16="http://schemas.microsoft.com/office/drawing/2014/main" id="{3875A1F9-BE97-453C-A6D3-C2B80FB26DA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9" name="addin_image" hidden="1">
            <a:extLst>
              <a:ext uri="{FF2B5EF4-FFF2-40B4-BE49-F238E27FC236}">
                <a16:creationId xmlns:a16="http://schemas.microsoft.com/office/drawing/2014/main" id="{B74C45E3-A0CF-4E11-99D4-B0A97B5ECA6D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0" name="addin_grouplist" hidden="1">
            <a:extLst>
              <a:ext uri="{FF2B5EF4-FFF2-40B4-BE49-F238E27FC236}">
                <a16:creationId xmlns:a16="http://schemas.microsoft.com/office/drawing/2014/main" id="{E863661C-B13F-46BB-BA71-469E9D5AB327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1" name="addin_logo" hidden="1">
            <a:extLst>
              <a:ext uri="{FF2B5EF4-FFF2-40B4-BE49-F238E27FC236}">
                <a16:creationId xmlns:a16="http://schemas.microsoft.com/office/drawing/2014/main" id="{6B15E5D0-41F1-4B95-AEBC-8FEF29F24DE4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91" y="6076211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Faculty Colo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839063B-4438-46C0-A11A-618196F7669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99F6BB-7452-4A97-9D6D-C9C80D04D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9038" y="239167"/>
            <a:ext cx="5075367" cy="2387600"/>
          </a:xfrm>
          <a:solidFill>
            <a:srgbClr val="0000FF">
              <a:alpha val="0"/>
            </a:srgbClr>
          </a:solidFill>
        </p:spPr>
        <p:txBody>
          <a:bodyPr anchor="t"/>
          <a:lstStyle>
            <a:lvl1pPr algn="l">
              <a:lnSpc>
                <a:spcPct val="100000"/>
              </a:lnSpc>
              <a:defRPr sz="4501"/>
            </a:lvl1pPr>
          </a:lstStyle>
          <a:p>
            <a:r>
              <a:rPr lang="en-US" noProof="0" dirty="0"/>
              <a:t>Choose faculty from the drop-down menu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050759A-54F8-4B19-AC2D-397DFB40B4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Surname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79C2EEB-4BAB-4FD9-8D75-49062C6600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54445F3-3566-4B75-AA9E-13D05C023D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Graphic 1" descr="UiO segl">
            <a:extLst>
              <a:ext uri="{FF2B5EF4-FFF2-40B4-BE49-F238E27FC236}">
                <a16:creationId xmlns:a16="http://schemas.microsoft.com/office/drawing/2014/main" id="{6161745A-C000-4B1A-BBF6-1904AA5E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1717464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91" y="6076211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Faculty Highligh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16BE45C5-2FD6-4365-884E-E7211BA9F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FC80015-4906-4750-9E68-18BCB837A8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15063" y="0"/>
            <a:ext cx="5976937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7D8FAB-5135-4ED0-ACB7-2739C6B82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Choose faculty from the drop-down menu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99F6BB-7452-4A97-9D6D-C9C80D04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634" y="2283763"/>
            <a:ext cx="5075367" cy="1650530"/>
          </a:xfrm>
        </p:spPr>
        <p:txBody>
          <a:bodyPr anchor="t"/>
          <a:lstStyle>
            <a:lvl1pPr algn="l">
              <a:lnSpc>
                <a:spcPct val="100000"/>
              </a:lnSpc>
              <a:defRPr sz="4501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C5E1721-C410-49BE-9F3F-2480510974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Surname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F0B331-B584-46FA-B290-ADD1C599DD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D579993-FE03-45A3-B1FB-C50D4B5D6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4" name="Graphic 23" descr="UiO segl">
            <a:extLst>
              <a:ext uri="{FF2B5EF4-FFF2-40B4-BE49-F238E27FC236}">
                <a16:creationId xmlns:a16="http://schemas.microsoft.com/office/drawing/2014/main" id="{7A13BE6F-3781-43DF-AA89-B8DEEDEF9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1717464" cy="538688"/>
          </a:xfrm>
          <a:prstGeom prst="rect">
            <a:avLst/>
          </a:prstGeom>
        </p:spPr>
      </p:pic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FB8D8BF6-D27B-473E-8C7F-5564EC4E8842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12" name="addin_colorbox" hidden="1">
            <a:extLst>
              <a:ext uri="{FF2B5EF4-FFF2-40B4-BE49-F238E27FC236}">
                <a16:creationId xmlns:a16="http://schemas.microsoft.com/office/drawing/2014/main" id="{AEA2A8D1-CC8A-49D7-B5F3-4D3D31E797B5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4" name="addin_title" hidden="1">
            <a:extLst>
              <a:ext uri="{FF2B5EF4-FFF2-40B4-BE49-F238E27FC236}">
                <a16:creationId xmlns:a16="http://schemas.microsoft.com/office/drawing/2014/main" id="{FA762AA7-0630-463D-983A-714A0FDC6D6B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BADFE346-6D41-462E-B93E-8A4581258439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2F05EFBC-3D55-4A55-AC99-18A584A64FD7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22529F69-78C3-4EA5-A8EF-DAED9CFEB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26D5A990-E30B-4E3A-A5A7-8F106A934ECB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91" y="6076211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Institu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D537D-BDA7-442F-85CC-77B15D3E9EB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A9DF7D4-90D1-427E-86F5-96B8E6DDF5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Choose faculty from the drop-down menu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050759A-54F8-4B19-AC2D-397DFB40B4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Surname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79C2EEB-4BAB-4FD9-8D75-49062C6600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54445F3-3566-4B75-AA9E-13D05C023D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Graphic 1" descr="UiO segl">
            <a:extLst>
              <a:ext uri="{FF2B5EF4-FFF2-40B4-BE49-F238E27FC236}">
                <a16:creationId xmlns:a16="http://schemas.microsoft.com/office/drawing/2014/main" id="{6161745A-C000-4B1A-BBF6-1904AA5E4F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9038" y="5945262"/>
            <a:ext cx="1717464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353483E-A81E-4295-A996-3D67CCCC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038" y="653143"/>
            <a:ext cx="5075367" cy="1973624"/>
          </a:xfrm>
        </p:spPr>
        <p:txBody>
          <a:bodyPr/>
          <a:lstStyle>
            <a:lvl1pPr marL="0" indent="0">
              <a:buNone/>
              <a:defRPr lang="en-US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b-NO" sz="450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</a:t>
            </a:r>
            <a:r>
              <a:rPr lang="nb-NO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b-NO" sz="450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nb-NO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b-NO" sz="450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department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91" y="6076211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Institute Colo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839063B-4438-46C0-A11A-618196F7669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A9DF7D4-90D1-427E-86F5-96B8E6DDF5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Choose faculty from the drop-down menu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20FF9-F861-400C-878F-01B6648601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9038" y="653143"/>
            <a:ext cx="5075367" cy="1973624"/>
          </a:xfrm>
        </p:spPr>
        <p:txBody>
          <a:bodyPr/>
          <a:lstStyle>
            <a:lvl1pPr marL="0" indent="0">
              <a:buNone/>
              <a:defRPr lang="en-US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b-NO" sz="450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</a:t>
            </a:r>
            <a:r>
              <a:rPr lang="nb-NO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b-NO" sz="450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nb-NO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b-NO" sz="450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department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050759A-54F8-4B19-AC2D-397DFB40B4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Surname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79C2EEB-4BAB-4FD9-8D75-49062C6600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54445F3-3566-4B75-AA9E-13D05C023D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Graphic 1" descr="UiO segl">
            <a:extLst>
              <a:ext uri="{FF2B5EF4-FFF2-40B4-BE49-F238E27FC236}">
                <a16:creationId xmlns:a16="http://schemas.microsoft.com/office/drawing/2014/main" id="{6161745A-C000-4B1A-BBF6-1904AA5E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1717464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91" y="6076211"/>
            <a:ext cx="1800000" cy="2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432" y="-180924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29" y="1711312"/>
            <a:ext cx="5563433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263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6367" y="6263528"/>
            <a:ext cx="599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524B48"/>
                </a:solidFill>
              </a:defRPr>
            </a:lvl1pPr>
          </a:lstStyle>
          <a:p>
            <a:r>
              <a:rPr lang="en-US" dirty="0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9D6C5-6F73-4568-92A3-43149586B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addin_colorpicker" hidden="1">
            <a:extLst>
              <a:ext uri="{FF2B5EF4-FFF2-40B4-BE49-F238E27FC236}">
                <a16:creationId xmlns:a16="http://schemas.microsoft.com/office/drawing/2014/main" id="{EC6BC642-49C3-4139-8F38-A96E75EE0920}"/>
              </a:ext>
            </a:extLst>
          </p:cNvPr>
          <p:cNvSpPr/>
          <p:nvPr userDrawn="1"/>
        </p:nvSpPr>
        <p:spPr>
          <a:xfrm>
            <a:off x="2486668" y="-1436292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addin_colorpicker</a:t>
            </a:r>
          </a:p>
        </p:txBody>
      </p:sp>
      <p:pic>
        <p:nvPicPr>
          <p:cNvPr id="5" name="Graphic 4" descr="Logo university of oslo">
            <a:extLst>
              <a:ext uri="{FF2B5EF4-FFF2-40B4-BE49-F238E27FC236}">
                <a16:creationId xmlns:a16="http://schemas.microsoft.com/office/drawing/2014/main" id="{FC22999A-40AC-4186-8730-BF6B9FCCF0E0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381001" y="6280142"/>
            <a:ext cx="767518" cy="2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9" r:id="rId5"/>
    <p:sldLayoutId id="2147483698" r:id="rId6"/>
    <p:sldLayoutId id="2147483700" r:id="rId7"/>
    <p:sldLayoutId id="2147483720" r:id="rId8"/>
    <p:sldLayoutId id="2147483719" r:id="rId9"/>
    <p:sldLayoutId id="2147483721" r:id="rId10"/>
    <p:sldLayoutId id="2147483701" r:id="rId11"/>
    <p:sldLayoutId id="2147483702" r:id="rId12"/>
    <p:sldLayoutId id="2147483704" r:id="rId13"/>
    <p:sldLayoutId id="2147483706" r:id="rId14"/>
    <p:sldLayoutId id="2147483716" r:id="rId15"/>
    <p:sldLayoutId id="2147483717" r:id="rId16"/>
    <p:sldLayoutId id="2147483713" r:id="rId17"/>
    <p:sldLayoutId id="2147483714" r:id="rId18"/>
    <p:sldLayoutId id="2147483709" r:id="rId19"/>
    <p:sldLayoutId id="2147483710" r:id="rId20"/>
    <p:sldLayoutId id="2147483711" r:id="rId21"/>
    <p:sldLayoutId id="2147483712" r:id="rId22"/>
    <p:sldLayoutId id="2147483707" r:id="rId23"/>
    <p:sldLayoutId id="2147483708" r:id="rId24"/>
    <p:sldLayoutId id="2147483715" r:id="rId25"/>
    <p:sldLayoutId id="2147483718" r:id="rId26"/>
  </p:sldLayoutIdLst>
  <p:hf hd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38" indent="-125438" algn="l" defTabSz="914446" rtl="0" eaLnBrk="1" latinLnBrk="0" hangingPunct="1">
        <a:lnSpc>
          <a:spcPct val="100000"/>
        </a:lnSpc>
        <a:spcBef>
          <a:spcPts val="11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8.png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ffectbook.net/ch-InstrumentalVariables.html" TargetMode="External"/><Relationship Id="rId2" Type="http://schemas.openxmlformats.org/officeDocument/2006/relationships/hyperlink" Target="https://mixtape.scunning.com/instrumental-variables.html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anela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f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016471" y="0"/>
            <a:ext cx="6175529" cy="6858000"/>
          </a:xfrm>
          <a:prstGeom prst="rect">
            <a:avLst/>
          </a:prstGeom>
        </p:spPr>
      </p:pic>
      <p:sp>
        <p:nvSpPr>
          <p:cNvPr id="42" name="Text Placeholder 4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INSTRUMENTAL VARIABLES</a:t>
            </a:r>
            <a:endParaRPr lang="en-US" dirty="0"/>
          </a:p>
        </p:txBody>
      </p:sp>
      <p:sp>
        <p:nvSpPr>
          <p:cNvPr id="36" name="Subtitle 35"/>
          <p:cNvSpPr>
            <a:spLocks noGrp="1"/>
          </p:cNvSpPr>
          <p:nvPr>
            <p:ph type="subTitle" idx="1"/>
          </p:nvPr>
        </p:nvSpPr>
        <p:spPr>
          <a:xfrm>
            <a:off x="2463595" y="5199013"/>
            <a:ext cx="4782656" cy="269304"/>
          </a:xfrm>
        </p:spPr>
        <p:txBody>
          <a:bodyPr/>
          <a:lstStyle/>
          <a:p>
            <a:r>
              <a:rPr lang="es-ES" dirty="0" smtClean="0"/>
              <a:t>José Manuel Arencibia Alemán &amp; Isa Steinmann</a:t>
            </a: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63594" y="5468760"/>
            <a:ext cx="985847" cy="269304"/>
          </a:xfrm>
        </p:spPr>
        <p:txBody>
          <a:bodyPr/>
          <a:lstStyle/>
          <a:p>
            <a:r>
              <a:rPr lang="en-US" dirty="0" smtClean="0"/>
              <a:t>Session</a:t>
            </a:r>
            <a:r>
              <a:rPr lang="es-ES" dirty="0" smtClean="0"/>
              <a:t> 7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B07636-3CC1-453E-8A61-C603911C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595" y="6264544"/>
            <a:ext cx="1713611" cy="269304"/>
          </a:xfrm>
        </p:spPr>
        <p:txBody>
          <a:bodyPr/>
          <a:lstStyle/>
          <a:p>
            <a:r>
              <a:rPr lang="en-US" dirty="0" smtClean="0"/>
              <a:t>February</a:t>
            </a:r>
            <a:r>
              <a:rPr lang="es-ES" dirty="0" smtClean="0"/>
              <a:t> 7, 2022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Charter Conundrum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Instrumental Variables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9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nb-NO" sz="1900" dirty="0" smtClean="0"/>
                  <a:t>Causal link:</a:t>
                </a:r>
              </a:p>
              <a:p>
                <a:endParaRPr lang="nb-NO" sz="1900" dirty="0"/>
              </a:p>
              <a:p>
                <a:endParaRPr lang="nb-NO" sz="190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sz="1900" dirty="0" smtClean="0">
                    <a:solidFill>
                      <a:srgbClr val="00B050"/>
                    </a:solidFill>
                  </a:rPr>
                  <a:t>If lottery only affect scores through attendance, and you knew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how would you calculate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  <a:endParaRPr lang="en-US" sz="19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nb-NO" sz="1600" dirty="0"/>
                      <m:t>: </m:t>
                    </m:r>
                    <m:r>
                      <m:rPr>
                        <m:nor/>
                      </m:rPr>
                      <a:rPr lang="en-US" sz="1600" dirty="0"/>
                      <m:t>effect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of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lottery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on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scores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nb-NO" sz="1600" dirty="0" smtClean="0"/>
                  <a:t>: </a:t>
                </a:r>
                <a:r>
                  <a:rPr lang="en-US" sz="1600" dirty="0" smtClean="0"/>
                  <a:t>effect of lottery on attendance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nb-N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nb-NO" sz="1600" dirty="0"/>
                  <a:t>: </a:t>
                </a:r>
                <a:r>
                  <a:rPr lang="en-US" sz="1600" dirty="0" smtClean="0"/>
                  <a:t>effect of attendance on scores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nb-NO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nb-NO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b-NO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nb-NO" sz="1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nb-NO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nb-NO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nb-NO" sz="1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nb-NO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nb-NO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𝐿𝐴𝑇𝐸</m:t>
                    </m:r>
                  </m:oMath>
                </a14:m>
                <a:r>
                  <a:rPr lang="nb-NO" sz="1900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US" sz="1900" dirty="0" smtClean="0">
                    <a:solidFill>
                      <a:srgbClr val="FF0000"/>
                    </a:solidFill>
                  </a:rPr>
                  <a:t>Local Average Treatment Effect</a:t>
                </a:r>
                <a:r>
                  <a:rPr lang="nb-NO" sz="1900" dirty="0" smtClean="0">
                    <a:solidFill>
                      <a:srgbClr val="FF0000"/>
                    </a:solidFill>
                  </a:rPr>
                  <a:t>)</a:t>
                </a:r>
                <a:endParaRPr lang="nb-NO" sz="1900" dirty="0"/>
              </a:p>
              <a:p>
                <a:endParaRPr lang="nb-NO" sz="19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blipFill>
                <a:blip r:embed="rId3"/>
                <a:stretch>
                  <a:fillRect l="-2450" t="-1961" r="-1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6"/>
              <p:cNvSpPr>
                <a:spLocks noGrp="1"/>
              </p:cNvSpPr>
              <p:nvPr>
                <p:ph sz="half" idx="3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First stage: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nb-NO" dirty="0"/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The reduced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nb-NO" dirty="0"/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The Local Average Treatment (LATE):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US" sz="2000" i="1" dirty="0" smtClean="0"/>
                  <a:t>“The LATE is the causal effect of treatment </a:t>
                </a:r>
                <a:r>
                  <a:rPr lang="en-US" sz="2000" b="1" i="1" dirty="0" smtClean="0"/>
                  <a:t>for those whose treatment was solely determined by the instrument</a:t>
                </a:r>
                <a:r>
                  <a:rPr lang="en-US" sz="2000" i="1" dirty="0" smtClean="0"/>
                  <a:t>”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7" name="Content Placeholder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31"/>
              </p:nvPr>
            </p:nvSpPr>
            <p:spPr>
              <a:blipFill>
                <a:blip r:embed="rId4"/>
                <a:stretch>
                  <a:fillRect l="-3118" t="-2101" r="-1670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91925" y="6264275"/>
            <a:ext cx="600075" cy="365125"/>
          </a:xfrm>
        </p:spPr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8677" y="2146988"/>
                <a:ext cx="971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dirty="0" smtClean="0">
                          <a:latin typeface="Cambria Math" panose="02040503050406030204" pitchFamily="18" charset="0"/>
                        </a:rPr>
                        <m:t>𝐿𝑜𝑡𝑡𝑒𝑟𝑦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77" y="2146988"/>
                <a:ext cx="971872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15116" y="2146988"/>
                <a:ext cx="1259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dirty="0" smtClean="0">
                          <a:latin typeface="Cambria Math" panose="02040503050406030204" pitchFamily="18" charset="0"/>
                        </a:rPr>
                        <m:t>𝐴𝑡𝑡𝑒𝑛𝑑𝑎𝑛𝑐𝑒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16" y="2146988"/>
                <a:ext cx="12591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58860" y="2146988"/>
                <a:ext cx="7555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dirty="0" smtClean="0">
                          <a:latin typeface="Cambria Math" panose="02040503050406030204" pitchFamily="18" charset="0"/>
                        </a:rPr>
                        <m:t>𝑆𝑐𝑜𝑟𝑒𝑠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60" y="2146988"/>
                <a:ext cx="755506" cy="338554"/>
              </a:xfrm>
              <a:prstGeom prst="rect">
                <a:avLst/>
              </a:prstGeom>
              <a:blipFill>
                <a:blip r:embed="rId7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36645" y="2711768"/>
                <a:ext cx="9222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dirty="0" smtClean="0">
                          <a:latin typeface="Cambria Math" panose="02040503050406030204" pitchFamily="18" charset="0"/>
                        </a:rPr>
                        <m:t>𝑃𝑎𝑟𝑒𝑛𝑡𝑠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45" y="2711768"/>
                <a:ext cx="92221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3774293" y="2316265"/>
            <a:ext cx="684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0549" y="2316265"/>
            <a:ext cx="684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4" idx="2"/>
          </p:cNvCxnSpPr>
          <p:nvPr/>
        </p:nvCxnSpPr>
        <p:spPr>
          <a:xfrm flipV="1">
            <a:off x="4458860" y="2485542"/>
            <a:ext cx="377753" cy="3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3" idx="2"/>
          </p:cNvCxnSpPr>
          <p:nvPr/>
        </p:nvCxnSpPr>
        <p:spPr>
          <a:xfrm flipH="1" flipV="1">
            <a:off x="3144705" y="2485542"/>
            <a:ext cx="391940" cy="3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281893" y="1893586"/>
            <a:ext cx="1785772" cy="422680"/>
          </a:xfrm>
          <a:prstGeom prst="arc">
            <a:avLst>
              <a:gd name="adj1" fmla="val 10736637"/>
              <a:gd name="adj2" fmla="val 20410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3144704" y="1884074"/>
            <a:ext cx="1785772" cy="422680"/>
          </a:xfrm>
          <a:prstGeom prst="arc">
            <a:avLst>
              <a:gd name="adj1" fmla="val 10736637"/>
              <a:gd name="adj2" fmla="val 135435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36" grpId="0" animBg="1"/>
      <p:bldP spid="36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13366" y="6228584"/>
            <a:ext cx="4152735" cy="182608"/>
          </a:xfrm>
        </p:spPr>
        <p:txBody>
          <a:bodyPr/>
          <a:lstStyle/>
          <a:p>
            <a:r>
              <a:rPr lang="en-US" dirty="0" smtClean="0"/>
              <a:t>Angrist and </a:t>
            </a:r>
            <a:r>
              <a:rPr lang="en-US" dirty="0" err="1" smtClean="0"/>
              <a:t>Pischke</a:t>
            </a:r>
            <a:r>
              <a:rPr lang="en-US" dirty="0" smtClean="0"/>
              <a:t> (2015)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Charter Conundrum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Instrumental Variables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9"/>
              </p:nvPr>
            </p:nvSpPr>
            <p:spPr>
              <a:xfrm>
                <a:off x="380169" y="1704042"/>
                <a:ext cx="5312707" cy="4354559"/>
              </a:xfrm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sz="1900" dirty="0" smtClean="0">
                    <a:solidFill>
                      <a:srgbClr val="00B050"/>
                    </a:solidFill>
                  </a:rPr>
                  <a:t>What is the IV estimator (LATE) of attendance on math and verbal scores?</a:t>
                </a:r>
              </a:p>
              <a:p>
                <a:pPr>
                  <a:spcBef>
                    <a:spcPts val="1800"/>
                  </a:spcBef>
                </a:pPr>
                <a:endParaRPr lang="nb-NO" sz="1900" dirty="0">
                  <a:solidFill>
                    <a:srgbClr val="00B050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1900" dirty="0" smtClean="0">
                  <a:solidFill>
                    <a:srgbClr val="00B050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𝑚𝑎𝑡h</m:t>
                          </m:r>
                        </m:sub>
                      </m:sSub>
                      <m:r>
                        <a:rPr lang="nb-NO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𝑚𝑎𝑡h</m:t>
                              </m:r>
                            </m:sub>
                          </m:sSub>
                        </m:den>
                      </m:f>
                      <m:r>
                        <a:rPr lang="nb-NO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.355</m:t>
                          </m:r>
                        </m:num>
                        <m:den>
                          <m: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.741</m:t>
                          </m:r>
                        </m:den>
                      </m:f>
                      <m:r>
                        <a:rPr lang="nb-NO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=.479</m:t>
                      </m:r>
                    </m:oMath>
                  </m:oMathPara>
                </a14:m>
                <a:endParaRPr lang="en-US" sz="19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19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𝑣𝑒𝑟𝑏𝑎𝑙</m:t>
                          </m:r>
                        </m:sub>
                      </m:sSub>
                      <m:r>
                        <a:rPr lang="nb-NO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𝑣𝑒𝑟𝑏𝑎𝑙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b-NO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b-NO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𝑣𝑒𝑟𝑏𝑎𝑙</m:t>
                              </m:r>
                            </m:sub>
                          </m:sSub>
                        </m:den>
                      </m:f>
                      <m:r>
                        <a:rPr lang="nb-NO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b-NO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741</m:t>
                          </m:r>
                        </m:den>
                      </m:f>
                      <m:r>
                        <a:rPr lang="nb-NO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</m:t>
                      </m:r>
                      <m:r>
                        <a:rPr lang="nb-NO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152</m:t>
                      </m:r>
                    </m:oMath>
                  </m:oMathPara>
                </a14:m>
                <a:endParaRPr lang="en-US" sz="1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19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xfrm>
                <a:off x="380169" y="1704042"/>
                <a:ext cx="5312707" cy="4354559"/>
              </a:xfrm>
              <a:blipFill>
                <a:blip r:embed="rId3"/>
                <a:stretch>
                  <a:fillRect l="-2523" t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40" y="790998"/>
            <a:ext cx="539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Analysis of KIPP lotteries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, 2015, p. 104)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67643" y="1672655"/>
          <a:ext cx="5398458" cy="448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86">
                  <a:extLst>
                    <a:ext uri="{9D8B030D-6E8A-4147-A177-3AD203B41FA5}">
                      <a16:colId xmlns:a16="http://schemas.microsoft.com/office/drawing/2014/main" val="2951790188"/>
                    </a:ext>
                  </a:extLst>
                </a:gridCol>
                <a:gridCol w="162492">
                  <a:extLst>
                    <a:ext uri="{9D8B030D-6E8A-4147-A177-3AD203B41FA5}">
                      <a16:colId xmlns:a16="http://schemas.microsoft.com/office/drawing/2014/main" val="1288836389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876759160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689989508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497561019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5617714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67960169"/>
                    </a:ext>
                  </a:extLst>
                </a:gridCol>
              </a:tblGrid>
              <a:tr h="30038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b="1" noProof="0" dirty="0" smtClean="0"/>
                        <a:t>KIPP applicants</a:t>
                      </a:r>
                      <a:endParaRPr lang="en-US" sz="1050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80843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Lynn public 5th graders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Lottery winners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Winners vs. losers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Attended KIPP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Attended vs. others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592466"/>
                  </a:ext>
                </a:extLst>
              </a:tr>
              <a:tr h="429115">
                <a:tc gridSpan="7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Panel A. (Selected) Baseline</a:t>
                      </a:r>
                      <a:r>
                        <a:rPr lang="en-US" sz="105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Characteristics</a:t>
                      </a:r>
                      <a:endParaRPr lang="en-US" sz="105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048927"/>
                  </a:ext>
                </a:extLst>
              </a:tr>
              <a:tr h="429115">
                <a:tc gridSpan="2">
                  <a:txBody>
                    <a:bodyPr/>
                    <a:lstStyle/>
                    <a:p>
                      <a:r>
                        <a:rPr lang="nb-NO" sz="1050" dirty="0" smtClean="0"/>
                        <a:t>Math score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(4th grade)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-.307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-.290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.102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(.120)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-.289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0.69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(.109)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669691"/>
                  </a:ext>
                </a:extLst>
              </a:tr>
              <a:tr h="429115">
                <a:tc gridSpan="2">
                  <a:txBody>
                    <a:bodyPr/>
                    <a:lstStyle/>
                    <a:p>
                      <a:r>
                        <a:rPr lang="nb-NO" sz="1050" dirty="0" smtClean="0"/>
                        <a:t>Verbal score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(4th</a:t>
                      </a:r>
                      <a:r>
                        <a:rPr lang="nb-NO" sz="1050" baseline="0" dirty="0" smtClean="0"/>
                        <a:t> grade)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-.356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-.386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.0.63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(.125)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-.368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.088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(.114)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550791"/>
                  </a:ext>
                </a:extLst>
              </a:tr>
              <a:tr h="311108">
                <a:tc gridSpan="7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Panel B. Outcomes</a:t>
                      </a: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152519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Attended KIPP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.000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.787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.741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(.037)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792061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Math score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-.363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-.003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.355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(.115)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.095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.467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(.103)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265053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Verbal score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-.417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-.262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.113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(.122)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-.211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.211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441996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Sample size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3,964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253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371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204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371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9748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0240" y="2379406"/>
                <a:ext cx="5013937" cy="623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900" i="1" dirty="0" smtClean="0">
                          <a:latin typeface="Cambria Math" panose="02040503050406030204" pitchFamily="18" charset="0"/>
                        </a:rPr>
                        <m:t>𝐿𝐴𝑇𝐸</m:t>
                      </m:r>
                      <m:r>
                        <a:rPr lang="nb-NO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nb-NO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nb-NO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nb-NO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0" y="2379406"/>
                <a:ext cx="5013937" cy="623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023868" y="4100052"/>
            <a:ext cx="749397" cy="1543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WARNING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30"/>
          </p:nvPr>
        </p:nvSpPr>
        <p:spPr>
          <a:xfrm>
            <a:off x="380169" y="1101214"/>
            <a:ext cx="11431663" cy="495738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“Because the treated population includes always-takers [</a:t>
            </a:r>
            <a:r>
              <a:rPr lang="en-US" i="1" dirty="0" smtClean="0"/>
              <a:t>in our example, those who found a way to be treated even though they did not win the lottery (</a:t>
            </a:r>
            <a:r>
              <a:rPr lang="en-US" dirty="0" smtClean="0"/>
              <a:t>5/226=.022 </a:t>
            </a:r>
            <a:r>
              <a:rPr lang="en-US" i="1" dirty="0" smtClean="0"/>
              <a:t>of KIPP attendants</a:t>
            </a:r>
            <a:r>
              <a:rPr lang="en-US" dirty="0" smtClean="0"/>
              <a:t>)], LATE and TOT [Treatment-On-the-Treated, </a:t>
            </a:r>
            <a:r>
              <a:rPr lang="en-US" i="1" dirty="0" smtClean="0"/>
              <a:t>in our example, all attendants</a:t>
            </a:r>
            <a:r>
              <a:rPr lang="en-US" dirty="0" smtClean="0"/>
              <a:t>] are usually not the same.” (Angrist and </a:t>
            </a:r>
            <a:r>
              <a:rPr lang="en-US" dirty="0" err="1" smtClean="0"/>
              <a:t>Pischke</a:t>
            </a:r>
            <a:r>
              <a:rPr lang="en-US" dirty="0" smtClean="0"/>
              <a:t> 2015, p. 114).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External Validity?</a:t>
            </a:r>
          </a:p>
          <a:p>
            <a:pPr lvl="1"/>
            <a:r>
              <a:rPr lang="en-US" sz="2000" dirty="0" smtClean="0"/>
              <a:t>Depends on the validity of our assumptions</a:t>
            </a:r>
          </a:p>
          <a:p>
            <a:pPr lvl="1"/>
            <a:r>
              <a:rPr lang="en-US" sz="2000" dirty="0" smtClean="0"/>
              <a:t>Can be tested if we find more than one instrument (that would affect different segments of the population).</a:t>
            </a:r>
          </a:p>
          <a:p>
            <a:pPr lvl="1"/>
            <a:r>
              <a:rPr lang="en-US" sz="2000" dirty="0" smtClean="0"/>
              <a:t>If that was the case, and estimates were equal, we would have evidences to argue for the external validity of LATE, i.e., that it approaches to TOT.</a:t>
            </a:r>
          </a:p>
          <a:p>
            <a:pPr lvl="1"/>
            <a:r>
              <a:rPr lang="en-US" sz="2000" dirty="0" smtClean="0"/>
              <a:t>“With no always-takers, all of the treated are compliers, in which case, LATE is TOT.” 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 2015, p. 121)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168" y="161944"/>
            <a:ext cx="10886199" cy="754068"/>
          </a:xfrm>
        </p:spPr>
        <p:txBody>
          <a:bodyPr/>
          <a:lstStyle/>
          <a:p>
            <a:r>
              <a:rPr lang="en-US" dirty="0" smtClean="0"/>
              <a:t>Family Size and Parental Investments in Children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Setting the Stage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sz="2000" dirty="0" smtClean="0"/>
              <a:t>There is a negative correlation between family size and development indicators such as schooling</a:t>
            </a:r>
          </a:p>
          <a:p>
            <a:pPr lvl="1"/>
            <a:r>
              <a:rPr lang="en-US" sz="1800" dirty="0" smtClean="0"/>
              <a:t>Hypothesis (Becker et al.1973, 1976): quantity-quality trade-off; as family size increases parental investment in children decreases</a:t>
            </a:r>
          </a:p>
          <a:p>
            <a:r>
              <a:rPr lang="en-US" sz="1900" dirty="0" smtClean="0"/>
              <a:t>Is there a causal connection between family size and children’s education?</a:t>
            </a:r>
          </a:p>
          <a:p>
            <a:pPr lvl="1"/>
            <a:r>
              <a:rPr lang="en-US" sz="1800" dirty="0" smtClean="0"/>
              <a:t>Mother’s education </a:t>
            </a:r>
          </a:p>
          <a:p>
            <a:pPr lvl="2"/>
            <a:r>
              <a:rPr lang="en-US" sz="1600" dirty="0" smtClean="0"/>
              <a:t>But also: children characteristics (health problems), family structure, gender, home environment, occupation</a:t>
            </a:r>
          </a:p>
          <a:p>
            <a:endParaRPr lang="en-US" sz="19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46992" y="2268630"/>
                <a:ext cx="1646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𝑆𝑐h𝑜𝑜𝑙𝑖𝑛𝑔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992" y="2268630"/>
                <a:ext cx="1646918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5999" y="2268630"/>
                <a:ext cx="1724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𝐹𝑎𝑚𝑖𝑙𝑦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268630"/>
                <a:ext cx="1724215" cy="461665"/>
              </a:xfrm>
              <a:prstGeom prst="rect">
                <a:avLst/>
              </a:prstGeom>
              <a:blipFill>
                <a:blip r:embed="rId4"/>
                <a:stretch>
                  <a:fillRect l="-2827" r="-42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7077" y="1498084"/>
                <a:ext cx="1653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𝑀𝑜𝑡h𝑒𝑟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𝐸𝑑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77" y="1498084"/>
                <a:ext cx="1653052" cy="461665"/>
              </a:xfrm>
              <a:prstGeom prst="rect">
                <a:avLst/>
              </a:prstGeom>
              <a:blipFill>
                <a:blip r:embed="rId5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41323" y="3043449"/>
                <a:ext cx="384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23" y="3043449"/>
                <a:ext cx="384560" cy="461665"/>
              </a:xfrm>
              <a:prstGeom prst="rect">
                <a:avLst/>
              </a:prstGeom>
              <a:blipFill>
                <a:blip r:embed="rId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3"/>
            <a:endCxn id="17" idx="1"/>
          </p:cNvCxnSpPr>
          <p:nvPr/>
        </p:nvCxnSpPr>
        <p:spPr>
          <a:xfrm>
            <a:off x="7820214" y="2499463"/>
            <a:ext cx="20267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  <a:endCxn id="21" idx="0"/>
          </p:cNvCxnSpPr>
          <p:nvPr/>
        </p:nvCxnSpPr>
        <p:spPr>
          <a:xfrm flipH="1">
            <a:off x="6958107" y="1728917"/>
            <a:ext cx="1048970" cy="53971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7" idx="0"/>
          </p:cNvCxnSpPr>
          <p:nvPr/>
        </p:nvCxnSpPr>
        <p:spPr>
          <a:xfrm>
            <a:off x="9660129" y="1728917"/>
            <a:ext cx="1010322" cy="539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2"/>
          </p:cNvCxnSpPr>
          <p:nvPr/>
        </p:nvCxnSpPr>
        <p:spPr>
          <a:xfrm flipH="1" flipV="1">
            <a:off x="6958107" y="2730295"/>
            <a:ext cx="1683217" cy="500690"/>
          </a:xfrm>
          <a:prstGeom prst="straightConnector1">
            <a:avLst/>
          </a:prstGeom>
          <a:ln w="19050">
            <a:prstDash val="lg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9025883" y="2730295"/>
            <a:ext cx="1644568" cy="50069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856" y="3544139"/>
            <a:ext cx="1051494" cy="10514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82779" y="4595633"/>
            <a:ext cx="4983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“The instrumental variables (IV) method harnesses partial or incomplete random assignment, whether naturally occurring or generated by researchers.”</a:t>
            </a:r>
            <a:r>
              <a:rPr lang="en-US" sz="2000" dirty="0" smtClean="0"/>
              <a:t> 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 2015, p. 98)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9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801" y="3685876"/>
            <a:ext cx="2372725" cy="23727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27" y="4840741"/>
            <a:ext cx="1355600" cy="1355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168" y="161944"/>
            <a:ext cx="10886199" cy="754068"/>
          </a:xfrm>
        </p:spPr>
        <p:txBody>
          <a:bodyPr/>
          <a:lstStyle/>
          <a:p>
            <a:r>
              <a:rPr lang="en-US" dirty="0" smtClean="0"/>
              <a:t>Family Size and Parental Investments in Children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Setting the Stage II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9"/>
              </p:nvPr>
            </p:nvSpPr>
            <p:spPr>
              <a:xfrm>
                <a:off x="380169" y="1704042"/>
                <a:ext cx="5715831" cy="4441119"/>
              </a:xfrm>
            </p:spPr>
            <p:txBody>
              <a:bodyPr/>
              <a:lstStyle/>
              <a:p>
                <a:r>
                  <a:rPr lang="en-US" sz="2000" dirty="0" smtClean="0"/>
                  <a:t>We need to find some instrument(s)*, Z, that allow us to harness partial or incomplete randomization.</a:t>
                </a:r>
              </a:p>
              <a:p>
                <a:r>
                  <a:rPr lang="en-US" sz="2000" dirty="0" smtClean="0"/>
                  <a:t>Potential instruments:</a:t>
                </a:r>
              </a:p>
              <a:p>
                <a:pPr lvl="1"/>
                <a:r>
                  <a:rPr lang="en-US" sz="1600" b="1" dirty="0" smtClean="0"/>
                  <a:t>Twin siblings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 smtClean="0"/>
                  <a:t>)</a:t>
                </a:r>
                <a:r>
                  <a:rPr lang="en-US" sz="1600" dirty="0" smtClean="0"/>
                  <a:t>: The number of siblings of a first-born in a family with at least 2 children will be larger (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relevance</a:t>
                </a:r>
                <a:r>
                  <a:rPr lang="en-US" sz="1600" dirty="0" smtClean="0"/>
                  <a:t>) if she or he randomly (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independence</a:t>
                </a:r>
                <a:r>
                  <a:rPr lang="en-US" sz="1600" dirty="0" smtClean="0"/>
                  <a:t>) has twin siblings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which, if it affects schooling, does so through family size (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exclusion</a:t>
                </a:r>
                <a:r>
                  <a:rPr lang="en-US" sz="1600" dirty="0" smtClean="0"/>
                  <a:t>).</a:t>
                </a:r>
              </a:p>
              <a:p>
                <a:pPr marL="457223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1"/>
                <a:r>
                  <a:rPr lang="en-US" sz="1600" b="1" dirty="0" smtClean="0"/>
                  <a:t>Sex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600" b="1" dirty="0" smtClean="0"/>
                  <a:t>)</a:t>
                </a:r>
                <a:r>
                  <a:rPr lang="en-US" sz="1600" dirty="0" smtClean="0"/>
                  <a:t>: The number of siblings of a first born who randomly (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independence</a:t>
                </a:r>
                <a:r>
                  <a:rPr lang="en-US" sz="1600" dirty="0" smtClean="0"/>
                  <a:t>) has a second born sibling of the same sex will be larger (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relevance</a:t>
                </a:r>
                <a:r>
                  <a:rPr lang="en-US" sz="1600" dirty="0" smtClean="0"/>
                  <a:t>) which, if it affects schooling, does so through family size (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exclusion</a:t>
                </a:r>
                <a:r>
                  <a:rPr lang="en-US" sz="1600" dirty="0" smtClean="0"/>
                  <a:t>). </a:t>
                </a:r>
              </a:p>
              <a:p>
                <a:pPr marL="457223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nb-NO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nb-NO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1"/>
                <a:endParaRPr lang="en-US" sz="1600" dirty="0" smtClean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xfrm>
                <a:off x="380169" y="1704042"/>
                <a:ext cx="5715831" cy="4441119"/>
              </a:xfrm>
              <a:blipFill>
                <a:blip r:embed="rId5"/>
                <a:stretch>
                  <a:fillRect l="-2559" t="-1648" r="-746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15767" y="2440836"/>
                <a:ext cx="1100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𝑆𝑐h𝑜𝑜𝑙𝑖𝑛𝑔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767" y="2440836"/>
                <a:ext cx="1100807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54296" y="2440836"/>
                <a:ext cx="1354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𝐹𝑎𝑚𝑖𝑙𝑦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96" y="2440836"/>
                <a:ext cx="1354666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209444" y="1789471"/>
                <a:ext cx="1205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𝑀𝑜𝑡h𝑒𝑟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𝐸𝑑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444" y="1789471"/>
                <a:ext cx="120584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71783" y="3095813"/>
                <a:ext cx="281164" cy="28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783" y="3095813"/>
                <a:ext cx="281164" cy="286190"/>
              </a:xfrm>
              <a:prstGeom prst="rect">
                <a:avLst/>
              </a:prstGeom>
              <a:blipFill>
                <a:blip r:embed="rId9"/>
                <a:stretch>
                  <a:fillRect r="-65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3"/>
            <a:endCxn id="17" idx="1"/>
          </p:cNvCxnSpPr>
          <p:nvPr/>
        </p:nvCxnSpPr>
        <p:spPr>
          <a:xfrm>
            <a:off x="9308962" y="2610113"/>
            <a:ext cx="10068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  <a:endCxn id="21" idx="0"/>
          </p:cNvCxnSpPr>
          <p:nvPr/>
        </p:nvCxnSpPr>
        <p:spPr>
          <a:xfrm flipH="1">
            <a:off x="8631629" y="1958748"/>
            <a:ext cx="577815" cy="48208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7" idx="0"/>
          </p:cNvCxnSpPr>
          <p:nvPr/>
        </p:nvCxnSpPr>
        <p:spPr>
          <a:xfrm>
            <a:off x="10415284" y="1958748"/>
            <a:ext cx="450887" cy="482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21" idx="2"/>
          </p:cNvCxnSpPr>
          <p:nvPr/>
        </p:nvCxnSpPr>
        <p:spPr>
          <a:xfrm flipH="1" flipV="1">
            <a:off x="8631629" y="2779390"/>
            <a:ext cx="1040154" cy="459518"/>
          </a:xfrm>
          <a:prstGeom prst="straightConnector1">
            <a:avLst/>
          </a:prstGeom>
          <a:ln w="19050">
            <a:prstDash val="lg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17" idx="2"/>
          </p:cNvCxnSpPr>
          <p:nvPr/>
        </p:nvCxnSpPr>
        <p:spPr>
          <a:xfrm flipV="1">
            <a:off x="9952947" y="2779390"/>
            <a:ext cx="913224" cy="459518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02805" y="2184385"/>
                <a:ext cx="281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805" y="2184385"/>
                <a:ext cx="281164" cy="338554"/>
              </a:xfrm>
              <a:prstGeom prst="rect">
                <a:avLst/>
              </a:prstGeom>
              <a:blipFill>
                <a:blip r:embed="rId10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9" idx="3"/>
            <a:endCxn id="21" idx="1"/>
          </p:cNvCxnSpPr>
          <p:nvPr/>
        </p:nvCxnSpPr>
        <p:spPr>
          <a:xfrm>
            <a:off x="7383969" y="2353662"/>
            <a:ext cx="570327" cy="256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0425" y="6058601"/>
            <a:ext cx="845574" cy="23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(*) slide 12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13366" y="6228584"/>
            <a:ext cx="4152735" cy="182608"/>
          </a:xfrm>
        </p:spPr>
        <p:txBody>
          <a:bodyPr/>
          <a:lstStyle/>
          <a:p>
            <a:r>
              <a:rPr lang="en-US" dirty="0" smtClean="0"/>
              <a:t>Angrist and </a:t>
            </a:r>
            <a:r>
              <a:rPr lang="en-US" dirty="0" err="1" smtClean="0"/>
              <a:t>Pischke</a:t>
            </a:r>
            <a:r>
              <a:rPr lang="en-US" dirty="0" smtClean="0"/>
              <a:t> (2015)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Size and Parental Investments in Children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 anchor="ctr"/>
          <a:lstStyle/>
          <a:p>
            <a:r>
              <a:rPr lang="en-US" sz="2400" b="1" dirty="0" smtClean="0"/>
              <a:t>Two Stages Least Squares (2SLS)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9"/>
              </p:nvPr>
            </p:nvSpPr>
            <p:spPr/>
            <p:txBody>
              <a:bodyPr/>
              <a:lstStyle/>
              <a:p>
                <a:r>
                  <a:rPr lang="en-US" sz="1900" dirty="0"/>
                  <a:t>IV estimates of causal effects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/>
                  <a:t>) boil down to reduced-form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900" dirty="0"/>
                  <a:t>) comparisons across groups defined by the instrument, scaled by the appropriate first stage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nb-NO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r>
                  <a:rPr lang="en-US" sz="1900" b="1" dirty="0"/>
                  <a:t>Two Stages Least Squares (2SLS)</a:t>
                </a:r>
                <a:r>
                  <a:rPr lang="en-US" sz="1900" dirty="0"/>
                  <a:t> generalize IV in two ways:</a:t>
                </a:r>
              </a:p>
              <a:p>
                <a:pPr lvl="1"/>
                <a:r>
                  <a:rPr lang="en-US" sz="1900" dirty="0"/>
                  <a:t>The efficient use of multiple instruments </a:t>
                </a:r>
                <a:endParaRPr lang="en-US" sz="1900" dirty="0" smtClean="0"/>
              </a:p>
              <a:p>
                <a:pPr lvl="1"/>
                <a:r>
                  <a:rPr lang="en-US" sz="1900" dirty="0" smtClean="0"/>
                  <a:t>Allowing </a:t>
                </a:r>
                <a:r>
                  <a:rPr lang="en-US" sz="1900" dirty="0"/>
                  <a:t>control for covariates, mitigating OVB from imperfect variables (e.g., when we suspect that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900" dirty="0"/>
                  <a:t> correlates with some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blipFill>
                <a:blip r:embed="rId3"/>
                <a:stretch>
                  <a:fillRect l="-245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3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sz="1900" dirty="0" smtClean="0"/>
                  <a:t>We know (Ch.2) that the regression coefficient of a variable on an independent dummy variable equals the difference in conditional means of the outcome,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b-N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↔"/>
                          <m:pos m:val="top"/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nb-NO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b-N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nb-NO" sz="2000" dirty="0" smtClean="0"/>
              </a:p>
              <a:p>
                <a:r>
                  <a:rPr lang="en-US" sz="1900" dirty="0" smtClean="0"/>
                  <a:t>Then we can rewrite our expression for the First-Stage as:</a:t>
                </a:r>
                <a:endParaRPr lang="nb-NO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r>
                  <a:rPr lang="en-US" sz="1900" dirty="0" smtClean="0"/>
                  <a:t>And the 2SLS second-stage regression by which LATE can be obtained regression the outcome on the first-stage fit, i.e., the treatment variation due to the random variation in the instrument: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𝑆𝐿𝑆</m:t>
                          </m:r>
                        </m:sub>
                      </m:sSub>
                      <m:sSub>
                        <m:sSub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31"/>
              </p:nvPr>
            </p:nvSpPr>
            <p:spPr>
              <a:blipFill>
                <a:blip r:embed="rId4"/>
                <a:stretch>
                  <a:fillRect l="-2450" t="-1961" r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91925" y="6264275"/>
            <a:ext cx="600075" cy="365125"/>
          </a:xfrm>
        </p:spPr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413366" y="6228584"/>
            <a:ext cx="4152735" cy="182608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sz="750" dirty="0">
                <a:solidFill>
                  <a:srgbClr val="524B48"/>
                </a:solidFill>
              </a:rPr>
              <a:t>Angrist and </a:t>
            </a:r>
            <a:r>
              <a:rPr lang="en-US" sz="750" dirty="0" err="1">
                <a:solidFill>
                  <a:srgbClr val="524B48"/>
                </a:solidFill>
              </a:rPr>
              <a:t>Pischke</a:t>
            </a:r>
            <a:r>
              <a:rPr lang="en-US" sz="750" dirty="0">
                <a:solidFill>
                  <a:srgbClr val="524B48"/>
                </a:solidFill>
              </a:rPr>
              <a:t> (2015)</a:t>
            </a:r>
          </a:p>
        </p:txBody>
      </p:sp>
      <p:sp>
        <p:nvSpPr>
          <p:cNvPr id="39" name="Subtitle 4"/>
          <p:cNvSpPr txBox="1">
            <a:spLocks/>
          </p:cNvSpPr>
          <p:nvPr/>
        </p:nvSpPr>
        <p:spPr>
          <a:xfrm>
            <a:off x="6342741" y="1003334"/>
            <a:ext cx="5469089" cy="4947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ctr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ctr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ctr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ctr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How to 2SLS</a:t>
            </a:r>
            <a:endParaRPr lang="en-US" sz="24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02226661"/>
              </p:ext>
            </p:extLst>
          </p:nvPr>
        </p:nvGraphicFramePr>
        <p:xfrm>
          <a:off x="354344" y="828947"/>
          <a:ext cx="5360922" cy="53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43273" y="3972082"/>
            <a:ext cx="1612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200" dirty="0" smtClean="0"/>
              <a:t>Instrument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AsOne/>
      </p:bldGraphic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Size and Parental Investments in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nb-NO" sz="2000" b="1" dirty="0" smtClean="0"/>
              <a:t>How to 2SLS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30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 aforementioned expression extends to non-dummy instruments and treatment variable (footnote, Angrist and </a:t>
                </a:r>
                <a:r>
                  <a:rPr lang="en-US" sz="2000" dirty="0" err="1" smtClean="0"/>
                  <a:t>Pischke</a:t>
                </a:r>
                <a:r>
                  <a:rPr lang="en-US" sz="2000" dirty="0" smtClean="0"/>
                  <a:t> 2015, p. 134). </a:t>
                </a:r>
              </a:p>
              <a:p>
                <a:r>
                  <a:rPr lang="en-US" sz="2000" dirty="0" smtClean="0"/>
                  <a:t>Furthermore, the expression is equivalent to the one we have been working on during the first part of this session (Angrist and </a:t>
                </a:r>
                <a:r>
                  <a:rPr lang="en-US" sz="2000" dirty="0" err="1" smtClean="0"/>
                  <a:t>Pischke</a:t>
                </a:r>
                <a:r>
                  <a:rPr lang="en-US" sz="2000" dirty="0" smtClean="0"/>
                  <a:t> 2015, p. 143):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𝑆𝐿𝑆</m:t>
                          </m:r>
                        </m:sub>
                      </m:sSub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groupChr>
                        <m:groupChrPr>
                          <m:chr m:val="→"/>
                          <m:pos m:val="top"/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1"/>
                                </m:r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𝑙𝑢𝑔𝑔𝑖𝑛𝑔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𝑓𝑖𝑡𝑡𝑒𝑑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𝐹𝑆</m:t>
                              </m:r>
                            </m:e>
                          </m:eqArr>
                        </m:e>
                      </m:groupChr>
                    </m:oMath>
                    <m:oMath xmlns:m="http://schemas.openxmlformats.org/officeDocument/2006/math">
                      <m:sSub>
                        <m:sSub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𝑆𝐿𝑆</m:t>
                          </m:r>
                        </m:sub>
                      </m:sSub>
                      <m:r>
                        <a:rPr lang="nb-NO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nb-N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𝑆𝐿𝑆</m:t>
                          </m:r>
                        </m:sub>
                      </m:sSub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nb-NO" sz="2000" dirty="0" smtClean="0"/>
              </a:p>
              <a:p>
                <a:r>
                  <a:rPr lang="en-US" sz="2000" dirty="0" smtClean="0"/>
                  <a:t>However, as already mentioned, 2SLS has two important advantages (and one more):</a:t>
                </a:r>
              </a:p>
              <a:p>
                <a:pPr lvl="1">
                  <a:buFont typeface="Arial" panose="020B0604020202020204" pitchFamily="34" charset="0"/>
                  <a:buChar char="–"/>
                </a:pPr>
                <a:r>
                  <a:rPr lang="en-US" sz="1800" dirty="0" smtClean="0"/>
                  <a:t>Allow to the efficient use of multiple instruments to increase statistic precision</a:t>
                </a:r>
              </a:p>
              <a:p>
                <a:pPr lvl="1">
                  <a:buFont typeface="Arial" panose="020B0604020202020204" pitchFamily="34" charset="0"/>
                  <a:buChar char="–"/>
                </a:pPr>
                <a:r>
                  <a:rPr lang="en-US" sz="1800" dirty="0" smtClean="0"/>
                  <a:t>Allow to introduce control variables to mitigate the OVB from imperfect instruments</a:t>
                </a:r>
              </a:p>
              <a:p>
                <a:pPr lvl="1">
                  <a:buFont typeface="Arial" panose="020B0604020202020204" pitchFamily="34" charset="0"/>
                  <a:buChar char="–"/>
                </a:pPr>
                <a:r>
                  <a:rPr lang="en-US" sz="1800" dirty="0" smtClean="0"/>
                  <a:t>Software allows for easy estimation of heteroscedasticity-robust standard errors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30"/>
              </p:nvPr>
            </p:nvSpPr>
            <p:spPr>
              <a:blipFill>
                <a:blip r:embed="rId3"/>
                <a:stretch>
                  <a:fillRect l="-1279" t="-1681" r="-1759" b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Size and Parental Investments in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nb-NO" sz="2000" b="1" dirty="0" smtClean="0"/>
              <a:t>How to 2SLS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30"/>
              </p:nvPr>
            </p:nvSpPr>
            <p:spPr>
              <a:xfrm>
                <a:off x="380171" y="1704042"/>
                <a:ext cx="5804320" cy="4354559"/>
              </a:xfrm>
            </p:spPr>
            <p:txBody>
              <a:bodyPr/>
              <a:lstStyle/>
              <a:p>
                <a:r>
                  <a:rPr lang="en-US" sz="2000" dirty="0" smtClean="0"/>
                  <a:t>With two instruments </a:t>
                </a:r>
              </a:p>
              <a:p>
                <a:pPr lvl="1"/>
                <a:r>
                  <a:rPr lang="en-US" sz="1800" dirty="0" smtClean="0"/>
                  <a:t>a dummy variable for sex of second born child been the same of the first born,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pPr lvl="1"/>
                <a:r>
                  <a:rPr lang="en-US" sz="1800" dirty="0" smtClean="0"/>
                  <a:t>a dummy variable for whether or not the first born has twin siblings,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r>
                  <a:rPr lang="en-US" sz="2000" dirty="0"/>
                  <a:t>A</a:t>
                </a:r>
                <a:r>
                  <a:rPr lang="en-US" sz="2000" dirty="0" smtClean="0"/>
                  <a:t>nd control variables</a:t>
                </a:r>
              </a:p>
              <a:p>
                <a:pPr lvl="1"/>
                <a:r>
                  <a:rPr lang="en-US" sz="1800" dirty="0" smtClean="0"/>
                  <a:t>a dummy variable indicating the sex of the first born,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pPr lvl="1"/>
                <a:r>
                  <a:rPr lang="en-US" sz="1800" dirty="0" smtClean="0"/>
                  <a:t>maternal 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r>
                  <a:rPr lang="en-US" sz="2000" dirty="0"/>
                  <a:t>O</a:t>
                </a:r>
                <a:r>
                  <a:rPr lang="en-US" sz="2000" dirty="0" smtClean="0"/>
                  <a:t>ur 2SLS set up looks like this:</a:t>
                </a:r>
              </a:p>
              <a:p>
                <a:pPr lvl="1"/>
                <a:r>
                  <a:rPr lang="nb-NO" sz="1800" dirty="0" smtClean="0"/>
                  <a:t>FS: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</m:sub>
                    </m:sSub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b-NO" sz="1800" b="0" dirty="0" smtClean="0"/>
              </a:p>
              <a:p>
                <a:pPr lvl="1"/>
                <a:r>
                  <a:rPr lang="nb-NO" sz="1800" dirty="0" smtClean="0"/>
                  <a:t>SS: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𝑆𝐿𝑆</m:t>
                        </m:r>
                      </m:sub>
                    </m:sSub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30"/>
              </p:nvPr>
            </p:nvSpPr>
            <p:spPr>
              <a:xfrm>
                <a:off x="380171" y="1704042"/>
                <a:ext cx="5804320" cy="4354559"/>
              </a:xfrm>
              <a:blipFill>
                <a:blip r:embed="rId3"/>
                <a:stretch>
                  <a:fillRect l="-2518" t="-1681" r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4490" y="1704042"/>
            <a:ext cx="5250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OLS and 2SLS estimates of the quantity-quality trade off </a:t>
            </a:r>
            <a:r>
              <a:rPr lang="en-US" sz="1600" dirty="0" smtClean="0"/>
              <a:t>(Angrist and </a:t>
            </a:r>
            <a:r>
              <a:rPr lang="en-US" sz="1600" dirty="0" err="1" smtClean="0"/>
              <a:t>Pischke</a:t>
            </a:r>
            <a:r>
              <a:rPr lang="en-US" sz="1600" dirty="0" smtClean="0"/>
              <a:t>, 2015, p. 137)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09756"/>
              </p:ext>
            </p:extLst>
          </p:nvPr>
        </p:nvGraphicFramePr>
        <p:xfrm>
          <a:off x="6184490" y="2555818"/>
          <a:ext cx="5499512" cy="1620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02">
                  <a:extLst>
                    <a:ext uri="{9D8B030D-6E8A-4147-A177-3AD203B41FA5}">
                      <a16:colId xmlns:a16="http://schemas.microsoft.com/office/drawing/2014/main" val="1541737878"/>
                    </a:ext>
                  </a:extLst>
                </a:gridCol>
                <a:gridCol w="876382">
                  <a:extLst>
                    <a:ext uri="{9D8B030D-6E8A-4147-A177-3AD203B41FA5}">
                      <a16:colId xmlns:a16="http://schemas.microsoft.com/office/drawing/2014/main" val="3544842324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3007559199"/>
                    </a:ext>
                  </a:extLst>
                </a:gridCol>
                <a:gridCol w="1130710">
                  <a:extLst>
                    <a:ext uri="{9D8B030D-6E8A-4147-A177-3AD203B41FA5}">
                      <a16:colId xmlns:a16="http://schemas.microsoft.com/office/drawing/2014/main" val="171921116"/>
                    </a:ext>
                  </a:extLst>
                </a:gridCol>
                <a:gridCol w="1389627">
                  <a:extLst>
                    <a:ext uri="{9D8B030D-6E8A-4147-A177-3AD203B41FA5}">
                      <a16:colId xmlns:a16="http://schemas.microsoft.com/office/drawing/2014/main" val="3199866766"/>
                    </a:ext>
                  </a:extLst>
                </a:gridCol>
              </a:tblGrid>
              <a:tr h="5401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2SLS </a:t>
                      </a:r>
                      <a:r>
                        <a:rPr lang="en-US" sz="1200" noProof="0" dirty="0" smtClean="0"/>
                        <a:t>estimates</a:t>
                      </a:r>
                      <a:endParaRPr lang="en-US" sz="1200" noProof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09415"/>
                  </a:ext>
                </a:extLst>
              </a:tr>
              <a:tr h="540137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Dependent</a:t>
                      </a:r>
                      <a:r>
                        <a:rPr lang="en-US" sz="1200" baseline="0" noProof="0" dirty="0" smtClean="0"/>
                        <a:t> </a:t>
                      </a:r>
                      <a:r>
                        <a:rPr lang="en-US" sz="1200" noProof="0" dirty="0" smtClean="0"/>
                        <a:t>variable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OLS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estimates</a:t>
                      </a:r>
                      <a:endParaRPr lang="en-US" sz="1200" noProof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Twins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estimates</a:t>
                      </a:r>
                      <a:endParaRPr lang="en-US" sz="1200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Same-sex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estimates</a:t>
                      </a:r>
                      <a:endParaRPr lang="en-US" sz="1200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Twins and same-sex</a:t>
                      </a:r>
                      <a:r>
                        <a:rPr lang="en-US" sz="1200" baseline="0" noProof="0" dirty="0" smtClean="0"/>
                        <a:t> estimates</a:t>
                      </a:r>
                      <a:endParaRPr lang="en-US" sz="1200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10281"/>
                  </a:ext>
                </a:extLst>
              </a:tr>
              <a:tr h="540137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Years of Schooling</a:t>
                      </a:r>
                      <a:endParaRPr lang="en-US" sz="1200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-.145</a:t>
                      </a:r>
                      <a:br>
                        <a:rPr lang="nb-NO" sz="1200" dirty="0" smtClean="0"/>
                      </a:br>
                      <a:r>
                        <a:rPr lang="nb-NO" sz="1200" dirty="0" smtClean="0"/>
                        <a:t>(.005)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.174</a:t>
                      </a:r>
                      <a:br>
                        <a:rPr lang="nb-NO" sz="1200" dirty="0" smtClean="0"/>
                      </a:br>
                      <a:r>
                        <a:rPr lang="nb-NO" sz="1200" dirty="0" smtClean="0"/>
                        <a:t>(.166)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.318</a:t>
                      </a:r>
                      <a:br>
                        <a:rPr lang="nb-NO" sz="1200" dirty="0" smtClean="0"/>
                      </a:br>
                      <a:r>
                        <a:rPr lang="nb-NO" sz="1200" dirty="0" smtClean="0"/>
                        <a:t>(.210)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.237</a:t>
                      </a:r>
                      <a:br>
                        <a:rPr lang="nb-NO" sz="1200" dirty="0" smtClean="0"/>
                      </a:br>
                      <a:r>
                        <a:rPr lang="nb-NO" sz="1200" dirty="0" smtClean="0"/>
                        <a:t>(.128)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284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84490" y="4424516"/>
            <a:ext cx="549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Notice that, as predicted, IV estimates have higher standard errors but, when combining both, statistical precision increases (standard errors fall).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96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WARNING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30"/>
          </p:nvPr>
        </p:nvSpPr>
        <p:spPr>
          <a:xfrm>
            <a:off x="380169" y="1101214"/>
            <a:ext cx="11431663" cy="495738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“A researcher blessed with many instruments knows that some produce a stronger first stage than others. The temptation is to use them all anyway […]. The risk here is that 2SLS estimates with many </a:t>
            </a:r>
            <a:r>
              <a:rPr lang="en-US" dirty="0" smtClean="0">
                <a:solidFill>
                  <a:srgbClr val="FF0000"/>
                </a:solidFill>
              </a:rPr>
              <a:t>weak instruments</a:t>
            </a:r>
            <a:r>
              <a:rPr lang="en-US" dirty="0" smtClean="0"/>
              <a:t> can be misleading. A weak instrument is one that isn’t highly correlated with the repressor being instrumented, so the first-stage coefficient associated with this instrument is small or imprecisely estimated.” (Angrist and </a:t>
            </a:r>
            <a:r>
              <a:rPr lang="en-US" dirty="0" err="1" smtClean="0"/>
              <a:t>Pischke</a:t>
            </a:r>
            <a:r>
              <a:rPr lang="en-US" dirty="0" smtClean="0"/>
              <a:t> 2015, p. 114).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“iv_example.pdf”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;g105de851017_0_44"/>
          <p:cNvSpPr/>
          <p:nvPr/>
        </p:nvSpPr>
        <p:spPr>
          <a:xfrm>
            <a:off x="1144182" y="3331951"/>
            <a:ext cx="911814" cy="5436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1C24"/>
          </a:solidFill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33616"/>
              </p:ext>
            </p:extLst>
          </p:nvPr>
        </p:nvGraphicFramePr>
        <p:xfrm>
          <a:off x="2204452" y="1263868"/>
          <a:ext cx="7783096" cy="433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068">
                  <a:extLst>
                    <a:ext uri="{9D8B030D-6E8A-4147-A177-3AD203B41FA5}">
                      <a16:colId xmlns:a16="http://schemas.microsoft.com/office/drawing/2014/main" val="2430827138"/>
                    </a:ext>
                  </a:extLst>
                </a:gridCol>
                <a:gridCol w="7224028">
                  <a:extLst>
                    <a:ext uri="{9D8B030D-6E8A-4147-A177-3AD203B41FA5}">
                      <a16:colId xmlns:a16="http://schemas.microsoft.com/office/drawing/2014/main" val="939750423"/>
                    </a:ext>
                  </a:extLst>
                </a:gridCol>
              </a:tblGrid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Regression Models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31 January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Isa Steinmann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Required Reading: Angrist &amp; </a:t>
                      </a:r>
                      <a:r>
                        <a:rPr lang="en-US" sz="1600" baseline="0" dirty="0" err="1" smtClean="0"/>
                        <a:t>Pischke</a:t>
                      </a:r>
                      <a:r>
                        <a:rPr lang="en-US" sz="1600" baseline="0" dirty="0" smtClean="0"/>
                        <a:t> (2015), Chapter 2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3017"/>
                  </a:ext>
                </a:extLst>
              </a:tr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Further</a:t>
                      </a:r>
                      <a:r>
                        <a:rPr lang="en-US" sz="1600" baseline="0" dirty="0" smtClean="0"/>
                        <a:t> Control Strategies</a:t>
                      </a:r>
                    </a:p>
                    <a:p>
                      <a:pPr marL="742973" marR="0" lvl="1" indent="-28575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03 February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Isa Steinmann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Required Reading: -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69064"/>
                  </a:ext>
                </a:extLst>
              </a:tr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Instrumental Variable Approaches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07 February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José Manuel Arencibia Alemán</a:t>
                      </a:r>
                    </a:p>
                    <a:p>
                      <a:pPr marL="742973" marR="0" lvl="1" indent="-28575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sz="1600" baseline="0" dirty="0" smtClean="0"/>
                        <a:t>Required Reading: Angrist &amp; </a:t>
                      </a:r>
                      <a:r>
                        <a:rPr lang="en-US" sz="1600" baseline="0" dirty="0" err="1" smtClean="0"/>
                        <a:t>Pischke</a:t>
                      </a:r>
                      <a:r>
                        <a:rPr lang="en-US" sz="1600" baseline="0" dirty="0" smtClean="0"/>
                        <a:t> (2015), Chapter 3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6662"/>
                  </a:ext>
                </a:extLst>
              </a:tr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Regression Discontinuity Designs I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10 February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José Manuel Arencibia Alemán</a:t>
                      </a:r>
                    </a:p>
                    <a:p>
                      <a:pPr marL="742973" marR="0" lvl="1" indent="-28575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sz="1600" baseline="0" dirty="0" smtClean="0"/>
                        <a:t>Required Reading: Angrist &amp; </a:t>
                      </a:r>
                      <a:r>
                        <a:rPr lang="en-US" sz="1600" baseline="0" dirty="0" err="1" smtClean="0"/>
                        <a:t>Pischke</a:t>
                      </a:r>
                      <a:r>
                        <a:rPr lang="en-US" sz="1600" baseline="0" dirty="0" smtClean="0"/>
                        <a:t> (2015), Chapter 4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3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i="1" dirty="0" smtClean="0"/>
              <a:t>Pi</a:t>
            </a:r>
            <a:r>
              <a:rPr lang="es-ES" i="1" dirty="0" smtClean="0"/>
              <a:t>ña </a:t>
            </a:r>
            <a:r>
              <a:rPr lang="en-US" dirty="0" smtClean="0"/>
              <a:t>collider</a:t>
            </a:r>
            <a:r>
              <a:rPr lang="es-E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1394251" y="1071359"/>
            <a:ext cx="4251394" cy="4721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17" y="3743632"/>
            <a:ext cx="4251585" cy="1811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472" y="1415406"/>
            <a:ext cx="4656342" cy="18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380168" y="1180008"/>
            <a:ext cx="11431664" cy="2219173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IV allow us to draw causal inferences when treatment is endogenous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Good instruments (relevant, independent and satisfying the exclusion restriction) are hard to find.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External validity of LATEs should be well argued for, specially if instruments are “naturally occurring”.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oogle Shape;458;g105de851017_0_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674717" y="3399181"/>
            <a:ext cx="2842566" cy="28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1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;g105de851017_0_44"/>
          <p:cNvSpPr/>
          <p:nvPr/>
        </p:nvSpPr>
        <p:spPr>
          <a:xfrm>
            <a:off x="1195457" y="4425812"/>
            <a:ext cx="911814" cy="5436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1C24"/>
          </a:solidFill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12199"/>
              </p:ext>
            </p:extLst>
          </p:nvPr>
        </p:nvGraphicFramePr>
        <p:xfrm>
          <a:off x="2204452" y="1263868"/>
          <a:ext cx="7783096" cy="433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068">
                  <a:extLst>
                    <a:ext uri="{9D8B030D-6E8A-4147-A177-3AD203B41FA5}">
                      <a16:colId xmlns:a16="http://schemas.microsoft.com/office/drawing/2014/main" val="2430827138"/>
                    </a:ext>
                  </a:extLst>
                </a:gridCol>
                <a:gridCol w="7224028">
                  <a:extLst>
                    <a:ext uri="{9D8B030D-6E8A-4147-A177-3AD203B41FA5}">
                      <a16:colId xmlns:a16="http://schemas.microsoft.com/office/drawing/2014/main" val="939750423"/>
                    </a:ext>
                  </a:extLst>
                </a:gridCol>
              </a:tblGrid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Regression Models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31 January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Isa Steinmann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Required Reading: Angrist &amp; </a:t>
                      </a:r>
                      <a:r>
                        <a:rPr lang="en-US" sz="1600" baseline="0" dirty="0" err="1" smtClean="0"/>
                        <a:t>Pischke</a:t>
                      </a:r>
                      <a:r>
                        <a:rPr lang="en-US" sz="1600" baseline="0" dirty="0" smtClean="0"/>
                        <a:t> (2015), Chapter 2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3017"/>
                  </a:ext>
                </a:extLst>
              </a:tr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Further</a:t>
                      </a:r>
                      <a:r>
                        <a:rPr lang="en-US" sz="1600" baseline="0" dirty="0" smtClean="0"/>
                        <a:t> Control Strategies</a:t>
                      </a:r>
                    </a:p>
                    <a:p>
                      <a:pPr marL="742973" marR="0" lvl="1" indent="-28575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03 February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Isa Steinmann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Required Reading: -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69064"/>
                  </a:ext>
                </a:extLst>
              </a:tr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Instrumental Variable Approaches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07 February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José Manuel Arencibia Alemán</a:t>
                      </a:r>
                    </a:p>
                    <a:p>
                      <a:pPr marL="742973" marR="0" lvl="1" indent="-28575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sz="1600" baseline="0" dirty="0" smtClean="0"/>
                        <a:t>Required Reading: Angrist &amp; </a:t>
                      </a:r>
                      <a:r>
                        <a:rPr lang="en-US" sz="1600" baseline="0" dirty="0" err="1" smtClean="0"/>
                        <a:t>Pischke</a:t>
                      </a:r>
                      <a:r>
                        <a:rPr lang="en-US" sz="1600" baseline="0" dirty="0" smtClean="0"/>
                        <a:t> (2015), Chapter 3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6662"/>
                  </a:ext>
                </a:extLst>
              </a:tr>
              <a:tr h="108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Regression Discontinuity Designs I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dirty="0" smtClean="0"/>
                        <a:t>Time:</a:t>
                      </a:r>
                      <a:r>
                        <a:rPr lang="en-US" sz="1600" baseline="0" dirty="0" smtClean="0"/>
                        <a:t> 10 February 2022, 12:15 – 14:00h</a:t>
                      </a:r>
                    </a:p>
                    <a:p>
                      <a:pPr marL="742973" lvl="1" indent="-285750">
                        <a:buFont typeface="Arial" panose="020B0604020202020204" pitchFamily="34" charset="0"/>
                        <a:buChar char="–"/>
                      </a:pPr>
                      <a:r>
                        <a:rPr lang="en-US" sz="1600" baseline="0" dirty="0" smtClean="0"/>
                        <a:t>Main Instructor: José Manuel Arencibia Alemán</a:t>
                      </a:r>
                    </a:p>
                    <a:p>
                      <a:pPr marL="742973" marR="0" lvl="1" indent="-28575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sz="1600" baseline="0" dirty="0" smtClean="0"/>
                        <a:t>Required Reading: Angrist &amp; </a:t>
                      </a:r>
                      <a:r>
                        <a:rPr lang="en-US" sz="1600" baseline="0" dirty="0" err="1" smtClean="0"/>
                        <a:t>Pischke</a:t>
                      </a:r>
                      <a:r>
                        <a:rPr lang="en-US" sz="1600" baseline="0" dirty="0" smtClean="0"/>
                        <a:t> (2015), Chapter 4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3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Cunningham, S. (2021</a:t>
            </a:r>
            <a:r>
              <a:rPr lang="en-US" sz="1600" u="sng" dirty="0" smtClean="0"/>
              <a:t>). Causal inference : the mixtape</a:t>
            </a:r>
            <a:r>
              <a:rPr lang="en-US" sz="1600" dirty="0" smtClean="0"/>
              <a:t>. New Haven, Connecticut, Yale University Press. (</a:t>
            </a:r>
            <a:r>
              <a:rPr lang="en-US" sz="1600" dirty="0" smtClean="0">
                <a:hlinkClick r:id="rId2"/>
              </a:rPr>
              <a:t>Chapter 5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N. Huntington-Klein (2022). </a:t>
            </a:r>
            <a:r>
              <a:rPr lang="en-US" sz="1600" u="sng" dirty="0" smtClean="0"/>
              <a:t>The effect : an introduction to research design and causality</a:t>
            </a:r>
            <a:r>
              <a:rPr lang="en-US" sz="1600" dirty="0" smtClean="0"/>
              <a:t>. Boca Raton, Chapman and Hall/CRC Press. (</a:t>
            </a:r>
            <a:r>
              <a:rPr lang="en-US" sz="1600" dirty="0" smtClean="0">
                <a:hlinkClick r:id="rId3"/>
              </a:rPr>
              <a:t>Chapter 19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Angrist</a:t>
            </a:r>
            <a:r>
              <a:rPr lang="de-DE" sz="1600" dirty="0" smtClean="0"/>
              <a:t>, J. D. </a:t>
            </a:r>
            <a:r>
              <a:rPr lang="de-DE" sz="1600" dirty="0" err="1" smtClean="0"/>
              <a:t>and</a:t>
            </a:r>
            <a:r>
              <a:rPr lang="de-DE" sz="1600" dirty="0" smtClean="0"/>
              <a:t> J.-S. Pischke (2015). </a:t>
            </a:r>
            <a:r>
              <a:rPr lang="en-US" sz="1600" u="sng" dirty="0" smtClean="0"/>
              <a:t>Mastering 'metrics : the path from cause to effect</a:t>
            </a:r>
            <a:r>
              <a:rPr lang="en-US" sz="1600" dirty="0" smtClean="0"/>
              <a:t>. Princeton, N.J, Princeton University Press.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8;g105de851017_0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674717" y="3399181"/>
            <a:ext cx="2842566" cy="28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session’s take-away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380168" y="1180008"/>
            <a:ext cx="11431664" cy="2833992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Matching methods can be useful complementation of regression methods but they do not solve omitted variable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Pretest variables are usually very valuable control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Fixed-effects can be valuable additions to control strategies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68" y="131464"/>
            <a:ext cx="11431664" cy="754068"/>
          </a:xfrm>
        </p:spPr>
        <p:txBody>
          <a:bodyPr/>
          <a:lstStyle/>
          <a:p>
            <a:r>
              <a:rPr lang="en-US" dirty="0" smtClean="0"/>
              <a:t>Session’s 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Understand the intuition behind instrumental variables approach, its potential and its limitations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Taneli Lahtinen </a:t>
            </a:r>
            <a:r>
              <a:rPr lang="en-US" dirty="0"/>
              <a:t>on Unsplash</a:t>
            </a:r>
            <a:r>
              <a:rPr lang="nb-NO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9"/>
          </p:nvPr>
        </p:nvSpPr>
        <p:spPr>
          <a:xfrm>
            <a:off x="380169" y="916012"/>
            <a:ext cx="5715831" cy="5142589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903296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Instrument Variables vs. Control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Charter Conundrum</a:t>
            </a:r>
          </a:p>
          <a:p>
            <a:pPr marL="1017596" lvl="1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IV requirements</a:t>
            </a:r>
          </a:p>
          <a:p>
            <a:pPr marL="1017596" lvl="1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LATE (vs. TOT)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Family Size and Parental Investments in Children</a:t>
            </a:r>
          </a:p>
          <a:p>
            <a:pPr marL="1017596" lvl="1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2SLS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14"/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r="1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94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168" y="161944"/>
            <a:ext cx="11066357" cy="663101"/>
          </a:xfrm>
        </p:spPr>
        <p:txBody>
          <a:bodyPr/>
          <a:lstStyle/>
          <a:p>
            <a:r>
              <a:rPr lang="en-US" dirty="0" smtClean="0"/>
              <a:t>Instrumental Variables vs. Control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9"/>
              </p:nvPr>
            </p:nvSpPr>
            <p:spPr>
              <a:xfrm>
                <a:off x="362546" y="1759395"/>
                <a:ext cx="5715831" cy="4025550"/>
              </a:xfrm>
            </p:spPr>
            <p:txBody>
              <a:bodyPr anchor="ctr"/>
              <a:lstStyle/>
              <a:p>
                <a:pPr marL="285750" indent="-285750"/>
                <a:r>
                  <a:rPr lang="en-US" sz="2000" dirty="0" smtClean="0"/>
                  <a:t>(Very) simply put, within the framework of causal inference, control strategies aim at…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(?)</a:t>
                </a:r>
              </a:p>
              <a:p>
                <a:pPr marL="846146" lvl="1" indent="-285750"/>
                <a:r>
                  <a:rPr lang="en-US" sz="2000" dirty="0" smtClean="0"/>
                  <a:t>…eliminating the confounding effect of certain variables on the estimation of causal effects.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  <a:p>
                <a:pPr marL="285750" indent="-285750"/>
                <a:r>
                  <a:rPr lang="en-US" sz="2000" dirty="0" smtClean="0"/>
                  <a:t>Instrumental Variables (IV) approach aims at using any source of variation,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 smtClean="0"/>
                  <a:t>, that would allow you to isolate the causal path of interest. In other words, attempts to separate the causal effect from that of confounding variables.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xfrm>
                <a:off x="362546" y="1759395"/>
                <a:ext cx="5715831" cy="4025550"/>
              </a:xfrm>
              <a:blipFill>
                <a:blip r:embed="rId3"/>
                <a:stretch>
                  <a:fillRect l="-2559" t="-2576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71456" y="2299109"/>
                <a:ext cx="384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456" y="2299109"/>
                <a:ext cx="384560" cy="461665"/>
              </a:xfrm>
              <a:prstGeom prst="rect">
                <a:avLst/>
              </a:prstGeom>
              <a:blipFill>
                <a:blip r:embed="rId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60118" y="2299109"/>
                <a:ext cx="384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18" y="2299109"/>
                <a:ext cx="384560" cy="461665"/>
              </a:xfrm>
              <a:prstGeom prst="rect">
                <a:avLst/>
              </a:prstGeom>
              <a:blipFill>
                <a:blip r:embed="rId5"/>
                <a:stretch>
                  <a:fillRect l="-4762" r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65787" y="1528563"/>
                <a:ext cx="384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787" y="1528563"/>
                <a:ext cx="384560" cy="461665"/>
              </a:xfrm>
              <a:prstGeom prst="rect">
                <a:avLst/>
              </a:prstGeom>
              <a:blipFill>
                <a:blip r:embed="rId6"/>
                <a:stretch>
                  <a:fillRect l="-4762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62937" y="1833966"/>
                <a:ext cx="384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937" y="1833966"/>
                <a:ext cx="384560" cy="461665"/>
              </a:xfrm>
              <a:prstGeom prst="rect">
                <a:avLst/>
              </a:prstGeom>
              <a:blipFill>
                <a:blip r:embed="rId7"/>
                <a:stretch>
                  <a:fillRect l="-1587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965787" y="3073928"/>
                <a:ext cx="384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787" y="3073928"/>
                <a:ext cx="384560" cy="461665"/>
              </a:xfrm>
              <a:prstGeom prst="rect">
                <a:avLst/>
              </a:prstGeom>
              <a:blipFill>
                <a:blip r:embed="rId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9" idx="3"/>
            <a:endCxn id="18" idx="1"/>
          </p:cNvCxnSpPr>
          <p:nvPr/>
        </p:nvCxnSpPr>
        <p:spPr>
          <a:xfrm>
            <a:off x="8144678" y="2529942"/>
            <a:ext cx="20267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9" idx="0"/>
          </p:cNvCxnSpPr>
          <p:nvPr/>
        </p:nvCxnSpPr>
        <p:spPr>
          <a:xfrm flipH="1">
            <a:off x="7952398" y="1759396"/>
            <a:ext cx="1013389" cy="53971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8" idx="0"/>
          </p:cNvCxnSpPr>
          <p:nvPr/>
        </p:nvCxnSpPr>
        <p:spPr>
          <a:xfrm>
            <a:off x="9350347" y="1759396"/>
            <a:ext cx="1013389" cy="539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952398" y="2721750"/>
            <a:ext cx="1013389" cy="539713"/>
          </a:xfrm>
          <a:prstGeom prst="straightConnector1">
            <a:avLst/>
          </a:prstGeom>
          <a:ln w="19050">
            <a:prstDash val="lg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350347" y="2721750"/>
            <a:ext cx="1013389" cy="539713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19" idx="1"/>
          </p:cNvCxnSpPr>
          <p:nvPr/>
        </p:nvCxnSpPr>
        <p:spPr>
          <a:xfrm>
            <a:off x="6847497" y="2064799"/>
            <a:ext cx="912621" cy="465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82779" y="4153729"/>
            <a:ext cx="4983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“The instrumental variables (IV) method harnesses partial or incomplete random assignment, whether naturally occurring or generated by researchers.”</a:t>
            </a:r>
            <a:r>
              <a:rPr lang="en-US" sz="2000" dirty="0" smtClean="0"/>
              <a:t> 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 2015, p. 98)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4180" y="3275264"/>
                <a:ext cx="6980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80" y="3275264"/>
                <a:ext cx="69809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26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0" grpId="1"/>
      <p:bldP spid="21" grpId="0"/>
      <p:bldP spid="22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Angrist and </a:t>
            </a:r>
            <a:r>
              <a:rPr lang="en-US" dirty="0" err="1" smtClean="0"/>
              <a:t>Pischke</a:t>
            </a:r>
            <a:r>
              <a:rPr lang="en-US" dirty="0" smtClean="0"/>
              <a:t> (2015)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Charter Conundrum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Setting the Stage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sz="2000" dirty="0" smtClean="0"/>
              <a:t>Knowledge Is Power Program (KIPP):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900" dirty="0" smtClean="0"/>
              <a:t>140 charter schools affiliated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900" dirty="0" smtClean="0"/>
              <a:t>Emphasis on discipline, long-school days, focus on math and reading skills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900" dirty="0" smtClean="0"/>
              <a:t>Higher average scores than nearby schools</a:t>
            </a:r>
          </a:p>
          <a:p>
            <a:r>
              <a:rPr lang="en-US" sz="2000" dirty="0" smtClean="0"/>
              <a:t>Teachers: recent graduates of America’s most selective colleges and universities</a:t>
            </a:r>
          </a:p>
          <a:p>
            <a:r>
              <a:rPr lang="en-US" sz="2000" dirty="0" smtClean="0"/>
              <a:t>Students and context: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900" dirty="0" smtClean="0"/>
              <a:t>Low-performing school districts. 95% ethnic minorities.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900" dirty="0" smtClean="0"/>
              <a:t>&gt;80% poor enough to qualify for the federal government’s subsidized lunch program</a:t>
            </a:r>
            <a:endParaRPr lang="en-US" sz="19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41" y="1003335"/>
            <a:ext cx="4705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 and enrollment data from KIPP Lynn lotteries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, 2015, p. 103)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9112" y="2234386"/>
            <a:ext cx="28168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Lotteried</a:t>
            </a:r>
            <a:r>
              <a:rPr lang="en-US" sz="1800" dirty="0" smtClean="0"/>
              <a:t> first-time applicants to KIPP (466)</a:t>
            </a:r>
            <a:endParaRPr lang="en-US" sz="18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095999" y="4078601"/>
            <a:ext cx="1800000" cy="18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73% (221)</a:t>
            </a:r>
            <a:br>
              <a:rPr lang="en-US" sz="1800" dirty="0" smtClean="0"/>
            </a:br>
            <a:r>
              <a:rPr lang="en-US" sz="1800" dirty="0" smtClean="0"/>
              <a:t>attend KIPP</a:t>
            </a:r>
            <a:endParaRPr lang="en-US" sz="18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9459096" y="4071331"/>
            <a:ext cx="1800000" cy="18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3,5% (5)</a:t>
            </a:r>
            <a:br>
              <a:rPr lang="en-US" sz="1800" dirty="0" smtClean="0"/>
            </a:br>
            <a:r>
              <a:rPr lang="en-US" sz="1800" dirty="0" smtClean="0"/>
              <a:t>attend KIPP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 flipH="1">
            <a:off x="6995999" y="2880717"/>
            <a:ext cx="1681549" cy="11978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4" idx="0"/>
          </p:cNvCxnSpPr>
          <p:nvPr/>
        </p:nvCxnSpPr>
        <p:spPr>
          <a:xfrm>
            <a:off x="8677548" y="2880717"/>
            <a:ext cx="1681548" cy="11906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5184" y="3280022"/>
            <a:ext cx="1302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Offered a seat (303)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87884" y="3280022"/>
            <a:ext cx="1542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offered a seat (143)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0F0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0F0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Charter Conundrum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Playing the Lottery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9"/>
              </p:nvPr>
            </p:nvSpPr>
            <p:spPr>
              <a:xfrm>
                <a:off x="380170" y="1704042"/>
                <a:ext cx="5150298" cy="4354559"/>
              </a:xfrm>
            </p:spPr>
            <p:txBody>
              <a:bodyPr anchor="ctr"/>
              <a:lstStyle/>
              <a:p>
                <a:r>
                  <a:rPr lang="en-US" sz="2000" dirty="0" smtClean="0"/>
                  <a:t>Differences in Pre-treatment outcomes are insignificant</a:t>
                </a:r>
                <a:r>
                  <a:rPr lang="nb-NO" sz="2000" dirty="0" smtClean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78,7% of lottery winners attended KIPP for 4,6% of losers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.787−.741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Lottery winners had an average math score (state standardized) close to 0. Markedly superior to Lynn public 5th graders.</a:t>
                </a:r>
              </a:p>
              <a:p>
                <a:r>
                  <a:rPr lang="en-US" sz="2000" dirty="0" smtClean="0"/>
                  <a:t>Since lottery offers are randomly assigned, the difference in math scores between winners and losers is the average causal effect of winning lottery…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US" sz="2000" i="1" dirty="0" smtClean="0"/>
                  <a:t>But what does this say about the effect of KIPP attendance?</a:t>
                </a:r>
                <a:endParaRPr lang="en-US" sz="1900" i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xfrm>
                <a:off x="380170" y="1704042"/>
                <a:ext cx="5150298" cy="4354559"/>
              </a:xfrm>
              <a:blipFill>
                <a:blip r:embed="rId3"/>
                <a:stretch>
                  <a:fillRect l="-2840" t="-5182" r="-1657" b="-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40" y="790998"/>
            <a:ext cx="539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Analysis of KIPP lotteries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, 2015, p. 104)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7505"/>
              </p:ext>
            </p:extLst>
          </p:nvPr>
        </p:nvGraphicFramePr>
        <p:xfrm>
          <a:off x="6167643" y="1672655"/>
          <a:ext cx="5398458" cy="448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86">
                  <a:extLst>
                    <a:ext uri="{9D8B030D-6E8A-4147-A177-3AD203B41FA5}">
                      <a16:colId xmlns:a16="http://schemas.microsoft.com/office/drawing/2014/main" val="2951790188"/>
                    </a:ext>
                  </a:extLst>
                </a:gridCol>
                <a:gridCol w="162492">
                  <a:extLst>
                    <a:ext uri="{9D8B030D-6E8A-4147-A177-3AD203B41FA5}">
                      <a16:colId xmlns:a16="http://schemas.microsoft.com/office/drawing/2014/main" val="1288836389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876759160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689989508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497561019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5617714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67960169"/>
                    </a:ext>
                  </a:extLst>
                </a:gridCol>
              </a:tblGrid>
              <a:tr h="30038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b="1" noProof="0" dirty="0" smtClean="0"/>
                        <a:t>KIPP applicants</a:t>
                      </a:r>
                      <a:endParaRPr lang="en-US" sz="1050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80843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Lynn public 5th graders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Lottery winners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Winners vs. losers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Attended KIPP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Attended vs. others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592466"/>
                  </a:ext>
                </a:extLst>
              </a:tr>
              <a:tr h="429115">
                <a:tc gridSpan="7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Panel A. (Selected) Baseline</a:t>
                      </a:r>
                      <a:r>
                        <a:rPr lang="en-US" sz="105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Characteristics</a:t>
                      </a:r>
                      <a:endParaRPr lang="en-US" sz="105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048927"/>
                  </a:ext>
                </a:extLst>
              </a:tr>
              <a:tr h="429115">
                <a:tc gridSpan="2">
                  <a:txBody>
                    <a:bodyPr/>
                    <a:lstStyle/>
                    <a:p>
                      <a:r>
                        <a:rPr lang="nb-NO" sz="1050" dirty="0" smtClean="0"/>
                        <a:t>Math score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(4th grade)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-.307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-.290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.102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(.120)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smtClean="0"/>
                        <a:t>-.289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smtClean="0"/>
                        <a:t>0.69</a:t>
                      </a:r>
                      <a:br>
                        <a:rPr lang="nb-NO" sz="1050" b="0" noProof="0" smtClean="0"/>
                      </a:br>
                      <a:r>
                        <a:rPr lang="nb-NO" sz="1050" b="0" noProof="0" smtClean="0"/>
                        <a:t>(.109)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669691"/>
                  </a:ext>
                </a:extLst>
              </a:tr>
              <a:tr h="429115">
                <a:tc gridSpan="2">
                  <a:txBody>
                    <a:bodyPr/>
                    <a:lstStyle/>
                    <a:p>
                      <a:r>
                        <a:rPr lang="nb-NO" sz="1050" dirty="0" smtClean="0"/>
                        <a:t>Verbal score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(4th</a:t>
                      </a:r>
                      <a:r>
                        <a:rPr lang="nb-NO" sz="1050" baseline="0" dirty="0" smtClean="0"/>
                        <a:t> grade)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-.356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-.386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.0.63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(.125)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smtClean="0"/>
                        <a:t>-.368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.088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(.114)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550791"/>
                  </a:ext>
                </a:extLst>
              </a:tr>
              <a:tr h="311108">
                <a:tc gridSpan="7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Panel B. Outcomes</a:t>
                      </a: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152519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Attended KIPP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.000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.787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.741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(.037)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792061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Math score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-.363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-.003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.355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(.115)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.095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.467</a:t>
                      </a:r>
                      <a:br>
                        <a:rPr lang="nb-NO" sz="1050" smtClean="0"/>
                      </a:br>
                      <a:r>
                        <a:rPr lang="nb-NO" sz="1050" smtClean="0"/>
                        <a:t>(.103)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265053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Verbal score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-.417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-.262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.113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(.122)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-.211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.211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441996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Sample size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3,964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253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371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smtClean="0"/>
                        <a:t>204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371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97485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799180" y="2859784"/>
            <a:ext cx="676491" cy="901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413366" y="6228584"/>
            <a:ext cx="4152735" cy="1826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46" rtl="0" eaLnBrk="1" latinLnBrk="0" hangingPunct="1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750" kern="1200">
                <a:solidFill>
                  <a:srgbClr val="524B48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Angrist and Pischke (2015)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17213 0.1486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74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13 0.14861 L -0.21107 0.22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3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07 0.22801 L -0.14544 0.228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6" animBg="1"/>
      <p:bldP spid="9" grpId="7" animBg="1"/>
      <p:bldP spid="9" grpId="8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47" y="2171209"/>
            <a:ext cx="1760896" cy="8608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Charter Conundrum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9"/>
              </p:nvPr>
            </p:nvSpPr>
            <p:spPr>
              <a:xfrm>
                <a:off x="380169" y="1704042"/>
                <a:ext cx="5312707" cy="4354559"/>
              </a:xfrm>
            </p:spPr>
            <p:txBody>
              <a:bodyPr/>
              <a:lstStyle/>
              <a:p>
                <a:r>
                  <a:rPr lang="en-US" sz="1900" dirty="0" smtClean="0"/>
                  <a:t>The IV approach, here, aims at exploit the partial random assignment to treatment generated by the lottery system.</a:t>
                </a:r>
              </a:p>
              <a:p>
                <a:r>
                  <a:rPr lang="en-US" sz="1900" dirty="0" smtClean="0"/>
                  <a:t>Requirements</a:t>
                </a:r>
              </a:p>
              <a:p>
                <a:pPr marL="914423" lvl="1" indent="-457200">
                  <a:buFont typeface="+mj-lt"/>
                  <a:buAutoNum type="arabicPeriod"/>
                </a:pPr>
                <a:r>
                  <a:rPr lang="en-US" sz="1900" dirty="0" smtClean="0"/>
                  <a:t>First stage or relevance: the instrument,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900" dirty="0" smtClean="0"/>
                  <a:t>, has a causal effect on the instrumentalized variable, </a:t>
                </a:r>
                <a14:m>
                  <m:oMath xmlns:m="http://schemas.openxmlformats.org/officeDocument/2006/math">
                    <m:r>
                      <a:rPr lang="nb-NO" sz="19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900" dirty="0" smtClean="0"/>
                  <a:t>.</a:t>
                </a:r>
              </a:p>
              <a:p>
                <a:pPr marL="914423" lvl="1" indent="-457200">
                  <a:buFont typeface="+mj-lt"/>
                  <a:buAutoNum type="arabicPeriod"/>
                </a:pPr>
                <a:r>
                  <a:rPr lang="en-US" sz="1900" dirty="0" smtClean="0"/>
                  <a:t>Independence: the instrument,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900" dirty="0" smtClean="0"/>
                  <a:t>, is as good as randomly assigned (it is independent from </a:t>
                </a:r>
                <a:r>
                  <a:rPr lang="en-US" sz="1900" dirty="0" smtClean="0"/>
                  <a:t>(at least) any</a:t>
                </a:r>
                <a:r>
                  <a:rPr lang="en-US" sz="1900" dirty="0" smtClean="0"/>
                  <a:t>, unobserved variable,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900" dirty="0" smtClean="0"/>
                  <a:t>).</a:t>
                </a:r>
              </a:p>
              <a:p>
                <a:pPr marL="914423" lvl="1" indent="-457200">
                  <a:buFont typeface="+mj-lt"/>
                  <a:buAutoNum type="arabicPeriod"/>
                </a:pPr>
                <a:r>
                  <a:rPr lang="en-US" sz="1900" dirty="0" smtClean="0"/>
                  <a:t>Exclusion: any effect the instrument,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900" dirty="0" smtClean="0"/>
                  <a:t>, may have on the outcome,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900" dirty="0" smtClean="0"/>
                  <a:t>, is through the instrumentalized variable, </a:t>
                </a:r>
                <a14:m>
                  <m:oMath xmlns:m="http://schemas.openxmlformats.org/officeDocument/2006/math">
                    <m:r>
                      <a:rPr lang="nb-NO" sz="19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900" dirty="0" smtClean="0"/>
                  <a:t>.</a:t>
                </a:r>
                <a:endParaRPr lang="en-US" sz="19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9"/>
              </p:nvPr>
            </p:nvSpPr>
            <p:spPr>
              <a:xfrm>
                <a:off x="380169" y="1704042"/>
                <a:ext cx="5312707" cy="4354559"/>
              </a:xfrm>
              <a:blipFill>
                <a:blip r:embed="rId4"/>
                <a:stretch>
                  <a:fillRect l="-2523" t="-1961" r="-1606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b="1" dirty="0" smtClean="0"/>
              <a:t>Instrumental Variables</a:t>
            </a:r>
            <a:endParaRPr lang="en-US" sz="24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251F420-7306-4E7C-A79E-F31A38F7D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40" y="790998"/>
            <a:ext cx="539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Analysis of KIPP lotteries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(Angrist and </a:t>
            </a:r>
            <a:r>
              <a:rPr lang="en-US" sz="2000" dirty="0" err="1" smtClean="0"/>
              <a:t>Pischke</a:t>
            </a:r>
            <a:r>
              <a:rPr lang="en-US" sz="2000" dirty="0" smtClean="0"/>
              <a:t>, 2015, p. 104)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67643" y="1672655"/>
          <a:ext cx="5398458" cy="448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86">
                  <a:extLst>
                    <a:ext uri="{9D8B030D-6E8A-4147-A177-3AD203B41FA5}">
                      <a16:colId xmlns:a16="http://schemas.microsoft.com/office/drawing/2014/main" val="2951790188"/>
                    </a:ext>
                  </a:extLst>
                </a:gridCol>
                <a:gridCol w="162492">
                  <a:extLst>
                    <a:ext uri="{9D8B030D-6E8A-4147-A177-3AD203B41FA5}">
                      <a16:colId xmlns:a16="http://schemas.microsoft.com/office/drawing/2014/main" val="1288836389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876759160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689989508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497561019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25617714"/>
                    </a:ext>
                  </a:extLst>
                </a:gridCol>
                <a:gridCol w="866156">
                  <a:extLst>
                    <a:ext uri="{9D8B030D-6E8A-4147-A177-3AD203B41FA5}">
                      <a16:colId xmlns:a16="http://schemas.microsoft.com/office/drawing/2014/main" val="67960169"/>
                    </a:ext>
                  </a:extLst>
                </a:gridCol>
              </a:tblGrid>
              <a:tr h="30038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b="1" noProof="0" dirty="0" smtClean="0"/>
                        <a:t>KIPP applicants</a:t>
                      </a:r>
                      <a:endParaRPr lang="en-US" sz="1050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80843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Lynn public 5th graders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Lottery winners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Winners vs. losers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Attended KIPP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 smtClean="0"/>
                        <a:t>Attended vs. others</a:t>
                      </a:r>
                      <a:endParaRPr lang="en-US" sz="110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592466"/>
                  </a:ext>
                </a:extLst>
              </a:tr>
              <a:tr h="429115">
                <a:tc gridSpan="7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Panel A. (Selected) Baseline</a:t>
                      </a:r>
                      <a:r>
                        <a:rPr lang="en-US" sz="105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Characteristics</a:t>
                      </a:r>
                      <a:endParaRPr lang="en-US" sz="105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048927"/>
                  </a:ext>
                </a:extLst>
              </a:tr>
              <a:tr h="429115">
                <a:tc gridSpan="2">
                  <a:txBody>
                    <a:bodyPr/>
                    <a:lstStyle/>
                    <a:p>
                      <a:r>
                        <a:rPr lang="nb-NO" sz="1050" dirty="0" smtClean="0"/>
                        <a:t>Math score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(4th grade)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-.307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-.290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.102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(.120)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-.289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0.69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(.109)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669691"/>
                  </a:ext>
                </a:extLst>
              </a:tr>
              <a:tr h="429115">
                <a:tc gridSpan="2">
                  <a:txBody>
                    <a:bodyPr/>
                    <a:lstStyle/>
                    <a:p>
                      <a:r>
                        <a:rPr lang="nb-NO" sz="1050" dirty="0" smtClean="0"/>
                        <a:t>Verbal score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(4th</a:t>
                      </a:r>
                      <a:r>
                        <a:rPr lang="nb-NO" sz="1050" baseline="0" dirty="0" smtClean="0"/>
                        <a:t> grade)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-.356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-.386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.0.63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(.125)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-.368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b="0" noProof="0" dirty="0" smtClean="0"/>
                        <a:t>.088</a:t>
                      </a:r>
                      <a:br>
                        <a:rPr lang="nb-NO" sz="1050" b="0" noProof="0" dirty="0" smtClean="0"/>
                      </a:br>
                      <a:r>
                        <a:rPr lang="nb-NO" sz="1050" b="0" noProof="0" dirty="0" smtClean="0"/>
                        <a:t>(.114)</a:t>
                      </a:r>
                      <a:endParaRPr lang="en-US" sz="1050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550791"/>
                  </a:ext>
                </a:extLst>
              </a:tr>
              <a:tr h="311108">
                <a:tc gridSpan="7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Panel B. Outcomes</a:t>
                      </a: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152519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Attended KIPP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.000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.787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.741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(.037)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792061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Math score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-.363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-.003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.355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(.115)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.095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.467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(.103)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265053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Verbal score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-.417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-.262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.113</a:t>
                      </a:r>
                      <a:br>
                        <a:rPr lang="nb-NO" sz="1050" dirty="0" smtClean="0"/>
                      </a:br>
                      <a:r>
                        <a:rPr lang="nb-NO" sz="1050" dirty="0" smtClean="0"/>
                        <a:t>(.122)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-.211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.211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441996"/>
                  </a:ext>
                </a:extLst>
              </a:tr>
              <a:tr h="522346">
                <a:tc gridSpan="2">
                  <a:txBody>
                    <a:bodyPr/>
                    <a:lstStyle/>
                    <a:p>
                      <a:r>
                        <a:rPr lang="en-US" sz="1050" noProof="0" dirty="0" smtClean="0"/>
                        <a:t>Sample size</a:t>
                      </a:r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3,964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253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371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204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50" dirty="0" smtClean="0"/>
                        <a:t>371</a:t>
                      </a:r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974856"/>
                  </a:ext>
                </a:extLst>
              </a:tr>
            </a:tbl>
          </a:graphicData>
        </a:graphic>
      </p:graphicFrame>
      <p:sp>
        <p:nvSpPr>
          <p:cNvPr id="12" name="Text Placeholder 2"/>
          <p:cNvSpPr txBox="1">
            <a:spLocks/>
          </p:cNvSpPr>
          <p:nvPr/>
        </p:nvSpPr>
        <p:spPr>
          <a:xfrm>
            <a:off x="7413366" y="6228584"/>
            <a:ext cx="4152735" cy="1826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46" rtl="0" eaLnBrk="1" latinLnBrk="0" hangingPunct="1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750" kern="1200">
                <a:solidFill>
                  <a:srgbClr val="524B48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Angrist and Pischke (2015)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666"/>
      </a:accent1>
      <a:accent2>
        <a:srgbClr val="FFFEA7"/>
      </a:accent2>
      <a:accent3>
        <a:srgbClr val="86A4F7"/>
      </a:accent3>
      <a:accent4>
        <a:srgbClr val="E6ECFF"/>
      </a:accent4>
      <a:accent5>
        <a:srgbClr val="FEA11B"/>
      </a:accent5>
      <a:accent6>
        <a:srgbClr val="3E31D6"/>
      </a:accent6>
      <a:hlink>
        <a:srgbClr val="0563C1"/>
      </a:hlink>
      <a:folHlink>
        <a:srgbClr val="954F72"/>
      </a:folHlink>
    </a:clrScheme>
    <a:fontScheme name="Custom 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O_PPT_ENG" id="{ECDA1C7A-B1F5-4BA3-9699-1C7975CBBA30}" vid="{62A3892F-3258-40C7-A157-01FB85EBDA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0108F0405CBB4CAF0A4935735FBDAF" ma:contentTypeVersion="2" ma:contentTypeDescription="Opprett et nytt dokument." ma:contentTypeScope="" ma:versionID="40820e0ad83be9a9961789050f7f0561">
  <xsd:schema xmlns:xsd="http://www.w3.org/2001/XMLSchema" xmlns:xs="http://www.w3.org/2001/XMLSchema" xmlns:p="http://schemas.microsoft.com/office/2006/metadata/properties" xmlns:ns2="e5e35b8c-bb2a-40e7-acd7-beed1d1f14b8" xmlns:ns3="45a9c032-1c21-4297-bc4a-1b0e359a6c15" targetNamespace="http://schemas.microsoft.com/office/2006/metadata/properties" ma:root="true" ma:fieldsID="0d622c3afd3d445bea522ad461dd9299" ns2:_="" ns3:_="">
    <xsd:import namespace="e5e35b8c-bb2a-40e7-acd7-beed1d1f14b8"/>
    <xsd:import namespace="45a9c032-1c21-4297-bc4a-1b0e359a6c1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35b8c-bb2a-40e7-acd7-beed1d1f14b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9c032-1c21-4297-bc4a-1b0e359a6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35b8c-bb2a-40e7-acd7-beed1d1f14b8">JAJEJYK5CVUX-448798232-21</_dlc_DocId>
    <_dlc_DocIdUrl xmlns="e5e35b8c-bb2a-40e7-acd7-beed1d1f14b8">
      <Url>https://uio.sharepoint.com/sites/GrafiskUttrykk/_layouts/15/DocIdRedir.aspx?ID=JAJEJYK5CVUX-448798232-21</Url>
      <Description>JAJEJYK5CVUX-448798232-21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1C286-2139-4BD3-8287-35936CA7A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35b8c-bb2a-40e7-acd7-beed1d1f14b8"/>
    <ds:schemaRef ds:uri="45a9c032-1c21-4297-bc4a-1b0e359a6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9CF10-6C6A-444C-B05E-E78C1785A52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5a9c032-1c21-4297-bc4a-1b0e359a6c15"/>
    <ds:schemaRef ds:uri="e5e35b8c-bb2a-40e7-acd7-beed1d1f14b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9482CAD-727C-4AE1-8FFC-BF541C85793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84213E5-2D10-47A0-9EC6-16DB2B77A2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UiO  English</Template>
  <TotalTime>7874</TotalTime>
  <Words>4495</Words>
  <Application>Microsoft Office PowerPoint</Application>
  <PresentationFormat>Widescreen</PresentationFormat>
  <Paragraphs>463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INSTRUMENTAL VARIABLES</vt:lpstr>
      <vt:lpstr>PowerPoint Presentation</vt:lpstr>
      <vt:lpstr>Last session’s take-away messages</vt:lpstr>
      <vt:lpstr>Session’s learning goal</vt:lpstr>
      <vt:lpstr>Content</vt:lpstr>
      <vt:lpstr>Instrumental Variables vs. Control Strategies</vt:lpstr>
      <vt:lpstr>The Charter Conundrum</vt:lpstr>
      <vt:lpstr>The Charter Conundrum</vt:lpstr>
      <vt:lpstr>The Charter Conundrum</vt:lpstr>
      <vt:lpstr>The Charter Conundrum</vt:lpstr>
      <vt:lpstr>The Charter Conundrum</vt:lpstr>
      <vt:lpstr>WARNING</vt:lpstr>
      <vt:lpstr>Family Size and Parental Investments in Children</vt:lpstr>
      <vt:lpstr>Family Size and Parental Investments in Children</vt:lpstr>
      <vt:lpstr>Family Size and Parental Investments in Children</vt:lpstr>
      <vt:lpstr>Family Size and Parental Investments in Children</vt:lpstr>
      <vt:lpstr>Family Size and Parental Investments in Children</vt:lpstr>
      <vt:lpstr>WARNING</vt:lpstr>
      <vt:lpstr>R example</vt:lpstr>
      <vt:lpstr>Piña collider?</vt:lpstr>
      <vt:lpstr>Take away messages</vt:lpstr>
      <vt:lpstr>PowerPoint Presentation</vt:lpstr>
      <vt:lpstr>Recommended Literature</vt:lpstr>
      <vt:lpstr>References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Arencibia Aleman</dc:creator>
  <cp:lastModifiedBy>Jose Manuel Arencibia Aleman</cp:lastModifiedBy>
  <cp:revision>305</cp:revision>
  <dcterms:created xsi:type="dcterms:W3CDTF">2021-12-02T17:49:14Z</dcterms:created>
  <dcterms:modified xsi:type="dcterms:W3CDTF">2022-01-31T14:04:40Z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0x0101003A0108F0405CBB4CAF0A4935735FBDAF</vt:lpwstr>
  </property>
  <property fmtid="{D5CDD505-2E9C-101B-9397-08002B2CF9AE}" pid="3" name="_dlc_DocIdItemGuid">
    <vt:lpwstr>27bb76fe-fa39-4ddb-b8e4-3a1233c00101</vt:lpwstr>
  </property>
</Properties>
</file>