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45"/>
  </p:notesMasterIdLst>
  <p:sldIdLst>
    <p:sldId id="256" r:id="rId2"/>
    <p:sldId id="262" r:id="rId3"/>
    <p:sldId id="263" r:id="rId4"/>
    <p:sldId id="264" r:id="rId5"/>
    <p:sldId id="265" r:id="rId6"/>
    <p:sldId id="266" r:id="rId7"/>
    <p:sldId id="267" r:id="rId8"/>
    <p:sldId id="268" r:id="rId9"/>
    <p:sldId id="271" r:id="rId10"/>
    <p:sldId id="270" r:id="rId11"/>
    <p:sldId id="272" r:id="rId12"/>
    <p:sldId id="273" r:id="rId13"/>
    <p:sldId id="274" r:id="rId14"/>
    <p:sldId id="275" r:id="rId15"/>
    <p:sldId id="276" r:id="rId16"/>
    <p:sldId id="277" r:id="rId17"/>
    <p:sldId id="278" r:id="rId18"/>
    <p:sldId id="279" r:id="rId19"/>
    <p:sldId id="281" r:id="rId20"/>
    <p:sldId id="282" r:id="rId21"/>
    <p:sldId id="283" r:id="rId22"/>
    <p:sldId id="284" r:id="rId23"/>
    <p:sldId id="285" r:id="rId24"/>
    <p:sldId id="308" r:id="rId25"/>
    <p:sldId id="309" r:id="rId26"/>
    <p:sldId id="286" r:id="rId27"/>
    <p:sldId id="287" r:id="rId28"/>
    <p:sldId id="289" r:id="rId29"/>
    <p:sldId id="288" r:id="rId30"/>
    <p:sldId id="290" r:id="rId31"/>
    <p:sldId id="291" r:id="rId32"/>
    <p:sldId id="305" r:id="rId33"/>
    <p:sldId id="292" r:id="rId34"/>
    <p:sldId id="293" r:id="rId35"/>
    <p:sldId id="294" r:id="rId36"/>
    <p:sldId id="296" r:id="rId37"/>
    <p:sldId id="301" r:id="rId38"/>
    <p:sldId id="303" r:id="rId39"/>
    <p:sldId id="304" r:id="rId40"/>
    <p:sldId id="306" r:id="rId41"/>
    <p:sldId id="310" r:id="rId42"/>
    <p:sldId id="311" r:id="rId43"/>
    <p:sldId id="280"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918"/>
    <a:srgbClr val="7F7F7F"/>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32" autoAdjust="0"/>
  </p:normalViewPr>
  <p:slideViewPr>
    <p:cSldViewPr>
      <p:cViewPr>
        <p:scale>
          <a:sx n="80" d="100"/>
          <a:sy n="80" d="100"/>
        </p:scale>
        <p:origin x="-138" y="12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2C4661-D809-4566-937D-B29FFB0CAD39}" type="datetimeFigureOut">
              <a:rPr lang="de-DE" smtClean="0"/>
              <a:t>09.02.2022</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D5C6FF-50CB-4610-BCBC-8327A43AD84F}" type="slidenum">
              <a:rPr lang="de-DE" smtClean="0"/>
              <a:t>‹#›</a:t>
            </a:fld>
            <a:endParaRPr lang="de-DE"/>
          </a:p>
        </p:txBody>
      </p:sp>
    </p:spTree>
    <p:extLst>
      <p:ext uri="{BB962C8B-B14F-4D97-AF65-F5344CB8AC3E}">
        <p14:creationId xmlns:p14="http://schemas.microsoft.com/office/powerpoint/2010/main" val="222945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3D5C6FF-50CB-4610-BCBC-8327A43AD84F}" type="slidenum">
              <a:rPr lang="de-DE" smtClean="0"/>
              <a:t>1</a:t>
            </a:fld>
            <a:endParaRPr lang="de-DE"/>
          </a:p>
        </p:txBody>
      </p:sp>
    </p:spTree>
    <p:extLst>
      <p:ext uri="{BB962C8B-B14F-4D97-AF65-F5344CB8AC3E}">
        <p14:creationId xmlns:p14="http://schemas.microsoft.com/office/powerpoint/2010/main" val="1510329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43D5C6FF-50CB-4610-BCBC-8327A43AD84F}" type="slidenum">
              <a:rPr lang="de-DE" smtClean="0"/>
              <a:t>2</a:t>
            </a:fld>
            <a:endParaRPr lang="de-DE"/>
          </a:p>
        </p:txBody>
      </p:sp>
    </p:spTree>
    <p:extLst>
      <p:ext uri="{BB962C8B-B14F-4D97-AF65-F5344CB8AC3E}">
        <p14:creationId xmlns:p14="http://schemas.microsoft.com/office/powerpoint/2010/main" val="387696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43D5C6FF-50CB-4610-BCBC-8327A43AD84F}" type="slidenum">
              <a:rPr lang="de-DE" smtClean="0"/>
              <a:t>41</a:t>
            </a:fld>
            <a:endParaRPr lang="de-DE"/>
          </a:p>
        </p:txBody>
      </p:sp>
    </p:spTree>
    <p:extLst>
      <p:ext uri="{BB962C8B-B14F-4D97-AF65-F5344CB8AC3E}">
        <p14:creationId xmlns:p14="http://schemas.microsoft.com/office/powerpoint/2010/main" val="111543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3D5C6FF-50CB-4610-BCBC-8327A43AD84F}" type="slidenum">
              <a:rPr lang="de-DE" smtClean="0"/>
              <a:t>42</a:t>
            </a:fld>
            <a:endParaRPr lang="de-DE"/>
          </a:p>
        </p:txBody>
      </p:sp>
    </p:spTree>
    <p:extLst>
      <p:ext uri="{BB962C8B-B14F-4D97-AF65-F5344CB8AC3E}">
        <p14:creationId xmlns:p14="http://schemas.microsoft.com/office/powerpoint/2010/main" val="81323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1597819"/>
            <a:ext cx="7772400" cy="1102519"/>
          </a:xfrm>
        </p:spPr>
        <p:txBody>
          <a:bodyPr>
            <a:normAutofit/>
          </a:bodyPr>
          <a:lstStyle>
            <a:lvl1pPr>
              <a:defRPr sz="2800">
                <a:solidFill>
                  <a:schemeClr val="tx1">
                    <a:lumMod val="50000"/>
                    <a:lumOff val="50000"/>
                  </a:schemeClr>
                </a:solidFill>
              </a:defRPr>
            </a:lvl1pPr>
          </a:lstStyle>
          <a:p>
            <a:r>
              <a:rPr lang="en-US" noProof="0" dirty="0"/>
              <a:t>Title</a:t>
            </a:r>
          </a:p>
        </p:txBody>
      </p:sp>
      <p:sp>
        <p:nvSpPr>
          <p:cNvPr id="3" name="Untertitel 2"/>
          <p:cNvSpPr>
            <a:spLocks noGrp="1"/>
          </p:cNvSpPr>
          <p:nvPr>
            <p:ph type="subTitle" idx="1" hasCustomPrompt="1"/>
          </p:nvPr>
        </p:nvSpPr>
        <p:spPr>
          <a:xfrm>
            <a:off x="689988" y="2859782"/>
            <a:ext cx="5826228" cy="1656184"/>
          </a:xfrm>
        </p:spPr>
        <p:txBody>
          <a:bodyPr>
            <a:noAutofit/>
          </a:bodyPr>
          <a:lstStyle>
            <a:lvl1pPr marL="0" indent="0" algn="l">
              <a:spcBef>
                <a:spcPts val="0"/>
              </a:spcBef>
              <a:buNone/>
              <a:defRPr sz="1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z="1800" noProof="0" dirty="0"/>
              <a:t>Subtitles</a:t>
            </a:r>
            <a:endParaRPr lang="en-US" sz="2000" noProof="0" dirty="0"/>
          </a:p>
          <a:p>
            <a:endParaRPr lang="en-GB" sz="2000" dirty="0"/>
          </a:p>
        </p:txBody>
      </p:sp>
    </p:spTree>
    <p:extLst>
      <p:ext uri="{BB962C8B-B14F-4D97-AF65-F5344CB8AC3E}">
        <p14:creationId xmlns:p14="http://schemas.microsoft.com/office/powerpoint/2010/main" val="60077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Inhaltsplatzhalter 2"/>
          <p:cNvSpPr>
            <a:spLocks noGrp="1"/>
          </p:cNvSpPr>
          <p:nvPr>
            <p:ph idx="1"/>
          </p:nvPr>
        </p:nvSpPr>
        <p:spPr>
          <a:xfrm>
            <a:off x="457200" y="1419621"/>
            <a:ext cx="8229600" cy="3175001"/>
          </a:xfrm>
        </p:spPr>
        <p:txBody>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p:txBody>
      </p:sp>
    </p:spTree>
    <p:extLst>
      <p:ext uri="{BB962C8B-B14F-4D97-AF65-F5344CB8AC3E}">
        <p14:creationId xmlns:p14="http://schemas.microsoft.com/office/powerpoint/2010/main" val="362881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304391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9"/>
            <a:ext cx="6995120" cy="857250"/>
          </a:xfrm>
          <a:prstGeom prst="rect">
            <a:avLst/>
          </a:prstGeom>
        </p:spPr>
        <p:txBody>
          <a:bodyPr vert="horz" lIns="91440" tIns="45720" rIns="91440" bIns="45720"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57200" y="1419621"/>
            <a:ext cx="8229600" cy="3175001"/>
          </a:xfrm>
          <a:prstGeom prst="rect">
            <a:avLst/>
          </a:prstGeom>
        </p:spPr>
        <p:txBody>
          <a:bodyPr vert="horz" lIns="91440" tIns="45720" rIns="91440" bIns="45720"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p:txBody>
      </p:sp>
      <p:pic>
        <p:nvPicPr>
          <p:cNvPr id="1026" name="Picture 2" descr="Bildergebnis für university of oslo 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668344" y="205979"/>
            <a:ext cx="1018456" cy="10184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userDrawn="1"/>
        </p:nvSpPr>
        <p:spPr>
          <a:xfrm>
            <a:off x="0" y="5020022"/>
            <a:ext cx="9144000" cy="123478"/>
          </a:xfrm>
          <a:prstGeom prst="rect">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605579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dt="0"/>
  <p:txStyles>
    <p:titleStyle>
      <a:lvl1pPr algn="l" defTabSz="914400" rtl="0" eaLnBrk="1" latinLnBrk="0" hangingPunct="1">
        <a:spcBef>
          <a:spcPct val="0"/>
        </a:spcBef>
        <a:buNone/>
        <a:defRPr sz="1800" b="1" kern="1200">
          <a:solidFill>
            <a:schemeClr val="tx1">
              <a:lumMod val="50000"/>
              <a:lumOff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ies.ed.gov/ncee/wwc/pdf/wwc_rd.pdf" TargetMode="External"/><Relationship Id="rId2" Type="http://schemas.openxmlformats.org/officeDocument/2006/relationships/hyperlink" Target="https://doi.org/10.1080/0305498060077658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2000" dirty="0"/>
              <a:t>Methods for Causal Inference in Educational Research</a:t>
            </a:r>
            <a:endParaRPr lang="en-US" sz="2000" b="0" dirty="0"/>
          </a:p>
        </p:txBody>
      </p:sp>
      <p:sp>
        <p:nvSpPr>
          <p:cNvPr id="3" name="Subtitle 2"/>
          <p:cNvSpPr>
            <a:spLocks noGrp="1"/>
          </p:cNvSpPr>
          <p:nvPr>
            <p:ph type="subTitle" idx="1"/>
          </p:nvPr>
        </p:nvSpPr>
        <p:spPr/>
        <p:txBody>
          <a:bodyPr/>
          <a:lstStyle/>
          <a:p>
            <a:r>
              <a:rPr lang="de-DE" dirty="0" err="1"/>
              <a:t>January</a:t>
            </a:r>
            <a:r>
              <a:rPr lang="de-DE" dirty="0"/>
              <a:t>/</a:t>
            </a:r>
            <a:r>
              <a:rPr lang="de-DE" dirty="0" err="1"/>
              <a:t>February</a:t>
            </a:r>
            <a:r>
              <a:rPr lang="de-DE" dirty="0"/>
              <a:t> 2022</a:t>
            </a:r>
          </a:p>
          <a:p>
            <a:endParaRPr lang="de-DE" sz="900" dirty="0"/>
          </a:p>
          <a:p>
            <a:r>
              <a:rPr lang="de-DE" dirty="0"/>
              <a:t>Isa Steinmann</a:t>
            </a:r>
            <a:endParaRPr lang="nb-NO" dirty="0"/>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909311"/>
            <a:ext cx="3958208" cy="534647"/>
          </a:xfrm>
          <a:prstGeom prst="rect">
            <a:avLst/>
          </a:prstGeom>
        </p:spPr>
      </p:pic>
    </p:spTree>
    <p:extLst>
      <p:ext uri="{BB962C8B-B14F-4D97-AF65-F5344CB8AC3E}">
        <p14:creationId xmlns:p14="http://schemas.microsoft.com/office/powerpoint/2010/main" val="2010266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711E-8A0D-4D23-9C97-CD85243BA412}"/>
              </a:ext>
            </a:extLst>
          </p:cNvPr>
          <p:cNvSpPr>
            <a:spLocks noGrp="1"/>
          </p:cNvSpPr>
          <p:nvPr>
            <p:ph type="title"/>
          </p:nvPr>
        </p:nvSpPr>
        <p:spPr/>
        <p:txBody>
          <a:bodyPr/>
          <a:lstStyle/>
          <a:p>
            <a:r>
              <a:rPr lang="de-DE" dirty="0"/>
              <a:t>RDD design</a:t>
            </a:r>
            <a:endParaRPr lang="en-US" dirty="0"/>
          </a:p>
        </p:txBody>
      </p:sp>
      <p:cxnSp>
        <p:nvCxnSpPr>
          <p:cNvPr id="4" name="Straight Arrow Connector 3">
            <a:extLst>
              <a:ext uri="{FF2B5EF4-FFF2-40B4-BE49-F238E27FC236}">
                <a16:creationId xmlns:a16="http://schemas.microsoft.com/office/drawing/2014/main" id="{B5D0B05C-3340-46CE-BD54-7120A6257D51}"/>
              </a:ext>
            </a:extLst>
          </p:cNvPr>
          <p:cNvCxnSpPr/>
          <p:nvPr/>
        </p:nvCxnSpPr>
        <p:spPr>
          <a:xfrm flipH="1" flipV="1">
            <a:off x="798213" y="1670050"/>
            <a:ext cx="2445" cy="246241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0D592B43-6BC4-4DAC-86D7-2E99509524CC}"/>
              </a:ext>
            </a:extLst>
          </p:cNvPr>
          <p:cNvCxnSpPr/>
          <p:nvPr/>
        </p:nvCxnSpPr>
        <p:spPr>
          <a:xfrm flipV="1">
            <a:off x="798215" y="4136546"/>
            <a:ext cx="2880000"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83F01C4-2851-4B36-9DFA-49EC7D396F94}"/>
              </a:ext>
            </a:extLst>
          </p:cNvPr>
          <p:cNvSpPr txBox="1"/>
          <p:nvPr/>
        </p:nvSpPr>
        <p:spPr>
          <a:xfrm rot="16200000">
            <a:off x="-560849" y="2770452"/>
            <a:ext cx="2462414"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Achievement</a:t>
            </a:r>
          </a:p>
        </p:txBody>
      </p:sp>
      <p:sp>
        <p:nvSpPr>
          <p:cNvPr id="7" name="TextBox 6">
            <a:extLst>
              <a:ext uri="{FF2B5EF4-FFF2-40B4-BE49-F238E27FC236}">
                <a16:creationId xmlns:a16="http://schemas.microsoft.com/office/drawing/2014/main" id="{1D856DE3-A64A-48B0-9BD0-E2963D6C5C1F}"/>
              </a:ext>
            </a:extLst>
          </p:cNvPr>
          <p:cNvSpPr txBox="1"/>
          <p:nvPr/>
        </p:nvSpPr>
        <p:spPr>
          <a:xfrm>
            <a:off x="798213" y="4136545"/>
            <a:ext cx="2880001"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Age in months</a:t>
            </a:r>
          </a:p>
        </p:txBody>
      </p:sp>
      <p:sp>
        <p:nvSpPr>
          <p:cNvPr id="184" name="Right Brace 183">
            <a:extLst>
              <a:ext uri="{FF2B5EF4-FFF2-40B4-BE49-F238E27FC236}">
                <a16:creationId xmlns:a16="http://schemas.microsoft.com/office/drawing/2014/main" id="{D1C3CD90-AD36-4428-AD2F-22897390BBE8}"/>
              </a:ext>
            </a:extLst>
          </p:cNvPr>
          <p:cNvSpPr/>
          <p:nvPr/>
        </p:nvSpPr>
        <p:spPr>
          <a:xfrm rot="5400000">
            <a:off x="1443434" y="3164166"/>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TextBox 184">
            <a:extLst>
              <a:ext uri="{FF2B5EF4-FFF2-40B4-BE49-F238E27FC236}">
                <a16:creationId xmlns:a16="http://schemas.microsoft.com/office/drawing/2014/main" id="{15275309-E55E-42C2-82FF-33B413B842C3}"/>
              </a:ext>
            </a:extLst>
          </p:cNvPr>
          <p:cNvSpPr txBox="1"/>
          <p:nvPr/>
        </p:nvSpPr>
        <p:spPr>
          <a:xfrm>
            <a:off x="892801" y="3866526"/>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Lower grade</a:t>
            </a:r>
          </a:p>
        </p:txBody>
      </p:sp>
      <p:sp>
        <p:nvSpPr>
          <p:cNvPr id="186" name="Right Brace 185">
            <a:extLst>
              <a:ext uri="{FF2B5EF4-FFF2-40B4-BE49-F238E27FC236}">
                <a16:creationId xmlns:a16="http://schemas.microsoft.com/office/drawing/2014/main" id="{1655FBED-F9C5-4C9E-BBF5-A5B9B8AFEAF1}"/>
              </a:ext>
            </a:extLst>
          </p:cNvPr>
          <p:cNvSpPr/>
          <p:nvPr/>
        </p:nvSpPr>
        <p:spPr>
          <a:xfrm rot="5400000">
            <a:off x="2822188" y="3162761"/>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TextBox 186">
            <a:extLst>
              <a:ext uri="{FF2B5EF4-FFF2-40B4-BE49-F238E27FC236}">
                <a16:creationId xmlns:a16="http://schemas.microsoft.com/office/drawing/2014/main" id="{FDB98E34-8852-46F8-BB22-6CF5833D0296}"/>
              </a:ext>
            </a:extLst>
          </p:cNvPr>
          <p:cNvSpPr txBox="1"/>
          <p:nvPr/>
        </p:nvSpPr>
        <p:spPr>
          <a:xfrm>
            <a:off x="2271555" y="3865121"/>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Upper grade</a:t>
            </a:r>
          </a:p>
        </p:txBody>
      </p:sp>
      <p:cxnSp>
        <p:nvCxnSpPr>
          <p:cNvPr id="206" name="Straight Connector 205">
            <a:extLst>
              <a:ext uri="{FF2B5EF4-FFF2-40B4-BE49-F238E27FC236}">
                <a16:creationId xmlns:a16="http://schemas.microsoft.com/office/drawing/2014/main" id="{9889FE65-66EF-47A8-AD6B-992DD0E2D82E}"/>
              </a:ext>
            </a:extLst>
          </p:cNvPr>
          <p:cNvCxnSpPr/>
          <p:nvPr/>
        </p:nvCxnSpPr>
        <p:spPr>
          <a:xfrm flipH="1">
            <a:off x="2166429" y="2316228"/>
            <a:ext cx="84661" cy="6045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1F75D58-5490-478D-84BF-A8EBCEFF6118}"/>
              </a:ext>
            </a:extLst>
          </p:cNvPr>
          <p:cNvCxnSpPr/>
          <p:nvPr/>
        </p:nvCxnSpPr>
        <p:spPr>
          <a:xfrm flipH="1">
            <a:off x="892801" y="2921293"/>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15A6B3C-2295-4268-B70B-673074D650BE}"/>
              </a:ext>
            </a:extLst>
          </p:cNvPr>
          <p:cNvCxnSpPr/>
          <p:nvPr/>
        </p:nvCxnSpPr>
        <p:spPr>
          <a:xfrm flipH="1">
            <a:off x="2263307" y="1857181"/>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9" name="Group 208">
            <a:extLst>
              <a:ext uri="{FF2B5EF4-FFF2-40B4-BE49-F238E27FC236}">
                <a16:creationId xmlns:a16="http://schemas.microsoft.com/office/drawing/2014/main" id="{0085B353-A0C1-4484-AE85-DDADFD1C1889}"/>
              </a:ext>
            </a:extLst>
          </p:cNvPr>
          <p:cNvGrpSpPr/>
          <p:nvPr/>
        </p:nvGrpSpPr>
        <p:grpSpPr>
          <a:xfrm>
            <a:off x="2287090" y="2336026"/>
            <a:ext cx="1393570" cy="565483"/>
            <a:chOff x="2393396" y="2669029"/>
            <a:chExt cx="1393570" cy="202222"/>
          </a:xfrm>
        </p:grpSpPr>
        <p:sp>
          <p:nvSpPr>
            <p:cNvPr id="210" name="Right Brace 209">
              <a:extLst>
                <a:ext uri="{FF2B5EF4-FFF2-40B4-BE49-F238E27FC236}">
                  <a16:creationId xmlns:a16="http://schemas.microsoft.com/office/drawing/2014/main" id="{61015BED-1810-48B2-B6EF-65B40BE1CE40}"/>
                </a:ext>
              </a:extLst>
            </p:cNvPr>
            <p:cNvSpPr/>
            <p:nvPr/>
          </p:nvSpPr>
          <p:spPr>
            <a:xfrm>
              <a:off x="2393396" y="2669029"/>
              <a:ext cx="178499" cy="202222"/>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1" name="TextBox 210">
              <a:extLst>
                <a:ext uri="{FF2B5EF4-FFF2-40B4-BE49-F238E27FC236}">
                  <a16:creationId xmlns:a16="http://schemas.microsoft.com/office/drawing/2014/main" id="{96824A34-A170-46F5-87E1-88F01DE25CFD}"/>
                </a:ext>
              </a:extLst>
            </p:cNvPr>
            <p:cNvSpPr txBox="1"/>
            <p:nvPr/>
          </p:nvSpPr>
          <p:spPr>
            <a:xfrm>
              <a:off x="2571896" y="2716999"/>
              <a:ext cx="1215070" cy="93554"/>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Added-year effect</a:t>
              </a:r>
            </a:p>
          </p:txBody>
        </p:sp>
      </p:grpSp>
      <p:grpSp>
        <p:nvGrpSpPr>
          <p:cNvPr id="212" name="Group 211">
            <a:extLst>
              <a:ext uri="{FF2B5EF4-FFF2-40B4-BE49-F238E27FC236}">
                <a16:creationId xmlns:a16="http://schemas.microsoft.com/office/drawing/2014/main" id="{94BD78D7-D9A0-4A28-9E5C-B9F072BDCEBB}"/>
              </a:ext>
            </a:extLst>
          </p:cNvPr>
          <p:cNvGrpSpPr/>
          <p:nvPr/>
        </p:nvGrpSpPr>
        <p:grpSpPr>
          <a:xfrm>
            <a:off x="2183918" y="2928872"/>
            <a:ext cx="1393570" cy="450574"/>
            <a:chOff x="2393396" y="2653716"/>
            <a:chExt cx="1393570" cy="226368"/>
          </a:xfrm>
        </p:grpSpPr>
        <p:sp>
          <p:nvSpPr>
            <p:cNvPr id="213" name="Right Brace 212">
              <a:extLst>
                <a:ext uri="{FF2B5EF4-FFF2-40B4-BE49-F238E27FC236}">
                  <a16:creationId xmlns:a16="http://schemas.microsoft.com/office/drawing/2014/main" id="{01C80ACE-8DDB-4910-8D07-DE5454876759}"/>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4" name="TextBox 213">
              <a:extLst>
                <a:ext uri="{FF2B5EF4-FFF2-40B4-BE49-F238E27FC236}">
                  <a16:creationId xmlns:a16="http://schemas.microsoft.com/office/drawing/2014/main" id="{7B9119FD-E3FC-4DAE-BE97-BD656EB66E02}"/>
                </a:ext>
              </a:extLst>
            </p:cNvPr>
            <p:cNvSpPr txBox="1"/>
            <p:nvPr/>
          </p:nvSpPr>
          <p:spPr>
            <a:xfrm>
              <a:off x="2571896" y="2696832"/>
              <a:ext cx="1215070" cy="131432"/>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Age effect</a:t>
              </a:r>
            </a:p>
          </p:txBody>
        </p:sp>
      </p:grpSp>
      <p:pic>
        <p:nvPicPr>
          <p:cNvPr id="10" name="Picture 9">
            <a:extLst>
              <a:ext uri="{FF2B5EF4-FFF2-40B4-BE49-F238E27FC236}">
                <a16:creationId xmlns:a16="http://schemas.microsoft.com/office/drawing/2014/main" id="{2A4BB13C-D6E2-4AF8-A26F-E33ED9B5BA52}"/>
              </a:ext>
            </a:extLst>
          </p:cNvPr>
          <p:cNvPicPr>
            <a:picLocks noChangeAspect="1"/>
          </p:cNvPicPr>
          <p:nvPr/>
        </p:nvPicPr>
        <p:blipFill>
          <a:blip r:embed="rId2"/>
          <a:stretch>
            <a:fillRect/>
          </a:stretch>
        </p:blipFill>
        <p:spPr>
          <a:xfrm>
            <a:off x="3954760" y="1848877"/>
            <a:ext cx="4917897" cy="2111991"/>
          </a:xfrm>
          <a:prstGeom prst="rect">
            <a:avLst/>
          </a:prstGeom>
          <a:ln>
            <a:noFill/>
          </a:ln>
          <a:effectLst>
            <a:outerShdw blurRad="292100" dist="139700" dir="2700000" algn="tl" rotWithShape="0">
              <a:srgbClr val="333333">
                <a:alpha val="65000"/>
              </a:srgbClr>
            </a:outerShdw>
          </a:effectLst>
        </p:spPr>
      </p:pic>
      <p:sp>
        <p:nvSpPr>
          <p:cNvPr id="24" name="TextBox 23">
            <a:extLst>
              <a:ext uri="{FF2B5EF4-FFF2-40B4-BE49-F238E27FC236}">
                <a16:creationId xmlns:a16="http://schemas.microsoft.com/office/drawing/2014/main" id="{80E9C1B7-F25E-47C8-8331-3DCA141A4CCD}"/>
              </a:ext>
            </a:extLst>
          </p:cNvPr>
          <p:cNvSpPr txBox="1"/>
          <p:nvPr/>
        </p:nvSpPr>
        <p:spPr>
          <a:xfrm>
            <a:off x="5652120" y="4594622"/>
            <a:ext cx="3034680" cy="276999"/>
          </a:xfrm>
          <a:prstGeom prst="rect">
            <a:avLst/>
          </a:prstGeom>
          <a:noFill/>
        </p:spPr>
        <p:txBody>
          <a:bodyPr wrap="square" rtlCol="0">
            <a:spAutoFit/>
          </a:bodyPr>
          <a:lstStyle/>
          <a:p>
            <a:pPr algn="r"/>
            <a:r>
              <a:rPr lang="de-DE" sz="1200" dirty="0" err="1"/>
              <a:t>Luyten</a:t>
            </a:r>
            <a:r>
              <a:rPr lang="de-DE" sz="1200" dirty="0"/>
              <a:t> (2006)</a:t>
            </a:r>
            <a:endParaRPr lang="en-US" sz="1200" dirty="0"/>
          </a:p>
        </p:txBody>
      </p:sp>
    </p:spTree>
    <p:extLst>
      <p:ext uri="{BB962C8B-B14F-4D97-AF65-F5344CB8AC3E}">
        <p14:creationId xmlns:p14="http://schemas.microsoft.com/office/powerpoint/2010/main" val="249649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711E-8A0D-4D23-9C97-CD85243BA412}"/>
              </a:ext>
            </a:extLst>
          </p:cNvPr>
          <p:cNvSpPr>
            <a:spLocks noGrp="1"/>
          </p:cNvSpPr>
          <p:nvPr>
            <p:ph type="title"/>
          </p:nvPr>
        </p:nvSpPr>
        <p:spPr/>
        <p:txBody>
          <a:bodyPr/>
          <a:lstStyle/>
          <a:p>
            <a:r>
              <a:rPr lang="de-DE" dirty="0"/>
              <a:t>RDD design</a:t>
            </a:r>
            <a:endParaRPr lang="en-US" dirty="0"/>
          </a:p>
        </p:txBody>
      </p:sp>
      <p:cxnSp>
        <p:nvCxnSpPr>
          <p:cNvPr id="4" name="Straight Arrow Connector 3">
            <a:extLst>
              <a:ext uri="{FF2B5EF4-FFF2-40B4-BE49-F238E27FC236}">
                <a16:creationId xmlns:a16="http://schemas.microsoft.com/office/drawing/2014/main" id="{B5D0B05C-3340-46CE-BD54-7120A6257D51}"/>
              </a:ext>
            </a:extLst>
          </p:cNvPr>
          <p:cNvCxnSpPr/>
          <p:nvPr/>
        </p:nvCxnSpPr>
        <p:spPr>
          <a:xfrm flipH="1" flipV="1">
            <a:off x="798213" y="1670050"/>
            <a:ext cx="2445" cy="246241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0D592B43-6BC4-4DAC-86D7-2E99509524CC}"/>
              </a:ext>
            </a:extLst>
          </p:cNvPr>
          <p:cNvCxnSpPr/>
          <p:nvPr/>
        </p:nvCxnSpPr>
        <p:spPr>
          <a:xfrm flipV="1">
            <a:off x="798215" y="4136546"/>
            <a:ext cx="2880000"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83F01C4-2851-4B36-9DFA-49EC7D396F94}"/>
              </a:ext>
            </a:extLst>
          </p:cNvPr>
          <p:cNvSpPr txBox="1"/>
          <p:nvPr/>
        </p:nvSpPr>
        <p:spPr>
          <a:xfrm rot="16200000">
            <a:off x="-560849" y="2770452"/>
            <a:ext cx="2462414"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Achievement</a:t>
            </a:r>
          </a:p>
        </p:txBody>
      </p:sp>
      <p:sp>
        <p:nvSpPr>
          <p:cNvPr id="7" name="TextBox 6">
            <a:extLst>
              <a:ext uri="{FF2B5EF4-FFF2-40B4-BE49-F238E27FC236}">
                <a16:creationId xmlns:a16="http://schemas.microsoft.com/office/drawing/2014/main" id="{1D856DE3-A64A-48B0-9BD0-E2963D6C5C1F}"/>
              </a:ext>
            </a:extLst>
          </p:cNvPr>
          <p:cNvSpPr txBox="1"/>
          <p:nvPr/>
        </p:nvSpPr>
        <p:spPr>
          <a:xfrm>
            <a:off x="798213" y="4136545"/>
            <a:ext cx="2880001"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Age in months</a:t>
            </a:r>
          </a:p>
        </p:txBody>
      </p:sp>
      <p:sp>
        <p:nvSpPr>
          <p:cNvPr id="184" name="Right Brace 183">
            <a:extLst>
              <a:ext uri="{FF2B5EF4-FFF2-40B4-BE49-F238E27FC236}">
                <a16:creationId xmlns:a16="http://schemas.microsoft.com/office/drawing/2014/main" id="{D1C3CD90-AD36-4428-AD2F-22897390BBE8}"/>
              </a:ext>
            </a:extLst>
          </p:cNvPr>
          <p:cNvSpPr/>
          <p:nvPr/>
        </p:nvSpPr>
        <p:spPr>
          <a:xfrm rot="5400000">
            <a:off x="1443434" y="3164166"/>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TextBox 184">
            <a:extLst>
              <a:ext uri="{FF2B5EF4-FFF2-40B4-BE49-F238E27FC236}">
                <a16:creationId xmlns:a16="http://schemas.microsoft.com/office/drawing/2014/main" id="{15275309-E55E-42C2-82FF-33B413B842C3}"/>
              </a:ext>
            </a:extLst>
          </p:cNvPr>
          <p:cNvSpPr txBox="1"/>
          <p:nvPr/>
        </p:nvSpPr>
        <p:spPr>
          <a:xfrm>
            <a:off x="892801" y="3866526"/>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Lower grade</a:t>
            </a:r>
          </a:p>
        </p:txBody>
      </p:sp>
      <p:sp>
        <p:nvSpPr>
          <p:cNvPr id="186" name="Right Brace 185">
            <a:extLst>
              <a:ext uri="{FF2B5EF4-FFF2-40B4-BE49-F238E27FC236}">
                <a16:creationId xmlns:a16="http://schemas.microsoft.com/office/drawing/2014/main" id="{1655FBED-F9C5-4C9E-BBF5-A5B9B8AFEAF1}"/>
              </a:ext>
            </a:extLst>
          </p:cNvPr>
          <p:cNvSpPr/>
          <p:nvPr/>
        </p:nvSpPr>
        <p:spPr>
          <a:xfrm rot="5400000">
            <a:off x="2822188" y="3162761"/>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TextBox 186">
            <a:extLst>
              <a:ext uri="{FF2B5EF4-FFF2-40B4-BE49-F238E27FC236}">
                <a16:creationId xmlns:a16="http://schemas.microsoft.com/office/drawing/2014/main" id="{FDB98E34-8852-46F8-BB22-6CF5833D0296}"/>
              </a:ext>
            </a:extLst>
          </p:cNvPr>
          <p:cNvSpPr txBox="1"/>
          <p:nvPr/>
        </p:nvSpPr>
        <p:spPr>
          <a:xfrm>
            <a:off x="2271555" y="3865121"/>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Upper grade</a:t>
            </a:r>
          </a:p>
        </p:txBody>
      </p:sp>
      <p:cxnSp>
        <p:nvCxnSpPr>
          <p:cNvPr id="206" name="Straight Connector 205">
            <a:extLst>
              <a:ext uri="{FF2B5EF4-FFF2-40B4-BE49-F238E27FC236}">
                <a16:creationId xmlns:a16="http://schemas.microsoft.com/office/drawing/2014/main" id="{9889FE65-66EF-47A8-AD6B-992DD0E2D82E}"/>
              </a:ext>
            </a:extLst>
          </p:cNvPr>
          <p:cNvCxnSpPr/>
          <p:nvPr/>
        </p:nvCxnSpPr>
        <p:spPr>
          <a:xfrm flipH="1">
            <a:off x="2166429" y="2316228"/>
            <a:ext cx="84661" cy="6045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1F75D58-5490-478D-84BF-A8EBCEFF6118}"/>
              </a:ext>
            </a:extLst>
          </p:cNvPr>
          <p:cNvCxnSpPr/>
          <p:nvPr/>
        </p:nvCxnSpPr>
        <p:spPr>
          <a:xfrm flipH="1">
            <a:off x="892801" y="2921293"/>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15A6B3C-2295-4268-B70B-673074D650BE}"/>
              </a:ext>
            </a:extLst>
          </p:cNvPr>
          <p:cNvCxnSpPr/>
          <p:nvPr/>
        </p:nvCxnSpPr>
        <p:spPr>
          <a:xfrm flipH="1">
            <a:off x="2263307" y="1857181"/>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9" name="Group 208">
            <a:extLst>
              <a:ext uri="{FF2B5EF4-FFF2-40B4-BE49-F238E27FC236}">
                <a16:creationId xmlns:a16="http://schemas.microsoft.com/office/drawing/2014/main" id="{0085B353-A0C1-4484-AE85-DDADFD1C1889}"/>
              </a:ext>
            </a:extLst>
          </p:cNvPr>
          <p:cNvGrpSpPr/>
          <p:nvPr/>
        </p:nvGrpSpPr>
        <p:grpSpPr>
          <a:xfrm>
            <a:off x="2287090" y="2336026"/>
            <a:ext cx="1393570" cy="565483"/>
            <a:chOff x="2393396" y="2669029"/>
            <a:chExt cx="1393570" cy="202222"/>
          </a:xfrm>
        </p:grpSpPr>
        <p:sp>
          <p:nvSpPr>
            <p:cNvPr id="210" name="Right Brace 209">
              <a:extLst>
                <a:ext uri="{FF2B5EF4-FFF2-40B4-BE49-F238E27FC236}">
                  <a16:creationId xmlns:a16="http://schemas.microsoft.com/office/drawing/2014/main" id="{61015BED-1810-48B2-B6EF-65B40BE1CE40}"/>
                </a:ext>
              </a:extLst>
            </p:cNvPr>
            <p:cNvSpPr/>
            <p:nvPr/>
          </p:nvSpPr>
          <p:spPr>
            <a:xfrm>
              <a:off x="2393396" y="2669029"/>
              <a:ext cx="178499" cy="202222"/>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1" name="TextBox 210">
              <a:extLst>
                <a:ext uri="{FF2B5EF4-FFF2-40B4-BE49-F238E27FC236}">
                  <a16:creationId xmlns:a16="http://schemas.microsoft.com/office/drawing/2014/main" id="{96824A34-A170-46F5-87E1-88F01DE25CFD}"/>
                </a:ext>
              </a:extLst>
            </p:cNvPr>
            <p:cNvSpPr txBox="1"/>
            <p:nvPr/>
          </p:nvSpPr>
          <p:spPr>
            <a:xfrm>
              <a:off x="2571896" y="2716999"/>
              <a:ext cx="1215070" cy="93554"/>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Added-year effect</a:t>
              </a:r>
            </a:p>
          </p:txBody>
        </p:sp>
      </p:grpSp>
      <p:grpSp>
        <p:nvGrpSpPr>
          <p:cNvPr id="212" name="Group 211">
            <a:extLst>
              <a:ext uri="{FF2B5EF4-FFF2-40B4-BE49-F238E27FC236}">
                <a16:creationId xmlns:a16="http://schemas.microsoft.com/office/drawing/2014/main" id="{94BD78D7-D9A0-4A28-9E5C-B9F072BDCEBB}"/>
              </a:ext>
            </a:extLst>
          </p:cNvPr>
          <p:cNvGrpSpPr/>
          <p:nvPr/>
        </p:nvGrpSpPr>
        <p:grpSpPr>
          <a:xfrm>
            <a:off x="2183918" y="2928872"/>
            <a:ext cx="1393570" cy="450574"/>
            <a:chOff x="2393396" y="2653716"/>
            <a:chExt cx="1393570" cy="226368"/>
          </a:xfrm>
        </p:grpSpPr>
        <p:sp>
          <p:nvSpPr>
            <p:cNvPr id="213" name="Right Brace 212">
              <a:extLst>
                <a:ext uri="{FF2B5EF4-FFF2-40B4-BE49-F238E27FC236}">
                  <a16:creationId xmlns:a16="http://schemas.microsoft.com/office/drawing/2014/main" id="{01C80ACE-8DDB-4910-8D07-DE5454876759}"/>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4" name="TextBox 213">
              <a:extLst>
                <a:ext uri="{FF2B5EF4-FFF2-40B4-BE49-F238E27FC236}">
                  <a16:creationId xmlns:a16="http://schemas.microsoft.com/office/drawing/2014/main" id="{7B9119FD-E3FC-4DAE-BE97-BD656EB66E02}"/>
                </a:ext>
              </a:extLst>
            </p:cNvPr>
            <p:cNvSpPr txBox="1"/>
            <p:nvPr/>
          </p:nvSpPr>
          <p:spPr>
            <a:xfrm>
              <a:off x="2571896" y="2696832"/>
              <a:ext cx="1215070" cy="131432"/>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Age effect</a:t>
              </a:r>
            </a:p>
          </p:txBody>
        </p:sp>
      </p:grpSp>
      <p:sp>
        <p:nvSpPr>
          <p:cNvPr id="22" name="Google Shape;46;ge72ee3d80d_0_9">
            <a:extLst>
              <a:ext uri="{FF2B5EF4-FFF2-40B4-BE49-F238E27FC236}">
                <a16:creationId xmlns:a16="http://schemas.microsoft.com/office/drawing/2014/main" id="{0D3D4DAE-8D43-4B5B-94B3-849CC1B903D5}"/>
              </a:ext>
            </a:extLst>
          </p:cNvPr>
          <p:cNvSpPr/>
          <p:nvPr/>
        </p:nvSpPr>
        <p:spPr>
          <a:xfrm rot="826399">
            <a:off x="5807819"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
        <p:nvSpPr>
          <p:cNvPr id="23" name="Content Placeholder 2">
            <a:extLst>
              <a:ext uri="{FF2B5EF4-FFF2-40B4-BE49-F238E27FC236}">
                <a16:creationId xmlns:a16="http://schemas.microsoft.com/office/drawing/2014/main" id="{5E71A71C-94E4-4436-9569-0A7FB9AD4EED}"/>
              </a:ext>
            </a:extLst>
          </p:cNvPr>
          <p:cNvSpPr>
            <a:spLocks noGrp="1"/>
          </p:cNvSpPr>
          <p:nvPr>
            <p:ph idx="1"/>
          </p:nvPr>
        </p:nvSpPr>
        <p:spPr>
          <a:xfrm>
            <a:off x="4283968" y="3687962"/>
            <a:ext cx="3816424" cy="1158776"/>
          </a:xfrm>
        </p:spPr>
        <p:txBody>
          <a:bodyPr>
            <a:normAutofit/>
          </a:bodyPr>
          <a:lstStyle/>
          <a:p>
            <a:pPr marL="0" indent="0">
              <a:buNone/>
            </a:pPr>
            <a:r>
              <a:rPr lang="en-US" dirty="0"/>
              <a:t>In Norway, cut-off value is 01 January. Where are December- and January-born children?</a:t>
            </a:r>
          </a:p>
        </p:txBody>
      </p:sp>
    </p:spTree>
    <p:extLst>
      <p:ext uri="{BB962C8B-B14F-4D97-AF65-F5344CB8AC3E}">
        <p14:creationId xmlns:p14="http://schemas.microsoft.com/office/powerpoint/2010/main" val="49313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711E-8A0D-4D23-9C97-CD85243BA412}"/>
              </a:ext>
            </a:extLst>
          </p:cNvPr>
          <p:cNvSpPr>
            <a:spLocks noGrp="1"/>
          </p:cNvSpPr>
          <p:nvPr>
            <p:ph type="title"/>
          </p:nvPr>
        </p:nvSpPr>
        <p:spPr/>
        <p:txBody>
          <a:bodyPr/>
          <a:lstStyle/>
          <a:p>
            <a:r>
              <a:rPr lang="de-DE" dirty="0"/>
              <a:t>RDD design</a:t>
            </a:r>
            <a:endParaRPr lang="en-US" dirty="0"/>
          </a:p>
        </p:txBody>
      </p:sp>
      <p:cxnSp>
        <p:nvCxnSpPr>
          <p:cNvPr id="4" name="Straight Arrow Connector 3">
            <a:extLst>
              <a:ext uri="{FF2B5EF4-FFF2-40B4-BE49-F238E27FC236}">
                <a16:creationId xmlns:a16="http://schemas.microsoft.com/office/drawing/2014/main" id="{B5D0B05C-3340-46CE-BD54-7120A6257D51}"/>
              </a:ext>
            </a:extLst>
          </p:cNvPr>
          <p:cNvCxnSpPr/>
          <p:nvPr/>
        </p:nvCxnSpPr>
        <p:spPr>
          <a:xfrm flipH="1" flipV="1">
            <a:off x="798213" y="1670050"/>
            <a:ext cx="2445" cy="246241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0D592B43-6BC4-4DAC-86D7-2E99509524CC}"/>
              </a:ext>
            </a:extLst>
          </p:cNvPr>
          <p:cNvCxnSpPr/>
          <p:nvPr/>
        </p:nvCxnSpPr>
        <p:spPr>
          <a:xfrm flipV="1">
            <a:off x="798215" y="4136546"/>
            <a:ext cx="2880000"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83F01C4-2851-4B36-9DFA-49EC7D396F94}"/>
              </a:ext>
            </a:extLst>
          </p:cNvPr>
          <p:cNvSpPr txBox="1"/>
          <p:nvPr/>
        </p:nvSpPr>
        <p:spPr>
          <a:xfrm rot="16200000">
            <a:off x="-560849" y="2770452"/>
            <a:ext cx="2462414"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Achievement</a:t>
            </a:r>
          </a:p>
        </p:txBody>
      </p:sp>
      <p:sp>
        <p:nvSpPr>
          <p:cNvPr id="7" name="TextBox 6">
            <a:extLst>
              <a:ext uri="{FF2B5EF4-FFF2-40B4-BE49-F238E27FC236}">
                <a16:creationId xmlns:a16="http://schemas.microsoft.com/office/drawing/2014/main" id="{1D856DE3-A64A-48B0-9BD0-E2963D6C5C1F}"/>
              </a:ext>
            </a:extLst>
          </p:cNvPr>
          <p:cNvSpPr txBox="1"/>
          <p:nvPr/>
        </p:nvSpPr>
        <p:spPr>
          <a:xfrm>
            <a:off x="798213" y="4136545"/>
            <a:ext cx="2880001"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Age in months</a:t>
            </a:r>
          </a:p>
        </p:txBody>
      </p:sp>
      <p:sp>
        <p:nvSpPr>
          <p:cNvPr id="184" name="Right Brace 183">
            <a:extLst>
              <a:ext uri="{FF2B5EF4-FFF2-40B4-BE49-F238E27FC236}">
                <a16:creationId xmlns:a16="http://schemas.microsoft.com/office/drawing/2014/main" id="{D1C3CD90-AD36-4428-AD2F-22897390BBE8}"/>
              </a:ext>
            </a:extLst>
          </p:cNvPr>
          <p:cNvSpPr/>
          <p:nvPr/>
        </p:nvSpPr>
        <p:spPr>
          <a:xfrm rot="5400000">
            <a:off x="1443434" y="3164166"/>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TextBox 184">
            <a:extLst>
              <a:ext uri="{FF2B5EF4-FFF2-40B4-BE49-F238E27FC236}">
                <a16:creationId xmlns:a16="http://schemas.microsoft.com/office/drawing/2014/main" id="{15275309-E55E-42C2-82FF-33B413B842C3}"/>
              </a:ext>
            </a:extLst>
          </p:cNvPr>
          <p:cNvSpPr txBox="1"/>
          <p:nvPr/>
        </p:nvSpPr>
        <p:spPr>
          <a:xfrm>
            <a:off x="892801" y="3866526"/>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Lower grade</a:t>
            </a:r>
          </a:p>
        </p:txBody>
      </p:sp>
      <p:sp>
        <p:nvSpPr>
          <p:cNvPr id="186" name="Right Brace 185">
            <a:extLst>
              <a:ext uri="{FF2B5EF4-FFF2-40B4-BE49-F238E27FC236}">
                <a16:creationId xmlns:a16="http://schemas.microsoft.com/office/drawing/2014/main" id="{1655FBED-F9C5-4C9E-BBF5-A5B9B8AFEAF1}"/>
              </a:ext>
            </a:extLst>
          </p:cNvPr>
          <p:cNvSpPr/>
          <p:nvPr/>
        </p:nvSpPr>
        <p:spPr>
          <a:xfrm rot="5400000">
            <a:off x="2822188" y="3162761"/>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TextBox 186">
            <a:extLst>
              <a:ext uri="{FF2B5EF4-FFF2-40B4-BE49-F238E27FC236}">
                <a16:creationId xmlns:a16="http://schemas.microsoft.com/office/drawing/2014/main" id="{FDB98E34-8852-46F8-BB22-6CF5833D0296}"/>
              </a:ext>
            </a:extLst>
          </p:cNvPr>
          <p:cNvSpPr txBox="1"/>
          <p:nvPr/>
        </p:nvSpPr>
        <p:spPr>
          <a:xfrm>
            <a:off x="2271555" y="3865121"/>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Upper grade</a:t>
            </a:r>
          </a:p>
        </p:txBody>
      </p:sp>
      <p:cxnSp>
        <p:nvCxnSpPr>
          <p:cNvPr id="206" name="Straight Connector 205">
            <a:extLst>
              <a:ext uri="{FF2B5EF4-FFF2-40B4-BE49-F238E27FC236}">
                <a16:creationId xmlns:a16="http://schemas.microsoft.com/office/drawing/2014/main" id="{9889FE65-66EF-47A8-AD6B-992DD0E2D82E}"/>
              </a:ext>
            </a:extLst>
          </p:cNvPr>
          <p:cNvCxnSpPr/>
          <p:nvPr/>
        </p:nvCxnSpPr>
        <p:spPr>
          <a:xfrm flipH="1">
            <a:off x="2166429" y="2316228"/>
            <a:ext cx="84661" cy="60456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C1F75D58-5490-478D-84BF-A8EBCEFF6118}"/>
              </a:ext>
            </a:extLst>
          </p:cNvPr>
          <p:cNvCxnSpPr/>
          <p:nvPr/>
        </p:nvCxnSpPr>
        <p:spPr>
          <a:xfrm flipH="1">
            <a:off x="892801" y="2921293"/>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15A6B3C-2295-4268-B70B-673074D650BE}"/>
              </a:ext>
            </a:extLst>
          </p:cNvPr>
          <p:cNvCxnSpPr/>
          <p:nvPr/>
        </p:nvCxnSpPr>
        <p:spPr>
          <a:xfrm flipH="1">
            <a:off x="2263307" y="1857181"/>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9" name="Group 208">
            <a:extLst>
              <a:ext uri="{FF2B5EF4-FFF2-40B4-BE49-F238E27FC236}">
                <a16:creationId xmlns:a16="http://schemas.microsoft.com/office/drawing/2014/main" id="{0085B353-A0C1-4484-AE85-DDADFD1C1889}"/>
              </a:ext>
            </a:extLst>
          </p:cNvPr>
          <p:cNvGrpSpPr/>
          <p:nvPr/>
        </p:nvGrpSpPr>
        <p:grpSpPr>
          <a:xfrm>
            <a:off x="2287090" y="2336026"/>
            <a:ext cx="1393570" cy="565483"/>
            <a:chOff x="2393396" y="2669029"/>
            <a:chExt cx="1393570" cy="202222"/>
          </a:xfrm>
        </p:grpSpPr>
        <p:sp>
          <p:nvSpPr>
            <p:cNvPr id="210" name="Right Brace 209">
              <a:extLst>
                <a:ext uri="{FF2B5EF4-FFF2-40B4-BE49-F238E27FC236}">
                  <a16:creationId xmlns:a16="http://schemas.microsoft.com/office/drawing/2014/main" id="{61015BED-1810-48B2-B6EF-65B40BE1CE40}"/>
                </a:ext>
              </a:extLst>
            </p:cNvPr>
            <p:cNvSpPr/>
            <p:nvPr/>
          </p:nvSpPr>
          <p:spPr>
            <a:xfrm>
              <a:off x="2393396" y="2669029"/>
              <a:ext cx="178499" cy="202222"/>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1" name="TextBox 210">
              <a:extLst>
                <a:ext uri="{FF2B5EF4-FFF2-40B4-BE49-F238E27FC236}">
                  <a16:creationId xmlns:a16="http://schemas.microsoft.com/office/drawing/2014/main" id="{96824A34-A170-46F5-87E1-88F01DE25CFD}"/>
                </a:ext>
              </a:extLst>
            </p:cNvPr>
            <p:cNvSpPr txBox="1"/>
            <p:nvPr/>
          </p:nvSpPr>
          <p:spPr>
            <a:xfrm>
              <a:off x="2571896" y="2716999"/>
              <a:ext cx="1215070" cy="93554"/>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Added-year effect</a:t>
              </a:r>
            </a:p>
          </p:txBody>
        </p:sp>
      </p:grpSp>
      <p:grpSp>
        <p:nvGrpSpPr>
          <p:cNvPr id="212" name="Group 211">
            <a:extLst>
              <a:ext uri="{FF2B5EF4-FFF2-40B4-BE49-F238E27FC236}">
                <a16:creationId xmlns:a16="http://schemas.microsoft.com/office/drawing/2014/main" id="{94BD78D7-D9A0-4A28-9E5C-B9F072BDCEBB}"/>
              </a:ext>
            </a:extLst>
          </p:cNvPr>
          <p:cNvGrpSpPr/>
          <p:nvPr/>
        </p:nvGrpSpPr>
        <p:grpSpPr>
          <a:xfrm>
            <a:off x="2183918" y="2928872"/>
            <a:ext cx="1393570" cy="450574"/>
            <a:chOff x="2393396" y="2653716"/>
            <a:chExt cx="1393570" cy="226368"/>
          </a:xfrm>
        </p:grpSpPr>
        <p:sp>
          <p:nvSpPr>
            <p:cNvPr id="213" name="Right Brace 212">
              <a:extLst>
                <a:ext uri="{FF2B5EF4-FFF2-40B4-BE49-F238E27FC236}">
                  <a16:creationId xmlns:a16="http://schemas.microsoft.com/office/drawing/2014/main" id="{01C80ACE-8DDB-4910-8D07-DE5454876759}"/>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4" name="TextBox 213">
              <a:extLst>
                <a:ext uri="{FF2B5EF4-FFF2-40B4-BE49-F238E27FC236}">
                  <a16:creationId xmlns:a16="http://schemas.microsoft.com/office/drawing/2014/main" id="{7B9119FD-E3FC-4DAE-BE97-BD656EB66E02}"/>
                </a:ext>
              </a:extLst>
            </p:cNvPr>
            <p:cNvSpPr txBox="1"/>
            <p:nvPr/>
          </p:nvSpPr>
          <p:spPr>
            <a:xfrm>
              <a:off x="2571896" y="2696832"/>
              <a:ext cx="1215070" cy="131432"/>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Age effect</a:t>
              </a:r>
            </a:p>
          </p:txBody>
        </p:sp>
      </p:grpSp>
      <p:sp>
        <p:nvSpPr>
          <p:cNvPr id="22" name="Google Shape;46;ge72ee3d80d_0_9">
            <a:extLst>
              <a:ext uri="{FF2B5EF4-FFF2-40B4-BE49-F238E27FC236}">
                <a16:creationId xmlns:a16="http://schemas.microsoft.com/office/drawing/2014/main" id="{0D3D4DAE-8D43-4B5B-94B3-849CC1B903D5}"/>
              </a:ext>
            </a:extLst>
          </p:cNvPr>
          <p:cNvSpPr/>
          <p:nvPr/>
        </p:nvSpPr>
        <p:spPr>
          <a:xfrm rot="826399">
            <a:off x="5807819"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
        <p:nvSpPr>
          <p:cNvPr id="23" name="Content Placeholder 2">
            <a:extLst>
              <a:ext uri="{FF2B5EF4-FFF2-40B4-BE49-F238E27FC236}">
                <a16:creationId xmlns:a16="http://schemas.microsoft.com/office/drawing/2014/main" id="{5E71A71C-94E4-4436-9569-0A7FB9AD4EED}"/>
              </a:ext>
            </a:extLst>
          </p:cNvPr>
          <p:cNvSpPr>
            <a:spLocks noGrp="1"/>
          </p:cNvSpPr>
          <p:nvPr>
            <p:ph idx="1"/>
          </p:nvPr>
        </p:nvSpPr>
        <p:spPr>
          <a:xfrm>
            <a:off x="4283968" y="3687962"/>
            <a:ext cx="3816424" cy="1158776"/>
          </a:xfrm>
        </p:spPr>
        <p:txBody>
          <a:bodyPr>
            <a:normAutofit/>
          </a:bodyPr>
          <a:lstStyle/>
          <a:p>
            <a:pPr marL="0" indent="0">
              <a:buNone/>
            </a:pPr>
            <a:r>
              <a:rPr lang="en-US" dirty="0"/>
              <a:t>In Norway, cut-off value is 01 January. Where are December- and January-born children?</a:t>
            </a:r>
          </a:p>
        </p:txBody>
      </p:sp>
      <p:cxnSp>
        <p:nvCxnSpPr>
          <p:cNvPr id="8" name="Straight Arrow Connector 7">
            <a:extLst>
              <a:ext uri="{FF2B5EF4-FFF2-40B4-BE49-F238E27FC236}">
                <a16:creationId xmlns:a16="http://schemas.microsoft.com/office/drawing/2014/main" id="{2D78B5C3-7F7F-4906-B5D3-695BAD45B620}"/>
              </a:ext>
            </a:extLst>
          </p:cNvPr>
          <p:cNvCxnSpPr>
            <a:cxnSpLocks/>
            <a:stCxn id="9" idx="2"/>
          </p:cNvCxnSpPr>
          <p:nvPr/>
        </p:nvCxnSpPr>
        <p:spPr>
          <a:xfrm>
            <a:off x="1584360" y="1671452"/>
            <a:ext cx="582069" cy="1230057"/>
          </a:xfrm>
          <a:prstGeom prst="straightConnector1">
            <a:avLst/>
          </a:prstGeom>
          <a:ln>
            <a:solidFill>
              <a:srgbClr val="E30918"/>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C8BF23C-0081-4291-8413-4EE7D3DBC5DC}"/>
              </a:ext>
            </a:extLst>
          </p:cNvPr>
          <p:cNvSpPr txBox="1"/>
          <p:nvPr/>
        </p:nvSpPr>
        <p:spPr>
          <a:xfrm>
            <a:off x="708960" y="1240565"/>
            <a:ext cx="1750800" cy="430887"/>
          </a:xfrm>
          <a:prstGeom prst="rect">
            <a:avLst/>
          </a:prstGeom>
          <a:noFill/>
        </p:spPr>
        <p:txBody>
          <a:bodyPr wrap="none" rtlCol="0">
            <a:spAutoFit/>
          </a:bodyPr>
          <a:lstStyle/>
          <a:p>
            <a:pPr algn="ctr"/>
            <a:r>
              <a:rPr lang="de-DE" sz="1100" i="1" dirty="0" err="1"/>
              <a:t>Oldest</a:t>
            </a:r>
            <a:r>
              <a:rPr lang="de-DE" sz="1100" i="1" dirty="0"/>
              <a:t> in </a:t>
            </a:r>
            <a:r>
              <a:rPr lang="de-DE" sz="1100" i="1" dirty="0" err="1"/>
              <a:t>lower</a:t>
            </a:r>
            <a:r>
              <a:rPr lang="de-DE" sz="1100" i="1" dirty="0"/>
              <a:t> grade </a:t>
            </a:r>
          </a:p>
          <a:p>
            <a:pPr algn="ctr"/>
            <a:r>
              <a:rPr lang="de-DE" sz="1100" i="1" dirty="0"/>
              <a:t>(</a:t>
            </a:r>
            <a:r>
              <a:rPr lang="de-DE" sz="1100" i="1" dirty="0" err="1"/>
              <a:t>January</a:t>
            </a:r>
            <a:r>
              <a:rPr lang="de-DE" sz="1100" i="1" dirty="0"/>
              <a:t>-born)</a:t>
            </a:r>
            <a:endParaRPr lang="en-US" sz="1100" i="1" dirty="0"/>
          </a:p>
        </p:txBody>
      </p:sp>
      <p:cxnSp>
        <p:nvCxnSpPr>
          <p:cNvPr id="26" name="Straight Arrow Connector 25">
            <a:extLst>
              <a:ext uri="{FF2B5EF4-FFF2-40B4-BE49-F238E27FC236}">
                <a16:creationId xmlns:a16="http://schemas.microsoft.com/office/drawing/2014/main" id="{27700F4C-DC02-4CCC-A286-6CFCF34FC7AA}"/>
              </a:ext>
            </a:extLst>
          </p:cNvPr>
          <p:cNvCxnSpPr>
            <a:cxnSpLocks/>
            <a:stCxn id="27" idx="2"/>
            <a:endCxn id="210" idx="0"/>
          </p:cNvCxnSpPr>
          <p:nvPr/>
        </p:nvCxnSpPr>
        <p:spPr>
          <a:xfrm flipH="1">
            <a:off x="2287090" y="1150584"/>
            <a:ext cx="1204011" cy="1185442"/>
          </a:xfrm>
          <a:prstGeom prst="straightConnector1">
            <a:avLst/>
          </a:prstGeom>
          <a:ln>
            <a:solidFill>
              <a:srgbClr val="E30918"/>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EEC62A5-28AE-4B55-9406-03DED61D3C32}"/>
              </a:ext>
            </a:extLst>
          </p:cNvPr>
          <p:cNvSpPr txBox="1"/>
          <p:nvPr/>
        </p:nvSpPr>
        <p:spPr>
          <a:xfrm>
            <a:off x="2501086" y="719697"/>
            <a:ext cx="1980029" cy="430887"/>
          </a:xfrm>
          <a:prstGeom prst="rect">
            <a:avLst/>
          </a:prstGeom>
          <a:noFill/>
        </p:spPr>
        <p:txBody>
          <a:bodyPr wrap="none" rtlCol="0">
            <a:spAutoFit/>
          </a:bodyPr>
          <a:lstStyle/>
          <a:p>
            <a:pPr algn="ctr"/>
            <a:r>
              <a:rPr lang="de-DE" sz="1100" i="1" dirty="0" err="1"/>
              <a:t>Youngest</a:t>
            </a:r>
            <a:r>
              <a:rPr lang="de-DE" sz="1100" i="1" dirty="0"/>
              <a:t> in </a:t>
            </a:r>
            <a:r>
              <a:rPr lang="de-DE" sz="1100" i="1" dirty="0" err="1"/>
              <a:t>upper</a:t>
            </a:r>
            <a:r>
              <a:rPr lang="de-DE" sz="1100" i="1" dirty="0"/>
              <a:t> grade </a:t>
            </a:r>
          </a:p>
          <a:p>
            <a:pPr algn="ctr"/>
            <a:r>
              <a:rPr lang="de-DE" sz="1100" i="1" dirty="0"/>
              <a:t>(</a:t>
            </a:r>
            <a:r>
              <a:rPr lang="de-DE" sz="1100" i="1" dirty="0" err="1"/>
              <a:t>December</a:t>
            </a:r>
            <a:r>
              <a:rPr lang="de-DE" sz="1100" i="1" dirty="0"/>
              <a:t>-born)</a:t>
            </a:r>
            <a:endParaRPr lang="en-US" sz="1100" i="1" dirty="0"/>
          </a:p>
        </p:txBody>
      </p:sp>
    </p:spTree>
    <p:extLst>
      <p:ext uri="{BB962C8B-B14F-4D97-AF65-F5344CB8AC3E}">
        <p14:creationId xmlns:p14="http://schemas.microsoft.com/office/powerpoint/2010/main" val="328946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711E-8A0D-4D23-9C97-CD85243BA412}"/>
              </a:ext>
            </a:extLst>
          </p:cNvPr>
          <p:cNvSpPr>
            <a:spLocks noGrp="1"/>
          </p:cNvSpPr>
          <p:nvPr>
            <p:ph type="title"/>
          </p:nvPr>
        </p:nvSpPr>
        <p:spPr/>
        <p:txBody>
          <a:bodyPr/>
          <a:lstStyle/>
          <a:p>
            <a:r>
              <a:rPr lang="de-DE" dirty="0"/>
              <a:t>RDD design</a:t>
            </a:r>
            <a:endParaRPr lang="en-US" dirty="0"/>
          </a:p>
        </p:txBody>
      </p:sp>
      <p:sp>
        <p:nvSpPr>
          <p:cNvPr id="24" name="TextBox 23">
            <a:extLst>
              <a:ext uri="{FF2B5EF4-FFF2-40B4-BE49-F238E27FC236}">
                <a16:creationId xmlns:a16="http://schemas.microsoft.com/office/drawing/2014/main" id="{80E9C1B7-F25E-47C8-8331-3DCA141A4CCD}"/>
              </a:ext>
            </a:extLst>
          </p:cNvPr>
          <p:cNvSpPr txBox="1"/>
          <p:nvPr/>
        </p:nvSpPr>
        <p:spPr>
          <a:xfrm>
            <a:off x="5652120" y="4594622"/>
            <a:ext cx="3034680" cy="276999"/>
          </a:xfrm>
          <a:prstGeom prst="rect">
            <a:avLst/>
          </a:prstGeom>
          <a:noFill/>
        </p:spPr>
        <p:txBody>
          <a:bodyPr wrap="square" rtlCol="0">
            <a:spAutoFit/>
          </a:bodyPr>
          <a:lstStyle/>
          <a:p>
            <a:pPr algn="r"/>
            <a:r>
              <a:rPr lang="de-DE" sz="1200" dirty="0" err="1"/>
              <a:t>Luyten</a:t>
            </a:r>
            <a:r>
              <a:rPr lang="de-DE" sz="1200" dirty="0"/>
              <a:t> (2006)</a:t>
            </a:r>
            <a:endParaRPr lang="en-US" sz="1200" dirty="0"/>
          </a:p>
        </p:txBody>
      </p:sp>
      <p:pic>
        <p:nvPicPr>
          <p:cNvPr id="8" name="Picture 7">
            <a:extLst>
              <a:ext uri="{FF2B5EF4-FFF2-40B4-BE49-F238E27FC236}">
                <a16:creationId xmlns:a16="http://schemas.microsoft.com/office/drawing/2014/main" id="{A38301B1-326C-4176-B8B0-1E683C9DC30C}"/>
              </a:ext>
            </a:extLst>
          </p:cNvPr>
          <p:cNvPicPr>
            <a:picLocks noChangeAspect="1"/>
          </p:cNvPicPr>
          <p:nvPr/>
        </p:nvPicPr>
        <p:blipFill>
          <a:blip r:embed="rId2"/>
          <a:stretch>
            <a:fillRect/>
          </a:stretch>
        </p:blipFill>
        <p:spPr>
          <a:xfrm>
            <a:off x="3954760" y="1059582"/>
            <a:ext cx="4917897" cy="108840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6F414E89-5AC4-41F4-A62A-2ED57882458E}"/>
              </a:ext>
            </a:extLst>
          </p:cNvPr>
          <p:cNvPicPr>
            <a:picLocks noChangeAspect="1"/>
          </p:cNvPicPr>
          <p:nvPr/>
        </p:nvPicPr>
        <p:blipFill>
          <a:blip r:embed="rId3"/>
          <a:stretch>
            <a:fillRect/>
          </a:stretch>
        </p:blipFill>
        <p:spPr>
          <a:xfrm>
            <a:off x="3954761" y="2147992"/>
            <a:ext cx="4917896" cy="2284694"/>
          </a:xfrm>
          <a:prstGeom prst="rect">
            <a:avLst/>
          </a:prstGeom>
          <a:ln>
            <a:noFill/>
          </a:ln>
          <a:effectLst>
            <a:outerShdw blurRad="292100" dist="139700" dir="2700000" algn="tl" rotWithShape="0">
              <a:srgbClr val="333333">
                <a:alpha val="65000"/>
              </a:srgbClr>
            </a:outerShdw>
          </a:effectLst>
        </p:spPr>
      </p:pic>
      <p:cxnSp>
        <p:nvCxnSpPr>
          <p:cNvPr id="26" name="Straight Arrow Connector 25">
            <a:extLst>
              <a:ext uri="{FF2B5EF4-FFF2-40B4-BE49-F238E27FC236}">
                <a16:creationId xmlns:a16="http://schemas.microsoft.com/office/drawing/2014/main" id="{7F309382-5D24-4517-A821-0B4906DD3B06}"/>
              </a:ext>
            </a:extLst>
          </p:cNvPr>
          <p:cNvCxnSpPr/>
          <p:nvPr/>
        </p:nvCxnSpPr>
        <p:spPr>
          <a:xfrm flipH="1" flipV="1">
            <a:off x="573754" y="1849388"/>
            <a:ext cx="2443" cy="230504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607FABF-DF77-488B-9E1D-BEDD3219CB9C}"/>
              </a:ext>
            </a:extLst>
          </p:cNvPr>
          <p:cNvCxnSpPr/>
          <p:nvPr/>
        </p:nvCxnSpPr>
        <p:spPr>
          <a:xfrm>
            <a:off x="573754" y="4158512"/>
            <a:ext cx="3003149"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3CC86A86-27B2-463C-B9E4-EA7E9EC18178}"/>
              </a:ext>
            </a:extLst>
          </p:cNvPr>
          <p:cNvSpPr txBox="1"/>
          <p:nvPr/>
        </p:nvSpPr>
        <p:spPr>
          <a:xfrm>
            <a:off x="450603" y="4158511"/>
            <a:ext cx="312630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Age in months</a:t>
            </a:r>
          </a:p>
        </p:txBody>
      </p:sp>
      <p:cxnSp>
        <p:nvCxnSpPr>
          <p:cNvPr id="29" name="Straight Connector 28">
            <a:extLst>
              <a:ext uri="{FF2B5EF4-FFF2-40B4-BE49-F238E27FC236}">
                <a16:creationId xmlns:a16="http://schemas.microsoft.com/office/drawing/2014/main" id="{A49750FD-002F-4BF1-B382-C4A185FBCAFF}"/>
              </a:ext>
            </a:extLst>
          </p:cNvPr>
          <p:cNvCxnSpPr/>
          <p:nvPr/>
        </p:nvCxnSpPr>
        <p:spPr>
          <a:xfrm flipH="1">
            <a:off x="668340" y="3237936"/>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411C9D5-9179-43FE-8FA9-47F45134F86C}"/>
              </a:ext>
            </a:extLst>
          </p:cNvPr>
          <p:cNvCxnSpPr/>
          <p:nvPr/>
        </p:nvCxnSpPr>
        <p:spPr>
          <a:xfrm flipH="1">
            <a:off x="2038846" y="2182302"/>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CC5154-74B9-4785-913A-71D0E548FAD8}"/>
              </a:ext>
            </a:extLst>
          </p:cNvPr>
          <p:cNvCxnSpPr/>
          <p:nvPr/>
        </p:nvCxnSpPr>
        <p:spPr>
          <a:xfrm flipH="1">
            <a:off x="668340" y="3080362"/>
            <a:ext cx="1278900" cy="462985"/>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A6804E9-D8F1-455C-95F2-D4AD5E11974B}"/>
              </a:ext>
            </a:extLst>
          </p:cNvPr>
          <p:cNvCxnSpPr/>
          <p:nvPr/>
        </p:nvCxnSpPr>
        <p:spPr>
          <a:xfrm flipH="1">
            <a:off x="2038846" y="2312321"/>
            <a:ext cx="1278900" cy="462985"/>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D67919-1E81-4387-A7BC-78D1B43DC32E}"/>
              </a:ext>
            </a:extLst>
          </p:cNvPr>
          <p:cNvCxnSpPr/>
          <p:nvPr/>
        </p:nvCxnSpPr>
        <p:spPr>
          <a:xfrm flipH="1">
            <a:off x="668340" y="2554086"/>
            <a:ext cx="1278900" cy="46298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3BBF45-6B2E-4F93-89B4-B7C71AD8F4E2}"/>
              </a:ext>
            </a:extLst>
          </p:cNvPr>
          <p:cNvCxnSpPr/>
          <p:nvPr/>
        </p:nvCxnSpPr>
        <p:spPr>
          <a:xfrm flipH="1">
            <a:off x="2038846" y="1926152"/>
            <a:ext cx="1278900" cy="46298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BB3212C-BB98-4471-B679-C22D2E48439F}"/>
              </a:ext>
            </a:extLst>
          </p:cNvPr>
          <p:cNvSpPr txBox="1"/>
          <p:nvPr/>
        </p:nvSpPr>
        <p:spPr>
          <a:xfrm>
            <a:off x="3317746" y="2169045"/>
            <a:ext cx="317105" cy="261609"/>
          </a:xfrm>
          <a:prstGeom prst="rect">
            <a:avLst/>
          </a:prstGeom>
          <a:noFill/>
        </p:spPr>
        <p:txBody>
          <a:bodyPr wrap="square" rtlCol="0" anchor="ctr">
            <a:spAutoFit/>
          </a:bodyPr>
          <a:lstStyle/>
          <a:p>
            <a:r>
              <a:rPr lang="en-US" sz="1100" dirty="0">
                <a:latin typeface="Times New Roman" panose="02020603050405020304" pitchFamily="18" charset="0"/>
                <a:cs typeface="Times New Roman" panose="02020603050405020304" pitchFamily="18" charset="0"/>
              </a:rPr>
              <a:t>C</a:t>
            </a:r>
          </a:p>
        </p:txBody>
      </p:sp>
      <p:sp>
        <p:nvSpPr>
          <p:cNvPr id="36" name="TextBox 35">
            <a:extLst>
              <a:ext uri="{FF2B5EF4-FFF2-40B4-BE49-F238E27FC236}">
                <a16:creationId xmlns:a16="http://schemas.microsoft.com/office/drawing/2014/main" id="{6643343A-1EAC-448B-8DF8-87030064AF4A}"/>
              </a:ext>
            </a:extLst>
          </p:cNvPr>
          <p:cNvSpPr txBox="1"/>
          <p:nvPr/>
        </p:nvSpPr>
        <p:spPr>
          <a:xfrm>
            <a:off x="3318791" y="2038750"/>
            <a:ext cx="317105" cy="261609"/>
          </a:xfrm>
          <a:prstGeom prst="rect">
            <a:avLst/>
          </a:prstGeom>
          <a:noFill/>
        </p:spPr>
        <p:txBody>
          <a:bodyPr wrap="square" rtlCol="0" anchor="ctr">
            <a:spAutoFit/>
          </a:bodyPr>
          <a:lstStyle/>
          <a:p>
            <a:r>
              <a:rPr lang="en-US" sz="1100" dirty="0">
                <a:latin typeface="Times New Roman" panose="02020603050405020304" pitchFamily="18" charset="0"/>
                <a:cs typeface="Times New Roman" panose="02020603050405020304" pitchFamily="18" charset="0"/>
              </a:rPr>
              <a:t>B</a:t>
            </a:r>
          </a:p>
        </p:txBody>
      </p:sp>
      <p:sp>
        <p:nvSpPr>
          <p:cNvPr id="37" name="TextBox 36">
            <a:extLst>
              <a:ext uri="{FF2B5EF4-FFF2-40B4-BE49-F238E27FC236}">
                <a16:creationId xmlns:a16="http://schemas.microsoft.com/office/drawing/2014/main" id="{50BECE51-BBFA-4823-BCF2-ABFAB799F6A0}"/>
              </a:ext>
            </a:extLst>
          </p:cNvPr>
          <p:cNvSpPr txBox="1"/>
          <p:nvPr/>
        </p:nvSpPr>
        <p:spPr>
          <a:xfrm>
            <a:off x="3317745" y="1789922"/>
            <a:ext cx="317105" cy="261609"/>
          </a:xfrm>
          <a:prstGeom prst="rect">
            <a:avLst/>
          </a:prstGeom>
          <a:noFill/>
        </p:spPr>
        <p:txBody>
          <a:bodyPr wrap="square" rtlCol="0" anchor="ctr">
            <a:spAutoFit/>
          </a:bodyPr>
          <a:lstStyle/>
          <a:p>
            <a:r>
              <a:rPr lang="en-US" sz="1100" dirty="0">
                <a:latin typeface="Times New Roman" panose="02020603050405020304" pitchFamily="18" charset="0"/>
                <a:cs typeface="Times New Roman" panose="02020603050405020304" pitchFamily="18" charset="0"/>
              </a:rPr>
              <a:t>A</a:t>
            </a:r>
          </a:p>
        </p:txBody>
      </p:sp>
      <p:cxnSp>
        <p:nvCxnSpPr>
          <p:cNvPr id="38" name="Straight Connector 37">
            <a:extLst>
              <a:ext uri="{FF2B5EF4-FFF2-40B4-BE49-F238E27FC236}">
                <a16:creationId xmlns:a16="http://schemas.microsoft.com/office/drawing/2014/main" id="{1B54E01D-DED8-43BB-A3FB-3F45EA8D10E0}"/>
              </a:ext>
            </a:extLst>
          </p:cNvPr>
          <p:cNvCxnSpPr/>
          <p:nvPr/>
        </p:nvCxnSpPr>
        <p:spPr>
          <a:xfrm flipH="1">
            <a:off x="1947240" y="2775306"/>
            <a:ext cx="91606" cy="30505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E8382A-A1C6-4964-A6C0-3D8FC808745E}"/>
              </a:ext>
            </a:extLst>
          </p:cNvPr>
          <p:cNvCxnSpPr/>
          <p:nvPr/>
        </p:nvCxnSpPr>
        <p:spPr>
          <a:xfrm flipH="1">
            <a:off x="1947240" y="2645287"/>
            <a:ext cx="91606" cy="59264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BAD246F-3635-489B-A4E1-5A894BED253B}"/>
              </a:ext>
            </a:extLst>
          </p:cNvPr>
          <p:cNvCxnSpPr/>
          <p:nvPr/>
        </p:nvCxnSpPr>
        <p:spPr>
          <a:xfrm flipH="1">
            <a:off x="1947240" y="2389137"/>
            <a:ext cx="91606" cy="1524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1" name="Right Brace 40">
            <a:extLst>
              <a:ext uri="{FF2B5EF4-FFF2-40B4-BE49-F238E27FC236}">
                <a16:creationId xmlns:a16="http://schemas.microsoft.com/office/drawing/2014/main" id="{08A2A463-BC03-445F-9175-48173F2EEA4E}"/>
              </a:ext>
            </a:extLst>
          </p:cNvPr>
          <p:cNvSpPr/>
          <p:nvPr/>
        </p:nvSpPr>
        <p:spPr>
          <a:xfrm rot="5400000">
            <a:off x="1210724" y="3197342"/>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728DABB8-2387-4B06-A133-01236D1A4A5F}"/>
              </a:ext>
            </a:extLst>
          </p:cNvPr>
          <p:cNvSpPr txBox="1"/>
          <p:nvPr/>
        </p:nvSpPr>
        <p:spPr>
          <a:xfrm>
            <a:off x="660091" y="3899702"/>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Lower grade</a:t>
            </a:r>
          </a:p>
        </p:txBody>
      </p:sp>
      <p:sp>
        <p:nvSpPr>
          <p:cNvPr id="43" name="Right Brace 42">
            <a:extLst>
              <a:ext uri="{FF2B5EF4-FFF2-40B4-BE49-F238E27FC236}">
                <a16:creationId xmlns:a16="http://schemas.microsoft.com/office/drawing/2014/main" id="{D7F40C82-3BE9-44F5-8695-5C4E2BDE76D8}"/>
              </a:ext>
            </a:extLst>
          </p:cNvPr>
          <p:cNvSpPr/>
          <p:nvPr/>
        </p:nvSpPr>
        <p:spPr>
          <a:xfrm rot="5400000">
            <a:off x="2589478" y="3195937"/>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7C3F7FE6-B4E2-4190-B005-4522F1C92D80}"/>
              </a:ext>
            </a:extLst>
          </p:cNvPr>
          <p:cNvSpPr txBox="1"/>
          <p:nvPr/>
        </p:nvSpPr>
        <p:spPr>
          <a:xfrm>
            <a:off x="2038845" y="3898297"/>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Upper grade</a:t>
            </a:r>
          </a:p>
        </p:txBody>
      </p:sp>
      <p:sp>
        <p:nvSpPr>
          <p:cNvPr id="45" name="TextBox 44">
            <a:extLst>
              <a:ext uri="{FF2B5EF4-FFF2-40B4-BE49-F238E27FC236}">
                <a16:creationId xmlns:a16="http://schemas.microsoft.com/office/drawing/2014/main" id="{F164C278-2E23-449B-A352-5EBC405B585A}"/>
              </a:ext>
            </a:extLst>
          </p:cNvPr>
          <p:cNvSpPr txBox="1"/>
          <p:nvPr/>
        </p:nvSpPr>
        <p:spPr>
          <a:xfrm rot="16200000">
            <a:off x="-706624" y="2871104"/>
            <a:ext cx="2305042"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Achievement</a:t>
            </a:r>
          </a:p>
        </p:txBody>
      </p:sp>
      <p:grpSp>
        <p:nvGrpSpPr>
          <p:cNvPr id="46" name="Group 45">
            <a:extLst>
              <a:ext uri="{FF2B5EF4-FFF2-40B4-BE49-F238E27FC236}">
                <a16:creationId xmlns:a16="http://schemas.microsoft.com/office/drawing/2014/main" id="{D998E136-A1F2-4E2E-A1C0-E7A54A2F76DC}"/>
              </a:ext>
            </a:extLst>
          </p:cNvPr>
          <p:cNvGrpSpPr/>
          <p:nvPr/>
        </p:nvGrpSpPr>
        <p:grpSpPr>
          <a:xfrm>
            <a:off x="2076747" y="2401099"/>
            <a:ext cx="1393570" cy="834039"/>
            <a:chOff x="2393396" y="2653716"/>
            <a:chExt cx="1393570" cy="226368"/>
          </a:xfrm>
        </p:grpSpPr>
        <p:sp>
          <p:nvSpPr>
            <p:cNvPr id="47" name="Right Brace 46">
              <a:extLst>
                <a:ext uri="{FF2B5EF4-FFF2-40B4-BE49-F238E27FC236}">
                  <a16:creationId xmlns:a16="http://schemas.microsoft.com/office/drawing/2014/main" id="{F0852499-5655-4501-B4A0-02A0A790ACFF}"/>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18AE816F-55EA-423C-A9DF-5EE9EA360B19}"/>
                </a:ext>
              </a:extLst>
            </p:cNvPr>
            <p:cNvSpPr txBox="1"/>
            <p:nvPr/>
          </p:nvSpPr>
          <p:spPr>
            <a:xfrm>
              <a:off x="2571896" y="2704073"/>
              <a:ext cx="1215070" cy="116948"/>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Differences in added-year effects</a:t>
              </a:r>
            </a:p>
          </p:txBody>
        </p:sp>
      </p:grpSp>
      <p:grpSp>
        <p:nvGrpSpPr>
          <p:cNvPr id="49" name="Group 48">
            <a:extLst>
              <a:ext uri="{FF2B5EF4-FFF2-40B4-BE49-F238E27FC236}">
                <a16:creationId xmlns:a16="http://schemas.microsoft.com/office/drawing/2014/main" id="{09A9DFA7-8C30-46B7-853A-9440955EB491}"/>
              </a:ext>
            </a:extLst>
          </p:cNvPr>
          <p:cNvGrpSpPr/>
          <p:nvPr/>
        </p:nvGrpSpPr>
        <p:grpSpPr>
          <a:xfrm>
            <a:off x="699348" y="3029620"/>
            <a:ext cx="1209991" cy="683943"/>
            <a:chOff x="2393396" y="2653716"/>
            <a:chExt cx="1209991" cy="226368"/>
          </a:xfrm>
        </p:grpSpPr>
        <p:sp>
          <p:nvSpPr>
            <p:cNvPr id="50" name="Right Brace 49">
              <a:extLst>
                <a:ext uri="{FF2B5EF4-FFF2-40B4-BE49-F238E27FC236}">
                  <a16:creationId xmlns:a16="http://schemas.microsoft.com/office/drawing/2014/main" id="{7D23BC0B-4D89-415F-B38D-5CCA36E6D431}"/>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a:extLst>
                <a:ext uri="{FF2B5EF4-FFF2-40B4-BE49-F238E27FC236}">
                  <a16:creationId xmlns:a16="http://schemas.microsoft.com/office/drawing/2014/main" id="{365C5349-DB2C-4D5C-AE93-02D6EA8AF951}"/>
                </a:ext>
              </a:extLst>
            </p:cNvPr>
            <p:cNvSpPr txBox="1"/>
            <p:nvPr/>
          </p:nvSpPr>
          <p:spPr>
            <a:xfrm>
              <a:off x="2571896" y="2663228"/>
              <a:ext cx="1031491" cy="198639"/>
            </a:xfrm>
            <a:prstGeom prst="rect">
              <a:avLst/>
            </a:prstGeom>
            <a:solidFill>
              <a:srgbClr val="FFFFFF">
                <a:alpha val="69020"/>
              </a:srgbClr>
            </a:solid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Differences in student selection</a:t>
              </a:r>
            </a:p>
          </p:txBody>
        </p:sp>
      </p:grpSp>
    </p:spTree>
    <p:extLst>
      <p:ext uri="{BB962C8B-B14F-4D97-AF65-F5344CB8AC3E}">
        <p14:creationId xmlns:p14="http://schemas.microsoft.com/office/powerpoint/2010/main" val="294676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CA1E-1C7D-42C6-9AFA-F1BF98F3AD78}"/>
              </a:ext>
            </a:extLst>
          </p:cNvPr>
          <p:cNvSpPr>
            <a:spLocks noGrp="1"/>
          </p:cNvSpPr>
          <p:nvPr>
            <p:ph type="title"/>
          </p:nvPr>
        </p:nvSpPr>
        <p:spPr/>
        <p:txBody>
          <a:bodyPr/>
          <a:lstStyle/>
          <a:p>
            <a:r>
              <a:rPr lang="de-DE" dirty="0"/>
              <a:t>TIMSS 1995 </a:t>
            </a:r>
            <a:r>
              <a:rPr lang="de-DE" dirty="0" err="1"/>
              <a:t>samples</a:t>
            </a:r>
            <a:r>
              <a:rPr lang="de-DE" dirty="0"/>
              <a:t> in </a:t>
            </a:r>
            <a:r>
              <a:rPr lang="de-DE" dirty="0" err="1"/>
              <a:t>Luyten</a:t>
            </a:r>
            <a:r>
              <a:rPr lang="de-DE" dirty="0"/>
              <a:t> (2006)</a:t>
            </a:r>
            <a:endParaRPr lang="en-US" dirty="0"/>
          </a:p>
        </p:txBody>
      </p:sp>
      <p:pic>
        <p:nvPicPr>
          <p:cNvPr id="5" name="Picture 4">
            <a:extLst>
              <a:ext uri="{FF2B5EF4-FFF2-40B4-BE49-F238E27FC236}">
                <a16:creationId xmlns:a16="http://schemas.microsoft.com/office/drawing/2014/main" id="{F9DF4639-F7A4-45A5-A6F7-E57F754ECD98}"/>
              </a:ext>
            </a:extLst>
          </p:cNvPr>
          <p:cNvPicPr>
            <a:picLocks noChangeAspect="1"/>
          </p:cNvPicPr>
          <p:nvPr/>
        </p:nvPicPr>
        <p:blipFill>
          <a:blip r:embed="rId2"/>
          <a:stretch>
            <a:fillRect/>
          </a:stretch>
        </p:blipFill>
        <p:spPr>
          <a:xfrm>
            <a:off x="457200" y="1405307"/>
            <a:ext cx="6059016" cy="2547888"/>
          </a:xfrm>
          <a:prstGeom prst="rect">
            <a:avLst/>
          </a:prstGeom>
        </p:spPr>
      </p:pic>
      <p:sp>
        <p:nvSpPr>
          <p:cNvPr id="7" name="Right Brace 6">
            <a:extLst>
              <a:ext uri="{FF2B5EF4-FFF2-40B4-BE49-F238E27FC236}">
                <a16:creationId xmlns:a16="http://schemas.microsoft.com/office/drawing/2014/main" id="{3E74F63B-EE6F-4D79-8B61-AF3DC137DF8A}"/>
              </a:ext>
            </a:extLst>
          </p:cNvPr>
          <p:cNvSpPr/>
          <p:nvPr/>
        </p:nvSpPr>
        <p:spPr>
          <a:xfrm rot="5400000">
            <a:off x="2561190" y="3803865"/>
            <a:ext cx="178499" cy="45057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97CD8C81-2220-4E0D-9878-75284DA9FBC7}"/>
              </a:ext>
            </a:extLst>
          </p:cNvPr>
          <p:cNvSpPr txBox="1"/>
          <p:nvPr/>
        </p:nvSpPr>
        <p:spPr>
          <a:xfrm>
            <a:off x="2042904" y="4210634"/>
            <a:ext cx="1215070" cy="430887"/>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Share of compliers</a:t>
            </a:r>
          </a:p>
        </p:txBody>
      </p:sp>
      <p:sp>
        <p:nvSpPr>
          <p:cNvPr id="9" name="Right Brace 8">
            <a:extLst>
              <a:ext uri="{FF2B5EF4-FFF2-40B4-BE49-F238E27FC236}">
                <a16:creationId xmlns:a16="http://schemas.microsoft.com/office/drawing/2014/main" id="{3857949E-8A68-4DE3-A1DA-8CC9F94859A3}"/>
              </a:ext>
            </a:extLst>
          </p:cNvPr>
          <p:cNvSpPr/>
          <p:nvPr/>
        </p:nvSpPr>
        <p:spPr>
          <a:xfrm rot="5400000">
            <a:off x="3989798" y="3095518"/>
            <a:ext cx="178501" cy="1850001"/>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10A97E2-E8DE-4BFA-8511-BC896204FB4B}"/>
              </a:ext>
            </a:extLst>
          </p:cNvPr>
          <p:cNvSpPr txBox="1"/>
          <p:nvPr/>
        </p:nvSpPr>
        <p:spPr>
          <a:xfrm>
            <a:off x="3486708" y="4210634"/>
            <a:ext cx="1215070" cy="430887"/>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Share of non-compliers</a:t>
            </a:r>
          </a:p>
        </p:txBody>
      </p:sp>
      <p:sp>
        <p:nvSpPr>
          <p:cNvPr id="11" name="Rectangle 10">
            <a:extLst>
              <a:ext uri="{FF2B5EF4-FFF2-40B4-BE49-F238E27FC236}">
                <a16:creationId xmlns:a16="http://schemas.microsoft.com/office/drawing/2014/main" id="{B4649243-453D-4232-94EC-3AB88C83BCF8}"/>
              </a:ext>
            </a:extLst>
          </p:cNvPr>
          <p:cNvSpPr/>
          <p:nvPr/>
        </p:nvSpPr>
        <p:spPr>
          <a:xfrm>
            <a:off x="7010472" y="3091961"/>
            <a:ext cx="1666528" cy="15657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rgbClr val="FF0000"/>
                </a:solidFill>
              </a:rPr>
              <a:t>Rule </a:t>
            </a:r>
            <a:r>
              <a:rPr lang="de-DE" sz="1400" dirty="0" err="1">
                <a:solidFill>
                  <a:srgbClr val="FF0000"/>
                </a:solidFill>
              </a:rPr>
              <a:t>of</a:t>
            </a:r>
            <a:r>
              <a:rPr lang="de-DE" sz="1400" dirty="0">
                <a:solidFill>
                  <a:srgbClr val="FF0000"/>
                </a:solidFill>
              </a:rPr>
              <a:t> </a:t>
            </a:r>
            <a:r>
              <a:rPr lang="de-DE" sz="1400" dirty="0" err="1">
                <a:solidFill>
                  <a:srgbClr val="FF0000"/>
                </a:solidFill>
              </a:rPr>
              <a:t>thumb</a:t>
            </a:r>
            <a:r>
              <a:rPr lang="de-DE" sz="1400" dirty="0">
                <a:solidFill>
                  <a:srgbClr val="FF0000"/>
                </a:solidFill>
              </a:rPr>
              <a:t>: </a:t>
            </a:r>
            <a:r>
              <a:rPr lang="de-DE" sz="1400" dirty="0" err="1">
                <a:solidFill>
                  <a:srgbClr val="FF0000"/>
                </a:solidFill>
              </a:rPr>
              <a:t>share</a:t>
            </a:r>
            <a:r>
              <a:rPr lang="de-DE" sz="1400" dirty="0">
                <a:solidFill>
                  <a:srgbClr val="FF0000"/>
                </a:solidFill>
              </a:rPr>
              <a:t> </a:t>
            </a:r>
            <a:r>
              <a:rPr lang="de-DE" sz="1400" dirty="0" err="1">
                <a:solidFill>
                  <a:srgbClr val="FF0000"/>
                </a:solidFill>
              </a:rPr>
              <a:t>of</a:t>
            </a:r>
            <a:r>
              <a:rPr lang="de-DE" sz="1400" dirty="0">
                <a:solidFill>
                  <a:srgbClr val="FF0000"/>
                </a:solidFill>
              </a:rPr>
              <a:t> </a:t>
            </a:r>
            <a:r>
              <a:rPr lang="de-DE" sz="1400" dirty="0" err="1">
                <a:solidFill>
                  <a:srgbClr val="FF0000"/>
                </a:solidFill>
              </a:rPr>
              <a:t>compliers</a:t>
            </a:r>
            <a:r>
              <a:rPr lang="de-DE" sz="1400" dirty="0">
                <a:solidFill>
                  <a:srgbClr val="FF0000"/>
                </a:solidFill>
              </a:rPr>
              <a:t> </a:t>
            </a:r>
            <a:r>
              <a:rPr lang="de-DE" sz="1400" dirty="0" err="1">
                <a:solidFill>
                  <a:srgbClr val="FF0000"/>
                </a:solidFill>
              </a:rPr>
              <a:t>must</a:t>
            </a:r>
            <a:r>
              <a:rPr lang="de-DE" sz="1400" dirty="0">
                <a:solidFill>
                  <a:srgbClr val="FF0000"/>
                </a:solidFill>
              </a:rPr>
              <a:t> </a:t>
            </a:r>
            <a:r>
              <a:rPr lang="de-DE" sz="1400" dirty="0" err="1">
                <a:solidFill>
                  <a:srgbClr val="FF0000"/>
                </a:solidFill>
              </a:rPr>
              <a:t>be</a:t>
            </a:r>
            <a:r>
              <a:rPr lang="de-DE" sz="1400" dirty="0">
                <a:solidFill>
                  <a:srgbClr val="FF0000"/>
                </a:solidFill>
              </a:rPr>
              <a:t> &gt;95% </a:t>
            </a:r>
            <a:r>
              <a:rPr lang="de-DE" sz="1400" dirty="0" err="1">
                <a:solidFill>
                  <a:srgbClr val="FF0000"/>
                </a:solidFill>
              </a:rPr>
              <a:t>to</a:t>
            </a:r>
            <a:r>
              <a:rPr lang="de-DE" sz="1400" dirty="0">
                <a:solidFill>
                  <a:srgbClr val="FF0000"/>
                </a:solidFill>
              </a:rPr>
              <a:t> </a:t>
            </a:r>
            <a:r>
              <a:rPr lang="de-DE" sz="1400" dirty="0" err="1">
                <a:solidFill>
                  <a:srgbClr val="FF0000"/>
                </a:solidFill>
              </a:rPr>
              <a:t>apply</a:t>
            </a:r>
            <a:r>
              <a:rPr lang="de-DE" sz="1400" dirty="0">
                <a:solidFill>
                  <a:srgbClr val="FF0000"/>
                </a:solidFill>
              </a:rPr>
              <a:t> sharp RDD</a:t>
            </a:r>
            <a:endParaRPr lang="en-US" sz="1400" dirty="0">
              <a:solidFill>
                <a:srgbClr val="FF0000"/>
              </a:solidFill>
            </a:endParaRPr>
          </a:p>
        </p:txBody>
      </p:sp>
    </p:spTree>
    <p:extLst>
      <p:ext uri="{BB962C8B-B14F-4D97-AF65-F5344CB8AC3E}">
        <p14:creationId xmlns:p14="http://schemas.microsoft.com/office/powerpoint/2010/main" val="269947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CA1E-1C7D-42C6-9AFA-F1BF98F3AD78}"/>
              </a:ext>
            </a:extLst>
          </p:cNvPr>
          <p:cNvSpPr>
            <a:spLocks noGrp="1"/>
          </p:cNvSpPr>
          <p:nvPr>
            <p:ph type="title"/>
          </p:nvPr>
        </p:nvSpPr>
        <p:spPr/>
        <p:txBody>
          <a:bodyPr/>
          <a:lstStyle/>
          <a:p>
            <a:r>
              <a:rPr lang="de-DE" dirty="0" err="1"/>
              <a:t>Descriptives</a:t>
            </a:r>
            <a:r>
              <a:rPr lang="de-DE" dirty="0"/>
              <a:t> in </a:t>
            </a:r>
            <a:r>
              <a:rPr lang="de-DE" dirty="0" err="1"/>
              <a:t>Luyten</a:t>
            </a:r>
            <a:r>
              <a:rPr lang="de-DE" dirty="0"/>
              <a:t> (2006)</a:t>
            </a:r>
            <a:endParaRPr lang="en-US" dirty="0"/>
          </a:p>
        </p:txBody>
      </p:sp>
      <p:pic>
        <p:nvPicPr>
          <p:cNvPr id="12" name="Picture 11">
            <a:extLst>
              <a:ext uri="{FF2B5EF4-FFF2-40B4-BE49-F238E27FC236}">
                <a16:creationId xmlns:a16="http://schemas.microsoft.com/office/drawing/2014/main" id="{3AD4AA7C-7646-4B12-BD53-720EE9D9FE51}"/>
              </a:ext>
            </a:extLst>
          </p:cNvPr>
          <p:cNvPicPr>
            <a:picLocks noChangeAspect="1"/>
          </p:cNvPicPr>
          <p:nvPr/>
        </p:nvPicPr>
        <p:blipFill>
          <a:blip r:embed="rId2"/>
          <a:stretch>
            <a:fillRect/>
          </a:stretch>
        </p:blipFill>
        <p:spPr>
          <a:xfrm>
            <a:off x="457200" y="1419622"/>
            <a:ext cx="6347048" cy="3077651"/>
          </a:xfrm>
          <a:prstGeom prst="rect">
            <a:avLst/>
          </a:prstGeom>
        </p:spPr>
      </p:pic>
      <p:sp>
        <p:nvSpPr>
          <p:cNvPr id="13" name="TextBox 12">
            <a:extLst>
              <a:ext uri="{FF2B5EF4-FFF2-40B4-BE49-F238E27FC236}">
                <a16:creationId xmlns:a16="http://schemas.microsoft.com/office/drawing/2014/main" id="{CDEAF229-6F55-40A7-979E-1D089CED3FD4}"/>
              </a:ext>
            </a:extLst>
          </p:cNvPr>
          <p:cNvSpPr txBox="1"/>
          <p:nvPr/>
        </p:nvSpPr>
        <p:spPr>
          <a:xfrm>
            <a:off x="1259632" y="4523210"/>
            <a:ext cx="5400600" cy="261610"/>
          </a:xfrm>
          <a:prstGeom prst="rect">
            <a:avLst/>
          </a:prstGeom>
          <a:noFill/>
        </p:spPr>
        <p:txBody>
          <a:bodyPr wrap="square" rtlCol="0" anchor="ctr">
            <a:spAutoFit/>
          </a:bodyPr>
          <a:lstStyle/>
          <a:p>
            <a:pPr algn="ctr"/>
            <a:r>
              <a:rPr lang="en-US" sz="1100" dirty="0">
                <a:latin typeface="Times New Roman" panose="02020603050405020304" pitchFamily="18" charset="0"/>
                <a:cs typeface="Times New Roman" panose="02020603050405020304" pitchFamily="18" charset="0"/>
                <a:sym typeface="Wingdings" panose="05000000000000000000" pitchFamily="2" charset="2"/>
              </a:rPr>
              <a:t> </a:t>
            </a:r>
            <a:r>
              <a:rPr lang="en-US" sz="1100" dirty="0">
                <a:latin typeface="Times New Roman" panose="02020603050405020304" pitchFamily="18" charset="0"/>
                <a:cs typeface="Times New Roman" panose="02020603050405020304" pitchFamily="18" charset="0"/>
              </a:rPr>
              <a:t>Mean differences reflect both age and added-year effects</a:t>
            </a:r>
          </a:p>
        </p:txBody>
      </p:sp>
    </p:spTree>
    <p:extLst>
      <p:ext uri="{BB962C8B-B14F-4D97-AF65-F5344CB8AC3E}">
        <p14:creationId xmlns:p14="http://schemas.microsoft.com/office/powerpoint/2010/main" val="78624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CA1E-1C7D-42C6-9AFA-F1BF98F3AD78}"/>
              </a:ext>
            </a:extLst>
          </p:cNvPr>
          <p:cNvSpPr>
            <a:spLocks noGrp="1"/>
          </p:cNvSpPr>
          <p:nvPr>
            <p:ph type="title"/>
          </p:nvPr>
        </p:nvSpPr>
        <p:spPr/>
        <p:txBody>
          <a:bodyPr/>
          <a:lstStyle/>
          <a:p>
            <a:r>
              <a:rPr lang="de-DE" dirty="0" err="1"/>
              <a:t>Findings</a:t>
            </a:r>
            <a:r>
              <a:rPr lang="de-DE" dirty="0"/>
              <a:t> in </a:t>
            </a:r>
            <a:r>
              <a:rPr lang="de-DE" dirty="0" err="1"/>
              <a:t>Luyten</a:t>
            </a:r>
            <a:r>
              <a:rPr lang="de-DE" dirty="0"/>
              <a:t> (2006)</a:t>
            </a:r>
            <a:endParaRPr lang="en-US" dirty="0"/>
          </a:p>
        </p:txBody>
      </p:sp>
      <p:sp>
        <p:nvSpPr>
          <p:cNvPr id="13" name="TextBox 12">
            <a:extLst>
              <a:ext uri="{FF2B5EF4-FFF2-40B4-BE49-F238E27FC236}">
                <a16:creationId xmlns:a16="http://schemas.microsoft.com/office/drawing/2014/main" id="{CDEAF229-6F55-40A7-979E-1D089CED3FD4}"/>
              </a:ext>
            </a:extLst>
          </p:cNvPr>
          <p:cNvSpPr txBox="1"/>
          <p:nvPr/>
        </p:nvSpPr>
        <p:spPr>
          <a:xfrm>
            <a:off x="2491416" y="4286057"/>
            <a:ext cx="4161165" cy="261610"/>
          </a:xfrm>
          <a:prstGeom prst="rect">
            <a:avLst/>
          </a:prstGeom>
          <a:noFill/>
        </p:spPr>
        <p:txBody>
          <a:bodyPr wrap="square" rtlCol="0" anchor="ctr">
            <a:spAutoFit/>
          </a:bodyPr>
          <a:lstStyle/>
          <a:p>
            <a:pPr algn="ctr"/>
            <a:r>
              <a:rPr lang="en-US" sz="1100" dirty="0">
                <a:latin typeface="Times New Roman" panose="02020603050405020304" pitchFamily="18" charset="0"/>
                <a:cs typeface="Times New Roman" panose="02020603050405020304" pitchFamily="18" charset="0"/>
                <a:sym typeface="Wingdings" panose="05000000000000000000" pitchFamily="2" charset="2"/>
              </a:rPr>
              <a:t> </a:t>
            </a:r>
            <a:r>
              <a:rPr lang="en-US" sz="1100" dirty="0">
                <a:latin typeface="Times New Roman" panose="02020603050405020304" pitchFamily="18" charset="0"/>
                <a:cs typeface="Times New Roman" panose="02020603050405020304" pitchFamily="18" charset="0"/>
              </a:rPr>
              <a:t>Both age and added-year effects</a:t>
            </a:r>
          </a:p>
        </p:txBody>
      </p:sp>
      <p:pic>
        <p:nvPicPr>
          <p:cNvPr id="4" name="Picture 3">
            <a:extLst>
              <a:ext uri="{FF2B5EF4-FFF2-40B4-BE49-F238E27FC236}">
                <a16:creationId xmlns:a16="http://schemas.microsoft.com/office/drawing/2014/main" id="{62EABC76-1E84-488E-B2DB-A37623EFEFB4}"/>
              </a:ext>
            </a:extLst>
          </p:cNvPr>
          <p:cNvPicPr>
            <a:picLocks noChangeAspect="1"/>
          </p:cNvPicPr>
          <p:nvPr/>
        </p:nvPicPr>
        <p:blipFill>
          <a:blip r:embed="rId2"/>
          <a:stretch>
            <a:fillRect/>
          </a:stretch>
        </p:blipFill>
        <p:spPr>
          <a:xfrm>
            <a:off x="2491417" y="1516864"/>
            <a:ext cx="4161165" cy="2577168"/>
          </a:xfrm>
          <a:prstGeom prst="rect">
            <a:avLst/>
          </a:prstGeom>
        </p:spPr>
      </p:pic>
    </p:spTree>
    <p:extLst>
      <p:ext uri="{BB962C8B-B14F-4D97-AF65-F5344CB8AC3E}">
        <p14:creationId xmlns:p14="http://schemas.microsoft.com/office/powerpoint/2010/main" val="225163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CA1E-1C7D-42C6-9AFA-F1BF98F3AD78}"/>
              </a:ext>
            </a:extLst>
          </p:cNvPr>
          <p:cNvSpPr>
            <a:spLocks noGrp="1"/>
          </p:cNvSpPr>
          <p:nvPr>
            <p:ph type="title"/>
          </p:nvPr>
        </p:nvSpPr>
        <p:spPr/>
        <p:txBody>
          <a:bodyPr/>
          <a:lstStyle/>
          <a:p>
            <a:r>
              <a:rPr lang="de-DE" dirty="0" err="1"/>
              <a:t>Findings</a:t>
            </a:r>
            <a:r>
              <a:rPr lang="de-DE" dirty="0"/>
              <a:t> in </a:t>
            </a:r>
            <a:r>
              <a:rPr lang="de-DE" dirty="0" err="1"/>
              <a:t>Luyten</a:t>
            </a:r>
            <a:r>
              <a:rPr lang="de-DE" dirty="0"/>
              <a:t> (2006)</a:t>
            </a:r>
            <a:endParaRPr lang="en-US" dirty="0"/>
          </a:p>
        </p:txBody>
      </p:sp>
      <p:sp>
        <p:nvSpPr>
          <p:cNvPr id="13" name="TextBox 12">
            <a:extLst>
              <a:ext uri="{FF2B5EF4-FFF2-40B4-BE49-F238E27FC236}">
                <a16:creationId xmlns:a16="http://schemas.microsoft.com/office/drawing/2014/main" id="{CDEAF229-6F55-40A7-979E-1D089CED3FD4}"/>
              </a:ext>
            </a:extLst>
          </p:cNvPr>
          <p:cNvSpPr txBox="1"/>
          <p:nvPr/>
        </p:nvSpPr>
        <p:spPr>
          <a:xfrm>
            <a:off x="2491417" y="4228783"/>
            <a:ext cx="4161165" cy="430887"/>
          </a:xfrm>
          <a:prstGeom prst="rect">
            <a:avLst/>
          </a:prstGeom>
          <a:noFill/>
        </p:spPr>
        <p:txBody>
          <a:bodyPr wrap="square" rtlCol="0" anchor="ctr">
            <a:spAutoFit/>
          </a:bodyPr>
          <a:lstStyle/>
          <a:p>
            <a:pPr marL="171450" indent="-171450" algn="ctr">
              <a:buFont typeface="Wingdings" panose="05000000000000000000" pitchFamily="2" charset="2"/>
              <a:buChar char="à"/>
            </a:pPr>
            <a:r>
              <a:rPr lang="en-US" sz="1100" dirty="0">
                <a:latin typeface="Times New Roman" panose="02020603050405020304" pitchFamily="18" charset="0"/>
                <a:cs typeface="Times New Roman" panose="02020603050405020304" pitchFamily="18" charset="0"/>
              </a:rPr>
              <a:t>Between-country variation in size and proportion of </a:t>
            </a:r>
          </a:p>
          <a:p>
            <a:pPr algn="ctr"/>
            <a:r>
              <a:rPr lang="en-US" sz="1100" dirty="0">
                <a:latin typeface="Times New Roman" panose="02020603050405020304" pitchFamily="18" charset="0"/>
                <a:cs typeface="Times New Roman" panose="02020603050405020304" pitchFamily="18" charset="0"/>
              </a:rPr>
              <a:t>age and added-year effects</a:t>
            </a:r>
          </a:p>
        </p:txBody>
      </p:sp>
      <p:pic>
        <p:nvPicPr>
          <p:cNvPr id="5" name="Picture 4">
            <a:extLst>
              <a:ext uri="{FF2B5EF4-FFF2-40B4-BE49-F238E27FC236}">
                <a16:creationId xmlns:a16="http://schemas.microsoft.com/office/drawing/2014/main" id="{30EA9D9F-3701-45BE-B356-82F8495D8323}"/>
              </a:ext>
            </a:extLst>
          </p:cNvPr>
          <p:cNvPicPr>
            <a:picLocks noChangeAspect="1"/>
          </p:cNvPicPr>
          <p:nvPr/>
        </p:nvPicPr>
        <p:blipFill>
          <a:blip r:embed="rId2"/>
          <a:stretch>
            <a:fillRect/>
          </a:stretch>
        </p:blipFill>
        <p:spPr>
          <a:xfrm>
            <a:off x="2591768" y="1563638"/>
            <a:ext cx="4081428" cy="2530560"/>
          </a:xfrm>
          <a:prstGeom prst="rect">
            <a:avLst/>
          </a:prstGeom>
        </p:spPr>
      </p:pic>
    </p:spTree>
    <p:extLst>
      <p:ext uri="{BB962C8B-B14F-4D97-AF65-F5344CB8AC3E}">
        <p14:creationId xmlns:p14="http://schemas.microsoft.com/office/powerpoint/2010/main" val="145882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6B85-907B-4136-8435-382CA68A0F4B}"/>
              </a:ext>
            </a:extLst>
          </p:cNvPr>
          <p:cNvSpPr>
            <a:spLocks noGrp="1"/>
          </p:cNvSpPr>
          <p:nvPr>
            <p:ph type="title"/>
          </p:nvPr>
        </p:nvSpPr>
        <p:spPr/>
        <p:txBody>
          <a:bodyPr/>
          <a:lstStyle/>
          <a:p>
            <a:r>
              <a:rPr lang="de-DE" dirty="0" err="1"/>
              <a:t>Findings</a:t>
            </a:r>
            <a:r>
              <a:rPr lang="de-DE" dirty="0"/>
              <a:t> in </a:t>
            </a:r>
            <a:r>
              <a:rPr lang="de-DE" dirty="0" err="1"/>
              <a:t>Luyten</a:t>
            </a:r>
            <a:r>
              <a:rPr lang="de-DE" dirty="0"/>
              <a:t> (2006)</a:t>
            </a:r>
            <a:endParaRPr lang="en-US" dirty="0"/>
          </a:p>
        </p:txBody>
      </p:sp>
      <p:pic>
        <p:nvPicPr>
          <p:cNvPr id="5" name="Picture 4">
            <a:extLst>
              <a:ext uri="{FF2B5EF4-FFF2-40B4-BE49-F238E27FC236}">
                <a16:creationId xmlns:a16="http://schemas.microsoft.com/office/drawing/2014/main" id="{F450B771-92AD-4D1E-8918-FE47212AD6D2}"/>
              </a:ext>
            </a:extLst>
          </p:cNvPr>
          <p:cNvPicPr>
            <a:picLocks noChangeAspect="1"/>
          </p:cNvPicPr>
          <p:nvPr/>
        </p:nvPicPr>
        <p:blipFill>
          <a:blip r:embed="rId2"/>
          <a:stretch>
            <a:fillRect/>
          </a:stretch>
        </p:blipFill>
        <p:spPr>
          <a:xfrm>
            <a:off x="2267744" y="1491630"/>
            <a:ext cx="4608512" cy="2918942"/>
          </a:xfrm>
          <a:prstGeom prst="rect">
            <a:avLst/>
          </a:prstGeom>
        </p:spPr>
      </p:pic>
      <p:sp>
        <p:nvSpPr>
          <p:cNvPr id="6" name="TextBox 5">
            <a:extLst>
              <a:ext uri="{FF2B5EF4-FFF2-40B4-BE49-F238E27FC236}">
                <a16:creationId xmlns:a16="http://schemas.microsoft.com/office/drawing/2014/main" id="{11DB1BCF-7247-4CA9-AA50-F78B0ECB9257}"/>
              </a:ext>
            </a:extLst>
          </p:cNvPr>
          <p:cNvSpPr txBox="1"/>
          <p:nvPr/>
        </p:nvSpPr>
        <p:spPr>
          <a:xfrm>
            <a:off x="2491417" y="4373111"/>
            <a:ext cx="4161165" cy="430887"/>
          </a:xfrm>
          <a:prstGeom prst="rect">
            <a:avLst/>
          </a:prstGeom>
          <a:noFill/>
        </p:spPr>
        <p:txBody>
          <a:bodyPr wrap="square" rtlCol="0" anchor="ctr">
            <a:spAutoFit/>
          </a:bodyPr>
          <a:lstStyle/>
          <a:p>
            <a:pPr marL="171450" indent="-171450" algn="ctr">
              <a:buFont typeface="Wingdings" panose="05000000000000000000" pitchFamily="2" charset="2"/>
              <a:buChar char="à"/>
            </a:pPr>
            <a:r>
              <a:rPr lang="de-DE" sz="1100" dirty="0">
                <a:latin typeface="Times New Roman" panose="02020603050405020304" pitchFamily="18" charset="0"/>
                <a:cs typeface="Times New Roman" panose="02020603050405020304" pitchFamily="18" charset="0"/>
              </a:rPr>
              <a:t>L</a:t>
            </a:r>
            <a:r>
              <a:rPr lang="en-US" sz="1100" dirty="0">
                <a:latin typeface="Times New Roman" panose="02020603050405020304" pitchFamily="18" charset="0"/>
                <a:cs typeface="Times New Roman" panose="02020603050405020304" pitchFamily="18" charset="0"/>
              </a:rPr>
              <a:t>ow between-school variation in added-year effects </a:t>
            </a:r>
          </a:p>
          <a:p>
            <a:pPr algn="ctr"/>
            <a:r>
              <a:rPr lang="en-US" sz="1100" dirty="0">
                <a:latin typeface="Times New Roman" panose="02020603050405020304" pitchFamily="18" charset="0"/>
                <a:cs typeface="Times New Roman" panose="02020603050405020304" pitchFamily="18" charset="0"/>
              </a:rPr>
              <a:t>in some countries; larger in others</a:t>
            </a:r>
          </a:p>
        </p:txBody>
      </p:sp>
    </p:spTree>
    <p:extLst>
      <p:ext uri="{BB962C8B-B14F-4D97-AF65-F5344CB8AC3E}">
        <p14:creationId xmlns:p14="http://schemas.microsoft.com/office/powerpoint/2010/main" val="419825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C285-EA3E-4A71-91F0-A110816CCBCE}"/>
              </a:ext>
            </a:extLst>
          </p:cNvPr>
          <p:cNvSpPr>
            <a:spLocks noGrp="1"/>
          </p:cNvSpPr>
          <p:nvPr>
            <p:ph idx="1"/>
          </p:nvPr>
        </p:nvSpPr>
        <p:spPr>
          <a:xfrm>
            <a:off x="457200" y="3435846"/>
            <a:ext cx="4978896" cy="1158776"/>
          </a:xfrm>
        </p:spPr>
        <p:txBody>
          <a:bodyPr/>
          <a:lstStyle/>
          <a:p>
            <a:pPr marL="0" indent="0">
              <a:buNone/>
            </a:pPr>
            <a:r>
              <a:rPr lang="en-US" dirty="0"/>
              <a:t>Questions so far?</a:t>
            </a:r>
          </a:p>
        </p:txBody>
      </p:sp>
      <p:sp>
        <p:nvSpPr>
          <p:cNvPr id="4" name="Google Shape;46;ge72ee3d80d_0_9">
            <a:extLst>
              <a:ext uri="{FF2B5EF4-FFF2-40B4-BE49-F238E27FC236}">
                <a16:creationId xmlns:a16="http://schemas.microsoft.com/office/drawing/2014/main" id="{DEB45367-5673-4D1D-BBBF-61EB7717BF2E}"/>
              </a:ext>
            </a:extLst>
          </p:cNvPr>
          <p:cNvSpPr/>
          <p:nvPr/>
        </p:nvSpPr>
        <p:spPr>
          <a:xfrm rot="826399">
            <a:off x="5807819"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48427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15124A4-54CE-4264-B8DF-DB697BDFD918}"/>
              </a:ext>
            </a:extLst>
          </p:cNvPr>
          <p:cNvGraphicFramePr>
            <a:graphicFrameLocks noGrp="1"/>
          </p:cNvGraphicFramePr>
          <p:nvPr/>
        </p:nvGraphicFramePr>
        <p:xfrm>
          <a:off x="3511083" y="1419225"/>
          <a:ext cx="2121834" cy="3175000"/>
        </p:xfrm>
        <a:graphic>
          <a:graphicData uri="http://schemas.openxmlformats.org/drawingml/2006/table">
            <a:tbl>
              <a:tblPr/>
              <a:tblGrid>
                <a:gridCol w="148035">
                  <a:extLst>
                    <a:ext uri="{9D8B030D-6E8A-4147-A177-3AD203B41FA5}">
                      <a16:colId xmlns:a16="http://schemas.microsoft.com/office/drawing/2014/main" val="1932019224"/>
                    </a:ext>
                  </a:extLst>
                </a:gridCol>
                <a:gridCol w="1973799">
                  <a:extLst>
                    <a:ext uri="{9D8B030D-6E8A-4147-A177-3AD203B41FA5}">
                      <a16:colId xmlns:a16="http://schemas.microsoft.com/office/drawing/2014/main" val="2811297311"/>
                    </a:ext>
                  </a:extLst>
                </a:gridCol>
              </a:tblGrid>
              <a:tr h="669683">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9</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Regression Discontinuity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14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Luyten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652853915"/>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10</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17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4439635"/>
                  </a:ext>
                </a:extLst>
              </a:tr>
              <a:tr h="917817">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11</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21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258116910"/>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12</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Lessons Learned and Closing</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23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Rutkowski &amp; Delandshere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409456707"/>
                  </a:ext>
                </a:extLst>
              </a:tr>
            </a:tbl>
          </a:graphicData>
        </a:graphic>
      </p:graphicFrame>
      <p:graphicFrame>
        <p:nvGraphicFramePr>
          <p:cNvPr id="7" name="Table 6">
            <a:extLst>
              <a:ext uri="{FF2B5EF4-FFF2-40B4-BE49-F238E27FC236}">
                <a16:creationId xmlns:a16="http://schemas.microsoft.com/office/drawing/2014/main" id="{BE243FCF-985C-48B6-8FFF-944E2E67FC91}"/>
              </a:ext>
            </a:extLst>
          </p:cNvPr>
          <p:cNvGraphicFramePr>
            <a:graphicFrameLocks noGrp="1"/>
          </p:cNvGraphicFramePr>
          <p:nvPr/>
        </p:nvGraphicFramePr>
        <p:xfrm>
          <a:off x="3511083" y="1419225"/>
          <a:ext cx="2121834" cy="3175000"/>
        </p:xfrm>
        <a:graphic>
          <a:graphicData uri="http://schemas.openxmlformats.org/drawingml/2006/table">
            <a:tbl>
              <a:tblPr/>
              <a:tblGrid>
                <a:gridCol w="148035">
                  <a:extLst>
                    <a:ext uri="{9D8B030D-6E8A-4147-A177-3AD203B41FA5}">
                      <a16:colId xmlns:a16="http://schemas.microsoft.com/office/drawing/2014/main" val="2166342570"/>
                    </a:ext>
                  </a:extLst>
                </a:gridCol>
                <a:gridCol w="1973799">
                  <a:extLst>
                    <a:ext uri="{9D8B030D-6E8A-4147-A177-3AD203B41FA5}">
                      <a16:colId xmlns:a16="http://schemas.microsoft.com/office/drawing/2014/main" val="3820708792"/>
                    </a:ext>
                  </a:extLst>
                </a:gridCol>
              </a:tblGrid>
              <a:tr h="669683">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9</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Regression Discontinuity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14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Luyten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254728869"/>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10</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17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731296932"/>
                  </a:ext>
                </a:extLst>
              </a:tr>
              <a:tr h="917817">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11</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21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150017666"/>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12</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Lessons Learned and Closing</a:t>
                      </a:r>
                      <a:endParaRPr lang="en-US" sz="1300" dirty="0">
                        <a:effectLst/>
                      </a:endParaRP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Time: 23 February 2022, 12:15-14:00h</a:t>
                      </a: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Required reading: Rutkowski &amp; </a:t>
                      </a:r>
                      <a:r>
                        <a:rPr lang="en-US" sz="800" b="0" i="0" u="none" strike="noStrike" dirty="0" err="1">
                          <a:solidFill>
                            <a:srgbClr val="000000"/>
                          </a:solidFill>
                          <a:effectLst/>
                          <a:latin typeface="Verdana" panose="020B0604030504040204" pitchFamily="34" charset="0"/>
                        </a:rPr>
                        <a:t>Delandshere</a:t>
                      </a:r>
                      <a:r>
                        <a:rPr lang="en-US" sz="800" b="0" i="0" u="none" strike="noStrike" dirty="0">
                          <a:solidFill>
                            <a:srgbClr val="000000"/>
                          </a:solidFill>
                          <a:effectLst/>
                          <a:latin typeface="Verdana" panose="020B0604030504040204" pitchFamily="34" charset="0"/>
                        </a:rPr>
                        <a:t>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634137359"/>
                  </a:ext>
                </a:extLst>
              </a:tr>
            </a:tbl>
          </a:graphicData>
        </a:graphic>
      </p:graphicFrame>
      <p:graphicFrame>
        <p:nvGraphicFramePr>
          <p:cNvPr id="8" name="Table 7">
            <a:extLst>
              <a:ext uri="{FF2B5EF4-FFF2-40B4-BE49-F238E27FC236}">
                <a16:creationId xmlns:a16="http://schemas.microsoft.com/office/drawing/2014/main" id="{494C4C2C-39A8-4A95-B69B-C9415CF9CFDF}"/>
              </a:ext>
            </a:extLst>
          </p:cNvPr>
          <p:cNvGraphicFramePr>
            <a:graphicFrameLocks noGrp="1"/>
          </p:cNvGraphicFramePr>
          <p:nvPr>
            <p:extLst>
              <p:ext uri="{D42A27DB-BD31-4B8C-83A1-F6EECF244321}">
                <p14:modId xmlns:p14="http://schemas.microsoft.com/office/powerpoint/2010/main" val="493514514"/>
              </p:ext>
            </p:extLst>
          </p:nvPr>
        </p:nvGraphicFramePr>
        <p:xfrm>
          <a:off x="1691680" y="1419225"/>
          <a:ext cx="5760640" cy="3225224"/>
        </p:xfrm>
        <a:graphic>
          <a:graphicData uri="http://schemas.openxmlformats.org/drawingml/2006/table">
            <a:tbl>
              <a:tblPr/>
              <a:tblGrid>
                <a:gridCol w="401905">
                  <a:extLst>
                    <a:ext uri="{9D8B030D-6E8A-4147-A177-3AD203B41FA5}">
                      <a16:colId xmlns:a16="http://schemas.microsoft.com/office/drawing/2014/main" val="484292592"/>
                    </a:ext>
                  </a:extLst>
                </a:gridCol>
                <a:gridCol w="5358735">
                  <a:extLst>
                    <a:ext uri="{9D8B030D-6E8A-4147-A177-3AD203B41FA5}">
                      <a16:colId xmlns:a16="http://schemas.microsoft.com/office/drawing/2014/main" val="2397194529"/>
                    </a:ext>
                  </a:extLst>
                </a:gridCol>
              </a:tblGrid>
              <a:tr h="806306">
                <a:tc>
                  <a:txBody>
                    <a:bodyPr/>
                    <a:lstStyle/>
                    <a:p>
                      <a:pPr rtl="0" fontAlgn="t">
                        <a:spcBef>
                          <a:spcPts val="0"/>
                        </a:spcBef>
                        <a:spcAft>
                          <a:spcPts val="0"/>
                        </a:spcAft>
                      </a:pPr>
                      <a:r>
                        <a:rPr lang="en-US" sz="1100" b="0" i="0" u="none" strike="noStrike">
                          <a:solidFill>
                            <a:srgbClr val="000000"/>
                          </a:solidFill>
                          <a:effectLst/>
                          <a:latin typeface="+mj-lt"/>
                        </a:rPr>
                        <a:t>9</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dirty="0">
                          <a:solidFill>
                            <a:srgbClr val="000000"/>
                          </a:solidFill>
                          <a:effectLst/>
                          <a:latin typeface="+mj-lt"/>
                        </a:rPr>
                        <a:t>Regression Discontinuity Designs II</a:t>
                      </a:r>
                      <a:endParaRPr lang="en-US" sz="1100" dirty="0">
                        <a:effectLst/>
                        <a:latin typeface="+mj-lt"/>
                      </a:endParaRP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Time: 14 February 2022, 12:15-14:00h</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Required reading: </a:t>
                      </a:r>
                      <a:r>
                        <a:rPr lang="en-US" sz="1100" b="0" i="0" u="none" strike="noStrike" dirty="0" err="1">
                          <a:solidFill>
                            <a:srgbClr val="000000"/>
                          </a:solidFill>
                          <a:effectLst/>
                          <a:latin typeface="+mj-lt"/>
                        </a:rPr>
                        <a:t>Luyten</a:t>
                      </a:r>
                      <a:r>
                        <a:rPr lang="en-US" sz="1100" b="0" i="0" u="none" strike="noStrike" dirty="0">
                          <a:solidFill>
                            <a:srgbClr val="000000"/>
                          </a:solidFill>
                          <a:effectLst/>
                          <a:latin typeface="+mj-lt"/>
                        </a:rPr>
                        <a:t>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109720282"/>
                  </a:ext>
                </a:extLst>
              </a:tr>
              <a:tr h="806306">
                <a:tc>
                  <a:txBody>
                    <a:bodyPr/>
                    <a:lstStyle/>
                    <a:p>
                      <a:pPr rtl="0" fontAlgn="t">
                        <a:spcBef>
                          <a:spcPts val="0"/>
                        </a:spcBef>
                        <a:spcAft>
                          <a:spcPts val="0"/>
                        </a:spcAft>
                      </a:pPr>
                      <a:r>
                        <a:rPr lang="en-US" sz="1100" b="0" i="0" u="none" strike="noStrike">
                          <a:solidFill>
                            <a:srgbClr val="000000"/>
                          </a:solidFill>
                          <a:effectLst/>
                          <a:latin typeface="+mj-lt"/>
                        </a:rPr>
                        <a:t>10</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a:solidFill>
                            <a:srgbClr val="000000"/>
                          </a:solidFill>
                          <a:effectLst/>
                          <a:latin typeface="+mj-lt"/>
                        </a:rPr>
                        <a:t>Differences-in-Differences Designs I</a:t>
                      </a:r>
                      <a:endParaRPr lang="en-US" sz="1100">
                        <a:effectLst/>
                        <a:latin typeface="+mj-lt"/>
                      </a:endParaRP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Time: 17 February 2022, 12:15-14:00h</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011261227"/>
                  </a:ext>
                </a:extLst>
              </a:tr>
              <a:tr h="806306">
                <a:tc>
                  <a:txBody>
                    <a:bodyPr/>
                    <a:lstStyle/>
                    <a:p>
                      <a:pPr rtl="0" fontAlgn="t">
                        <a:spcBef>
                          <a:spcPts val="0"/>
                        </a:spcBef>
                        <a:spcAft>
                          <a:spcPts val="0"/>
                        </a:spcAft>
                      </a:pPr>
                      <a:r>
                        <a:rPr lang="en-US" sz="1100" b="0" i="0" u="none" strike="noStrike">
                          <a:solidFill>
                            <a:srgbClr val="000000"/>
                          </a:solidFill>
                          <a:effectLst/>
                          <a:latin typeface="+mj-lt"/>
                        </a:rPr>
                        <a:t>11</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a:solidFill>
                            <a:srgbClr val="000000"/>
                          </a:solidFill>
                          <a:effectLst/>
                          <a:latin typeface="+mj-lt"/>
                        </a:rPr>
                        <a:t>Differences-in-Differences Designs II</a:t>
                      </a:r>
                      <a:endParaRPr lang="en-US" sz="1100">
                        <a:effectLst/>
                        <a:latin typeface="+mj-lt"/>
                      </a:endParaRP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Time: 21 February 2022, 12:15-14:00h</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461321459"/>
                  </a:ext>
                </a:extLst>
              </a:tr>
              <a:tr h="806306">
                <a:tc>
                  <a:txBody>
                    <a:bodyPr/>
                    <a:lstStyle/>
                    <a:p>
                      <a:pPr rtl="0" fontAlgn="t">
                        <a:spcBef>
                          <a:spcPts val="0"/>
                        </a:spcBef>
                        <a:spcAft>
                          <a:spcPts val="0"/>
                        </a:spcAft>
                      </a:pPr>
                      <a:r>
                        <a:rPr lang="en-US" sz="1100" b="0" i="0" u="none" strike="noStrike">
                          <a:solidFill>
                            <a:srgbClr val="000000"/>
                          </a:solidFill>
                          <a:effectLst/>
                          <a:latin typeface="+mj-lt"/>
                        </a:rPr>
                        <a:t>12</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dirty="0">
                          <a:solidFill>
                            <a:srgbClr val="000000"/>
                          </a:solidFill>
                          <a:effectLst/>
                          <a:latin typeface="+mj-lt"/>
                        </a:rPr>
                        <a:t>Lessons Learned and Closing</a:t>
                      </a:r>
                      <a:endParaRPr lang="en-US" sz="1100" dirty="0">
                        <a:effectLst/>
                        <a:latin typeface="+mj-lt"/>
                      </a:endParaRP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Time: 23 February 2022, 12:15-14:00h</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Required reading: Rutkowski &amp; </a:t>
                      </a:r>
                      <a:r>
                        <a:rPr lang="en-US" sz="1100" b="0" i="0" u="none" strike="noStrike" dirty="0" err="1">
                          <a:solidFill>
                            <a:srgbClr val="000000"/>
                          </a:solidFill>
                          <a:effectLst/>
                          <a:latin typeface="+mj-lt"/>
                        </a:rPr>
                        <a:t>Delandshere</a:t>
                      </a:r>
                      <a:r>
                        <a:rPr lang="en-US" sz="1100" b="0" i="0" u="none" strike="noStrike" dirty="0">
                          <a:solidFill>
                            <a:srgbClr val="000000"/>
                          </a:solidFill>
                          <a:effectLst/>
                          <a:latin typeface="+mj-lt"/>
                        </a:rPr>
                        <a:t>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833025690"/>
                  </a:ext>
                </a:extLst>
              </a:tr>
            </a:tbl>
          </a:graphicData>
        </a:graphic>
      </p:graphicFrame>
      <p:sp>
        <p:nvSpPr>
          <p:cNvPr id="15" name="Arrow: Right 14">
            <a:extLst>
              <a:ext uri="{FF2B5EF4-FFF2-40B4-BE49-F238E27FC236}">
                <a16:creationId xmlns:a16="http://schemas.microsoft.com/office/drawing/2014/main" id="{77335C41-4F18-4A36-808C-EA1CF9F723B7}"/>
              </a:ext>
            </a:extLst>
          </p:cNvPr>
          <p:cNvSpPr/>
          <p:nvPr/>
        </p:nvSpPr>
        <p:spPr>
          <a:xfrm>
            <a:off x="827584" y="1347614"/>
            <a:ext cx="792088" cy="432048"/>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675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1ADA-C1BE-4FFE-A15D-9334F877E395}"/>
              </a:ext>
            </a:extLst>
          </p:cNvPr>
          <p:cNvSpPr>
            <a:spLocks noGrp="1"/>
          </p:cNvSpPr>
          <p:nvPr>
            <p:ph type="title"/>
          </p:nvPr>
        </p:nvSpPr>
        <p:spPr/>
        <p:txBody>
          <a:bodyPr/>
          <a:lstStyle/>
          <a:p>
            <a:r>
              <a:rPr lang="de-DE" dirty="0" err="1"/>
              <a:t>Aim</a:t>
            </a:r>
            <a:r>
              <a:rPr lang="de-DE" dirty="0"/>
              <a:t> in Steinmann &amp; Olsen (</a:t>
            </a:r>
            <a:r>
              <a:rPr lang="de-DE" dirty="0" err="1"/>
              <a:t>under</a:t>
            </a:r>
            <a:r>
              <a:rPr lang="de-DE" dirty="0"/>
              <a:t> review)</a:t>
            </a:r>
            <a:endParaRPr lang="en-US" dirty="0"/>
          </a:p>
        </p:txBody>
      </p:sp>
      <p:sp>
        <p:nvSpPr>
          <p:cNvPr id="3" name="Content Placeholder 2">
            <a:extLst>
              <a:ext uri="{FF2B5EF4-FFF2-40B4-BE49-F238E27FC236}">
                <a16:creationId xmlns:a16="http://schemas.microsoft.com/office/drawing/2014/main" id="{50057FE3-5739-4613-A902-B42147FA4CA7}"/>
              </a:ext>
            </a:extLst>
          </p:cNvPr>
          <p:cNvSpPr>
            <a:spLocks noGrp="1"/>
          </p:cNvSpPr>
          <p:nvPr>
            <p:ph idx="1"/>
          </p:nvPr>
        </p:nvSpPr>
        <p:spPr/>
        <p:txBody>
          <a:bodyPr/>
          <a:lstStyle/>
          <a:p>
            <a:r>
              <a:rPr lang="en-GB" sz="1600" dirty="0"/>
              <a:t>Disentangling the between-school variation in school effectiveness (added-year slopes) from the between-school variation in student selection (intercepts) using two-level regression discontinuity design</a:t>
            </a:r>
          </a:p>
          <a:p>
            <a:r>
              <a:rPr lang="en-GB" sz="1600" dirty="0"/>
              <a:t>Replication across 13 samples of Nordic and European countries</a:t>
            </a:r>
          </a:p>
          <a:p>
            <a:endParaRPr lang="en-US" dirty="0"/>
          </a:p>
        </p:txBody>
      </p:sp>
    </p:spTree>
    <p:extLst>
      <p:ext uri="{BB962C8B-B14F-4D97-AF65-F5344CB8AC3E}">
        <p14:creationId xmlns:p14="http://schemas.microsoft.com/office/powerpoint/2010/main" val="63145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1ADA-C1BE-4FFE-A15D-9334F877E395}"/>
              </a:ext>
            </a:extLst>
          </p:cNvPr>
          <p:cNvSpPr>
            <a:spLocks noGrp="1"/>
          </p:cNvSpPr>
          <p:nvPr>
            <p:ph type="title"/>
          </p:nvPr>
        </p:nvSpPr>
        <p:spPr/>
        <p:txBody>
          <a:bodyPr/>
          <a:lstStyle/>
          <a:p>
            <a:r>
              <a:rPr lang="de-DE" dirty="0"/>
              <a:t>Data in Steinmann &amp; Olsen (</a:t>
            </a:r>
            <a:r>
              <a:rPr lang="de-DE" dirty="0" err="1"/>
              <a:t>under</a:t>
            </a:r>
            <a:r>
              <a:rPr lang="de-DE" dirty="0"/>
              <a:t> review)</a:t>
            </a:r>
            <a:endParaRPr lang="en-US" dirty="0"/>
          </a:p>
        </p:txBody>
      </p:sp>
      <p:sp>
        <p:nvSpPr>
          <p:cNvPr id="5" name="Content Placeholder 4">
            <a:extLst>
              <a:ext uri="{FF2B5EF4-FFF2-40B4-BE49-F238E27FC236}">
                <a16:creationId xmlns:a16="http://schemas.microsoft.com/office/drawing/2014/main" id="{FB4171CA-43E8-4394-A6C9-EE29C3694124}"/>
              </a:ext>
            </a:extLst>
          </p:cNvPr>
          <p:cNvSpPr>
            <a:spLocks noGrp="1"/>
          </p:cNvSpPr>
          <p:nvPr>
            <p:ph idx="1"/>
          </p:nvPr>
        </p:nvSpPr>
        <p:spPr/>
        <p:txBody>
          <a:bodyPr>
            <a:normAutofit lnSpcReduction="10000"/>
          </a:bodyPr>
          <a:lstStyle/>
          <a:p>
            <a:r>
              <a:rPr lang="en-GB" sz="1500" dirty="0"/>
              <a:t>Countries that participated with two adjacent school grades in TIMSS and had high complier rates (at least 93% of students in formally correct grades)</a:t>
            </a:r>
          </a:p>
          <a:p>
            <a:endParaRPr lang="en-GB" sz="1500" dirty="0"/>
          </a:p>
          <a:p>
            <a:endParaRPr lang="en-GB" sz="1500" dirty="0"/>
          </a:p>
          <a:p>
            <a:endParaRPr lang="en-GB" sz="1500" dirty="0"/>
          </a:p>
          <a:p>
            <a:endParaRPr lang="en-GB" sz="1500" dirty="0"/>
          </a:p>
          <a:p>
            <a:endParaRPr lang="en-GB" sz="1500" dirty="0"/>
          </a:p>
          <a:p>
            <a:endParaRPr lang="en-GB" sz="1500" dirty="0"/>
          </a:p>
          <a:p>
            <a:endParaRPr lang="en-GB" sz="1500" dirty="0"/>
          </a:p>
          <a:p>
            <a:endParaRPr lang="en-GB" sz="1500" dirty="0"/>
          </a:p>
          <a:p>
            <a:r>
              <a:rPr lang="en-GB" sz="1500" dirty="0"/>
              <a:t>In analysis samples, we only included schools with at least 10 students in the lower and 10 students in the upper grades</a:t>
            </a:r>
          </a:p>
          <a:p>
            <a:endParaRPr lang="en-US" dirty="0"/>
          </a:p>
        </p:txBody>
      </p:sp>
      <p:sp>
        <p:nvSpPr>
          <p:cNvPr id="6" name="Rectangle 5">
            <a:extLst>
              <a:ext uri="{FF2B5EF4-FFF2-40B4-BE49-F238E27FC236}">
                <a16:creationId xmlns:a16="http://schemas.microsoft.com/office/drawing/2014/main" id="{58F536C2-2DE4-4A9F-91B3-998795557DD1}"/>
              </a:ext>
            </a:extLst>
          </p:cNvPr>
          <p:cNvSpPr/>
          <p:nvPr/>
        </p:nvSpPr>
        <p:spPr bwMode="auto">
          <a:xfrm>
            <a:off x="4355976" y="1923678"/>
            <a:ext cx="2448272" cy="1872208"/>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GB" sz="1500" dirty="0"/>
              <a:t>Secondary school level:</a:t>
            </a:r>
          </a:p>
          <a:p>
            <a:pPr marL="230188" indent="-228600">
              <a:buFont typeface="+mj-lt"/>
              <a:buAutoNum type="arabicPeriod" startAt="7"/>
            </a:pPr>
            <a:r>
              <a:rPr lang="en-GB" sz="1200" dirty="0"/>
              <a:t>Norway 2015</a:t>
            </a:r>
          </a:p>
          <a:p>
            <a:pPr marL="230188" indent="-228600">
              <a:buFont typeface="+mj-lt"/>
              <a:buAutoNum type="arabicPeriod" startAt="7"/>
            </a:pPr>
            <a:r>
              <a:rPr lang="en-GB" sz="1200" dirty="0"/>
              <a:t>Norway 1995</a:t>
            </a:r>
          </a:p>
          <a:p>
            <a:pPr marL="230188" indent="-228600">
              <a:buFont typeface="+mj-lt"/>
              <a:buAutoNum type="arabicPeriod" startAt="7"/>
            </a:pPr>
            <a:r>
              <a:rPr lang="en-GB" sz="1200" dirty="0"/>
              <a:t>Iceland 1995</a:t>
            </a:r>
          </a:p>
          <a:p>
            <a:pPr marL="230188" indent="-228600">
              <a:buFont typeface="+mj-lt"/>
              <a:buAutoNum type="arabicPeriod" startAt="7"/>
            </a:pPr>
            <a:r>
              <a:rPr lang="en-GB" sz="1200" dirty="0"/>
              <a:t>Sweden 1995</a:t>
            </a:r>
          </a:p>
          <a:p>
            <a:pPr marL="230188" indent="-228600">
              <a:buFont typeface="+mj-lt"/>
              <a:buAutoNum type="arabicPeriod" startAt="7"/>
            </a:pPr>
            <a:r>
              <a:rPr lang="en-GB" sz="1200" dirty="0"/>
              <a:t>Cyprus 1995</a:t>
            </a:r>
          </a:p>
          <a:p>
            <a:pPr marL="230188" indent="-228600">
              <a:buFont typeface="+mj-lt"/>
              <a:buAutoNum type="arabicPeriod" startAt="7"/>
            </a:pPr>
            <a:r>
              <a:rPr lang="en-GB" sz="1200" dirty="0"/>
              <a:t>Scotland 1995</a:t>
            </a:r>
          </a:p>
          <a:p>
            <a:pPr marL="230188" indent="-228600">
              <a:buFont typeface="+mj-lt"/>
              <a:buAutoNum type="arabicPeriod" startAt="7"/>
            </a:pPr>
            <a:r>
              <a:rPr lang="en-GB" sz="1200" dirty="0"/>
              <a:t>Slovak Rep. 1995</a:t>
            </a:r>
          </a:p>
        </p:txBody>
      </p:sp>
      <p:sp>
        <p:nvSpPr>
          <p:cNvPr id="7" name="Rectangle 6">
            <a:extLst>
              <a:ext uri="{FF2B5EF4-FFF2-40B4-BE49-F238E27FC236}">
                <a16:creationId xmlns:a16="http://schemas.microsoft.com/office/drawing/2014/main" id="{AB1B6452-4E2A-48F1-B563-B13E11EDA531}"/>
              </a:ext>
            </a:extLst>
          </p:cNvPr>
          <p:cNvSpPr/>
          <p:nvPr/>
        </p:nvSpPr>
        <p:spPr bwMode="auto">
          <a:xfrm>
            <a:off x="1619672" y="1923678"/>
            <a:ext cx="2448272" cy="1872208"/>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GB" sz="1500" dirty="0"/>
              <a:t>Primary school level:</a:t>
            </a:r>
          </a:p>
          <a:p>
            <a:pPr marL="230188" indent="-228600">
              <a:buFont typeface="+mj-lt"/>
              <a:buAutoNum type="arabicPeriod"/>
            </a:pPr>
            <a:r>
              <a:rPr lang="en-GB" sz="1200" dirty="0"/>
              <a:t>Norway 2015</a:t>
            </a:r>
          </a:p>
          <a:p>
            <a:pPr marL="230188" indent="-228600">
              <a:buFont typeface="+mj-lt"/>
              <a:buAutoNum type="arabicPeriod"/>
            </a:pPr>
            <a:r>
              <a:rPr lang="en-GB" sz="1200" dirty="0">
                <a:solidFill>
                  <a:srgbClr val="E30918"/>
                </a:solidFill>
              </a:rPr>
              <a:t>Norway 1995</a:t>
            </a:r>
          </a:p>
          <a:p>
            <a:pPr marL="230188" indent="-228600">
              <a:buFont typeface="+mj-lt"/>
              <a:buAutoNum type="arabicPeriod"/>
            </a:pPr>
            <a:r>
              <a:rPr lang="en-GB" sz="1200" dirty="0"/>
              <a:t>Iceland 1995</a:t>
            </a:r>
          </a:p>
          <a:p>
            <a:pPr marL="230188" indent="-228600">
              <a:buFont typeface="+mj-lt"/>
              <a:buAutoNum type="arabicPeriod"/>
            </a:pPr>
            <a:r>
              <a:rPr lang="en-GB" sz="1200" dirty="0"/>
              <a:t>Cyprus 1995</a:t>
            </a:r>
          </a:p>
          <a:p>
            <a:pPr marL="230188" indent="-228600">
              <a:buFont typeface="+mj-lt"/>
              <a:buAutoNum type="arabicPeriod"/>
            </a:pPr>
            <a:r>
              <a:rPr lang="en-GB" sz="1200" dirty="0"/>
              <a:t>Greece 1995</a:t>
            </a:r>
          </a:p>
          <a:p>
            <a:pPr marL="230188" indent="-228600">
              <a:buFont typeface="+mj-lt"/>
              <a:buAutoNum type="arabicPeriod"/>
            </a:pPr>
            <a:r>
              <a:rPr lang="en-GB" sz="1200" dirty="0"/>
              <a:t>Scotland 1995</a:t>
            </a:r>
          </a:p>
        </p:txBody>
      </p:sp>
    </p:spTree>
    <p:extLst>
      <p:ext uri="{BB962C8B-B14F-4D97-AF65-F5344CB8AC3E}">
        <p14:creationId xmlns:p14="http://schemas.microsoft.com/office/powerpoint/2010/main" val="4216311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5E22-AD62-477E-9FB5-3568096FB95D}"/>
              </a:ext>
            </a:extLst>
          </p:cNvPr>
          <p:cNvSpPr>
            <a:spLocks noGrp="1"/>
          </p:cNvSpPr>
          <p:nvPr>
            <p:ph type="title"/>
          </p:nvPr>
        </p:nvSpPr>
        <p:spPr/>
        <p:txBody>
          <a:bodyPr/>
          <a:lstStyle/>
          <a:p>
            <a:r>
              <a:rPr lang="de-DE" dirty="0"/>
              <a:t>Samples in Steinmann &amp; Olsen (</a:t>
            </a:r>
            <a:r>
              <a:rPr lang="de-DE" dirty="0" err="1"/>
              <a:t>under</a:t>
            </a:r>
            <a:r>
              <a:rPr lang="de-DE" dirty="0"/>
              <a:t> review)</a:t>
            </a:r>
            <a:endParaRPr lang="en-US" dirty="0"/>
          </a:p>
        </p:txBody>
      </p:sp>
      <p:graphicFrame>
        <p:nvGraphicFramePr>
          <p:cNvPr id="5" name="Object 4">
            <a:extLst>
              <a:ext uri="{FF2B5EF4-FFF2-40B4-BE49-F238E27FC236}">
                <a16:creationId xmlns:a16="http://schemas.microsoft.com/office/drawing/2014/main" id="{BAF2CCE6-96DB-47DE-B572-C67470979465}"/>
              </a:ext>
            </a:extLst>
          </p:cNvPr>
          <p:cNvGraphicFramePr>
            <a:graphicFrameLocks noChangeAspect="1"/>
          </p:cNvGraphicFramePr>
          <p:nvPr>
            <p:extLst>
              <p:ext uri="{D42A27DB-BD31-4B8C-83A1-F6EECF244321}">
                <p14:modId xmlns:p14="http://schemas.microsoft.com/office/powerpoint/2010/main" val="1865559114"/>
              </p:ext>
            </p:extLst>
          </p:nvPr>
        </p:nvGraphicFramePr>
        <p:xfrm>
          <a:off x="763588" y="1200150"/>
          <a:ext cx="7227887" cy="3757613"/>
        </p:xfrm>
        <a:graphic>
          <a:graphicData uri="http://schemas.openxmlformats.org/presentationml/2006/ole">
            <mc:AlternateContent xmlns:mc="http://schemas.openxmlformats.org/markup-compatibility/2006">
              <mc:Choice xmlns:v="urn:schemas-microsoft-com:vml" Requires="v">
                <p:oleObj spid="_x0000_s2058" name="Document" r:id="rId3" imgW="5758053" imgH="2992284" progId="Word.Document.12">
                  <p:embed/>
                </p:oleObj>
              </mc:Choice>
              <mc:Fallback>
                <p:oleObj name="Document" r:id="rId3" imgW="5758053" imgH="2992284" progId="Word.Document.12">
                  <p:embed/>
                  <p:pic>
                    <p:nvPicPr>
                      <p:cNvPr id="6" name="Object 5"/>
                      <p:cNvPicPr/>
                      <p:nvPr/>
                    </p:nvPicPr>
                    <p:blipFill>
                      <a:blip r:embed="rId4"/>
                      <a:stretch>
                        <a:fillRect/>
                      </a:stretch>
                    </p:blipFill>
                    <p:spPr>
                      <a:xfrm>
                        <a:off x="763588" y="1200150"/>
                        <a:ext cx="7227887" cy="3757613"/>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70C7CB21-D42D-4A24-A8CA-AD863DD93F69}"/>
              </a:ext>
            </a:extLst>
          </p:cNvPr>
          <p:cNvSpPr/>
          <p:nvPr/>
        </p:nvSpPr>
        <p:spPr>
          <a:xfrm>
            <a:off x="3779912" y="1200150"/>
            <a:ext cx="4211563" cy="33878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077947A-5B59-40D6-ADC0-3743F9512316}"/>
              </a:ext>
            </a:extLst>
          </p:cNvPr>
          <p:cNvSpPr txBox="1"/>
          <p:nvPr/>
        </p:nvSpPr>
        <p:spPr>
          <a:xfrm>
            <a:off x="1484722" y="4589135"/>
            <a:ext cx="1575110" cy="430887"/>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sym typeface="Wingdings" panose="05000000000000000000" pitchFamily="2" charset="2"/>
              </a:rPr>
              <a:t> Simple exclusion of non-compliers</a:t>
            </a:r>
            <a:endParaRPr lang="en-US" sz="11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05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5E22-AD62-477E-9FB5-3568096FB95D}"/>
              </a:ext>
            </a:extLst>
          </p:cNvPr>
          <p:cNvSpPr>
            <a:spLocks noGrp="1"/>
          </p:cNvSpPr>
          <p:nvPr>
            <p:ph type="title"/>
          </p:nvPr>
        </p:nvSpPr>
        <p:spPr/>
        <p:txBody>
          <a:bodyPr/>
          <a:lstStyle/>
          <a:p>
            <a:r>
              <a:rPr lang="de-DE" dirty="0"/>
              <a:t>Samples in Steinmann &amp; Olsen (</a:t>
            </a:r>
            <a:r>
              <a:rPr lang="de-DE" dirty="0" err="1"/>
              <a:t>under</a:t>
            </a:r>
            <a:r>
              <a:rPr lang="de-DE" dirty="0"/>
              <a:t> review)</a:t>
            </a:r>
            <a:endParaRPr lang="en-US" dirty="0"/>
          </a:p>
        </p:txBody>
      </p:sp>
      <p:graphicFrame>
        <p:nvGraphicFramePr>
          <p:cNvPr id="5" name="Object 4">
            <a:extLst>
              <a:ext uri="{FF2B5EF4-FFF2-40B4-BE49-F238E27FC236}">
                <a16:creationId xmlns:a16="http://schemas.microsoft.com/office/drawing/2014/main" id="{BAF2CCE6-96DB-47DE-B572-C67470979465}"/>
              </a:ext>
            </a:extLst>
          </p:cNvPr>
          <p:cNvGraphicFramePr>
            <a:graphicFrameLocks noChangeAspect="1"/>
          </p:cNvGraphicFramePr>
          <p:nvPr/>
        </p:nvGraphicFramePr>
        <p:xfrm>
          <a:off x="763588" y="1200150"/>
          <a:ext cx="7227887" cy="3757613"/>
        </p:xfrm>
        <a:graphic>
          <a:graphicData uri="http://schemas.openxmlformats.org/presentationml/2006/ole">
            <mc:AlternateContent xmlns:mc="http://schemas.openxmlformats.org/markup-compatibility/2006">
              <mc:Choice xmlns:v="urn:schemas-microsoft-com:vml" Requires="v">
                <p:oleObj spid="_x0000_s1036" name="Document" r:id="rId3" imgW="5758053" imgH="2992284" progId="Word.Document.12">
                  <p:embed/>
                </p:oleObj>
              </mc:Choice>
              <mc:Fallback>
                <p:oleObj name="Document" r:id="rId3" imgW="5758053" imgH="2992284" progId="Word.Document.12">
                  <p:embed/>
                  <p:pic>
                    <p:nvPicPr>
                      <p:cNvPr id="5" name="Object 4">
                        <a:extLst>
                          <a:ext uri="{FF2B5EF4-FFF2-40B4-BE49-F238E27FC236}">
                            <a16:creationId xmlns:a16="http://schemas.microsoft.com/office/drawing/2014/main" id="{BAF2CCE6-96DB-47DE-B572-C67470979465}"/>
                          </a:ext>
                        </a:extLst>
                      </p:cNvPr>
                      <p:cNvPicPr/>
                      <p:nvPr/>
                    </p:nvPicPr>
                    <p:blipFill>
                      <a:blip r:embed="rId4"/>
                      <a:stretch>
                        <a:fillRect/>
                      </a:stretch>
                    </p:blipFill>
                    <p:spPr>
                      <a:xfrm>
                        <a:off x="763588" y="1200150"/>
                        <a:ext cx="7227887" cy="3757613"/>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8B613A0D-B2BC-4B67-AAE0-CCF271E3A1BC}"/>
              </a:ext>
            </a:extLst>
          </p:cNvPr>
          <p:cNvSpPr txBox="1"/>
          <p:nvPr/>
        </p:nvSpPr>
        <p:spPr>
          <a:xfrm>
            <a:off x="4067944" y="4589135"/>
            <a:ext cx="1215070" cy="430887"/>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sym typeface="Wingdings" panose="05000000000000000000" pitchFamily="2" charset="2"/>
              </a:rPr>
              <a:t> Exclusion of small schools</a:t>
            </a:r>
            <a:endParaRPr lang="en-US" sz="11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262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2589-7358-4383-A67F-628AD2BB9984}"/>
              </a:ext>
            </a:extLst>
          </p:cNvPr>
          <p:cNvSpPr>
            <a:spLocks noGrp="1"/>
          </p:cNvSpPr>
          <p:nvPr>
            <p:ph type="title"/>
          </p:nvPr>
        </p:nvSpPr>
        <p:spPr/>
        <p:txBody>
          <a:bodyPr/>
          <a:lstStyle/>
          <a:p>
            <a:r>
              <a:rPr lang="de-DE" dirty="0" err="1"/>
              <a:t>Excursus</a:t>
            </a:r>
            <a:r>
              <a:rPr lang="de-DE" dirty="0"/>
              <a:t>: Simple </a:t>
            </a:r>
            <a:r>
              <a:rPr lang="de-DE" dirty="0" err="1"/>
              <a:t>exclusion</a:t>
            </a:r>
            <a:r>
              <a:rPr lang="de-DE" dirty="0"/>
              <a:t> </a:t>
            </a:r>
            <a:r>
              <a:rPr lang="de-DE" dirty="0" err="1"/>
              <a:t>of</a:t>
            </a:r>
            <a:r>
              <a:rPr lang="de-DE" dirty="0"/>
              <a:t> non-</a:t>
            </a:r>
            <a:r>
              <a:rPr lang="de-DE" dirty="0" err="1"/>
              <a:t>compliers</a:t>
            </a:r>
            <a:r>
              <a:rPr lang="de-DE" dirty="0"/>
              <a:t> in Steinmann &amp; Olsen (</a:t>
            </a:r>
            <a:r>
              <a:rPr lang="de-DE" dirty="0" err="1"/>
              <a:t>under</a:t>
            </a:r>
            <a:r>
              <a:rPr lang="de-DE" dirty="0"/>
              <a:t> review)</a:t>
            </a:r>
            <a:endParaRPr lang="en-US" dirty="0"/>
          </a:p>
        </p:txBody>
      </p:sp>
      <p:sp>
        <p:nvSpPr>
          <p:cNvPr id="8" name="Content Placeholder 7">
            <a:extLst>
              <a:ext uri="{FF2B5EF4-FFF2-40B4-BE49-F238E27FC236}">
                <a16:creationId xmlns:a16="http://schemas.microsoft.com/office/drawing/2014/main" id="{115923E6-62D9-4DA4-AC83-445E5C5506D9}"/>
              </a:ext>
            </a:extLst>
          </p:cNvPr>
          <p:cNvSpPr>
            <a:spLocks noGrp="1"/>
          </p:cNvSpPr>
          <p:nvPr>
            <p:ph idx="1"/>
          </p:nvPr>
        </p:nvSpPr>
        <p:spPr>
          <a:xfrm>
            <a:off x="4572000" y="1419621"/>
            <a:ext cx="4114800" cy="3175001"/>
          </a:xfrm>
        </p:spPr>
        <p:txBody>
          <a:bodyPr/>
          <a:lstStyle/>
          <a:p>
            <a:r>
              <a:rPr lang="de-DE" dirty="0" err="1"/>
              <a:t>Discontinuity</a:t>
            </a:r>
            <a:r>
              <a:rPr lang="de-DE" dirty="0"/>
              <a:t> </a:t>
            </a:r>
            <a:r>
              <a:rPr lang="de-DE" dirty="0" err="1"/>
              <a:t>is</a:t>
            </a:r>
            <a:r>
              <a:rPr lang="de-DE" dirty="0"/>
              <a:t> not </a:t>
            </a:r>
            <a:r>
              <a:rPr lang="de-DE" dirty="0" err="1"/>
              <a:t>deterministic</a:t>
            </a:r>
            <a:r>
              <a:rPr lang="de-DE" dirty="0"/>
              <a:t>/sharp </a:t>
            </a:r>
            <a:r>
              <a:rPr lang="de-DE" dirty="0" err="1"/>
              <a:t>around</a:t>
            </a:r>
            <a:r>
              <a:rPr lang="de-DE" dirty="0"/>
              <a:t> </a:t>
            </a:r>
            <a:r>
              <a:rPr lang="de-DE" dirty="0" err="1"/>
              <a:t>the</a:t>
            </a:r>
            <a:r>
              <a:rPr lang="de-DE" dirty="0"/>
              <a:t> </a:t>
            </a:r>
            <a:r>
              <a:rPr lang="de-DE" dirty="0" err="1"/>
              <a:t>cutoff</a:t>
            </a:r>
            <a:endParaRPr lang="de-DE" dirty="0"/>
          </a:p>
          <a:p>
            <a:r>
              <a:rPr lang="en-US" dirty="0"/>
              <a:t>Especially around the cutoff, some younger students already in higher and some older students still in lower grade</a:t>
            </a:r>
          </a:p>
        </p:txBody>
      </p:sp>
      <p:pic>
        <p:nvPicPr>
          <p:cNvPr id="10" name="Picture 9">
            <a:extLst>
              <a:ext uri="{FF2B5EF4-FFF2-40B4-BE49-F238E27FC236}">
                <a16:creationId xmlns:a16="http://schemas.microsoft.com/office/drawing/2014/main" id="{DD8890C5-C471-424D-BBFA-1B4B21610215}"/>
              </a:ext>
            </a:extLst>
          </p:cNvPr>
          <p:cNvPicPr>
            <a:picLocks noChangeAspect="1"/>
          </p:cNvPicPr>
          <p:nvPr/>
        </p:nvPicPr>
        <p:blipFill>
          <a:blip r:embed="rId2"/>
          <a:stretch>
            <a:fillRect/>
          </a:stretch>
        </p:blipFill>
        <p:spPr>
          <a:xfrm>
            <a:off x="683568" y="1419621"/>
            <a:ext cx="3754760" cy="3274151"/>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16FAEE7-AF5B-4C2B-B518-38342ED3A276}"/>
              </a:ext>
            </a:extLst>
          </p:cNvPr>
          <p:cNvPicPr>
            <a:picLocks noChangeAspect="1"/>
          </p:cNvPicPr>
          <p:nvPr/>
        </p:nvPicPr>
        <p:blipFill>
          <a:blip r:embed="rId3"/>
          <a:stretch>
            <a:fillRect/>
          </a:stretch>
        </p:blipFill>
        <p:spPr>
          <a:xfrm>
            <a:off x="5364088" y="2987144"/>
            <a:ext cx="2808312" cy="1712385"/>
          </a:xfrm>
          <a:prstGeom prst="rect">
            <a:avLst/>
          </a:prstGeom>
        </p:spPr>
      </p:pic>
    </p:spTree>
    <p:extLst>
      <p:ext uri="{BB962C8B-B14F-4D97-AF65-F5344CB8AC3E}">
        <p14:creationId xmlns:p14="http://schemas.microsoft.com/office/powerpoint/2010/main" val="3903317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2589-7358-4383-A67F-628AD2BB9984}"/>
              </a:ext>
            </a:extLst>
          </p:cNvPr>
          <p:cNvSpPr>
            <a:spLocks noGrp="1"/>
          </p:cNvSpPr>
          <p:nvPr>
            <p:ph type="title"/>
          </p:nvPr>
        </p:nvSpPr>
        <p:spPr/>
        <p:txBody>
          <a:bodyPr/>
          <a:lstStyle/>
          <a:p>
            <a:r>
              <a:rPr lang="de-DE" dirty="0" err="1"/>
              <a:t>Excursus</a:t>
            </a:r>
            <a:r>
              <a:rPr lang="de-DE" dirty="0"/>
              <a:t>: Simple </a:t>
            </a:r>
            <a:r>
              <a:rPr lang="de-DE" dirty="0" err="1"/>
              <a:t>exclusion</a:t>
            </a:r>
            <a:r>
              <a:rPr lang="de-DE" dirty="0"/>
              <a:t> </a:t>
            </a:r>
            <a:r>
              <a:rPr lang="de-DE" dirty="0" err="1"/>
              <a:t>of</a:t>
            </a:r>
            <a:r>
              <a:rPr lang="de-DE" dirty="0"/>
              <a:t> non-</a:t>
            </a:r>
            <a:r>
              <a:rPr lang="de-DE" dirty="0" err="1"/>
              <a:t>compliers</a:t>
            </a:r>
            <a:r>
              <a:rPr lang="de-DE" dirty="0"/>
              <a:t> in Steinmann &amp; Olsen (</a:t>
            </a:r>
            <a:r>
              <a:rPr lang="de-DE" dirty="0" err="1"/>
              <a:t>under</a:t>
            </a:r>
            <a:r>
              <a:rPr lang="de-DE" dirty="0"/>
              <a:t> review)</a:t>
            </a:r>
            <a:endParaRPr lang="en-US" dirty="0"/>
          </a:p>
        </p:txBody>
      </p:sp>
      <p:sp>
        <p:nvSpPr>
          <p:cNvPr id="8" name="Content Placeholder 7">
            <a:extLst>
              <a:ext uri="{FF2B5EF4-FFF2-40B4-BE49-F238E27FC236}">
                <a16:creationId xmlns:a16="http://schemas.microsoft.com/office/drawing/2014/main" id="{115923E6-62D9-4DA4-AC83-445E5C5506D9}"/>
              </a:ext>
            </a:extLst>
          </p:cNvPr>
          <p:cNvSpPr>
            <a:spLocks noGrp="1"/>
          </p:cNvSpPr>
          <p:nvPr>
            <p:ph idx="1"/>
          </p:nvPr>
        </p:nvSpPr>
        <p:spPr>
          <a:xfrm>
            <a:off x="4572000" y="1419621"/>
            <a:ext cx="4114800" cy="3175001"/>
          </a:xfrm>
        </p:spPr>
        <p:txBody>
          <a:bodyPr/>
          <a:lstStyle/>
          <a:p>
            <a:r>
              <a:rPr lang="de-DE" dirty="0" err="1"/>
              <a:t>Discontinuity</a:t>
            </a:r>
            <a:r>
              <a:rPr lang="de-DE" dirty="0"/>
              <a:t> </a:t>
            </a:r>
            <a:r>
              <a:rPr lang="de-DE" dirty="0" err="1"/>
              <a:t>is</a:t>
            </a:r>
            <a:r>
              <a:rPr lang="de-DE" dirty="0"/>
              <a:t> not </a:t>
            </a:r>
            <a:r>
              <a:rPr lang="de-DE" dirty="0" err="1"/>
              <a:t>deterministic</a:t>
            </a:r>
            <a:r>
              <a:rPr lang="de-DE" dirty="0"/>
              <a:t>/sharp </a:t>
            </a:r>
            <a:r>
              <a:rPr lang="de-DE" dirty="0" err="1"/>
              <a:t>around</a:t>
            </a:r>
            <a:r>
              <a:rPr lang="de-DE" dirty="0"/>
              <a:t> </a:t>
            </a:r>
            <a:r>
              <a:rPr lang="de-DE" dirty="0" err="1"/>
              <a:t>the</a:t>
            </a:r>
            <a:r>
              <a:rPr lang="de-DE" dirty="0"/>
              <a:t> </a:t>
            </a:r>
            <a:r>
              <a:rPr lang="de-DE" dirty="0" err="1"/>
              <a:t>cutoff</a:t>
            </a:r>
            <a:endParaRPr lang="de-DE" dirty="0"/>
          </a:p>
          <a:p>
            <a:r>
              <a:rPr lang="en-US" dirty="0"/>
              <a:t>Especially around the cutoff, some younger students already in higher and some older students still in lower grade</a:t>
            </a:r>
          </a:p>
          <a:p>
            <a:r>
              <a:rPr lang="en-US" dirty="0"/>
              <a:t>These differ systematically from others and would bias the estimation of age and added-year effects</a:t>
            </a:r>
          </a:p>
          <a:p>
            <a:pPr>
              <a:buFont typeface="Wingdings" panose="05000000000000000000" pitchFamily="2" charset="2"/>
              <a:buChar char="à"/>
            </a:pPr>
            <a:r>
              <a:rPr lang="en-US" dirty="0">
                <a:solidFill>
                  <a:srgbClr val="E30918"/>
                </a:solidFill>
              </a:rPr>
              <a:t>Replication with fuzzy RDD (or IV) approach using 2SLS results in qualitatively similar findings</a:t>
            </a:r>
          </a:p>
          <a:p>
            <a:pPr>
              <a:buFont typeface="Wingdings" panose="05000000000000000000" pitchFamily="2" charset="2"/>
              <a:buChar char="à"/>
            </a:pPr>
            <a:endParaRPr lang="en-US" dirty="0"/>
          </a:p>
        </p:txBody>
      </p:sp>
      <p:pic>
        <p:nvPicPr>
          <p:cNvPr id="7" name="Picture 6">
            <a:extLst>
              <a:ext uri="{FF2B5EF4-FFF2-40B4-BE49-F238E27FC236}">
                <a16:creationId xmlns:a16="http://schemas.microsoft.com/office/drawing/2014/main" id="{14241AA4-DE34-4BF7-80AD-3FA6C7733F0E}"/>
              </a:ext>
            </a:extLst>
          </p:cNvPr>
          <p:cNvPicPr>
            <a:picLocks noChangeAspect="1"/>
          </p:cNvPicPr>
          <p:nvPr/>
        </p:nvPicPr>
        <p:blipFill rotWithShape="1">
          <a:blip r:embed="rId2"/>
          <a:srcRect l="2118"/>
          <a:stretch/>
        </p:blipFill>
        <p:spPr>
          <a:xfrm>
            <a:off x="539552" y="1203598"/>
            <a:ext cx="3806080" cy="33914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9814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632D-1AC3-4C21-B484-9A7B75D2EDD0}"/>
              </a:ext>
            </a:extLst>
          </p:cNvPr>
          <p:cNvSpPr>
            <a:spLocks noGrp="1"/>
          </p:cNvSpPr>
          <p:nvPr>
            <p:ph type="title"/>
          </p:nvPr>
        </p:nvSpPr>
        <p:spPr>
          <a:xfrm>
            <a:off x="4355976" y="205979"/>
            <a:ext cx="3096344" cy="857250"/>
          </a:xfrm>
        </p:spPr>
        <p:txBody>
          <a:bodyPr>
            <a:normAutofit fontScale="90000"/>
          </a:bodyPr>
          <a:lstStyle/>
          <a:p>
            <a:r>
              <a:rPr lang="de-DE" dirty="0"/>
              <a:t>Student-level </a:t>
            </a:r>
            <a:r>
              <a:rPr lang="de-DE" dirty="0" err="1"/>
              <a:t>findings</a:t>
            </a:r>
            <a:r>
              <a:rPr lang="de-DE" dirty="0"/>
              <a:t> in Steinmann &amp; Olsen (</a:t>
            </a:r>
            <a:r>
              <a:rPr lang="de-DE" dirty="0" err="1"/>
              <a:t>under</a:t>
            </a:r>
            <a:r>
              <a:rPr lang="de-DE" dirty="0"/>
              <a:t> review)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270B3C-AF86-4D5F-AEAC-C7A0DCCEE984}"/>
                  </a:ext>
                </a:extLst>
              </p:cNvPr>
              <p:cNvSpPr>
                <a:spLocks noGrp="1"/>
              </p:cNvSpPr>
              <p:nvPr>
                <p:ph idx="1"/>
              </p:nvPr>
            </p:nvSpPr>
            <p:spPr>
              <a:xfrm>
                <a:off x="4788024" y="1419621"/>
                <a:ext cx="3898776" cy="3175001"/>
              </a:xfrm>
            </p:spPr>
            <p:txBody>
              <a:bodyPr>
                <a:normAutofit lnSpcReduction="10000"/>
              </a:bodyPr>
              <a:lstStyle/>
              <a:p>
                <a:pPr marL="0" indent="0" algn="ctr">
                  <a:buNone/>
                </a:pPr>
                <a14:m>
                  <m:oMath xmlns:m="http://schemas.openxmlformats.org/officeDocument/2006/math">
                    <m:sSub>
                      <m:sSubPr>
                        <m:ctrlPr>
                          <a:rPr lang="nb-NO" sz="1800" i="1" smtClean="0">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𝑖𝑗</m:t>
                        </m:r>
                      </m:sub>
                    </m:sSub>
                    <m:r>
                      <a:rPr lang="en-US" sz="1800" i="1">
                        <a:latin typeface="Cambria Math" panose="02040503050406030204" pitchFamily="18" charset="0"/>
                      </a:rPr>
                      <m:t>=</m:t>
                    </m:r>
                    <m:sSub>
                      <m:sSubPr>
                        <m:ctrlPr>
                          <a:rPr lang="nb-NO"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nb-NO"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1</m:t>
                        </m:r>
                      </m:sub>
                    </m:sSub>
                    <m:sSub>
                      <m:sSubPr>
                        <m:ctrlPr>
                          <a:rPr lang="nb-NO"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𝑖𝑗</m:t>
                        </m:r>
                      </m:sub>
                    </m:sSub>
                    <m:r>
                      <a:rPr lang="en-US" sz="1800" i="1">
                        <a:latin typeface="Cambria Math" panose="02040503050406030204" pitchFamily="18" charset="0"/>
                      </a:rPr>
                      <m:t>+</m:t>
                    </m:r>
                    <m:sSub>
                      <m:sSubPr>
                        <m:ctrlPr>
                          <a:rPr lang="nb-NO"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2</m:t>
                        </m:r>
                      </m:sub>
                    </m:sSub>
                    <m:sSub>
                      <m:sSubPr>
                        <m:ctrlPr>
                          <a:rPr lang="nb-NO" sz="1800" i="1">
                            <a:latin typeface="Cambria Math" panose="02040503050406030204" pitchFamily="18" charset="0"/>
                          </a:rPr>
                        </m:ctrlPr>
                      </m:sSubPr>
                      <m:e>
                        <m:r>
                          <a:rPr lang="en-US" sz="1800" i="1">
                            <a:latin typeface="Cambria Math" panose="02040503050406030204" pitchFamily="18" charset="0"/>
                          </a:rPr>
                          <m:t>𝐴</m:t>
                        </m:r>
                      </m:e>
                      <m:sub>
                        <m:r>
                          <a:rPr lang="en-US" sz="1800" i="1">
                            <a:latin typeface="Cambria Math" panose="02040503050406030204" pitchFamily="18" charset="0"/>
                          </a:rPr>
                          <m:t>𝑖𝑗</m:t>
                        </m:r>
                      </m:sub>
                    </m:sSub>
                    <m:r>
                      <a:rPr lang="en-US" sz="1800" i="1">
                        <a:latin typeface="Cambria Math" panose="02040503050406030204" pitchFamily="18" charset="0"/>
                      </a:rPr>
                      <m:t>+</m:t>
                    </m:r>
                    <m:sSub>
                      <m:sSubPr>
                        <m:ctrlPr>
                          <a:rPr lang="nb-NO"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𝑖𝑗</m:t>
                        </m:r>
                      </m:sub>
                    </m:sSub>
                  </m:oMath>
                </a14:m>
                <a:r>
                  <a:rPr lang="en-US" sz="1800" dirty="0"/>
                  <a:t> </a:t>
                </a:r>
              </a:p>
              <a:p>
                <a:r>
                  <a:rPr lang="en-GB" sz="1500" dirty="0"/>
                  <a:t>Separate per sample and domain (mathematics and science), achievement </a:t>
                </a:r>
                <a14:m>
                  <m:oMath xmlns:m="http://schemas.openxmlformats.org/officeDocument/2006/math">
                    <m:r>
                      <a:rPr lang="en-US" sz="1500" i="1">
                        <a:latin typeface="Cambria Math" panose="02040503050406030204" pitchFamily="18" charset="0"/>
                      </a:rPr>
                      <m:t>𝑌</m:t>
                    </m:r>
                  </m:oMath>
                </a14:m>
                <a:r>
                  <a:rPr lang="en-GB" sz="1500" dirty="0"/>
                  <a:t> of student </a:t>
                </a:r>
                <a14:m>
                  <m:oMath xmlns:m="http://schemas.openxmlformats.org/officeDocument/2006/math">
                    <m:r>
                      <a:rPr lang="de-DE" sz="1500" b="0" i="1" smtClean="0">
                        <a:latin typeface="Cambria Math" panose="02040503050406030204" pitchFamily="18" charset="0"/>
                      </a:rPr>
                      <m:t>𝑖</m:t>
                    </m:r>
                  </m:oMath>
                </a14:m>
                <a:r>
                  <a:rPr lang="en-GB" sz="1500" dirty="0"/>
                  <a:t> in school </a:t>
                </a:r>
                <a14:m>
                  <m:oMath xmlns:m="http://schemas.openxmlformats.org/officeDocument/2006/math">
                    <m:r>
                      <a:rPr lang="de-DE" sz="1500" b="0" i="1" smtClean="0">
                        <a:latin typeface="Cambria Math" panose="02040503050406030204" pitchFamily="18" charset="0"/>
                      </a:rPr>
                      <m:t>𝑗</m:t>
                    </m:r>
                  </m:oMath>
                </a14:m>
                <a:r>
                  <a:rPr lang="en-GB" sz="1500" dirty="0"/>
                  <a:t> is regressed on </a:t>
                </a:r>
              </a:p>
              <a:p>
                <a:pPr lvl="1"/>
                <a:r>
                  <a:rPr lang="en-GB" sz="1200" dirty="0"/>
                  <a:t>Dummy </a:t>
                </a:r>
                <a14:m>
                  <m:oMath xmlns:m="http://schemas.openxmlformats.org/officeDocument/2006/math">
                    <m:r>
                      <a:rPr lang="de-DE" sz="1200" b="0" i="1" smtClean="0">
                        <a:latin typeface="Cambria Math" panose="02040503050406030204" pitchFamily="18" charset="0"/>
                      </a:rPr>
                      <m:t>𝐷</m:t>
                    </m:r>
                  </m:oMath>
                </a14:m>
                <a:r>
                  <a:rPr lang="en-GB" sz="1200" dirty="0"/>
                  <a:t> for added-year (0 = </a:t>
                </a:r>
                <a:r>
                  <a:rPr lang="en-GB" sz="1200" i="1" dirty="0"/>
                  <a:t>lower grade</a:t>
                </a:r>
                <a:r>
                  <a:rPr lang="en-GB" sz="1200" dirty="0"/>
                  <a:t>, 1 = </a:t>
                </a:r>
                <a:r>
                  <a:rPr lang="en-GB" sz="1200" i="1" dirty="0"/>
                  <a:t>upper grade</a:t>
                </a:r>
                <a:r>
                  <a:rPr lang="en-GB" sz="1200" dirty="0"/>
                  <a:t>)</a:t>
                </a:r>
              </a:p>
              <a:p>
                <a:pPr lvl="1"/>
                <a:r>
                  <a:rPr lang="en-GB" sz="1200" dirty="0"/>
                  <a:t>Recoded student age </a:t>
                </a:r>
                <a14:m>
                  <m:oMath xmlns:m="http://schemas.openxmlformats.org/officeDocument/2006/math">
                    <m:r>
                      <a:rPr lang="de-DE" sz="1200" b="0" i="1" smtClean="0">
                        <a:latin typeface="Cambria Math" panose="02040503050406030204" pitchFamily="18" charset="0"/>
                      </a:rPr>
                      <m:t>𝐴</m:t>
                    </m:r>
                  </m:oMath>
                </a14:m>
                <a:r>
                  <a:rPr lang="en-GB" sz="1200" dirty="0"/>
                  <a:t> (ranges from -11 = </a:t>
                </a:r>
                <a:r>
                  <a:rPr lang="en-GB" sz="1200" i="1" dirty="0"/>
                  <a:t>youngest students in lower grade </a:t>
                </a:r>
                <a:r>
                  <a:rPr lang="en-GB" sz="1200" dirty="0"/>
                  <a:t>to 12 = </a:t>
                </a:r>
                <a:r>
                  <a:rPr lang="en-GB" sz="1200" i="1" dirty="0"/>
                  <a:t>oldest students in upper grade</a:t>
                </a:r>
                <a:r>
                  <a:rPr lang="en-GB" sz="1200" dirty="0"/>
                  <a:t>)</a:t>
                </a:r>
              </a:p>
              <a:p>
                <a:pPr>
                  <a:buFont typeface="Wingdings" panose="05000000000000000000" pitchFamily="2" charset="2"/>
                  <a:buChar char="Ø"/>
                </a:pPr>
                <a:r>
                  <a:rPr lang="en-GB" sz="1500" dirty="0">
                    <a:solidFill>
                      <a:srgbClr val="C00000"/>
                    </a:solidFill>
                  </a:rPr>
                  <a:t>Positive (but sometimes small) age and added-year effects in all samples</a:t>
                </a:r>
              </a:p>
              <a:p>
                <a:pPr marL="0" indent="0">
                  <a:buNone/>
                </a:pPr>
                <a:endParaRPr lang="en-US" dirty="0"/>
              </a:p>
            </p:txBody>
          </p:sp>
        </mc:Choice>
        <mc:Fallback>
          <p:sp>
            <p:nvSpPr>
              <p:cNvPr id="3" name="Content Placeholder 2">
                <a:extLst>
                  <a:ext uri="{FF2B5EF4-FFF2-40B4-BE49-F238E27FC236}">
                    <a16:creationId xmlns:a16="http://schemas.microsoft.com/office/drawing/2014/main" id="{6D270B3C-AF86-4D5F-AEAC-C7A0DCCEE984}"/>
                  </a:ext>
                </a:extLst>
              </p:cNvPr>
              <p:cNvSpPr>
                <a:spLocks noGrp="1" noRot="1" noChangeAspect="1" noMove="1" noResize="1" noEditPoints="1" noAdjustHandles="1" noChangeArrowheads="1" noChangeShapeType="1" noTextEdit="1"/>
              </p:cNvSpPr>
              <p:nvPr>
                <p:ph idx="1"/>
              </p:nvPr>
            </p:nvSpPr>
            <p:spPr>
              <a:xfrm>
                <a:off x="4788024" y="1419621"/>
                <a:ext cx="3898776" cy="3175001"/>
              </a:xfrm>
              <a:blipFill>
                <a:blip r:embed="rId2"/>
                <a:stretch>
                  <a:fillRect l="-46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DADBF68-E8AA-4C1F-B9B2-E0BEF40E33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765" y="373935"/>
            <a:ext cx="3779466" cy="43956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614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632D-1AC3-4C21-B484-9A7B75D2EDD0}"/>
              </a:ext>
            </a:extLst>
          </p:cNvPr>
          <p:cNvSpPr>
            <a:spLocks noGrp="1"/>
          </p:cNvSpPr>
          <p:nvPr>
            <p:ph type="title"/>
          </p:nvPr>
        </p:nvSpPr>
        <p:spPr>
          <a:xfrm>
            <a:off x="4355976" y="205979"/>
            <a:ext cx="3096344" cy="857250"/>
          </a:xfrm>
        </p:spPr>
        <p:txBody>
          <a:bodyPr>
            <a:normAutofit fontScale="90000"/>
          </a:bodyPr>
          <a:lstStyle/>
          <a:p>
            <a:r>
              <a:rPr lang="de-DE" dirty="0"/>
              <a:t>School-level </a:t>
            </a:r>
            <a:r>
              <a:rPr lang="de-DE" dirty="0" err="1"/>
              <a:t>findings</a:t>
            </a:r>
            <a:r>
              <a:rPr lang="de-DE" dirty="0"/>
              <a:t> in Steinmann &amp; Olsen (</a:t>
            </a:r>
            <a:r>
              <a:rPr lang="de-DE" dirty="0" err="1"/>
              <a:t>under</a:t>
            </a:r>
            <a:r>
              <a:rPr lang="de-DE" dirty="0"/>
              <a:t> review)</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270B3C-AF86-4D5F-AEAC-C7A0DCCEE984}"/>
                  </a:ext>
                </a:extLst>
              </p:cNvPr>
              <p:cNvSpPr>
                <a:spLocks noGrp="1"/>
              </p:cNvSpPr>
              <p:nvPr>
                <p:ph idx="1"/>
              </p:nvPr>
            </p:nvSpPr>
            <p:spPr>
              <a:xfrm>
                <a:off x="4788024" y="1419621"/>
                <a:ext cx="3898776" cy="3175001"/>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nb-NO" sz="1400" i="1">
                              <a:latin typeface="Cambria Math" panose="02040503050406030204" pitchFamily="18" charset="0"/>
                            </a:rPr>
                          </m:ctrlPr>
                        </m:sSubPr>
                        <m:e>
                          <m:r>
                            <a:rPr lang="en-US" sz="1400" i="1">
                              <a:latin typeface="Cambria Math" panose="02040503050406030204" pitchFamily="18" charset="0"/>
                            </a:rPr>
                            <m:t>𝑌</m:t>
                          </m:r>
                        </m:e>
                        <m:sub>
                          <m:r>
                            <a:rPr lang="en-US" sz="1400" i="1">
                              <a:latin typeface="Cambria Math" panose="02040503050406030204" pitchFamily="18" charset="0"/>
                            </a:rPr>
                            <m:t>𝑖𝑗</m:t>
                          </m:r>
                        </m:sub>
                      </m:sSub>
                      <m:r>
                        <a:rPr lang="en-US" sz="1400" i="1">
                          <a:latin typeface="Cambria Math" panose="02040503050406030204" pitchFamily="18" charset="0"/>
                        </a:rPr>
                        <m:t>=</m:t>
                      </m:r>
                      <m:sSub>
                        <m:sSubPr>
                          <m:ctrlPr>
                            <a:rPr lang="nb-NO" sz="1400" i="1">
                              <a:latin typeface="Cambria Math" panose="02040503050406030204" pitchFamily="18" charset="0"/>
                            </a:rPr>
                          </m:ctrlPr>
                        </m:sSubPr>
                        <m:e>
                          <m:r>
                            <a:rPr lang="en-US" sz="1400" i="1">
                              <a:latin typeface="Cambria Math" panose="02040503050406030204" pitchFamily="18" charset="0"/>
                            </a:rPr>
                            <m:t>𝛾</m:t>
                          </m:r>
                        </m:e>
                        <m:sub>
                          <m:r>
                            <a:rPr lang="en-US" sz="1400" i="1">
                              <a:latin typeface="Cambria Math" panose="02040503050406030204" pitchFamily="18" charset="0"/>
                            </a:rPr>
                            <m:t>00</m:t>
                          </m:r>
                        </m:sub>
                      </m:sSub>
                      <m:r>
                        <a:rPr lang="en-US" sz="1400" i="1">
                          <a:latin typeface="Cambria Math" panose="02040503050406030204" pitchFamily="18" charset="0"/>
                        </a:rPr>
                        <m:t>+</m:t>
                      </m:r>
                      <m:sSub>
                        <m:sSubPr>
                          <m:ctrlPr>
                            <a:rPr lang="nb-NO"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0</m:t>
                          </m:r>
                          <m:r>
                            <a:rPr lang="en-US" sz="1400" i="1">
                              <a:latin typeface="Cambria Math" panose="02040503050406030204" pitchFamily="18" charset="0"/>
                            </a:rPr>
                            <m:t>𝑗</m:t>
                          </m:r>
                        </m:sub>
                      </m:sSub>
                      <m:r>
                        <a:rPr lang="en-US" sz="1400" i="1">
                          <a:latin typeface="Cambria Math" panose="02040503050406030204" pitchFamily="18" charset="0"/>
                        </a:rPr>
                        <m:t>+</m:t>
                      </m:r>
                      <m:sSub>
                        <m:sSubPr>
                          <m:ctrlPr>
                            <a:rPr lang="nb-NO" sz="1400" i="1">
                              <a:latin typeface="Cambria Math" panose="02040503050406030204" pitchFamily="18" charset="0"/>
                            </a:rPr>
                          </m:ctrlPr>
                        </m:sSubPr>
                        <m:e>
                          <m:r>
                            <a:rPr lang="en-US" sz="1400" i="1">
                              <a:latin typeface="Cambria Math" panose="02040503050406030204" pitchFamily="18" charset="0"/>
                            </a:rPr>
                            <m:t>𝛾</m:t>
                          </m:r>
                        </m:e>
                        <m:sub>
                          <m:r>
                            <a:rPr lang="en-US" sz="1400" i="1">
                              <a:latin typeface="Cambria Math" panose="02040503050406030204" pitchFamily="18" charset="0"/>
                            </a:rPr>
                            <m:t>10</m:t>
                          </m:r>
                        </m:sub>
                      </m:sSub>
                      <m:sSub>
                        <m:sSubPr>
                          <m:ctrlPr>
                            <a:rPr lang="nb-NO" sz="1400" i="1">
                              <a:latin typeface="Cambria Math" panose="02040503050406030204" pitchFamily="18" charset="0"/>
                            </a:rPr>
                          </m:ctrlPr>
                        </m:sSubPr>
                        <m:e>
                          <m:r>
                            <a:rPr lang="en-US" sz="1400" i="1">
                              <a:latin typeface="Cambria Math" panose="02040503050406030204" pitchFamily="18" charset="0"/>
                            </a:rPr>
                            <m:t>𝐷</m:t>
                          </m:r>
                        </m:e>
                        <m:sub>
                          <m:r>
                            <a:rPr lang="en-US" sz="1400" i="1">
                              <a:latin typeface="Cambria Math" panose="02040503050406030204" pitchFamily="18" charset="0"/>
                            </a:rPr>
                            <m:t>𝑖𝑗</m:t>
                          </m:r>
                        </m:sub>
                      </m:sSub>
                      <m:r>
                        <a:rPr lang="en-US" sz="1400" i="1">
                          <a:latin typeface="Cambria Math" panose="02040503050406030204" pitchFamily="18" charset="0"/>
                        </a:rPr>
                        <m:t>+</m:t>
                      </m:r>
                      <m:sSub>
                        <m:sSubPr>
                          <m:ctrlPr>
                            <a:rPr lang="nb-NO" sz="1400" i="1">
                              <a:latin typeface="Cambria Math" panose="02040503050406030204" pitchFamily="18" charset="0"/>
                            </a:rPr>
                          </m:ctrlPr>
                        </m:sSubPr>
                        <m:e>
                          <m:r>
                            <a:rPr lang="en-US" sz="1400" i="1">
                              <a:latin typeface="Cambria Math" panose="02040503050406030204" pitchFamily="18" charset="0"/>
                            </a:rPr>
                            <m:t>𝑢</m:t>
                          </m:r>
                        </m:e>
                        <m:sub>
                          <m:r>
                            <a:rPr lang="en-US" sz="1400" i="1">
                              <a:latin typeface="Cambria Math" panose="02040503050406030204" pitchFamily="18" charset="0"/>
                            </a:rPr>
                            <m:t>1</m:t>
                          </m:r>
                          <m:r>
                            <a:rPr lang="en-US" sz="1400" i="1">
                              <a:latin typeface="Cambria Math" panose="02040503050406030204" pitchFamily="18" charset="0"/>
                            </a:rPr>
                            <m:t>𝑗</m:t>
                          </m:r>
                        </m:sub>
                      </m:sSub>
                      <m:sSub>
                        <m:sSubPr>
                          <m:ctrlPr>
                            <a:rPr lang="nb-NO" sz="1400" i="1">
                              <a:latin typeface="Cambria Math" panose="02040503050406030204" pitchFamily="18" charset="0"/>
                            </a:rPr>
                          </m:ctrlPr>
                        </m:sSubPr>
                        <m:e>
                          <m:r>
                            <a:rPr lang="en-US" sz="1400" i="1">
                              <a:latin typeface="Cambria Math" panose="02040503050406030204" pitchFamily="18" charset="0"/>
                            </a:rPr>
                            <m:t>𝐷</m:t>
                          </m:r>
                        </m:e>
                        <m:sub>
                          <m:r>
                            <a:rPr lang="en-US" sz="1400" i="1">
                              <a:latin typeface="Cambria Math" panose="02040503050406030204" pitchFamily="18" charset="0"/>
                            </a:rPr>
                            <m:t>𝑖𝑗</m:t>
                          </m:r>
                        </m:sub>
                      </m:sSub>
                      <m:r>
                        <a:rPr lang="en-US" sz="1400" i="1">
                          <a:latin typeface="Cambria Math" panose="02040503050406030204" pitchFamily="18" charset="0"/>
                        </a:rPr>
                        <m:t>+</m:t>
                      </m:r>
                      <m:sSub>
                        <m:sSubPr>
                          <m:ctrlPr>
                            <a:rPr lang="nb-NO" sz="1400" i="1">
                              <a:latin typeface="Cambria Math" panose="02040503050406030204" pitchFamily="18" charset="0"/>
                            </a:rPr>
                          </m:ctrlPr>
                        </m:sSubPr>
                        <m:e>
                          <m:r>
                            <a:rPr lang="en-US" sz="1400" i="1">
                              <a:latin typeface="Cambria Math" panose="02040503050406030204" pitchFamily="18" charset="0"/>
                            </a:rPr>
                            <m:t>𝛽</m:t>
                          </m:r>
                        </m:e>
                        <m:sub>
                          <m:r>
                            <a:rPr lang="en-US" sz="1400" i="1">
                              <a:latin typeface="Cambria Math" panose="02040503050406030204" pitchFamily="18" charset="0"/>
                            </a:rPr>
                            <m:t>2</m:t>
                          </m:r>
                        </m:sub>
                      </m:sSub>
                      <m:sSub>
                        <m:sSubPr>
                          <m:ctrlPr>
                            <a:rPr lang="nb-NO"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𝑖𝑗</m:t>
                          </m:r>
                        </m:sub>
                      </m:sSub>
                      <m:r>
                        <a:rPr lang="en-US" sz="1400" i="1">
                          <a:latin typeface="Cambria Math" panose="02040503050406030204" pitchFamily="18" charset="0"/>
                        </a:rPr>
                        <m:t>+</m:t>
                      </m:r>
                      <m:sSub>
                        <m:sSubPr>
                          <m:ctrlPr>
                            <a:rPr lang="nb-NO" sz="1400" i="1">
                              <a:latin typeface="Cambria Math" panose="02040503050406030204" pitchFamily="18" charset="0"/>
                            </a:rPr>
                          </m:ctrlPr>
                        </m:sSubPr>
                        <m:e>
                          <m:r>
                            <a:rPr lang="en-US" sz="1400" i="1">
                              <a:latin typeface="Cambria Math" panose="02040503050406030204" pitchFamily="18" charset="0"/>
                            </a:rPr>
                            <m:t>𝑟</m:t>
                          </m:r>
                        </m:e>
                        <m:sub>
                          <m:r>
                            <a:rPr lang="en-US" sz="1400" i="1">
                              <a:latin typeface="Cambria Math" panose="02040503050406030204" pitchFamily="18" charset="0"/>
                            </a:rPr>
                            <m:t>𝑖𝑗</m:t>
                          </m:r>
                        </m:sub>
                      </m:sSub>
                    </m:oMath>
                  </m:oMathPara>
                </a14:m>
                <a:endParaRPr lang="de-DE" sz="1800" i="1" dirty="0"/>
              </a:p>
              <a:p>
                <a:r>
                  <a:rPr lang="en-GB" dirty="0"/>
                  <a:t>Both the intercept and added-year slope were modelled to vary between schools</a:t>
                </a:r>
              </a:p>
              <a:p>
                <a:pPr lvl="1"/>
                <a14:m>
                  <m:oMath xmlns:m="http://schemas.openxmlformats.org/officeDocument/2006/math">
                    <m:sSub>
                      <m:sSubPr>
                        <m:ctrlPr>
                          <a:rPr lang="nb-NO" sz="1200" i="1">
                            <a:latin typeface="Cambria Math" panose="02040503050406030204" pitchFamily="18" charset="0"/>
                          </a:rPr>
                        </m:ctrlPr>
                      </m:sSubPr>
                      <m:e>
                        <m:r>
                          <a:rPr lang="en-US" sz="1200" i="1">
                            <a:latin typeface="Cambria Math" panose="02040503050406030204" pitchFamily="18" charset="0"/>
                          </a:rPr>
                          <m:t>𝑢</m:t>
                        </m:r>
                      </m:e>
                      <m:sub>
                        <m:r>
                          <a:rPr lang="en-US" sz="1200" i="1">
                            <a:latin typeface="Cambria Math" panose="02040503050406030204" pitchFamily="18" charset="0"/>
                          </a:rPr>
                          <m:t>0</m:t>
                        </m:r>
                        <m:r>
                          <a:rPr lang="en-US" sz="1200" i="1">
                            <a:latin typeface="Cambria Math" panose="02040503050406030204" pitchFamily="18" charset="0"/>
                          </a:rPr>
                          <m:t>𝑗</m:t>
                        </m:r>
                      </m:sub>
                    </m:sSub>
                  </m:oMath>
                </a14:m>
                <a:r>
                  <a:rPr lang="en-GB" sz="900" dirty="0"/>
                  <a:t> </a:t>
                </a:r>
                <a:r>
                  <a:rPr lang="en-GB" sz="1200" dirty="0"/>
                  <a:t>reflects between-school variation of intercept (i.e., student selection)</a:t>
                </a:r>
              </a:p>
              <a:p>
                <a:pPr lvl="1"/>
                <a14:m>
                  <m:oMath xmlns:m="http://schemas.openxmlformats.org/officeDocument/2006/math">
                    <m:sSub>
                      <m:sSubPr>
                        <m:ctrlPr>
                          <a:rPr lang="nb-NO" sz="1200" i="1">
                            <a:latin typeface="Cambria Math" panose="02040503050406030204" pitchFamily="18" charset="0"/>
                          </a:rPr>
                        </m:ctrlPr>
                      </m:sSubPr>
                      <m:e>
                        <m:r>
                          <a:rPr lang="en-US" sz="1200" i="1">
                            <a:latin typeface="Cambria Math" panose="02040503050406030204" pitchFamily="18" charset="0"/>
                          </a:rPr>
                          <m:t>𝑢</m:t>
                        </m:r>
                      </m:e>
                      <m:sub>
                        <m:r>
                          <a:rPr lang="en-US" sz="1200" i="1">
                            <a:latin typeface="Cambria Math" panose="02040503050406030204" pitchFamily="18" charset="0"/>
                          </a:rPr>
                          <m:t>1</m:t>
                        </m:r>
                        <m:r>
                          <a:rPr lang="en-US" sz="1200" i="1">
                            <a:latin typeface="Cambria Math" panose="02040503050406030204" pitchFamily="18" charset="0"/>
                          </a:rPr>
                          <m:t>𝑗</m:t>
                        </m:r>
                      </m:sub>
                    </m:sSub>
                    <m:sSub>
                      <m:sSubPr>
                        <m:ctrlPr>
                          <a:rPr lang="nb-NO" sz="1200" i="1">
                            <a:latin typeface="Cambria Math" panose="02040503050406030204" pitchFamily="18" charset="0"/>
                          </a:rPr>
                        </m:ctrlPr>
                      </m:sSubPr>
                      <m:e>
                        <m:r>
                          <a:rPr lang="en-US" sz="1200" i="1">
                            <a:latin typeface="Cambria Math" panose="02040503050406030204" pitchFamily="18" charset="0"/>
                          </a:rPr>
                          <m:t>𝐷</m:t>
                        </m:r>
                      </m:e>
                      <m:sub>
                        <m:r>
                          <a:rPr lang="en-US" sz="1200" i="1">
                            <a:latin typeface="Cambria Math" panose="02040503050406030204" pitchFamily="18" charset="0"/>
                          </a:rPr>
                          <m:t>𝑖𝑗</m:t>
                        </m:r>
                      </m:sub>
                    </m:sSub>
                  </m:oMath>
                </a14:m>
                <a:r>
                  <a:rPr lang="en-GB" sz="1200" dirty="0"/>
                  <a:t> reflects between-school variation of added-year slope (i.e., equality of school effectiveness)</a:t>
                </a:r>
              </a:p>
              <a:p>
                <a:pPr marL="0" indent="0">
                  <a:buNone/>
                </a:pPr>
                <a:endParaRPr lang="en-US" dirty="0"/>
              </a:p>
            </p:txBody>
          </p:sp>
        </mc:Choice>
        <mc:Fallback>
          <p:sp>
            <p:nvSpPr>
              <p:cNvPr id="3" name="Content Placeholder 2">
                <a:extLst>
                  <a:ext uri="{FF2B5EF4-FFF2-40B4-BE49-F238E27FC236}">
                    <a16:creationId xmlns:a16="http://schemas.microsoft.com/office/drawing/2014/main" id="{6D270B3C-AF86-4D5F-AEAC-C7A0DCCEE984}"/>
                  </a:ext>
                </a:extLst>
              </p:cNvPr>
              <p:cNvSpPr>
                <a:spLocks noGrp="1" noRot="1" noChangeAspect="1" noMove="1" noResize="1" noEditPoints="1" noAdjustHandles="1" noChangeArrowheads="1" noChangeShapeType="1" noTextEdit="1"/>
              </p:cNvSpPr>
              <p:nvPr>
                <p:ph idx="1"/>
              </p:nvPr>
            </p:nvSpPr>
            <p:spPr>
              <a:xfrm>
                <a:off x="4788024" y="1419621"/>
                <a:ext cx="3898776" cy="3175001"/>
              </a:xfrm>
              <a:blipFill>
                <a:blip r:embed="rId2"/>
                <a:stretch>
                  <a:fillRect l="-469" r="-469"/>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2D310A7-9C83-4FC7-897D-EFD7CAB89A13}"/>
              </a:ext>
            </a:extLst>
          </p:cNvPr>
          <p:cNvCxnSpPr/>
          <p:nvPr/>
        </p:nvCxnSpPr>
        <p:spPr>
          <a:xfrm flipH="1" flipV="1">
            <a:off x="913771" y="903024"/>
            <a:ext cx="2443" cy="230504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8DD5A2C2-A6EE-4BB9-B0A0-EF3E82FF592B}"/>
              </a:ext>
            </a:extLst>
          </p:cNvPr>
          <p:cNvCxnSpPr/>
          <p:nvPr/>
        </p:nvCxnSpPr>
        <p:spPr>
          <a:xfrm>
            <a:off x="913771" y="3212148"/>
            <a:ext cx="3003149"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2ACBC40-C740-4631-AF85-323A848A1906}"/>
              </a:ext>
            </a:extLst>
          </p:cNvPr>
          <p:cNvSpPr txBox="1"/>
          <p:nvPr/>
        </p:nvSpPr>
        <p:spPr>
          <a:xfrm>
            <a:off x="790620" y="3212147"/>
            <a:ext cx="312630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Age in months</a:t>
            </a:r>
          </a:p>
        </p:txBody>
      </p:sp>
      <p:cxnSp>
        <p:nvCxnSpPr>
          <p:cNvPr id="8" name="Straight Connector 7">
            <a:extLst>
              <a:ext uri="{FF2B5EF4-FFF2-40B4-BE49-F238E27FC236}">
                <a16:creationId xmlns:a16="http://schemas.microsoft.com/office/drawing/2014/main" id="{2CA66F7A-B60C-4F3A-B4C8-590BFA386B61}"/>
              </a:ext>
            </a:extLst>
          </p:cNvPr>
          <p:cNvCxnSpPr/>
          <p:nvPr/>
        </p:nvCxnSpPr>
        <p:spPr>
          <a:xfrm flipH="1">
            <a:off x="1008357" y="2291572"/>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834C7B8-0286-425B-9EE2-26AD49F0E996}"/>
              </a:ext>
            </a:extLst>
          </p:cNvPr>
          <p:cNvCxnSpPr/>
          <p:nvPr/>
        </p:nvCxnSpPr>
        <p:spPr>
          <a:xfrm flipH="1">
            <a:off x="2378863" y="1235938"/>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714B66-110A-4A41-9700-CEB96F617779}"/>
              </a:ext>
            </a:extLst>
          </p:cNvPr>
          <p:cNvCxnSpPr/>
          <p:nvPr/>
        </p:nvCxnSpPr>
        <p:spPr>
          <a:xfrm flipH="1">
            <a:off x="1008357" y="2133998"/>
            <a:ext cx="1278900" cy="462985"/>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B24CC4-276F-40D7-A493-06845DD14BC8}"/>
              </a:ext>
            </a:extLst>
          </p:cNvPr>
          <p:cNvCxnSpPr/>
          <p:nvPr/>
        </p:nvCxnSpPr>
        <p:spPr>
          <a:xfrm flipH="1">
            <a:off x="2378863" y="1365957"/>
            <a:ext cx="1278900" cy="462985"/>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E0E052-2E01-44B6-A3EA-2B69799C5170}"/>
              </a:ext>
            </a:extLst>
          </p:cNvPr>
          <p:cNvCxnSpPr/>
          <p:nvPr/>
        </p:nvCxnSpPr>
        <p:spPr>
          <a:xfrm flipH="1">
            <a:off x="1008357" y="1607722"/>
            <a:ext cx="1278900" cy="46298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AB7F08-8782-4D9F-BD34-EF2F8A3F5357}"/>
              </a:ext>
            </a:extLst>
          </p:cNvPr>
          <p:cNvCxnSpPr/>
          <p:nvPr/>
        </p:nvCxnSpPr>
        <p:spPr>
          <a:xfrm flipH="1">
            <a:off x="2378863" y="979788"/>
            <a:ext cx="1278900" cy="46298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391624-F9DA-43EE-B227-B1D189BB1730}"/>
              </a:ext>
            </a:extLst>
          </p:cNvPr>
          <p:cNvSpPr txBox="1"/>
          <p:nvPr/>
        </p:nvSpPr>
        <p:spPr>
          <a:xfrm>
            <a:off x="3657763" y="1222681"/>
            <a:ext cx="317105" cy="261609"/>
          </a:xfrm>
          <a:prstGeom prst="rect">
            <a:avLst/>
          </a:prstGeom>
          <a:noFill/>
        </p:spPr>
        <p:txBody>
          <a:bodyPr wrap="square" rtlCol="0" anchor="ctr">
            <a:spAutoFit/>
          </a:bodyPr>
          <a:lstStyle/>
          <a:p>
            <a:r>
              <a:rPr lang="en-US" sz="1100" dirty="0">
                <a:latin typeface="Times New Roman" panose="02020603050405020304" pitchFamily="18" charset="0"/>
                <a:cs typeface="Times New Roman" panose="02020603050405020304" pitchFamily="18" charset="0"/>
              </a:rPr>
              <a:t>C</a:t>
            </a:r>
          </a:p>
        </p:txBody>
      </p:sp>
      <p:sp>
        <p:nvSpPr>
          <p:cNvPr id="15" name="TextBox 14">
            <a:extLst>
              <a:ext uri="{FF2B5EF4-FFF2-40B4-BE49-F238E27FC236}">
                <a16:creationId xmlns:a16="http://schemas.microsoft.com/office/drawing/2014/main" id="{434B1D14-B389-444C-BF95-59734AD5F7CA}"/>
              </a:ext>
            </a:extLst>
          </p:cNvPr>
          <p:cNvSpPr txBox="1"/>
          <p:nvPr/>
        </p:nvSpPr>
        <p:spPr>
          <a:xfrm>
            <a:off x="3658808" y="1092386"/>
            <a:ext cx="317105" cy="261609"/>
          </a:xfrm>
          <a:prstGeom prst="rect">
            <a:avLst/>
          </a:prstGeom>
          <a:noFill/>
        </p:spPr>
        <p:txBody>
          <a:bodyPr wrap="square" rtlCol="0" anchor="ctr">
            <a:spAutoFit/>
          </a:bodyPr>
          <a:lstStyle/>
          <a:p>
            <a:r>
              <a:rPr lang="en-US" sz="1100" dirty="0">
                <a:latin typeface="Times New Roman" panose="02020603050405020304" pitchFamily="18" charset="0"/>
                <a:cs typeface="Times New Roman" panose="02020603050405020304" pitchFamily="18" charset="0"/>
              </a:rPr>
              <a:t>B</a:t>
            </a:r>
          </a:p>
        </p:txBody>
      </p:sp>
      <p:sp>
        <p:nvSpPr>
          <p:cNvPr id="16" name="TextBox 15">
            <a:extLst>
              <a:ext uri="{FF2B5EF4-FFF2-40B4-BE49-F238E27FC236}">
                <a16:creationId xmlns:a16="http://schemas.microsoft.com/office/drawing/2014/main" id="{8A3A72DC-AC9C-4C64-8670-D63F951D64BD}"/>
              </a:ext>
            </a:extLst>
          </p:cNvPr>
          <p:cNvSpPr txBox="1"/>
          <p:nvPr/>
        </p:nvSpPr>
        <p:spPr>
          <a:xfrm>
            <a:off x="3657762" y="843558"/>
            <a:ext cx="317105" cy="261609"/>
          </a:xfrm>
          <a:prstGeom prst="rect">
            <a:avLst/>
          </a:prstGeom>
          <a:noFill/>
        </p:spPr>
        <p:txBody>
          <a:bodyPr wrap="square" rtlCol="0" anchor="ctr">
            <a:spAutoFit/>
          </a:bodyPr>
          <a:lstStyle/>
          <a:p>
            <a:r>
              <a:rPr lang="en-US" sz="1100" dirty="0">
                <a:latin typeface="Times New Roman" panose="02020603050405020304" pitchFamily="18" charset="0"/>
                <a:cs typeface="Times New Roman" panose="02020603050405020304" pitchFamily="18" charset="0"/>
              </a:rPr>
              <a:t>A</a:t>
            </a:r>
          </a:p>
        </p:txBody>
      </p:sp>
      <p:cxnSp>
        <p:nvCxnSpPr>
          <p:cNvPr id="17" name="Straight Connector 16">
            <a:extLst>
              <a:ext uri="{FF2B5EF4-FFF2-40B4-BE49-F238E27FC236}">
                <a16:creationId xmlns:a16="http://schemas.microsoft.com/office/drawing/2014/main" id="{1E5BBB1A-9E9B-4116-84B6-C460A9F976D5}"/>
              </a:ext>
            </a:extLst>
          </p:cNvPr>
          <p:cNvCxnSpPr/>
          <p:nvPr/>
        </p:nvCxnSpPr>
        <p:spPr>
          <a:xfrm flipH="1">
            <a:off x="2287257" y="1828942"/>
            <a:ext cx="91606" cy="30505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CBEFD8-6646-41C3-BBBC-DAE21B868E5D}"/>
              </a:ext>
            </a:extLst>
          </p:cNvPr>
          <p:cNvCxnSpPr/>
          <p:nvPr/>
        </p:nvCxnSpPr>
        <p:spPr>
          <a:xfrm flipH="1">
            <a:off x="2287257" y="1698923"/>
            <a:ext cx="91606" cy="59264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737AE7-D65C-4102-8765-748829138A78}"/>
              </a:ext>
            </a:extLst>
          </p:cNvPr>
          <p:cNvCxnSpPr/>
          <p:nvPr/>
        </p:nvCxnSpPr>
        <p:spPr>
          <a:xfrm flipH="1">
            <a:off x="2287257" y="1442773"/>
            <a:ext cx="91606" cy="1524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51F7ED3E-3E4A-4130-88B4-36BC0E028991}"/>
              </a:ext>
            </a:extLst>
          </p:cNvPr>
          <p:cNvSpPr/>
          <p:nvPr/>
        </p:nvSpPr>
        <p:spPr>
          <a:xfrm rot="5400000">
            <a:off x="1550741" y="2250978"/>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3D81814C-A0B7-4C40-9124-C4F6E30B1D25}"/>
              </a:ext>
            </a:extLst>
          </p:cNvPr>
          <p:cNvSpPr txBox="1"/>
          <p:nvPr/>
        </p:nvSpPr>
        <p:spPr>
          <a:xfrm>
            <a:off x="1000108" y="2953338"/>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Lower grade</a:t>
            </a:r>
          </a:p>
        </p:txBody>
      </p:sp>
      <p:sp>
        <p:nvSpPr>
          <p:cNvPr id="22" name="Right Brace 21">
            <a:extLst>
              <a:ext uri="{FF2B5EF4-FFF2-40B4-BE49-F238E27FC236}">
                <a16:creationId xmlns:a16="http://schemas.microsoft.com/office/drawing/2014/main" id="{168E311A-846D-4E95-84E4-EC2B71204F74}"/>
              </a:ext>
            </a:extLst>
          </p:cNvPr>
          <p:cNvSpPr/>
          <p:nvPr/>
        </p:nvSpPr>
        <p:spPr>
          <a:xfrm rot="5400000">
            <a:off x="2929495" y="2249573"/>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D505F941-CC8D-440A-B5F3-EF2AE9EC2AEF}"/>
              </a:ext>
            </a:extLst>
          </p:cNvPr>
          <p:cNvSpPr txBox="1"/>
          <p:nvPr/>
        </p:nvSpPr>
        <p:spPr>
          <a:xfrm>
            <a:off x="2378862" y="2951933"/>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Upper grade</a:t>
            </a:r>
          </a:p>
        </p:txBody>
      </p:sp>
      <p:sp>
        <p:nvSpPr>
          <p:cNvPr id="24" name="TextBox 23">
            <a:extLst>
              <a:ext uri="{FF2B5EF4-FFF2-40B4-BE49-F238E27FC236}">
                <a16:creationId xmlns:a16="http://schemas.microsoft.com/office/drawing/2014/main" id="{5AFBDB5A-BD19-4E09-9484-448400EBC229}"/>
              </a:ext>
            </a:extLst>
          </p:cNvPr>
          <p:cNvSpPr txBox="1"/>
          <p:nvPr/>
        </p:nvSpPr>
        <p:spPr>
          <a:xfrm rot="16200000">
            <a:off x="-366607" y="1924740"/>
            <a:ext cx="2305042"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Achievement</a:t>
            </a:r>
          </a:p>
        </p:txBody>
      </p:sp>
      <p:grpSp>
        <p:nvGrpSpPr>
          <p:cNvPr id="25" name="Group 24">
            <a:extLst>
              <a:ext uri="{FF2B5EF4-FFF2-40B4-BE49-F238E27FC236}">
                <a16:creationId xmlns:a16="http://schemas.microsoft.com/office/drawing/2014/main" id="{B025C94E-B4DD-4A2C-A294-68BE3C334A78}"/>
              </a:ext>
            </a:extLst>
          </p:cNvPr>
          <p:cNvGrpSpPr/>
          <p:nvPr/>
        </p:nvGrpSpPr>
        <p:grpSpPr>
          <a:xfrm>
            <a:off x="2415345" y="2291572"/>
            <a:ext cx="1393570" cy="462985"/>
            <a:chOff x="2393396" y="2653716"/>
            <a:chExt cx="1393570" cy="226368"/>
          </a:xfrm>
        </p:grpSpPr>
        <p:sp>
          <p:nvSpPr>
            <p:cNvPr id="26" name="Right Brace 25">
              <a:extLst>
                <a:ext uri="{FF2B5EF4-FFF2-40B4-BE49-F238E27FC236}">
                  <a16:creationId xmlns:a16="http://schemas.microsoft.com/office/drawing/2014/main" id="{DCDA4CDC-5FB2-4C1B-8F5C-8BA8B5EAFCD4}"/>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7AC7431-7A14-4330-8E71-B10574F82770}"/>
                </a:ext>
              </a:extLst>
            </p:cNvPr>
            <p:cNvSpPr txBox="1"/>
            <p:nvPr/>
          </p:nvSpPr>
          <p:spPr>
            <a:xfrm>
              <a:off x="2571896" y="2698593"/>
              <a:ext cx="1215070" cy="127909"/>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Stable age effects</a:t>
              </a:r>
            </a:p>
          </p:txBody>
        </p:sp>
      </p:grpSp>
      <p:grpSp>
        <p:nvGrpSpPr>
          <p:cNvPr id="28" name="Group 27">
            <a:extLst>
              <a:ext uri="{FF2B5EF4-FFF2-40B4-BE49-F238E27FC236}">
                <a16:creationId xmlns:a16="http://schemas.microsoft.com/office/drawing/2014/main" id="{CDD8E9E4-6B29-4E6F-A7B7-D1E3ECFE8B13}"/>
              </a:ext>
            </a:extLst>
          </p:cNvPr>
          <p:cNvGrpSpPr/>
          <p:nvPr/>
        </p:nvGrpSpPr>
        <p:grpSpPr>
          <a:xfrm>
            <a:off x="2416764" y="1454735"/>
            <a:ext cx="1393570" cy="834039"/>
            <a:chOff x="2393396" y="2653716"/>
            <a:chExt cx="1393570" cy="226368"/>
          </a:xfrm>
        </p:grpSpPr>
        <p:sp>
          <p:nvSpPr>
            <p:cNvPr id="29" name="Right Brace 28">
              <a:extLst>
                <a:ext uri="{FF2B5EF4-FFF2-40B4-BE49-F238E27FC236}">
                  <a16:creationId xmlns:a16="http://schemas.microsoft.com/office/drawing/2014/main" id="{E1E0D5B1-ABE1-471B-948C-34A59D8207EF}"/>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58EF3571-4DBD-4515-9769-087F0EB85F74}"/>
                </a:ext>
              </a:extLst>
            </p:cNvPr>
            <p:cNvSpPr txBox="1"/>
            <p:nvPr/>
          </p:nvSpPr>
          <p:spPr>
            <a:xfrm>
              <a:off x="2571896" y="2704073"/>
              <a:ext cx="1215070" cy="116948"/>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Differences in added-year effects</a:t>
              </a:r>
            </a:p>
          </p:txBody>
        </p:sp>
      </p:grpSp>
      <p:grpSp>
        <p:nvGrpSpPr>
          <p:cNvPr id="31" name="Group 30">
            <a:extLst>
              <a:ext uri="{FF2B5EF4-FFF2-40B4-BE49-F238E27FC236}">
                <a16:creationId xmlns:a16="http://schemas.microsoft.com/office/drawing/2014/main" id="{BC0CD972-9908-48D8-92B8-D7BFAE09730E}"/>
              </a:ext>
            </a:extLst>
          </p:cNvPr>
          <p:cNvGrpSpPr/>
          <p:nvPr/>
        </p:nvGrpSpPr>
        <p:grpSpPr>
          <a:xfrm>
            <a:off x="1039365" y="2083256"/>
            <a:ext cx="1209991" cy="683943"/>
            <a:chOff x="2393396" y="2653716"/>
            <a:chExt cx="1209991" cy="226368"/>
          </a:xfrm>
        </p:grpSpPr>
        <p:sp>
          <p:nvSpPr>
            <p:cNvPr id="32" name="Right Brace 31">
              <a:extLst>
                <a:ext uri="{FF2B5EF4-FFF2-40B4-BE49-F238E27FC236}">
                  <a16:creationId xmlns:a16="http://schemas.microsoft.com/office/drawing/2014/main" id="{19156DD1-44FF-44A5-AB07-5C58AAF0FD0F}"/>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4E2B9011-B254-4777-9E94-C89634A0FB97}"/>
                </a:ext>
              </a:extLst>
            </p:cNvPr>
            <p:cNvSpPr txBox="1"/>
            <p:nvPr/>
          </p:nvSpPr>
          <p:spPr>
            <a:xfrm>
              <a:off x="2571896" y="2663228"/>
              <a:ext cx="1031491" cy="198639"/>
            </a:xfrm>
            <a:prstGeom prst="rect">
              <a:avLst/>
            </a:prstGeom>
            <a:solidFill>
              <a:srgbClr val="FFFFFF">
                <a:alpha val="69020"/>
              </a:srgbClr>
            </a:solid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Differences in student selection</a:t>
              </a:r>
            </a:p>
          </p:txBody>
        </p:sp>
      </p:grpSp>
      <p:sp>
        <p:nvSpPr>
          <p:cNvPr id="34" name="Rectangle 33">
            <a:extLst>
              <a:ext uri="{FF2B5EF4-FFF2-40B4-BE49-F238E27FC236}">
                <a16:creationId xmlns:a16="http://schemas.microsoft.com/office/drawing/2014/main" id="{A3BECE92-F980-49EB-8F75-B61C1E05DF4E}"/>
              </a:ext>
            </a:extLst>
          </p:cNvPr>
          <p:cNvSpPr/>
          <p:nvPr/>
        </p:nvSpPr>
        <p:spPr>
          <a:xfrm>
            <a:off x="611560" y="3602789"/>
            <a:ext cx="3607569" cy="738664"/>
          </a:xfrm>
          <a:prstGeom prst="rect">
            <a:avLst/>
          </a:prstGeom>
        </p:spPr>
        <p:txBody>
          <a:bodyPr wrap="square">
            <a:spAutoFit/>
          </a:bodyPr>
          <a:lstStyle/>
          <a:p>
            <a:pPr marL="285750" indent="-285750">
              <a:buFont typeface="Wingdings" panose="05000000000000000000" pitchFamily="2" charset="2"/>
              <a:buChar char="Ø"/>
            </a:pPr>
            <a:r>
              <a:rPr lang="en-GB" sz="1400" dirty="0">
                <a:solidFill>
                  <a:srgbClr val="BF2B2A"/>
                </a:solidFill>
              </a:rPr>
              <a:t>How large is between-school variation in intercepts and added-year slopes?</a:t>
            </a:r>
          </a:p>
        </p:txBody>
      </p:sp>
    </p:spTree>
    <p:extLst>
      <p:ext uri="{BB962C8B-B14F-4D97-AF65-F5344CB8AC3E}">
        <p14:creationId xmlns:p14="http://schemas.microsoft.com/office/powerpoint/2010/main" val="3562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P spid="16" grpId="0"/>
      <p:bldP spid="20" grpId="0" animBg="1"/>
      <p:bldP spid="21" grpId="0"/>
      <p:bldP spid="22" grpId="0" animBg="1"/>
      <p:bldP spid="23" grpId="0"/>
      <p:bldP spid="24"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632D-1AC3-4C21-B484-9A7B75D2EDD0}"/>
              </a:ext>
            </a:extLst>
          </p:cNvPr>
          <p:cNvSpPr>
            <a:spLocks noGrp="1"/>
          </p:cNvSpPr>
          <p:nvPr>
            <p:ph type="title"/>
          </p:nvPr>
        </p:nvSpPr>
        <p:spPr>
          <a:xfrm>
            <a:off x="4355976" y="205979"/>
            <a:ext cx="3096344" cy="857250"/>
          </a:xfrm>
        </p:spPr>
        <p:txBody>
          <a:bodyPr>
            <a:normAutofit fontScale="90000"/>
          </a:bodyPr>
          <a:lstStyle/>
          <a:p>
            <a:r>
              <a:rPr lang="de-DE" dirty="0"/>
              <a:t>School-level </a:t>
            </a:r>
            <a:r>
              <a:rPr lang="de-DE" dirty="0" err="1"/>
              <a:t>findings</a:t>
            </a:r>
            <a:r>
              <a:rPr lang="de-DE" dirty="0"/>
              <a:t> in Steinmann &amp; Olsen (</a:t>
            </a:r>
            <a:r>
              <a:rPr lang="de-DE" dirty="0" err="1"/>
              <a:t>under</a:t>
            </a:r>
            <a:r>
              <a:rPr lang="de-DE" dirty="0"/>
              <a:t> review)</a:t>
            </a:r>
            <a:endParaRPr lang="en-US" dirty="0"/>
          </a:p>
        </p:txBody>
      </p:sp>
      <p:sp>
        <p:nvSpPr>
          <p:cNvPr id="3" name="Content Placeholder 2">
            <a:extLst>
              <a:ext uri="{FF2B5EF4-FFF2-40B4-BE49-F238E27FC236}">
                <a16:creationId xmlns:a16="http://schemas.microsoft.com/office/drawing/2014/main" id="{6D270B3C-AF86-4D5F-AEAC-C7A0DCCEE984}"/>
              </a:ext>
            </a:extLst>
          </p:cNvPr>
          <p:cNvSpPr>
            <a:spLocks noGrp="1"/>
          </p:cNvSpPr>
          <p:nvPr>
            <p:ph idx="1"/>
          </p:nvPr>
        </p:nvSpPr>
        <p:spPr>
          <a:xfrm>
            <a:off x="4788024" y="1419621"/>
            <a:ext cx="3898776" cy="3175001"/>
          </a:xfrm>
        </p:spPr>
        <p:txBody>
          <a:bodyPr>
            <a:normAutofit fontScale="92500" lnSpcReduction="20000"/>
          </a:bodyPr>
          <a:lstStyle/>
          <a:p>
            <a:pPr>
              <a:buFont typeface="Wingdings" panose="05000000000000000000" pitchFamily="2" charset="2"/>
              <a:buChar char="Ø"/>
            </a:pPr>
            <a:r>
              <a:rPr lang="en-GB" dirty="0"/>
              <a:t>Intercept varies between schools</a:t>
            </a:r>
          </a:p>
          <a:p>
            <a:pPr lvl="1">
              <a:buFont typeface="Wingdings" panose="05000000000000000000" pitchFamily="2" charset="2"/>
              <a:buChar char="Ø"/>
            </a:pPr>
            <a:r>
              <a:rPr lang="en-GB" sz="1200" dirty="0"/>
              <a:t>Less variation in Norway, Iceland, Sweden, and Cyprus as compared to Scotland, Greece, and the Slovak Republic</a:t>
            </a:r>
          </a:p>
          <a:p>
            <a:pPr>
              <a:buFont typeface="Wingdings" panose="05000000000000000000" pitchFamily="2" charset="2"/>
              <a:buChar char="Ø"/>
            </a:pPr>
            <a:r>
              <a:rPr lang="en-GB" dirty="0"/>
              <a:t>Added-year effects range:</a:t>
            </a:r>
          </a:p>
          <a:p>
            <a:pPr lvl="1">
              <a:buFont typeface="Wingdings" panose="05000000000000000000" pitchFamily="2" charset="2"/>
              <a:buChar char="Ø"/>
            </a:pPr>
            <a:r>
              <a:rPr lang="en-GB" sz="1200" dirty="0"/>
              <a:t>Between 0.31‒0.63 SD (mathematics) and 0.20‒0.45 SD (science) at primary school level</a:t>
            </a:r>
          </a:p>
          <a:p>
            <a:pPr lvl="1">
              <a:buFont typeface="Wingdings" panose="05000000000000000000" pitchFamily="2" charset="2"/>
              <a:buChar char="Ø"/>
            </a:pPr>
            <a:r>
              <a:rPr lang="en-GB" sz="1200" dirty="0"/>
              <a:t>Between 0.09‒0.33 SD (mathematics) and 0.08‒0.31 SD (science) at secondary school level</a:t>
            </a:r>
          </a:p>
          <a:p>
            <a:pPr>
              <a:buFont typeface="Wingdings" panose="05000000000000000000" pitchFamily="2" charset="2"/>
              <a:buChar char="Ø"/>
            </a:pPr>
            <a:r>
              <a:rPr lang="en-GB" dirty="0">
                <a:solidFill>
                  <a:srgbClr val="C00000"/>
                </a:solidFill>
              </a:rPr>
              <a:t>Equality of school effectiveness</a:t>
            </a:r>
          </a:p>
          <a:p>
            <a:pPr lvl="1">
              <a:buFont typeface="Wingdings" panose="05000000000000000000" pitchFamily="2" charset="2"/>
              <a:buChar char="Ø"/>
            </a:pPr>
            <a:r>
              <a:rPr lang="en-GB" sz="1200" dirty="0">
                <a:solidFill>
                  <a:srgbClr val="C00000"/>
                </a:solidFill>
              </a:rPr>
              <a:t>Less between-school variation in added-year slopes in Norway, Iceland, and Cyprus</a:t>
            </a:r>
          </a:p>
          <a:p>
            <a:pPr lvl="1">
              <a:buFont typeface="Wingdings" panose="05000000000000000000" pitchFamily="2" charset="2"/>
              <a:buChar char="Ø"/>
            </a:pPr>
            <a:r>
              <a:rPr lang="en-GB" sz="1200" dirty="0">
                <a:solidFill>
                  <a:srgbClr val="C00000"/>
                </a:solidFill>
              </a:rPr>
              <a:t>More pronounced in Sweden, Scotland, and Slovak Republic</a:t>
            </a:r>
          </a:p>
          <a:p>
            <a:pPr marL="0" indent="0">
              <a:buNone/>
            </a:pPr>
            <a:endParaRPr lang="en-US" dirty="0"/>
          </a:p>
        </p:txBody>
      </p:sp>
      <p:cxnSp>
        <p:nvCxnSpPr>
          <p:cNvPr id="5" name="Straight Arrow Connector 4">
            <a:extLst>
              <a:ext uri="{FF2B5EF4-FFF2-40B4-BE49-F238E27FC236}">
                <a16:creationId xmlns:a16="http://schemas.microsoft.com/office/drawing/2014/main" id="{E2D310A7-9C83-4FC7-897D-EFD7CAB89A13}"/>
              </a:ext>
            </a:extLst>
          </p:cNvPr>
          <p:cNvCxnSpPr/>
          <p:nvPr/>
        </p:nvCxnSpPr>
        <p:spPr>
          <a:xfrm flipH="1" flipV="1">
            <a:off x="913771" y="903024"/>
            <a:ext cx="2443" cy="230504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8DD5A2C2-A6EE-4BB9-B0A0-EF3E82FF592B}"/>
              </a:ext>
            </a:extLst>
          </p:cNvPr>
          <p:cNvCxnSpPr/>
          <p:nvPr/>
        </p:nvCxnSpPr>
        <p:spPr>
          <a:xfrm>
            <a:off x="913771" y="3212148"/>
            <a:ext cx="3003149"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2ACBC40-C740-4631-AF85-323A848A1906}"/>
              </a:ext>
            </a:extLst>
          </p:cNvPr>
          <p:cNvSpPr txBox="1"/>
          <p:nvPr/>
        </p:nvSpPr>
        <p:spPr>
          <a:xfrm>
            <a:off x="790620" y="3212147"/>
            <a:ext cx="312630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Age in months</a:t>
            </a:r>
          </a:p>
        </p:txBody>
      </p:sp>
      <p:cxnSp>
        <p:nvCxnSpPr>
          <p:cNvPr id="8" name="Straight Connector 7">
            <a:extLst>
              <a:ext uri="{FF2B5EF4-FFF2-40B4-BE49-F238E27FC236}">
                <a16:creationId xmlns:a16="http://schemas.microsoft.com/office/drawing/2014/main" id="{2CA66F7A-B60C-4F3A-B4C8-590BFA386B61}"/>
              </a:ext>
            </a:extLst>
          </p:cNvPr>
          <p:cNvCxnSpPr/>
          <p:nvPr/>
        </p:nvCxnSpPr>
        <p:spPr>
          <a:xfrm flipH="1">
            <a:off x="1008357" y="2291572"/>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834C7B8-0286-425B-9EE2-26AD49F0E996}"/>
              </a:ext>
            </a:extLst>
          </p:cNvPr>
          <p:cNvCxnSpPr/>
          <p:nvPr/>
        </p:nvCxnSpPr>
        <p:spPr>
          <a:xfrm flipH="1">
            <a:off x="2378863" y="1235938"/>
            <a:ext cx="1278900" cy="4629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714B66-110A-4A41-9700-CEB96F617779}"/>
              </a:ext>
            </a:extLst>
          </p:cNvPr>
          <p:cNvCxnSpPr/>
          <p:nvPr/>
        </p:nvCxnSpPr>
        <p:spPr>
          <a:xfrm flipH="1">
            <a:off x="1008357" y="2133998"/>
            <a:ext cx="1278900" cy="462985"/>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B24CC4-276F-40D7-A493-06845DD14BC8}"/>
              </a:ext>
            </a:extLst>
          </p:cNvPr>
          <p:cNvCxnSpPr/>
          <p:nvPr/>
        </p:nvCxnSpPr>
        <p:spPr>
          <a:xfrm flipH="1">
            <a:off x="2378863" y="1365957"/>
            <a:ext cx="1278900" cy="462985"/>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E0E052-2E01-44B6-A3EA-2B69799C5170}"/>
              </a:ext>
            </a:extLst>
          </p:cNvPr>
          <p:cNvCxnSpPr/>
          <p:nvPr/>
        </p:nvCxnSpPr>
        <p:spPr>
          <a:xfrm flipH="1">
            <a:off x="1008357" y="1607722"/>
            <a:ext cx="1278900" cy="46298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AB7F08-8782-4D9F-BD34-EF2F8A3F5357}"/>
              </a:ext>
            </a:extLst>
          </p:cNvPr>
          <p:cNvCxnSpPr/>
          <p:nvPr/>
        </p:nvCxnSpPr>
        <p:spPr>
          <a:xfrm flipH="1">
            <a:off x="2378863" y="979788"/>
            <a:ext cx="1278900" cy="46298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A391624-F9DA-43EE-B227-B1D189BB1730}"/>
              </a:ext>
            </a:extLst>
          </p:cNvPr>
          <p:cNvSpPr txBox="1"/>
          <p:nvPr/>
        </p:nvSpPr>
        <p:spPr>
          <a:xfrm>
            <a:off x="3657763" y="1222681"/>
            <a:ext cx="317105" cy="261609"/>
          </a:xfrm>
          <a:prstGeom prst="rect">
            <a:avLst/>
          </a:prstGeom>
          <a:noFill/>
        </p:spPr>
        <p:txBody>
          <a:bodyPr wrap="square" rtlCol="0" anchor="ctr">
            <a:spAutoFit/>
          </a:bodyPr>
          <a:lstStyle/>
          <a:p>
            <a:r>
              <a:rPr lang="en-US" sz="1100" dirty="0">
                <a:latin typeface="Times New Roman" panose="02020603050405020304" pitchFamily="18" charset="0"/>
                <a:cs typeface="Times New Roman" panose="02020603050405020304" pitchFamily="18" charset="0"/>
              </a:rPr>
              <a:t>C</a:t>
            </a:r>
          </a:p>
        </p:txBody>
      </p:sp>
      <p:sp>
        <p:nvSpPr>
          <p:cNvPr id="15" name="TextBox 14">
            <a:extLst>
              <a:ext uri="{FF2B5EF4-FFF2-40B4-BE49-F238E27FC236}">
                <a16:creationId xmlns:a16="http://schemas.microsoft.com/office/drawing/2014/main" id="{434B1D14-B389-444C-BF95-59734AD5F7CA}"/>
              </a:ext>
            </a:extLst>
          </p:cNvPr>
          <p:cNvSpPr txBox="1"/>
          <p:nvPr/>
        </p:nvSpPr>
        <p:spPr>
          <a:xfrm>
            <a:off x="3658808" y="1092386"/>
            <a:ext cx="317105" cy="261609"/>
          </a:xfrm>
          <a:prstGeom prst="rect">
            <a:avLst/>
          </a:prstGeom>
          <a:noFill/>
        </p:spPr>
        <p:txBody>
          <a:bodyPr wrap="square" rtlCol="0" anchor="ctr">
            <a:spAutoFit/>
          </a:bodyPr>
          <a:lstStyle/>
          <a:p>
            <a:r>
              <a:rPr lang="en-US" sz="1100" dirty="0">
                <a:latin typeface="Times New Roman" panose="02020603050405020304" pitchFamily="18" charset="0"/>
                <a:cs typeface="Times New Roman" panose="02020603050405020304" pitchFamily="18" charset="0"/>
              </a:rPr>
              <a:t>B</a:t>
            </a:r>
          </a:p>
        </p:txBody>
      </p:sp>
      <p:sp>
        <p:nvSpPr>
          <p:cNvPr id="16" name="TextBox 15">
            <a:extLst>
              <a:ext uri="{FF2B5EF4-FFF2-40B4-BE49-F238E27FC236}">
                <a16:creationId xmlns:a16="http://schemas.microsoft.com/office/drawing/2014/main" id="{8A3A72DC-AC9C-4C64-8670-D63F951D64BD}"/>
              </a:ext>
            </a:extLst>
          </p:cNvPr>
          <p:cNvSpPr txBox="1"/>
          <p:nvPr/>
        </p:nvSpPr>
        <p:spPr>
          <a:xfrm>
            <a:off x="3657762" y="843558"/>
            <a:ext cx="317105" cy="261609"/>
          </a:xfrm>
          <a:prstGeom prst="rect">
            <a:avLst/>
          </a:prstGeom>
          <a:noFill/>
        </p:spPr>
        <p:txBody>
          <a:bodyPr wrap="square" rtlCol="0" anchor="ctr">
            <a:spAutoFit/>
          </a:bodyPr>
          <a:lstStyle/>
          <a:p>
            <a:r>
              <a:rPr lang="en-US" sz="1100" dirty="0">
                <a:latin typeface="Times New Roman" panose="02020603050405020304" pitchFamily="18" charset="0"/>
                <a:cs typeface="Times New Roman" panose="02020603050405020304" pitchFamily="18" charset="0"/>
              </a:rPr>
              <a:t>A</a:t>
            </a:r>
          </a:p>
        </p:txBody>
      </p:sp>
      <p:cxnSp>
        <p:nvCxnSpPr>
          <p:cNvPr id="17" name="Straight Connector 16">
            <a:extLst>
              <a:ext uri="{FF2B5EF4-FFF2-40B4-BE49-F238E27FC236}">
                <a16:creationId xmlns:a16="http://schemas.microsoft.com/office/drawing/2014/main" id="{1E5BBB1A-9E9B-4116-84B6-C460A9F976D5}"/>
              </a:ext>
            </a:extLst>
          </p:cNvPr>
          <p:cNvCxnSpPr/>
          <p:nvPr/>
        </p:nvCxnSpPr>
        <p:spPr>
          <a:xfrm flipH="1">
            <a:off x="2287257" y="1828942"/>
            <a:ext cx="91606" cy="30505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CBEFD8-6646-41C3-BBBC-DAE21B868E5D}"/>
              </a:ext>
            </a:extLst>
          </p:cNvPr>
          <p:cNvCxnSpPr/>
          <p:nvPr/>
        </p:nvCxnSpPr>
        <p:spPr>
          <a:xfrm flipH="1">
            <a:off x="2287257" y="1698923"/>
            <a:ext cx="91606" cy="59264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737AE7-D65C-4102-8765-748829138A78}"/>
              </a:ext>
            </a:extLst>
          </p:cNvPr>
          <p:cNvCxnSpPr/>
          <p:nvPr/>
        </p:nvCxnSpPr>
        <p:spPr>
          <a:xfrm flipH="1">
            <a:off x="2287257" y="1442773"/>
            <a:ext cx="91606" cy="15240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51F7ED3E-3E4A-4130-88B4-36BC0E028991}"/>
              </a:ext>
            </a:extLst>
          </p:cNvPr>
          <p:cNvSpPr/>
          <p:nvPr/>
        </p:nvSpPr>
        <p:spPr>
          <a:xfrm rot="5400000">
            <a:off x="1550741" y="2250978"/>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3D81814C-A0B7-4C40-9124-C4F6E30B1D25}"/>
              </a:ext>
            </a:extLst>
          </p:cNvPr>
          <p:cNvSpPr txBox="1"/>
          <p:nvPr/>
        </p:nvSpPr>
        <p:spPr>
          <a:xfrm>
            <a:off x="1000108" y="2953338"/>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Lower grade</a:t>
            </a:r>
          </a:p>
        </p:txBody>
      </p:sp>
      <p:sp>
        <p:nvSpPr>
          <p:cNvPr id="22" name="Right Brace 21">
            <a:extLst>
              <a:ext uri="{FF2B5EF4-FFF2-40B4-BE49-F238E27FC236}">
                <a16:creationId xmlns:a16="http://schemas.microsoft.com/office/drawing/2014/main" id="{168E311A-846D-4E95-84E4-EC2B71204F74}"/>
              </a:ext>
            </a:extLst>
          </p:cNvPr>
          <p:cNvSpPr/>
          <p:nvPr/>
        </p:nvSpPr>
        <p:spPr>
          <a:xfrm rot="5400000">
            <a:off x="2929495" y="2249573"/>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D505F941-CC8D-440A-B5F3-EF2AE9EC2AEF}"/>
              </a:ext>
            </a:extLst>
          </p:cNvPr>
          <p:cNvSpPr txBox="1"/>
          <p:nvPr/>
        </p:nvSpPr>
        <p:spPr>
          <a:xfrm>
            <a:off x="2378862" y="2951933"/>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Upper grade</a:t>
            </a:r>
          </a:p>
        </p:txBody>
      </p:sp>
      <p:sp>
        <p:nvSpPr>
          <p:cNvPr id="24" name="TextBox 23">
            <a:extLst>
              <a:ext uri="{FF2B5EF4-FFF2-40B4-BE49-F238E27FC236}">
                <a16:creationId xmlns:a16="http://schemas.microsoft.com/office/drawing/2014/main" id="{5AFBDB5A-BD19-4E09-9484-448400EBC229}"/>
              </a:ext>
            </a:extLst>
          </p:cNvPr>
          <p:cNvSpPr txBox="1"/>
          <p:nvPr/>
        </p:nvSpPr>
        <p:spPr>
          <a:xfrm rot="16200000">
            <a:off x="-366607" y="1924740"/>
            <a:ext cx="2305042"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Achievement</a:t>
            </a:r>
          </a:p>
        </p:txBody>
      </p:sp>
      <p:grpSp>
        <p:nvGrpSpPr>
          <p:cNvPr id="25" name="Group 24">
            <a:extLst>
              <a:ext uri="{FF2B5EF4-FFF2-40B4-BE49-F238E27FC236}">
                <a16:creationId xmlns:a16="http://schemas.microsoft.com/office/drawing/2014/main" id="{B025C94E-B4DD-4A2C-A294-68BE3C334A78}"/>
              </a:ext>
            </a:extLst>
          </p:cNvPr>
          <p:cNvGrpSpPr/>
          <p:nvPr/>
        </p:nvGrpSpPr>
        <p:grpSpPr>
          <a:xfrm>
            <a:off x="2415345" y="2291572"/>
            <a:ext cx="1393570" cy="462985"/>
            <a:chOff x="2393396" y="2653716"/>
            <a:chExt cx="1393570" cy="226368"/>
          </a:xfrm>
        </p:grpSpPr>
        <p:sp>
          <p:nvSpPr>
            <p:cNvPr id="26" name="Right Brace 25">
              <a:extLst>
                <a:ext uri="{FF2B5EF4-FFF2-40B4-BE49-F238E27FC236}">
                  <a16:creationId xmlns:a16="http://schemas.microsoft.com/office/drawing/2014/main" id="{DCDA4CDC-5FB2-4C1B-8F5C-8BA8B5EAFCD4}"/>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7AC7431-7A14-4330-8E71-B10574F82770}"/>
                </a:ext>
              </a:extLst>
            </p:cNvPr>
            <p:cNvSpPr txBox="1"/>
            <p:nvPr/>
          </p:nvSpPr>
          <p:spPr>
            <a:xfrm>
              <a:off x="2571896" y="2698593"/>
              <a:ext cx="1215070" cy="127909"/>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Stable age effects</a:t>
              </a:r>
            </a:p>
          </p:txBody>
        </p:sp>
      </p:grpSp>
      <p:grpSp>
        <p:nvGrpSpPr>
          <p:cNvPr id="28" name="Group 27">
            <a:extLst>
              <a:ext uri="{FF2B5EF4-FFF2-40B4-BE49-F238E27FC236}">
                <a16:creationId xmlns:a16="http://schemas.microsoft.com/office/drawing/2014/main" id="{CDD8E9E4-6B29-4E6F-A7B7-D1E3ECFE8B13}"/>
              </a:ext>
            </a:extLst>
          </p:cNvPr>
          <p:cNvGrpSpPr/>
          <p:nvPr/>
        </p:nvGrpSpPr>
        <p:grpSpPr>
          <a:xfrm>
            <a:off x="2416764" y="1454735"/>
            <a:ext cx="1393570" cy="834039"/>
            <a:chOff x="2393396" y="2653716"/>
            <a:chExt cx="1393570" cy="226368"/>
          </a:xfrm>
        </p:grpSpPr>
        <p:sp>
          <p:nvSpPr>
            <p:cNvPr id="29" name="Right Brace 28">
              <a:extLst>
                <a:ext uri="{FF2B5EF4-FFF2-40B4-BE49-F238E27FC236}">
                  <a16:creationId xmlns:a16="http://schemas.microsoft.com/office/drawing/2014/main" id="{E1E0D5B1-ABE1-471B-948C-34A59D8207EF}"/>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58EF3571-4DBD-4515-9769-087F0EB85F74}"/>
                </a:ext>
              </a:extLst>
            </p:cNvPr>
            <p:cNvSpPr txBox="1"/>
            <p:nvPr/>
          </p:nvSpPr>
          <p:spPr>
            <a:xfrm>
              <a:off x="2571896" y="2704073"/>
              <a:ext cx="1215070" cy="116948"/>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Differences in added-year effects</a:t>
              </a:r>
            </a:p>
          </p:txBody>
        </p:sp>
      </p:grpSp>
      <p:grpSp>
        <p:nvGrpSpPr>
          <p:cNvPr id="31" name="Group 30">
            <a:extLst>
              <a:ext uri="{FF2B5EF4-FFF2-40B4-BE49-F238E27FC236}">
                <a16:creationId xmlns:a16="http://schemas.microsoft.com/office/drawing/2014/main" id="{BC0CD972-9908-48D8-92B8-D7BFAE09730E}"/>
              </a:ext>
            </a:extLst>
          </p:cNvPr>
          <p:cNvGrpSpPr/>
          <p:nvPr/>
        </p:nvGrpSpPr>
        <p:grpSpPr>
          <a:xfrm>
            <a:off x="1039365" y="2083256"/>
            <a:ext cx="1209991" cy="683943"/>
            <a:chOff x="2393396" y="2653716"/>
            <a:chExt cx="1209991" cy="226368"/>
          </a:xfrm>
        </p:grpSpPr>
        <p:sp>
          <p:nvSpPr>
            <p:cNvPr id="32" name="Right Brace 31">
              <a:extLst>
                <a:ext uri="{FF2B5EF4-FFF2-40B4-BE49-F238E27FC236}">
                  <a16:creationId xmlns:a16="http://schemas.microsoft.com/office/drawing/2014/main" id="{19156DD1-44FF-44A5-AB07-5C58AAF0FD0F}"/>
                </a:ext>
              </a:extLst>
            </p:cNvPr>
            <p:cNvSpPr/>
            <p:nvPr/>
          </p:nvSpPr>
          <p:spPr>
            <a:xfrm>
              <a:off x="2393396" y="2653716"/>
              <a:ext cx="178499" cy="226368"/>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4E2B9011-B254-4777-9E94-C89634A0FB97}"/>
                </a:ext>
              </a:extLst>
            </p:cNvPr>
            <p:cNvSpPr txBox="1"/>
            <p:nvPr/>
          </p:nvSpPr>
          <p:spPr>
            <a:xfrm>
              <a:off x="2571896" y="2663228"/>
              <a:ext cx="1031491" cy="198639"/>
            </a:xfrm>
            <a:prstGeom prst="rect">
              <a:avLst/>
            </a:prstGeom>
            <a:solidFill>
              <a:srgbClr val="FFFFFF">
                <a:alpha val="69020"/>
              </a:srgbClr>
            </a:solid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Differences in student selection</a:t>
              </a:r>
            </a:p>
          </p:txBody>
        </p:sp>
      </p:grpSp>
      <p:sp>
        <p:nvSpPr>
          <p:cNvPr id="34" name="Rectangle 33">
            <a:extLst>
              <a:ext uri="{FF2B5EF4-FFF2-40B4-BE49-F238E27FC236}">
                <a16:creationId xmlns:a16="http://schemas.microsoft.com/office/drawing/2014/main" id="{A3BECE92-F980-49EB-8F75-B61C1E05DF4E}"/>
              </a:ext>
            </a:extLst>
          </p:cNvPr>
          <p:cNvSpPr/>
          <p:nvPr/>
        </p:nvSpPr>
        <p:spPr>
          <a:xfrm>
            <a:off x="611560" y="3602789"/>
            <a:ext cx="3607569" cy="738664"/>
          </a:xfrm>
          <a:prstGeom prst="rect">
            <a:avLst/>
          </a:prstGeom>
        </p:spPr>
        <p:txBody>
          <a:bodyPr wrap="square">
            <a:spAutoFit/>
          </a:bodyPr>
          <a:lstStyle/>
          <a:p>
            <a:pPr marL="285750" indent="-285750">
              <a:buFont typeface="Wingdings" panose="05000000000000000000" pitchFamily="2" charset="2"/>
              <a:buChar char="Ø"/>
            </a:pPr>
            <a:r>
              <a:rPr lang="en-GB" sz="1400" dirty="0">
                <a:solidFill>
                  <a:srgbClr val="BF2B2A"/>
                </a:solidFill>
              </a:rPr>
              <a:t>How large is between-school variation in intercepts and added-year slopes?</a:t>
            </a:r>
          </a:p>
        </p:txBody>
      </p:sp>
    </p:spTree>
    <p:extLst>
      <p:ext uri="{BB962C8B-B14F-4D97-AF65-F5344CB8AC3E}">
        <p14:creationId xmlns:p14="http://schemas.microsoft.com/office/powerpoint/2010/main" val="286322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P spid="16" grpId="0"/>
      <p:bldP spid="20" grpId="0" animBg="1"/>
      <p:bldP spid="21" grpId="0"/>
      <p:bldP spid="22" grpId="0" animBg="1"/>
      <p:bldP spid="23" grpId="0"/>
      <p:bldP spid="24" grpId="0"/>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D54C-D8C4-475E-AE39-A7EBC03BE179}"/>
              </a:ext>
            </a:extLst>
          </p:cNvPr>
          <p:cNvSpPr>
            <a:spLocks noGrp="1"/>
          </p:cNvSpPr>
          <p:nvPr>
            <p:ph type="title"/>
          </p:nvPr>
        </p:nvSpPr>
        <p:spPr/>
        <p:txBody>
          <a:bodyPr/>
          <a:lstStyle/>
          <a:p>
            <a:r>
              <a:rPr lang="de-DE" dirty="0" err="1"/>
              <a:t>Discussion</a:t>
            </a:r>
            <a:r>
              <a:rPr lang="de-DE" dirty="0"/>
              <a:t> in Steinmann &amp; Olsen (</a:t>
            </a:r>
            <a:r>
              <a:rPr lang="de-DE" dirty="0" err="1"/>
              <a:t>under</a:t>
            </a:r>
            <a:r>
              <a:rPr lang="de-DE" dirty="0"/>
              <a:t> review)</a:t>
            </a:r>
            <a:endParaRPr lang="en-US" dirty="0"/>
          </a:p>
        </p:txBody>
      </p:sp>
      <p:sp>
        <p:nvSpPr>
          <p:cNvPr id="3" name="Content Placeholder 2">
            <a:extLst>
              <a:ext uri="{FF2B5EF4-FFF2-40B4-BE49-F238E27FC236}">
                <a16:creationId xmlns:a16="http://schemas.microsoft.com/office/drawing/2014/main" id="{AFFB397B-446F-4FD1-AAA8-452DCC22A9CA}"/>
              </a:ext>
            </a:extLst>
          </p:cNvPr>
          <p:cNvSpPr>
            <a:spLocks noGrp="1"/>
          </p:cNvSpPr>
          <p:nvPr>
            <p:ph idx="1"/>
          </p:nvPr>
        </p:nvSpPr>
        <p:spPr>
          <a:xfrm>
            <a:off x="457200" y="1419621"/>
            <a:ext cx="8229600" cy="3384377"/>
          </a:xfrm>
        </p:spPr>
        <p:txBody>
          <a:bodyPr>
            <a:normAutofit fontScale="77500" lnSpcReduction="20000"/>
          </a:bodyPr>
          <a:lstStyle/>
          <a:p>
            <a:pPr marL="0" indent="0">
              <a:buNone/>
            </a:pPr>
            <a:r>
              <a:rPr lang="de-DE" sz="1800" dirty="0" err="1"/>
              <a:t>Implications</a:t>
            </a:r>
            <a:endParaRPr lang="de-DE" sz="1800" dirty="0"/>
          </a:p>
          <a:p>
            <a:pPr>
              <a:buFont typeface="Wingdings" panose="05000000000000000000" pitchFamily="2" charset="2"/>
              <a:buChar char="Ø"/>
            </a:pPr>
            <a:r>
              <a:rPr lang="en-GB" sz="1800" dirty="0"/>
              <a:t>Although schools differ in student selection (i.e., intercepts), countries can attain high degree of equality of school effectiveness (i.e., low between-school variation of added-year effects)</a:t>
            </a:r>
          </a:p>
          <a:p>
            <a:pPr>
              <a:buFont typeface="Wingdings" panose="05000000000000000000" pitchFamily="2" charset="2"/>
              <a:buChar char="Ø"/>
            </a:pPr>
            <a:r>
              <a:rPr lang="en-GB" sz="1800" dirty="0"/>
              <a:t>Although schools with a privileged socioeconomic composition usually have higher intercepts, they do not always have higher added-year effects</a:t>
            </a:r>
          </a:p>
          <a:p>
            <a:pPr marL="0" indent="0">
              <a:buNone/>
            </a:pPr>
            <a:r>
              <a:rPr lang="de-DE" sz="1800" dirty="0" err="1"/>
              <a:t>Contributions</a:t>
            </a:r>
            <a:endParaRPr lang="de-DE" sz="1800" dirty="0"/>
          </a:p>
          <a:p>
            <a:pPr>
              <a:buFont typeface="Wingdings" panose="05000000000000000000" pitchFamily="2" charset="2"/>
              <a:buChar char="Ø"/>
            </a:pPr>
            <a:r>
              <a:rPr lang="en-GB" sz="1800" dirty="0"/>
              <a:t>Study demonstrates how the equality of school effectiveness measure can be compared</a:t>
            </a:r>
          </a:p>
          <a:p>
            <a:pPr marL="592138" lvl="1" indent="-228600">
              <a:buFont typeface="+mj-lt"/>
              <a:buAutoNum type="arabicPeriod"/>
            </a:pPr>
            <a:r>
              <a:rPr lang="en-GB" sz="1800" dirty="0"/>
              <a:t>Between countries (Norway, Iceland, Sweden, Cyprus, Greece, Scotland, Slovak Republic)</a:t>
            </a:r>
          </a:p>
          <a:p>
            <a:pPr marL="592138" lvl="1" indent="-228600">
              <a:buFont typeface="+mj-lt"/>
              <a:buAutoNum type="arabicPeriod"/>
            </a:pPr>
            <a:r>
              <a:rPr lang="en-GB" sz="1800" dirty="0"/>
              <a:t>Over a 20-year interval (Norway 1995‒2015)</a:t>
            </a:r>
          </a:p>
          <a:p>
            <a:pPr marL="592138" lvl="1" indent="-228600">
              <a:buFont typeface="+mj-lt"/>
              <a:buAutoNum type="arabicPeriod"/>
            </a:pPr>
            <a:r>
              <a:rPr lang="en-GB" sz="1800" dirty="0"/>
              <a:t>Between primary and secondary school levels</a:t>
            </a:r>
          </a:p>
          <a:p>
            <a:pPr marL="331788" indent="-285750">
              <a:buFont typeface="Wingdings" panose="05000000000000000000" pitchFamily="2" charset="2"/>
              <a:buChar char="Ø"/>
            </a:pPr>
            <a:r>
              <a:rPr lang="en-GB" sz="1800" dirty="0"/>
              <a:t>Complementation of previous literature</a:t>
            </a:r>
          </a:p>
          <a:p>
            <a:pPr marL="649288" lvl="1" indent="-285750">
              <a:buFont typeface="Wingdings" panose="05000000000000000000" pitchFamily="2" charset="2"/>
              <a:buChar char="Ø"/>
            </a:pPr>
            <a:r>
              <a:rPr lang="en-GB" sz="1800" dirty="0"/>
              <a:t>Norway 2015 data</a:t>
            </a:r>
          </a:p>
          <a:p>
            <a:pPr marL="649288" lvl="1" indent="-285750">
              <a:buFont typeface="Wingdings" panose="05000000000000000000" pitchFamily="2" charset="2"/>
              <a:buChar char="Ø"/>
            </a:pPr>
            <a:r>
              <a:rPr lang="en-GB" sz="1800" dirty="0"/>
              <a:t>Less complex and better interpretable model</a:t>
            </a:r>
          </a:p>
          <a:p>
            <a:pPr marL="0" indent="0">
              <a:buNone/>
            </a:pPr>
            <a:endParaRPr lang="en-US" dirty="0"/>
          </a:p>
        </p:txBody>
      </p:sp>
    </p:spTree>
    <p:extLst>
      <p:ext uri="{BB962C8B-B14F-4D97-AF65-F5344CB8AC3E}">
        <p14:creationId xmlns:p14="http://schemas.microsoft.com/office/powerpoint/2010/main" val="176813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544-BFF0-4DC2-B298-7BC95F89E03C}"/>
              </a:ext>
            </a:extLst>
          </p:cNvPr>
          <p:cNvSpPr>
            <a:spLocks noGrp="1"/>
          </p:cNvSpPr>
          <p:nvPr>
            <p:ph type="title"/>
          </p:nvPr>
        </p:nvSpPr>
        <p:spPr/>
        <p:txBody>
          <a:bodyPr/>
          <a:lstStyle/>
          <a:p>
            <a:r>
              <a:rPr lang="de-DE" dirty="0"/>
              <a:t>Take-away </a:t>
            </a:r>
            <a:r>
              <a:rPr lang="de-DE" dirty="0" err="1"/>
              <a:t>messages</a:t>
            </a:r>
            <a:endParaRPr lang="en-US" dirty="0"/>
          </a:p>
        </p:txBody>
      </p:sp>
      <p:sp>
        <p:nvSpPr>
          <p:cNvPr id="3" name="Content Placeholder 2">
            <a:extLst>
              <a:ext uri="{FF2B5EF4-FFF2-40B4-BE49-F238E27FC236}">
                <a16:creationId xmlns:a16="http://schemas.microsoft.com/office/drawing/2014/main" id="{55C6AAF4-B06E-4EA0-8D1B-23591C93F083}"/>
              </a:ext>
            </a:extLst>
          </p:cNvPr>
          <p:cNvSpPr>
            <a:spLocks noGrp="1"/>
          </p:cNvSpPr>
          <p:nvPr>
            <p:ph idx="1"/>
          </p:nvPr>
        </p:nvSpPr>
        <p:spPr>
          <a:xfrm>
            <a:off x="3707904" y="1419621"/>
            <a:ext cx="4978896" cy="3175001"/>
          </a:xfrm>
        </p:spPr>
        <p:txBody>
          <a:bodyPr>
            <a:normAutofit/>
          </a:bodyPr>
          <a:lstStyle/>
          <a:p>
            <a:pPr marL="285750" indent="-285750">
              <a:buFont typeface="Arial" panose="020B0604020202020204" pitchFamily="34" charset="0"/>
              <a:buChar char="•"/>
            </a:pPr>
            <a:r>
              <a:rPr lang="en-US" sz="1400" dirty="0">
                <a:solidFill>
                  <a:schemeClr val="tx1"/>
                </a:solidFill>
              </a:rPr>
              <a:t>RDD takes advantage of more or less arbitrary cutoffs in running variables to, under the assumption that near the cutoff individuals’ average characteristics are equal, infer causal effects of treatment</a:t>
            </a:r>
          </a:p>
          <a:p>
            <a:pPr marL="285750" indent="-285750">
              <a:buFont typeface="Arial" panose="020B0604020202020204" pitchFamily="34" charset="0"/>
              <a:buChar char="•"/>
            </a:pPr>
            <a:r>
              <a:rPr lang="en-US" sz="1400" dirty="0">
                <a:solidFill>
                  <a:schemeClr val="tx1"/>
                </a:solidFill>
              </a:rPr>
              <a:t>Sharp RDDs allow causal inference when treatment switches at the cutoff</a:t>
            </a:r>
          </a:p>
          <a:p>
            <a:pPr marL="285750" indent="-285750">
              <a:buFont typeface="Arial" panose="020B0604020202020204" pitchFamily="34" charset="0"/>
              <a:buChar char="•"/>
            </a:pPr>
            <a:r>
              <a:rPr lang="en-US" sz="1400" dirty="0">
                <a:solidFill>
                  <a:schemeClr val="tx1"/>
                </a:solidFill>
              </a:rPr>
              <a:t>Fuzzy RDDs allow causal inference when treatment probability or intensity changes at the cutoff</a:t>
            </a:r>
          </a:p>
          <a:p>
            <a:pPr marL="285750" indent="-285750">
              <a:buFont typeface="Arial" panose="020B0604020202020204" pitchFamily="34" charset="0"/>
              <a:buChar char="•"/>
            </a:pPr>
            <a:r>
              <a:rPr lang="en-US" sz="1400" dirty="0">
                <a:solidFill>
                  <a:schemeClr val="tx1"/>
                </a:solidFill>
              </a:rPr>
              <a:t>Fuzzy RDDs are methodologically equivalent to IV</a:t>
            </a:r>
          </a:p>
          <a:p>
            <a:endParaRPr lang="en-US" sz="1400" dirty="0"/>
          </a:p>
        </p:txBody>
      </p:sp>
      <p:sp>
        <p:nvSpPr>
          <p:cNvPr id="5" name="Google Shape;54;ge72ee3d80d_0_16">
            <a:extLst>
              <a:ext uri="{FF2B5EF4-FFF2-40B4-BE49-F238E27FC236}">
                <a16:creationId xmlns:a16="http://schemas.microsoft.com/office/drawing/2014/main" id="{9BBF148F-49F5-4030-98F8-1112DFF0F8C7}"/>
              </a:ext>
            </a:extLst>
          </p:cNvPr>
          <p:cNvSpPr/>
          <p:nvPr/>
        </p:nvSpPr>
        <p:spPr>
          <a:xfrm rot="20782294">
            <a:off x="850694" y="1520790"/>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544257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D54C-D8C4-475E-AE39-A7EBC03BE179}"/>
              </a:ext>
            </a:extLst>
          </p:cNvPr>
          <p:cNvSpPr>
            <a:spLocks noGrp="1"/>
          </p:cNvSpPr>
          <p:nvPr>
            <p:ph type="title"/>
          </p:nvPr>
        </p:nvSpPr>
        <p:spPr/>
        <p:txBody>
          <a:bodyPr/>
          <a:lstStyle/>
          <a:p>
            <a:r>
              <a:rPr lang="de-DE" dirty="0" err="1"/>
              <a:t>Discussion</a:t>
            </a:r>
            <a:r>
              <a:rPr lang="de-DE" dirty="0"/>
              <a:t> in Steinmann &amp; Olsen (</a:t>
            </a:r>
            <a:r>
              <a:rPr lang="de-DE" dirty="0" err="1"/>
              <a:t>under</a:t>
            </a:r>
            <a:r>
              <a:rPr lang="de-DE" dirty="0"/>
              <a:t> review)</a:t>
            </a:r>
            <a:endParaRPr lang="en-US" dirty="0"/>
          </a:p>
        </p:txBody>
      </p:sp>
      <p:sp>
        <p:nvSpPr>
          <p:cNvPr id="3" name="Content Placeholder 2">
            <a:extLst>
              <a:ext uri="{FF2B5EF4-FFF2-40B4-BE49-F238E27FC236}">
                <a16:creationId xmlns:a16="http://schemas.microsoft.com/office/drawing/2014/main" id="{AFFB397B-446F-4FD1-AAA8-452DCC22A9CA}"/>
              </a:ext>
            </a:extLst>
          </p:cNvPr>
          <p:cNvSpPr>
            <a:spLocks noGrp="1"/>
          </p:cNvSpPr>
          <p:nvPr>
            <p:ph idx="1"/>
          </p:nvPr>
        </p:nvSpPr>
        <p:spPr>
          <a:xfrm>
            <a:off x="457200" y="1419621"/>
            <a:ext cx="8229600" cy="3384377"/>
          </a:xfrm>
        </p:spPr>
        <p:txBody>
          <a:bodyPr>
            <a:normAutofit/>
          </a:bodyPr>
          <a:lstStyle/>
          <a:p>
            <a:pPr marL="0" indent="0">
              <a:buNone/>
            </a:pPr>
            <a:r>
              <a:rPr lang="de-DE" sz="1400" dirty="0" err="1"/>
              <a:t>Conclusion</a:t>
            </a:r>
            <a:endParaRPr lang="de-DE" sz="1400" dirty="0"/>
          </a:p>
          <a:p>
            <a:pPr>
              <a:buFont typeface="Wingdings" panose="05000000000000000000" pitchFamily="2" charset="2"/>
              <a:buChar char="Ø"/>
            </a:pPr>
            <a:r>
              <a:rPr lang="en-US" sz="1400" dirty="0"/>
              <a:t>Two-level regression discontinuity design can be applied if</a:t>
            </a:r>
          </a:p>
          <a:p>
            <a:pPr lvl="1">
              <a:buFont typeface="Wingdings" panose="05000000000000000000" pitchFamily="2" charset="2"/>
              <a:buChar char="ü"/>
            </a:pPr>
            <a:r>
              <a:rPr lang="en-US" sz="1400" dirty="0"/>
              <a:t>Two adjacent grades at same schools</a:t>
            </a:r>
          </a:p>
          <a:p>
            <a:pPr lvl="1">
              <a:buFont typeface="Wingdings" panose="05000000000000000000" pitchFamily="2" charset="2"/>
              <a:buChar char="ü"/>
            </a:pPr>
            <a:r>
              <a:rPr lang="en-US" sz="1400" dirty="0"/>
              <a:t>Large samples</a:t>
            </a:r>
          </a:p>
          <a:p>
            <a:pPr lvl="1">
              <a:buFont typeface="Wingdings" panose="05000000000000000000" pitchFamily="2" charset="2"/>
              <a:buChar char="ü"/>
            </a:pPr>
            <a:r>
              <a:rPr lang="en-US" sz="1400" dirty="0"/>
              <a:t>High proportions of students in formally correct grades</a:t>
            </a:r>
            <a:endParaRPr lang="en-GB" sz="1400" dirty="0"/>
          </a:p>
          <a:p>
            <a:pPr>
              <a:buFont typeface="Wingdings" panose="05000000000000000000" pitchFamily="2" charset="2"/>
              <a:buChar char="Ø"/>
            </a:pPr>
            <a:r>
              <a:rPr lang="en-US" sz="1400" dirty="0"/>
              <a:t>Major advantages in comparison with longitudinal designs</a:t>
            </a:r>
          </a:p>
          <a:p>
            <a:pPr marL="592138" lvl="1" indent="-228600">
              <a:buFont typeface="+mj-lt"/>
              <a:buAutoNum type="arabicPeriod"/>
            </a:pPr>
            <a:r>
              <a:rPr lang="en-US" sz="1400" dirty="0"/>
              <a:t>Cross-sectional data collection less time-consuming and expensive</a:t>
            </a:r>
          </a:p>
          <a:p>
            <a:pPr marL="592138" lvl="1" indent="-228600">
              <a:buFont typeface="+mj-lt"/>
              <a:buAutoNum type="arabicPeriod"/>
            </a:pPr>
            <a:r>
              <a:rPr lang="en-US" sz="1400" dirty="0"/>
              <a:t>Minimal attrition issues</a:t>
            </a:r>
          </a:p>
          <a:p>
            <a:pPr marL="592138" lvl="1" indent="-228600">
              <a:buFont typeface="+mj-lt"/>
              <a:buAutoNum type="arabicPeriod"/>
            </a:pPr>
            <a:r>
              <a:rPr lang="en-US" sz="1400" dirty="0"/>
              <a:t>Can be implemented in international and trend designs</a:t>
            </a:r>
          </a:p>
          <a:p>
            <a:pPr marL="331788" indent="-285750">
              <a:buFont typeface="Wingdings" panose="05000000000000000000" pitchFamily="2" charset="2"/>
              <a:buChar char="Ø"/>
            </a:pPr>
            <a:r>
              <a:rPr lang="en-US" sz="1400" dirty="0">
                <a:solidFill>
                  <a:srgbClr val="BF2B2A"/>
                </a:solidFill>
              </a:rPr>
              <a:t>Recommendation to extend the international designs in the Nordic countries</a:t>
            </a:r>
          </a:p>
          <a:p>
            <a:pPr marL="0" indent="0">
              <a:buNone/>
            </a:pPr>
            <a:endParaRPr lang="en-US" dirty="0"/>
          </a:p>
        </p:txBody>
      </p:sp>
    </p:spTree>
    <p:extLst>
      <p:ext uri="{BB962C8B-B14F-4D97-AF65-F5344CB8AC3E}">
        <p14:creationId xmlns:p14="http://schemas.microsoft.com/office/powerpoint/2010/main" val="1311825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C285-EA3E-4A71-91F0-A110816CCBCE}"/>
              </a:ext>
            </a:extLst>
          </p:cNvPr>
          <p:cNvSpPr>
            <a:spLocks noGrp="1"/>
          </p:cNvSpPr>
          <p:nvPr>
            <p:ph idx="1"/>
          </p:nvPr>
        </p:nvSpPr>
        <p:spPr>
          <a:xfrm>
            <a:off x="457200" y="3435846"/>
            <a:ext cx="4978896" cy="1158776"/>
          </a:xfrm>
        </p:spPr>
        <p:txBody>
          <a:bodyPr/>
          <a:lstStyle/>
          <a:p>
            <a:pPr marL="0" indent="0">
              <a:buNone/>
            </a:pPr>
            <a:r>
              <a:rPr lang="en-US" dirty="0"/>
              <a:t>Questions so far?</a:t>
            </a:r>
          </a:p>
        </p:txBody>
      </p:sp>
      <p:sp>
        <p:nvSpPr>
          <p:cNvPr id="4" name="Google Shape;46;ge72ee3d80d_0_9">
            <a:extLst>
              <a:ext uri="{FF2B5EF4-FFF2-40B4-BE49-F238E27FC236}">
                <a16:creationId xmlns:a16="http://schemas.microsoft.com/office/drawing/2014/main" id="{DEB45367-5673-4D1D-BBBF-61EB7717BF2E}"/>
              </a:ext>
            </a:extLst>
          </p:cNvPr>
          <p:cNvSpPr/>
          <p:nvPr/>
        </p:nvSpPr>
        <p:spPr>
          <a:xfrm rot="826399">
            <a:off x="5807819"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5374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A223-10D6-428D-9C25-7BEDB266A9C4}"/>
              </a:ext>
            </a:extLst>
          </p:cNvPr>
          <p:cNvSpPr>
            <a:spLocks noGrp="1"/>
          </p:cNvSpPr>
          <p:nvPr>
            <p:ph type="title"/>
          </p:nvPr>
        </p:nvSpPr>
        <p:spPr/>
        <p:txBody>
          <a:bodyPr/>
          <a:lstStyle/>
          <a:p>
            <a:r>
              <a:rPr lang="de-DE" dirty="0"/>
              <a:t>R </a:t>
            </a:r>
            <a:r>
              <a:rPr lang="de-DE" dirty="0" err="1"/>
              <a:t>demonstration</a:t>
            </a:r>
            <a:endParaRPr lang="en-US" dirty="0"/>
          </a:p>
        </p:txBody>
      </p:sp>
      <p:sp>
        <p:nvSpPr>
          <p:cNvPr id="3" name="Content Placeholder 2">
            <a:extLst>
              <a:ext uri="{FF2B5EF4-FFF2-40B4-BE49-F238E27FC236}">
                <a16:creationId xmlns:a16="http://schemas.microsoft.com/office/drawing/2014/main" id="{2D34C285-EA3E-4A71-91F0-A110816CCBCE}"/>
              </a:ext>
            </a:extLst>
          </p:cNvPr>
          <p:cNvSpPr>
            <a:spLocks noGrp="1"/>
          </p:cNvSpPr>
          <p:nvPr>
            <p:ph idx="1"/>
          </p:nvPr>
        </p:nvSpPr>
        <p:spPr>
          <a:xfrm>
            <a:off x="457200" y="3219822"/>
            <a:ext cx="8229600" cy="1374800"/>
          </a:xfrm>
        </p:spPr>
        <p:txBody>
          <a:bodyPr/>
          <a:lstStyle/>
          <a:p>
            <a:pPr marL="0" indent="0">
              <a:buNone/>
            </a:pPr>
            <a:r>
              <a:rPr lang="en-US" dirty="0"/>
              <a:t>See </a:t>
            </a:r>
          </a:p>
          <a:p>
            <a:r>
              <a:rPr lang="en-US" dirty="0"/>
              <a:t>CausalInference_Session9_Material1.R</a:t>
            </a:r>
          </a:p>
          <a:p>
            <a:r>
              <a:rPr lang="en-US" dirty="0"/>
              <a:t>TIMSS1995NORpopA.RData</a:t>
            </a:r>
          </a:p>
        </p:txBody>
      </p:sp>
      <p:sp>
        <p:nvSpPr>
          <p:cNvPr id="4" name="Google Shape;46;ge72ee3d80d_0_9">
            <a:extLst>
              <a:ext uri="{FF2B5EF4-FFF2-40B4-BE49-F238E27FC236}">
                <a16:creationId xmlns:a16="http://schemas.microsoft.com/office/drawing/2014/main" id="{DEB45367-5673-4D1D-BBBF-61EB7717BF2E}"/>
              </a:ext>
            </a:extLst>
          </p:cNvPr>
          <p:cNvSpPr/>
          <p:nvPr/>
        </p:nvSpPr>
        <p:spPr>
          <a:xfrm rot="11529999">
            <a:off x="5807819" y="1640967"/>
            <a:ext cx="2283254" cy="1691413"/>
          </a:xfrm>
          <a:prstGeom prst="foldedCorner">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dirty="0">
                <a:solidFill>
                  <a:schemeClr val="dk1"/>
                </a:solidFill>
                <a:latin typeface="Verdana"/>
                <a:ea typeface="Verdana"/>
                <a:cs typeface="Verdana"/>
                <a:sym typeface="Verdana"/>
              </a:rPr>
              <a:t>…</a:t>
            </a:r>
          </a:p>
          <a:p>
            <a:pPr marL="0" marR="0" lvl="0" indent="0" algn="ctr" rtl="0">
              <a:lnSpc>
                <a:spcPct val="100000"/>
              </a:lnSpc>
              <a:spcBef>
                <a:spcPts val="0"/>
              </a:spcBef>
              <a:spcAft>
                <a:spcPts val="0"/>
              </a:spcAft>
              <a:buClr>
                <a:srgbClr val="000000"/>
              </a:buClr>
              <a:buSzPts val="8800"/>
              <a:buFont typeface="Arial"/>
              <a:buNone/>
            </a:pPr>
            <a:endParaRPr sz="8800" b="0" i="0" u="none" strike="noStrike" cap="none"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506522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34DB-84D2-4296-AE07-625A047EF918}"/>
              </a:ext>
            </a:extLst>
          </p:cNvPr>
          <p:cNvSpPr>
            <a:spLocks noGrp="1"/>
          </p:cNvSpPr>
          <p:nvPr>
            <p:ph type="title"/>
          </p:nvPr>
        </p:nvSpPr>
        <p:spPr/>
        <p:txBody>
          <a:bodyPr/>
          <a:lstStyle/>
          <a:p>
            <a:r>
              <a:rPr lang="de-DE" dirty="0" err="1"/>
              <a:t>Requirements</a:t>
            </a:r>
            <a:r>
              <a:rPr lang="de-DE" dirty="0"/>
              <a:t> </a:t>
            </a:r>
            <a:r>
              <a:rPr lang="de-DE" dirty="0" err="1"/>
              <a:t>for</a:t>
            </a:r>
            <a:r>
              <a:rPr lang="de-DE" dirty="0"/>
              <a:t> RDD </a:t>
            </a:r>
            <a:r>
              <a:rPr lang="de-DE" dirty="0" err="1"/>
              <a:t>designs</a:t>
            </a:r>
            <a:endParaRPr lang="en-US" dirty="0"/>
          </a:p>
        </p:txBody>
      </p:sp>
      <p:pic>
        <p:nvPicPr>
          <p:cNvPr id="5" name="Picture 4">
            <a:extLst>
              <a:ext uri="{FF2B5EF4-FFF2-40B4-BE49-F238E27FC236}">
                <a16:creationId xmlns:a16="http://schemas.microsoft.com/office/drawing/2014/main" id="{701EE3E3-A50F-47D8-AC03-783A634B9004}"/>
              </a:ext>
            </a:extLst>
          </p:cNvPr>
          <p:cNvPicPr>
            <a:picLocks noChangeAspect="1"/>
          </p:cNvPicPr>
          <p:nvPr/>
        </p:nvPicPr>
        <p:blipFill>
          <a:blip r:embed="rId2"/>
          <a:stretch>
            <a:fillRect/>
          </a:stretch>
        </p:blipFill>
        <p:spPr>
          <a:xfrm>
            <a:off x="2051720" y="1347614"/>
            <a:ext cx="4619681" cy="3059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403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08C-2CDC-4D4F-9488-5D337557217B}"/>
              </a:ext>
            </a:extLst>
          </p:cNvPr>
          <p:cNvSpPr>
            <a:spLocks noGrp="1"/>
          </p:cNvSpPr>
          <p:nvPr>
            <p:ph type="title"/>
          </p:nvPr>
        </p:nvSpPr>
        <p:spPr/>
        <p:txBody>
          <a:bodyPr/>
          <a:lstStyle/>
          <a:p>
            <a:r>
              <a:rPr lang="de-DE" dirty="0"/>
              <a:t>Meeting </a:t>
            </a:r>
            <a:r>
              <a:rPr lang="de-DE" dirty="0" err="1"/>
              <a:t>requirements</a:t>
            </a:r>
            <a:r>
              <a:rPr lang="de-DE" dirty="0"/>
              <a:t> in Steinmann &amp; Olsen (</a:t>
            </a:r>
            <a:r>
              <a:rPr lang="de-DE" dirty="0" err="1"/>
              <a:t>under</a:t>
            </a:r>
            <a:r>
              <a:rPr lang="de-DE" dirty="0"/>
              <a:t> review)</a:t>
            </a:r>
            <a:endParaRPr lang="en-US" dirty="0"/>
          </a:p>
        </p:txBody>
      </p:sp>
      <p:sp>
        <p:nvSpPr>
          <p:cNvPr id="3" name="Content Placeholder 2">
            <a:extLst>
              <a:ext uri="{FF2B5EF4-FFF2-40B4-BE49-F238E27FC236}">
                <a16:creationId xmlns:a16="http://schemas.microsoft.com/office/drawing/2014/main" id="{F58440D8-83F7-42C8-B9D6-2F140CAD937D}"/>
              </a:ext>
            </a:extLst>
          </p:cNvPr>
          <p:cNvSpPr>
            <a:spLocks noGrp="1"/>
          </p:cNvSpPr>
          <p:nvPr>
            <p:ph idx="1"/>
          </p:nvPr>
        </p:nvSpPr>
        <p:spPr>
          <a:xfrm>
            <a:off x="2051720" y="1419621"/>
            <a:ext cx="6635080" cy="3175001"/>
          </a:xfrm>
        </p:spPr>
        <p:txBody>
          <a:bodyPr/>
          <a:lstStyle/>
          <a:p>
            <a:pPr marL="0" indent="0">
              <a:buNone/>
            </a:pPr>
            <a:r>
              <a:rPr lang="en-US" sz="1600" dirty="0"/>
              <a:t>The running variable, in this case the age in months, should have </a:t>
            </a:r>
            <a:r>
              <a:rPr lang="en-US" sz="1600" dirty="0">
                <a:solidFill>
                  <a:srgbClr val="BF2B2A"/>
                </a:solidFill>
              </a:rPr>
              <a:t>at least four unique values </a:t>
            </a:r>
            <a:r>
              <a:rPr lang="en-US" sz="1600" dirty="0"/>
              <a:t>below and above the threshold and should not be confounded with other interventions. </a:t>
            </a:r>
          </a:p>
          <a:p>
            <a:pPr marL="0" indent="0">
              <a:buNone/>
            </a:pPr>
            <a:r>
              <a:rPr lang="en-US" sz="1600" dirty="0"/>
              <a:t>In the present study, the running variable age had 12 unique values in both the lower and upper grades. It seems furthermore unlikely that age might be confounded with additional interventions since students of different age have, within the grades, the same curricula and teachers. </a:t>
            </a:r>
          </a:p>
          <a:p>
            <a:pPr marL="0" indent="0">
              <a:buNone/>
            </a:pPr>
            <a:endParaRPr lang="en-US" dirty="0"/>
          </a:p>
        </p:txBody>
      </p:sp>
      <p:sp>
        <p:nvSpPr>
          <p:cNvPr id="4" name="Diamond 3">
            <a:extLst>
              <a:ext uri="{FF2B5EF4-FFF2-40B4-BE49-F238E27FC236}">
                <a16:creationId xmlns:a16="http://schemas.microsoft.com/office/drawing/2014/main" id="{0C677D56-5B0C-43D7-BF93-4D468E856B4D}"/>
              </a:ext>
            </a:extLst>
          </p:cNvPr>
          <p:cNvSpPr/>
          <p:nvPr/>
        </p:nvSpPr>
        <p:spPr>
          <a:xfrm>
            <a:off x="611560" y="1275606"/>
            <a:ext cx="1152128" cy="1296144"/>
          </a:xfrm>
          <a:prstGeom prst="diamond">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30918"/>
                </a:solidFill>
              </a:rPr>
              <a:t>1</a:t>
            </a:r>
            <a:endParaRPr lang="en-US" dirty="0">
              <a:solidFill>
                <a:srgbClr val="E30918"/>
              </a:solidFill>
            </a:endParaRPr>
          </a:p>
        </p:txBody>
      </p:sp>
    </p:spTree>
    <p:extLst>
      <p:ext uri="{BB962C8B-B14F-4D97-AF65-F5344CB8AC3E}">
        <p14:creationId xmlns:p14="http://schemas.microsoft.com/office/powerpoint/2010/main" val="576757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08C-2CDC-4D4F-9488-5D337557217B}"/>
              </a:ext>
            </a:extLst>
          </p:cNvPr>
          <p:cNvSpPr>
            <a:spLocks noGrp="1"/>
          </p:cNvSpPr>
          <p:nvPr>
            <p:ph type="title"/>
          </p:nvPr>
        </p:nvSpPr>
        <p:spPr/>
        <p:txBody>
          <a:bodyPr/>
          <a:lstStyle/>
          <a:p>
            <a:r>
              <a:rPr lang="de-DE" dirty="0"/>
              <a:t>Meeting </a:t>
            </a:r>
            <a:r>
              <a:rPr lang="de-DE" dirty="0" err="1"/>
              <a:t>requirements</a:t>
            </a:r>
            <a:r>
              <a:rPr lang="de-DE" dirty="0"/>
              <a:t> in Steinmann &amp; Olsen (</a:t>
            </a:r>
            <a:r>
              <a:rPr lang="de-DE" dirty="0" err="1"/>
              <a:t>under</a:t>
            </a:r>
            <a:r>
              <a:rPr lang="de-DE" dirty="0"/>
              <a:t> review)</a:t>
            </a:r>
            <a:endParaRPr lang="en-US" dirty="0"/>
          </a:p>
        </p:txBody>
      </p:sp>
      <p:sp>
        <p:nvSpPr>
          <p:cNvPr id="3" name="Content Placeholder 2">
            <a:extLst>
              <a:ext uri="{FF2B5EF4-FFF2-40B4-BE49-F238E27FC236}">
                <a16:creationId xmlns:a16="http://schemas.microsoft.com/office/drawing/2014/main" id="{F58440D8-83F7-42C8-B9D6-2F140CAD937D}"/>
              </a:ext>
            </a:extLst>
          </p:cNvPr>
          <p:cNvSpPr>
            <a:spLocks noGrp="1"/>
          </p:cNvSpPr>
          <p:nvPr>
            <p:ph idx="1"/>
          </p:nvPr>
        </p:nvSpPr>
        <p:spPr>
          <a:xfrm>
            <a:off x="2051720" y="1419621"/>
            <a:ext cx="6635080" cy="3175001"/>
          </a:xfrm>
        </p:spPr>
        <p:txBody>
          <a:bodyPr/>
          <a:lstStyle/>
          <a:p>
            <a:pPr marL="0" indent="0">
              <a:buNone/>
            </a:pPr>
            <a:r>
              <a:rPr lang="en-US" sz="1600" dirty="0"/>
              <a:t>It should be ensured that the running variable, in this case age, is </a:t>
            </a:r>
            <a:r>
              <a:rPr lang="en-US" sz="1600" dirty="0">
                <a:solidFill>
                  <a:srgbClr val="BF2B2A"/>
                </a:solidFill>
              </a:rPr>
              <a:t>not systematically manipulated to change the treatment assignment</a:t>
            </a:r>
            <a:r>
              <a:rPr lang="en-US" sz="1600" dirty="0"/>
              <a:t>, i.e., the school entry. </a:t>
            </a:r>
          </a:p>
          <a:p>
            <a:pPr marL="0" indent="0">
              <a:buNone/>
            </a:pPr>
            <a:r>
              <a:rPr lang="en-US" sz="1600" dirty="0"/>
              <a:t>Manipulating both the birth date of a child and the scoring rule, i.e. the school entry regulations, is unlikely. The school entry rules are determined by policy-makers and rarely changed. The </a:t>
            </a:r>
            <a:r>
              <a:rPr lang="en-US" sz="1600" dirty="0">
                <a:solidFill>
                  <a:srgbClr val="E30918"/>
                </a:solidFill>
              </a:rPr>
              <a:t>frequency of months of age </a:t>
            </a:r>
            <a:r>
              <a:rPr lang="en-US" sz="1600" dirty="0"/>
              <a:t>did not change systematically around the threshold, which could otherwise be interpreted as an indication for systematic manipulations of birth dates by parents. Furthermore, the frequency of non-compliers was below 8% in all 13 samples</a:t>
            </a:r>
          </a:p>
          <a:p>
            <a:pPr marL="0" indent="0">
              <a:buNone/>
            </a:pPr>
            <a:endParaRPr lang="en-US" dirty="0"/>
          </a:p>
        </p:txBody>
      </p:sp>
      <p:sp>
        <p:nvSpPr>
          <p:cNvPr id="4" name="Diamond 3">
            <a:extLst>
              <a:ext uri="{FF2B5EF4-FFF2-40B4-BE49-F238E27FC236}">
                <a16:creationId xmlns:a16="http://schemas.microsoft.com/office/drawing/2014/main" id="{0C677D56-5B0C-43D7-BF93-4D468E856B4D}"/>
              </a:ext>
            </a:extLst>
          </p:cNvPr>
          <p:cNvSpPr/>
          <p:nvPr/>
        </p:nvSpPr>
        <p:spPr>
          <a:xfrm>
            <a:off x="611560" y="1275606"/>
            <a:ext cx="1152128" cy="1296144"/>
          </a:xfrm>
          <a:prstGeom prst="diamond">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30918"/>
                </a:solidFill>
              </a:rPr>
              <a:t>2</a:t>
            </a:r>
            <a:endParaRPr lang="en-US" dirty="0">
              <a:solidFill>
                <a:srgbClr val="E30918"/>
              </a:solidFill>
            </a:endParaRPr>
          </a:p>
        </p:txBody>
      </p:sp>
    </p:spTree>
    <p:extLst>
      <p:ext uri="{BB962C8B-B14F-4D97-AF65-F5344CB8AC3E}">
        <p14:creationId xmlns:p14="http://schemas.microsoft.com/office/powerpoint/2010/main" val="290275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08C-2CDC-4D4F-9488-5D337557217B}"/>
              </a:ext>
            </a:extLst>
          </p:cNvPr>
          <p:cNvSpPr>
            <a:spLocks noGrp="1"/>
          </p:cNvSpPr>
          <p:nvPr>
            <p:ph type="title"/>
          </p:nvPr>
        </p:nvSpPr>
        <p:spPr/>
        <p:txBody>
          <a:bodyPr/>
          <a:lstStyle/>
          <a:p>
            <a:r>
              <a:rPr lang="de-DE" dirty="0"/>
              <a:t>Meeting </a:t>
            </a:r>
            <a:r>
              <a:rPr lang="de-DE" dirty="0" err="1"/>
              <a:t>requirements</a:t>
            </a:r>
            <a:r>
              <a:rPr lang="de-DE" dirty="0"/>
              <a:t> in Steinmann &amp; Olsen (</a:t>
            </a:r>
            <a:r>
              <a:rPr lang="de-DE" dirty="0" err="1"/>
              <a:t>under</a:t>
            </a:r>
            <a:r>
              <a:rPr lang="de-DE" dirty="0"/>
              <a:t> review)</a:t>
            </a:r>
            <a:endParaRPr lang="en-US" dirty="0"/>
          </a:p>
        </p:txBody>
      </p:sp>
      <p:sp>
        <p:nvSpPr>
          <p:cNvPr id="3" name="Content Placeholder 2">
            <a:extLst>
              <a:ext uri="{FF2B5EF4-FFF2-40B4-BE49-F238E27FC236}">
                <a16:creationId xmlns:a16="http://schemas.microsoft.com/office/drawing/2014/main" id="{F58440D8-83F7-42C8-B9D6-2F140CAD937D}"/>
              </a:ext>
            </a:extLst>
          </p:cNvPr>
          <p:cNvSpPr>
            <a:spLocks noGrp="1"/>
          </p:cNvSpPr>
          <p:nvPr>
            <p:ph idx="1"/>
          </p:nvPr>
        </p:nvSpPr>
        <p:spPr>
          <a:xfrm>
            <a:off x="2051720" y="1419621"/>
            <a:ext cx="6635080" cy="3175001"/>
          </a:xfrm>
        </p:spPr>
        <p:txBody>
          <a:bodyPr/>
          <a:lstStyle/>
          <a:p>
            <a:pPr marL="0" indent="0">
              <a:buNone/>
            </a:pPr>
            <a:r>
              <a:rPr lang="en-US" sz="1600" dirty="0"/>
              <a:t>Researchers should also assure that the </a:t>
            </a:r>
            <a:r>
              <a:rPr lang="en-US" sz="1600" dirty="0">
                <a:solidFill>
                  <a:srgbClr val="BF2B2A"/>
                </a:solidFill>
              </a:rPr>
              <a:t>attrition by treatment status, running variable, and outcome are low </a:t>
            </a:r>
            <a:r>
              <a:rPr lang="en-US" sz="1600" dirty="0"/>
              <a:t>so that the generalizability of the findings and absence of systematic biases and can be assumed. </a:t>
            </a:r>
          </a:p>
          <a:p>
            <a:pPr marL="0" indent="0">
              <a:buNone/>
            </a:pPr>
            <a:r>
              <a:rPr lang="en-US" sz="1600" dirty="0"/>
              <a:t>In the present study, there was no attrition by treatment status, since all students were either in the lower or upper grades. The attrition by the running variable age was, with one exception, negligible (≤ 2%). There was also no attrition by the outcomes since the achievement plausible values were available for all students. The findings are however only generalizable to populations who participated in the TIMSS tests and who were not excluded otherwise.</a:t>
            </a:r>
          </a:p>
          <a:p>
            <a:pPr marL="0" indent="0">
              <a:buNone/>
            </a:pPr>
            <a:endParaRPr lang="en-US" dirty="0"/>
          </a:p>
        </p:txBody>
      </p:sp>
      <p:sp>
        <p:nvSpPr>
          <p:cNvPr id="4" name="Diamond 3">
            <a:extLst>
              <a:ext uri="{FF2B5EF4-FFF2-40B4-BE49-F238E27FC236}">
                <a16:creationId xmlns:a16="http://schemas.microsoft.com/office/drawing/2014/main" id="{0C677D56-5B0C-43D7-BF93-4D468E856B4D}"/>
              </a:ext>
            </a:extLst>
          </p:cNvPr>
          <p:cNvSpPr/>
          <p:nvPr/>
        </p:nvSpPr>
        <p:spPr>
          <a:xfrm>
            <a:off x="611560" y="1275606"/>
            <a:ext cx="1152128" cy="1296144"/>
          </a:xfrm>
          <a:prstGeom prst="diamond">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30918"/>
                </a:solidFill>
              </a:rPr>
              <a:t>3</a:t>
            </a:r>
            <a:endParaRPr lang="en-US" dirty="0">
              <a:solidFill>
                <a:srgbClr val="E30918"/>
              </a:solidFill>
            </a:endParaRPr>
          </a:p>
        </p:txBody>
      </p:sp>
    </p:spTree>
    <p:extLst>
      <p:ext uri="{BB962C8B-B14F-4D97-AF65-F5344CB8AC3E}">
        <p14:creationId xmlns:p14="http://schemas.microsoft.com/office/powerpoint/2010/main" val="3370388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08C-2CDC-4D4F-9488-5D337557217B}"/>
              </a:ext>
            </a:extLst>
          </p:cNvPr>
          <p:cNvSpPr>
            <a:spLocks noGrp="1"/>
          </p:cNvSpPr>
          <p:nvPr>
            <p:ph type="title"/>
          </p:nvPr>
        </p:nvSpPr>
        <p:spPr/>
        <p:txBody>
          <a:bodyPr/>
          <a:lstStyle/>
          <a:p>
            <a:r>
              <a:rPr lang="de-DE" dirty="0"/>
              <a:t>Meeting </a:t>
            </a:r>
            <a:r>
              <a:rPr lang="de-DE" dirty="0" err="1"/>
              <a:t>requirements</a:t>
            </a:r>
            <a:r>
              <a:rPr lang="de-DE" dirty="0"/>
              <a:t> in Steinmann &amp; Olsen (</a:t>
            </a:r>
            <a:r>
              <a:rPr lang="de-DE" dirty="0" err="1"/>
              <a:t>under</a:t>
            </a:r>
            <a:r>
              <a:rPr lang="de-DE" dirty="0"/>
              <a:t> review)</a:t>
            </a:r>
            <a:endParaRPr lang="en-US" dirty="0"/>
          </a:p>
        </p:txBody>
      </p:sp>
      <p:sp>
        <p:nvSpPr>
          <p:cNvPr id="3" name="Content Placeholder 2">
            <a:extLst>
              <a:ext uri="{FF2B5EF4-FFF2-40B4-BE49-F238E27FC236}">
                <a16:creationId xmlns:a16="http://schemas.microsoft.com/office/drawing/2014/main" id="{F58440D8-83F7-42C8-B9D6-2F140CAD937D}"/>
              </a:ext>
            </a:extLst>
          </p:cNvPr>
          <p:cNvSpPr>
            <a:spLocks noGrp="1"/>
          </p:cNvSpPr>
          <p:nvPr>
            <p:ph idx="1"/>
          </p:nvPr>
        </p:nvSpPr>
        <p:spPr>
          <a:xfrm>
            <a:off x="2051720" y="1419621"/>
            <a:ext cx="6635080" cy="3175001"/>
          </a:xfrm>
        </p:spPr>
        <p:txBody>
          <a:bodyPr>
            <a:normAutofit fontScale="92500"/>
          </a:bodyPr>
          <a:lstStyle/>
          <a:p>
            <a:pPr marL="0" indent="0">
              <a:buNone/>
            </a:pPr>
            <a:r>
              <a:rPr lang="en-US" sz="1600" dirty="0"/>
              <a:t>It should furthermore be established that </a:t>
            </a:r>
            <a:r>
              <a:rPr lang="en-US" sz="1600" dirty="0">
                <a:solidFill>
                  <a:srgbClr val="BF2B2A"/>
                </a:solidFill>
              </a:rPr>
              <a:t>if the treatment would not take place, there would be a smooth relationship between the running variable and the outcome at the threshold</a:t>
            </a:r>
            <a:r>
              <a:rPr lang="en-US" sz="1600" dirty="0"/>
              <a:t>. </a:t>
            </a:r>
          </a:p>
          <a:p>
            <a:pPr marL="0" indent="0">
              <a:buNone/>
            </a:pPr>
            <a:r>
              <a:rPr lang="en-US" sz="1600" dirty="0"/>
              <a:t>In this study, this means that if the younger and older students entered school at the same time and attended the same grade, we should not observe a discontinuity in the achievement regression. This might not be the case if the student selection mechanisms would differ between the two grades, for instance. We approximated this by showing that correlates of achievement, namely </a:t>
            </a:r>
            <a:r>
              <a:rPr lang="en-US" sz="1600" dirty="0">
                <a:solidFill>
                  <a:srgbClr val="E30918"/>
                </a:solidFill>
              </a:rPr>
              <a:t>gender</a:t>
            </a:r>
            <a:r>
              <a:rPr lang="en-US" sz="1600" dirty="0"/>
              <a:t> and the </a:t>
            </a:r>
            <a:r>
              <a:rPr lang="en-US" sz="1600" dirty="0">
                <a:solidFill>
                  <a:srgbClr val="E30918"/>
                </a:solidFill>
              </a:rPr>
              <a:t>number of books at home</a:t>
            </a:r>
            <a:r>
              <a:rPr lang="en-US" sz="1600" dirty="0"/>
              <a:t>, did not systematically change at the threshold. Furthermore, we observed </a:t>
            </a:r>
            <a:r>
              <a:rPr lang="en-US" sz="1600" dirty="0">
                <a:solidFill>
                  <a:srgbClr val="E30918"/>
                </a:solidFill>
              </a:rPr>
              <a:t>no other achievement discontinuities </a:t>
            </a:r>
            <a:r>
              <a:rPr lang="en-US" sz="1600" dirty="0"/>
              <a:t>within the grades.</a:t>
            </a:r>
          </a:p>
          <a:p>
            <a:pPr marL="0" indent="0">
              <a:buNone/>
            </a:pPr>
            <a:endParaRPr lang="en-US" dirty="0"/>
          </a:p>
        </p:txBody>
      </p:sp>
      <p:sp>
        <p:nvSpPr>
          <p:cNvPr id="4" name="Diamond 3">
            <a:extLst>
              <a:ext uri="{FF2B5EF4-FFF2-40B4-BE49-F238E27FC236}">
                <a16:creationId xmlns:a16="http://schemas.microsoft.com/office/drawing/2014/main" id="{0C677D56-5B0C-43D7-BF93-4D468E856B4D}"/>
              </a:ext>
            </a:extLst>
          </p:cNvPr>
          <p:cNvSpPr/>
          <p:nvPr/>
        </p:nvSpPr>
        <p:spPr>
          <a:xfrm>
            <a:off x="611560" y="1275606"/>
            <a:ext cx="1152128" cy="1296144"/>
          </a:xfrm>
          <a:prstGeom prst="diamond">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30918"/>
                </a:solidFill>
              </a:rPr>
              <a:t>4</a:t>
            </a:r>
            <a:endParaRPr lang="en-US" dirty="0">
              <a:solidFill>
                <a:srgbClr val="E30918"/>
              </a:solidFill>
            </a:endParaRPr>
          </a:p>
        </p:txBody>
      </p:sp>
    </p:spTree>
    <p:extLst>
      <p:ext uri="{BB962C8B-B14F-4D97-AF65-F5344CB8AC3E}">
        <p14:creationId xmlns:p14="http://schemas.microsoft.com/office/powerpoint/2010/main" val="857327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08C-2CDC-4D4F-9488-5D337557217B}"/>
              </a:ext>
            </a:extLst>
          </p:cNvPr>
          <p:cNvSpPr>
            <a:spLocks noGrp="1"/>
          </p:cNvSpPr>
          <p:nvPr>
            <p:ph type="title"/>
          </p:nvPr>
        </p:nvSpPr>
        <p:spPr/>
        <p:txBody>
          <a:bodyPr/>
          <a:lstStyle/>
          <a:p>
            <a:r>
              <a:rPr lang="de-DE" dirty="0"/>
              <a:t>Meeting </a:t>
            </a:r>
            <a:r>
              <a:rPr lang="de-DE" dirty="0" err="1"/>
              <a:t>requirements</a:t>
            </a:r>
            <a:r>
              <a:rPr lang="de-DE" dirty="0"/>
              <a:t> in Steinmann &amp; Olsen (</a:t>
            </a:r>
            <a:r>
              <a:rPr lang="de-DE" dirty="0" err="1"/>
              <a:t>under</a:t>
            </a:r>
            <a:r>
              <a:rPr lang="de-DE" dirty="0"/>
              <a:t> review)</a:t>
            </a:r>
            <a:endParaRPr lang="en-US" dirty="0"/>
          </a:p>
        </p:txBody>
      </p:sp>
      <p:sp>
        <p:nvSpPr>
          <p:cNvPr id="3" name="Content Placeholder 2">
            <a:extLst>
              <a:ext uri="{FF2B5EF4-FFF2-40B4-BE49-F238E27FC236}">
                <a16:creationId xmlns:a16="http://schemas.microsoft.com/office/drawing/2014/main" id="{F58440D8-83F7-42C8-B9D6-2F140CAD937D}"/>
              </a:ext>
            </a:extLst>
          </p:cNvPr>
          <p:cNvSpPr>
            <a:spLocks noGrp="1"/>
          </p:cNvSpPr>
          <p:nvPr>
            <p:ph idx="1"/>
          </p:nvPr>
        </p:nvSpPr>
        <p:spPr>
          <a:xfrm>
            <a:off x="2051720" y="1419621"/>
            <a:ext cx="6635080" cy="3175001"/>
          </a:xfrm>
        </p:spPr>
        <p:txBody>
          <a:bodyPr>
            <a:normAutofit fontScale="92500" lnSpcReduction="20000"/>
          </a:bodyPr>
          <a:lstStyle/>
          <a:p>
            <a:pPr marL="0" indent="0">
              <a:buNone/>
            </a:pPr>
            <a:r>
              <a:rPr lang="en-US" sz="1600" dirty="0"/>
              <a:t>Lastly, it should be assured that the </a:t>
            </a:r>
            <a:r>
              <a:rPr lang="en-US" sz="1600" dirty="0">
                <a:solidFill>
                  <a:srgbClr val="BF2B2A"/>
                </a:solidFill>
              </a:rPr>
              <a:t>assumption of the functional form holds empirically </a:t>
            </a:r>
            <a:r>
              <a:rPr lang="en-US" sz="1600" dirty="0"/>
              <a:t>and that the </a:t>
            </a:r>
            <a:r>
              <a:rPr lang="en-US" sz="1600" dirty="0">
                <a:solidFill>
                  <a:srgbClr val="BF2B2A"/>
                </a:solidFill>
              </a:rPr>
              <a:t>effects do not change drastically when investigating subsets of cases closer to the threshold</a:t>
            </a:r>
            <a:r>
              <a:rPr lang="en-US" sz="1600" dirty="0"/>
              <a:t>. </a:t>
            </a:r>
          </a:p>
          <a:p>
            <a:pPr marL="0" indent="0">
              <a:buNone/>
            </a:pPr>
            <a:r>
              <a:rPr lang="en-US" sz="1600" dirty="0"/>
              <a:t>Our model assumed the same linear effects of age in both grades after controlling for the added-year effect. We ran an alternative model with an additional quadratic term for age, one with an additional interaction term between age and grade, and one with a reduced sample of students in the bandwidth of 6 months before and 6 months after the threshold. With one exception each, the regression parameters of the additional quadratic or interaction terms were not statistically different from zero across samples and domains. When only analyzing the subset of students that were closest to the threshold, both age and grade effects were either statistically significant and positive or not significantly different from zero. </a:t>
            </a:r>
          </a:p>
          <a:p>
            <a:pPr marL="0" indent="0">
              <a:buNone/>
            </a:pPr>
            <a:endParaRPr lang="en-US" dirty="0"/>
          </a:p>
        </p:txBody>
      </p:sp>
      <p:sp>
        <p:nvSpPr>
          <p:cNvPr id="4" name="Diamond 3">
            <a:extLst>
              <a:ext uri="{FF2B5EF4-FFF2-40B4-BE49-F238E27FC236}">
                <a16:creationId xmlns:a16="http://schemas.microsoft.com/office/drawing/2014/main" id="{0C677D56-5B0C-43D7-BF93-4D468E856B4D}"/>
              </a:ext>
            </a:extLst>
          </p:cNvPr>
          <p:cNvSpPr/>
          <p:nvPr/>
        </p:nvSpPr>
        <p:spPr>
          <a:xfrm>
            <a:off x="611560" y="1275606"/>
            <a:ext cx="1152128" cy="1296144"/>
          </a:xfrm>
          <a:prstGeom prst="diamond">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E30918"/>
                </a:solidFill>
              </a:rPr>
              <a:t>5</a:t>
            </a:r>
            <a:endParaRPr lang="en-US" dirty="0">
              <a:solidFill>
                <a:srgbClr val="E30918"/>
              </a:solidFill>
            </a:endParaRPr>
          </a:p>
        </p:txBody>
      </p:sp>
    </p:spTree>
    <p:extLst>
      <p:ext uri="{BB962C8B-B14F-4D97-AF65-F5344CB8AC3E}">
        <p14:creationId xmlns:p14="http://schemas.microsoft.com/office/powerpoint/2010/main" val="3984544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C285-EA3E-4A71-91F0-A110816CCBCE}"/>
              </a:ext>
            </a:extLst>
          </p:cNvPr>
          <p:cNvSpPr>
            <a:spLocks noGrp="1"/>
          </p:cNvSpPr>
          <p:nvPr>
            <p:ph idx="1"/>
          </p:nvPr>
        </p:nvSpPr>
        <p:spPr>
          <a:xfrm>
            <a:off x="457200" y="3435846"/>
            <a:ext cx="4978896" cy="1158776"/>
          </a:xfrm>
        </p:spPr>
        <p:txBody>
          <a:bodyPr/>
          <a:lstStyle/>
          <a:p>
            <a:pPr marL="0" indent="0">
              <a:buNone/>
            </a:pPr>
            <a:r>
              <a:rPr lang="en-US" dirty="0"/>
              <a:t>Questions?</a:t>
            </a:r>
          </a:p>
        </p:txBody>
      </p:sp>
      <p:sp>
        <p:nvSpPr>
          <p:cNvPr id="4" name="Google Shape;46;ge72ee3d80d_0_9">
            <a:extLst>
              <a:ext uri="{FF2B5EF4-FFF2-40B4-BE49-F238E27FC236}">
                <a16:creationId xmlns:a16="http://schemas.microsoft.com/office/drawing/2014/main" id="{DEB45367-5673-4D1D-BBBF-61EB7717BF2E}"/>
              </a:ext>
            </a:extLst>
          </p:cNvPr>
          <p:cNvSpPr/>
          <p:nvPr/>
        </p:nvSpPr>
        <p:spPr>
          <a:xfrm rot="826399">
            <a:off x="5807819"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81778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C71C-D6C2-41B4-85E4-E80D0E26262D}"/>
              </a:ext>
            </a:extLst>
          </p:cNvPr>
          <p:cNvSpPr>
            <a:spLocks noGrp="1"/>
          </p:cNvSpPr>
          <p:nvPr>
            <p:ph type="title"/>
          </p:nvPr>
        </p:nvSpPr>
        <p:spPr/>
        <p:txBody>
          <a:bodyPr/>
          <a:lstStyle/>
          <a:p>
            <a:r>
              <a:rPr lang="de-DE" dirty="0" err="1"/>
              <a:t>Overview</a:t>
            </a:r>
            <a:endParaRPr lang="en-US" dirty="0"/>
          </a:p>
        </p:txBody>
      </p:sp>
      <p:sp>
        <p:nvSpPr>
          <p:cNvPr id="3" name="Content Placeholder 2">
            <a:extLst>
              <a:ext uri="{FF2B5EF4-FFF2-40B4-BE49-F238E27FC236}">
                <a16:creationId xmlns:a16="http://schemas.microsoft.com/office/drawing/2014/main" id="{72110F2C-1704-4D97-89CF-83DDAE2950B4}"/>
              </a:ext>
            </a:extLst>
          </p:cNvPr>
          <p:cNvSpPr>
            <a:spLocks noGrp="1"/>
          </p:cNvSpPr>
          <p:nvPr>
            <p:ph idx="1"/>
          </p:nvPr>
        </p:nvSpPr>
        <p:spPr/>
        <p:txBody>
          <a:bodyPr/>
          <a:lstStyle/>
          <a:p>
            <a:r>
              <a:rPr lang="de-DE" dirty="0" err="1"/>
              <a:t>Example</a:t>
            </a:r>
            <a:r>
              <a:rPr lang="de-DE" dirty="0"/>
              <a:t> </a:t>
            </a:r>
            <a:r>
              <a:rPr lang="de-DE" dirty="0" err="1"/>
              <a:t>of</a:t>
            </a:r>
            <a:r>
              <a:rPr lang="de-DE" dirty="0"/>
              <a:t> </a:t>
            </a:r>
            <a:r>
              <a:rPr lang="de-DE" dirty="0" err="1"/>
              <a:t>Luyten</a:t>
            </a:r>
            <a:r>
              <a:rPr lang="de-DE" dirty="0"/>
              <a:t> (2006)</a:t>
            </a:r>
          </a:p>
          <a:p>
            <a:r>
              <a:rPr lang="de-DE" dirty="0" err="1"/>
              <a:t>Example</a:t>
            </a:r>
            <a:r>
              <a:rPr lang="de-DE" dirty="0"/>
              <a:t> </a:t>
            </a:r>
            <a:r>
              <a:rPr lang="de-DE" dirty="0" err="1"/>
              <a:t>of</a:t>
            </a:r>
            <a:r>
              <a:rPr lang="de-DE" dirty="0"/>
              <a:t> Steinmann &amp; Olsen (</a:t>
            </a:r>
            <a:r>
              <a:rPr lang="de-DE" dirty="0" err="1"/>
              <a:t>under</a:t>
            </a:r>
            <a:r>
              <a:rPr lang="de-DE" dirty="0"/>
              <a:t> review)</a:t>
            </a:r>
          </a:p>
          <a:p>
            <a:r>
              <a:rPr lang="de-DE" dirty="0"/>
              <a:t>R </a:t>
            </a:r>
            <a:r>
              <a:rPr lang="de-DE" dirty="0" err="1"/>
              <a:t>demonstration</a:t>
            </a:r>
            <a:endParaRPr lang="de-DE" dirty="0"/>
          </a:p>
          <a:p>
            <a:r>
              <a:rPr lang="de-DE" dirty="0" err="1"/>
              <a:t>Requirements</a:t>
            </a:r>
            <a:r>
              <a:rPr lang="de-DE" dirty="0"/>
              <a:t> </a:t>
            </a:r>
            <a:r>
              <a:rPr lang="de-DE" dirty="0" err="1"/>
              <a:t>for</a:t>
            </a:r>
            <a:r>
              <a:rPr lang="de-DE" dirty="0"/>
              <a:t> RDD </a:t>
            </a:r>
            <a:r>
              <a:rPr lang="de-DE" dirty="0" err="1"/>
              <a:t>designs</a:t>
            </a:r>
            <a:endParaRPr lang="en-US" dirty="0"/>
          </a:p>
        </p:txBody>
      </p:sp>
    </p:spTree>
    <p:extLst>
      <p:ext uri="{BB962C8B-B14F-4D97-AF65-F5344CB8AC3E}">
        <p14:creationId xmlns:p14="http://schemas.microsoft.com/office/powerpoint/2010/main" val="3189612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C544-BFF0-4DC2-B298-7BC95F89E03C}"/>
              </a:ext>
            </a:extLst>
          </p:cNvPr>
          <p:cNvSpPr>
            <a:spLocks noGrp="1"/>
          </p:cNvSpPr>
          <p:nvPr>
            <p:ph type="title"/>
          </p:nvPr>
        </p:nvSpPr>
        <p:spPr/>
        <p:txBody>
          <a:bodyPr/>
          <a:lstStyle/>
          <a:p>
            <a:r>
              <a:rPr lang="de-DE" dirty="0"/>
              <a:t>Take-away </a:t>
            </a:r>
            <a:r>
              <a:rPr lang="de-DE" dirty="0" err="1"/>
              <a:t>messages</a:t>
            </a:r>
            <a:endParaRPr lang="en-US" dirty="0"/>
          </a:p>
        </p:txBody>
      </p:sp>
      <p:sp>
        <p:nvSpPr>
          <p:cNvPr id="3" name="Content Placeholder 2">
            <a:extLst>
              <a:ext uri="{FF2B5EF4-FFF2-40B4-BE49-F238E27FC236}">
                <a16:creationId xmlns:a16="http://schemas.microsoft.com/office/drawing/2014/main" id="{55C6AAF4-B06E-4EA0-8D1B-23591C93F083}"/>
              </a:ext>
            </a:extLst>
          </p:cNvPr>
          <p:cNvSpPr>
            <a:spLocks noGrp="1"/>
          </p:cNvSpPr>
          <p:nvPr>
            <p:ph idx="1"/>
          </p:nvPr>
        </p:nvSpPr>
        <p:spPr>
          <a:xfrm>
            <a:off x="3707904" y="1419621"/>
            <a:ext cx="4978896" cy="3175001"/>
          </a:xfrm>
        </p:spPr>
        <p:txBody>
          <a:bodyPr>
            <a:normAutofit/>
          </a:bodyPr>
          <a:lstStyle/>
          <a:p>
            <a:pPr marL="285750" indent="-285750">
              <a:buFont typeface="Arial" panose="020B0604020202020204" pitchFamily="34" charset="0"/>
              <a:buChar char="•"/>
            </a:pPr>
            <a:r>
              <a:rPr lang="en-US" sz="1400" dirty="0">
                <a:solidFill>
                  <a:schemeClr val="tx1"/>
                </a:solidFill>
              </a:rPr>
              <a:t>RDD can be applied to isolate the effects of age and schooling on scholastic outcomes</a:t>
            </a:r>
          </a:p>
          <a:p>
            <a:pPr marL="285750" indent="-285750">
              <a:buFont typeface="Arial" panose="020B0604020202020204" pitchFamily="34" charset="0"/>
              <a:buChar char="•"/>
            </a:pPr>
            <a:r>
              <a:rPr lang="en-US" sz="1400" dirty="0">
                <a:solidFill>
                  <a:schemeClr val="tx1"/>
                </a:solidFill>
              </a:rPr>
              <a:t>Decision to apply s</a:t>
            </a:r>
            <a:r>
              <a:rPr lang="en-US" sz="1400" dirty="0"/>
              <a:t>harp instead of fuzzy RDD must be well-justified if there are non-compliers</a:t>
            </a:r>
            <a:endParaRPr lang="en-US" sz="1400" dirty="0">
              <a:solidFill>
                <a:schemeClr val="tx1"/>
              </a:solidFill>
            </a:endParaRPr>
          </a:p>
          <a:p>
            <a:pPr marL="285750" indent="-285750">
              <a:buFont typeface="Arial" panose="020B0604020202020204" pitchFamily="34" charset="0"/>
              <a:buChar char="•"/>
            </a:pPr>
            <a:r>
              <a:rPr lang="en-US" sz="1400" dirty="0"/>
              <a:t>When applying RDD, one must check if RDD requirements are met (e.g., What Works Clearinghouse)</a:t>
            </a:r>
          </a:p>
          <a:p>
            <a:pPr marL="285750" indent="-285750">
              <a:buFont typeface="Arial" panose="020B0604020202020204" pitchFamily="34" charset="0"/>
              <a:buChar char="•"/>
            </a:pPr>
            <a:r>
              <a:rPr lang="en-US" sz="1400" dirty="0">
                <a:solidFill>
                  <a:schemeClr val="tx1"/>
                </a:solidFill>
              </a:rPr>
              <a:t>Regression discontinuity “doesn’t work for all causal questions, but it works for many. And when it does, the results have almost the same causal force as those from a randomized trial” (Angrist &amp; </a:t>
            </a:r>
            <a:r>
              <a:rPr lang="en-US" sz="1400" dirty="0" err="1">
                <a:solidFill>
                  <a:schemeClr val="tx1"/>
                </a:solidFill>
              </a:rPr>
              <a:t>Pischke</a:t>
            </a:r>
            <a:r>
              <a:rPr lang="en-US" sz="1400" dirty="0">
                <a:solidFill>
                  <a:schemeClr val="tx1"/>
                </a:solidFill>
              </a:rPr>
              <a:t>, 2015, p. 147)</a:t>
            </a:r>
          </a:p>
          <a:p>
            <a:endParaRPr lang="en-US" sz="1400" dirty="0"/>
          </a:p>
        </p:txBody>
      </p:sp>
      <p:sp>
        <p:nvSpPr>
          <p:cNvPr id="5" name="Google Shape;54;ge72ee3d80d_0_16">
            <a:extLst>
              <a:ext uri="{FF2B5EF4-FFF2-40B4-BE49-F238E27FC236}">
                <a16:creationId xmlns:a16="http://schemas.microsoft.com/office/drawing/2014/main" id="{9BBF148F-49F5-4030-98F8-1112DFF0F8C7}"/>
              </a:ext>
            </a:extLst>
          </p:cNvPr>
          <p:cNvSpPr/>
          <p:nvPr/>
        </p:nvSpPr>
        <p:spPr>
          <a:xfrm rot="20782294">
            <a:off x="850694" y="1520790"/>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89869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15124A4-54CE-4264-B8DF-DB697BDFD918}"/>
              </a:ext>
            </a:extLst>
          </p:cNvPr>
          <p:cNvGraphicFramePr>
            <a:graphicFrameLocks noGrp="1"/>
          </p:cNvGraphicFramePr>
          <p:nvPr/>
        </p:nvGraphicFramePr>
        <p:xfrm>
          <a:off x="3511083" y="1419225"/>
          <a:ext cx="2121834" cy="3175000"/>
        </p:xfrm>
        <a:graphic>
          <a:graphicData uri="http://schemas.openxmlformats.org/drawingml/2006/table">
            <a:tbl>
              <a:tblPr/>
              <a:tblGrid>
                <a:gridCol w="148035">
                  <a:extLst>
                    <a:ext uri="{9D8B030D-6E8A-4147-A177-3AD203B41FA5}">
                      <a16:colId xmlns:a16="http://schemas.microsoft.com/office/drawing/2014/main" val="1932019224"/>
                    </a:ext>
                  </a:extLst>
                </a:gridCol>
                <a:gridCol w="1973799">
                  <a:extLst>
                    <a:ext uri="{9D8B030D-6E8A-4147-A177-3AD203B41FA5}">
                      <a16:colId xmlns:a16="http://schemas.microsoft.com/office/drawing/2014/main" val="2811297311"/>
                    </a:ext>
                  </a:extLst>
                </a:gridCol>
              </a:tblGrid>
              <a:tr h="669683">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9</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Regression Discontinuity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14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Luyten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652853915"/>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10</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17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04439635"/>
                  </a:ext>
                </a:extLst>
              </a:tr>
              <a:tr h="917817">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11</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21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258116910"/>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12</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Lessons Learned and Closing</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23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Rutkowski &amp; Delandshere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409456707"/>
                  </a:ext>
                </a:extLst>
              </a:tr>
            </a:tbl>
          </a:graphicData>
        </a:graphic>
      </p:graphicFrame>
      <p:graphicFrame>
        <p:nvGraphicFramePr>
          <p:cNvPr id="7" name="Table 6">
            <a:extLst>
              <a:ext uri="{FF2B5EF4-FFF2-40B4-BE49-F238E27FC236}">
                <a16:creationId xmlns:a16="http://schemas.microsoft.com/office/drawing/2014/main" id="{BE243FCF-985C-48B6-8FFF-944E2E67FC91}"/>
              </a:ext>
            </a:extLst>
          </p:cNvPr>
          <p:cNvGraphicFramePr>
            <a:graphicFrameLocks noGrp="1"/>
          </p:cNvGraphicFramePr>
          <p:nvPr/>
        </p:nvGraphicFramePr>
        <p:xfrm>
          <a:off x="3511083" y="1419225"/>
          <a:ext cx="2121834" cy="3175000"/>
        </p:xfrm>
        <a:graphic>
          <a:graphicData uri="http://schemas.openxmlformats.org/drawingml/2006/table">
            <a:tbl>
              <a:tblPr/>
              <a:tblGrid>
                <a:gridCol w="148035">
                  <a:extLst>
                    <a:ext uri="{9D8B030D-6E8A-4147-A177-3AD203B41FA5}">
                      <a16:colId xmlns:a16="http://schemas.microsoft.com/office/drawing/2014/main" val="2166342570"/>
                    </a:ext>
                  </a:extLst>
                </a:gridCol>
                <a:gridCol w="1973799">
                  <a:extLst>
                    <a:ext uri="{9D8B030D-6E8A-4147-A177-3AD203B41FA5}">
                      <a16:colId xmlns:a16="http://schemas.microsoft.com/office/drawing/2014/main" val="3820708792"/>
                    </a:ext>
                  </a:extLst>
                </a:gridCol>
              </a:tblGrid>
              <a:tr h="669683">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9</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Regression Discontinuity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14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Luyten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254728869"/>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10</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17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1731296932"/>
                  </a:ext>
                </a:extLst>
              </a:tr>
              <a:tr h="917817">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11</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Differences-in-Differences Designs II</a:t>
                      </a:r>
                      <a:endParaRPr lang="en-US" sz="1300">
                        <a:effectLst/>
                      </a:endParaRP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Time: 21 February 2022, 12:15-14:00h</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a:solidFill>
                            <a:srgbClr val="000000"/>
                          </a:solidFill>
                          <a:effectLst/>
                          <a:latin typeface="Verdana" panose="020B0604030504040204" pitchFamily="34" charset="0"/>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150017666"/>
                  </a:ext>
                </a:extLst>
              </a:tr>
              <a:tr h="793750">
                <a:tc>
                  <a:txBody>
                    <a:bodyPr/>
                    <a:lstStyle/>
                    <a:p>
                      <a:pPr rtl="0" fontAlgn="t">
                        <a:spcBef>
                          <a:spcPts val="0"/>
                        </a:spcBef>
                        <a:spcAft>
                          <a:spcPts val="0"/>
                        </a:spcAft>
                      </a:pPr>
                      <a:r>
                        <a:rPr lang="en-US" sz="800" b="0" i="0" u="none" strike="noStrike">
                          <a:solidFill>
                            <a:srgbClr val="000000"/>
                          </a:solidFill>
                          <a:effectLst/>
                          <a:latin typeface="Verdana" panose="020B0604030504040204" pitchFamily="34" charset="0"/>
                        </a:rPr>
                        <a:t>12</a:t>
                      </a:r>
                      <a:endParaRPr lang="en-US" sz="1300">
                        <a:effectLs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Lessons Learned and Closing</a:t>
                      </a:r>
                      <a:endParaRPr lang="en-US" sz="1300" dirty="0">
                        <a:effectLst/>
                      </a:endParaRP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Time: 23 February 2022, 12:15-14:00h</a:t>
                      </a: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Main instructor: Isa Steinmann</a:t>
                      </a:r>
                    </a:p>
                    <a:p>
                      <a:pPr rtl="0" fontAlgn="base">
                        <a:spcBef>
                          <a:spcPts val="0"/>
                        </a:spcBef>
                        <a:spcAft>
                          <a:spcPts val="0"/>
                        </a:spcAft>
                        <a:buFont typeface="Arial" panose="020B0604020202020204" pitchFamily="34" charset="0"/>
                        <a:buChar char="•"/>
                      </a:pPr>
                      <a:r>
                        <a:rPr lang="en-US" sz="800" b="0" i="0" u="none" strike="noStrike" dirty="0">
                          <a:solidFill>
                            <a:srgbClr val="000000"/>
                          </a:solidFill>
                          <a:effectLst/>
                          <a:latin typeface="Verdana" panose="020B0604030504040204" pitchFamily="34" charset="0"/>
                        </a:rPr>
                        <a:t>Required reading: Rutkowski &amp; </a:t>
                      </a:r>
                      <a:r>
                        <a:rPr lang="en-US" sz="800" b="0" i="0" u="none" strike="noStrike" dirty="0" err="1">
                          <a:solidFill>
                            <a:srgbClr val="000000"/>
                          </a:solidFill>
                          <a:effectLst/>
                          <a:latin typeface="Verdana" panose="020B0604030504040204" pitchFamily="34" charset="0"/>
                        </a:rPr>
                        <a:t>Delandshere</a:t>
                      </a:r>
                      <a:r>
                        <a:rPr lang="en-US" sz="800" b="0" i="0" u="none" strike="noStrike" dirty="0">
                          <a:solidFill>
                            <a:srgbClr val="000000"/>
                          </a:solidFill>
                          <a:effectLst/>
                          <a:latin typeface="Verdana" panose="020B0604030504040204" pitchFamily="34" charset="0"/>
                        </a:rPr>
                        <a:t>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634137359"/>
                  </a:ext>
                </a:extLst>
              </a:tr>
            </a:tbl>
          </a:graphicData>
        </a:graphic>
      </p:graphicFrame>
      <p:graphicFrame>
        <p:nvGraphicFramePr>
          <p:cNvPr id="8" name="Table 7">
            <a:extLst>
              <a:ext uri="{FF2B5EF4-FFF2-40B4-BE49-F238E27FC236}">
                <a16:creationId xmlns:a16="http://schemas.microsoft.com/office/drawing/2014/main" id="{494C4C2C-39A8-4A95-B69B-C9415CF9CFDF}"/>
              </a:ext>
            </a:extLst>
          </p:cNvPr>
          <p:cNvGraphicFramePr>
            <a:graphicFrameLocks noGrp="1"/>
          </p:cNvGraphicFramePr>
          <p:nvPr/>
        </p:nvGraphicFramePr>
        <p:xfrm>
          <a:off x="1691680" y="1419225"/>
          <a:ext cx="5760640" cy="3225224"/>
        </p:xfrm>
        <a:graphic>
          <a:graphicData uri="http://schemas.openxmlformats.org/drawingml/2006/table">
            <a:tbl>
              <a:tblPr/>
              <a:tblGrid>
                <a:gridCol w="401905">
                  <a:extLst>
                    <a:ext uri="{9D8B030D-6E8A-4147-A177-3AD203B41FA5}">
                      <a16:colId xmlns:a16="http://schemas.microsoft.com/office/drawing/2014/main" val="484292592"/>
                    </a:ext>
                  </a:extLst>
                </a:gridCol>
                <a:gridCol w="5358735">
                  <a:extLst>
                    <a:ext uri="{9D8B030D-6E8A-4147-A177-3AD203B41FA5}">
                      <a16:colId xmlns:a16="http://schemas.microsoft.com/office/drawing/2014/main" val="2397194529"/>
                    </a:ext>
                  </a:extLst>
                </a:gridCol>
              </a:tblGrid>
              <a:tr h="806306">
                <a:tc>
                  <a:txBody>
                    <a:bodyPr/>
                    <a:lstStyle/>
                    <a:p>
                      <a:pPr rtl="0" fontAlgn="t">
                        <a:spcBef>
                          <a:spcPts val="0"/>
                        </a:spcBef>
                        <a:spcAft>
                          <a:spcPts val="0"/>
                        </a:spcAft>
                      </a:pPr>
                      <a:r>
                        <a:rPr lang="en-US" sz="1100" b="0" i="0" u="none" strike="noStrike">
                          <a:solidFill>
                            <a:srgbClr val="000000"/>
                          </a:solidFill>
                          <a:effectLst/>
                          <a:latin typeface="+mj-lt"/>
                        </a:rPr>
                        <a:t>9</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dirty="0">
                          <a:solidFill>
                            <a:srgbClr val="000000"/>
                          </a:solidFill>
                          <a:effectLst/>
                          <a:latin typeface="+mj-lt"/>
                        </a:rPr>
                        <a:t>Regression Discontinuity Designs II</a:t>
                      </a:r>
                      <a:endParaRPr lang="en-US" sz="1100" dirty="0">
                        <a:effectLst/>
                        <a:latin typeface="+mj-lt"/>
                      </a:endParaRP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Time: 14 February 2022, 12:15-14:00h</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Required reading: </a:t>
                      </a:r>
                      <a:r>
                        <a:rPr lang="en-US" sz="1100" b="0" i="0" u="none" strike="noStrike" dirty="0" err="1">
                          <a:solidFill>
                            <a:srgbClr val="000000"/>
                          </a:solidFill>
                          <a:effectLst/>
                          <a:latin typeface="+mj-lt"/>
                        </a:rPr>
                        <a:t>Luyten</a:t>
                      </a:r>
                      <a:r>
                        <a:rPr lang="en-US" sz="1100" b="0" i="0" u="none" strike="noStrike" dirty="0">
                          <a:solidFill>
                            <a:srgbClr val="000000"/>
                          </a:solidFill>
                          <a:effectLst/>
                          <a:latin typeface="+mj-lt"/>
                        </a:rPr>
                        <a:t> (2006)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109720282"/>
                  </a:ext>
                </a:extLst>
              </a:tr>
              <a:tr h="806306">
                <a:tc>
                  <a:txBody>
                    <a:bodyPr/>
                    <a:lstStyle/>
                    <a:p>
                      <a:pPr rtl="0" fontAlgn="t">
                        <a:spcBef>
                          <a:spcPts val="0"/>
                        </a:spcBef>
                        <a:spcAft>
                          <a:spcPts val="0"/>
                        </a:spcAft>
                      </a:pPr>
                      <a:r>
                        <a:rPr lang="en-US" sz="1100" b="0" i="0" u="none" strike="noStrike">
                          <a:solidFill>
                            <a:srgbClr val="000000"/>
                          </a:solidFill>
                          <a:effectLst/>
                          <a:latin typeface="+mj-lt"/>
                        </a:rPr>
                        <a:t>10</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a:solidFill>
                            <a:srgbClr val="000000"/>
                          </a:solidFill>
                          <a:effectLst/>
                          <a:latin typeface="+mj-lt"/>
                        </a:rPr>
                        <a:t>Differences-in-Differences Designs I</a:t>
                      </a:r>
                      <a:endParaRPr lang="en-US" sz="1100">
                        <a:effectLst/>
                        <a:latin typeface="+mj-lt"/>
                      </a:endParaRP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Time: 17 February 2022, 12:15-14:00h</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Required reading: Angrist &amp; Pischke (2015), chapter 5</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011261227"/>
                  </a:ext>
                </a:extLst>
              </a:tr>
              <a:tr h="806306">
                <a:tc>
                  <a:txBody>
                    <a:bodyPr/>
                    <a:lstStyle/>
                    <a:p>
                      <a:pPr rtl="0" fontAlgn="t">
                        <a:spcBef>
                          <a:spcPts val="0"/>
                        </a:spcBef>
                        <a:spcAft>
                          <a:spcPts val="0"/>
                        </a:spcAft>
                      </a:pPr>
                      <a:r>
                        <a:rPr lang="en-US" sz="1100" b="0" i="0" u="none" strike="noStrike">
                          <a:solidFill>
                            <a:srgbClr val="000000"/>
                          </a:solidFill>
                          <a:effectLst/>
                          <a:latin typeface="+mj-lt"/>
                        </a:rPr>
                        <a:t>11</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a:solidFill>
                            <a:srgbClr val="000000"/>
                          </a:solidFill>
                          <a:effectLst/>
                          <a:latin typeface="+mj-lt"/>
                        </a:rPr>
                        <a:t>Differences-in-Differences Designs II</a:t>
                      </a:r>
                      <a:endParaRPr lang="en-US" sz="1100">
                        <a:effectLst/>
                        <a:latin typeface="+mj-lt"/>
                      </a:endParaRP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Time: 21 February 2022, 12:15-14:00h</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a:solidFill>
                            <a:srgbClr val="000000"/>
                          </a:solidFill>
                          <a:effectLst/>
                          <a:latin typeface="+mj-lt"/>
                        </a:rPr>
                        <a:t>Required reading: Strello, Strietholt, Steinmann, &amp; Siepmann (2021)</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3461321459"/>
                  </a:ext>
                </a:extLst>
              </a:tr>
              <a:tr h="806306">
                <a:tc>
                  <a:txBody>
                    <a:bodyPr/>
                    <a:lstStyle/>
                    <a:p>
                      <a:pPr rtl="0" fontAlgn="t">
                        <a:spcBef>
                          <a:spcPts val="0"/>
                        </a:spcBef>
                        <a:spcAft>
                          <a:spcPts val="0"/>
                        </a:spcAft>
                      </a:pPr>
                      <a:r>
                        <a:rPr lang="en-US" sz="1100" b="0" i="0" u="none" strike="noStrike">
                          <a:solidFill>
                            <a:srgbClr val="000000"/>
                          </a:solidFill>
                          <a:effectLst/>
                          <a:latin typeface="+mj-lt"/>
                        </a:rPr>
                        <a:t>12</a:t>
                      </a:r>
                      <a:endParaRPr lang="en-US" sz="1100">
                        <a:effectLst/>
                        <a:latin typeface="+mj-lt"/>
                      </a:endParaRP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tc>
                  <a:txBody>
                    <a:bodyPr/>
                    <a:lstStyle/>
                    <a:p>
                      <a:pPr rtl="0" fontAlgn="t">
                        <a:spcBef>
                          <a:spcPts val="0"/>
                        </a:spcBef>
                        <a:spcAft>
                          <a:spcPts val="0"/>
                        </a:spcAft>
                      </a:pPr>
                      <a:r>
                        <a:rPr lang="en-US" sz="1100" b="0" i="0" u="none" strike="noStrike" dirty="0">
                          <a:solidFill>
                            <a:srgbClr val="000000"/>
                          </a:solidFill>
                          <a:effectLst/>
                          <a:latin typeface="+mj-lt"/>
                        </a:rPr>
                        <a:t>Lessons Learned and Closing</a:t>
                      </a:r>
                      <a:endParaRPr lang="en-US" sz="1100" dirty="0">
                        <a:effectLst/>
                        <a:latin typeface="+mj-lt"/>
                      </a:endParaRP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Time: 23 February 2022, 12:15-14:00h</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Main instructor: Isa Steinmann</a:t>
                      </a:r>
                    </a:p>
                    <a:p>
                      <a:pPr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mj-lt"/>
                        </a:rPr>
                        <a:t>Required reading: Rutkowski &amp; </a:t>
                      </a:r>
                      <a:r>
                        <a:rPr lang="en-US" sz="1100" b="0" i="0" u="none" strike="noStrike" dirty="0" err="1">
                          <a:solidFill>
                            <a:srgbClr val="000000"/>
                          </a:solidFill>
                          <a:effectLst/>
                          <a:latin typeface="+mj-lt"/>
                        </a:rPr>
                        <a:t>Delandshere</a:t>
                      </a:r>
                      <a:r>
                        <a:rPr lang="en-US" sz="1100" b="0" i="0" u="none" strike="noStrike" dirty="0">
                          <a:solidFill>
                            <a:srgbClr val="000000"/>
                          </a:solidFill>
                          <a:effectLst/>
                          <a:latin typeface="+mj-lt"/>
                        </a:rPr>
                        <a:t> (2016)</a:t>
                      </a:r>
                    </a:p>
                  </a:txBody>
                  <a:tcPr marL="24673" marR="24673" marT="24673" marB="24673">
                    <a:lnL w="6348" cap="flat" cmpd="sng" algn="ctr">
                      <a:solidFill>
                        <a:srgbClr val="FFFFFF"/>
                      </a:solidFill>
                      <a:prstDash val="solid"/>
                      <a:round/>
                      <a:headEnd type="none" w="med" len="med"/>
                      <a:tailEnd type="none" w="med" len="med"/>
                    </a:lnL>
                    <a:lnR w="6348" cap="flat" cmpd="sng" algn="ctr">
                      <a:solidFill>
                        <a:srgbClr val="FFFFFF"/>
                      </a:solidFill>
                      <a:prstDash val="solid"/>
                      <a:round/>
                      <a:headEnd type="none" w="med" len="med"/>
                      <a:tailEnd type="none" w="med" len="med"/>
                    </a:lnR>
                    <a:lnT w="6348" cap="flat" cmpd="sng" algn="ctr">
                      <a:solidFill>
                        <a:srgbClr val="FFFFFF"/>
                      </a:solidFill>
                      <a:prstDash val="solid"/>
                      <a:round/>
                      <a:headEnd type="none" w="med" len="med"/>
                      <a:tailEnd type="none" w="med" len="med"/>
                    </a:lnT>
                    <a:lnB w="6348" cap="flat" cmpd="sng" algn="ctr">
                      <a:solidFill>
                        <a:srgbClr val="FFFFFF"/>
                      </a:solidFill>
                      <a:prstDash val="solid"/>
                      <a:round/>
                      <a:headEnd type="none" w="med" len="med"/>
                      <a:tailEnd type="none" w="med" len="med"/>
                    </a:lnB>
                    <a:solidFill>
                      <a:srgbClr val="EFEFEF"/>
                    </a:solidFill>
                  </a:tcPr>
                </a:tc>
                <a:extLst>
                  <a:ext uri="{0D108BD9-81ED-4DB2-BD59-A6C34878D82A}">
                    <a16:rowId xmlns:a16="http://schemas.microsoft.com/office/drawing/2014/main" val="2833025690"/>
                  </a:ext>
                </a:extLst>
              </a:tr>
            </a:tbl>
          </a:graphicData>
        </a:graphic>
      </p:graphicFrame>
      <p:sp>
        <p:nvSpPr>
          <p:cNvPr id="15" name="Arrow: Right 14">
            <a:extLst>
              <a:ext uri="{FF2B5EF4-FFF2-40B4-BE49-F238E27FC236}">
                <a16:creationId xmlns:a16="http://schemas.microsoft.com/office/drawing/2014/main" id="{77335C41-4F18-4A36-808C-EA1CF9F723B7}"/>
              </a:ext>
            </a:extLst>
          </p:cNvPr>
          <p:cNvSpPr/>
          <p:nvPr/>
        </p:nvSpPr>
        <p:spPr>
          <a:xfrm>
            <a:off x="827584" y="2139702"/>
            <a:ext cx="792088" cy="432048"/>
          </a:xfrm>
          <a:prstGeom prst="rightArrow">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945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2000" dirty="0"/>
              <a:t>Thanks for your attention!</a:t>
            </a:r>
            <a:endParaRPr lang="en-US" sz="2000" b="0" dirty="0"/>
          </a:p>
        </p:txBody>
      </p:sp>
      <p:sp>
        <p:nvSpPr>
          <p:cNvPr id="3" name="Subtitle 2"/>
          <p:cNvSpPr>
            <a:spLocks noGrp="1"/>
          </p:cNvSpPr>
          <p:nvPr>
            <p:ph type="subTitle" idx="1"/>
          </p:nvPr>
        </p:nvSpPr>
        <p:spPr/>
        <p:txBody>
          <a:bodyPr/>
          <a:lstStyle/>
          <a:p>
            <a:r>
              <a:rPr lang="de-DE" dirty="0"/>
              <a:t>Isa Steinmann</a:t>
            </a:r>
          </a:p>
          <a:p>
            <a:r>
              <a:rPr lang="de-DE" u="sng" dirty="0">
                <a:solidFill>
                  <a:schemeClr val="accent2"/>
                </a:solidFill>
              </a:rPr>
              <a:t>isa.steinmann@cemo.uio.no </a:t>
            </a:r>
            <a:endParaRPr lang="nb-NO" u="sng" dirty="0">
              <a:solidFill>
                <a:schemeClr val="accent2"/>
              </a:solidFill>
            </a:endParaRPr>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3909311"/>
            <a:ext cx="3958208" cy="534647"/>
          </a:xfrm>
          <a:prstGeom prst="rect">
            <a:avLst/>
          </a:prstGeom>
        </p:spPr>
      </p:pic>
    </p:spTree>
    <p:extLst>
      <p:ext uri="{BB962C8B-B14F-4D97-AF65-F5344CB8AC3E}">
        <p14:creationId xmlns:p14="http://schemas.microsoft.com/office/powerpoint/2010/main" val="2281461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4659B-E7C7-42CA-8D88-C2261D85DDC5}"/>
              </a:ext>
            </a:extLst>
          </p:cNvPr>
          <p:cNvSpPr>
            <a:spLocks noGrp="1"/>
          </p:cNvSpPr>
          <p:nvPr>
            <p:ph type="title"/>
          </p:nvPr>
        </p:nvSpPr>
        <p:spPr/>
        <p:txBody>
          <a:bodyPr/>
          <a:lstStyle/>
          <a:p>
            <a:r>
              <a:rPr lang="de-DE" dirty="0"/>
              <a:t>References</a:t>
            </a:r>
            <a:endParaRPr lang="en-US" dirty="0"/>
          </a:p>
        </p:txBody>
      </p:sp>
      <p:sp>
        <p:nvSpPr>
          <p:cNvPr id="3" name="Content Placeholder 2">
            <a:extLst>
              <a:ext uri="{FF2B5EF4-FFF2-40B4-BE49-F238E27FC236}">
                <a16:creationId xmlns:a16="http://schemas.microsoft.com/office/drawing/2014/main" id="{3BCD46FB-F738-4401-96FE-A2AC5506C5A0}"/>
              </a:ext>
            </a:extLst>
          </p:cNvPr>
          <p:cNvSpPr>
            <a:spLocks noGrp="1"/>
          </p:cNvSpPr>
          <p:nvPr>
            <p:ph idx="1"/>
          </p:nvPr>
        </p:nvSpPr>
        <p:spPr/>
        <p:txBody>
          <a:bodyPr>
            <a:normAutofit/>
          </a:bodyPr>
          <a:lstStyle/>
          <a:p>
            <a:r>
              <a:rPr lang="en-US" sz="1200" dirty="0">
                <a:effectLst/>
                <a:ea typeface="Calibri" panose="020F0502020204030204" pitchFamily="34" charset="0"/>
                <a:cs typeface="Times New Roman" panose="02020603050405020304" pitchFamily="18" charset="0"/>
              </a:rPr>
              <a:t>Angrist, J. &amp; </a:t>
            </a:r>
            <a:r>
              <a:rPr lang="en-US" sz="1200" dirty="0" err="1">
                <a:effectLst/>
                <a:ea typeface="Calibri" panose="020F0502020204030204" pitchFamily="34" charset="0"/>
                <a:cs typeface="Times New Roman" panose="02020603050405020304" pitchFamily="18" charset="0"/>
              </a:rPr>
              <a:t>Pischke</a:t>
            </a:r>
            <a:r>
              <a:rPr lang="en-US" sz="1200" dirty="0">
                <a:effectLst/>
                <a:ea typeface="Calibri" panose="020F0502020204030204" pitchFamily="34" charset="0"/>
                <a:cs typeface="Times New Roman" panose="02020603050405020304" pitchFamily="18" charset="0"/>
              </a:rPr>
              <a:t>, J.-S. (2015). Mastering `Metrics: The Path from Cause to Effect. Princeton University Press</a:t>
            </a:r>
          </a:p>
          <a:p>
            <a:r>
              <a:rPr lang="en-US" sz="1200" dirty="0" err="1">
                <a:effectLst/>
                <a:ea typeface="Calibri" panose="020F0502020204030204" pitchFamily="34" charset="0"/>
                <a:cs typeface="Times New Roman" panose="02020603050405020304" pitchFamily="18" charset="0"/>
              </a:rPr>
              <a:t>Luyten</a:t>
            </a:r>
            <a:r>
              <a:rPr lang="en-US" sz="1200" dirty="0">
                <a:effectLst/>
                <a:ea typeface="Calibri" panose="020F0502020204030204" pitchFamily="34" charset="0"/>
                <a:cs typeface="Times New Roman" panose="02020603050405020304" pitchFamily="18" charset="0"/>
              </a:rPr>
              <a:t>, H. (2006). An empirical assessment of the absolute effect of schooling: Regression</a:t>
            </a:r>
            <a:r>
              <a:rPr lang="en-US" sz="1200" dirty="0">
                <a:effectLst/>
                <a:ea typeface="Calibri" panose="020F0502020204030204" pitchFamily="34" charset="0"/>
                <a:cs typeface="Cambria Math" panose="02040503050406030204" pitchFamily="18" charset="0"/>
              </a:rPr>
              <a:t>‐</a:t>
            </a:r>
            <a:r>
              <a:rPr lang="en-US" sz="1200" dirty="0">
                <a:effectLst/>
                <a:ea typeface="Calibri" panose="020F0502020204030204" pitchFamily="34" charset="0"/>
                <a:cs typeface="Times New Roman" panose="02020603050405020304" pitchFamily="18" charset="0"/>
              </a:rPr>
              <a:t>discontinuity applied to TIMSS</a:t>
            </a:r>
            <a:r>
              <a:rPr lang="en-US" sz="1200" dirty="0">
                <a:effectLst/>
                <a:ea typeface="Calibri" panose="020F0502020204030204" pitchFamily="34" charset="0"/>
                <a:cs typeface="Cambria Math" panose="02040503050406030204" pitchFamily="18" charset="0"/>
              </a:rPr>
              <a:t>‐</a:t>
            </a:r>
            <a:r>
              <a:rPr lang="en-US" sz="1200" dirty="0">
                <a:effectLst/>
                <a:ea typeface="Calibri" panose="020F0502020204030204" pitchFamily="34" charset="0"/>
                <a:cs typeface="Times New Roman" panose="02020603050405020304" pitchFamily="18" charset="0"/>
              </a:rPr>
              <a:t>95. Oxford Review of Education, 32(3), 397–429. </a:t>
            </a:r>
            <a:r>
              <a:rPr lang="en-US" sz="1200" dirty="0">
                <a:solidFill>
                  <a:schemeClr val="accent2"/>
                </a:solidFill>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https://doi.org/10.1080/03054980600776589</a:t>
            </a:r>
            <a:r>
              <a:rPr lang="en-US" sz="1200" dirty="0">
                <a:solidFill>
                  <a:schemeClr val="accent2"/>
                </a:solidFill>
                <a:effectLst/>
                <a:ea typeface="Calibri" panose="020F0502020204030204" pitchFamily="34" charset="0"/>
                <a:cs typeface="Times New Roman" panose="02020603050405020304" pitchFamily="18" charset="0"/>
              </a:rPr>
              <a:t> </a:t>
            </a:r>
          </a:p>
          <a:p>
            <a:r>
              <a:rPr lang="en-US" sz="1200" dirty="0" err="1">
                <a:effectLst/>
                <a:ea typeface="Times New Roman" panose="02020603050405020304" pitchFamily="18" charset="0"/>
                <a:cs typeface="Times New Roman" panose="02020603050405020304" pitchFamily="18" charset="0"/>
              </a:rPr>
              <a:t>Schochet</a:t>
            </a:r>
            <a:r>
              <a:rPr lang="en-US" sz="1200" dirty="0">
                <a:effectLst/>
                <a:ea typeface="Times New Roman" panose="02020603050405020304" pitchFamily="18" charset="0"/>
                <a:cs typeface="Times New Roman" panose="02020603050405020304" pitchFamily="18" charset="0"/>
              </a:rPr>
              <a:t>, P., Cook, T., Deke, J., </a:t>
            </a:r>
            <a:r>
              <a:rPr lang="en-US" sz="1200" dirty="0" err="1">
                <a:effectLst/>
                <a:ea typeface="Times New Roman" panose="02020603050405020304" pitchFamily="18" charset="0"/>
                <a:cs typeface="Times New Roman" panose="02020603050405020304" pitchFamily="18" charset="0"/>
              </a:rPr>
              <a:t>Imbens</a:t>
            </a:r>
            <a:r>
              <a:rPr lang="en-US" sz="1200" dirty="0">
                <a:effectLst/>
                <a:ea typeface="Times New Roman" panose="02020603050405020304" pitchFamily="18" charset="0"/>
                <a:cs typeface="Times New Roman" panose="02020603050405020304" pitchFamily="18" charset="0"/>
              </a:rPr>
              <a:t>, G., Lockwood, J.R., Porter, J., Smith, J. (2010). Standards for Regression Discontinuity Designs. </a:t>
            </a:r>
            <a:r>
              <a:rPr lang="en-US" sz="1200" dirty="0">
                <a:solidFill>
                  <a:schemeClr val="accent2"/>
                </a:solidFill>
                <a:effectLs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http://ies.ed.gov/ncee/wwc/pdf/wwc_rd.pdf</a:t>
            </a:r>
            <a:r>
              <a:rPr lang="en-US" sz="1200" dirty="0">
                <a:solidFill>
                  <a:schemeClr val="accent2"/>
                </a:solidFill>
                <a:effectLst/>
                <a:ea typeface="Times New Roman" panose="02020603050405020304" pitchFamily="18" charset="0"/>
                <a:cs typeface="Times New Roman" panose="02020603050405020304" pitchFamily="18" charset="0"/>
              </a:rPr>
              <a:t> </a:t>
            </a:r>
            <a:endParaRPr lang="nb-NO" sz="1200" dirty="0">
              <a:solidFill>
                <a:schemeClr val="accent2"/>
              </a:solidFill>
              <a:effectLst/>
              <a:ea typeface="Times New Roman" panose="02020603050405020304" pitchFamily="18" charset="0"/>
              <a:cs typeface="Times New Roman" panose="02020603050405020304" pitchFamily="18" charset="0"/>
            </a:endParaRPr>
          </a:p>
          <a:p>
            <a:r>
              <a:rPr lang="nb-NO" sz="1200" dirty="0">
                <a:effectLst/>
                <a:ea typeface="Times New Roman" panose="02020603050405020304" pitchFamily="18" charset="0"/>
                <a:cs typeface="Times New Roman" panose="02020603050405020304" pitchFamily="18" charset="0"/>
              </a:rPr>
              <a:t>Steinmann, I. &amp; Olsen, R. V. (under </a:t>
            </a:r>
            <a:r>
              <a:rPr lang="nb-NO" sz="1200" dirty="0" err="1">
                <a:effectLst/>
                <a:ea typeface="Times New Roman" panose="02020603050405020304" pitchFamily="18" charset="0"/>
                <a:cs typeface="Times New Roman" panose="02020603050405020304" pitchFamily="18" charset="0"/>
              </a:rPr>
              <a:t>review</a:t>
            </a:r>
            <a:r>
              <a:rPr lang="nb-NO" sz="1200" dirty="0">
                <a:effectLst/>
                <a:ea typeface="Times New Roman" panose="02020603050405020304" pitchFamily="18" charset="0"/>
                <a:cs typeface="Times New Roman" panose="02020603050405020304" pitchFamily="18" charset="0"/>
              </a:rPr>
              <a:t>). Equal </a:t>
            </a:r>
            <a:r>
              <a:rPr lang="nb-NO" sz="1200" dirty="0" err="1">
                <a:effectLst/>
                <a:ea typeface="Times New Roman" panose="02020603050405020304" pitchFamily="18" charset="0"/>
                <a:cs typeface="Times New Roman" panose="02020603050405020304" pitchFamily="18" charset="0"/>
              </a:rPr>
              <a:t>opportunities</a:t>
            </a:r>
            <a:r>
              <a:rPr lang="nb-NO" sz="1200" dirty="0">
                <a:effectLst/>
                <a:ea typeface="Times New Roman" panose="02020603050405020304" pitchFamily="18" charset="0"/>
                <a:cs typeface="Times New Roman" panose="02020603050405020304" pitchFamily="18" charset="0"/>
              </a:rPr>
              <a:t> for all? </a:t>
            </a:r>
            <a:r>
              <a:rPr lang="nb-NO" sz="1200" dirty="0" err="1">
                <a:effectLst/>
                <a:ea typeface="Times New Roman" panose="02020603050405020304" pitchFamily="18" charset="0"/>
                <a:cs typeface="Times New Roman" panose="02020603050405020304" pitchFamily="18" charset="0"/>
              </a:rPr>
              <a:t>Analyzing</a:t>
            </a:r>
            <a:r>
              <a:rPr lang="nb-NO" sz="1200" dirty="0">
                <a:effectLst/>
                <a:ea typeface="Times New Roman" panose="02020603050405020304" pitchFamily="18" charset="0"/>
                <a:cs typeface="Times New Roman" panose="02020603050405020304" pitchFamily="18" charset="0"/>
              </a:rPr>
              <a:t> </a:t>
            </a:r>
            <a:r>
              <a:rPr lang="nb-NO" sz="1200" dirty="0" err="1">
                <a:effectLst/>
                <a:ea typeface="Times New Roman" panose="02020603050405020304" pitchFamily="18" charset="0"/>
                <a:cs typeface="Times New Roman" panose="02020603050405020304" pitchFamily="18" charset="0"/>
              </a:rPr>
              <a:t>within</a:t>
            </a:r>
            <a:r>
              <a:rPr lang="nb-NO" sz="1200" dirty="0">
                <a:effectLst/>
                <a:ea typeface="Times New Roman" panose="02020603050405020304" pitchFamily="18" charset="0"/>
                <a:cs typeface="Times New Roman" panose="02020603050405020304" pitchFamily="18" charset="0"/>
              </a:rPr>
              <a:t>-country </a:t>
            </a:r>
            <a:r>
              <a:rPr lang="nb-NO" sz="1200" dirty="0" err="1">
                <a:effectLst/>
                <a:ea typeface="Times New Roman" panose="02020603050405020304" pitchFamily="18" charset="0"/>
                <a:cs typeface="Times New Roman" panose="02020603050405020304" pitchFamily="18" charset="0"/>
              </a:rPr>
              <a:t>variation</a:t>
            </a:r>
            <a:r>
              <a:rPr lang="nb-NO" sz="1200" dirty="0">
                <a:effectLst/>
                <a:ea typeface="Times New Roman" panose="02020603050405020304" pitchFamily="18" charset="0"/>
                <a:cs typeface="Times New Roman" panose="02020603050405020304" pitchFamily="18" charset="0"/>
              </a:rPr>
              <a:t> in </a:t>
            </a:r>
            <a:r>
              <a:rPr lang="nb-NO" sz="1200" dirty="0" err="1">
                <a:effectLst/>
                <a:ea typeface="Times New Roman" panose="02020603050405020304" pitchFamily="18" charset="0"/>
                <a:cs typeface="Times New Roman" panose="02020603050405020304" pitchFamily="18" charset="0"/>
              </a:rPr>
              <a:t>school</a:t>
            </a:r>
            <a:r>
              <a:rPr lang="nb-NO" sz="1200" dirty="0">
                <a:effectLst/>
                <a:ea typeface="Times New Roman" panose="02020603050405020304" pitchFamily="18" charset="0"/>
                <a:cs typeface="Times New Roman" panose="02020603050405020304" pitchFamily="18" charset="0"/>
              </a:rPr>
              <a:t> </a:t>
            </a:r>
            <a:r>
              <a:rPr lang="nb-NO" sz="1200" dirty="0" err="1">
                <a:effectLst/>
                <a:ea typeface="Times New Roman" panose="02020603050405020304" pitchFamily="18" charset="0"/>
                <a:cs typeface="Times New Roman" panose="02020603050405020304" pitchFamily="18" charset="0"/>
              </a:rPr>
              <a:t>effectiveness</a:t>
            </a:r>
            <a:r>
              <a:rPr lang="nb-NO" sz="1200" dirty="0">
                <a:effectLst/>
                <a:ea typeface="Times New Roman" panose="02020603050405020304" pitchFamily="18" charset="0"/>
                <a:cs typeface="Times New Roman" panose="02020603050405020304" pitchFamily="18" charset="0"/>
              </a:rPr>
              <a:t>. </a:t>
            </a:r>
            <a:r>
              <a:rPr lang="nb-NO" sz="1200" i="1" dirty="0">
                <a:effectLst/>
                <a:ea typeface="Times New Roman" panose="02020603050405020304" pitchFamily="18" charset="0"/>
                <a:cs typeface="Times New Roman" panose="02020603050405020304" pitchFamily="18" charset="0"/>
              </a:rPr>
              <a:t>Large-</a:t>
            </a:r>
            <a:r>
              <a:rPr lang="nb-NO" sz="1200" i="1" dirty="0" err="1">
                <a:effectLst/>
                <a:ea typeface="Times New Roman" panose="02020603050405020304" pitchFamily="18" charset="0"/>
                <a:cs typeface="Times New Roman" panose="02020603050405020304" pitchFamily="18" charset="0"/>
              </a:rPr>
              <a:t>scale</a:t>
            </a:r>
            <a:r>
              <a:rPr lang="nb-NO" sz="1200" i="1" dirty="0">
                <a:effectLst/>
                <a:ea typeface="Times New Roman" panose="02020603050405020304" pitchFamily="18" charset="0"/>
                <a:cs typeface="Times New Roman" panose="02020603050405020304" pitchFamily="18" charset="0"/>
              </a:rPr>
              <a:t> </a:t>
            </a:r>
            <a:r>
              <a:rPr lang="nb-NO" sz="1200" i="1" dirty="0" err="1">
                <a:effectLst/>
                <a:ea typeface="Times New Roman" panose="02020603050405020304" pitchFamily="18" charset="0"/>
                <a:cs typeface="Times New Roman" panose="02020603050405020304" pitchFamily="18" charset="0"/>
              </a:rPr>
              <a:t>Assessments</a:t>
            </a:r>
            <a:r>
              <a:rPr lang="nb-NO" sz="1200" i="1" dirty="0">
                <a:effectLst/>
                <a:ea typeface="Times New Roman" panose="02020603050405020304" pitchFamily="18" charset="0"/>
                <a:cs typeface="Times New Roman" panose="02020603050405020304" pitchFamily="18" charset="0"/>
              </a:rPr>
              <a:t> in </a:t>
            </a:r>
            <a:r>
              <a:rPr lang="nb-NO" sz="1200" i="1" dirty="0" err="1">
                <a:effectLst/>
                <a:ea typeface="Times New Roman" panose="02020603050405020304" pitchFamily="18" charset="0"/>
                <a:cs typeface="Times New Roman" panose="02020603050405020304" pitchFamily="18" charset="0"/>
              </a:rPr>
              <a:t>Education</a:t>
            </a:r>
            <a:endParaRPr lang="en-US" sz="1200" dirty="0"/>
          </a:p>
        </p:txBody>
      </p:sp>
    </p:spTree>
    <p:extLst>
      <p:ext uri="{BB962C8B-B14F-4D97-AF65-F5344CB8AC3E}">
        <p14:creationId xmlns:p14="http://schemas.microsoft.com/office/powerpoint/2010/main" val="51301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C285-EA3E-4A71-91F0-A110816CCBCE}"/>
              </a:ext>
            </a:extLst>
          </p:cNvPr>
          <p:cNvSpPr>
            <a:spLocks noGrp="1"/>
          </p:cNvSpPr>
          <p:nvPr>
            <p:ph idx="1"/>
          </p:nvPr>
        </p:nvSpPr>
        <p:spPr>
          <a:xfrm>
            <a:off x="457200" y="3435846"/>
            <a:ext cx="4978896" cy="1158776"/>
          </a:xfrm>
        </p:spPr>
        <p:txBody>
          <a:bodyPr/>
          <a:lstStyle/>
          <a:p>
            <a:pPr marL="0" indent="0">
              <a:buNone/>
            </a:pPr>
            <a:r>
              <a:rPr lang="de-DE" dirty="0"/>
              <a:t>W</a:t>
            </a:r>
            <a:r>
              <a:rPr lang="en-US" dirty="0"/>
              <a:t>hat do you remember from </a:t>
            </a:r>
            <a:r>
              <a:rPr lang="en-US" dirty="0" err="1"/>
              <a:t>Luyten</a:t>
            </a:r>
            <a:r>
              <a:rPr lang="en-US" dirty="0"/>
              <a:t> (2006)?</a:t>
            </a:r>
            <a:endParaRPr lang="de-DE" dirty="0"/>
          </a:p>
        </p:txBody>
      </p:sp>
      <p:sp>
        <p:nvSpPr>
          <p:cNvPr id="4" name="Google Shape;46;ge72ee3d80d_0_9">
            <a:extLst>
              <a:ext uri="{FF2B5EF4-FFF2-40B4-BE49-F238E27FC236}">
                <a16:creationId xmlns:a16="http://schemas.microsoft.com/office/drawing/2014/main" id="{DEB45367-5673-4D1D-BBBF-61EB7717BF2E}"/>
              </a:ext>
            </a:extLst>
          </p:cNvPr>
          <p:cNvSpPr/>
          <p:nvPr/>
        </p:nvSpPr>
        <p:spPr>
          <a:xfrm rot="826399">
            <a:off x="5807819"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06178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5E2A-07B9-4C67-BFF7-993CE69DA2C6}"/>
              </a:ext>
            </a:extLst>
          </p:cNvPr>
          <p:cNvSpPr>
            <a:spLocks noGrp="1"/>
          </p:cNvSpPr>
          <p:nvPr>
            <p:ph type="title"/>
          </p:nvPr>
        </p:nvSpPr>
        <p:spPr/>
        <p:txBody>
          <a:bodyPr/>
          <a:lstStyle/>
          <a:p>
            <a:r>
              <a:rPr lang="de-DE" dirty="0"/>
              <a:t>The </a:t>
            </a:r>
            <a:r>
              <a:rPr lang="de-DE" dirty="0" err="1"/>
              <a:t>effect</a:t>
            </a:r>
            <a:r>
              <a:rPr lang="de-DE" dirty="0"/>
              <a:t> </a:t>
            </a:r>
            <a:r>
              <a:rPr lang="de-DE" dirty="0" err="1"/>
              <a:t>of</a:t>
            </a:r>
            <a:r>
              <a:rPr lang="de-DE" dirty="0"/>
              <a:t> </a:t>
            </a:r>
            <a:r>
              <a:rPr lang="de-DE" dirty="0" err="1"/>
              <a:t>schooling</a:t>
            </a:r>
            <a:endParaRPr lang="en-US" dirty="0"/>
          </a:p>
        </p:txBody>
      </p:sp>
      <p:sp>
        <p:nvSpPr>
          <p:cNvPr id="3" name="Content Placeholder 2">
            <a:extLst>
              <a:ext uri="{FF2B5EF4-FFF2-40B4-BE49-F238E27FC236}">
                <a16:creationId xmlns:a16="http://schemas.microsoft.com/office/drawing/2014/main" id="{118E6A79-BB82-4B4A-8ECE-61F65807066D}"/>
              </a:ext>
            </a:extLst>
          </p:cNvPr>
          <p:cNvSpPr>
            <a:spLocks noGrp="1"/>
          </p:cNvSpPr>
          <p:nvPr>
            <p:ph idx="1"/>
          </p:nvPr>
        </p:nvSpPr>
        <p:spPr/>
        <p:txBody>
          <a:bodyPr/>
          <a:lstStyle/>
          <a:p>
            <a:r>
              <a:rPr lang="en-US" dirty="0"/>
              <a:t>In Coleman Report, isolation of within- and between-school variation in student achievement </a:t>
            </a:r>
            <a:r>
              <a:rPr lang="en-US" dirty="0">
                <a:sym typeface="Wingdings" panose="05000000000000000000" pitchFamily="2" charset="2"/>
              </a:rPr>
              <a:t> interpretation of low between-school variation as indication that schooling had a small effect on achievement</a:t>
            </a:r>
          </a:p>
          <a:p>
            <a:r>
              <a:rPr lang="en-US" dirty="0"/>
              <a:t>This relative school effect could, however, also reflect a high-quality instruction in all schools and a low variation in student compositions</a:t>
            </a:r>
          </a:p>
          <a:p>
            <a:pPr marL="0" indent="0">
              <a:buNone/>
            </a:pPr>
            <a:endParaRPr lang="en-US" dirty="0"/>
          </a:p>
          <a:p>
            <a:pPr marL="0" indent="0">
              <a:buNone/>
            </a:pPr>
            <a:r>
              <a:rPr lang="en-US" dirty="0">
                <a:sym typeface="Wingdings" panose="05000000000000000000" pitchFamily="2" charset="2"/>
              </a:rPr>
              <a:t> What is the absolute effect of schooling?</a:t>
            </a:r>
            <a:endParaRPr lang="en-US" dirty="0"/>
          </a:p>
        </p:txBody>
      </p:sp>
      <p:sp>
        <p:nvSpPr>
          <p:cNvPr id="4" name="TextBox 3">
            <a:extLst>
              <a:ext uri="{FF2B5EF4-FFF2-40B4-BE49-F238E27FC236}">
                <a16:creationId xmlns:a16="http://schemas.microsoft.com/office/drawing/2014/main" id="{6C72CAEE-1F62-4B69-96D0-746805FF9E84}"/>
              </a:ext>
            </a:extLst>
          </p:cNvPr>
          <p:cNvSpPr txBox="1"/>
          <p:nvPr/>
        </p:nvSpPr>
        <p:spPr>
          <a:xfrm>
            <a:off x="5652120" y="4594622"/>
            <a:ext cx="3034680" cy="276999"/>
          </a:xfrm>
          <a:prstGeom prst="rect">
            <a:avLst/>
          </a:prstGeom>
          <a:noFill/>
        </p:spPr>
        <p:txBody>
          <a:bodyPr wrap="square" rtlCol="0">
            <a:spAutoFit/>
          </a:bodyPr>
          <a:lstStyle/>
          <a:p>
            <a:pPr algn="r"/>
            <a:r>
              <a:rPr lang="de-DE" sz="1200" dirty="0" err="1"/>
              <a:t>Luyten</a:t>
            </a:r>
            <a:r>
              <a:rPr lang="de-DE" sz="1200" dirty="0"/>
              <a:t> (2006)</a:t>
            </a:r>
            <a:endParaRPr lang="en-US" sz="1200" dirty="0"/>
          </a:p>
        </p:txBody>
      </p:sp>
    </p:spTree>
    <p:extLst>
      <p:ext uri="{BB962C8B-B14F-4D97-AF65-F5344CB8AC3E}">
        <p14:creationId xmlns:p14="http://schemas.microsoft.com/office/powerpoint/2010/main" val="404163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C285-EA3E-4A71-91F0-A110816CCBCE}"/>
              </a:ext>
            </a:extLst>
          </p:cNvPr>
          <p:cNvSpPr>
            <a:spLocks noGrp="1"/>
          </p:cNvSpPr>
          <p:nvPr>
            <p:ph idx="1"/>
          </p:nvPr>
        </p:nvSpPr>
        <p:spPr>
          <a:xfrm>
            <a:off x="457200" y="3435846"/>
            <a:ext cx="4978896" cy="1158776"/>
          </a:xfrm>
        </p:spPr>
        <p:txBody>
          <a:bodyPr/>
          <a:lstStyle/>
          <a:p>
            <a:pPr marL="0" indent="0">
              <a:buNone/>
            </a:pPr>
            <a:r>
              <a:rPr lang="en-US" dirty="0"/>
              <a:t>How could one measure absolute school effect in hypothetical randomized controlled trial?</a:t>
            </a:r>
          </a:p>
        </p:txBody>
      </p:sp>
      <p:sp>
        <p:nvSpPr>
          <p:cNvPr id="4" name="Google Shape;46;ge72ee3d80d_0_9">
            <a:extLst>
              <a:ext uri="{FF2B5EF4-FFF2-40B4-BE49-F238E27FC236}">
                <a16:creationId xmlns:a16="http://schemas.microsoft.com/office/drawing/2014/main" id="{DEB45367-5673-4D1D-BBBF-61EB7717BF2E}"/>
              </a:ext>
            </a:extLst>
          </p:cNvPr>
          <p:cNvSpPr/>
          <p:nvPr/>
        </p:nvSpPr>
        <p:spPr>
          <a:xfrm rot="826399">
            <a:off x="5807819" y="1640967"/>
            <a:ext cx="2283254" cy="1691413"/>
          </a:xfrm>
          <a:prstGeom prst="wedgeRoundRectCallout">
            <a:avLst>
              <a:gd name="adj1" fmla="val -20833"/>
              <a:gd name="adj2" fmla="val 62500"/>
              <a:gd name="adj3" fmla="val 0"/>
            </a:avLst>
          </a:prstGeom>
          <a:noFill/>
          <a:ln w="25400" cap="flat" cmpd="sng">
            <a:solidFill>
              <a:srgbClr val="E309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800"/>
              <a:buFont typeface="Arial"/>
              <a:buNone/>
            </a:pPr>
            <a:r>
              <a:rPr lang="en-US" sz="8800" b="0" i="0" u="none" strike="noStrike" cap="none">
                <a:solidFill>
                  <a:schemeClr val="dk1"/>
                </a:solidFill>
                <a:latin typeface="Verdana"/>
                <a:ea typeface="Verdana"/>
                <a:cs typeface="Verdana"/>
                <a:sym typeface="Verdana"/>
              </a:rPr>
              <a:t>?</a:t>
            </a:r>
            <a:endParaRPr sz="88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4927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711E-8A0D-4D23-9C97-CD85243BA412}"/>
              </a:ext>
            </a:extLst>
          </p:cNvPr>
          <p:cNvSpPr>
            <a:spLocks noGrp="1"/>
          </p:cNvSpPr>
          <p:nvPr>
            <p:ph type="title"/>
          </p:nvPr>
        </p:nvSpPr>
        <p:spPr/>
        <p:txBody>
          <a:bodyPr/>
          <a:lstStyle/>
          <a:p>
            <a:r>
              <a:rPr lang="de-DE" dirty="0"/>
              <a:t>RDD design</a:t>
            </a:r>
            <a:endParaRPr lang="en-US" dirty="0"/>
          </a:p>
        </p:txBody>
      </p:sp>
      <p:cxnSp>
        <p:nvCxnSpPr>
          <p:cNvPr id="4" name="Straight Arrow Connector 3">
            <a:extLst>
              <a:ext uri="{FF2B5EF4-FFF2-40B4-BE49-F238E27FC236}">
                <a16:creationId xmlns:a16="http://schemas.microsoft.com/office/drawing/2014/main" id="{B5D0B05C-3340-46CE-BD54-7120A6257D51}"/>
              </a:ext>
            </a:extLst>
          </p:cNvPr>
          <p:cNvCxnSpPr/>
          <p:nvPr/>
        </p:nvCxnSpPr>
        <p:spPr>
          <a:xfrm flipH="1" flipV="1">
            <a:off x="2814437" y="1670050"/>
            <a:ext cx="2445" cy="246241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0D592B43-6BC4-4DAC-86D7-2E99509524CC}"/>
              </a:ext>
            </a:extLst>
          </p:cNvPr>
          <p:cNvCxnSpPr/>
          <p:nvPr/>
        </p:nvCxnSpPr>
        <p:spPr>
          <a:xfrm flipV="1">
            <a:off x="2814439" y="4136546"/>
            <a:ext cx="2880000"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83F01C4-2851-4B36-9DFA-49EC7D396F94}"/>
              </a:ext>
            </a:extLst>
          </p:cNvPr>
          <p:cNvSpPr txBox="1"/>
          <p:nvPr/>
        </p:nvSpPr>
        <p:spPr>
          <a:xfrm rot="16200000">
            <a:off x="1455375" y="2770452"/>
            <a:ext cx="2462414"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Achievement</a:t>
            </a:r>
          </a:p>
        </p:txBody>
      </p:sp>
      <p:sp>
        <p:nvSpPr>
          <p:cNvPr id="7" name="TextBox 6">
            <a:extLst>
              <a:ext uri="{FF2B5EF4-FFF2-40B4-BE49-F238E27FC236}">
                <a16:creationId xmlns:a16="http://schemas.microsoft.com/office/drawing/2014/main" id="{1D856DE3-A64A-48B0-9BD0-E2963D6C5C1F}"/>
              </a:ext>
            </a:extLst>
          </p:cNvPr>
          <p:cNvSpPr txBox="1"/>
          <p:nvPr/>
        </p:nvSpPr>
        <p:spPr>
          <a:xfrm>
            <a:off x="2814437" y="4136545"/>
            <a:ext cx="2880001"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Age in months</a:t>
            </a:r>
          </a:p>
        </p:txBody>
      </p:sp>
      <p:sp>
        <p:nvSpPr>
          <p:cNvPr id="184" name="Right Brace 183">
            <a:extLst>
              <a:ext uri="{FF2B5EF4-FFF2-40B4-BE49-F238E27FC236}">
                <a16:creationId xmlns:a16="http://schemas.microsoft.com/office/drawing/2014/main" id="{D1C3CD90-AD36-4428-AD2F-22897390BBE8}"/>
              </a:ext>
            </a:extLst>
          </p:cNvPr>
          <p:cNvSpPr/>
          <p:nvPr/>
        </p:nvSpPr>
        <p:spPr>
          <a:xfrm rot="5400000">
            <a:off x="3459658" y="3164166"/>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TextBox 184">
            <a:extLst>
              <a:ext uri="{FF2B5EF4-FFF2-40B4-BE49-F238E27FC236}">
                <a16:creationId xmlns:a16="http://schemas.microsoft.com/office/drawing/2014/main" id="{15275309-E55E-42C2-82FF-33B413B842C3}"/>
              </a:ext>
            </a:extLst>
          </p:cNvPr>
          <p:cNvSpPr txBox="1"/>
          <p:nvPr/>
        </p:nvSpPr>
        <p:spPr>
          <a:xfrm>
            <a:off x="2909025" y="3866526"/>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Lower grade</a:t>
            </a:r>
          </a:p>
        </p:txBody>
      </p:sp>
      <p:sp>
        <p:nvSpPr>
          <p:cNvPr id="186" name="Right Brace 185">
            <a:extLst>
              <a:ext uri="{FF2B5EF4-FFF2-40B4-BE49-F238E27FC236}">
                <a16:creationId xmlns:a16="http://schemas.microsoft.com/office/drawing/2014/main" id="{1655FBED-F9C5-4C9E-BBF5-A5B9B8AFEAF1}"/>
              </a:ext>
            </a:extLst>
          </p:cNvPr>
          <p:cNvSpPr/>
          <p:nvPr/>
        </p:nvSpPr>
        <p:spPr>
          <a:xfrm rot="5400000">
            <a:off x="4838412" y="3162761"/>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TextBox 186">
            <a:extLst>
              <a:ext uri="{FF2B5EF4-FFF2-40B4-BE49-F238E27FC236}">
                <a16:creationId xmlns:a16="http://schemas.microsoft.com/office/drawing/2014/main" id="{FDB98E34-8852-46F8-BB22-6CF5833D0296}"/>
              </a:ext>
            </a:extLst>
          </p:cNvPr>
          <p:cNvSpPr txBox="1"/>
          <p:nvPr/>
        </p:nvSpPr>
        <p:spPr>
          <a:xfrm>
            <a:off x="4287779" y="3865121"/>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Upper grade</a:t>
            </a:r>
          </a:p>
        </p:txBody>
      </p:sp>
    </p:spTree>
    <p:extLst>
      <p:ext uri="{BB962C8B-B14F-4D97-AF65-F5344CB8AC3E}">
        <p14:creationId xmlns:p14="http://schemas.microsoft.com/office/powerpoint/2010/main" val="250858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711E-8A0D-4D23-9C97-CD85243BA412}"/>
              </a:ext>
            </a:extLst>
          </p:cNvPr>
          <p:cNvSpPr>
            <a:spLocks noGrp="1"/>
          </p:cNvSpPr>
          <p:nvPr>
            <p:ph type="title"/>
          </p:nvPr>
        </p:nvSpPr>
        <p:spPr/>
        <p:txBody>
          <a:bodyPr/>
          <a:lstStyle/>
          <a:p>
            <a:r>
              <a:rPr lang="de-DE" dirty="0"/>
              <a:t>RDD design</a:t>
            </a:r>
            <a:endParaRPr lang="en-US" dirty="0"/>
          </a:p>
        </p:txBody>
      </p:sp>
      <p:cxnSp>
        <p:nvCxnSpPr>
          <p:cNvPr id="4" name="Straight Arrow Connector 3">
            <a:extLst>
              <a:ext uri="{FF2B5EF4-FFF2-40B4-BE49-F238E27FC236}">
                <a16:creationId xmlns:a16="http://schemas.microsoft.com/office/drawing/2014/main" id="{B5D0B05C-3340-46CE-BD54-7120A6257D51}"/>
              </a:ext>
            </a:extLst>
          </p:cNvPr>
          <p:cNvCxnSpPr/>
          <p:nvPr/>
        </p:nvCxnSpPr>
        <p:spPr>
          <a:xfrm flipH="1" flipV="1">
            <a:off x="2814437" y="1670050"/>
            <a:ext cx="2445" cy="246241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0D592B43-6BC4-4DAC-86D7-2E99509524CC}"/>
              </a:ext>
            </a:extLst>
          </p:cNvPr>
          <p:cNvCxnSpPr/>
          <p:nvPr/>
        </p:nvCxnSpPr>
        <p:spPr>
          <a:xfrm flipV="1">
            <a:off x="2814439" y="4136546"/>
            <a:ext cx="2880000"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83F01C4-2851-4B36-9DFA-49EC7D396F94}"/>
              </a:ext>
            </a:extLst>
          </p:cNvPr>
          <p:cNvSpPr txBox="1"/>
          <p:nvPr/>
        </p:nvSpPr>
        <p:spPr>
          <a:xfrm rot="16200000">
            <a:off x="1455375" y="2770452"/>
            <a:ext cx="2462414"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Achievement</a:t>
            </a:r>
          </a:p>
        </p:txBody>
      </p:sp>
      <p:sp>
        <p:nvSpPr>
          <p:cNvPr id="7" name="TextBox 6">
            <a:extLst>
              <a:ext uri="{FF2B5EF4-FFF2-40B4-BE49-F238E27FC236}">
                <a16:creationId xmlns:a16="http://schemas.microsoft.com/office/drawing/2014/main" id="{1D856DE3-A64A-48B0-9BD0-E2963D6C5C1F}"/>
              </a:ext>
            </a:extLst>
          </p:cNvPr>
          <p:cNvSpPr txBox="1"/>
          <p:nvPr/>
        </p:nvSpPr>
        <p:spPr>
          <a:xfrm>
            <a:off x="2814437" y="4136545"/>
            <a:ext cx="2880001"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Age in months</a:t>
            </a:r>
          </a:p>
        </p:txBody>
      </p:sp>
      <p:sp>
        <p:nvSpPr>
          <p:cNvPr id="184" name="Right Brace 183">
            <a:extLst>
              <a:ext uri="{FF2B5EF4-FFF2-40B4-BE49-F238E27FC236}">
                <a16:creationId xmlns:a16="http://schemas.microsoft.com/office/drawing/2014/main" id="{D1C3CD90-AD36-4428-AD2F-22897390BBE8}"/>
              </a:ext>
            </a:extLst>
          </p:cNvPr>
          <p:cNvSpPr/>
          <p:nvPr/>
        </p:nvSpPr>
        <p:spPr>
          <a:xfrm rot="5400000">
            <a:off x="3459658" y="3164166"/>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TextBox 184">
            <a:extLst>
              <a:ext uri="{FF2B5EF4-FFF2-40B4-BE49-F238E27FC236}">
                <a16:creationId xmlns:a16="http://schemas.microsoft.com/office/drawing/2014/main" id="{15275309-E55E-42C2-82FF-33B413B842C3}"/>
              </a:ext>
            </a:extLst>
          </p:cNvPr>
          <p:cNvSpPr txBox="1"/>
          <p:nvPr/>
        </p:nvSpPr>
        <p:spPr>
          <a:xfrm>
            <a:off x="2909025" y="3866526"/>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Lower grade</a:t>
            </a:r>
          </a:p>
        </p:txBody>
      </p:sp>
      <p:sp>
        <p:nvSpPr>
          <p:cNvPr id="186" name="Right Brace 185">
            <a:extLst>
              <a:ext uri="{FF2B5EF4-FFF2-40B4-BE49-F238E27FC236}">
                <a16:creationId xmlns:a16="http://schemas.microsoft.com/office/drawing/2014/main" id="{1655FBED-F9C5-4C9E-BBF5-A5B9B8AFEAF1}"/>
              </a:ext>
            </a:extLst>
          </p:cNvPr>
          <p:cNvSpPr/>
          <p:nvPr/>
        </p:nvSpPr>
        <p:spPr>
          <a:xfrm rot="5400000">
            <a:off x="4838412" y="3162761"/>
            <a:ext cx="178499" cy="1278034"/>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7" name="TextBox 186">
            <a:extLst>
              <a:ext uri="{FF2B5EF4-FFF2-40B4-BE49-F238E27FC236}">
                <a16:creationId xmlns:a16="http://schemas.microsoft.com/office/drawing/2014/main" id="{FDB98E34-8852-46F8-BB22-6CF5833D0296}"/>
              </a:ext>
            </a:extLst>
          </p:cNvPr>
          <p:cNvSpPr txBox="1"/>
          <p:nvPr/>
        </p:nvSpPr>
        <p:spPr>
          <a:xfrm>
            <a:off x="4287779" y="3865121"/>
            <a:ext cx="1278899" cy="261609"/>
          </a:xfrm>
          <a:prstGeom prst="rect">
            <a:avLst/>
          </a:prstGeom>
          <a:noFill/>
        </p:spPr>
        <p:txBody>
          <a:bodyPr wrap="square" rtlCol="0" anchor="ctr">
            <a:spAutoFit/>
          </a:bodyPr>
          <a:lstStyle/>
          <a:p>
            <a:pPr algn="ctr"/>
            <a:r>
              <a:rPr lang="en-US" sz="1100" i="1" dirty="0">
                <a:latin typeface="Times New Roman" panose="02020603050405020304" pitchFamily="18" charset="0"/>
                <a:cs typeface="Times New Roman" panose="02020603050405020304" pitchFamily="18" charset="0"/>
              </a:rPr>
              <a:t>Upper grade</a:t>
            </a:r>
          </a:p>
        </p:txBody>
      </p:sp>
      <p:cxnSp>
        <p:nvCxnSpPr>
          <p:cNvPr id="207" name="Straight Connector 206">
            <a:extLst>
              <a:ext uri="{FF2B5EF4-FFF2-40B4-BE49-F238E27FC236}">
                <a16:creationId xmlns:a16="http://schemas.microsoft.com/office/drawing/2014/main" id="{C1F75D58-5490-478D-84BF-A8EBCEFF6118}"/>
              </a:ext>
            </a:extLst>
          </p:cNvPr>
          <p:cNvCxnSpPr>
            <a:cxnSpLocks/>
          </p:cNvCxnSpPr>
          <p:nvPr/>
        </p:nvCxnSpPr>
        <p:spPr>
          <a:xfrm flipH="1">
            <a:off x="2909009" y="3147814"/>
            <a:ext cx="129113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9" name="Group 208">
            <a:extLst>
              <a:ext uri="{FF2B5EF4-FFF2-40B4-BE49-F238E27FC236}">
                <a16:creationId xmlns:a16="http://schemas.microsoft.com/office/drawing/2014/main" id="{0085B353-A0C1-4484-AE85-DDADFD1C1889}"/>
              </a:ext>
            </a:extLst>
          </p:cNvPr>
          <p:cNvGrpSpPr/>
          <p:nvPr/>
        </p:nvGrpSpPr>
        <p:grpSpPr>
          <a:xfrm>
            <a:off x="5626702" y="2073404"/>
            <a:ext cx="1393570" cy="1074408"/>
            <a:chOff x="2393396" y="2669029"/>
            <a:chExt cx="1393570" cy="202222"/>
          </a:xfrm>
        </p:grpSpPr>
        <p:sp>
          <p:nvSpPr>
            <p:cNvPr id="210" name="Right Brace 209">
              <a:extLst>
                <a:ext uri="{FF2B5EF4-FFF2-40B4-BE49-F238E27FC236}">
                  <a16:creationId xmlns:a16="http://schemas.microsoft.com/office/drawing/2014/main" id="{61015BED-1810-48B2-B6EF-65B40BE1CE40}"/>
                </a:ext>
              </a:extLst>
            </p:cNvPr>
            <p:cNvSpPr/>
            <p:nvPr/>
          </p:nvSpPr>
          <p:spPr>
            <a:xfrm>
              <a:off x="2393396" y="2669029"/>
              <a:ext cx="178499" cy="202222"/>
            </a:xfrm>
            <a:prstGeom prst="rightBrace">
              <a:avLst>
                <a:gd name="adj1" fmla="val 8333"/>
                <a:gd name="adj2" fmla="val 48791"/>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1" name="TextBox 210">
              <a:extLst>
                <a:ext uri="{FF2B5EF4-FFF2-40B4-BE49-F238E27FC236}">
                  <a16:creationId xmlns:a16="http://schemas.microsoft.com/office/drawing/2014/main" id="{96824A34-A170-46F5-87E1-88F01DE25CFD}"/>
                </a:ext>
              </a:extLst>
            </p:cNvPr>
            <p:cNvSpPr txBox="1"/>
            <p:nvPr/>
          </p:nvSpPr>
          <p:spPr>
            <a:xfrm>
              <a:off x="2571896" y="2691363"/>
              <a:ext cx="1215070" cy="144822"/>
            </a:xfrm>
            <a:prstGeom prst="rect">
              <a:avLst/>
            </a:prstGeom>
            <a:noFill/>
          </p:spPr>
          <p:txBody>
            <a:bodyPr wrap="square" rtlCol="0" anchor="ctr">
              <a:spAutoFit/>
            </a:bodyPr>
            <a:lstStyle/>
            <a:p>
              <a:r>
                <a:rPr lang="en-US" sz="1100" i="1" dirty="0">
                  <a:latin typeface="Times New Roman" panose="02020603050405020304" pitchFamily="18" charset="0"/>
                  <a:cs typeface="Times New Roman" panose="02020603050405020304" pitchFamily="18" charset="0"/>
                </a:rPr>
                <a:t>Mean difference reflects both age and schooling differences</a:t>
              </a:r>
            </a:p>
          </p:txBody>
        </p:sp>
      </p:grpSp>
      <p:cxnSp>
        <p:nvCxnSpPr>
          <p:cNvPr id="218" name="Straight Connector 217">
            <a:extLst>
              <a:ext uri="{FF2B5EF4-FFF2-40B4-BE49-F238E27FC236}">
                <a16:creationId xmlns:a16="http://schemas.microsoft.com/office/drawing/2014/main" id="{A38D0816-DD20-4ADA-BB67-12A7A7E4E6A5}"/>
              </a:ext>
            </a:extLst>
          </p:cNvPr>
          <p:cNvCxnSpPr>
            <a:cxnSpLocks/>
          </p:cNvCxnSpPr>
          <p:nvPr/>
        </p:nvCxnSpPr>
        <p:spPr>
          <a:xfrm flipH="1">
            <a:off x="4254437" y="2067694"/>
            <a:ext cx="129113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201300"/>
      </p:ext>
    </p:extLst>
  </p:cSld>
  <p:clrMapOvr>
    <a:masterClrMapping/>
  </p:clrMapOvr>
</p:sld>
</file>

<file path=ppt/theme/theme1.xml><?xml version="1.0" encoding="utf-8"?>
<a:theme xmlns:a="http://schemas.openxmlformats.org/drawingml/2006/main" name="Larissa">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CCAM">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2016</TotalTime>
  <Words>2849</Words>
  <Application>Microsoft Office PowerPoint</Application>
  <PresentationFormat>On-screen Show (16:9)</PresentationFormat>
  <Paragraphs>367</Paragraphs>
  <Slides>43</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2" baseType="lpstr">
      <vt:lpstr>Arial</vt:lpstr>
      <vt:lpstr>Calibri</vt:lpstr>
      <vt:lpstr>Cambria Math</vt:lpstr>
      <vt:lpstr>Times New Roman</vt:lpstr>
      <vt:lpstr>Verdana</vt:lpstr>
      <vt:lpstr>Wingdings</vt:lpstr>
      <vt:lpstr>Larissa</vt:lpstr>
      <vt:lpstr>Microsoft Word Document</vt:lpstr>
      <vt:lpstr>Document</vt:lpstr>
      <vt:lpstr>Methods for Causal Inference in Educational Research</vt:lpstr>
      <vt:lpstr>PowerPoint Presentation</vt:lpstr>
      <vt:lpstr>Take-away messages</vt:lpstr>
      <vt:lpstr>Overview</vt:lpstr>
      <vt:lpstr>PowerPoint Presentation</vt:lpstr>
      <vt:lpstr>The effect of schooling</vt:lpstr>
      <vt:lpstr>PowerPoint Presentation</vt:lpstr>
      <vt:lpstr>RDD design</vt:lpstr>
      <vt:lpstr>RDD design</vt:lpstr>
      <vt:lpstr>RDD design</vt:lpstr>
      <vt:lpstr>RDD design</vt:lpstr>
      <vt:lpstr>RDD design</vt:lpstr>
      <vt:lpstr>RDD design</vt:lpstr>
      <vt:lpstr>TIMSS 1995 samples in Luyten (2006)</vt:lpstr>
      <vt:lpstr>Descriptives in Luyten (2006)</vt:lpstr>
      <vt:lpstr>Findings in Luyten (2006)</vt:lpstr>
      <vt:lpstr>Findings in Luyten (2006)</vt:lpstr>
      <vt:lpstr>Findings in Luyten (2006)</vt:lpstr>
      <vt:lpstr>PowerPoint Presentation</vt:lpstr>
      <vt:lpstr>Aim in Steinmann &amp; Olsen (under review)</vt:lpstr>
      <vt:lpstr>Data in Steinmann &amp; Olsen (under review)</vt:lpstr>
      <vt:lpstr>Samples in Steinmann &amp; Olsen (under review)</vt:lpstr>
      <vt:lpstr>Samples in Steinmann &amp; Olsen (under review)</vt:lpstr>
      <vt:lpstr>Excursus: Simple exclusion of non-compliers in Steinmann &amp; Olsen (under review)</vt:lpstr>
      <vt:lpstr>Excursus: Simple exclusion of non-compliers in Steinmann &amp; Olsen (under review)</vt:lpstr>
      <vt:lpstr>Student-level findings in Steinmann &amp; Olsen (under review)</vt:lpstr>
      <vt:lpstr>School-level findings in Steinmann &amp; Olsen (under review)</vt:lpstr>
      <vt:lpstr>School-level findings in Steinmann &amp; Olsen (under review)</vt:lpstr>
      <vt:lpstr>Discussion in Steinmann &amp; Olsen (under review)</vt:lpstr>
      <vt:lpstr>Discussion in Steinmann &amp; Olsen (under review)</vt:lpstr>
      <vt:lpstr>PowerPoint Presentation</vt:lpstr>
      <vt:lpstr>R demonstration</vt:lpstr>
      <vt:lpstr>Requirements for RDD designs</vt:lpstr>
      <vt:lpstr>Meeting requirements in Steinmann &amp; Olsen (under review)</vt:lpstr>
      <vt:lpstr>Meeting requirements in Steinmann &amp; Olsen (under review)</vt:lpstr>
      <vt:lpstr>Meeting requirements in Steinmann &amp; Olsen (under review)</vt:lpstr>
      <vt:lpstr>Meeting requirements in Steinmann &amp; Olsen (under review)</vt:lpstr>
      <vt:lpstr>Meeting requirements in Steinmann &amp; Olsen (under review)</vt:lpstr>
      <vt:lpstr>PowerPoint Presentation</vt:lpstr>
      <vt:lpstr>Take-away messages</vt:lpstr>
      <vt:lpstr>PowerPoint Presentation</vt:lpstr>
      <vt:lpstr>Thanks for your attention!</vt:lpstr>
      <vt:lpstr>References</vt:lpstr>
    </vt:vector>
  </TitlesOfParts>
  <Company>Fakultaet 12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Steinmann</dc:creator>
  <cp:lastModifiedBy>Isa Steinmann</cp:lastModifiedBy>
  <cp:revision>208</cp:revision>
  <dcterms:created xsi:type="dcterms:W3CDTF">2018-03-06T14:20:06Z</dcterms:created>
  <dcterms:modified xsi:type="dcterms:W3CDTF">2022-02-09T12:30:37Z</dcterms:modified>
</cp:coreProperties>
</file>