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3" r:id="rId9"/>
    <p:sldId id="266" r:id="rId10"/>
    <p:sldId id="267" r:id="rId1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95"/>
  </p:normalViewPr>
  <p:slideViewPr>
    <p:cSldViewPr snapToGrid="0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11/30/22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72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3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11/30/22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5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11/30/22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3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11/30/22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03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43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9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2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11/30/22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45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11/30/22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74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87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2950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B30A58C-D619-07FB-6CB5-07E9571B1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nb-NO" dirty="0">
                <a:solidFill>
                  <a:schemeClr val="tx1"/>
                </a:solidFill>
              </a:rPr>
              <a:t>Scenario 3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5221731-BA85-C481-C173-351D21847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nb-NO" sz="2000" dirty="0"/>
              <a:t>Ingrid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A95334-59FE-8AA8-21DA-F755623F5F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2" r="6595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9088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CF5C1B2-A85F-24EC-2450-F3962B48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What to consider In future studies?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EA5FE33-22DC-D73F-E0F1-6036516DD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r>
              <a:rPr lang="en-US" sz="2000" dirty="0"/>
              <a:t>A larger sample size should be considered. That way the chi square of model 1 might not be significant, as its significance decreases with larger sample size. </a:t>
            </a:r>
          </a:p>
        </p:txBody>
      </p:sp>
    </p:spTree>
    <p:extLst>
      <p:ext uri="{BB962C8B-B14F-4D97-AF65-F5344CB8AC3E}">
        <p14:creationId xmlns:p14="http://schemas.microsoft.com/office/powerpoint/2010/main" val="1528994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39B205E-E76F-EA2F-5CCA-8ACBAFBB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Background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C5AFDD9-7716-9BEC-82F9-939B9F6FF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r>
              <a:rPr lang="en-US" sz="2000" dirty="0"/>
              <a:t>Test intended to measure Self Determination.</a:t>
            </a:r>
          </a:p>
          <a:p>
            <a:r>
              <a:rPr lang="en-US" sz="2000" dirty="0"/>
              <a:t>Containing five items: SD1 </a:t>
            </a:r>
            <a:r>
              <a:rPr lang="en-US" sz="2000" dirty="0">
                <a:sym typeface="Wingdings" pitchFamily="2" charset="2"/>
              </a:rPr>
              <a:t> SD5.</a:t>
            </a:r>
          </a:p>
          <a:p>
            <a:r>
              <a:rPr lang="en-US" sz="2000" dirty="0">
                <a:sym typeface="Wingdings" pitchFamily="2" charset="2"/>
              </a:rPr>
              <a:t>Self Determination is expected to: 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	- correlate highly with Job Satisfaction 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	- have a weak correlation with Extraversion</a:t>
            </a:r>
          </a:p>
          <a:p>
            <a:r>
              <a:rPr lang="en-US" sz="2000" dirty="0">
                <a:sym typeface="Wingdings" pitchFamily="2" charset="2"/>
              </a:rPr>
              <a:t>To evaluate validity of interpretations, they tested on a sample of 93.</a:t>
            </a:r>
          </a:p>
          <a:p>
            <a:endParaRPr lang="nb-NO" sz="2000" dirty="0"/>
          </a:p>
        </p:txBody>
      </p:sp>
    </p:spTree>
    <p:extLst>
      <p:ext uri="{BB962C8B-B14F-4D97-AF65-F5344CB8AC3E}">
        <p14:creationId xmlns:p14="http://schemas.microsoft.com/office/powerpoint/2010/main" val="3050008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9C3E040-BF41-220A-BBF9-06406FCD9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endParaRPr lang="nb-NO" sz="4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lassholder for innhold 4" descr="Et bilde som inneholder tekst&#10;&#10;Automatisk generert beskrivelse">
            <a:extLst>
              <a:ext uri="{FF2B5EF4-FFF2-40B4-BE49-F238E27FC236}">
                <a16:creationId xmlns:a16="http://schemas.microsoft.com/office/drawing/2014/main" id="{61F38A14-B182-ABCD-381B-ED7642307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206256"/>
            <a:ext cx="6505984" cy="2096200"/>
          </a:xfrm>
        </p:spPr>
      </p:pic>
      <p:pic>
        <p:nvPicPr>
          <p:cNvPr id="7" name="Bilde 6" descr="Et bilde som inneholder tekst&#10;&#10;Automatisk generert beskrivelse">
            <a:extLst>
              <a:ext uri="{FF2B5EF4-FFF2-40B4-BE49-F238E27FC236}">
                <a16:creationId xmlns:a16="http://schemas.microsoft.com/office/drawing/2014/main" id="{C6E485BC-F6BC-BB74-0640-B7622DC72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3956515"/>
            <a:ext cx="10826658" cy="200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96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896005A-CA93-DCC1-9744-B69415387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6199"/>
            <a:ext cx="6717075" cy="4926804"/>
          </a:xfrm>
        </p:spPr>
        <p:txBody>
          <a:bodyPr anchor="ctr">
            <a:normAutofit fontScale="90000"/>
          </a:bodyPr>
          <a:lstStyle/>
          <a:p>
            <a:r>
              <a:rPr lang="nb-NO" sz="4000" dirty="0" err="1">
                <a:solidFill>
                  <a:schemeClr val="accent1"/>
                </a:solidFill>
              </a:rPr>
              <a:t>Examined</a:t>
            </a:r>
            <a:r>
              <a:rPr lang="nb-NO" sz="4000" dirty="0">
                <a:solidFill>
                  <a:schemeClr val="accent1"/>
                </a:solidFill>
              </a:rPr>
              <a:t> </a:t>
            </a:r>
            <a:r>
              <a:rPr lang="nb-NO" sz="4000" dirty="0" err="1">
                <a:solidFill>
                  <a:schemeClr val="accent1"/>
                </a:solidFill>
              </a:rPr>
              <a:t>fit</a:t>
            </a:r>
            <a:r>
              <a:rPr lang="nb-NO" sz="4000" dirty="0">
                <a:solidFill>
                  <a:schemeClr val="accent1"/>
                </a:solidFill>
              </a:rPr>
              <a:t> for </a:t>
            </a:r>
            <a:r>
              <a:rPr lang="nb-NO" sz="4000" dirty="0" err="1">
                <a:solidFill>
                  <a:schemeClr val="accent1"/>
                </a:solidFill>
              </a:rPr>
              <a:t>model</a:t>
            </a:r>
            <a:r>
              <a:rPr lang="nb-NO" sz="4000" dirty="0">
                <a:solidFill>
                  <a:schemeClr val="accent1"/>
                </a:solidFill>
              </a:rPr>
              <a:t> 1</a:t>
            </a:r>
            <a:br>
              <a:rPr lang="nb-NO" sz="4000" dirty="0">
                <a:solidFill>
                  <a:schemeClr val="accent1"/>
                </a:solidFill>
              </a:rPr>
            </a:br>
            <a:br>
              <a:rPr lang="nb-NO" sz="4000" dirty="0">
                <a:solidFill>
                  <a:schemeClr val="accent1"/>
                </a:solidFill>
              </a:rPr>
            </a:br>
            <a:br>
              <a:rPr lang="nb-NO" sz="4000" dirty="0">
                <a:solidFill>
                  <a:schemeClr val="accent1"/>
                </a:solidFill>
              </a:rPr>
            </a:br>
            <a:br>
              <a:rPr lang="nb-NO" sz="4000" dirty="0">
                <a:solidFill>
                  <a:schemeClr val="accent1"/>
                </a:solidFill>
              </a:rPr>
            </a:br>
            <a:br>
              <a:rPr lang="nb-NO" sz="4000" dirty="0">
                <a:solidFill>
                  <a:schemeClr val="accent1"/>
                </a:solidFill>
              </a:rPr>
            </a:br>
            <a:br>
              <a:rPr lang="nb-NO" sz="4000" dirty="0">
                <a:solidFill>
                  <a:schemeClr val="accent1"/>
                </a:solidFill>
              </a:rPr>
            </a:br>
            <a:br>
              <a:rPr lang="nb-NO" sz="4000" dirty="0">
                <a:solidFill>
                  <a:schemeClr val="accent1"/>
                </a:solidFill>
              </a:rPr>
            </a:br>
            <a:br>
              <a:rPr lang="nb-NO" sz="4000" dirty="0">
                <a:solidFill>
                  <a:schemeClr val="accent1"/>
                </a:solidFill>
              </a:rPr>
            </a:br>
            <a:endParaRPr lang="nb-NO" sz="4000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0DC29B61-3567-09F5-1E0E-ACA8998D5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271" y="1759113"/>
            <a:ext cx="5829300" cy="292100"/>
          </a:xfr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FFA69922-E96D-DBA6-7030-B270351F0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62" y="2648527"/>
            <a:ext cx="5905500" cy="711200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D6D8256F-BF57-B6D4-4A66-9373E56E5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62" y="3902492"/>
            <a:ext cx="5715000" cy="317500"/>
          </a:xfrm>
          <a:prstGeom prst="rect">
            <a:avLst/>
          </a:prstGeom>
        </p:spPr>
      </p:pic>
      <p:pic>
        <p:nvPicPr>
          <p:cNvPr id="14" name="Bilde 13">
            <a:extLst>
              <a:ext uri="{FF2B5EF4-FFF2-40B4-BE49-F238E27FC236}">
                <a16:creationId xmlns:a16="http://schemas.microsoft.com/office/drawing/2014/main" id="{FE254E6F-E95D-BF22-8CAD-98DF85061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271" y="4852919"/>
            <a:ext cx="5702300" cy="393700"/>
          </a:xfrm>
          <a:prstGeom prst="rect">
            <a:avLst/>
          </a:prstGeom>
        </p:spPr>
      </p:pic>
      <p:sp>
        <p:nvSpPr>
          <p:cNvPr id="15" name="TekstSylinder 14">
            <a:extLst>
              <a:ext uri="{FF2B5EF4-FFF2-40B4-BE49-F238E27FC236}">
                <a16:creationId xmlns:a16="http://schemas.microsoft.com/office/drawing/2014/main" id="{13B30CD2-1515-6C75-7BA3-3B4308C19BE8}"/>
              </a:ext>
            </a:extLst>
          </p:cNvPr>
          <p:cNvSpPr txBox="1"/>
          <p:nvPr/>
        </p:nvSpPr>
        <p:spPr>
          <a:xfrm>
            <a:off x="7298268" y="1634180"/>
            <a:ext cx="33795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Should</a:t>
            </a:r>
            <a:r>
              <a:rPr lang="nb-NO" dirty="0"/>
              <a:t> be non-</a:t>
            </a:r>
            <a:r>
              <a:rPr lang="nb-NO" dirty="0" err="1"/>
              <a:t>significant</a:t>
            </a: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 err="1"/>
              <a:t>Should</a:t>
            </a:r>
            <a:r>
              <a:rPr lang="nb-NO" dirty="0"/>
              <a:t> be </a:t>
            </a:r>
            <a:r>
              <a:rPr lang="nb-NO" dirty="0" err="1"/>
              <a:t>above</a:t>
            </a:r>
            <a:r>
              <a:rPr lang="nb-NO" dirty="0"/>
              <a:t> .95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 err="1"/>
              <a:t>Should</a:t>
            </a:r>
            <a:r>
              <a:rPr lang="nb-NO" dirty="0"/>
              <a:t> be less </a:t>
            </a:r>
            <a:r>
              <a:rPr lang="nb-NO" dirty="0" err="1"/>
              <a:t>than</a:t>
            </a:r>
            <a:r>
              <a:rPr lang="nb-NO" dirty="0"/>
              <a:t> .05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 err="1"/>
              <a:t>Should</a:t>
            </a:r>
            <a:r>
              <a:rPr lang="nb-NO" dirty="0"/>
              <a:t> be less </a:t>
            </a:r>
            <a:r>
              <a:rPr lang="nb-NO" dirty="0" err="1"/>
              <a:t>than</a:t>
            </a:r>
            <a:r>
              <a:rPr lang="nb-NO" dirty="0"/>
              <a:t> .08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28607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614899E-A951-5829-2FBE-EC477B886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325" y="1005840"/>
            <a:ext cx="7368189" cy="4608003"/>
          </a:xfrm>
        </p:spPr>
        <p:txBody>
          <a:bodyPr anchor="ctr">
            <a:normAutofit fontScale="90000"/>
          </a:bodyPr>
          <a:lstStyle/>
          <a:p>
            <a:r>
              <a:rPr lang="nb-NO" sz="4000" dirty="0" err="1">
                <a:solidFill>
                  <a:schemeClr val="accent1"/>
                </a:solidFill>
              </a:rPr>
              <a:t>Examined</a:t>
            </a:r>
            <a:r>
              <a:rPr lang="nb-NO" sz="4000" dirty="0">
                <a:solidFill>
                  <a:schemeClr val="accent1"/>
                </a:solidFill>
              </a:rPr>
              <a:t> </a:t>
            </a:r>
            <a:r>
              <a:rPr lang="nb-NO" sz="4000" dirty="0" err="1">
                <a:solidFill>
                  <a:schemeClr val="accent1"/>
                </a:solidFill>
              </a:rPr>
              <a:t>fit</a:t>
            </a:r>
            <a:r>
              <a:rPr lang="nb-NO" sz="4000" dirty="0">
                <a:solidFill>
                  <a:schemeClr val="accent1"/>
                </a:solidFill>
              </a:rPr>
              <a:t> for </a:t>
            </a:r>
            <a:r>
              <a:rPr lang="nb-NO" sz="4000" dirty="0" err="1">
                <a:solidFill>
                  <a:schemeClr val="accent1"/>
                </a:solidFill>
              </a:rPr>
              <a:t>model</a:t>
            </a:r>
            <a:r>
              <a:rPr lang="nb-NO" sz="4000" dirty="0">
                <a:solidFill>
                  <a:schemeClr val="accent1"/>
                </a:solidFill>
              </a:rPr>
              <a:t> 2</a:t>
            </a:r>
            <a:br>
              <a:rPr lang="nb-NO" sz="4000" dirty="0">
                <a:solidFill>
                  <a:schemeClr val="accent1"/>
                </a:solidFill>
              </a:rPr>
            </a:br>
            <a:br>
              <a:rPr lang="nb-NO" sz="4000" dirty="0">
                <a:solidFill>
                  <a:schemeClr val="accent1"/>
                </a:solidFill>
              </a:rPr>
            </a:br>
            <a:br>
              <a:rPr lang="nb-NO" sz="4000" dirty="0">
                <a:solidFill>
                  <a:schemeClr val="accent1"/>
                </a:solidFill>
              </a:rPr>
            </a:br>
            <a:br>
              <a:rPr lang="nb-NO" sz="4000" dirty="0">
                <a:solidFill>
                  <a:schemeClr val="accent1"/>
                </a:solidFill>
              </a:rPr>
            </a:br>
            <a:br>
              <a:rPr lang="nb-NO" sz="4000" dirty="0">
                <a:solidFill>
                  <a:schemeClr val="accent1"/>
                </a:solidFill>
              </a:rPr>
            </a:br>
            <a:br>
              <a:rPr lang="nb-NO" sz="4000" dirty="0">
                <a:solidFill>
                  <a:schemeClr val="accent1"/>
                </a:solidFill>
              </a:rPr>
            </a:br>
            <a:br>
              <a:rPr lang="nb-NO" sz="4000" dirty="0">
                <a:solidFill>
                  <a:schemeClr val="accent1"/>
                </a:solidFill>
              </a:rPr>
            </a:br>
            <a:br>
              <a:rPr lang="nb-NO" sz="4000" dirty="0">
                <a:solidFill>
                  <a:schemeClr val="accent1"/>
                </a:solidFill>
              </a:rPr>
            </a:br>
            <a:endParaRPr lang="nb-NO" sz="4000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B4984257-88B2-4CF9-6D15-57A115088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761" y="5152635"/>
            <a:ext cx="5195700" cy="324730"/>
          </a:xfr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7DA0B07A-BE66-F2FD-D78D-0A9E81898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61" y="4249665"/>
            <a:ext cx="5651500" cy="266700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CCC05ED3-C858-2D82-4804-454ABFED5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61" y="2953973"/>
            <a:ext cx="5715000" cy="609600"/>
          </a:xfrm>
          <a:prstGeom prst="rect">
            <a:avLst/>
          </a:prstGeom>
        </p:spPr>
      </p:pic>
      <p:pic>
        <p:nvPicPr>
          <p:cNvPr id="14" name="Bilde 13">
            <a:extLst>
              <a:ext uri="{FF2B5EF4-FFF2-40B4-BE49-F238E27FC236}">
                <a16:creationId xmlns:a16="http://schemas.microsoft.com/office/drawing/2014/main" id="{600268BB-7820-0A1E-53BE-F72E4F530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761" y="2043019"/>
            <a:ext cx="5727700" cy="292100"/>
          </a:xfrm>
          <a:prstGeom prst="rect">
            <a:avLst/>
          </a:prstGeom>
        </p:spPr>
      </p:pic>
      <p:sp>
        <p:nvSpPr>
          <p:cNvPr id="15" name="TekstSylinder 14">
            <a:extLst>
              <a:ext uri="{FF2B5EF4-FFF2-40B4-BE49-F238E27FC236}">
                <a16:creationId xmlns:a16="http://schemas.microsoft.com/office/drawing/2014/main" id="{AE52ADF3-596B-DFAE-7EFF-3D0C17C2EE1C}"/>
              </a:ext>
            </a:extLst>
          </p:cNvPr>
          <p:cNvSpPr txBox="1"/>
          <p:nvPr/>
        </p:nvSpPr>
        <p:spPr>
          <a:xfrm>
            <a:off x="7315200" y="1976284"/>
            <a:ext cx="247375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Should</a:t>
            </a:r>
            <a:r>
              <a:rPr lang="nb-NO" dirty="0"/>
              <a:t> be non-</a:t>
            </a:r>
            <a:r>
              <a:rPr lang="nb-NO" dirty="0" err="1"/>
              <a:t>significant</a:t>
            </a: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 err="1"/>
              <a:t>Should</a:t>
            </a:r>
            <a:r>
              <a:rPr lang="nb-NO" dirty="0"/>
              <a:t> be </a:t>
            </a:r>
            <a:r>
              <a:rPr lang="nb-NO" dirty="0" err="1"/>
              <a:t>above</a:t>
            </a:r>
            <a:r>
              <a:rPr lang="nb-NO" dirty="0"/>
              <a:t> .95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 err="1"/>
              <a:t>Should</a:t>
            </a:r>
            <a:r>
              <a:rPr lang="nb-NO" dirty="0"/>
              <a:t> be less </a:t>
            </a:r>
            <a:r>
              <a:rPr lang="nb-NO" dirty="0" err="1"/>
              <a:t>than</a:t>
            </a:r>
            <a:r>
              <a:rPr lang="nb-NO" dirty="0"/>
              <a:t> .05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 err="1"/>
              <a:t>Should</a:t>
            </a:r>
            <a:r>
              <a:rPr lang="nb-NO" dirty="0"/>
              <a:t> be less </a:t>
            </a:r>
            <a:r>
              <a:rPr lang="nb-NO" dirty="0" err="1"/>
              <a:t>than</a:t>
            </a:r>
            <a:r>
              <a:rPr lang="nb-NO" dirty="0"/>
              <a:t> .08</a:t>
            </a:r>
          </a:p>
        </p:txBody>
      </p:sp>
    </p:spTree>
    <p:extLst>
      <p:ext uri="{BB962C8B-B14F-4D97-AF65-F5344CB8AC3E}">
        <p14:creationId xmlns:p14="http://schemas.microsoft.com/office/powerpoint/2010/main" val="2039275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D92DB42-0073-92CF-0ECD-43C3861B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05840"/>
            <a:ext cx="10679642" cy="1093893"/>
          </a:xfrm>
        </p:spPr>
        <p:txBody>
          <a:bodyPr anchor="ctr">
            <a:normAutofit/>
          </a:bodyPr>
          <a:lstStyle/>
          <a:p>
            <a:r>
              <a:rPr lang="nb-NO" sz="4000" dirty="0" err="1">
                <a:solidFill>
                  <a:schemeClr val="accent1"/>
                </a:solidFill>
              </a:rPr>
              <a:t>Coef</a:t>
            </a:r>
            <a:r>
              <a:rPr lang="nb-NO" sz="4000" dirty="0">
                <a:solidFill>
                  <a:schemeClr val="accent1"/>
                </a:solidFill>
              </a:rPr>
              <a:t> </a:t>
            </a:r>
            <a:r>
              <a:rPr lang="nb-NO" sz="4000" dirty="0" err="1">
                <a:solidFill>
                  <a:schemeClr val="accent1"/>
                </a:solidFill>
              </a:rPr>
              <a:t>model</a:t>
            </a:r>
            <a:r>
              <a:rPr lang="nb-NO" sz="4000" dirty="0">
                <a:solidFill>
                  <a:schemeClr val="accent1"/>
                </a:solidFill>
              </a:rPr>
              <a:t>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lassholder for innhold 4" descr="Et bilde som inneholder tekst&#10;&#10;Automatisk generert beskrivelse">
            <a:extLst>
              <a:ext uri="{FF2B5EF4-FFF2-40B4-BE49-F238E27FC236}">
                <a16:creationId xmlns:a16="http://schemas.microsoft.com/office/drawing/2014/main" id="{E7945CAE-AEB9-E546-FA79-C339BAC4E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178" y="2213826"/>
            <a:ext cx="7534348" cy="1093893"/>
          </a:xfrm>
        </p:spPr>
      </p:pic>
      <p:sp>
        <p:nvSpPr>
          <p:cNvPr id="13" name="TekstSylinder 12">
            <a:extLst>
              <a:ext uri="{FF2B5EF4-FFF2-40B4-BE49-F238E27FC236}">
                <a16:creationId xmlns:a16="http://schemas.microsoft.com/office/drawing/2014/main" id="{4F88CD8E-FB6E-A927-C13E-ABD9993261D2}"/>
              </a:ext>
            </a:extLst>
          </p:cNvPr>
          <p:cNvSpPr txBox="1"/>
          <p:nvPr/>
        </p:nvSpPr>
        <p:spPr>
          <a:xfrm>
            <a:off x="676179" y="4055806"/>
            <a:ext cx="9588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The </a:t>
            </a:r>
            <a:r>
              <a:rPr lang="nb-NO" dirty="0" err="1"/>
              <a:t>factor</a:t>
            </a:r>
            <a:r>
              <a:rPr lang="nb-NO" dirty="0"/>
              <a:t> </a:t>
            </a:r>
            <a:r>
              <a:rPr lang="nb-NO" dirty="0" err="1"/>
              <a:t>loadings</a:t>
            </a:r>
            <a:r>
              <a:rPr lang="nb-NO" dirty="0"/>
              <a:t> for </a:t>
            </a:r>
            <a:r>
              <a:rPr lang="nb-NO" dirty="0" err="1"/>
              <a:t>model</a:t>
            </a:r>
            <a:r>
              <a:rPr lang="nb-NO" dirty="0"/>
              <a:t> 1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items</a:t>
            </a:r>
            <a:r>
              <a:rPr lang="nb-NO" dirty="0"/>
              <a:t> for </a:t>
            </a:r>
            <a:r>
              <a:rPr lang="nb-NO" dirty="0" err="1"/>
              <a:t>Self</a:t>
            </a:r>
            <a:r>
              <a:rPr lang="nb-NO" dirty="0"/>
              <a:t> </a:t>
            </a:r>
            <a:r>
              <a:rPr lang="nb-NO" dirty="0" err="1"/>
              <a:t>Determination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pretty</a:t>
            </a:r>
            <a:r>
              <a:rPr lang="nb-NO" dirty="0"/>
              <a:t> okay, </a:t>
            </a:r>
            <a:r>
              <a:rPr lang="nb-NO" dirty="0" err="1"/>
              <a:t>with</a:t>
            </a:r>
            <a:r>
              <a:rPr lang="nb-NO" dirty="0"/>
              <a:t> Item 4 as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lowest</a:t>
            </a:r>
            <a:r>
              <a:rPr lang="nb-NO" dirty="0"/>
              <a:t> </a:t>
            </a:r>
            <a:r>
              <a:rPr lang="nb-NO" dirty="0" err="1"/>
              <a:t>factor</a:t>
            </a:r>
            <a:r>
              <a:rPr lang="nb-NO" dirty="0"/>
              <a:t> </a:t>
            </a:r>
            <a:r>
              <a:rPr lang="nb-NO" dirty="0" err="1"/>
              <a:t>loading</a:t>
            </a:r>
            <a:r>
              <a:rPr lang="nb-N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1717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FDDB0AD-8DCD-B887-983C-517292581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5000"/>
            <a:ext cx="9663475" cy="845872"/>
          </a:xfrm>
        </p:spPr>
        <p:txBody>
          <a:bodyPr anchor="ctr">
            <a:normAutofit/>
          </a:bodyPr>
          <a:lstStyle/>
          <a:p>
            <a:r>
              <a:rPr lang="nb-NO" sz="4000" dirty="0" err="1">
                <a:solidFill>
                  <a:schemeClr val="accent1"/>
                </a:solidFill>
              </a:rPr>
              <a:t>Coef</a:t>
            </a:r>
            <a:r>
              <a:rPr lang="nb-NO" sz="4000" dirty="0">
                <a:solidFill>
                  <a:schemeClr val="accent1"/>
                </a:solidFill>
              </a:rPr>
              <a:t> </a:t>
            </a:r>
            <a:r>
              <a:rPr lang="nb-NO" sz="4000" dirty="0" err="1">
                <a:solidFill>
                  <a:schemeClr val="accent1"/>
                </a:solidFill>
              </a:rPr>
              <a:t>model</a:t>
            </a:r>
            <a:r>
              <a:rPr lang="nb-NO" sz="4000" dirty="0">
                <a:solidFill>
                  <a:schemeClr val="accent1"/>
                </a:solidFill>
              </a:rPr>
              <a:t>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lassholder for innhold 3" descr="Et bilde som inneholder tekst&#10;&#10;Automatisk generert beskrivelse">
            <a:extLst>
              <a:ext uri="{FF2B5EF4-FFF2-40B4-BE49-F238E27FC236}">
                <a16:creationId xmlns:a16="http://schemas.microsoft.com/office/drawing/2014/main" id="{D1868FE2-4535-82A4-EB3E-6294BA032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253818"/>
            <a:ext cx="6996464" cy="1918385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F5D6F1BC-6DFF-9339-80B3-E579CC4327F0}"/>
              </a:ext>
            </a:extLst>
          </p:cNvPr>
          <p:cNvSpPr txBox="1"/>
          <p:nvPr/>
        </p:nvSpPr>
        <p:spPr>
          <a:xfrm>
            <a:off x="540882" y="4689986"/>
            <a:ext cx="10043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The </a:t>
            </a:r>
            <a:r>
              <a:rPr lang="nb-NO" dirty="0" err="1"/>
              <a:t>factor</a:t>
            </a:r>
            <a:r>
              <a:rPr lang="nb-NO" dirty="0"/>
              <a:t> </a:t>
            </a:r>
            <a:r>
              <a:rPr lang="nb-NO" dirty="0" err="1"/>
              <a:t>loadings</a:t>
            </a:r>
            <a:r>
              <a:rPr lang="nb-NO" dirty="0"/>
              <a:t> for </a:t>
            </a:r>
            <a:r>
              <a:rPr lang="nb-NO" dirty="0" err="1"/>
              <a:t>Self</a:t>
            </a:r>
            <a:r>
              <a:rPr lang="nb-NO" dirty="0"/>
              <a:t> </a:t>
            </a:r>
            <a:r>
              <a:rPr lang="nb-NO" dirty="0" err="1"/>
              <a:t>Determination</a:t>
            </a:r>
            <a:r>
              <a:rPr lang="nb-NO" dirty="0"/>
              <a:t> - </a:t>
            </a:r>
            <a:r>
              <a:rPr lang="nb-NO" dirty="0" err="1"/>
              <a:t>items</a:t>
            </a:r>
            <a:r>
              <a:rPr lang="nb-NO" dirty="0"/>
              <a:t> and </a:t>
            </a:r>
            <a:r>
              <a:rPr lang="nb-NO" dirty="0" err="1"/>
              <a:t>items</a:t>
            </a:r>
            <a:r>
              <a:rPr lang="nb-NO" dirty="0"/>
              <a:t> for Job </a:t>
            </a:r>
            <a:r>
              <a:rPr lang="nb-NO" dirty="0" err="1"/>
              <a:t>Satisfaction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highest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a </a:t>
            </a:r>
            <a:r>
              <a:rPr lang="nb-NO" dirty="0" err="1"/>
              <a:t>few</a:t>
            </a:r>
            <a:r>
              <a:rPr lang="nb-NO" dirty="0"/>
              <a:t> </a:t>
            </a:r>
            <a:r>
              <a:rPr lang="nb-NO" dirty="0" err="1"/>
              <a:t>below</a:t>
            </a:r>
            <a:r>
              <a:rPr lang="nb-NO" dirty="0"/>
              <a:t> .5, </a:t>
            </a:r>
            <a:r>
              <a:rPr lang="nb-NO" dirty="0" err="1"/>
              <a:t>while</a:t>
            </a:r>
            <a:r>
              <a:rPr lang="nb-NO" dirty="0"/>
              <a:t> </a:t>
            </a:r>
            <a:r>
              <a:rPr lang="nb-NO" dirty="0" err="1"/>
              <a:t>items</a:t>
            </a:r>
            <a:r>
              <a:rPr lang="nb-NO" dirty="0"/>
              <a:t> from </a:t>
            </a:r>
            <a:r>
              <a:rPr lang="nb-NO" dirty="0" err="1"/>
              <a:t>Extraversion</a:t>
            </a:r>
            <a:r>
              <a:rPr lang="nb-NO" dirty="0"/>
              <a:t> have </a:t>
            </a:r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low</a:t>
            </a:r>
            <a:r>
              <a:rPr lang="nb-NO" dirty="0"/>
              <a:t> </a:t>
            </a:r>
            <a:r>
              <a:rPr lang="nb-NO" dirty="0" err="1"/>
              <a:t>factor</a:t>
            </a:r>
            <a:r>
              <a:rPr lang="nb-NO" dirty="0"/>
              <a:t> </a:t>
            </a:r>
            <a:r>
              <a:rPr lang="nb-NO" dirty="0" err="1"/>
              <a:t>loadings</a:t>
            </a:r>
            <a:r>
              <a:rPr lang="nb-NO" dirty="0"/>
              <a:t>. </a:t>
            </a:r>
            <a:r>
              <a:rPr lang="nb-NO" dirty="0" err="1"/>
              <a:t>Recomend</a:t>
            </a:r>
            <a:r>
              <a:rPr lang="nb-NO" dirty="0"/>
              <a:t> to </a:t>
            </a:r>
            <a:r>
              <a:rPr lang="nb-NO" dirty="0" err="1"/>
              <a:t>maybe</a:t>
            </a:r>
            <a:r>
              <a:rPr lang="nb-NO" dirty="0"/>
              <a:t> </a:t>
            </a:r>
            <a:r>
              <a:rPr lang="nb-NO" dirty="0" err="1"/>
              <a:t>remove</a:t>
            </a:r>
            <a:r>
              <a:rPr lang="nb-NO" dirty="0"/>
              <a:t> </a:t>
            </a:r>
            <a:r>
              <a:rPr lang="nb-NO" dirty="0" err="1"/>
              <a:t>these</a:t>
            </a:r>
            <a:r>
              <a:rPr lang="nb-NO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53352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6D5E01D3-A333-EF9F-E199-E34C55C22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nb-NO" sz="4000" dirty="0" err="1">
                <a:solidFill>
                  <a:schemeClr val="accent1"/>
                </a:solidFill>
              </a:rPr>
              <a:t>Looks</a:t>
            </a:r>
            <a:r>
              <a:rPr lang="nb-NO" sz="4000" dirty="0">
                <a:solidFill>
                  <a:schemeClr val="accent1"/>
                </a:solidFill>
              </a:rPr>
              <a:t> like </a:t>
            </a:r>
            <a:r>
              <a:rPr lang="nb-NO" sz="4000" dirty="0" err="1">
                <a:solidFill>
                  <a:schemeClr val="accent1"/>
                </a:solidFill>
              </a:rPr>
              <a:t>model</a:t>
            </a:r>
            <a:r>
              <a:rPr lang="nb-NO" sz="4000" dirty="0">
                <a:solidFill>
                  <a:schemeClr val="accent1"/>
                </a:solidFill>
              </a:rPr>
              <a:t> 1 is </a:t>
            </a:r>
            <a:r>
              <a:rPr lang="nb-NO" sz="4000" dirty="0" err="1">
                <a:solidFill>
                  <a:schemeClr val="accent1"/>
                </a:solidFill>
              </a:rPr>
              <a:t>the</a:t>
            </a:r>
            <a:r>
              <a:rPr lang="nb-NO" sz="4000" dirty="0">
                <a:solidFill>
                  <a:schemeClr val="accent1"/>
                </a:solidFill>
              </a:rPr>
              <a:t> best </a:t>
            </a:r>
            <a:r>
              <a:rPr lang="nb-NO" sz="4000" dirty="0" err="1">
                <a:solidFill>
                  <a:schemeClr val="accent1"/>
                </a:solidFill>
              </a:rPr>
              <a:t>fit</a:t>
            </a:r>
            <a:r>
              <a:rPr lang="nb-NO" sz="4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E49E392-9B3B-EF6D-F36E-F4F6737F4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r>
              <a:rPr lang="nb-NO" sz="2000" dirty="0" err="1"/>
              <a:t>Compared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</a:t>
            </a:r>
            <a:r>
              <a:rPr lang="nb-NO" sz="2000" dirty="0" err="1"/>
              <a:t>models</a:t>
            </a:r>
            <a:r>
              <a:rPr lang="nb-NO" sz="2000" dirty="0"/>
              <a:t> </a:t>
            </a:r>
            <a:r>
              <a:rPr lang="nb-NO" sz="2000" dirty="0" err="1"/>
              <a:t>with</a:t>
            </a:r>
            <a:r>
              <a:rPr lang="nb-NO" sz="2000" dirty="0"/>
              <a:t> </a:t>
            </a:r>
            <a:r>
              <a:rPr lang="nb-NO" sz="2000" dirty="0" err="1"/>
              <a:t>anova</a:t>
            </a:r>
            <a:r>
              <a:rPr lang="nb-NO" sz="2000" dirty="0"/>
              <a:t>, </a:t>
            </a:r>
            <a:r>
              <a:rPr lang="nb-NO" sz="2000" dirty="0" err="1"/>
              <a:t>which</a:t>
            </a:r>
            <a:r>
              <a:rPr lang="nb-NO" sz="2000" dirty="0"/>
              <a:t> </a:t>
            </a:r>
            <a:r>
              <a:rPr lang="nb-NO" sz="2000" dirty="0" err="1"/>
              <a:t>showed</a:t>
            </a:r>
            <a:r>
              <a:rPr lang="nb-NO" sz="2000" dirty="0"/>
              <a:t> </a:t>
            </a:r>
            <a:r>
              <a:rPr lang="nb-NO" sz="2000" dirty="0" err="1"/>
              <a:t>that</a:t>
            </a:r>
            <a:r>
              <a:rPr lang="nb-NO" sz="2000" dirty="0"/>
              <a:t> </a:t>
            </a:r>
            <a:r>
              <a:rPr lang="nb-NO" sz="2000" dirty="0" err="1"/>
              <a:t>model</a:t>
            </a:r>
            <a:r>
              <a:rPr lang="nb-NO" sz="2000" dirty="0"/>
              <a:t> 2 is </a:t>
            </a:r>
            <a:r>
              <a:rPr lang="nb-NO" sz="2000" dirty="0" err="1"/>
              <a:t>significantly</a:t>
            </a:r>
            <a:r>
              <a:rPr lang="nb-NO" sz="2000" dirty="0"/>
              <a:t> </a:t>
            </a:r>
            <a:r>
              <a:rPr lang="nb-NO" sz="2000" dirty="0" err="1"/>
              <a:t>wors</a:t>
            </a:r>
            <a:r>
              <a:rPr lang="nb-NO" sz="2000" dirty="0"/>
              <a:t> </a:t>
            </a:r>
            <a:r>
              <a:rPr lang="nb-NO" sz="2000" dirty="0" err="1"/>
              <a:t>than</a:t>
            </a:r>
            <a:r>
              <a:rPr lang="nb-NO" sz="2000" dirty="0"/>
              <a:t> </a:t>
            </a:r>
            <a:r>
              <a:rPr lang="nb-NO" sz="2000" dirty="0" err="1"/>
              <a:t>model</a:t>
            </a:r>
            <a:r>
              <a:rPr lang="nb-NO" sz="2000" dirty="0"/>
              <a:t> 1. </a:t>
            </a:r>
            <a:r>
              <a:rPr lang="nb-NO" sz="2000" dirty="0" err="1"/>
              <a:t>Also</a:t>
            </a:r>
            <a:r>
              <a:rPr lang="nb-NO" sz="2000" dirty="0"/>
              <a:t> a </a:t>
            </a:r>
            <a:r>
              <a:rPr lang="nb-NO" sz="2000" dirty="0" err="1"/>
              <a:t>lower</a:t>
            </a:r>
            <a:r>
              <a:rPr lang="nb-NO" sz="2000" dirty="0"/>
              <a:t> </a:t>
            </a:r>
            <a:r>
              <a:rPr lang="nb-NO" sz="2000" dirty="0" err="1"/>
              <a:t>value</a:t>
            </a:r>
            <a:r>
              <a:rPr lang="nb-NO" sz="2000" dirty="0"/>
              <a:t> </a:t>
            </a:r>
            <a:r>
              <a:rPr lang="nb-NO" sz="2000" dirty="0" err="1"/>
              <a:t>on</a:t>
            </a:r>
            <a:r>
              <a:rPr lang="nb-NO" sz="2000" dirty="0"/>
              <a:t> AIC and BIC </a:t>
            </a:r>
            <a:r>
              <a:rPr lang="nb-NO" sz="2000" dirty="0" err="1"/>
              <a:t>indicates</a:t>
            </a:r>
            <a:r>
              <a:rPr lang="nb-NO" sz="2000" dirty="0"/>
              <a:t> a </a:t>
            </a:r>
            <a:r>
              <a:rPr lang="nb-NO" sz="2000" dirty="0" err="1"/>
              <a:t>better</a:t>
            </a:r>
            <a:r>
              <a:rPr lang="nb-NO" sz="2000" dirty="0"/>
              <a:t> </a:t>
            </a:r>
            <a:r>
              <a:rPr lang="nb-NO" sz="2000" dirty="0" err="1"/>
              <a:t>fit</a:t>
            </a:r>
            <a:r>
              <a:rPr lang="nb-NO" sz="2000" dirty="0"/>
              <a:t>. </a:t>
            </a:r>
            <a:r>
              <a:rPr lang="nb-NO" sz="2000" dirty="0" err="1"/>
              <a:t>Therefore</a:t>
            </a:r>
            <a:r>
              <a:rPr lang="nb-NO" sz="2000" dirty="0"/>
              <a:t>, </a:t>
            </a:r>
            <a:r>
              <a:rPr lang="nb-NO" sz="2000" dirty="0" err="1"/>
              <a:t>keep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simplest </a:t>
            </a:r>
            <a:r>
              <a:rPr lang="nb-NO" sz="2000" dirty="0" err="1"/>
              <a:t>model</a:t>
            </a:r>
            <a:r>
              <a:rPr lang="nb-NO" sz="2000" dirty="0"/>
              <a:t>.</a:t>
            </a:r>
          </a:p>
          <a:p>
            <a:pPr marL="0" indent="0">
              <a:buNone/>
            </a:pPr>
            <a:endParaRPr lang="nb-NO" sz="2000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3942FB02-0E71-10E1-74F8-F9F4AEFF0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965" y="4087284"/>
            <a:ext cx="77343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29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730342A-890B-B36A-EE44-96ACFF79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12800"/>
            <a:ext cx="10527075" cy="667004"/>
          </a:xfrm>
        </p:spPr>
        <p:txBody>
          <a:bodyPr anchor="ctr">
            <a:normAutofit fontScale="90000"/>
          </a:bodyPr>
          <a:lstStyle/>
          <a:p>
            <a:r>
              <a:rPr lang="nb-NO" sz="4000" dirty="0">
                <a:solidFill>
                  <a:schemeClr val="accent1"/>
                </a:solidFill>
              </a:rPr>
              <a:t>VALIDITY EVIDENCE: </a:t>
            </a:r>
            <a:r>
              <a:rPr lang="nb-NO" sz="4000" dirty="0" err="1">
                <a:solidFill>
                  <a:schemeClr val="accent1"/>
                </a:solidFill>
              </a:rPr>
              <a:t>Relation</a:t>
            </a:r>
            <a:r>
              <a:rPr lang="nb-NO" sz="4000" dirty="0">
                <a:solidFill>
                  <a:schemeClr val="accent1"/>
                </a:solidFill>
              </a:rPr>
              <a:t> to </a:t>
            </a:r>
            <a:r>
              <a:rPr lang="nb-NO" sz="4000" dirty="0" err="1">
                <a:solidFill>
                  <a:schemeClr val="accent1"/>
                </a:solidFill>
              </a:rPr>
              <a:t>other</a:t>
            </a:r>
            <a:r>
              <a:rPr lang="nb-NO" sz="4000" dirty="0">
                <a:solidFill>
                  <a:schemeClr val="accent1"/>
                </a:solidFill>
              </a:rPr>
              <a:t> variables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DCB1125-8EEC-6BBA-1EB5-BA6D04052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19" y="1949738"/>
            <a:ext cx="10805161" cy="4229835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This implies that the construct should be related to other variables.</a:t>
            </a:r>
          </a:p>
          <a:p>
            <a:r>
              <a:rPr lang="en-US" sz="2000" dirty="0"/>
              <a:t>Evidence based on relationships with other variables provide evidence to what degree these relationships are consistent with the construct underlying the proposed test score interpretations.</a:t>
            </a:r>
          </a:p>
          <a:p>
            <a:endParaRPr lang="en-US" sz="2000" dirty="0"/>
          </a:p>
          <a:p>
            <a:r>
              <a:rPr lang="en-US" sz="2000" dirty="0"/>
              <a:t>Relationships between test scores and other measures intended to assess the same or similar constructs provide convergent evidence:                                                                                                            			</a:t>
            </a:r>
            <a:r>
              <a:rPr lang="en-US" sz="2000" i="1" dirty="0"/>
              <a:t>Job satisfaction was expected to relate closely with self determination, and is therefore convergent 			evidence.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Relationships between test scores and measures of different constructs provide discriminant evidence: 				</a:t>
            </a:r>
            <a:r>
              <a:rPr lang="en-US" sz="2000" i="1" dirty="0"/>
              <a:t>Extraversion was expected to not relate closely with self determination, and is therefore discriminant 			evidence</a:t>
            </a:r>
          </a:p>
        </p:txBody>
      </p:sp>
    </p:spTree>
    <p:extLst>
      <p:ext uri="{BB962C8B-B14F-4D97-AF65-F5344CB8AC3E}">
        <p14:creationId xmlns:p14="http://schemas.microsoft.com/office/powerpoint/2010/main" val="3365731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398</Words>
  <Application>Microsoft Macintosh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4" baseType="lpstr">
      <vt:lpstr>Gill Sans MT</vt:lpstr>
      <vt:lpstr>Tw Cen MT</vt:lpstr>
      <vt:lpstr>Wingdings 2</vt:lpstr>
      <vt:lpstr>DividendVTI</vt:lpstr>
      <vt:lpstr>Scenario 3</vt:lpstr>
      <vt:lpstr>Background</vt:lpstr>
      <vt:lpstr>PowerPoint-presentasjon</vt:lpstr>
      <vt:lpstr>Examined fit for model 1        </vt:lpstr>
      <vt:lpstr>Examined fit for model 2        </vt:lpstr>
      <vt:lpstr>Coef model 1</vt:lpstr>
      <vt:lpstr>Coef model 2</vt:lpstr>
      <vt:lpstr>Looks like model 1 is the best fit.</vt:lpstr>
      <vt:lpstr>VALIDITY EVIDENCE: Relation to other variables</vt:lpstr>
      <vt:lpstr>What to consider In future studies?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 3</dc:title>
  <dc:creator>Ingrid Stensrud</dc:creator>
  <cp:lastModifiedBy>Ingrid Stensrud</cp:lastModifiedBy>
  <cp:revision>15</cp:revision>
  <dcterms:created xsi:type="dcterms:W3CDTF">2022-11-30T20:50:57Z</dcterms:created>
  <dcterms:modified xsi:type="dcterms:W3CDTF">2022-11-30T22:09:15Z</dcterms:modified>
</cp:coreProperties>
</file>