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4E423B-202A-45B5-A006-8F72189F85C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1E9E-8D1B-0D43-568E-10D8B1D4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C0DED-F9FE-CAB3-418F-654853B22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1412E-B51D-E512-31A8-D8825BB9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220A-B8A2-3665-62A2-0924DA18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1DC13-ACC8-D492-005F-87561412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5BC2-05CF-F98C-4870-65199F27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8C3A-6683-B4BB-6DB0-11491EFE3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002D-A060-584B-1EC8-B462ED06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10B6-68A1-51FB-8AF0-211F5A11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74B1-4108-5497-15B9-EE701BD8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2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9840D-1761-B42B-9BC1-5A4068C13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0A954-1551-EE50-8B19-56B6EB284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8D8E-111F-565F-6AEA-437E8ED5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3DAA-7FC2-77A1-8F5F-F9B30951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62A74-A46B-3DDD-F0F0-60651A9E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39FA-C206-5030-03AE-2A4EEEF4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1245-488A-95E5-158D-59752465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E77B-03B9-9AB0-4C8A-2C9ECCAE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9E4A6-A9E7-B166-7E68-5E133F04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EE8B-2B32-4C71-E756-E64FE91C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F237-1669-6AA8-6437-D096E300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C6938-2E07-579A-20BB-C8396873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12B1-2030-4C90-9C73-AE0AE980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277BB-D8A3-2A5A-0BEE-C652CE73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1EEA4-1FF0-5F20-BF23-83C0B64D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8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9ECB-F7F2-173F-AFA3-56CB2769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5F20-A0B5-D9F6-24A4-3CBBD9A3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3B949-74A3-40BD-AAB3-46D72E55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30322-3F9B-5C50-E735-121E978F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B152-9D52-107F-2467-62424DC1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F54C3-7B4D-38AD-444A-55299B07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6E5-0E09-F28B-ED60-FF218890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81729-0A4F-00BD-71F4-A7A0B894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8AEB5-66C3-5632-DD3C-B6FDF1C1B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46E82-2363-13BA-761E-0383CD21A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3ED23-AC2B-FDE7-04E9-1872498DA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C3733-655C-7123-34A8-CC802B79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E175C-570A-6958-2871-A511FA22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C982-530A-ED66-5247-9D977966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A984-DBC5-72F5-C672-832B6C25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130F-7D22-E386-0DB2-02EFA81D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D2AD4-2BE3-8B39-62AB-476085F6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C794B-EB6A-1063-7770-98854889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EFDB3-CD47-6860-5C7E-44F34A1B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08B79-EC4A-8C7E-BE7E-A5BF910C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94F3B-A33F-3A5F-03BB-A04CB49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5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2323-5A21-4FDB-1268-D58B07B0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1EE6-9371-B481-6A53-FC29B0CB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218D-B004-1D07-43AD-629D8461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E7172-1F80-6766-33FB-AC20ACB0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4E4E4-E61F-09E0-398A-C1572993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6AA58-3DCC-AF2D-80A3-D9B96E44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C530-FD73-5FF0-BE5D-07088AFE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5B4C3-E405-5B5D-7F03-E3C6451C5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37C0D-4EEA-4007-E87D-EB0C0A35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7F80-526E-15D5-8B3E-6152038B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D63A-DCA5-687D-70BF-52609EF2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09A92-8F32-82E7-F300-01F81E4B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93A02-F37E-BF60-9005-A78A2B7E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8E029-49AD-23DE-BBBA-0BD38A28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D4B77-51A3-1997-1238-61984F6B8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AB5C-B7DF-4CB1-918F-F36883FB443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E960-121C-BD27-955E-91622011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41C3-D45C-C8D2-626C-FCE17722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5673-D9F8-4F20-BB13-81CF234B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BB8E-12C2-DDA4-3F91-408DC3FD2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640" y="1473199"/>
            <a:ext cx="9144000" cy="1782763"/>
          </a:xfrm>
        </p:spPr>
        <p:txBody>
          <a:bodyPr>
            <a:normAutofit fontScale="90000"/>
          </a:bodyPr>
          <a:lstStyle/>
          <a:p>
            <a:br>
              <a:rPr lang="nb-NO" sz="3600" b="1" dirty="0"/>
            </a:br>
            <a:br>
              <a:rPr lang="nb-NO" sz="3600" b="1" dirty="0"/>
            </a:br>
            <a:br>
              <a:rPr lang="nb-NO" sz="3600" b="1" dirty="0"/>
            </a:br>
            <a:br>
              <a:rPr lang="nb-NO" sz="3600" b="1" dirty="0"/>
            </a:br>
            <a:br>
              <a:rPr lang="en-US" sz="3600" b="1" dirty="0"/>
            </a:br>
            <a:endParaRPr lang="en-US" sz="36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2DDC-1258-3EAA-7D32-14007C116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1440"/>
            <a:ext cx="9144000" cy="2626360"/>
          </a:xfrm>
        </p:spPr>
        <p:txBody>
          <a:bodyPr>
            <a:normAutofit/>
          </a:bodyPr>
          <a:lstStyle/>
          <a:p>
            <a:r>
              <a:rPr lang="nb-NO" sz="3200" b="1" dirty="0"/>
              <a:t>Seminar 4 Presentations</a:t>
            </a:r>
          </a:p>
          <a:p>
            <a:r>
              <a:rPr lang="nb-NO" sz="3200" b="1" dirty="0"/>
              <a:t>Scenario 1, Data Set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92F01-A6AC-05A2-0125-22A092AB933F}"/>
              </a:ext>
            </a:extLst>
          </p:cNvPr>
          <p:cNvSpPr txBox="1"/>
          <p:nvPr/>
        </p:nvSpPr>
        <p:spPr>
          <a:xfrm flipH="1">
            <a:off x="1940560" y="1834297"/>
            <a:ext cx="831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/>
              <a:t>Principles of Measurements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676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9CA19-8614-9492-241E-68524245F8BB}"/>
              </a:ext>
            </a:extLst>
          </p:cNvPr>
          <p:cNvSpPr txBox="1"/>
          <p:nvPr/>
        </p:nvSpPr>
        <p:spPr>
          <a:xfrm>
            <a:off x="1280160" y="772160"/>
            <a:ext cx="963168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b-NO" sz="2000" b="1" dirty="0"/>
              <a:t>What do they claim:</a:t>
            </a:r>
          </a:p>
          <a:p>
            <a:pPr>
              <a:lnSpc>
                <a:spcPct val="200000"/>
              </a:lnSpc>
            </a:pPr>
            <a:r>
              <a:rPr lang="nb-NO" dirty="0"/>
              <a:t>5 Item Scale (SWLS1, SWLS2, SWLS 3, SWLS 4, SWLS5) to measure Satisfaction with Life</a:t>
            </a:r>
          </a:p>
          <a:p>
            <a:pPr>
              <a:lnSpc>
                <a:spcPct val="200000"/>
              </a:lnSpc>
            </a:pPr>
            <a:r>
              <a:rPr lang="nb-NO" dirty="0"/>
              <a:t>Velidity Evidence: Expert Opinion </a:t>
            </a:r>
          </a:p>
          <a:p>
            <a:pPr>
              <a:lnSpc>
                <a:spcPct val="150000"/>
              </a:lnSpc>
            </a:pPr>
            <a:r>
              <a:rPr lang="nb-NO" sz="2000" b="1" dirty="0"/>
              <a:t>Theory suggests that SWL 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b-NO" dirty="0"/>
              <a:t> A unidimentional model,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moderately positively associated with job satisfaction,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and strongly negatively associated with narcissistic personality disorder.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b="1" dirty="0"/>
              <a:t>Given – Data from two established scales measuring</a:t>
            </a:r>
          </a:p>
          <a:p>
            <a:pPr>
              <a:lnSpc>
                <a:spcPct val="150000"/>
              </a:lnSpc>
            </a:pPr>
            <a:r>
              <a:rPr lang="en-US" dirty="0"/>
              <a:t>Job satisfaction (variables JS1 to JS5; reliability 0.83), and </a:t>
            </a:r>
          </a:p>
          <a:p>
            <a:pPr>
              <a:lnSpc>
                <a:spcPct val="150000"/>
              </a:lnSpc>
            </a:pPr>
            <a:r>
              <a:rPr lang="en-US" dirty="0"/>
              <a:t>Narcissistic tendency (variables NS1 to NS5; reliability 0.80)</a:t>
            </a:r>
            <a:endParaRPr lang="nb-NO" dirty="0"/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9CA19-8614-9492-241E-68524245F8BB}"/>
              </a:ext>
            </a:extLst>
          </p:cNvPr>
          <p:cNvSpPr txBox="1"/>
          <p:nvPr/>
        </p:nvSpPr>
        <p:spPr>
          <a:xfrm>
            <a:off x="1280160" y="772160"/>
            <a:ext cx="9631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sz="2000" b="1" dirty="0"/>
              <a:t>Confirmatory Factor Analysis</a:t>
            </a:r>
          </a:p>
          <a:p>
            <a:endParaRPr lang="nb-NO" b="1" dirty="0"/>
          </a:p>
          <a:p>
            <a:r>
              <a:rPr lang="nb-NO" b="1" dirty="0"/>
              <a:t>model1&lt;- "SWLS=~ SWLS1+SWLS2+SWLS3+SWLS4+SWLS5</a:t>
            </a:r>
            <a:endParaRPr lang="nb-NO" dirty="0"/>
          </a:p>
          <a:p>
            <a:endParaRPr lang="nb-NO" dirty="0"/>
          </a:p>
          <a:p>
            <a:r>
              <a:rPr lang="en-US" dirty="0"/>
              <a:t>Test statistic                                            19.255</a:t>
            </a:r>
          </a:p>
          <a:p>
            <a:r>
              <a:rPr lang="en-US" dirty="0"/>
              <a:t>Degrees of freedom                                        5</a:t>
            </a:r>
          </a:p>
          <a:p>
            <a:r>
              <a:rPr lang="en-US" b="1" dirty="0"/>
              <a:t>P-value (Chi-square)                               0.002</a:t>
            </a:r>
            <a:endParaRPr lang="nb-NO" b="1" dirty="0"/>
          </a:p>
          <a:p>
            <a:r>
              <a:rPr lang="en-US" dirty="0"/>
              <a:t>Comment</a:t>
            </a:r>
            <a:r>
              <a:rPr lang="nb-NO" dirty="0"/>
              <a:t>: A significant P value of Chi Square suggests the rejection of Null hypothesis of a perfect fit</a:t>
            </a:r>
          </a:p>
          <a:p>
            <a:endParaRPr lang="nb-NO" dirty="0"/>
          </a:p>
          <a:p>
            <a:endParaRPr lang="nb-NO" dirty="0"/>
          </a:p>
          <a:p>
            <a:r>
              <a:rPr lang="en-US" dirty="0"/>
              <a:t>User Model versus Baseline Model:</a:t>
            </a:r>
          </a:p>
          <a:p>
            <a:r>
              <a:rPr lang="en-US" b="1" dirty="0"/>
              <a:t>Comparative Fit Index (CFI)                    0.957</a:t>
            </a:r>
            <a:r>
              <a:rPr lang="en-US" dirty="0"/>
              <a:t> </a:t>
            </a:r>
          </a:p>
          <a:p>
            <a:r>
              <a:rPr lang="en-US" dirty="0"/>
              <a:t>Tucker-Lewis Index (TLI)                          0.915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(CFI- conservatively 0.95 indicates good fit and TLI- 0.90 indicates good fit ) </a:t>
            </a:r>
          </a:p>
          <a:p>
            <a:r>
              <a:rPr lang="en-US" dirty="0"/>
              <a:t>Comment</a:t>
            </a:r>
            <a:r>
              <a:rPr lang="nb-NO" dirty="0"/>
              <a:t>: Both CFI and TLI are showing good fit of the model</a:t>
            </a:r>
          </a:p>
          <a:p>
            <a:endParaRPr lang="nb-NO" dirty="0">
              <a:solidFill>
                <a:srgbClr val="333333"/>
              </a:solidFill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6962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9CA19-8614-9492-241E-68524245F8BB}"/>
              </a:ext>
            </a:extLst>
          </p:cNvPr>
          <p:cNvSpPr txBox="1"/>
          <p:nvPr/>
        </p:nvSpPr>
        <p:spPr>
          <a:xfrm>
            <a:off x="1280160" y="772160"/>
            <a:ext cx="96316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sz="2000" b="1" dirty="0"/>
              <a:t>Confirmatory Factor Analysis</a:t>
            </a:r>
          </a:p>
          <a:p>
            <a:endParaRPr lang="nb-NO" b="1" dirty="0"/>
          </a:p>
          <a:p>
            <a:r>
              <a:rPr lang="nb-NO" b="1" dirty="0"/>
              <a:t>model1&lt;- "SWLS=~ SWLS1+SWLS2+SWLS3+SWLS4+SWLS5</a:t>
            </a:r>
            <a:endParaRPr lang="nb-NO" dirty="0"/>
          </a:p>
          <a:p>
            <a:endParaRPr lang="en-US" dirty="0"/>
          </a:p>
          <a:p>
            <a:r>
              <a:rPr lang="en-US" dirty="0"/>
              <a:t>Root Mean Square Error of Approximation:  </a:t>
            </a:r>
          </a:p>
          <a:p>
            <a:r>
              <a:rPr lang="en-US" b="1" dirty="0"/>
              <a:t>RMSEA                                                                 0.137</a:t>
            </a:r>
          </a:p>
          <a:p>
            <a:r>
              <a:rPr lang="en-US" dirty="0"/>
              <a:t>  90 Percent confidence interval - lower         0.076</a:t>
            </a:r>
          </a:p>
          <a:p>
            <a:r>
              <a:rPr lang="en-US" dirty="0"/>
              <a:t>  90 Percent confidence interval - upper         0.204</a:t>
            </a:r>
          </a:p>
          <a:p>
            <a:r>
              <a:rPr lang="en-US" dirty="0"/>
              <a:t>  </a:t>
            </a:r>
            <a:r>
              <a:rPr lang="en-US" b="1" dirty="0"/>
              <a:t>P-value RMSEA &lt;= 0.05                                   0.013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(values of 0.01, 0.05 and 0.08 indicate excellent, good and mediocre fit respectively)</a:t>
            </a:r>
            <a:endParaRPr lang="en-US" b="1" i="0" dirty="0">
              <a:solidFill>
                <a:srgbClr val="333333"/>
              </a:solidFill>
              <a:effectLst/>
              <a:latin typeface="ProximaNova"/>
            </a:endParaRPr>
          </a:p>
          <a:p>
            <a:endParaRPr lang="en-US" dirty="0">
              <a:solidFill>
                <a:srgbClr val="333333"/>
              </a:solidFill>
              <a:latin typeface="ProximaNova"/>
            </a:endParaRPr>
          </a:p>
          <a:p>
            <a:r>
              <a:rPr lang="en-US" dirty="0">
                <a:solidFill>
                  <a:srgbClr val="333333"/>
                </a:solidFill>
                <a:latin typeface="ProximaNova"/>
              </a:rPr>
              <a:t>Comment: RMSEA is larger than 0.1 showing bad fit of the model. P value of RMSEA which is significant also suggests to reject Null hypothesis, meaning the model is not a close-fitting model</a:t>
            </a:r>
          </a:p>
          <a:p>
            <a:endParaRPr lang="en-US" dirty="0">
              <a:solidFill>
                <a:srgbClr val="333333"/>
              </a:solidFill>
              <a:latin typeface="ProximaNova"/>
            </a:endParaRPr>
          </a:p>
          <a:p>
            <a:r>
              <a:rPr lang="en-US" dirty="0"/>
              <a:t>Standardized Root Mean Square Residual:</a:t>
            </a:r>
          </a:p>
          <a:p>
            <a:r>
              <a:rPr lang="en-US" dirty="0"/>
              <a:t>SRMR                                                                      0.036</a:t>
            </a:r>
          </a:p>
          <a:p>
            <a:r>
              <a:rPr lang="en-US" dirty="0"/>
              <a:t>(Indicates of good fit when it produces a value lower than 0.05)</a:t>
            </a:r>
          </a:p>
          <a:p>
            <a:r>
              <a:rPr lang="en-US" dirty="0"/>
              <a:t>Comment: SRMR is showing the model a good fit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64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9CA19-8614-9492-241E-68524245F8BB}"/>
              </a:ext>
            </a:extLst>
          </p:cNvPr>
          <p:cNvSpPr txBox="1"/>
          <p:nvPr/>
        </p:nvSpPr>
        <p:spPr>
          <a:xfrm>
            <a:off x="1280160" y="772160"/>
            <a:ext cx="96316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sz="2000" b="1" dirty="0"/>
              <a:t>Confirmatory Factor Analysis</a:t>
            </a:r>
          </a:p>
          <a:p>
            <a:endParaRPr lang="nb-NO" b="1" dirty="0"/>
          </a:p>
          <a:p>
            <a:r>
              <a:rPr lang="en-US" b="1" dirty="0"/>
              <a:t>model2&lt;- "F1=~SWLS1+SWLS2+SWLS3+SWLS4+SWLS5</a:t>
            </a:r>
          </a:p>
          <a:p>
            <a:r>
              <a:rPr lang="en-US" b="1" dirty="0"/>
              <a:t>                    F2=~JS1+JS2+JS3+JS3+JS4+JS5</a:t>
            </a:r>
          </a:p>
          <a:p>
            <a:r>
              <a:rPr lang="en-US" b="1" dirty="0"/>
              <a:t>                    F3=~NS1+NS2+NS3+NS4+NS5“ </a:t>
            </a:r>
          </a:p>
          <a:p>
            <a:endParaRPr lang="en-US" dirty="0"/>
          </a:p>
          <a:p>
            <a:r>
              <a:rPr lang="en-US" dirty="0"/>
              <a:t>User Model versus Baseline Model:</a:t>
            </a:r>
          </a:p>
          <a:p>
            <a:r>
              <a:rPr lang="en-US" dirty="0"/>
              <a:t>Comparative Fit Index (CFI)                               0.970</a:t>
            </a:r>
          </a:p>
          <a:p>
            <a:r>
              <a:rPr lang="en-US" dirty="0"/>
              <a:t>Tucker-Lewis Index (TLI)                                     0.964 </a:t>
            </a:r>
          </a:p>
          <a:p>
            <a:endParaRPr lang="en-US" dirty="0"/>
          </a:p>
          <a:p>
            <a:r>
              <a:rPr lang="en-US" dirty="0"/>
              <a:t>Root Mean Square Error of Approximation:</a:t>
            </a:r>
          </a:p>
          <a:p>
            <a:r>
              <a:rPr lang="en-US" dirty="0"/>
              <a:t> RMSEA                                                                  0.042</a:t>
            </a:r>
          </a:p>
          <a:p>
            <a:r>
              <a:rPr lang="en-US" dirty="0"/>
              <a:t>   90 Percent confidence interval - lower         0.004</a:t>
            </a:r>
          </a:p>
          <a:p>
            <a:r>
              <a:rPr lang="en-US" dirty="0"/>
              <a:t>   90 Percent confidence interval - upper         0.064</a:t>
            </a:r>
          </a:p>
          <a:p>
            <a:r>
              <a:rPr lang="en-US" dirty="0"/>
              <a:t>   P-value RMSEA &lt;= 0.05                                    0.705</a:t>
            </a:r>
          </a:p>
          <a:p>
            <a:endParaRPr lang="en-US" dirty="0"/>
          </a:p>
          <a:p>
            <a:r>
              <a:rPr lang="en-US" dirty="0"/>
              <a:t>Standardized Root Mean Square Residual:</a:t>
            </a:r>
          </a:p>
          <a:p>
            <a:r>
              <a:rPr lang="en-US" dirty="0"/>
              <a:t>SRMR                                                                      0.050</a:t>
            </a:r>
          </a:p>
          <a:p>
            <a:endParaRPr lang="en-US" dirty="0"/>
          </a:p>
          <a:p>
            <a:r>
              <a:rPr lang="en-US" dirty="0"/>
              <a:t>Comment: CFI, TLI, RMSEA, SRMR all have improved 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157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9CA19-8614-9492-241E-68524245F8BB}"/>
              </a:ext>
            </a:extLst>
          </p:cNvPr>
          <p:cNvSpPr txBox="1"/>
          <p:nvPr/>
        </p:nvSpPr>
        <p:spPr>
          <a:xfrm>
            <a:off x="1280160" y="772160"/>
            <a:ext cx="9631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sz="2000" b="1" dirty="0"/>
              <a:t>Confirmatory Factor Analysis</a:t>
            </a:r>
          </a:p>
          <a:p>
            <a:endParaRPr lang="nb-NO" b="1" dirty="0"/>
          </a:p>
          <a:p>
            <a:r>
              <a:rPr lang="en-US" b="1" dirty="0"/>
              <a:t>model2&lt;- "F1=~SWLS1+SWLS2+SWLS3+SWLS4+SWLS5</a:t>
            </a:r>
          </a:p>
          <a:p>
            <a:r>
              <a:rPr lang="en-US" b="1" dirty="0"/>
              <a:t>                    F2=~JS1+JS2+JS3+JS3+JS4+JS5</a:t>
            </a:r>
          </a:p>
          <a:p>
            <a:r>
              <a:rPr lang="en-US" b="1" dirty="0"/>
              <a:t>                    F3=~NS1+NS2+NS3+NS4+NS5“ </a:t>
            </a:r>
          </a:p>
          <a:p>
            <a:endParaRPr lang="en-US" dirty="0"/>
          </a:p>
          <a:p>
            <a:r>
              <a:rPr lang="en-US" dirty="0"/>
              <a:t>Covariances:</a:t>
            </a:r>
          </a:p>
          <a:p>
            <a:r>
              <a:rPr lang="en-US" dirty="0"/>
              <a:t>                   Estimate  </a:t>
            </a:r>
            <a:r>
              <a:rPr lang="en-US" dirty="0" err="1"/>
              <a:t>Std.Err</a:t>
            </a:r>
            <a:r>
              <a:rPr lang="en-US" dirty="0"/>
              <a:t>  z-value  P(&gt;|z|)   Std.lv   </a:t>
            </a:r>
            <a:r>
              <a:rPr lang="en-US" dirty="0" err="1"/>
              <a:t>Std.all</a:t>
            </a:r>
            <a:endParaRPr lang="en-US" dirty="0"/>
          </a:p>
          <a:p>
            <a:r>
              <a:rPr lang="en-US" dirty="0"/>
              <a:t>  F1 ~~                                                                 </a:t>
            </a:r>
          </a:p>
          <a:p>
            <a:r>
              <a:rPr lang="en-US" dirty="0"/>
              <a:t>    F2                0.487    0.138    3.519    0.000    0.401     0.401</a:t>
            </a:r>
          </a:p>
          <a:p>
            <a:r>
              <a:rPr lang="en-US" dirty="0"/>
              <a:t>    F3               -0.835    0.167   -5.005    0.000   -0.674   -0.674</a:t>
            </a:r>
          </a:p>
          <a:p>
            <a:r>
              <a:rPr lang="en-US" dirty="0"/>
              <a:t>  F2 ~~                                                                 </a:t>
            </a:r>
          </a:p>
          <a:p>
            <a:r>
              <a:rPr lang="en-US" dirty="0"/>
              <a:t>    F3               -0.371    0.132   -2.805    0.005   -0.319   -0.319</a:t>
            </a:r>
          </a:p>
          <a:p>
            <a:endParaRPr lang="en-US" dirty="0"/>
          </a:p>
          <a:p>
            <a:r>
              <a:rPr lang="en-US" dirty="0"/>
              <a:t>Comment: </a:t>
            </a:r>
          </a:p>
          <a:p>
            <a:r>
              <a:rPr lang="en-US" dirty="0"/>
              <a:t>As claimed in the prevailing theoretical model, SWLS shows moderate positive association with Job satisfaction and high negative association with narcissistic personality disorder. </a:t>
            </a:r>
          </a:p>
        </p:txBody>
      </p:sp>
    </p:spTree>
    <p:extLst>
      <p:ext uri="{BB962C8B-B14F-4D97-AF65-F5344CB8AC3E}">
        <p14:creationId xmlns:p14="http://schemas.microsoft.com/office/powerpoint/2010/main" val="420187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9CA19-8614-9492-241E-68524245F8BB}"/>
              </a:ext>
            </a:extLst>
          </p:cNvPr>
          <p:cNvSpPr txBox="1"/>
          <p:nvPr/>
        </p:nvSpPr>
        <p:spPr>
          <a:xfrm>
            <a:off x="1280160" y="772160"/>
            <a:ext cx="963168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dirty="0"/>
              <a:t>Conclusion</a:t>
            </a:r>
          </a:p>
          <a:p>
            <a:r>
              <a:rPr lang="nb-NO" dirty="0"/>
              <a:t>Based on confirmatory factor analysis result we can conclude that the model is not a good fit to measure Satisfaction with Life.</a:t>
            </a:r>
          </a:p>
          <a:p>
            <a:endParaRPr lang="nb-NO" dirty="0"/>
          </a:p>
          <a:p>
            <a:r>
              <a:rPr lang="nb-NO" b="1" i="1" dirty="0">
                <a:latin typeface="+mj-lt"/>
              </a:rPr>
              <a:t>When other factors were included,  results improved. Does it indicate scope to improve unidimentiolity of the model</a:t>
            </a:r>
            <a:r>
              <a:rPr lang="nb-NO" sz="1800" b="1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nb-NO" b="1" i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800" b="1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additional aspects should be considered in the future?</a:t>
            </a:r>
            <a:endParaRPr lang="en-US" sz="1800" b="1" i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8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628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ProximaNova</vt:lpstr>
      <vt:lpstr>Wingdings</vt:lpstr>
      <vt:lpstr>Office Theme</vt:lpstr>
      <vt:lpstr>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Sujon Hossain</dc:creator>
  <cp:lastModifiedBy>Sujon Hossain</cp:lastModifiedBy>
  <cp:revision>67</cp:revision>
  <dcterms:created xsi:type="dcterms:W3CDTF">2022-11-15T13:26:31Z</dcterms:created>
  <dcterms:modified xsi:type="dcterms:W3CDTF">2022-12-01T07:41:26Z</dcterms:modified>
</cp:coreProperties>
</file>