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4" r:id="rId3"/>
    <p:sldId id="258" r:id="rId4"/>
    <p:sldId id="259" r:id="rId5"/>
    <p:sldId id="261" r:id="rId6"/>
    <p:sldId id="266" r:id="rId7"/>
    <p:sldId id="260" r:id="rId8"/>
    <p:sldId id="263" r:id="rId9"/>
    <p:sldId id="265" r:id="rId1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DDCEB-490C-B64B-BE4F-7621EFC66A0F}" v="6" dt="2022-11-30T16:57:12.095"/>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ddels stil 4 – uthevin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820"/>
    <p:restoredTop sz="96327"/>
  </p:normalViewPr>
  <p:slideViewPr>
    <p:cSldViewPr snapToGrid="0">
      <p:cViewPr varScale="1">
        <p:scale>
          <a:sx n="138" d="100"/>
          <a:sy n="138"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28DE6B8-F2DA-0FA2-4729-435FEB9B97D2}"/>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a:p>
        </p:txBody>
      </p:sp>
      <p:sp>
        <p:nvSpPr>
          <p:cNvPr id="3" name="Undertittel 2">
            <a:extLst>
              <a:ext uri="{FF2B5EF4-FFF2-40B4-BE49-F238E27FC236}">
                <a16:creationId xmlns:a16="http://schemas.microsoft.com/office/drawing/2014/main" id="{90F68468-FECC-58FF-4AD4-5E37390994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a:p>
        </p:txBody>
      </p:sp>
      <p:sp>
        <p:nvSpPr>
          <p:cNvPr id="4" name="Plassholder for dato 3">
            <a:extLst>
              <a:ext uri="{FF2B5EF4-FFF2-40B4-BE49-F238E27FC236}">
                <a16:creationId xmlns:a16="http://schemas.microsoft.com/office/drawing/2014/main" id="{0253379B-BA6A-8560-B042-B623EEF9C784}"/>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5" name="Plassholder for bunntekst 4">
            <a:extLst>
              <a:ext uri="{FF2B5EF4-FFF2-40B4-BE49-F238E27FC236}">
                <a16:creationId xmlns:a16="http://schemas.microsoft.com/office/drawing/2014/main" id="{E224AD7D-2BB7-2992-F758-F29595C5971C}"/>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A11E8133-C4F3-11DF-C861-0ED970D60FD9}"/>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143974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CAC4EB5-3D70-EBF0-7394-478DB2C7AD0C}"/>
              </a:ext>
            </a:extLst>
          </p:cNvPr>
          <p:cNvSpPr>
            <a:spLocks noGrp="1"/>
          </p:cNvSpPr>
          <p:nvPr>
            <p:ph type="title"/>
          </p:nvPr>
        </p:nvSpPr>
        <p:spPr/>
        <p:txBody>
          <a:bodyPr/>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F8F6939A-CE4A-6CD9-9BB1-D26C7164B19F}"/>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1D1D9942-2515-FA99-F60D-F68E10FBF429}"/>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5" name="Plassholder for bunntekst 4">
            <a:extLst>
              <a:ext uri="{FF2B5EF4-FFF2-40B4-BE49-F238E27FC236}">
                <a16:creationId xmlns:a16="http://schemas.microsoft.com/office/drawing/2014/main" id="{E96CA985-C363-CD85-2399-06972A0CB22D}"/>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DEE7403F-3080-4BB6-83A2-26CD68ACF0C8}"/>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318266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9048143A-89BE-393F-1880-7286E7E1247C}"/>
              </a:ext>
            </a:extLst>
          </p:cNvPr>
          <p:cNvSpPr>
            <a:spLocks noGrp="1"/>
          </p:cNvSpPr>
          <p:nvPr>
            <p:ph type="title" orient="vert"/>
          </p:nvPr>
        </p:nvSpPr>
        <p:spPr>
          <a:xfrm>
            <a:off x="8724900" y="365125"/>
            <a:ext cx="2628900" cy="5811838"/>
          </a:xfrm>
        </p:spPr>
        <p:txBody>
          <a:bodyPr vert="eaVert"/>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F015B161-5CE0-716D-A113-85056F57120D}"/>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99CD04A1-CCF6-8EEF-137C-7D5CCF6D31E0}"/>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5" name="Plassholder for bunntekst 4">
            <a:extLst>
              <a:ext uri="{FF2B5EF4-FFF2-40B4-BE49-F238E27FC236}">
                <a16:creationId xmlns:a16="http://schemas.microsoft.com/office/drawing/2014/main" id="{0933415A-FE2D-159D-97AF-A115F0967CC2}"/>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6A220FE1-BD90-21AE-0B58-0F92F6093F33}"/>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213223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C16343D-A005-D37C-EF27-A2AA9228A38D}"/>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DE5748AC-FB06-5C9E-E8EC-DD95AABD972E}"/>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2EE83B5C-ABE8-E157-99BE-A9F9FDFCE58F}"/>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5" name="Plassholder for bunntekst 4">
            <a:extLst>
              <a:ext uri="{FF2B5EF4-FFF2-40B4-BE49-F238E27FC236}">
                <a16:creationId xmlns:a16="http://schemas.microsoft.com/office/drawing/2014/main" id="{043A4F7E-3271-4F21-EE58-E8945899D859}"/>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1689BB14-082F-AD16-0AF2-640F3C60B554}"/>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124362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35C6CF5-83FC-8705-2C53-A6BB69A49B92}"/>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a:p>
        </p:txBody>
      </p:sp>
      <p:sp>
        <p:nvSpPr>
          <p:cNvPr id="3" name="Plassholder for tekst 2">
            <a:extLst>
              <a:ext uri="{FF2B5EF4-FFF2-40B4-BE49-F238E27FC236}">
                <a16:creationId xmlns:a16="http://schemas.microsoft.com/office/drawing/2014/main" id="{5095B15F-A0EC-3869-27F5-C2F270862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BDE4A4AF-D8D0-484B-512C-1A1CF474908B}"/>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5" name="Plassholder for bunntekst 4">
            <a:extLst>
              <a:ext uri="{FF2B5EF4-FFF2-40B4-BE49-F238E27FC236}">
                <a16:creationId xmlns:a16="http://schemas.microsoft.com/office/drawing/2014/main" id="{32718911-4410-CC37-055E-0699FC6AF227}"/>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4C81319D-9593-AFEE-1E31-9C8C93EE55C3}"/>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103152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6726E55-F98F-F41A-4879-A665C35B8D48}"/>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0E23A155-B202-AECF-0955-12EF03E39211}"/>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innhold 3">
            <a:extLst>
              <a:ext uri="{FF2B5EF4-FFF2-40B4-BE49-F238E27FC236}">
                <a16:creationId xmlns:a16="http://schemas.microsoft.com/office/drawing/2014/main" id="{2E2FC73D-F505-8C98-2087-CBF2D14E4C01}"/>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dato 4">
            <a:extLst>
              <a:ext uri="{FF2B5EF4-FFF2-40B4-BE49-F238E27FC236}">
                <a16:creationId xmlns:a16="http://schemas.microsoft.com/office/drawing/2014/main" id="{DED202CB-C370-3FF7-17CB-B437D8C8B28F}"/>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6" name="Plassholder for bunntekst 5">
            <a:extLst>
              <a:ext uri="{FF2B5EF4-FFF2-40B4-BE49-F238E27FC236}">
                <a16:creationId xmlns:a16="http://schemas.microsoft.com/office/drawing/2014/main" id="{CC99D323-2E21-C410-2C91-FFE9D130EFA9}"/>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9E8D2D31-4D4A-D8C5-F187-1546C40FFE89}"/>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410697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D8DC512-9D33-DBE6-93AF-DC29139ED10E}"/>
              </a:ext>
            </a:extLst>
          </p:cNvPr>
          <p:cNvSpPr>
            <a:spLocks noGrp="1"/>
          </p:cNvSpPr>
          <p:nvPr>
            <p:ph type="title"/>
          </p:nvPr>
        </p:nvSpPr>
        <p:spPr>
          <a:xfrm>
            <a:off x="839788" y="365125"/>
            <a:ext cx="10515600" cy="1325563"/>
          </a:xfrm>
        </p:spPr>
        <p:txBody>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97FFE7B2-7552-A1A7-86AA-E7129A8D1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755735B3-E625-1E4A-1168-D28DA4E38765}"/>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tekst 4">
            <a:extLst>
              <a:ext uri="{FF2B5EF4-FFF2-40B4-BE49-F238E27FC236}">
                <a16:creationId xmlns:a16="http://schemas.microsoft.com/office/drawing/2014/main" id="{5D5A505A-C674-7368-D142-8B36403252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FE7F9E05-2154-5334-5332-68038193D4FA}"/>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Plassholder for dato 6">
            <a:extLst>
              <a:ext uri="{FF2B5EF4-FFF2-40B4-BE49-F238E27FC236}">
                <a16:creationId xmlns:a16="http://schemas.microsoft.com/office/drawing/2014/main" id="{510214E4-C089-8287-B277-851215CABFBC}"/>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8" name="Plassholder for bunntekst 7">
            <a:extLst>
              <a:ext uri="{FF2B5EF4-FFF2-40B4-BE49-F238E27FC236}">
                <a16:creationId xmlns:a16="http://schemas.microsoft.com/office/drawing/2014/main" id="{9F80D023-F268-4703-9F5C-4C06A0F22E77}"/>
              </a:ext>
            </a:extLst>
          </p:cNvPr>
          <p:cNvSpPr>
            <a:spLocks noGrp="1"/>
          </p:cNvSpPr>
          <p:nvPr>
            <p:ph type="ftr" sz="quarter" idx="11"/>
          </p:nvPr>
        </p:nvSpPr>
        <p:spPr/>
        <p:txBody>
          <a:bodyPr/>
          <a:lstStyle/>
          <a:p>
            <a:endParaRPr lang="en-US"/>
          </a:p>
        </p:txBody>
      </p:sp>
      <p:sp>
        <p:nvSpPr>
          <p:cNvPr id="9" name="Plassholder for lysbildenummer 8">
            <a:extLst>
              <a:ext uri="{FF2B5EF4-FFF2-40B4-BE49-F238E27FC236}">
                <a16:creationId xmlns:a16="http://schemas.microsoft.com/office/drawing/2014/main" id="{808C9020-ED29-5788-6121-231255966C30}"/>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167711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1DA4F02-F74A-555F-B0C7-2AD152AA13CC}"/>
              </a:ext>
            </a:extLst>
          </p:cNvPr>
          <p:cNvSpPr>
            <a:spLocks noGrp="1"/>
          </p:cNvSpPr>
          <p:nvPr>
            <p:ph type="title"/>
          </p:nvPr>
        </p:nvSpPr>
        <p:spPr/>
        <p:txBody>
          <a:bodyPr/>
          <a:lstStyle/>
          <a:p>
            <a:r>
              <a:rPr lang="nb-NO"/>
              <a:t>Klikk for å redigere tittelstil</a:t>
            </a:r>
            <a:endParaRPr lang="en-US"/>
          </a:p>
        </p:txBody>
      </p:sp>
      <p:sp>
        <p:nvSpPr>
          <p:cNvPr id="3" name="Plassholder for dato 2">
            <a:extLst>
              <a:ext uri="{FF2B5EF4-FFF2-40B4-BE49-F238E27FC236}">
                <a16:creationId xmlns:a16="http://schemas.microsoft.com/office/drawing/2014/main" id="{FD7CA418-628A-C73E-9B69-97639FB7E4CB}"/>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4" name="Plassholder for bunntekst 3">
            <a:extLst>
              <a:ext uri="{FF2B5EF4-FFF2-40B4-BE49-F238E27FC236}">
                <a16:creationId xmlns:a16="http://schemas.microsoft.com/office/drawing/2014/main" id="{BA3DD0C2-1C59-00D9-B43D-B07CC8BD60AA}"/>
              </a:ext>
            </a:extLst>
          </p:cNvPr>
          <p:cNvSpPr>
            <a:spLocks noGrp="1"/>
          </p:cNvSpPr>
          <p:nvPr>
            <p:ph type="ftr" sz="quarter" idx="11"/>
          </p:nvPr>
        </p:nvSpPr>
        <p:spPr/>
        <p:txBody>
          <a:bodyPr/>
          <a:lstStyle/>
          <a:p>
            <a:endParaRPr lang="en-US"/>
          </a:p>
        </p:txBody>
      </p:sp>
      <p:sp>
        <p:nvSpPr>
          <p:cNvPr id="5" name="Plassholder for lysbildenummer 4">
            <a:extLst>
              <a:ext uri="{FF2B5EF4-FFF2-40B4-BE49-F238E27FC236}">
                <a16:creationId xmlns:a16="http://schemas.microsoft.com/office/drawing/2014/main" id="{CFC254CF-6654-E8A8-87E8-153D3F7D3D92}"/>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231323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7E3CBA8D-B63F-C5CD-2886-32A78ADD33F2}"/>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3" name="Plassholder for bunntekst 2">
            <a:extLst>
              <a:ext uri="{FF2B5EF4-FFF2-40B4-BE49-F238E27FC236}">
                <a16:creationId xmlns:a16="http://schemas.microsoft.com/office/drawing/2014/main" id="{DF6F955B-FF58-1C45-398B-FAE913D8ED97}"/>
              </a:ext>
            </a:extLst>
          </p:cNvPr>
          <p:cNvSpPr>
            <a:spLocks noGrp="1"/>
          </p:cNvSpPr>
          <p:nvPr>
            <p:ph type="ftr" sz="quarter" idx="11"/>
          </p:nvPr>
        </p:nvSpPr>
        <p:spPr/>
        <p:txBody>
          <a:bodyPr/>
          <a:lstStyle/>
          <a:p>
            <a:endParaRPr lang="en-US"/>
          </a:p>
        </p:txBody>
      </p:sp>
      <p:sp>
        <p:nvSpPr>
          <p:cNvPr id="4" name="Plassholder for lysbildenummer 3">
            <a:extLst>
              <a:ext uri="{FF2B5EF4-FFF2-40B4-BE49-F238E27FC236}">
                <a16:creationId xmlns:a16="http://schemas.microsoft.com/office/drawing/2014/main" id="{3B33C89C-F7DE-6FAE-6228-CC8D2538921E}"/>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204408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3615B75-B811-B652-A4A3-E0EA9719EAF1}"/>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66497D0E-D906-443A-9C8F-8142E74F7C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tekst 3">
            <a:extLst>
              <a:ext uri="{FF2B5EF4-FFF2-40B4-BE49-F238E27FC236}">
                <a16:creationId xmlns:a16="http://schemas.microsoft.com/office/drawing/2014/main" id="{AFF7C327-34C1-6B23-EABD-DC248B323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5BCDBA13-CCEE-F5C9-0EB5-0F1AF0163293}"/>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6" name="Plassholder for bunntekst 5">
            <a:extLst>
              <a:ext uri="{FF2B5EF4-FFF2-40B4-BE49-F238E27FC236}">
                <a16:creationId xmlns:a16="http://schemas.microsoft.com/office/drawing/2014/main" id="{94DB7307-ACCD-C4A1-69AE-30D8B96AF4B6}"/>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5BC6FFD2-70EA-0A0E-CD13-4D06EF9552F5}"/>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425990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0154361-F223-527D-5666-DE6689227480}"/>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bilde 2">
            <a:extLst>
              <a:ext uri="{FF2B5EF4-FFF2-40B4-BE49-F238E27FC236}">
                <a16:creationId xmlns:a16="http://schemas.microsoft.com/office/drawing/2014/main" id="{7FC7F28E-B3CA-A8E8-38FF-6B784B250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ssholder for tekst 3">
            <a:extLst>
              <a:ext uri="{FF2B5EF4-FFF2-40B4-BE49-F238E27FC236}">
                <a16:creationId xmlns:a16="http://schemas.microsoft.com/office/drawing/2014/main" id="{FA3CE1AA-36BF-EAEE-9F06-DA2986393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D51C26B8-B8D3-CD01-0FD6-482C0EA7F5BD}"/>
              </a:ext>
            </a:extLst>
          </p:cNvPr>
          <p:cNvSpPr>
            <a:spLocks noGrp="1"/>
          </p:cNvSpPr>
          <p:nvPr>
            <p:ph type="dt" sz="half" idx="10"/>
          </p:nvPr>
        </p:nvSpPr>
        <p:spPr/>
        <p:txBody>
          <a:bodyPr/>
          <a:lstStyle/>
          <a:p>
            <a:fld id="{90870E47-10E3-C843-9F93-FFDB6E5AF0AF}" type="datetimeFigureOut">
              <a:rPr lang="en-US" smtClean="0"/>
              <a:t>11/29/22</a:t>
            </a:fld>
            <a:endParaRPr lang="en-US"/>
          </a:p>
        </p:txBody>
      </p:sp>
      <p:sp>
        <p:nvSpPr>
          <p:cNvPr id="6" name="Plassholder for bunntekst 5">
            <a:extLst>
              <a:ext uri="{FF2B5EF4-FFF2-40B4-BE49-F238E27FC236}">
                <a16:creationId xmlns:a16="http://schemas.microsoft.com/office/drawing/2014/main" id="{FBCA2B6F-5B2D-93C1-1626-B2ABF8FA22A7}"/>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E3B11EF9-7E1A-D258-152E-D36DDEAB958D}"/>
              </a:ext>
            </a:extLst>
          </p:cNvPr>
          <p:cNvSpPr>
            <a:spLocks noGrp="1"/>
          </p:cNvSpPr>
          <p:nvPr>
            <p:ph type="sldNum" sz="quarter" idx="12"/>
          </p:nvPr>
        </p:nvSpPr>
        <p:spPr/>
        <p:txBody>
          <a:bodyPr/>
          <a:lstStyle/>
          <a:p>
            <a:fld id="{4BDB99AA-0480-A040-90B7-87A7EA4CD105}" type="slidenum">
              <a:rPr lang="en-US" smtClean="0"/>
              <a:t>‹#›</a:t>
            </a:fld>
            <a:endParaRPr lang="en-US"/>
          </a:p>
        </p:txBody>
      </p:sp>
    </p:spTree>
    <p:extLst>
      <p:ext uri="{BB962C8B-B14F-4D97-AF65-F5344CB8AC3E}">
        <p14:creationId xmlns:p14="http://schemas.microsoft.com/office/powerpoint/2010/main" val="181175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E7C9CFBA-4A20-16BF-D858-A92D3065D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F5A577A7-0D34-9F3B-298D-7D15AD82A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A15C2741-DADC-6121-B2AC-5006BE100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70E47-10E3-C843-9F93-FFDB6E5AF0AF}" type="datetimeFigureOut">
              <a:rPr lang="en-US" smtClean="0"/>
              <a:t>11/29/22</a:t>
            </a:fld>
            <a:endParaRPr lang="en-US"/>
          </a:p>
        </p:txBody>
      </p:sp>
      <p:sp>
        <p:nvSpPr>
          <p:cNvPr id="5" name="Plassholder for bunntekst 4">
            <a:extLst>
              <a:ext uri="{FF2B5EF4-FFF2-40B4-BE49-F238E27FC236}">
                <a16:creationId xmlns:a16="http://schemas.microsoft.com/office/drawing/2014/main" id="{CA58AA02-1EE0-AB6C-2FE1-D2126A61AD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ssholder for lysbildenummer 5">
            <a:extLst>
              <a:ext uri="{FF2B5EF4-FFF2-40B4-BE49-F238E27FC236}">
                <a16:creationId xmlns:a16="http://schemas.microsoft.com/office/drawing/2014/main" id="{CABC5B22-7E2F-D30C-96D5-4CD1B1BEB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B99AA-0480-A040-90B7-87A7EA4CD105}" type="slidenum">
              <a:rPr lang="en-US" smtClean="0"/>
              <a:t>‹#›</a:t>
            </a:fld>
            <a:endParaRPr lang="en-US"/>
          </a:p>
        </p:txBody>
      </p:sp>
    </p:spTree>
    <p:extLst>
      <p:ext uri="{BB962C8B-B14F-4D97-AF65-F5344CB8AC3E}">
        <p14:creationId xmlns:p14="http://schemas.microsoft.com/office/powerpoint/2010/main" val="785332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DE7023-1605-9116-AC06-3E84250E828F}"/>
              </a:ext>
            </a:extLst>
          </p:cNvPr>
          <p:cNvSpPr>
            <a:spLocks noGrp="1"/>
          </p:cNvSpPr>
          <p:nvPr>
            <p:ph type="title"/>
          </p:nvPr>
        </p:nvSpPr>
        <p:spPr/>
        <p:txBody>
          <a:bodyPr/>
          <a:lstStyle/>
          <a:p>
            <a:r>
              <a:rPr lang="en-US" dirty="0"/>
              <a:t>Problem Solving scale</a:t>
            </a:r>
          </a:p>
        </p:txBody>
      </p:sp>
      <p:sp>
        <p:nvSpPr>
          <p:cNvPr id="3" name="Plassholder for innhold 2">
            <a:extLst>
              <a:ext uri="{FF2B5EF4-FFF2-40B4-BE49-F238E27FC236}">
                <a16:creationId xmlns:a16="http://schemas.microsoft.com/office/drawing/2014/main" id="{5D6700A3-02B7-A52A-9D83-2A67E482B5D7}"/>
              </a:ext>
            </a:extLst>
          </p:cNvPr>
          <p:cNvSpPr>
            <a:spLocks noGrp="1"/>
          </p:cNvSpPr>
          <p:nvPr>
            <p:ph idx="1"/>
          </p:nvPr>
        </p:nvSpPr>
        <p:spPr/>
        <p:txBody>
          <a:bodyPr/>
          <a:lstStyle/>
          <a:p>
            <a:r>
              <a:rPr lang="en-US" dirty="0"/>
              <a:t>The interpretation and use of the test score is </a:t>
            </a:r>
          </a:p>
          <a:p>
            <a:pPr lvl="1"/>
            <a:r>
              <a:rPr lang="en-US" dirty="0"/>
              <a:t>It’s concurrently strongly related to Spatial Reasoning proficiency</a:t>
            </a:r>
          </a:p>
          <a:p>
            <a:pPr lvl="1"/>
            <a:r>
              <a:rPr lang="en-US" dirty="0"/>
              <a:t>It’s concurrently moderately related to Creative proficiency</a:t>
            </a:r>
          </a:p>
          <a:p>
            <a:pPr lvl="1"/>
            <a:r>
              <a:rPr lang="en-US" dirty="0"/>
              <a:t>That item scores on the Problem-solving scale can be regressed over a single factor</a:t>
            </a:r>
          </a:p>
          <a:p>
            <a:endParaRPr lang="en-US" dirty="0"/>
          </a:p>
        </p:txBody>
      </p:sp>
    </p:spTree>
    <p:extLst>
      <p:ext uri="{BB962C8B-B14F-4D97-AF65-F5344CB8AC3E}">
        <p14:creationId xmlns:p14="http://schemas.microsoft.com/office/powerpoint/2010/main" val="335141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DB1F7C-B7B8-76E5-CB41-7E90936A22A4}"/>
              </a:ext>
            </a:extLst>
          </p:cNvPr>
          <p:cNvSpPr>
            <a:spLocks noGrp="1"/>
          </p:cNvSpPr>
          <p:nvPr>
            <p:ph type="title"/>
          </p:nvPr>
        </p:nvSpPr>
        <p:spPr/>
        <p:txBody>
          <a:bodyPr/>
          <a:lstStyle/>
          <a:p>
            <a:r>
              <a:rPr lang="en-US" dirty="0"/>
              <a:t>What I did</a:t>
            </a:r>
          </a:p>
        </p:txBody>
      </p:sp>
      <p:sp>
        <p:nvSpPr>
          <p:cNvPr id="3" name="Plassholder for innhold 2">
            <a:extLst>
              <a:ext uri="{FF2B5EF4-FFF2-40B4-BE49-F238E27FC236}">
                <a16:creationId xmlns:a16="http://schemas.microsoft.com/office/drawing/2014/main" id="{A42D6D6F-DBB2-1245-77E3-CB276DCD05EF}"/>
              </a:ext>
            </a:extLst>
          </p:cNvPr>
          <p:cNvSpPr>
            <a:spLocks noGrp="1"/>
          </p:cNvSpPr>
          <p:nvPr>
            <p:ph idx="1"/>
          </p:nvPr>
        </p:nvSpPr>
        <p:spPr/>
        <p:txBody>
          <a:bodyPr/>
          <a:lstStyle/>
          <a:p>
            <a:r>
              <a:rPr lang="en-US" dirty="0"/>
              <a:t>CFA</a:t>
            </a:r>
          </a:p>
          <a:p>
            <a:pPr lvl="1"/>
            <a:r>
              <a:rPr lang="en-US" dirty="0"/>
              <a:t>Evaluating the fit measures</a:t>
            </a:r>
          </a:p>
          <a:p>
            <a:pPr lvl="1"/>
            <a:r>
              <a:rPr lang="en-US" dirty="0"/>
              <a:t>Factor correlations</a:t>
            </a:r>
          </a:p>
          <a:p>
            <a:pPr lvl="1"/>
            <a:r>
              <a:rPr lang="en-US" dirty="0"/>
              <a:t>Estimating the reliability for the PS-Factor</a:t>
            </a:r>
          </a:p>
          <a:p>
            <a:pPr lvl="1"/>
            <a:r>
              <a:rPr lang="en-US" dirty="0"/>
              <a:t>Factor loadings</a:t>
            </a:r>
          </a:p>
          <a:p>
            <a:pPr lvl="1"/>
            <a:endParaRPr lang="en-US" dirty="0"/>
          </a:p>
          <a:p>
            <a:r>
              <a:rPr lang="en-US" dirty="0"/>
              <a:t>Correlations</a:t>
            </a:r>
          </a:p>
          <a:p>
            <a:pPr lvl="1"/>
            <a:r>
              <a:rPr lang="en-US" dirty="0"/>
              <a:t>Sum score correlations</a:t>
            </a:r>
          </a:p>
          <a:p>
            <a:pPr lvl="1"/>
            <a:r>
              <a:rPr lang="en-US" dirty="0"/>
              <a:t>Item correlations</a:t>
            </a:r>
          </a:p>
          <a:p>
            <a:pPr lvl="1"/>
            <a:endParaRPr lang="en-US" dirty="0"/>
          </a:p>
        </p:txBody>
      </p:sp>
    </p:spTree>
    <p:extLst>
      <p:ext uri="{BB962C8B-B14F-4D97-AF65-F5344CB8AC3E}">
        <p14:creationId xmlns:p14="http://schemas.microsoft.com/office/powerpoint/2010/main" val="131004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476A5E9-8227-1469-9A91-48C993F9F9B6}"/>
              </a:ext>
            </a:extLst>
          </p:cNvPr>
          <p:cNvSpPr>
            <a:spLocks noGrp="1"/>
          </p:cNvSpPr>
          <p:nvPr>
            <p:ph type="title"/>
          </p:nvPr>
        </p:nvSpPr>
        <p:spPr/>
        <p:txBody>
          <a:bodyPr/>
          <a:lstStyle/>
          <a:p>
            <a:r>
              <a:rPr lang="en-US" dirty="0"/>
              <a:t>CFA</a:t>
            </a:r>
          </a:p>
        </p:txBody>
      </p:sp>
      <p:pic>
        <p:nvPicPr>
          <p:cNvPr id="5" name="Plassholder for innhold 4">
            <a:extLst>
              <a:ext uri="{FF2B5EF4-FFF2-40B4-BE49-F238E27FC236}">
                <a16:creationId xmlns:a16="http://schemas.microsoft.com/office/drawing/2014/main" id="{1DC33606-0E69-34EA-1AC8-BE6C95A4460E}"/>
              </a:ext>
            </a:extLst>
          </p:cNvPr>
          <p:cNvPicPr>
            <a:picLocks noGrp="1" noChangeAspect="1"/>
          </p:cNvPicPr>
          <p:nvPr>
            <p:ph idx="1"/>
          </p:nvPr>
        </p:nvPicPr>
        <p:blipFill>
          <a:blip r:embed="rId2"/>
          <a:stretch>
            <a:fillRect/>
          </a:stretch>
        </p:blipFill>
        <p:spPr>
          <a:xfrm>
            <a:off x="2762250" y="1943894"/>
            <a:ext cx="6667500" cy="4114800"/>
          </a:xfrm>
        </p:spPr>
      </p:pic>
    </p:spTree>
    <p:extLst>
      <p:ext uri="{BB962C8B-B14F-4D97-AF65-F5344CB8AC3E}">
        <p14:creationId xmlns:p14="http://schemas.microsoft.com/office/powerpoint/2010/main" val="185635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ED82A13-A2FD-5645-8535-D9EAF5CD6104}"/>
              </a:ext>
            </a:extLst>
          </p:cNvPr>
          <p:cNvSpPr>
            <a:spLocks noGrp="1"/>
          </p:cNvSpPr>
          <p:nvPr>
            <p:ph type="title"/>
          </p:nvPr>
        </p:nvSpPr>
        <p:spPr/>
        <p:txBody>
          <a:bodyPr/>
          <a:lstStyle/>
          <a:p>
            <a:r>
              <a:rPr lang="en-US" dirty="0"/>
              <a:t>Evaluating the Fit measures</a:t>
            </a:r>
          </a:p>
        </p:txBody>
      </p:sp>
      <p:graphicFrame>
        <p:nvGraphicFramePr>
          <p:cNvPr id="4" name="Tabell 4">
            <a:extLst>
              <a:ext uri="{FF2B5EF4-FFF2-40B4-BE49-F238E27FC236}">
                <a16:creationId xmlns:a16="http://schemas.microsoft.com/office/drawing/2014/main" id="{5DF80F91-1218-B268-4678-BF2057DA3571}"/>
              </a:ext>
            </a:extLst>
          </p:cNvPr>
          <p:cNvGraphicFramePr>
            <a:graphicFrameLocks noGrp="1"/>
          </p:cNvGraphicFramePr>
          <p:nvPr>
            <p:ph idx="1"/>
            <p:extLst>
              <p:ext uri="{D42A27DB-BD31-4B8C-83A1-F6EECF244321}">
                <p14:modId xmlns:p14="http://schemas.microsoft.com/office/powerpoint/2010/main" val="2647206231"/>
              </p:ext>
            </p:extLst>
          </p:nvPr>
        </p:nvGraphicFramePr>
        <p:xfrm>
          <a:off x="838200" y="1825625"/>
          <a:ext cx="10515597" cy="7416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71662965"/>
                    </a:ext>
                  </a:extLst>
                </a:gridCol>
                <a:gridCol w="3505199">
                  <a:extLst>
                    <a:ext uri="{9D8B030D-6E8A-4147-A177-3AD203B41FA5}">
                      <a16:colId xmlns:a16="http://schemas.microsoft.com/office/drawing/2014/main" val="3686399076"/>
                    </a:ext>
                  </a:extLst>
                </a:gridCol>
                <a:gridCol w="3505199">
                  <a:extLst>
                    <a:ext uri="{9D8B030D-6E8A-4147-A177-3AD203B41FA5}">
                      <a16:colId xmlns:a16="http://schemas.microsoft.com/office/drawing/2014/main" val="242565768"/>
                    </a:ext>
                  </a:extLst>
                </a:gridCol>
              </a:tblGrid>
              <a:tr h="370840">
                <a:tc>
                  <a:txBody>
                    <a:bodyPr/>
                    <a:lstStyle/>
                    <a:p>
                      <a:r>
                        <a:rPr lang="en-US" dirty="0"/>
                        <a:t>RMSEA</a:t>
                      </a:r>
                    </a:p>
                  </a:txBody>
                  <a:tcPr/>
                </a:tc>
                <a:tc>
                  <a:txBody>
                    <a:bodyPr/>
                    <a:lstStyle/>
                    <a:p>
                      <a:r>
                        <a:rPr lang="en-US" dirty="0"/>
                        <a:t>CFI</a:t>
                      </a:r>
                    </a:p>
                  </a:txBody>
                  <a:tcPr/>
                </a:tc>
                <a:tc>
                  <a:txBody>
                    <a:bodyPr/>
                    <a:lstStyle/>
                    <a:p>
                      <a:r>
                        <a:rPr lang="en-US" dirty="0"/>
                        <a:t>SRMR</a:t>
                      </a:r>
                    </a:p>
                  </a:txBody>
                  <a:tcPr/>
                </a:tc>
                <a:extLst>
                  <a:ext uri="{0D108BD9-81ED-4DB2-BD59-A6C34878D82A}">
                    <a16:rowId xmlns:a16="http://schemas.microsoft.com/office/drawing/2014/main" val="26942550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0.034</a:t>
                      </a:r>
                    </a:p>
                  </a:txBody>
                  <a:tcPr/>
                </a:tc>
                <a:tc>
                  <a:txBody>
                    <a:bodyPr/>
                    <a:lstStyle/>
                    <a:p>
                      <a:r>
                        <a:rPr lang="en-US" dirty="0"/>
                        <a:t>0.981</a:t>
                      </a:r>
                    </a:p>
                  </a:txBody>
                  <a:tcPr/>
                </a:tc>
                <a:tc>
                  <a:txBody>
                    <a:bodyPr/>
                    <a:lstStyle/>
                    <a:p>
                      <a:r>
                        <a:rPr lang="nb-NO" dirty="0"/>
                        <a:t>0.066</a:t>
                      </a:r>
                      <a:endParaRPr lang="en-US" dirty="0"/>
                    </a:p>
                  </a:txBody>
                  <a:tcPr/>
                </a:tc>
                <a:extLst>
                  <a:ext uri="{0D108BD9-81ED-4DB2-BD59-A6C34878D82A}">
                    <a16:rowId xmlns:a16="http://schemas.microsoft.com/office/drawing/2014/main" val="4291617505"/>
                  </a:ext>
                </a:extLst>
              </a:tr>
            </a:tbl>
          </a:graphicData>
        </a:graphic>
      </p:graphicFrame>
      <p:sp>
        <p:nvSpPr>
          <p:cNvPr id="5" name="TekstSylinder 4">
            <a:extLst>
              <a:ext uri="{FF2B5EF4-FFF2-40B4-BE49-F238E27FC236}">
                <a16:creationId xmlns:a16="http://schemas.microsoft.com/office/drawing/2014/main" id="{74A175F6-CFCF-AE63-EB90-5E5534911850}"/>
              </a:ext>
            </a:extLst>
          </p:cNvPr>
          <p:cNvSpPr txBox="1"/>
          <p:nvPr/>
        </p:nvSpPr>
        <p:spPr>
          <a:xfrm>
            <a:off x="838200" y="2857500"/>
            <a:ext cx="6240780" cy="369332"/>
          </a:xfrm>
          <a:prstGeom prst="rect">
            <a:avLst/>
          </a:prstGeom>
          <a:noFill/>
        </p:spPr>
        <p:txBody>
          <a:bodyPr wrap="square" rtlCol="0">
            <a:spAutoFit/>
          </a:bodyPr>
          <a:lstStyle/>
          <a:p>
            <a:r>
              <a:rPr lang="en-US" dirty="0"/>
              <a:t>The fit measures above are indicating a good fit for the model.</a:t>
            </a:r>
          </a:p>
        </p:txBody>
      </p:sp>
      <p:sp>
        <p:nvSpPr>
          <p:cNvPr id="6" name="TekstSylinder 5">
            <a:extLst>
              <a:ext uri="{FF2B5EF4-FFF2-40B4-BE49-F238E27FC236}">
                <a16:creationId xmlns:a16="http://schemas.microsoft.com/office/drawing/2014/main" id="{7F773A97-3DEE-5C50-2D27-4B5A24B5A208}"/>
              </a:ext>
            </a:extLst>
          </p:cNvPr>
          <p:cNvSpPr txBox="1"/>
          <p:nvPr/>
        </p:nvSpPr>
        <p:spPr>
          <a:xfrm>
            <a:off x="838200" y="3517027"/>
            <a:ext cx="6499860" cy="369332"/>
          </a:xfrm>
          <a:prstGeom prst="rect">
            <a:avLst/>
          </a:prstGeom>
          <a:noFill/>
        </p:spPr>
        <p:txBody>
          <a:bodyPr wrap="square" rtlCol="0">
            <a:spAutoFit/>
          </a:bodyPr>
          <a:lstStyle/>
          <a:p>
            <a:r>
              <a:rPr lang="en-US" dirty="0"/>
              <a:t>This supports their claim that the latent variables are related. </a:t>
            </a:r>
          </a:p>
        </p:txBody>
      </p:sp>
    </p:spTree>
    <p:extLst>
      <p:ext uri="{BB962C8B-B14F-4D97-AF65-F5344CB8AC3E}">
        <p14:creationId xmlns:p14="http://schemas.microsoft.com/office/powerpoint/2010/main" val="80744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E400A45-8471-B9D8-58CA-84F8FA8A5ED2}"/>
              </a:ext>
            </a:extLst>
          </p:cNvPr>
          <p:cNvSpPr>
            <a:spLocks noGrp="1"/>
          </p:cNvSpPr>
          <p:nvPr>
            <p:ph type="title"/>
          </p:nvPr>
        </p:nvSpPr>
        <p:spPr/>
        <p:txBody>
          <a:bodyPr/>
          <a:lstStyle/>
          <a:p>
            <a:r>
              <a:rPr lang="en-US" dirty="0"/>
              <a:t>Factor correlation</a:t>
            </a:r>
          </a:p>
        </p:txBody>
      </p:sp>
      <p:graphicFrame>
        <p:nvGraphicFramePr>
          <p:cNvPr id="4" name="Tabell 4">
            <a:extLst>
              <a:ext uri="{FF2B5EF4-FFF2-40B4-BE49-F238E27FC236}">
                <a16:creationId xmlns:a16="http://schemas.microsoft.com/office/drawing/2014/main" id="{9202357D-49F2-A4F7-1E39-83E0B942E264}"/>
              </a:ext>
            </a:extLst>
          </p:cNvPr>
          <p:cNvGraphicFramePr>
            <a:graphicFrameLocks noGrp="1"/>
          </p:cNvGraphicFramePr>
          <p:nvPr>
            <p:extLst>
              <p:ext uri="{D42A27DB-BD31-4B8C-83A1-F6EECF244321}">
                <p14:modId xmlns:p14="http://schemas.microsoft.com/office/powerpoint/2010/main" val="2599272385"/>
              </p:ext>
            </p:extLst>
          </p:nvPr>
        </p:nvGraphicFramePr>
        <p:xfrm>
          <a:off x="838200" y="2687320"/>
          <a:ext cx="8128000" cy="1483360"/>
        </p:xfrm>
        <a:graphic>
          <a:graphicData uri="http://schemas.openxmlformats.org/drawingml/2006/table">
            <a:tbl>
              <a:tblPr firstRow="1" bandRow="1">
                <a:tableStyleId>{69CF1AB2-1976-4502-BF36-3FF5EA218861}</a:tableStyleId>
              </a:tblPr>
              <a:tblGrid>
                <a:gridCol w="2032000">
                  <a:extLst>
                    <a:ext uri="{9D8B030D-6E8A-4147-A177-3AD203B41FA5}">
                      <a16:colId xmlns:a16="http://schemas.microsoft.com/office/drawing/2014/main" val="2790190761"/>
                    </a:ext>
                  </a:extLst>
                </a:gridCol>
                <a:gridCol w="2032000">
                  <a:extLst>
                    <a:ext uri="{9D8B030D-6E8A-4147-A177-3AD203B41FA5}">
                      <a16:colId xmlns:a16="http://schemas.microsoft.com/office/drawing/2014/main" val="2774022395"/>
                    </a:ext>
                  </a:extLst>
                </a:gridCol>
                <a:gridCol w="2032000">
                  <a:extLst>
                    <a:ext uri="{9D8B030D-6E8A-4147-A177-3AD203B41FA5}">
                      <a16:colId xmlns:a16="http://schemas.microsoft.com/office/drawing/2014/main" val="820087918"/>
                    </a:ext>
                  </a:extLst>
                </a:gridCol>
                <a:gridCol w="2032000">
                  <a:extLst>
                    <a:ext uri="{9D8B030D-6E8A-4147-A177-3AD203B41FA5}">
                      <a16:colId xmlns:a16="http://schemas.microsoft.com/office/drawing/2014/main" val="2259643230"/>
                    </a:ext>
                  </a:extLst>
                </a:gridCol>
              </a:tblGrid>
              <a:tr h="370840">
                <a:tc>
                  <a:txBody>
                    <a:bodyPr/>
                    <a:lstStyle/>
                    <a:p>
                      <a:endParaRPr lang="en-US" dirty="0"/>
                    </a:p>
                  </a:txBody>
                  <a:tcPr/>
                </a:tc>
                <a:tc>
                  <a:txBody>
                    <a:bodyPr/>
                    <a:lstStyle/>
                    <a:p>
                      <a:r>
                        <a:rPr lang="en-US" dirty="0"/>
                        <a:t>PS</a:t>
                      </a:r>
                    </a:p>
                  </a:txBody>
                  <a:tcPr/>
                </a:tc>
                <a:tc>
                  <a:txBody>
                    <a:bodyPr/>
                    <a:lstStyle/>
                    <a:p>
                      <a:r>
                        <a:rPr lang="en-US" dirty="0"/>
                        <a:t>SR</a:t>
                      </a:r>
                    </a:p>
                  </a:txBody>
                  <a:tcPr/>
                </a:tc>
                <a:tc>
                  <a:txBody>
                    <a:bodyPr/>
                    <a:lstStyle/>
                    <a:p>
                      <a:r>
                        <a:rPr lang="en-US" dirty="0"/>
                        <a:t>C</a:t>
                      </a:r>
                    </a:p>
                  </a:txBody>
                  <a:tcPr/>
                </a:tc>
                <a:extLst>
                  <a:ext uri="{0D108BD9-81ED-4DB2-BD59-A6C34878D82A}">
                    <a16:rowId xmlns:a16="http://schemas.microsoft.com/office/drawing/2014/main" val="1828896873"/>
                  </a:ext>
                </a:extLst>
              </a:tr>
              <a:tr h="370840">
                <a:tc>
                  <a:txBody>
                    <a:bodyPr/>
                    <a:lstStyle/>
                    <a:p>
                      <a:r>
                        <a:rPr lang="en-US" dirty="0"/>
                        <a:t>PS</a:t>
                      </a:r>
                    </a:p>
                  </a:txBody>
                  <a:tcPr/>
                </a:tc>
                <a:tc>
                  <a:txBody>
                    <a:bodyPr/>
                    <a:lstStyle/>
                    <a:p>
                      <a:r>
                        <a:rPr lang="nb-NO" sz="1800" b="0" i="0" u="none" strike="noStrike" kern="1200" dirty="0">
                          <a:solidFill>
                            <a:schemeClr val="dk1"/>
                          </a:solidFill>
                          <a:effectLst/>
                          <a:latin typeface="+mn-lt"/>
                          <a:ea typeface="+mn-ea"/>
                          <a:cs typeface="+mn-cs"/>
                        </a:rPr>
                        <a:t>1.000 </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07899782"/>
                  </a:ext>
                </a:extLst>
              </a:tr>
              <a:tr h="370840">
                <a:tc>
                  <a:txBody>
                    <a:bodyPr/>
                    <a:lstStyle/>
                    <a:p>
                      <a:r>
                        <a:rPr lang="en-US" dirty="0"/>
                        <a:t>SR</a:t>
                      </a:r>
                    </a:p>
                  </a:txBody>
                  <a:tcPr/>
                </a:tc>
                <a:tc>
                  <a:txBody>
                    <a:bodyPr/>
                    <a:lstStyle/>
                    <a:p>
                      <a:r>
                        <a:rPr lang="en-US" dirty="0"/>
                        <a:t>0.754</a:t>
                      </a:r>
                    </a:p>
                  </a:txBody>
                  <a:tcPr/>
                </a:tc>
                <a:tc>
                  <a:txBody>
                    <a:bodyPr/>
                    <a:lstStyle/>
                    <a:p>
                      <a:r>
                        <a:rPr lang="en-US" dirty="0"/>
                        <a:t>1.000</a:t>
                      </a:r>
                    </a:p>
                  </a:txBody>
                  <a:tcPr/>
                </a:tc>
                <a:tc>
                  <a:txBody>
                    <a:bodyPr/>
                    <a:lstStyle/>
                    <a:p>
                      <a:endParaRPr lang="en-US" dirty="0"/>
                    </a:p>
                  </a:txBody>
                  <a:tcPr/>
                </a:tc>
                <a:extLst>
                  <a:ext uri="{0D108BD9-81ED-4DB2-BD59-A6C34878D82A}">
                    <a16:rowId xmlns:a16="http://schemas.microsoft.com/office/drawing/2014/main" val="3658045166"/>
                  </a:ext>
                </a:extLst>
              </a:tr>
              <a:tr h="370840">
                <a:tc>
                  <a:txBody>
                    <a:bodyPr/>
                    <a:lstStyle/>
                    <a:p>
                      <a:r>
                        <a:rPr lang="en-US" dirty="0"/>
                        <a:t>C</a:t>
                      </a:r>
                    </a:p>
                  </a:txBody>
                  <a:tcPr/>
                </a:tc>
                <a:tc>
                  <a:txBody>
                    <a:bodyPr/>
                    <a:lstStyle/>
                    <a:p>
                      <a:r>
                        <a:rPr lang="en-US" dirty="0"/>
                        <a:t>0.475</a:t>
                      </a:r>
                    </a:p>
                  </a:txBody>
                  <a:tcPr/>
                </a:tc>
                <a:tc>
                  <a:txBody>
                    <a:bodyPr/>
                    <a:lstStyle/>
                    <a:p>
                      <a:r>
                        <a:rPr lang="en-US" dirty="0"/>
                        <a:t>0.374</a:t>
                      </a:r>
                    </a:p>
                  </a:txBody>
                  <a:tcPr/>
                </a:tc>
                <a:tc>
                  <a:txBody>
                    <a:bodyPr/>
                    <a:lstStyle/>
                    <a:p>
                      <a:r>
                        <a:rPr lang="en-US" dirty="0"/>
                        <a:t>1.000</a:t>
                      </a:r>
                    </a:p>
                  </a:txBody>
                  <a:tcPr/>
                </a:tc>
                <a:extLst>
                  <a:ext uri="{0D108BD9-81ED-4DB2-BD59-A6C34878D82A}">
                    <a16:rowId xmlns:a16="http://schemas.microsoft.com/office/drawing/2014/main" val="3945200942"/>
                  </a:ext>
                </a:extLst>
              </a:tr>
            </a:tbl>
          </a:graphicData>
        </a:graphic>
      </p:graphicFrame>
      <p:sp>
        <p:nvSpPr>
          <p:cNvPr id="5" name="TekstSylinder 4">
            <a:extLst>
              <a:ext uri="{FF2B5EF4-FFF2-40B4-BE49-F238E27FC236}">
                <a16:creationId xmlns:a16="http://schemas.microsoft.com/office/drawing/2014/main" id="{FC821209-E3AA-2ED3-96C9-C6AF159D40D7}"/>
              </a:ext>
            </a:extLst>
          </p:cNvPr>
          <p:cNvSpPr txBox="1"/>
          <p:nvPr/>
        </p:nvSpPr>
        <p:spPr>
          <a:xfrm>
            <a:off x="1051560" y="1508760"/>
            <a:ext cx="4091940" cy="369332"/>
          </a:xfrm>
          <a:prstGeom prst="rect">
            <a:avLst/>
          </a:prstGeom>
          <a:noFill/>
        </p:spPr>
        <p:txBody>
          <a:bodyPr wrap="square" rtlCol="0">
            <a:spAutoFit/>
          </a:bodyPr>
          <a:lstStyle/>
          <a:p>
            <a:r>
              <a:rPr lang="en-US" dirty="0"/>
              <a:t>Correlation between factors in model</a:t>
            </a:r>
          </a:p>
        </p:txBody>
      </p:sp>
      <p:sp>
        <p:nvSpPr>
          <p:cNvPr id="7" name="TekstSylinder 6">
            <a:extLst>
              <a:ext uri="{FF2B5EF4-FFF2-40B4-BE49-F238E27FC236}">
                <a16:creationId xmlns:a16="http://schemas.microsoft.com/office/drawing/2014/main" id="{A252E894-8900-1233-3C26-1C1E6909C8E3}"/>
              </a:ext>
            </a:extLst>
          </p:cNvPr>
          <p:cNvSpPr txBox="1"/>
          <p:nvPr/>
        </p:nvSpPr>
        <p:spPr>
          <a:xfrm>
            <a:off x="1036320" y="1878092"/>
            <a:ext cx="7731760" cy="646331"/>
          </a:xfrm>
          <a:prstGeom prst="rect">
            <a:avLst/>
          </a:prstGeom>
          <a:noFill/>
        </p:spPr>
        <p:txBody>
          <a:bodyPr wrap="square" rtlCol="0">
            <a:spAutoFit/>
          </a:bodyPr>
          <a:lstStyle/>
          <a:p>
            <a:r>
              <a:rPr lang="en-US" dirty="0"/>
              <a:t>They also claim a criterion based sort of claim, that the relation should hold a certain standard – moderate between creativity and Strong for Spatial reasoning</a:t>
            </a:r>
          </a:p>
        </p:txBody>
      </p:sp>
      <p:sp>
        <p:nvSpPr>
          <p:cNvPr id="8" name="TekstSylinder 7">
            <a:extLst>
              <a:ext uri="{FF2B5EF4-FFF2-40B4-BE49-F238E27FC236}">
                <a16:creationId xmlns:a16="http://schemas.microsoft.com/office/drawing/2014/main" id="{046EF316-4961-A6FC-6C72-973E2C4B15A1}"/>
              </a:ext>
            </a:extLst>
          </p:cNvPr>
          <p:cNvSpPr txBox="1"/>
          <p:nvPr/>
        </p:nvSpPr>
        <p:spPr>
          <a:xfrm>
            <a:off x="1303020" y="4640580"/>
            <a:ext cx="7465060" cy="646331"/>
          </a:xfrm>
          <a:prstGeom prst="rect">
            <a:avLst/>
          </a:prstGeom>
          <a:noFill/>
        </p:spPr>
        <p:txBody>
          <a:bodyPr wrap="square" rtlCol="0">
            <a:spAutoFit/>
          </a:bodyPr>
          <a:lstStyle/>
          <a:p>
            <a:r>
              <a:rPr lang="en-US" dirty="0"/>
              <a:t>This is also supporting their concurrent claim, that factor score informs on scores on other factors – linearly at least</a:t>
            </a:r>
          </a:p>
        </p:txBody>
      </p:sp>
    </p:spTree>
    <p:extLst>
      <p:ext uri="{BB962C8B-B14F-4D97-AF65-F5344CB8AC3E}">
        <p14:creationId xmlns:p14="http://schemas.microsoft.com/office/powerpoint/2010/main" val="338961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F60B69D-45E5-A54E-2FCA-1AE41211C006}"/>
              </a:ext>
            </a:extLst>
          </p:cNvPr>
          <p:cNvSpPr>
            <a:spLocks noGrp="1"/>
          </p:cNvSpPr>
          <p:nvPr>
            <p:ph type="title"/>
          </p:nvPr>
        </p:nvSpPr>
        <p:spPr/>
        <p:txBody>
          <a:bodyPr/>
          <a:lstStyle/>
          <a:p>
            <a:r>
              <a:rPr lang="en-US" dirty="0"/>
              <a:t>Coefficient Omega</a:t>
            </a:r>
          </a:p>
        </p:txBody>
      </p:sp>
      <p:sp>
        <p:nvSpPr>
          <p:cNvPr id="3" name="Plassholder for innhold 2">
            <a:extLst>
              <a:ext uri="{FF2B5EF4-FFF2-40B4-BE49-F238E27FC236}">
                <a16:creationId xmlns:a16="http://schemas.microsoft.com/office/drawing/2014/main" id="{A0EC128F-92FB-6A32-4600-18B05C6F1EAC}"/>
              </a:ext>
            </a:extLst>
          </p:cNvPr>
          <p:cNvSpPr>
            <a:spLocks noGrp="1"/>
          </p:cNvSpPr>
          <p:nvPr>
            <p:ph idx="1"/>
          </p:nvPr>
        </p:nvSpPr>
        <p:spPr/>
        <p:txBody>
          <a:bodyPr/>
          <a:lstStyle/>
          <a:p>
            <a:r>
              <a:rPr lang="nb-NO" dirty="0"/>
              <a:t>⍵ (</a:t>
            </a:r>
            <a:r>
              <a:rPr lang="nb-NO" dirty="0" err="1"/>
              <a:t>with</a:t>
            </a:r>
            <a:r>
              <a:rPr lang="nb-NO" dirty="0"/>
              <a:t> hat) = </a:t>
            </a:r>
            <a:r>
              <a:rPr lang="en-US" dirty="0"/>
              <a:t>0.79</a:t>
            </a:r>
          </a:p>
          <a:p>
            <a:pPr lvl="1"/>
            <a:r>
              <a:rPr lang="en-US" dirty="0"/>
              <a:t>Means that the precision of the Score is quite low</a:t>
            </a:r>
          </a:p>
          <a:p>
            <a:pPr lvl="1"/>
            <a:r>
              <a:rPr lang="en-US" dirty="0"/>
              <a:t>If it’s meant to capture individuals Problem Solving proficiency than it’s not precise enough, I compared to the </a:t>
            </a:r>
            <a:r>
              <a:rPr lang="en-US" i="1" dirty="0"/>
              <a:t>Criterion scales</a:t>
            </a:r>
            <a:endParaRPr lang="en-US" dirty="0"/>
          </a:p>
          <a:p>
            <a:pPr lvl="1"/>
            <a:r>
              <a:rPr lang="en-US" dirty="0"/>
              <a:t>This is a good estimate of the reliability </a:t>
            </a:r>
            <a:r>
              <a:rPr lang="en-US" i="1" dirty="0"/>
              <a:t>if</a:t>
            </a:r>
            <a:r>
              <a:rPr lang="en-US" dirty="0"/>
              <a:t> the factor model is a good fit, otherwise it might mean that this isn’t the true reliability of the scale</a:t>
            </a:r>
          </a:p>
          <a:p>
            <a:r>
              <a:rPr lang="en-US" dirty="0"/>
              <a:t>PS3 (item 3)</a:t>
            </a:r>
          </a:p>
          <a:p>
            <a:pPr lvl="1"/>
            <a:r>
              <a:rPr lang="en-US" dirty="0"/>
              <a:t>The best item </a:t>
            </a:r>
            <a:r>
              <a:rPr lang="en-US" dirty="0" err="1"/>
              <a:t>λ</a:t>
            </a:r>
            <a:r>
              <a:rPr lang="en-US" dirty="0"/>
              <a:t> = 0.923 , ᴪ = 0.148 (std)</a:t>
            </a:r>
          </a:p>
          <a:p>
            <a:pPr lvl="1"/>
            <a:r>
              <a:rPr lang="en-US" dirty="0"/>
              <a:t>The other items had higher variances</a:t>
            </a:r>
          </a:p>
          <a:p>
            <a:pPr lvl="1"/>
            <a:r>
              <a:rPr lang="en-US" dirty="0"/>
              <a:t>So that led me to check… </a:t>
            </a:r>
          </a:p>
          <a:p>
            <a:pPr marL="457200" lvl="1" indent="0">
              <a:buNone/>
            </a:pPr>
            <a:endParaRPr lang="en-US" dirty="0"/>
          </a:p>
        </p:txBody>
      </p:sp>
    </p:spTree>
    <p:extLst>
      <p:ext uri="{BB962C8B-B14F-4D97-AF65-F5344CB8AC3E}">
        <p14:creationId xmlns:p14="http://schemas.microsoft.com/office/powerpoint/2010/main" val="36090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E1147CE-FCCE-576D-67A4-B22CC087C8BC}"/>
              </a:ext>
            </a:extLst>
          </p:cNvPr>
          <p:cNvSpPr>
            <a:spLocks noGrp="1"/>
          </p:cNvSpPr>
          <p:nvPr>
            <p:ph type="title"/>
          </p:nvPr>
        </p:nvSpPr>
        <p:spPr/>
        <p:txBody>
          <a:bodyPr/>
          <a:lstStyle/>
          <a:p>
            <a:r>
              <a:rPr lang="en-US" dirty="0"/>
              <a:t>Correlations</a:t>
            </a:r>
          </a:p>
        </p:txBody>
      </p:sp>
      <p:pic>
        <p:nvPicPr>
          <p:cNvPr id="5" name="Plassholder for innhold 4">
            <a:extLst>
              <a:ext uri="{FF2B5EF4-FFF2-40B4-BE49-F238E27FC236}">
                <a16:creationId xmlns:a16="http://schemas.microsoft.com/office/drawing/2014/main" id="{D108703E-C6A5-599E-AC99-52A966D4A6D1}"/>
              </a:ext>
            </a:extLst>
          </p:cNvPr>
          <p:cNvPicPr>
            <a:picLocks noGrp="1" noChangeAspect="1"/>
          </p:cNvPicPr>
          <p:nvPr>
            <p:ph idx="1"/>
          </p:nvPr>
        </p:nvPicPr>
        <p:blipFill>
          <a:blip r:embed="rId2"/>
          <a:stretch>
            <a:fillRect/>
          </a:stretch>
        </p:blipFill>
        <p:spPr>
          <a:xfrm>
            <a:off x="2762250" y="1943894"/>
            <a:ext cx="6667500" cy="4114800"/>
          </a:xfrm>
        </p:spPr>
      </p:pic>
      <p:pic>
        <p:nvPicPr>
          <p:cNvPr id="7" name="Bilde 6">
            <a:extLst>
              <a:ext uri="{FF2B5EF4-FFF2-40B4-BE49-F238E27FC236}">
                <a16:creationId xmlns:a16="http://schemas.microsoft.com/office/drawing/2014/main" id="{ABEDE1F0-FBFF-A841-B930-8A9C68841B87}"/>
              </a:ext>
            </a:extLst>
          </p:cNvPr>
          <p:cNvPicPr>
            <a:picLocks noChangeAspect="1"/>
          </p:cNvPicPr>
          <p:nvPr/>
        </p:nvPicPr>
        <p:blipFill>
          <a:blip r:embed="rId3"/>
          <a:stretch>
            <a:fillRect/>
          </a:stretch>
        </p:blipFill>
        <p:spPr>
          <a:xfrm>
            <a:off x="2762250" y="1371600"/>
            <a:ext cx="6667500" cy="4114800"/>
          </a:xfrm>
          <a:prstGeom prst="rect">
            <a:avLst/>
          </a:prstGeom>
        </p:spPr>
      </p:pic>
      <p:sp>
        <p:nvSpPr>
          <p:cNvPr id="13" name="TekstSylinder 12">
            <a:extLst>
              <a:ext uri="{FF2B5EF4-FFF2-40B4-BE49-F238E27FC236}">
                <a16:creationId xmlns:a16="http://schemas.microsoft.com/office/drawing/2014/main" id="{891827D0-5CAE-EF9A-8DB4-DC69CB6CF50C}"/>
              </a:ext>
            </a:extLst>
          </p:cNvPr>
          <p:cNvSpPr txBox="1"/>
          <p:nvPr/>
        </p:nvSpPr>
        <p:spPr>
          <a:xfrm>
            <a:off x="1028700" y="3966983"/>
            <a:ext cx="2148840" cy="1200329"/>
          </a:xfrm>
          <a:prstGeom prst="rect">
            <a:avLst/>
          </a:prstGeom>
          <a:noFill/>
        </p:spPr>
        <p:txBody>
          <a:bodyPr wrap="square" rtlCol="0">
            <a:spAutoFit/>
          </a:bodyPr>
          <a:lstStyle/>
          <a:p>
            <a:r>
              <a:rPr lang="en-US" dirty="0"/>
              <a:t>We also see that the PS2, PS4, PS5 are not correlated to </a:t>
            </a:r>
            <a:r>
              <a:rPr lang="en-US" dirty="0" err="1"/>
              <a:t>eachother</a:t>
            </a:r>
            <a:r>
              <a:rPr lang="en-US" dirty="0"/>
              <a:t>.</a:t>
            </a:r>
          </a:p>
        </p:txBody>
      </p:sp>
      <p:sp>
        <p:nvSpPr>
          <p:cNvPr id="14" name="TekstSylinder 13">
            <a:extLst>
              <a:ext uri="{FF2B5EF4-FFF2-40B4-BE49-F238E27FC236}">
                <a16:creationId xmlns:a16="http://schemas.microsoft.com/office/drawing/2014/main" id="{C14B3127-6873-2271-1613-1C5C281B5D29}"/>
              </a:ext>
            </a:extLst>
          </p:cNvPr>
          <p:cNvSpPr txBox="1"/>
          <p:nvPr/>
        </p:nvSpPr>
        <p:spPr>
          <a:xfrm>
            <a:off x="8761038" y="3405234"/>
            <a:ext cx="2949053" cy="2031325"/>
          </a:xfrm>
          <a:prstGeom prst="rect">
            <a:avLst/>
          </a:prstGeom>
          <a:noFill/>
        </p:spPr>
        <p:txBody>
          <a:bodyPr wrap="square" rtlCol="0">
            <a:spAutoFit/>
          </a:bodyPr>
          <a:lstStyle/>
          <a:p>
            <a:r>
              <a:rPr lang="en-US" dirty="0"/>
              <a:t>This in turn that the estimated reliability coefficient omega for the scale, (=0.79), supports the claim that a single factor might not be a good fit for this construct </a:t>
            </a:r>
          </a:p>
        </p:txBody>
      </p:sp>
      <p:sp>
        <p:nvSpPr>
          <p:cNvPr id="15" name="TekstSylinder 14">
            <a:extLst>
              <a:ext uri="{FF2B5EF4-FFF2-40B4-BE49-F238E27FC236}">
                <a16:creationId xmlns:a16="http://schemas.microsoft.com/office/drawing/2014/main" id="{D236A40C-8699-1D3D-288B-2310A3613208}"/>
              </a:ext>
            </a:extLst>
          </p:cNvPr>
          <p:cNvSpPr txBox="1"/>
          <p:nvPr/>
        </p:nvSpPr>
        <p:spPr>
          <a:xfrm>
            <a:off x="1034473" y="1690688"/>
            <a:ext cx="2456872" cy="923330"/>
          </a:xfrm>
          <a:prstGeom prst="rect">
            <a:avLst/>
          </a:prstGeom>
          <a:noFill/>
        </p:spPr>
        <p:txBody>
          <a:bodyPr wrap="square" rtlCol="0">
            <a:spAutoFit/>
          </a:bodyPr>
          <a:lstStyle/>
          <a:p>
            <a:r>
              <a:rPr lang="en-US" dirty="0"/>
              <a:t>Item 3 is moderately correlated to all other items</a:t>
            </a:r>
          </a:p>
        </p:txBody>
      </p:sp>
      <p:sp>
        <p:nvSpPr>
          <p:cNvPr id="16" name="TekstSylinder 15">
            <a:extLst>
              <a:ext uri="{FF2B5EF4-FFF2-40B4-BE49-F238E27FC236}">
                <a16:creationId xmlns:a16="http://schemas.microsoft.com/office/drawing/2014/main" id="{A6A734CF-8E96-D276-6A12-61A7254249D5}"/>
              </a:ext>
            </a:extLst>
          </p:cNvPr>
          <p:cNvSpPr txBox="1"/>
          <p:nvPr/>
        </p:nvSpPr>
        <p:spPr>
          <a:xfrm>
            <a:off x="1028700" y="2664261"/>
            <a:ext cx="2148840" cy="1200329"/>
          </a:xfrm>
          <a:prstGeom prst="rect">
            <a:avLst/>
          </a:prstGeom>
          <a:noFill/>
        </p:spPr>
        <p:txBody>
          <a:bodyPr wrap="square" rtlCol="0">
            <a:spAutoFit/>
          </a:bodyPr>
          <a:lstStyle/>
          <a:p>
            <a:r>
              <a:rPr lang="en-US" dirty="0"/>
              <a:t>Item 1 is also moderately correlated to the other items</a:t>
            </a:r>
          </a:p>
        </p:txBody>
      </p:sp>
      <p:sp>
        <p:nvSpPr>
          <p:cNvPr id="17" name="TekstSylinder 16">
            <a:extLst>
              <a:ext uri="{FF2B5EF4-FFF2-40B4-BE49-F238E27FC236}">
                <a16:creationId xmlns:a16="http://schemas.microsoft.com/office/drawing/2014/main" id="{D408A2C6-37C6-77A1-FA05-FA6C77651BBF}"/>
              </a:ext>
            </a:extLst>
          </p:cNvPr>
          <p:cNvSpPr txBox="1"/>
          <p:nvPr/>
        </p:nvSpPr>
        <p:spPr>
          <a:xfrm>
            <a:off x="8761038" y="1674700"/>
            <a:ext cx="2867544" cy="1477328"/>
          </a:xfrm>
          <a:prstGeom prst="rect">
            <a:avLst/>
          </a:prstGeom>
          <a:noFill/>
        </p:spPr>
        <p:txBody>
          <a:bodyPr wrap="square" rtlCol="0">
            <a:spAutoFit/>
          </a:bodyPr>
          <a:lstStyle/>
          <a:p>
            <a:r>
              <a:rPr lang="en-US" dirty="0"/>
              <a:t>Together with the ᴪ^2-estimates of the model, it seems as if the items are capturing something not assigned the factor  </a:t>
            </a:r>
          </a:p>
        </p:txBody>
      </p:sp>
    </p:spTree>
    <p:extLst>
      <p:ext uri="{BB962C8B-B14F-4D97-AF65-F5344CB8AC3E}">
        <p14:creationId xmlns:p14="http://schemas.microsoft.com/office/powerpoint/2010/main" val="55560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A533727-7F4C-4EBE-B77E-885F72117E30}"/>
              </a:ext>
            </a:extLst>
          </p:cNvPr>
          <p:cNvSpPr>
            <a:spLocks noGrp="1"/>
          </p:cNvSpPr>
          <p:nvPr>
            <p:ph type="title"/>
          </p:nvPr>
        </p:nvSpPr>
        <p:spPr/>
        <p:txBody>
          <a:bodyPr/>
          <a:lstStyle/>
          <a:p>
            <a:r>
              <a:rPr lang="en-US" dirty="0"/>
              <a:t>High correlation of individual items</a:t>
            </a:r>
          </a:p>
        </p:txBody>
      </p:sp>
      <p:pic>
        <p:nvPicPr>
          <p:cNvPr id="4" name="Bilde 3">
            <a:extLst>
              <a:ext uri="{FF2B5EF4-FFF2-40B4-BE49-F238E27FC236}">
                <a16:creationId xmlns:a16="http://schemas.microsoft.com/office/drawing/2014/main" id="{0E7D019B-831D-531F-4724-BE90C132D5C2}"/>
              </a:ext>
            </a:extLst>
          </p:cNvPr>
          <p:cNvPicPr>
            <a:picLocks noChangeAspect="1"/>
          </p:cNvPicPr>
          <p:nvPr/>
        </p:nvPicPr>
        <p:blipFill>
          <a:blip r:embed="rId2"/>
          <a:stretch>
            <a:fillRect/>
          </a:stretch>
        </p:blipFill>
        <p:spPr>
          <a:xfrm>
            <a:off x="2465070" y="1856423"/>
            <a:ext cx="6667500" cy="4114800"/>
          </a:xfrm>
          <a:prstGeom prst="rect">
            <a:avLst/>
          </a:prstGeom>
        </p:spPr>
      </p:pic>
      <p:sp>
        <p:nvSpPr>
          <p:cNvPr id="5" name="TekstSylinder 4">
            <a:extLst>
              <a:ext uri="{FF2B5EF4-FFF2-40B4-BE49-F238E27FC236}">
                <a16:creationId xmlns:a16="http://schemas.microsoft.com/office/drawing/2014/main" id="{899B69D8-79CD-AF86-C0B6-2E19EBC704D4}"/>
              </a:ext>
            </a:extLst>
          </p:cNvPr>
          <p:cNvSpPr txBox="1"/>
          <p:nvPr/>
        </p:nvSpPr>
        <p:spPr>
          <a:xfrm>
            <a:off x="293370" y="2244870"/>
            <a:ext cx="2171700" cy="2031325"/>
          </a:xfrm>
          <a:prstGeom prst="rect">
            <a:avLst/>
          </a:prstGeom>
          <a:noFill/>
        </p:spPr>
        <p:txBody>
          <a:bodyPr wrap="square" rtlCol="0">
            <a:spAutoFit/>
          </a:bodyPr>
          <a:lstStyle/>
          <a:p>
            <a:r>
              <a:rPr lang="en-US" dirty="0"/>
              <a:t>We also see that individual items correlate highly with items on the other scales, indicating that the construct is not well-defined. </a:t>
            </a:r>
          </a:p>
        </p:txBody>
      </p:sp>
    </p:spTree>
    <p:extLst>
      <p:ext uri="{BB962C8B-B14F-4D97-AF65-F5344CB8AC3E}">
        <p14:creationId xmlns:p14="http://schemas.microsoft.com/office/powerpoint/2010/main" val="342680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2B99D25-0F62-8393-6E81-709FB0ABC840}"/>
              </a:ext>
            </a:extLst>
          </p:cNvPr>
          <p:cNvSpPr>
            <a:spLocks noGrp="1"/>
          </p:cNvSpPr>
          <p:nvPr>
            <p:ph type="title"/>
          </p:nvPr>
        </p:nvSpPr>
        <p:spPr/>
        <p:txBody>
          <a:bodyPr/>
          <a:lstStyle/>
          <a:p>
            <a:r>
              <a:rPr lang="en-US" dirty="0"/>
              <a:t>Summary</a:t>
            </a:r>
          </a:p>
        </p:txBody>
      </p:sp>
      <p:sp>
        <p:nvSpPr>
          <p:cNvPr id="3" name="Plassholder for innhold 2">
            <a:extLst>
              <a:ext uri="{FF2B5EF4-FFF2-40B4-BE49-F238E27FC236}">
                <a16:creationId xmlns:a16="http://schemas.microsoft.com/office/drawing/2014/main" id="{38D00D4F-6FAB-395B-AB0B-51731E6F3474}"/>
              </a:ext>
            </a:extLst>
          </p:cNvPr>
          <p:cNvSpPr>
            <a:spLocks noGrp="1"/>
          </p:cNvSpPr>
          <p:nvPr>
            <p:ph idx="1"/>
          </p:nvPr>
        </p:nvSpPr>
        <p:spPr/>
        <p:txBody>
          <a:bodyPr/>
          <a:lstStyle/>
          <a:p>
            <a:r>
              <a:rPr lang="en-US" dirty="0"/>
              <a:t>CFA</a:t>
            </a:r>
          </a:p>
          <a:p>
            <a:pPr lvl="1"/>
            <a:r>
              <a:rPr lang="en-US" dirty="0"/>
              <a:t>In support of the concurrent evidence to support the interpretation and use of scale</a:t>
            </a:r>
          </a:p>
          <a:p>
            <a:pPr lvl="1"/>
            <a:r>
              <a:rPr lang="en-US" dirty="0"/>
              <a:t>Low reliability – not very precise in measuring Problem Solving</a:t>
            </a:r>
          </a:p>
          <a:p>
            <a:r>
              <a:rPr lang="en-US" dirty="0"/>
              <a:t>Correlation</a:t>
            </a:r>
          </a:p>
          <a:p>
            <a:pPr lvl="1"/>
            <a:r>
              <a:rPr lang="en-US" dirty="0"/>
              <a:t>Evidence against the scale</a:t>
            </a:r>
          </a:p>
          <a:p>
            <a:pPr lvl="1"/>
            <a:r>
              <a:rPr lang="en-US" dirty="0"/>
              <a:t>It seems as if the items are capturing something else than the factor</a:t>
            </a:r>
          </a:p>
          <a:p>
            <a:pPr lvl="1"/>
            <a:r>
              <a:rPr lang="en-US" sz="1800" dirty="0">
                <a:effectLst/>
                <a:latin typeface="Cambria" panose="02040503050406030204" pitchFamily="18" charset="0"/>
                <a:ea typeface="Cambria" panose="02040503050406030204" pitchFamily="18" charset="0"/>
                <a:cs typeface="Times New Roman" panose="02020603050405020304" pitchFamily="18" charset="0"/>
              </a:rPr>
              <a:t>Discriminatory evidence isn’t supporting the interpretation of the scale as measuring PS, as it seems that the most influential item (PS3) might also be measuring traits meant to be captured by the SR scale. So this is evidence against the interpretation </a:t>
            </a:r>
            <a:r>
              <a:rPr lang="en-US" sz="1800">
                <a:effectLst/>
                <a:latin typeface="Cambria" panose="02040503050406030204" pitchFamily="18" charset="0"/>
                <a:ea typeface="Cambria" panose="02040503050406030204" pitchFamily="18" charset="0"/>
                <a:cs typeface="Times New Roman" panose="02020603050405020304" pitchFamily="18" charset="0"/>
              </a:rPr>
              <a:t>and use </a:t>
            </a:r>
            <a:r>
              <a:rPr lang="en-US" sz="1800" dirty="0">
                <a:effectLst/>
                <a:latin typeface="Cambria" panose="02040503050406030204" pitchFamily="18" charset="0"/>
                <a:ea typeface="Cambria" panose="02040503050406030204" pitchFamily="18" charset="0"/>
                <a:cs typeface="Times New Roman" panose="02020603050405020304" pitchFamily="18" charset="0"/>
              </a:rPr>
              <a:t>of the scale as capturing PS ability.</a:t>
            </a:r>
            <a:r>
              <a:rPr lang="nb-NO" dirty="0">
                <a:effectLst/>
              </a:rPr>
              <a:t> </a:t>
            </a:r>
            <a:endParaRPr lang="en-US" dirty="0"/>
          </a:p>
        </p:txBody>
      </p:sp>
    </p:spTree>
    <p:extLst>
      <p:ext uri="{BB962C8B-B14F-4D97-AF65-F5344CB8AC3E}">
        <p14:creationId xmlns:p14="http://schemas.microsoft.com/office/powerpoint/2010/main" val="14145267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486</Words>
  <Application>Microsoft Macintosh PowerPoint</Application>
  <PresentationFormat>Widescreen</PresentationFormat>
  <Paragraphs>66</Paragraphs>
  <Slides>9</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9</vt:i4>
      </vt:variant>
    </vt:vector>
  </HeadingPairs>
  <TitlesOfParts>
    <vt:vector size="14" baseType="lpstr">
      <vt:lpstr>Arial</vt:lpstr>
      <vt:lpstr>Calibri</vt:lpstr>
      <vt:lpstr>Calibri Light</vt:lpstr>
      <vt:lpstr>Cambria</vt:lpstr>
      <vt:lpstr>Office-tema</vt:lpstr>
      <vt:lpstr>Problem Solving scale</vt:lpstr>
      <vt:lpstr>What I did</vt:lpstr>
      <vt:lpstr>CFA</vt:lpstr>
      <vt:lpstr>Evaluating the Fit measures</vt:lpstr>
      <vt:lpstr>Factor correlation</vt:lpstr>
      <vt:lpstr>Coefficient Omega</vt:lpstr>
      <vt:lpstr>Correlations</vt:lpstr>
      <vt:lpstr>High correlation of individual items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Fanny Lööf</dc:creator>
  <cp:lastModifiedBy>Fanny Lööf</cp:lastModifiedBy>
  <cp:revision>1</cp:revision>
  <dcterms:created xsi:type="dcterms:W3CDTF">2022-11-29T13:28:01Z</dcterms:created>
  <dcterms:modified xsi:type="dcterms:W3CDTF">2022-11-30T18:50:41Z</dcterms:modified>
</cp:coreProperties>
</file>