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21E8C2-E016-3C68-D37F-2827E7F54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2F2085-76FB-63B4-975C-1C5E85758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BF6E73E-E680-C4FD-BA57-555552B8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9B7B-2735-BA49-97E5-D3F0AC249DD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4E9DDF-BAFC-BFBE-903E-C521E592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2AC9F2-7394-2E99-7B4A-FFCE23F0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4AB7-2126-B540-9213-3331A3022E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496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E42549-D7D0-673D-E273-0C80E251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24697EA-DAF1-3AA7-952B-7132A8998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070381-5330-510C-598C-0464B1D8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9B7B-2735-BA49-97E5-D3F0AC249DD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6B61E91-62A0-1E2B-757F-49B14DC9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F463ADF-8312-8FCA-2169-F79CB018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4AB7-2126-B540-9213-3331A3022E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88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8F08596-9048-0350-018D-00CCF8A7A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3559330-FA71-DB11-3414-CC6F532A6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76495BB-2A4A-4B3E-6E84-B65BBEE1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9B7B-2735-BA49-97E5-D3F0AC249DD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F303A32-8C22-B8BF-FEAE-08B7D28C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B1F724B-E760-7437-9088-D51CC94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4AB7-2126-B540-9213-3331A3022E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864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59D466-E068-D3AF-0DC0-77171377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F44D5D-4DA9-3D29-17EC-622D0375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E3EA21-37F8-AD7D-4388-A01535A6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9B7B-2735-BA49-97E5-D3F0AC249DD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1D2C3FF-DBB4-B7A6-8E8A-D191538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EBE5D45-2255-B677-BF33-C74E58FE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4AB7-2126-B540-9213-3331A3022E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573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C63EDD-5B09-1B80-D7B3-4611C2E2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135531-16EA-24D5-C35A-4F199318D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AABD97D-10B5-46ED-25B6-3A964F0C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9B7B-2735-BA49-97E5-D3F0AC249DD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30597F-7FF1-9A31-21BC-8D1CFD5D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6F047D-8DFB-27E8-ADF9-CBA4326D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4AB7-2126-B540-9213-3331A3022E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998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3AC531-621D-D274-862D-D6F1A0C8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1D547E-441E-A7B7-84BE-D2E939695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55C31DD-8ADE-23E6-D21A-594ABE6B0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0FFD908-E651-10FC-398C-D08CC72A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9B7B-2735-BA49-97E5-D3F0AC249DD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31F91D4-9B9D-AE58-9A02-2AE41D91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41AF797-2811-7E7F-366E-43496625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4AB7-2126-B540-9213-3331A3022E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163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CD3735-A77F-C958-5B9F-7E67A5EA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570BEEE-21D0-49F9-3A5D-7D03C311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59CB0F7-31B0-83A5-3A1C-21C061E75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23643D-32D3-CCB7-3712-386379A8C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CD90158-13D8-EDC0-A99E-668956613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280DBAA-4CB2-37BC-E7EA-A427EBC2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9B7B-2735-BA49-97E5-D3F0AC249DD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DF057D7-E87E-3620-8160-D2725212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F9D972B-88AD-7F38-75B3-979485FE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4AB7-2126-B540-9213-3331A3022E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057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A837DF-07BA-EE6D-4EDB-088ADE51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A63A49-EBB5-728B-0335-0BC8F1A0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9B7B-2735-BA49-97E5-D3F0AC249DD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947D387-7167-CB87-BC86-8F69386B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C201A64-F962-06DB-4D8C-8A406D91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4AB7-2126-B540-9213-3331A3022E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362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757D2B7-2CE4-42C4-95C6-0E7EF08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9B7B-2735-BA49-97E5-D3F0AC249DD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B1DC552-1C60-0856-0E63-ED2BDD52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4978F66-3AB8-2E31-74F0-6AEE541D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4AB7-2126-B540-9213-3331A3022E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72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24BA69-DD12-C864-B239-C321952B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0313836-1C07-8929-ABC8-0CF5D29B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E44ED8-D787-CF97-BE6E-8806006F7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1693CFC-6A7F-C581-2942-0ED657AC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9B7B-2735-BA49-97E5-D3F0AC249DD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A07344F-9181-7220-CD64-6DF40964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0C40D10-F43F-258D-2D1B-A7F96077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4AB7-2126-B540-9213-3331A3022E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145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03CA78-AE3A-564A-B913-D712507C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719608F-A0F8-FBD9-0C77-AE87DFAFC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DD6EBB2-6A16-C482-F12A-0F3FFE5BB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22BB6CF-AECA-D3D0-5D6C-0FC8A9C2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9B7B-2735-BA49-97E5-D3F0AC249DD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F738F27-3580-D6FB-ADDC-B0034108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9A9A98C-5C1A-CC96-492E-301C448D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4AB7-2126-B540-9213-3331A3022E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937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7F2EC19-FB4F-768A-6B6F-F6B1EBD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F27E55F-1124-A95C-3918-9C113CBFF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45A784F-35FE-B09A-2BC1-3A2F6D998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9B7B-2735-BA49-97E5-D3F0AC249DD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B5AD26C-EE22-A355-AAB3-8A7AE1D2F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E28301-9F3B-99FD-5045-630D47113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54AB7-2126-B540-9213-3331A3022E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854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0/0301446040002780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EBF1E2-DBCA-09DE-4A90-FDC590ED4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Validity of BMI as a measure of obesity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7BD644-ED31-3080-69A0-7356788C4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b-NO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V. P. </a:t>
            </a:r>
            <a:r>
              <a:rPr lang="nb-NO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Wickramasinghe</a:t>
            </a:r>
            <a:r>
              <a:rPr lang="nb-NO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G. J. </a:t>
            </a:r>
            <a:r>
              <a:rPr lang="nb-NO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Cleghorn</a:t>
            </a:r>
            <a:r>
              <a:rPr lang="nb-NO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K. A. </a:t>
            </a:r>
            <a:r>
              <a:rPr lang="nb-NO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Edmiston</a:t>
            </a:r>
            <a:r>
              <a:rPr lang="nb-NO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A. J. Murphy, R. A. Abbott &amp; P. S. W. Davies (2005) </a:t>
            </a:r>
            <a:r>
              <a:rPr lang="nb-NO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Validity</a:t>
            </a:r>
            <a:r>
              <a:rPr lang="nb-NO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of BMI as a </a:t>
            </a:r>
            <a:r>
              <a:rPr lang="nb-NO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measure</a:t>
            </a:r>
            <a:r>
              <a:rPr lang="nb-NO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of </a:t>
            </a:r>
            <a:r>
              <a:rPr lang="nb-NO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obesity</a:t>
            </a:r>
            <a:r>
              <a:rPr lang="nb-NO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nb-NO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Australian</a:t>
            </a:r>
            <a:r>
              <a:rPr lang="nb-NO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b-NO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white</a:t>
            </a:r>
            <a:r>
              <a:rPr lang="nb-NO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b-NO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Caucasian</a:t>
            </a:r>
            <a:r>
              <a:rPr lang="nb-NO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nb-NO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Australian</a:t>
            </a:r>
            <a:r>
              <a:rPr lang="nb-NO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Sri </a:t>
            </a:r>
            <a:r>
              <a:rPr lang="nb-NO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Lankan</a:t>
            </a:r>
            <a:r>
              <a:rPr lang="nb-NO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b-NO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children</a:t>
            </a:r>
            <a:r>
              <a:rPr lang="nb-NO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 Annals of Human </a:t>
            </a:r>
            <a:r>
              <a:rPr lang="nb-NO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Biology</a:t>
            </a:r>
            <a:r>
              <a:rPr lang="nb-NO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 32:1, 60-71, DOI: </a:t>
            </a:r>
            <a:r>
              <a:rPr lang="nb-NO" b="0" i="0" u="sng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  <a:hlinkClick r:id="rId2"/>
              </a:rPr>
              <a:t>10.1080/03014460400027805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0605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9262FB-4D53-12F0-EBA0-21DA64E0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V. Multiple regression analysis to assess the influence of ethnic origin on the relationship between %FM and BMI-Z score. </a:t>
            </a:r>
          </a:p>
        </p:txBody>
      </p:sp>
      <p:pic>
        <p:nvPicPr>
          <p:cNvPr id="5" name="Plassholder for innhold 4" descr="Et bilde som inneholder bord&#10;&#10;Automatisk generert beskrivelse">
            <a:extLst>
              <a:ext uri="{FF2B5EF4-FFF2-40B4-BE49-F238E27FC236}">
                <a16:creationId xmlns:a16="http://schemas.microsoft.com/office/drawing/2014/main" id="{F5C658A9-E09B-3B98-63A5-6E3B38BEE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657" y="1815847"/>
            <a:ext cx="8828685" cy="4765733"/>
          </a:xfrm>
        </p:spPr>
      </p:pic>
    </p:spTree>
    <p:extLst>
      <p:ext uri="{BB962C8B-B14F-4D97-AF65-F5344CB8AC3E}">
        <p14:creationId xmlns:p14="http://schemas.microsoft.com/office/powerpoint/2010/main" val="70136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7DEAB8-1F1D-2734-7428-1DD5E813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BMI is bad, but 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F00AE1A-2535-B8CE-2D66-D5210660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4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AAB658-A1DA-6F2D-ADF9-A9C90317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Introduction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6B58A4-5DEE-0014-9B5B-10567E3B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endParaRPr lang="en-US" dirty="0"/>
          </a:p>
          <a:p>
            <a:r>
              <a:rPr lang="en-US" dirty="0"/>
              <a:t>Subjects and methods</a:t>
            </a:r>
          </a:p>
          <a:p>
            <a:endParaRPr lang="en-US" dirty="0"/>
          </a:p>
          <a:p>
            <a:r>
              <a:rPr lang="en-US" dirty="0"/>
              <a:t>Results</a:t>
            </a:r>
          </a:p>
          <a:p>
            <a:endParaRPr lang="en-US" dirty="0"/>
          </a:p>
          <a:p>
            <a:r>
              <a:rPr lang="en-US" dirty="0"/>
              <a:t>Conclusions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0098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A0D943-7E23-0D18-60EA-06ED0BC6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Description</a:t>
            </a:r>
            <a:r>
              <a:rPr lang="nb-NO" dirty="0"/>
              <a:t> and </a:t>
            </a:r>
            <a:r>
              <a:rPr lang="nb-NO" dirty="0" err="1"/>
              <a:t>interpretations</a:t>
            </a:r>
            <a:r>
              <a:rPr lang="nb-NO" dirty="0"/>
              <a:t> of test scores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798259-21D4-9DD9-8A47-4256ADDBA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BMI &amp; FM</a:t>
            </a:r>
          </a:p>
          <a:p>
            <a:r>
              <a:rPr lang="nb-NO" dirty="0"/>
              <a:t>BMI &amp; %FM</a:t>
            </a:r>
          </a:p>
          <a:p>
            <a:r>
              <a:rPr lang="nb-NO" dirty="0"/>
              <a:t>BMI-Z &amp; FM</a:t>
            </a:r>
          </a:p>
          <a:p>
            <a:r>
              <a:rPr lang="nb-NO" dirty="0"/>
              <a:t>BMI-Z &amp; %FM </a:t>
            </a:r>
          </a:p>
          <a:p>
            <a:endParaRPr lang="nb-NO" dirty="0"/>
          </a:p>
          <a:p>
            <a:r>
              <a:rPr lang="nb-NO" dirty="0" err="1"/>
              <a:t>Validity</a:t>
            </a:r>
            <a:r>
              <a:rPr lang="nb-NO" dirty="0"/>
              <a:t> and </a:t>
            </a:r>
            <a:r>
              <a:rPr lang="nb-NO" dirty="0" err="1"/>
              <a:t>accuracy</a:t>
            </a:r>
            <a:endParaRPr lang="nb-NO" dirty="0"/>
          </a:p>
          <a:p>
            <a:endParaRPr lang="nb-NO" dirty="0"/>
          </a:p>
          <a:p>
            <a:r>
              <a:rPr lang="nb-NO" dirty="0"/>
              <a:t>Multiple linear </a:t>
            </a:r>
            <a:r>
              <a:rPr lang="nb-NO" dirty="0" err="1"/>
              <a:t>regression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892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6D2933-7793-73FD-7408-84C16396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 of validation processes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A535E13-59F2-E58E-3A00-E77B2DAB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/>
              <a:t>Evidence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Test Content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err="1"/>
              <a:t>Evidence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Response</a:t>
            </a:r>
            <a:r>
              <a:rPr lang="nb-NO" dirty="0"/>
              <a:t> </a:t>
            </a:r>
            <a:r>
              <a:rPr lang="nb-NO" dirty="0" err="1"/>
              <a:t>Processes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Evidence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Structure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Evidence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Relations to </a:t>
            </a:r>
            <a:r>
              <a:rPr lang="nb-NO" dirty="0" err="1"/>
              <a:t>Other</a:t>
            </a:r>
            <a:r>
              <a:rPr lang="nb-NO" dirty="0"/>
              <a:t> Variables</a:t>
            </a:r>
          </a:p>
          <a:p>
            <a:endParaRPr lang="nb-NO" dirty="0"/>
          </a:p>
          <a:p>
            <a:r>
              <a:rPr lang="nb-NO" dirty="0" err="1"/>
              <a:t>Evidence</a:t>
            </a:r>
            <a:r>
              <a:rPr lang="nb-NO" dirty="0"/>
              <a:t> for </a:t>
            </a:r>
            <a:r>
              <a:rPr lang="nb-NO" dirty="0" err="1"/>
              <a:t>Validity</a:t>
            </a:r>
            <a:r>
              <a:rPr lang="nb-NO" dirty="0"/>
              <a:t> and </a:t>
            </a:r>
            <a:r>
              <a:rPr lang="nb-NO" dirty="0" err="1"/>
              <a:t>Consequences</a:t>
            </a:r>
            <a:r>
              <a:rPr lang="nb-NO" dirty="0"/>
              <a:t> of Testing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065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DCEA01-6348-1DB7-E9E7-3BB1F652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Description</a:t>
            </a:r>
            <a:r>
              <a:rPr lang="nb-NO" dirty="0"/>
              <a:t> of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5E32197-26AE-D00A-00C9-97A3DCB8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I. Physical characteristics of the study population</a:t>
            </a:r>
          </a:p>
          <a:p>
            <a:r>
              <a:rPr lang="en-US" dirty="0"/>
              <a:t>Table II. Correlation coefficient (r) and level og significance of the relationship between BMI and other indices of body composition </a:t>
            </a:r>
          </a:p>
          <a:p>
            <a:r>
              <a:rPr lang="en-US" dirty="0"/>
              <a:t>Table III. Cases of obesity and overweight diagnosed by the difference criteria</a:t>
            </a:r>
          </a:p>
          <a:p>
            <a:r>
              <a:rPr lang="en-US" dirty="0"/>
              <a:t>Table IV. Validity of BMI as an indicator of obesity (%)</a:t>
            </a:r>
          </a:p>
          <a:p>
            <a:r>
              <a:rPr lang="en-US" dirty="0"/>
              <a:t>Table V. Multiple regression analysis to assess the influence of ethnic origin on the relationship between %FM and BMI-Z score.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0033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468A46-8716-CC83-70F8-A560EA4A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I. Physical characteristics of the study population</a:t>
            </a:r>
          </a:p>
        </p:txBody>
      </p:sp>
      <p:pic>
        <p:nvPicPr>
          <p:cNvPr id="5" name="Plassholder for innhold 4" descr="Et bilde som inneholder bord&#10;&#10;Automatisk generert beskrivelse">
            <a:extLst>
              <a:ext uri="{FF2B5EF4-FFF2-40B4-BE49-F238E27FC236}">
                <a16:creationId xmlns:a16="http://schemas.microsoft.com/office/drawing/2014/main" id="{E3615AA9-7D25-43D3-4696-6A296BD8B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690688"/>
            <a:ext cx="9372600" cy="4537190"/>
          </a:xfrm>
        </p:spPr>
      </p:pic>
    </p:spTree>
    <p:extLst>
      <p:ext uri="{BB962C8B-B14F-4D97-AF65-F5344CB8AC3E}">
        <p14:creationId xmlns:p14="http://schemas.microsoft.com/office/powerpoint/2010/main" val="38325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4652CD-5D7C-5279-8098-6A8DF033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II. Correlation coefficient (r) and level og significance of the relationship between BMI and other indices of body composition </a:t>
            </a:r>
          </a:p>
        </p:txBody>
      </p:sp>
      <p:pic>
        <p:nvPicPr>
          <p:cNvPr id="7" name="Plassholder for innhold 6" descr="Et bilde som inneholder tekst, kvittering, skjermbilde&#10;&#10;Automatisk generert beskrivelse">
            <a:extLst>
              <a:ext uri="{FF2B5EF4-FFF2-40B4-BE49-F238E27FC236}">
                <a16:creationId xmlns:a16="http://schemas.microsoft.com/office/drawing/2014/main" id="{B4C6FD43-B5C1-AE2C-EF36-5EF27CA7A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017" y="1879993"/>
            <a:ext cx="5139965" cy="4892727"/>
          </a:xfrm>
        </p:spPr>
      </p:pic>
    </p:spTree>
    <p:extLst>
      <p:ext uri="{BB962C8B-B14F-4D97-AF65-F5344CB8AC3E}">
        <p14:creationId xmlns:p14="http://schemas.microsoft.com/office/powerpoint/2010/main" val="72257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F42724-3B4F-3B00-8A7A-24BC02C5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III. Cases of obesity and overweight diagnosed by the difference criteria</a:t>
            </a:r>
          </a:p>
        </p:txBody>
      </p:sp>
      <p:pic>
        <p:nvPicPr>
          <p:cNvPr id="5" name="Plassholder for innhold 4" descr="Et bilde som inneholder bord&#10;&#10;Automatisk generert beskrivelse">
            <a:extLst>
              <a:ext uri="{FF2B5EF4-FFF2-40B4-BE49-F238E27FC236}">
                <a16:creationId xmlns:a16="http://schemas.microsoft.com/office/drawing/2014/main" id="{6D5B66D4-2930-C54B-39AE-801EDE375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070" y="1690688"/>
            <a:ext cx="9961860" cy="4687934"/>
          </a:xfrm>
        </p:spPr>
      </p:pic>
    </p:spTree>
    <p:extLst>
      <p:ext uri="{BB962C8B-B14F-4D97-AF65-F5344CB8AC3E}">
        <p14:creationId xmlns:p14="http://schemas.microsoft.com/office/powerpoint/2010/main" val="146640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BBC02D-2A44-D828-C28E-84643458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IV. Validity of BMI as an indicator of obesity (%)</a:t>
            </a:r>
          </a:p>
        </p:txBody>
      </p:sp>
      <p:pic>
        <p:nvPicPr>
          <p:cNvPr id="5" name="Plassholder for innhold 4" descr="Et bilde som inneholder bord&#10;&#10;Automatisk generert beskrivelse">
            <a:extLst>
              <a:ext uri="{FF2B5EF4-FFF2-40B4-BE49-F238E27FC236}">
                <a16:creationId xmlns:a16="http://schemas.microsoft.com/office/drawing/2014/main" id="{D9674F50-4DBB-A588-48BA-2B9F3C534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1690688"/>
            <a:ext cx="7258050" cy="5136736"/>
          </a:xfrm>
        </p:spPr>
      </p:pic>
    </p:spTree>
    <p:extLst>
      <p:ext uri="{BB962C8B-B14F-4D97-AF65-F5344CB8AC3E}">
        <p14:creationId xmlns:p14="http://schemas.microsoft.com/office/powerpoint/2010/main" val="48927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313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Office-tema</vt:lpstr>
      <vt:lpstr>Validity of BMI as a measure of obesity</vt:lpstr>
      <vt:lpstr>Introduction</vt:lpstr>
      <vt:lpstr>Description and interpretations of test scores</vt:lpstr>
      <vt:lpstr>Categorization of validation processes </vt:lpstr>
      <vt:lpstr>Description of results</vt:lpstr>
      <vt:lpstr>Table I. Physical characteristics of the study population</vt:lpstr>
      <vt:lpstr>Table II. Correlation coefficient (r) and level og significance of the relationship between BMI and other indices of body composition </vt:lpstr>
      <vt:lpstr>Table III. Cases of obesity and overweight diagnosed by the difference criteria</vt:lpstr>
      <vt:lpstr>Table IV. Validity of BMI as an indicator of obesity (%)</vt:lpstr>
      <vt:lpstr>Table V. Multiple regression analysis to assess the influence of ethnic origin on the relationship between %FM and BMI-Z score. </vt:lpstr>
      <vt:lpstr>BMI is bad, but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Validity of BMI as a measure of obesity</dc:title>
  <dc:creator>Morten Bredal</dc:creator>
  <cp:lastModifiedBy>Morten Bredal</cp:lastModifiedBy>
  <cp:revision>1</cp:revision>
  <dcterms:created xsi:type="dcterms:W3CDTF">2022-11-17T12:21:50Z</dcterms:created>
  <dcterms:modified xsi:type="dcterms:W3CDTF">2022-11-17T12:59:19Z</dcterms:modified>
</cp:coreProperties>
</file>