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7" r:id="rId10"/>
    <p:sldId id="268" r:id="rId11"/>
    <p:sldId id="269" r:id="rId12"/>
    <p:sldId id="266"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4E423B-202A-45B5-A006-8F72189F85C0}">
          <p14:sldIdLst>
            <p14:sldId id="256"/>
            <p14:sldId id="257"/>
          </p14:sldIdLst>
        </p14:section>
        <p14:section name="Untitled Section" id="{34601ADA-4242-418B-99F0-2E9866851BC3}">
          <p14:sldIdLst>
            <p14:sldId id="258"/>
            <p14:sldId id="261"/>
            <p14:sldId id="262"/>
            <p14:sldId id="263"/>
            <p14:sldId id="264"/>
            <p14:sldId id="265"/>
            <p14:sldId id="267"/>
            <p14:sldId id="268"/>
            <p14:sldId id="269"/>
            <p14:sldId id="266"/>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1E9E-8D1B-0D43-568E-10D8B1D491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C0DED-F9FE-CAB3-418F-654853B22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E1412E-B51D-E512-31A8-D8825BB98901}"/>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5" name="Footer Placeholder 4">
            <a:extLst>
              <a:ext uri="{FF2B5EF4-FFF2-40B4-BE49-F238E27FC236}">
                <a16:creationId xmlns:a16="http://schemas.microsoft.com/office/drawing/2014/main" id="{23C4220A-B8A2-3665-62A2-0924DA180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1DC13-ACC8-D492-005F-87561412CBCB}"/>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186959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5BC2-05CF-F98C-4870-65199F27D3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568C3A-6683-B4BB-6DB0-11491EFE30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2002D-A060-584B-1EC8-B462ED06B458}"/>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5" name="Footer Placeholder 4">
            <a:extLst>
              <a:ext uri="{FF2B5EF4-FFF2-40B4-BE49-F238E27FC236}">
                <a16:creationId xmlns:a16="http://schemas.microsoft.com/office/drawing/2014/main" id="{D2E510B6-68A1-51FB-8AF0-211F5A119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974B1-4108-5497-15B9-EE701BD8E3F0}"/>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347362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9840D-1761-B42B-9BC1-5A4068C134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E0A954-1551-EE50-8B19-56B6EB284D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98D8E-111F-565F-6AEA-437E8ED5BE6B}"/>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5" name="Footer Placeholder 4">
            <a:extLst>
              <a:ext uri="{FF2B5EF4-FFF2-40B4-BE49-F238E27FC236}">
                <a16:creationId xmlns:a16="http://schemas.microsoft.com/office/drawing/2014/main" id="{017F3DAA-7FC2-77A1-8F5F-F9B30951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62A74-A46B-3DDD-F0F0-60651A9EF9FA}"/>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26162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39FA-C206-5030-03AE-2A4EEEF47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F1245-488A-95E5-158D-597524658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1E77B-03B9-9AB0-4C8A-2C9ECCAEDA9A}"/>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5" name="Footer Placeholder 4">
            <a:extLst>
              <a:ext uri="{FF2B5EF4-FFF2-40B4-BE49-F238E27FC236}">
                <a16:creationId xmlns:a16="http://schemas.microsoft.com/office/drawing/2014/main" id="{1589E4A6-A9E7-B166-7E68-5E133F046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9EE8B-2B32-4C71-E756-E64FE91CBED8}"/>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206524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F237-1669-6AA8-6437-D096E30097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6C6938-2E07-579A-20BB-C8396873B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EB12B1-2030-4C90-9C73-AE0AE9803223}"/>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5" name="Footer Placeholder 4">
            <a:extLst>
              <a:ext uri="{FF2B5EF4-FFF2-40B4-BE49-F238E27FC236}">
                <a16:creationId xmlns:a16="http://schemas.microsoft.com/office/drawing/2014/main" id="{873277BB-D8A3-2A5A-0BEE-C652CE731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1EEA4-1FF0-5F20-BF23-83C0B64DBE98}"/>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291338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9ECB-F7F2-173F-AFA3-56CB27696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F5F20-A0B5-D9F6-24A4-3CBBD9A31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13B949-74A3-40BD-AAB3-46D72E55C6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30322-3F9B-5C50-E735-121E978FBDA7}"/>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6" name="Footer Placeholder 5">
            <a:extLst>
              <a:ext uri="{FF2B5EF4-FFF2-40B4-BE49-F238E27FC236}">
                <a16:creationId xmlns:a16="http://schemas.microsoft.com/office/drawing/2014/main" id="{ED7CB152-9D52-107F-2467-62424DC1E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F54C3-7B4D-38AD-444A-55299B07ECF7}"/>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31662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26E5-0E09-F28B-ED60-FF2188908A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881729-0A4F-00BD-71F4-A7A0B894B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8AEB5-66C3-5632-DD3C-B6FDF1C1B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546E82-2363-13BA-761E-0383CD21A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3ED23-AC2B-FDE7-04E9-1872498DA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4C3733-655C-7123-34A8-CC802B79C97F}"/>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8" name="Footer Placeholder 7">
            <a:extLst>
              <a:ext uri="{FF2B5EF4-FFF2-40B4-BE49-F238E27FC236}">
                <a16:creationId xmlns:a16="http://schemas.microsoft.com/office/drawing/2014/main" id="{14DE175C-570A-6958-2871-A511FA226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0DC982-530A-ED66-5247-9D9779669B15}"/>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400257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A984-DBC5-72F5-C672-832B6C2505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1130F-7D22-E386-0DB2-02EFA81DDBCC}"/>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4" name="Footer Placeholder 3">
            <a:extLst>
              <a:ext uri="{FF2B5EF4-FFF2-40B4-BE49-F238E27FC236}">
                <a16:creationId xmlns:a16="http://schemas.microsoft.com/office/drawing/2014/main" id="{41AD2AD4-2BE3-8B39-62AB-476085F6CA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C794B-EB6A-1063-7770-988548894CC8}"/>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92684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EFDB3-CD47-6860-5C7E-44F34A1B2491}"/>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3" name="Footer Placeholder 2">
            <a:extLst>
              <a:ext uri="{FF2B5EF4-FFF2-40B4-BE49-F238E27FC236}">
                <a16:creationId xmlns:a16="http://schemas.microsoft.com/office/drawing/2014/main" id="{4E208B79-EC4A-8C7E-BE7E-A5BF910C0F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94F3B-A33F-3A5F-03BB-A04CB499C7FF}"/>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366415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2323-5A21-4FDB-1268-D58B07B00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101EE6-9371-B481-6A53-FC29B0CBF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CD218D-B004-1D07-43AD-629D84614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E7172-1F80-6766-33FB-AC20ACB01353}"/>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6" name="Footer Placeholder 5">
            <a:extLst>
              <a:ext uri="{FF2B5EF4-FFF2-40B4-BE49-F238E27FC236}">
                <a16:creationId xmlns:a16="http://schemas.microsoft.com/office/drawing/2014/main" id="{98F4E4E4-E61F-09E0-398A-C15729934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6AA58-3DCC-AF2D-80A3-D9B96E4446F9}"/>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47995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C530-FD73-5FF0-BE5D-07088AFE2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15B4C3-E405-5B5D-7F03-E3C6451C58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C37C0D-4EEA-4007-E87D-EB0C0A354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77F80-526E-15D5-8B3E-6152038B0C9A}"/>
              </a:ext>
            </a:extLst>
          </p:cNvPr>
          <p:cNvSpPr>
            <a:spLocks noGrp="1"/>
          </p:cNvSpPr>
          <p:nvPr>
            <p:ph type="dt" sz="half" idx="10"/>
          </p:nvPr>
        </p:nvSpPr>
        <p:spPr/>
        <p:txBody>
          <a:bodyPr/>
          <a:lstStyle/>
          <a:p>
            <a:fld id="{0522AB5C-B7DF-4CB1-918F-F36883FB4436}" type="datetimeFigureOut">
              <a:rPr lang="en-US" smtClean="0"/>
              <a:t>11/17/2022</a:t>
            </a:fld>
            <a:endParaRPr lang="en-US"/>
          </a:p>
        </p:txBody>
      </p:sp>
      <p:sp>
        <p:nvSpPr>
          <p:cNvPr id="6" name="Footer Placeholder 5">
            <a:extLst>
              <a:ext uri="{FF2B5EF4-FFF2-40B4-BE49-F238E27FC236}">
                <a16:creationId xmlns:a16="http://schemas.microsoft.com/office/drawing/2014/main" id="{797AD63A-DCA5-687D-70BF-52609EF2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09A92-8F32-82E7-F300-01F81E4BB97D}"/>
              </a:ext>
            </a:extLst>
          </p:cNvPr>
          <p:cNvSpPr>
            <a:spLocks noGrp="1"/>
          </p:cNvSpPr>
          <p:nvPr>
            <p:ph type="sldNum" sz="quarter" idx="12"/>
          </p:nvPr>
        </p:nvSpPr>
        <p:spPr/>
        <p:txBody>
          <a:bodyPr/>
          <a:lstStyle/>
          <a:p>
            <a:fld id="{83F05673-D9F8-4F20-BB13-81CF234B4993}" type="slidenum">
              <a:rPr lang="en-US" smtClean="0"/>
              <a:t>‹#›</a:t>
            </a:fld>
            <a:endParaRPr lang="en-US"/>
          </a:p>
        </p:txBody>
      </p:sp>
    </p:spTree>
    <p:extLst>
      <p:ext uri="{BB962C8B-B14F-4D97-AF65-F5344CB8AC3E}">
        <p14:creationId xmlns:p14="http://schemas.microsoft.com/office/powerpoint/2010/main" val="407448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93A02-F37E-BF60-9005-A78A2B7E6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8E029-49AD-23DE-BBBA-0BD38A28F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D4B77-51A3-1997-1238-61984F6B8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2AB5C-B7DF-4CB1-918F-F36883FB4436}" type="datetimeFigureOut">
              <a:rPr lang="en-US" smtClean="0"/>
              <a:t>11/17/2022</a:t>
            </a:fld>
            <a:endParaRPr lang="en-US"/>
          </a:p>
        </p:txBody>
      </p:sp>
      <p:sp>
        <p:nvSpPr>
          <p:cNvPr id="5" name="Footer Placeholder 4">
            <a:extLst>
              <a:ext uri="{FF2B5EF4-FFF2-40B4-BE49-F238E27FC236}">
                <a16:creationId xmlns:a16="http://schemas.microsoft.com/office/drawing/2014/main" id="{E355E960-121C-BD27-955E-916220114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041C3-D45C-C8D2-626C-FCE17722D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05673-D9F8-4F20-BB13-81CF234B4993}" type="slidenum">
              <a:rPr lang="en-US" smtClean="0"/>
              <a:t>‹#›</a:t>
            </a:fld>
            <a:endParaRPr lang="en-US"/>
          </a:p>
        </p:txBody>
      </p:sp>
    </p:spTree>
    <p:extLst>
      <p:ext uri="{BB962C8B-B14F-4D97-AF65-F5344CB8AC3E}">
        <p14:creationId xmlns:p14="http://schemas.microsoft.com/office/powerpoint/2010/main" val="16870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BB8E-12C2-DDA4-3F91-408DC3FD29F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A102DDC-1258-3EAA-7D32-14007C1165E9}"/>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8E9BCEF6-7397-E352-68AD-CFAE0F47D26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0"/>
            <a:ext cx="12268199" cy="6900863"/>
          </a:xfrm>
          <a:prstGeom prst="rect">
            <a:avLst/>
          </a:prstGeom>
        </p:spPr>
      </p:pic>
      <p:sp>
        <p:nvSpPr>
          <p:cNvPr id="7" name="TextBox 6">
            <a:extLst>
              <a:ext uri="{FF2B5EF4-FFF2-40B4-BE49-F238E27FC236}">
                <a16:creationId xmlns:a16="http://schemas.microsoft.com/office/drawing/2014/main" id="{77492F01-A6AC-05A2-0125-22A092AB933F}"/>
              </a:ext>
            </a:extLst>
          </p:cNvPr>
          <p:cNvSpPr txBox="1"/>
          <p:nvPr/>
        </p:nvSpPr>
        <p:spPr>
          <a:xfrm flipH="1">
            <a:off x="2082799" y="2454057"/>
            <a:ext cx="8310879" cy="1877437"/>
          </a:xfrm>
          <a:prstGeom prst="rect">
            <a:avLst/>
          </a:prstGeom>
          <a:noFill/>
        </p:spPr>
        <p:txBody>
          <a:bodyPr wrap="square" rtlCol="0">
            <a:spAutoFit/>
          </a:bodyPr>
          <a:lstStyle/>
          <a:p>
            <a:pPr algn="ctr"/>
            <a:r>
              <a:rPr lang="en-US" sz="3600" b="1" dirty="0">
                <a:solidFill>
                  <a:schemeClr val="bg1"/>
                </a:solidFill>
              </a:rPr>
              <a:t>PRELIMINARY VALIDATION OF THE </a:t>
            </a:r>
            <a:r>
              <a:rPr lang="en-US" sz="4400" b="1" dirty="0">
                <a:solidFill>
                  <a:schemeClr val="bg1"/>
                </a:solidFill>
              </a:rPr>
              <a:t>SPORT FAN MOTIVATION SCALE </a:t>
            </a:r>
          </a:p>
          <a:p>
            <a:pPr algn="ctr"/>
            <a:r>
              <a:rPr lang="nb-NO" sz="3600" b="1" dirty="0">
                <a:solidFill>
                  <a:schemeClr val="bg1"/>
                </a:solidFill>
              </a:rPr>
              <a:t>- Daniel L. Wann</a:t>
            </a:r>
            <a:r>
              <a:rPr lang="en-US" sz="3600" b="1" dirty="0">
                <a:solidFill>
                  <a:schemeClr val="bg1"/>
                </a:solidFill>
              </a:rPr>
              <a:t> (1995)</a:t>
            </a:r>
          </a:p>
        </p:txBody>
      </p:sp>
    </p:spTree>
    <p:extLst>
      <p:ext uri="{BB962C8B-B14F-4D97-AF65-F5344CB8AC3E}">
        <p14:creationId xmlns:p14="http://schemas.microsoft.com/office/powerpoint/2010/main" val="114676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762635"/>
          </a:xfrm>
        </p:spPr>
        <p:txBody>
          <a:bodyPr>
            <a:normAutofit/>
          </a:bodyPr>
          <a:lstStyle/>
          <a:p>
            <a:pPr marL="0" indent="0">
              <a:buNone/>
            </a:pPr>
            <a:r>
              <a:rPr lang="en-US" sz="3200" b="1" dirty="0">
                <a:latin typeface="+mn-lt"/>
              </a:rPr>
              <a:t>Results</a:t>
            </a:r>
            <a:r>
              <a:rPr lang="nb-NO" sz="3200" b="1" dirty="0">
                <a:latin typeface="+mn-lt"/>
              </a:rPr>
              <a:t> (Study 2) </a:t>
            </a: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127760"/>
            <a:ext cx="10695940" cy="5059363"/>
          </a:xfrm>
        </p:spPr>
        <p:txBody>
          <a:bodyPr>
            <a:normAutofit/>
          </a:bodyPr>
          <a:lstStyle/>
          <a:p>
            <a:pPr marL="0" indent="0">
              <a:buNone/>
            </a:pPr>
            <a:r>
              <a:rPr lang="en-US" sz="2400" b="1" dirty="0"/>
              <a:t>Scale  analysis: </a:t>
            </a:r>
            <a:r>
              <a:rPr lang="nb-NO" sz="2400" dirty="0"/>
              <a:t>Eight factor model is an exceptional fit with the data. </a:t>
            </a:r>
            <a:endParaRPr lang="en-US" sz="2400" b="1" dirty="0"/>
          </a:p>
          <a:p>
            <a:pPr marL="0" indent="0">
              <a:buNone/>
            </a:pPr>
            <a:r>
              <a:rPr lang="en-US" sz="2400" b="1" dirty="0" err="1"/>
              <a:t>Chronbach`s</a:t>
            </a:r>
            <a:r>
              <a:rPr lang="en-US" sz="2400" b="1" dirty="0"/>
              <a:t> reliability alpha for entire scale: 0.90</a:t>
            </a:r>
          </a:p>
          <a:p>
            <a:pPr marL="0" indent="0">
              <a:buNone/>
            </a:pPr>
            <a:r>
              <a:rPr lang="nb-NO" sz="2400" dirty="0"/>
              <a:t> On the total SFMS and the eustress, self esteem, escape, entertainment, and aesthetic, men scored significantly higher than women, whereas women exhibited higher levels of motivation on the family subscale.</a:t>
            </a:r>
          </a:p>
          <a:p>
            <a:pPr marL="0" indent="0">
              <a:buNone/>
            </a:pPr>
            <a:r>
              <a:rPr lang="nb-NO" sz="2400" dirty="0"/>
              <a:t>Demographic: Two significant items, i.e., Age and income comes out significantly correlated with total SFMS. </a:t>
            </a:r>
          </a:p>
          <a:p>
            <a:pPr marL="0" indent="0">
              <a:buNone/>
            </a:pPr>
            <a:r>
              <a:rPr lang="nb-NO" sz="2400" dirty="0"/>
              <a:t>Enjoyment: total SFMS is positively correlated with each sport, significantly for 10 of the 13 sports. </a:t>
            </a:r>
          </a:p>
          <a:p>
            <a:pPr marL="0" indent="0">
              <a:buNone/>
            </a:pPr>
            <a:r>
              <a:rPr lang="nb-NO" sz="2400" dirty="0"/>
              <a:t>Test-retest reliability: Total SFMS and subscales are high level consistent.</a:t>
            </a:r>
            <a:endParaRPr lang="en-US" sz="2400" dirty="0"/>
          </a:p>
        </p:txBody>
      </p:sp>
    </p:spTree>
    <p:extLst>
      <p:ext uri="{BB962C8B-B14F-4D97-AF65-F5344CB8AC3E}">
        <p14:creationId xmlns:p14="http://schemas.microsoft.com/office/powerpoint/2010/main" val="129011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762635"/>
          </a:xfrm>
        </p:spPr>
        <p:txBody>
          <a:bodyPr>
            <a:normAutofit/>
          </a:bodyPr>
          <a:lstStyle/>
          <a:p>
            <a:pPr marL="0" indent="0">
              <a:buNone/>
            </a:pPr>
            <a:r>
              <a:rPr lang="en-US" sz="3200" b="1" dirty="0">
                <a:latin typeface="+mn-lt"/>
              </a:rPr>
              <a:t>Results</a:t>
            </a:r>
            <a:r>
              <a:rPr lang="nb-NO" sz="3200" b="1" dirty="0">
                <a:latin typeface="+mn-lt"/>
              </a:rPr>
              <a:t> (Study 2) </a:t>
            </a: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127760"/>
            <a:ext cx="10695940" cy="5059363"/>
          </a:xfrm>
        </p:spPr>
        <p:txBody>
          <a:bodyPr>
            <a:normAutofit/>
          </a:bodyPr>
          <a:lstStyle/>
          <a:p>
            <a:pPr marL="0" indent="0">
              <a:buNone/>
            </a:pPr>
            <a:r>
              <a:rPr lang="en-US" sz="2400" b="1" dirty="0"/>
              <a:t>Result Interpretations in the journal: </a:t>
            </a:r>
          </a:p>
          <a:p>
            <a:pPr>
              <a:buFont typeface="Wingdings" panose="05000000000000000000" pitchFamily="2" charset="2"/>
              <a:buChar char="Ø"/>
            </a:pPr>
            <a:r>
              <a:rPr lang="en-US" sz="2400" dirty="0"/>
              <a:t> Result of study 2 confirms that SFMS is an eight factor model.</a:t>
            </a:r>
          </a:p>
          <a:p>
            <a:pPr>
              <a:buFont typeface="Wingdings" panose="05000000000000000000" pitchFamily="2" charset="2"/>
              <a:buChar char="Ø"/>
            </a:pPr>
            <a:r>
              <a:rPr lang="nb-NO" sz="2400" dirty="0"/>
              <a:t>Study 2 demonstrates strong reliability of the instrument, as the test-retest correlation are highly significant. </a:t>
            </a:r>
          </a:p>
        </p:txBody>
      </p:sp>
    </p:spTree>
    <p:extLst>
      <p:ext uri="{BB962C8B-B14F-4D97-AF65-F5344CB8AC3E}">
        <p14:creationId xmlns:p14="http://schemas.microsoft.com/office/powerpoint/2010/main" val="246191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762635"/>
          </a:xfrm>
        </p:spPr>
        <p:txBody>
          <a:bodyPr>
            <a:noAutofit/>
          </a:bodyPr>
          <a:lstStyle/>
          <a:p>
            <a:pPr marL="0" indent="0">
              <a:buNone/>
            </a:pPr>
            <a:r>
              <a:rPr lang="en-US" sz="2000" b="1" dirty="0">
                <a:latin typeface="+mn-lt"/>
              </a:rPr>
              <a:t>Validation procedures in terms of the evidence categories in the Standards for Educational and</a:t>
            </a:r>
            <a:br>
              <a:rPr lang="en-US" sz="2000" b="1" dirty="0">
                <a:latin typeface="+mn-lt"/>
              </a:rPr>
            </a:br>
            <a:r>
              <a:rPr lang="en-US" sz="2000" b="1" dirty="0">
                <a:latin typeface="+mn-lt"/>
              </a:rPr>
              <a:t>Psychological Testing</a:t>
            </a:r>
            <a:r>
              <a:rPr lang="nb-NO" sz="2000" b="1" dirty="0">
                <a:latin typeface="+mn-lt"/>
              </a:rPr>
              <a:t> </a:t>
            </a: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127760"/>
            <a:ext cx="10695940" cy="5059363"/>
          </a:xfrm>
        </p:spPr>
        <p:txBody>
          <a:bodyPr>
            <a:normAutofit/>
          </a:bodyPr>
          <a:lstStyle/>
          <a:p>
            <a:pPr marL="0" indent="0">
              <a:buNone/>
            </a:pPr>
            <a:r>
              <a:rPr lang="nb-NO" sz="2400" dirty="0"/>
              <a:t>In this journal following validation evidence has been used:</a:t>
            </a:r>
          </a:p>
          <a:p>
            <a:pPr marL="457200" indent="-457200">
              <a:buAutoNum type="arabicPeriod"/>
            </a:pPr>
            <a:r>
              <a:rPr lang="en-US" sz="2400" dirty="0"/>
              <a:t>Criterion-related validity (Concurrent): Indicates the extent to which the instrument’s scores correlate with an external criterion i.e. motivation facets. </a:t>
            </a:r>
          </a:p>
          <a:p>
            <a:pPr marL="457200" indent="-457200">
              <a:buAutoNum type="arabicPeriod"/>
            </a:pPr>
            <a:r>
              <a:rPr lang="en-US" sz="2400" dirty="0"/>
              <a:t>Convergent validity: Possible predictor has been selected from different measures that measure possible SFMS. </a:t>
            </a:r>
          </a:p>
          <a:p>
            <a:pPr marL="0" indent="0">
              <a:buNone/>
            </a:pPr>
            <a:endParaRPr lang="nb-NO" sz="2400" dirty="0"/>
          </a:p>
        </p:txBody>
      </p:sp>
    </p:spTree>
    <p:extLst>
      <p:ext uri="{BB962C8B-B14F-4D97-AF65-F5344CB8AC3E}">
        <p14:creationId xmlns:p14="http://schemas.microsoft.com/office/powerpoint/2010/main" val="73314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762635"/>
          </a:xfrm>
        </p:spPr>
        <p:txBody>
          <a:bodyPr>
            <a:noAutofit/>
          </a:bodyPr>
          <a:lstStyle/>
          <a:p>
            <a:pPr marL="0" indent="0">
              <a:buNone/>
            </a:pPr>
            <a:r>
              <a:rPr lang="en-US" sz="2800" b="1" dirty="0">
                <a:latin typeface="+mn-lt"/>
              </a:rPr>
              <a:t>Evaluation of the validity of the test score interpretation and uses</a:t>
            </a:r>
            <a:endParaRPr lang="nb-NO" sz="2800" b="1" dirty="0">
              <a:latin typeface="+mn-lt"/>
            </a:endParaRP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127760"/>
            <a:ext cx="10695940" cy="5059363"/>
          </a:xfrm>
        </p:spPr>
        <p:txBody>
          <a:bodyPr>
            <a:normAutofit/>
          </a:bodyPr>
          <a:lstStyle/>
          <a:p>
            <a:pPr marL="0" indent="0" algn="just">
              <a:buNone/>
            </a:pPr>
            <a:r>
              <a:rPr lang="en-US" sz="1800" b="1" dirty="0"/>
              <a:t>Standard 1.1 : The test developer should set forth clearly how test scores are intended to be interpreted and consequently used. The population(s) for which a test is intended should be delimited clearly, and the construct or constructs that the test is intended to assess should be described clearly. </a:t>
            </a:r>
          </a:p>
          <a:p>
            <a:pPr marL="0" indent="0" algn="just">
              <a:buNone/>
            </a:pPr>
            <a:r>
              <a:rPr lang="en-US" sz="1800" dirty="0"/>
              <a:t>Comment: The test has been done with the sample with average age of 29 years, more than 90% participants are white and majority of them are students. So, it will not be valid to generalize the result. </a:t>
            </a:r>
          </a:p>
          <a:p>
            <a:pPr marL="0" indent="0" algn="just">
              <a:buNone/>
            </a:pPr>
            <a:endParaRPr lang="en-US" sz="1800" dirty="0"/>
          </a:p>
          <a:p>
            <a:pPr marL="0" indent="0" algn="just">
              <a:buNone/>
            </a:pPr>
            <a:r>
              <a:rPr lang="en-US" sz="1800" b="1" dirty="0"/>
              <a:t>Standard 1.2</a:t>
            </a:r>
            <a:r>
              <a:rPr lang="nb-NO" sz="1800" b="1" dirty="0"/>
              <a:t>:</a:t>
            </a:r>
            <a:r>
              <a:rPr lang="en-US" sz="1800" b="1" dirty="0"/>
              <a:t> A rationale should be presented for each intended interpretation of test scores for a given use, together with a summary of the evidence and theory bearing on the intended interpretation. </a:t>
            </a:r>
          </a:p>
          <a:p>
            <a:pPr marL="0" indent="0" algn="just">
              <a:buNone/>
            </a:pPr>
            <a:r>
              <a:rPr lang="en-US" sz="1800" dirty="0"/>
              <a:t>Comment: The uses of test scale has not been explained clearly. For example, how exactly this scale can be used in research investigating fan violence has not been mentioned. </a:t>
            </a:r>
          </a:p>
          <a:p>
            <a:pPr marL="0" indent="0" algn="just">
              <a:buNone/>
            </a:pPr>
            <a:r>
              <a:rPr lang="en-US" sz="1800" b="1" dirty="0"/>
              <a:t>Standard 1.3 If validity for some common or likely interpretation for a given use has not been evaluated, or if such an interpretation is inconsistent with available evidence, that fact should be made clear and potential users should be strongly cautioned about making unsupported interpretations. </a:t>
            </a:r>
          </a:p>
          <a:p>
            <a:pPr marL="0" indent="0" algn="just">
              <a:buNone/>
            </a:pPr>
            <a:r>
              <a:rPr lang="en-US" sz="1800" dirty="0"/>
              <a:t>Comment: It is yet to research the extent to which scores on the SFMS vary by sport types. If it varies by sports types, it will not be appropriate to generalize it by SPORTS.</a:t>
            </a:r>
          </a:p>
          <a:p>
            <a:pPr marL="0" indent="0" algn="just">
              <a:buNone/>
            </a:pPr>
            <a:endParaRPr lang="en-US" sz="1800" dirty="0"/>
          </a:p>
          <a:p>
            <a:pPr marL="0" indent="0">
              <a:buNone/>
            </a:pPr>
            <a:endParaRPr lang="nb-NO" sz="1800" b="1" dirty="0"/>
          </a:p>
        </p:txBody>
      </p:sp>
    </p:spTree>
    <p:extLst>
      <p:ext uri="{BB962C8B-B14F-4D97-AF65-F5344CB8AC3E}">
        <p14:creationId xmlns:p14="http://schemas.microsoft.com/office/powerpoint/2010/main" val="283206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762635"/>
          </a:xfrm>
        </p:spPr>
        <p:txBody>
          <a:bodyPr>
            <a:noAutofit/>
          </a:bodyPr>
          <a:lstStyle/>
          <a:p>
            <a:pPr marL="0" indent="0">
              <a:buNone/>
            </a:pPr>
            <a:r>
              <a:rPr lang="en-US" sz="2800" b="1" dirty="0">
                <a:latin typeface="+mn-lt"/>
              </a:rPr>
              <a:t>Evaluation of the validity of the test score interpretation and uses</a:t>
            </a:r>
            <a:endParaRPr lang="nb-NO" sz="2800" b="1" dirty="0">
              <a:latin typeface="+mn-lt"/>
            </a:endParaRP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127760"/>
            <a:ext cx="10695940" cy="5059363"/>
          </a:xfrm>
        </p:spPr>
        <p:txBody>
          <a:bodyPr>
            <a:normAutofit/>
          </a:bodyPr>
          <a:lstStyle/>
          <a:p>
            <a:pPr marL="0" indent="0" algn="just">
              <a:buNone/>
            </a:pPr>
            <a:r>
              <a:rPr lang="en-US" sz="2400" b="1" dirty="0"/>
              <a:t>Some interpretations not supported by any evidence in the study: </a:t>
            </a:r>
          </a:p>
          <a:p>
            <a:pPr marL="0" indent="0" algn="just">
              <a:buNone/>
            </a:pPr>
            <a:r>
              <a:rPr lang="en-US" sz="2400" dirty="0"/>
              <a:t>1. Swimming tends to be a family activity.</a:t>
            </a:r>
          </a:p>
          <a:p>
            <a:pPr marL="0" indent="0" algn="just">
              <a:buNone/>
            </a:pPr>
            <a:r>
              <a:rPr lang="en-US" sz="2400" dirty="0"/>
              <a:t>2. Because of the success of basketball team, family get it as a family gathering.</a:t>
            </a:r>
          </a:p>
          <a:p>
            <a:pPr marL="0" indent="0" algn="just">
              <a:buNone/>
            </a:pPr>
            <a:r>
              <a:rPr lang="en-US" sz="2400" dirty="0"/>
              <a:t>3. Fans who like wrestling gets a self esteem boost from the good-guy.</a:t>
            </a:r>
          </a:p>
          <a:p>
            <a:pPr marL="0" indent="0" algn="just">
              <a:buNone/>
            </a:pPr>
            <a:endParaRPr lang="en-US" sz="1800" dirty="0"/>
          </a:p>
          <a:p>
            <a:pPr marL="0" indent="0">
              <a:buNone/>
            </a:pPr>
            <a:endParaRPr lang="nb-NO" sz="1800" b="1" dirty="0"/>
          </a:p>
        </p:txBody>
      </p:sp>
    </p:spTree>
    <p:extLst>
      <p:ext uri="{BB962C8B-B14F-4D97-AF65-F5344CB8AC3E}">
        <p14:creationId xmlns:p14="http://schemas.microsoft.com/office/powerpoint/2010/main" val="215057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457F-B26B-CD62-B7A3-51228534C841}"/>
              </a:ext>
            </a:extLst>
          </p:cNvPr>
          <p:cNvSpPr>
            <a:spLocks noGrp="1"/>
          </p:cNvSpPr>
          <p:nvPr>
            <p:ph type="title"/>
          </p:nvPr>
        </p:nvSpPr>
        <p:spPr/>
        <p:txBody>
          <a:bodyPr>
            <a:normAutofit/>
          </a:bodyPr>
          <a:lstStyle/>
          <a:p>
            <a:r>
              <a:rPr lang="en-US" sz="3200" b="1" dirty="0">
                <a:latin typeface="+mn-lt"/>
              </a:rPr>
              <a:t>How people are involved with sports</a:t>
            </a:r>
            <a:r>
              <a:rPr lang="nb-NO" sz="3200" b="1" dirty="0">
                <a:latin typeface="+mn-lt"/>
              </a:rPr>
              <a:t>?</a:t>
            </a:r>
            <a:endParaRPr lang="en-US" sz="3200" b="1" dirty="0">
              <a:latin typeface="+mn-lt"/>
            </a:endParaRPr>
          </a:p>
        </p:txBody>
      </p:sp>
      <p:sp>
        <p:nvSpPr>
          <p:cNvPr id="3" name="Content Placeholder 2">
            <a:extLst>
              <a:ext uri="{FF2B5EF4-FFF2-40B4-BE49-F238E27FC236}">
                <a16:creationId xmlns:a16="http://schemas.microsoft.com/office/drawing/2014/main" id="{028BBE77-414F-235A-2B0C-F30F2101CB4D}"/>
              </a:ext>
            </a:extLst>
          </p:cNvPr>
          <p:cNvSpPr>
            <a:spLocks noGrp="1"/>
          </p:cNvSpPr>
          <p:nvPr>
            <p:ph idx="1"/>
          </p:nvPr>
        </p:nvSpPr>
        <p:spPr>
          <a:xfrm>
            <a:off x="838200" y="1300480"/>
            <a:ext cx="10515600" cy="4876483"/>
          </a:xfrm>
        </p:spPr>
        <p:txBody>
          <a:bodyPr/>
          <a:lstStyle/>
          <a:p>
            <a:pPr marL="0" indent="0">
              <a:buNone/>
            </a:pPr>
            <a:r>
              <a:rPr lang="nb-NO" sz="2400" b="1" dirty="0"/>
              <a:t>As a spectator </a:t>
            </a:r>
            <a:r>
              <a:rPr lang="nb-NO" sz="2400" dirty="0"/>
              <a:t>– One who is observse sport events, </a:t>
            </a:r>
          </a:p>
          <a:p>
            <a:pPr marL="0" indent="0">
              <a:buNone/>
            </a:pPr>
            <a:r>
              <a:rPr lang="nb-NO" sz="2400" dirty="0"/>
              <a:t>                                           OR</a:t>
            </a:r>
          </a:p>
          <a:p>
            <a:pPr marL="0" indent="0">
              <a:buNone/>
            </a:pPr>
            <a:r>
              <a:rPr lang="nb-NO" sz="2400" b="1" dirty="0"/>
              <a:t>As a Fan- </a:t>
            </a:r>
            <a:r>
              <a:rPr lang="nb-NO" sz="2400" dirty="0"/>
              <a:t>One who is enthusiastic about a particular sport or athlete</a:t>
            </a:r>
          </a:p>
          <a:p>
            <a:pPr marL="0" indent="0">
              <a:buNone/>
            </a:pPr>
            <a:endParaRPr lang="nb-NO" dirty="0"/>
          </a:p>
          <a:p>
            <a:pPr marL="0" indent="0">
              <a:buNone/>
            </a:pPr>
            <a:r>
              <a:rPr lang="nb-NO" sz="3200" b="1" dirty="0"/>
              <a:t>What are the motivations for sports fans?</a:t>
            </a:r>
          </a:p>
          <a:p>
            <a:pPr>
              <a:buFontTx/>
              <a:buChar char="-"/>
            </a:pPr>
            <a:r>
              <a:rPr lang="nb-NO" sz="2400" dirty="0"/>
              <a:t>Relatively little impirical work has examined these persons </a:t>
            </a:r>
          </a:p>
          <a:p>
            <a:pPr marL="0" indent="0">
              <a:buNone/>
            </a:pPr>
            <a:r>
              <a:rPr lang="nb-NO" dirty="0"/>
              <a:t>                                     </a:t>
            </a:r>
            <a:r>
              <a:rPr lang="nb-NO" sz="2000" dirty="0"/>
              <a:t>(Thomas, 1986; Zillmann, Bryant, and Sapolsky,1989)</a:t>
            </a:r>
          </a:p>
          <a:p>
            <a:pPr marL="0" indent="0">
              <a:buNone/>
            </a:pPr>
            <a:r>
              <a:rPr lang="nb-NO" sz="2400" dirty="0"/>
              <a:t>- Only 4% of the research published in sport psychology and sociology journals            focused on fans.              </a:t>
            </a:r>
            <a:r>
              <a:rPr lang="nb-NO" sz="2000" dirty="0"/>
              <a:t>( Wann and Hamlet, 1995)</a:t>
            </a:r>
            <a:endParaRPr lang="nb-NO" sz="2400" dirty="0"/>
          </a:p>
        </p:txBody>
      </p:sp>
    </p:spTree>
    <p:extLst>
      <p:ext uri="{BB962C8B-B14F-4D97-AF65-F5344CB8AC3E}">
        <p14:creationId xmlns:p14="http://schemas.microsoft.com/office/powerpoint/2010/main" val="222767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1325563"/>
          </a:xfrm>
        </p:spPr>
        <p:txBody>
          <a:bodyPr>
            <a:normAutofit/>
          </a:bodyPr>
          <a:lstStyle/>
          <a:p>
            <a:r>
              <a:rPr lang="nb-NO" sz="3200" b="1" dirty="0">
                <a:latin typeface="+mn-lt"/>
              </a:rPr>
              <a:t>Possible Motivations of Sports Fans</a:t>
            </a:r>
            <a:endParaRPr lang="en-US" sz="3200" b="1" dirty="0">
              <a:latin typeface="+mn-lt"/>
            </a:endParaRP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544320"/>
            <a:ext cx="10695940" cy="4642803"/>
          </a:xfrm>
        </p:spPr>
        <p:txBody>
          <a:bodyPr/>
          <a:lstStyle/>
          <a:p>
            <a:pPr marL="0" indent="0">
              <a:buNone/>
            </a:pPr>
            <a:r>
              <a:rPr lang="nb-NO" sz="2000" b="1" dirty="0"/>
              <a:t>8 motivation from different sport fan theories:</a:t>
            </a:r>
          </a:p>
          <a:p>
            <a:pPr marL="0" indent="0">
              <a:buNone/>
            </a:pPr>
            <a:r>
              <a:rPr lang="nb-NO" sz="2000" b="1" dirty="0"/>
              <a:t>1. Eustrees </a:t>
            </a:r>
            <a:r>
              <a:rPr lang="nb-NO" sz="2000" dirty="0"/>
              <a:t>- Branscombe and Wann,1994; Elias and Dunning,1970 Sloan,1989; </a:t>
            </a:r>
          </a:p>
          <a:p>
            <a:pPr marL="0" indent="0">
              <a:buNone/>
            </a:pPr>
            <a:r>
              <a:rPr lang="nb-NO" sz="2000" dirty="0"/>
              <a:t>                            Wenner and Gantz,1989</a:t>
            </a:r>
          </a:p>
          <a:p>
            <a:pPr marL="0" indent="0">
              <a:buNone/>
            </a:pPr>
            <a:r>
              <a:rPr lang="nb-NO" sz="2000" b="1" dirty="0"/>
              <a:t>2. Self esteem benefits </a:t>
            </a:r>
            <a:r>
              <a:rPr lang="nb-NO" sz="2000" dirty="0"/>
              <a:t>- Branscombe and Wann,1994; Sloan, 1989; Gantz, 1981</a:t>
            </a:r>
          </a:p>
          <a:p>
            <a:pPr marL="0" indent="0">
              <a:buNone/>
            </a:pPr>
            <a:r>
              <a:rPr lang="nb-NO" sz="2000" b="1" dirty="0"/>
              <a:t>3. Escape from everyday life </a:t>
            </a:r>
            <a:r>
              <a:rPr lang="nb-NO" sz="2000" dirty="0"/>
              <a:t>- McPherson, 1975; Sloan,1989; Smith ,1988</a:t>
            </a:r>
          </a:p>
          <a:p>
            <a:pPr marL="0" indent="0">
              <a:buNone/>
            </a:pPr>
            <a:r>
              <a:rPr lang="nb-NO" sz="2000" b="1" dirty="0"/>
              <a:t>4. Entertainment</a:t>
            </a:r>
            <a:r>
              <a:rPr lang="nb-NO" sz="2000" dirty="0"/>
              <a:t> - Sloan, 1989; Gantz, 1981; Zillmann et al., 1989</a:t>
            </a:r>
          </a:p>
          <a:p>
            <a:pPr marL="0" indent="0">
              <a:buNone/>
            </a:pPr>
            <a:r>
              <a:rPr lang="nb-NO" sz="2000" b="1" dirty="0"/>
              <a:t>5. Economic Factors </a:t>
            </a:r>
            <a:r>
              <a:rPr lang="nb-NO" sz="2000" dirty="0"/>
              <a:t>- Chorbajian, 1978; Guttmann, 1986</a:t>
            </a:r>
          </a:p>
          <a:p>
            <a:pPr marL="0" indent="0">
              <a:buNone/>
            </a:pPr>
            <a:r>
              <a:rPr lang="nb-NO" sz="2000" b="1" dirty="0"/>
              <a:t>6. Aesthetic Value </a:t>
            </a:r>
            <a:r>
              <a:rPr lang="nb-NO" sz="2000" dirty="0"/>
              <a:t>– Duncan 1983; Guttmann,1986; Sloan, 1989; Smith, 1988</a:t>
            </a:r>
          </a:p>
          <a:p>
            <a:pPr marL="0" indent="0">
              <a:buNone/>
            </a:pPr>
            <a:r>
              <a:rPr lang="nb-NO" sz="2000" b="1" dirty="0"/>
              <a:t>7. Affiliation needs </a:t>
            </a:r>
            <a:r>
              <a:rPr lang="nb-NO" sz="2000" dirty="0"/>
              <a:t>- Branscombe and Wann,1994; Guttmann,1986; Sloan, 1989 ; McPherson, 1975; </a:t>
            </a:r>
          </a:p>
          <a:p>
            <a:pPr marL="0" indent="0">
              <a:buNone/>
            </a:pPr>
            <a:r>
              <a:rPr lang="nb-NO" sz="2000" dirty="0"/>
              <a:t>                                      Smith ,1988; Wenner and Gantz, 1989</a:t>
            </a:r>
          </a:p>
          <a:p>
            <a:pPr marL="0" indent="0">
              <a:buNone/>
            </a:pPr>
            <a:r>
              <a:rPr lang="nb-NO" sz="2000" b="1" dirty="0"/>
              <a:t>8. Family Needs </a:t>
            </a:r>
            <a:r>
              <a:rPr lang="nb-NO" sz="2000" dirty="0"/>
              <a:t>- Guttmann,1986; Gantz, 1981</a:t>
            </a:r>
          </a:p>
          <a:p>
            <a:pPr marL="514350" indent="-514350">
              <a:buFont typeface="+mj-lt"/>
              <a:buAutoNum type="arabicPeriod"/>
            </a:pPr>
            <a:endParaRPr lang="en-US" dirty="0"/>
          </a:p>
        </p:txBody>
      </p:sp>
    </p:spTree>
    <p:extLst>
      <p:ext uri="{BB962C8B-B14F-4D97-AF65-F5344CB8AC3E}">
        <p14:creationId xmlns:p14="http://schemas.microsoft.com/office/powerpoint/2010/main" val="108029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1325563"/>
          </a:xfrm>
        </p:spPr>
        <p:txBody>
          <a:bodyPr>
            <a:normAutofit/>
          </a:bodyPr>
          <a:lstStyle/>
          <a:p>
            <a:r>
              <a:rPr lang="nb-NO" sz="3200" b="1" dirty="0">
                <a:latin typeface="+mn-lt"/>
              </a:rPr>
              <a:t>Objective </a:t>
            </a:r>
            <a:endParaRPr lang="en-US" sz="3200" b="1" dirty="0">
              <a:latin typeface="+mn-lt"/>
            </a:endParaRP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544320"/>
            <a:ext cx="10695940" cy="4642803"/>
          </a:xfrm>
        </p:spPr>
        <p:txBody>
          <a:bodyPr>
            <a:normAutofit/>
          </a:bodyPr>
          <a:lstStyle/>
          <a:p>
            <a:pPr>
              <a:buFont typeface="Wingdings" panose="05000000000000000000" pitchFamily="2" charset="2"/>
              <a:buChar char="ü"/>
            </a:pPr>
            <a:r>
              <a:rPr lang="nb-NO" sz="2400" dirty="0"/>
              <a:t> Valid and reliable measure of sport fan motivation has been unavailable to researchers</a:t>
            </a:r>
          </a:p>
          <a:p>
            <a:pPr>
              <a:buFont typeface="Wingdings" panose="05000000000000000000" pitchFamily="2" charset="2"/>
              <a:buChar char="ü"/>
            </a:pPr>
            <a:r>
              <a:rPr lang="nb-NO" sz="2400" dirty="0"/>
              <a:t>This study was an attempt to develop such a measure, the Sport Fan Motivation Scale(SFMS) </a:t>
            </a:r>
          </a:p>
          <a:p>
            <a:pPr>
              <a:buFont typeface="Wingdings" panose="05000000000000000000" pitchFamily="2" charset="2"/>
              <a:buChar char="ü"/>
            </a:pPr>
            <a:endParaRPr lang="nb-NO" sz="2400" dirty="0"/>
          </a:p>
          <a:p>
            <a:pPr marL="0" indent="0">
              <a:buNone/>
            </a:pPr>
            <a:r>
              <a:rPr lang="nb-NO" sz="2400" b="1" dirty="0"/>
              <a:t>Study 1 </a:t>
            </a:r>
            <a:r>
              <a:rPr lang="nb-NO" sz="2400" dirty="0"/>
              <a:t>examines the factor structures of the SFMS and the relationship between the SFMS and various demographic and sports involvement measures</a:t>
            </a:r>
          </a:p>
          <a:p>
            <a:pPr marL="0" indent="0">
              <a:buNone/>
            </a:pPr>
            <a:endParaRPr lang="nb-NO" sz="2400" dirty="0"/>
          </a:p>
          <a:p>
            <a:pPr marL="0" indent="0">
              <a:buNone/>
            </a:pPr>
            <a:r>
              <a:rPr lang="nb-NO" sz="2400" b="1" dirty="0"/>
              <a:t>Study 2 </a:t>
            </a:r>
            <a:r>
              <a:rPr lang="nb-NO" sz="2400" dirty="0"/>
              <a:t>reviews the the test-retest reliability of the SFMS and the relationships between the SFMS and the enjoyment of watching various sports</a:t>
            </a:r>
            <a:endParaRPr lang="en-US" sz="2400" dirty="0"/>
          </a:p>
        </p:txBody>
      </p:sp>
    </p:spTree>
    <p:extLst>
      <p:ext uri="{BB962C8B-B14F-4D97-AF65-F5344CB8AC3E}">
        <p14:creationId xmlns:p14="http://schemas.microsoft.com/office/powerpoint/2010/main" val="34529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1325563"/>
          </a:xfrm>
        </p:spPr>
        <p:txBody>
          <a:bodyPr>
            <a:normAutofit/>
          </a:bodyPr>
          <a:lstStyle/>
          <a:p>
            <a:r>
              <a:rPr lang="nb-NO" sz="3200" b="1" dirty="0">
                <a:latin typeface="+mn-lt"/>
              </a:rPr>
              <a:t>Method (Study 1) </a:t>
            </a:r>
            <a:endParaRPr lang="en-US" sz="3200" b="1" dirty="0">
              <a:latin typeface="+mn-lt"/>
            </a:endParaRP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544320"/>
            <a:ext cx="10695940" cy="4642803"/>
          </a:xfrm>
        </p:spPr>
        <p:txBody>
          <a:bodyPr>
            <a:normAutofit fontScale="92500" lnSpcReduction="10000"/>
          </a:bodyPr>
          <a:lstStyle/>
          <a:p>
            <a:pPr marL="0" indent="0">
              <a:buNone/>
            </a:pPr>
            <a:r>
              <a:rPr lang="en-US" sz="2400" dirty="0"/>
              <a:t>Subject</a:t>
            </a:r>
            <a:r>
              <a:rPr lang="nb-NO" sz="2400" dirty="0"/>
              <a:t>s: 272 (100 male, 172 female, mean age 22.9 years). 166 university students,</a:t>
            </a:r>
          </a:p>
          <a:p>
            <a:pPr marL="0" indent="0">
              <a:buNone/>
            </a:pPr>
            <a:r>
              <a:rPr lang="nb-NO" sz="2400" dirty="0"/>
              <a:t>                  remaining were associated with recreational softball league. White 90%,  </a:t>
            </a:r>
          </a:p>
          <a:p>
            <a:pPr marL="0" indent="0">
              <a:buNone/>
            </a:pPr>
            <a:r>
              <a:rPr lang="nb-NO" sz="2400" dirty="0"/>
              <a:t>                  black 7% and asian 3%.  </a:t>
            </a:r>
          </a:p>
          <a:p>
            <a:pPr marL="0" indent="0">
              <a:buNone/>
            </a:pPr>
            <a:r>
              <a:rPr lang="nb-NO" sz="2400" dirty="0"/>
              <a:t>Procedure: Group of 10-25. Six paged questionaire which takes approximately 30 minutes each.</a:t>
            </a:r>
          </a:p>
          <a:p>
            <a:pPr marL="0" indent="0">
              <a:buNone/>
            </a:pPr>
            <a:r>
              <a:rPr lang="en-US" sz="2400" dirty="0"/>
              <a:t>Materials: </a:t>
            </a:r>
          </a:p>
          <a:p>
            <a:pPr marL="0" indent="0">
              <a:buNone/>
            </a:pPr>
            <a:r>
              <a:rPr lang="en-US" sz="2400" dirty="0"/>
              <a:t>Section 1: Demographic items like age, gender, race, education, household income, </a:t>
            </a:r>
          </a:p>
          <a:p>
            <a:pPr marL="0" indent="0">
              <a:buNone/>
            </a:pPr>
            <a:r>
              <a:rPr lang="en-US" sz="2400" dirty="0"/>
              <a:t>                   level of study, number and order of siblings etc.</a:t>
            </a:r>
          </a:p>
          <a:p>
            <a:pPr marL="0" indent="0">
              <a:buNone/>
            </a:pPr>
            <a:r>
              <a:rPr lang="en-US" sz="2400" dirty="0"/>
              <a:t>Section 1: Scale for how much they consider themselves and their parents or friends to be sports fan – </a:t>
            </a:r>
          </a:p>
          <a:p>
            <a:pPr marL="0" indent="0">
              <a:buNone/>
            </a:pPr>
            <a:r>
              <a:rPr lang="en-US" sz="2400" dirty="0"/>
              <a:t>1= “Not at all a sports fan”, to</a:t>
            </a:r>
          </a:p>
          <a:p>
            <a:pPr marL="0" indent="0">
              <a:buNone/>
            </a:pPr>
            <a:r>
              <a:rPr lang="en-US" sz="2400" dirty="0"/>
              <a:t>8= “Very much a sports fan”</a:t>
            </a:r>
            <a:endParaRPr lang="nb-NO" sz="2400" dirty="0"/>
          </a:p>
        </p:txBody>
      </p:sp>
    </p:spTree>
    <p:extLst>
      <p:ext uri="{BB962C8B-B14F-4D97-AF65-F5344CB8AC3E}">
        <p14:creationId xmlns:p14="http://schemas.microsoft.com/office/powerpoint/2010/main" val="110238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1325563"/>
          </a:xfrm>
        </p:spPr>
        <p:txBody>
          <a:bodyPr>
            <a:normAutofit/>
          </a:bodyPr>
          <a:lstStyle/>
          <a:p>
            <a:r>
              <a:rPr lang="nb-NO" sz="3200" b="1" dirty="0">
                <a:latin typeface="+mn-lt"/>
              </a:rPr>
              <a:t>Method (Study 1) </a:t>
            </a:r>
            <a:endParaRPr lang="en-US" sz="3200" b="1" dirty="0">
              <a:latin typeface="+mn-lt"/>
            </a:endParaRP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544320"/>
            <a:ext cx="10695940" cy="4642803"/>
          </a:xfrm>
        </p:spPr>
        <p:txBody>
          <a:bodyPr>
            <a:normAutofit/>
          </a:bodyPr>
          <a:lstStyle/>
          <a:p>
            <a:pPr marL="0" indent="0">
              <a:buNone/>
            </a:pPr>
            <a:r>
              <a:rPr lang="en-US" sz="2400" dirty="0"/>
              <a:t>Section 2: 38 items designed to assess one of the different motivations for involvement as a sports fan. Likert scale format</a:t>
            </a:r>
          </a:p>
          <a:p>
            <a:pPr marL="0" indent="0">
              <a:buNone/>
            </a:pPr>
            <a:r>
              <a:rPr lang="en-US" sz="2400" dirty="0"/>
              <a:t>1= “This is not all descriptive of me”, to</a:t>
            </a:r>
          </a:p>
          <a:p>
            <a:pPr marL="0" indent="0">
              <a:buNone/>
            </a:pPr>
            <a:r>
              <a:rPr lang="en-US" sz="2400" dirty="0"/>
              <a:t>8= “This is very descriptive of me”</a:t>
            </a:r>
          </a:p>
          <a:p>
            <a:pPr marL="0" indent="0">
              <a:buNone/>
            </a:pPr>
            <a:endParaRPr lang="en-US" sz="2400" dirty="0"/>
          </a:p>
          <a:p>
            <a:pPr marL="0" indent="0">
              <a:buNone/>
            </a:pPr>
            <a:r>
              <a:rPr lang="en-US" sz="2400" b="1" dirty="0">
                <a:latin typeface="+mn-lt"/>
              </a:rPr>
              <a:t>Results</a:t>
            </a:r>
            <a:r>
              <a:rPr lang="nb-NO" sz="2400" b="1" dirty="0">
                <a:latin typeface="+mn-lt"/>
              </a:rPr>
              <a:t> (Study 1) </a:t>
            </a:r>
          </a:p>
          <a:p>
            <a:pPr marL="0" indent="0">
              <a:buNone/>
            </a:pPr>
            <a:r>
              <a:rPr lang="en-US" sz="2400" dirty="0"/>
              <a:t>Explanatory factor analysis: Item representing </a:t>
            </a:r>
            <a:r>
              <a:rPr lang="en-US" sz="2400" dirty="0" err="1"/>
              <a:t>austress</a:t>
            </a:r>
            <a:r>
              <a:rPr lang="en-US" sz="2400" dirty="0"/>
              <a:t> and self esteem subscales loaded on the same factor. Others loaded on separate scales.</a:t>
            </a:r>
          </a:p>
          <a:p>
            <a:pPr marL="0" indent="0">
              <a:buNone/>
            </a:pPr>
            <a:r>
              <a:rPr lang="en-US" sz="2400" dirty="0"/>
              <a:t>Items with highest loading with their factor have been included.</a:t>
            </a:r>
          </a:p>
          <a:p>
            <a:pPr marL="0" indent="0">
              <a:buNone/>
            </a:pPr>
            <a:r>
              <a:rPr lang="en-US" sz="2400" dirty="0"/>
              <a:t>Final scale: 23 items reflecting eight dimensions of fan motivation.</a:t>
            </a:r>
          </a:p>
          <a:p>
            <a:pPr marL="0" indent="0">
              <a:buNone/>
            </a:pPr>
            <a:endParaRPr lang="nb-NO" sz="2400" dirty="0"/>
          </a:p>
        </p:txBody>
      </p:sp>
    </p:spTree>
    <p:extLst>
      <p:ext uri="{BB962C8B-B14F-4D97-AF65-F5344CB8AC3E}">
        <p14:creationId xmlns:p14="http://schemas.microsoft.com/office/powerpoint/2010/main" val="228354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762635"/>
          </a:xfrm>
        </p:spPr>
        <p:txBody>
          <a:bodyPr>
            <a:normAutofit/>
          </a:bodyPr>
          <a:lstStyle/>
          <a:p>
            <a:pPr marL="0" indent="0">
              <a:buNone/>
            </a:pPr>
            <a:r>
              <a:rPr lang="en-US" sz="3200" b="1" dirty="0">
                <a:latin typeface="+mn-lt"/>
              </a:rPr>
              <a:t>Results</a:t>
            </a:r>
            <a:r>
              <a:rPr lang="nb-NO" sz="3200" b="1" dirty="0">
                <a:latin typeface="+mn-lt"/>
              </a:rPr>
              <a:t> (Study 1) </a:t>
            </a: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127760"/>
            <a:ext cx="10695940" cy="5059363"/>
          </a:xfrm>
        </p:spPr>
        <p:txBody>
          <a:bodyPr>
            <a:normAutofit fontScale="92500" lnSpcReduction="20000"/>
          </a:bodyPr>
          <a:lstStyle/>
          <a:p>
            <a:pPr marL="0" indent="0">
              <a:buNone/>
            </a:pPr>
            <a:r>
              <a:rPr lang="en-US" sz="2400" b="1" dirty="0"/>
              <a:t>Confirmatory factor analysis: </a:t>
            </a:r>
            <a:r>
              <a:rPr lang="en-US" sz="2400" dirty="0"/>
              <a:t>Conducted using EQS structural equation modeling program, was an attempt to fit the data to the hypothesized eight factor model.</a:t>
            </a:r>
          </a:p>
          <a:p>
            <a:pPr marL="0" indent="0">
              <a:buNone/>
            </a:pPr>
            <a:r>
              <a:rPr lang="en-US" sz="2400" dirty="0"/>
              <a:t>Comparing the confirmatory factor analysis among single factor, seven factor and eight factor model shows that, the data fit the eight</a:t>
            </a:r>
            <a:r>
              <a:rPr lang="nb-NO" sz="2400" dirty="0"/>
              <a:t>-</a:t>
            </a:r>
            <a:r>
              <a:rPr lang="en-US" sz="2400" dirty="0"/>
              <a:t>factor model extremely well. </a:t>
            </a:r>
          </a:p>
          <a:p>
            <a:pPr marL="0" indent="0">
              <a:buNone/>
            </a:pPr>
            <a:endParaRPr lang="en-US" sz="2400" b="1" dirty="0"/>
          </a:p>
          <a:p>
            <a:pPr marL="0" indent="0">
              <a:buNone/>
            </a:pPr>
            <a:r>
              <a:rPr lang="en-US" sz="2400" b="1" dirty="0" err="1"/>
              <a:t>Chronbach`s</a:t>
            </a:r>
            <a:r>
              <a:rPr lang="en-US" sz="2400" b="1" dirty="0"/>
              <a:t> reliability alpha for entire scale: 0.90</a:t>
            </a:r>
          </a:p>
          <a:p>
            <a:pPr marL="0" indent="0">
              <a:buNone/>
            </a:pPr>
            <a:r>
              <a:rPr lang="nb-NO" sz="2400" dirty="0"/>
              <a:t>1. Eustrees – 0.89</a:t>
            </a:r>
          </a:p>
          <a:p>
            <a:pPr marL="0" indent="0">
              <a:buNone/>
            </a:pPr>
            <a:r>
              <a:rPr lang="nb-NO" sz="2400" dirty="0"/>
              <a:t>2. Self esteem benefits – 0.78</a:t>
            </a:r>
          </a:p>
          <a:p>
            <a:pPr marL="0" indent="0">
              <a:buNone/>
            </a:pPr>
            <a:r>
              <a:rPr lang="nb-NO" sz="2400" dirty="0"/>
              <a:t>3. Escape from everyday life – 0.85</a:t>
            </a:r>
          </a:p>
          <a:p>
            <a:pPr marL="0" indent="0">
              <a:buNone/>
            </a:pPr>
            <a:r>
              <a:rPr lang="nb-NO" sz="2400" dirty="0"/>
              <a:t>4. Entertainment – 0.85</a:t>
            </a:r>
          </a:p>
          <a:p>
            <a:pPr marL="0" indent="0">
              <a:buNone/>
            </a:pPr>
            <a:r>
              <a:rPr lang="nb-NO" sz="2400" dirty="0"/>
              <a:t>5. Economic Factors – 0.84</a:t>
            </a:r>
          </a:p>
          <a:p>
            <a:pPr marL="0" indent="0">
              <a:buNone/>
            </a:pPr>
            <a:r>
              <a:rPr lang="nb-NO" sz="2400" dirty="0"/>
              <a:t>6. Aesthetic Value – 0.81</a:t>
            </a:r>
          </a:p>
          <a:p>
            <a:pPr marL="0" indent="0">
              <a:buNone/>
            </a:pPr>
            <a:r>
              <a:rPr lang="nb-NO" sz="2400" dirty="0"/>
              <a:t>7. Affiliation needs – 0.72</a:t>
            </a:r>
          </a:p>
          <a:p>
            <a:pPr marL="0" indent="0">
              <a:buNone/>
            </a:pPr>
            <a:r>
              <a:rPr lang="nb-NO" sz="2400" dirty="0"/>
              <a:t>8. Family Needs – 0.63</a:t>
            </a:r>
          </a:p>
          <a:p>
            <a:pPr marL="0" indent="0">
              <a:buNone/>
            </a:pPr>
            <a:endParaRPr lang="en-US" sz="2400" dirty="0"/>
          </a:p>
          <a:p>
            <a:pPr marL="0" indent="0">
              <a:buNone/>
            </a:pPr>
            <a:endParaRPr lang="en-US" sz="2400" dirty="0"/>
          </a:p>
          <a:p>
            <a:pPr marL="0" indent="0">
              <a:buNone/>
            </a:pPr>
            <a:endParaRPr lang="nb-NO" sz="2400" dirty="0"/>
          </a:p>
        </p:txBody>
      </p:sp>
    </p:spTree>
    <p:extLst>
      <p:ext uri="{BB962C8B-B14F-4D97-AF65-F5344CB8AC3E}">
        <p14:creationId xmlns:p14="http://schemas.microsoft.com/office/powerpoint/2010/main" val="99864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762635"/>
          </a:xfrm>
        </p:spPr>
        <p:txBody>
          <a:bodyPr>
            <a:normAutofit/>
          </a:bodyPr>
          <a:lstStyle/>
          <a:p>
            <a:pPr marL="0" indent="0">
              <a:buNone/>
            </a:pPr>
            <a:r>
              <a:rPr lang="en-US" sz="3200" b="1" dirty="0">
                <a:latin typeface="+mn-lt"/>
              </a:rPr>
              <a:t>Results</a:t>
            </a:r>
            <a:r>
              <a:rPr lang="nb-NO" sz="3200" b="1" dirty="0">
                <a:latin typeface="+mn-lt"/>
              </a:rPr>
              <a:t> (Study 1) </a:t>
            </a: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127760"/>
            <a:ext cx="10695940" cy="5059363"/>
          </a:xfrm>
        </p:spPr>
        <p:txBody>
          <a:bodyPr>
            <a:normAutofit lnSpcReduction="10000"/>
          </a:bodyPr>
          <a:lstStyle/>
          <a:p>
            <a:pPr marL="0" indent="0">
              <a:buNone/>
            </a:pPr>
            <a:r>
              <a:rPr lang="en-US" sz="2400" b="1" dirty="0"/>
              <a:t>Correlation  analysis: </a:t>
            </a:r>
          </a:p>
          <a:p>
            <a:pPr marL="457200" indent="-457200">
              <a:buAutoNum type="arabicPeriod"/>
            </a:pPr>
            <a:r>
              <a:rPr lang="en-US" sz="2400" dirty="0"/>
              <a:t>Correlation between the SFMS and variables such as level of identification and degree of self reported </a:t>
            </a:r>
            <a:r>
              <a:rPr lang="en-US" sz="2400" dirty="0" err="1"/>
              <a:t>fanship</a:t>
            </a:r>
            <a:r>
              <a:rPr lang="en-US" sz="2400" dirty="0"/>
              <a:t> have been used to establish the criterion validity of the instrument.</a:t>
            </a:r>
          </a:p>
          <a:p>
            <a:pPr marL="457200" indent="-457200">
              <a:buAutoNum type="arabicPeriod"/>
            </a:pPr>
            <a:r>
              <a:rPr lang="en-US" sz="2400" dirty="0"/>
              <a:t>Correlation with demographic variables have been used to show if the scale is sensitive to a specific population.</a:t>
            </a:r>
          </a:p>
          <a:p>
            <a:pPr marL="0" indent="0">
              <a:buNone/>
            </a:pPr>
            <a:r>
              <a:rPr lang="en-US" sz="2400" b="1" dirty="0"/>
              <a:t>Result Interpretations in the journal: </a:t>
            </a:r>
          </a:p>
          <a:p>
            <a:pPr>
              <a:buFont typeface="Wingdings" panose="05000000000000000000" pitchFamily="2" charset="2"/>
              <a:buChar char="Ø"/>
            </a:pPr>
            <a:r>
              <a:rPr lang="en-US" sz="2400" dirty="0"/>
              <a:t> Total SFMS is positively and significantly correlated with each measure of involvement , showing the validity of the scale.</a:t>
            </a:r>
          </a:p>
          <a:p>
            <a:pPr>
              <a:buFont typeface="Wingdings" panose="05000000000000000000" pitchFamily="2" charset="2"/>
              <a:buChar char="Ø"/>
            </a:pPr>
            <a:r>
              <a:rPr lang="en-US" sz="2400" dirty="0"/>
              <a:t>The correlations between subscales and the involvement items also supports the validity of instrument. Only the economic subscale fails to be significant.</a:t>
            </a:r>
          </a:p>
          <a:p>
            <a:pPr>
              <a:buFont typeface="Wingdings" panose="05000000000000000000" pitchFamily="2" charset="2"/>
              <a:buChar char="Ø"/>
            </a:pPr>
            <a:r>
              <a:rPr lang="en-US" sz="2400" dirty="0"/>
              <a:t>For demographic items, no significant correlation found for total SFMS measure. So SFMS is not dependent or unequally sensitive to any specific population.</a:t>
            </a:r>
          </a:p>
          <a:p>
            <a:pPr marL="0" indent="0">
              <a:buNone/>
            </a:pPr>
            <a:endParaRPr lang="nb-NO" sz="2400" dirty="0"/>
          </a:p>
        </p:txBody>
      </p:sp>
    </p:spTree>
    <p:extLst>
      <p:ext uri="{BB962C8B-B14F-4D97-AF65-F5344CB8AC3E}">
        <p14:creationId xmlns:p14="http://schemas.microsoft.com/office/powerpoint/2010/main" val="61417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1EB-3068-68F7-92EF-AF8812E6BBDC}"/>
              </a:ext>
            </a:extLst>
          </p:cNvPr>
          <p:cNvSpPr>
            <a:spLocks noGrp="1"/>
          </p:cNvSpPr>
          <p:nvPr>
            <p:ph type="title"/>
          </p:nvPr>
        </p:nvSpPr>
        <p:spPr>
          <a:xfrm>
            <a:off x="838200" y="365125"/>
            <a:ext cx="10515600" cy="1325563"/>
          </a:xfrm>
        </p:spPr>
        <p:txBody>
          <a:bodyPr>
            <a:normAutofit/>
          </a:bodyPr>
          <a:lstStyle/>
          <a:p>
            <a:r>
              <a:rPr lang="nb-NO" sz="3200" b="1" dirty="0">
                <a:latin typeface="+mn-lt"/>
              </a:rPr>
              <a:t>Method (Study 2) </a:t>
            </a:r>
            <a:endParaRPr lang="en-US" sz="3200" b="1" dirty="0">
              <a:latin typeface="+mn-lt"/>
            </a:endParaRPr>
          </a:p>
        </p:txBody>
      </p:sp>
      <p:sp>
        <p:nvSpPr>
          <p:cNvPr id="3" name="Content Placeholder 2">
            <a:extLst>
              <a:ext uri="{FF2B5EF4-FFF2-40B4-BE49-F238E27FC236}">
                <a16:creationId xmlns:a16="http://schemas.microsoft.com/office/drawing/2014/main" id="{75D88A41-1987-F5BD-95EF-DD4CFF02869B}"/>
              </a:ext>
            </a:extLst>
          </p:cNvPr>
          <p:cNvSpPr>
            <a:spLocks noGrp="1"/>
          </p:cNvSpPr>
          <p:nvPr>
            <p:ph idx="1"/>
          </p:nvPr>
        </p:nvSpPr>
        <p:spPr>
          <a:xfrm>
            <a:off x="838200" y="1270000"/>
            <a:ext cx="10695940" cy="4917123"/>
          </a:xfrm>
        </p:spPr>
        <p:txBody>
          <a:bodyPr>
            <a:normAutofit lnSpcReduction="10000"/>
          </a:bodyPr>
          <a:lstStyle/>
          <a:p>
            <a:pPr marL="0" indent="0">
              <a:buNone/>
            </a:pPr>
            <a:r>
              <a:rPr lang="en-US" sz="2400" dirty="0"/>
              <a:t>Subject</a:t>
            </a:r>
            <a:r>
              <a:rPr lang="nb-NO" sz="2400" dirty="0"/>
              <a:t>s: 144 (79 male, 65 female, mean age 23.0 years undergraduate psychology students. White 92%,  black 6% and asian 2%.  </a:t>
            </a:r>
          </a:p>
          <a:p>
            <a:pPr marL="0" indent="0">
              <a:buNone/>
            </a:pPr>
            <a:r>
              <a:rPr lang="nb-NO" sz="2400" dirty="0"/>
              <a:t>Procedure: Group of 10-25. Six paged questionaire which takes approximately 15 minutes each.</a:t>
            </a:r>
          </a:p>
          <a:p>
            <a:pPr marL="0" indent="0">
              <a:buNone/>
            </a:pPr>
            <a:r>
              <a:rPr lang="en-US" sz="2400" dirty="0"/>
              <a:t>Materials: </a:t>
            </a:r>
          </a:p>
          <a:p>
            <a:pPr marL="0" indent="0">
              <a:buNone/>
            </a:pPr>
            <a:r>
              <a:rPr lang="en-US" sz="2400" dirty="0"/>
              <a:t>Section 1: Demographic items identical to study 1.</a:t>
            </a:r>
          </a:p>
          <a:p>
            <a:pPr marL="0" indent="0">
              <a:buNone/>
            </a:pPr>
            <a:r>
              <a:rPr lang="en-US" sz="2400" dirty="0"/>
              <a:t>Section 2: 38 items developed in study 1</a:t>
            </a:r>
          </a:p>
          <a:p>
            <a:pPr marL="0" indent="0">
              <a:buNone/>
            </a:pPr>
            <a:r>
              <a:rPr lang="en-US" sz="2400" dirty="0"/>
              <a:t>1= “This is not all descriptive of me”, to</a:t>
            </a:r>
          </a:p>
          <a:p>
            <a:pPr marL="0" indent="0">
              <a:buNone/>
            </a:pPr>
            <a:r>
              <a:rPr lang="en-US" sz="2400" dirty="0"/>
              <a:t>8= “This is very descriptive of me”</a:t>
            </a:r>
          </a:p>
          <a:p>
            <a:pPr marL="0" indent="0">
              <a:buNone/>
            </a:pPr>
            <a:r>
              <a:rPr lang="en-US" sz="2400" dirty="0"/>
              <a:t>Section 3: Rate the extent they like 13 different sports.</a:t>
            </a:r>
          </a:p>
          <a:p>
            <a:pPr marL="0" indent="0">
              <a:buNone/>
            </a:pPr>
            <a:r>
              <a:rPr lang="en-US" sz="2400" dirty="0"/>
              <a:t>1= “I definitely do not like to watch this sport”, to</a:t>
            </a:r>
          </a:p>
          <a:p>
            <a:pPr marL="0" indent="0">
              <a:buNone/>
            </a:pPr>
            <a:r>
              <a:rPr lang="en-US" sz="2400" dirty="0"/>
              <a:t>8= “I definitely do not like to watch this sport”</a:t>
            </a:r>
          </a:p>
          <a:p>
            <a:pPr marL="0" indent="0">
              <a:buNone/>
            </a:pPr>
            <a:endParaRPr lang="nb-NO" sz="2400" dirty="0"/>
          </a:p>
        </p:txBody>
      </p:sp>
    </p:spTree>
    <p:extLst>
      <p:ext uri="{BB962C8B-B14F-4D97-AF65-F5344CB8AC3E}">
        <p14:creationId xmlns:p14="http://schemas.microsoft.com/office/powerpoint/2010/main" val="2346969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1526</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How people are involved with sports?</vt:lpstr>
      <vt:lpstr>Possible Motivations of Sports Fans</vt:lpstr>
      <vt:lpstr>Objective </vt:lpstr>
      <vt:lpstr>Method (Study 1) </vt:lpstr>
      <vt:lpstr>Method (Study 1) </vt:lpstr>
      <vt:lpstr>Results (Study 1) </vt:lpstr>
      <vt:lpstr>Results (Study 1) </vt:lpstr>
      <vt:lpstr>Method (Study 2) </vt:lpstr>
      <vt:lpstr>Results (Study 2) </vt:lpstr>
      <vt:lpstr>Results (Study 2) </vt:lpstr>
      <vt:lpstr>Validation procedures in terms of the evidence categories in the Standards for Educational and Psychological Testing </vt:lpstr>
      <vt:lpstr>Evaluation of the validity of the test score interpretation and uses</vt:lpstr>
      <vt:lpstr>Evaluation of the validity of the test score interpretation and uses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Sujon Hossain</dc:creator>
  <cp:lastModifiedBy>Sujon Hossain</cp:lastModifiedBy>
  <cp:revision>37</cp:revision>
  <dcterms:created xsi:type="dcterms:W3CDTF">2022-11-15T13:26:31Z</dcterms:created>
  <dcterms:modified xsi:type="dcterms:W3CDTF">2022-11-17T08:01:39Z</dcterms:modified>
</cp:coreProperties>
</file>