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im gonna talk about the paper called Montreal Cognitive Assessment, which is a validation study for mild cognitive </a:t>
            </a:r>
            <a:r>
              <a:rPr lang="en"/>
              <a:t>impairment</a:t>
            </a:r>
            <a:r>
              <a:rPr lang="en"/>
              <a:t> and alzheimer disease.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6c0334bb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6c0334bb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paper aims to validate a recently proposed </a:t>
            </a:r>
            <a:r>
              <a:rPr lang="en"/>
              <a:t>cognitive</a:t>
            </a:r>
            <a:r>
              <a:rPr lang="en"/>
              <a:t> screening test,the Montreal Cognitive Assessment (MoCA) as a screening test for Mild Cognitive </a:t>
            </a:r>
            <a:r>
              <a:rPr lang="en"/>
              <a:t>Impairment</a:t>
            </a:r>
            <a:r>
              <a:rPr lang="en"/>
              <a:t> and ALzheimer disease. This is done </a:t>
            </a:r>
            <a:r>
              <a:rPr lang="en"/>
              <a:t>through</a:t>
            </a:r>
            <a:r>
              <a:rPr lang="en"/>
              <a:t> an analysis of diagnostic accuracy.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paper uses a number of </a:t>
            </a:r>
            <a:r>
              <a:rPr lang="en"/>
              <a:t>quantitative</a:t>
            </a:r>
            <a:r>
              <a:rPr lang="en"/>
              <a:t> tests to </a:t>
            </a:r>
            <a:r>
              <a:rPr lang="en"/>
              <a:t>compare</a:t>
            </a:r>
            <a:r>
              <a:rPr lang="en"/>
              <a:t> the results of the most common use test (the Mini-Mental State Examination) and the new MoCA test.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Based on these tests the paper </a:t>
            </a:r>
            <a:r>
              <a:rPr lang="en"/>
              <a:t>conclude</a:t>
            </a:r>
            <a:r>
              <a:rPr lang="en"/>
              <a:t> by claiming that the new MoCA test is a better </a:t>
            </a:r>
            <a:r>
              <a:rPr lang="en"/>
              <a:t>cognitive</a:t>
            </a:r>
            <a:r>
              <a:rPr lang="en"/>
              <a:t> tool  than the Mini-Mental state </a:t>
            </a:r>
            <a:r>
              <a:rPr lang="en"/>
              <a:t>Examination</a:t>
            </a:r>
            <a:r>
              <a:rPr lang="en"/>
              <a:t> for the screening and monitoring of Mild </a:t>
            </a:r>
            <a:r>
              <a:rPr lang="en"/>
              <a:t>Cognitive</a:t>
            </a:r>
            <a:r>
              <a:rPr lang="en"/>
              <a:t> Impariment and Alzheimers disease.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6c0334bb3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6c0334bb3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Both tests are on paper tests where the test subject are given a score between 0 and 30 where a high score means a better </a:t>
            </a:r>
            <a:r>
              <a:rPr lang="en"/>
              <a:t>cognitive</a:t>
            </a:r>
            <a:r>
              <a:rPr lang="en"/>
              <a:t> performance.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paper its claimed that the MMSE is a is a widely recognized and used screening tool, so its not </a:t>
            </a:r>
            <a:r>
              <a:rPr lang="en"/>
              <a:t>actually</a:t>
            </a:r>
            <a:r>
              <a:rPr lang="en"/>
              <a:t> described in the </a:t>
            </a:r>
            <a:r>
              <a:rPr lang="en"/>
              <a:t>paper</a:t>
            </a:r>
            <a:r>
              <a:rPr lang="en"/>
              <a:t>. —&gt; but  is a set of 11 questions that doctors and other healthcare professionals commonly use to check for cognitive impairment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new screening tool (MoCA) is based on 6 </a:t>
            </a:r>
            <a:r>
              <a:rPr lang="en"/>
              <a:t>cognitive</a:t>
            </a:r>
            <a:r>
              <a:rPr lang="en"/>
              <a:t> domains: </a:t>
            </a:r>
            <a:endParaRPr/>
          </a:p>
          <a:p>
            <a:pPr indent="-317500" lvl="0" marL="457200" rtl="0" algn="l">
              <a:lnSpc>
                <a:spcPct val="115000"/>
              </a:lnSpc>
              <a:spcBef>
                <a:spcPts val="0"/>
              </a:spcBef>
              <a:spcAft>
                <a:spcPts val="0"/>
              </a:spcAft>
              <a:buClr>
                <a:srgbClr val="595959"/>
              </a:buClr>
              <a:buSzPts val="1400"/>
              <a:buChar char="●"/>
            </a:pPr>
            <a:r>
              <a:rPr b="1" lang="en" sz="1400">
                <a:solidFill>
                  <a:srgbClr val="595959"/>
                </a:solidFill>
              </a:rPr>
              <a:t>Executive functions </a:t>
            </a:r>
            <a:endParaRPr b="1" sz="1400">
              <a:solidFill>
                <a:srgbClr val="595959"/>
              </a:solidFill>
            </a:endParaRPr>
          </a:p>
          <a:p>
            <a:pPr indent="-317500" lvl="0" marL="457200" rtl="0" algn="l">
              <a:lnSpc>
                <a:spcPct val="115000"/>
              </a:lnSpc>
              <a:spcBef>
                <a:spcPts val="0"/>
              </a:spcBef>
              <a:spcAft>
                <a:spcPts val="0"/>
              </a:spcAft>
              <a:buClr>
                <a:srgbClr val="595959"/>
              </a:buClr>
              <a:buSzPts val="1400"/>
              <a:buChar char="●"/>
            </a:pPr>
            <a:r>
              <a:rPr b="1" lang="en" sz="1400">
                <a:solidFill>
                  <a:srgbClr val="595959"/>
                </a:solidFill>
              </a:rPr>
              <a:t>Visuospatial abilities</a:t>
            </a:r>
            <a:endParaRPr b="1" sz="1400">
              <a:solidFill>
                <a:srgbClr val="595959"/>
              </a:solidFill>
            </a:endParaRPr>
          </a:p>
          <a:p>
            <a:pPr indent="-317500" lvl="0" marL="457200" rtl="0" algn="l">
              <a:lnSpc>
                <a:spcPct val="115000"/>
              </a:lnSpc>
              <a:spcBef>
                <a:spcPts val="0"/>
              </a:spcBef>
              <a:spcAft>
                <a:spcPts val="0"/>
              </a:spcAft>
              <a:buClr>
                <a:srgbClr val="595959"/>
              </a:buClr>
              <a:buSzPts val="1400"/>
              <a:buChar char="●"/>
            </a:pPr>
            <a:r>
              <a:rPr b="1" lang="en" sz="1400">
                <a:solidFill>
                  <a:srgbClr val="595959"/>
                </a:solidFill>
              </a:rPr>
              <a:t>Short-term memory</a:t>
            </a:r>
            <a:endParaRPr b="1" sz="1400">
              <a:solidFill>
                <a:srgbClr val="595959"/>
              </a:solidFill>
            </a:endParaRPr>
          </a:p>
          <a:p>
            <a:pPr indent="-317500" lvl="0" marL="457200" rtl="0" algn="l">
              <a:lnSpc>
                <a:spcPct val="115000"/>
              </a:lnSpc>
              <a:spcBef>
                <a:spcPts val="0"/>
              </a:spcBef>
              <a:spcAft>
                <a:spcPts val="0"/>
              </a:spcAft>
              <a:buClr>
                <a:srgbClr val="595959"/>
              </a:buClr>
              <a:buSzPts val="1400"/>
              <a:buChar char="●"/>
            </a:pPr>
            <a:r>
              <a:rPr b="1" lang="en" sz="1400">
                <a:solidFill>
                  <a:srgbClr val="595959"/>
                </a:solidFill>
              </a:rPr>
              <a:t>Language</a:t>
            </a:r>
            <a:endParaRPr b="1" sz="1400">
              <a:solidFill>
                <a:srgbClr val="595959"/>
              </a:solidFill>
            </a:endParaRPr>
          </a:p>
          <a:p>
            <a:pPr indent="-317500" lvl="0" marL="457200" rtl="0" algn="l">
              <a:lnSpc>
                <a:spcPct val="115000"/>
              </a:lnSpc>
              <a:spcBef>
                <a:spcPts val="0"/>
              </a:spcBef>
              <a:spcAft>
                <a:spcPts val="0"/>
              </a:spcAft>
              <a:buClr>
                <a:srgbClr val="595959"/>
              </a:buClr>
              <a:buSzPts val="1400"/>
              <a:buChar char="●"/>
            </a:pPr>
            <a:r>
              <a:rPr b="1" lang="en" sz="1400">
                <a:solidFill>
                  <a:srgbClr val="595959"/>
                </a:solidFill>
              </a:rPr>
              <a:t>Attention, concentration and working memory </a:t>
            </a:r>
            <a:endParaRPr b="1" sz="1400">
              <a:solidFill>
                <a:srgbClr val="595959"/>
              </a:solidFill>
            </a:endParaRPr>
          </a:p>
          <a:p>
            <a:pPr indent="-317500" lvl="0" marL="457200" rtl="0" algn="l">
              <a:lnSpc>
                <a:spcPct val="115000"/>
              </a:lnSpc>
              <a:spcBef>
                <a:spcPts val="0"/>
              </a:spcBef>
              <a:spcAft>
                <a:spcPts val="0"/>
              </a:spcAft>
              <a:buClr>
                <a:srgbClr val="595959"/>
              </a:buClr>
              <a:buSzPts val="1400"/>
              <a:buChar char="●"/>
            </a:pPr>
            <a:r>
              <a:rPr b="1" lang="en" sz="1400">
                <a:solidFill>
                  <a:srgbClr val="595959"/>
                </a:solidFill>
              </a:rPr>
              <a:t>Temporal and spatial orientation </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i="1" lang="en" sz="1200">
                <a:solidFill>
                  <a:srgbClr val="202124"/>
                </a:solidFill>
                <a:highlight>
                  <a:srgbClr val="FFFFFF"/>
                </a:highlight>
              </a:rPr>
              <a:t>Visuospatial ability refers to a person's capacity to identify visual and spatial relationships among objects</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en"/>
              <a:t>Where the results of the six domains should form an overall score which gives us a result of the test-takers </a:t>
            </a:r>
            <a:r>
              <a:rPr lang="en"/>
              <a:t>cognitive</a:t>
            </a:r>
            <a:r>
              <a:rPr lang="en"/>
              <a:t> </a:t>
            </a:r>
            <a:r>
              <a:rPr lang="en"/>
              <a:t>performance which again can be used to diagnose the test-takers within cognitive impairments.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6c0334bb3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6c0334bb3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participants is a sample of totally 360 people distributed between three subgroups: 90 people with mild cognitive </a:t>
            </a:r>
            <a:r>
              <a:rPr lang="en"/>
              <a:t>impairment</a:t>
            </a:r>
            <a:r>
              <a:rPr lang="en"/>
              <a:t>, 90 people with </a:t>
            </a:r>
            <a:r>
              <a:rPr lang="en"/>
              <a:t>alzheimer's</a:t>
            </a:r>
            <a:r>
              <a:rPr lang="en"/>
              <a:t> disease and 180 people (90 for each of the previous two groups) in the control group.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patients </a:t>
            </a:r>
            <a:r>
              <a:rPr lang="en"/>
              <a:t>were</a:t>
            </a:r>
            <a:r>
              <a:rPr lang="en"/>
              <a:t> </a:t>
            </a:r>
            <a:r>
              <a:rPr lang="en"/>
              <a:t>recruited</a:t>
            </a:r>
            <a:r>
              <a:rPr lang="en"/>
              <a:t> from the dementia Clinic of Coimbra University </a:t>
            </a:r>
            <a:r>
              <a:rPr lang="en"/>
              <a:t>Hospital</a:t>
            </a:r>
            <a:r>
              <a:rPr lang="en"/>
              <a:t> and control groups from a MoCA normative study for of the intended popula</a:t>
            </a:r>
            <a:r>
              <a:rPr lang="en"/>
              <a:t>sjon.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The control group where matched with the patients sex, age and education level.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6c0334bb3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6c0334bb3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study used a t-test and looked at the p-value to look at the group differences, as seen in this figure. Where MCI indicates Mild </a:t>
            </a:r>
            <a:r>
              <a:rPr lang="en"/>
              <a:t>Cognitive</a:t>
            </a:r>
            <a:r>
              <a:rPr lang="en"/>
              <a:t> Impairment, C-MCI indicates control group for the group. AD means </a:t>
            </a:r>
            <a:r>
              <a:rPr lang="en"/>
              <a:t>Alzheimer's</a:t>
            </a:r>
            <a:r>
              <a:rPr lang="en"/>
              <a:t> disease and C-AD the control group. They have </a:t>
            </a:r>
            <a:r>
              <a:rPr lang="en"/>
              <a:t>divided</a:t>
            </a:r>
            <a:r>
              <a:rPr lang="en"/>
              <a:t> the evidences into the six </a:t>
            </a:r>
            <a:r>
              <a:rPr lang="en"/>
              <a:t>cognitive</a:t>
            </a:r>
            <a:r>
              <a:rPr lang="en"/>
              <a:t> domains within the MoCA test.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6c0334bb3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6c0334bb3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he first one here showing internal consistency by cronbach alpha, within Mild cognitive Impairment, Alzheimer's Disease, the control groups and the whole study group.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To assess test-retest reliability, intraclass correlation between scores at baseline and at follow-up after 3 and 18 months for the control patients were calculated, Which is what t</a:t>
            </a:r>
            <a:r>
              <a:rPr lang="en"/>
              <a:t>he second columns shows.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third shows correlation between the scores of the two tests.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6c0334bb3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6c0334bb3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diagnostic accuracy of the MoCA and the MMSE the study used a curve analysis where the areas under the curve can vary between 0.and 1, with a larger area under the curve indicating better diagnostic accuracy.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Where the MoCA is the dark grey line and MMSE is the light gray line. Where the left box is detecting Mild Cognitive </a:t>
            </a:r>
            <a:r>
              <a:rPr lang="en"/>
              <a:t>Impairment</a:t>
            </a:r>
            <a:r>
              <a:rPr lang="en"/>
              <a:t> and the right is detecting </a:t>
            </a:r>
            <a:r>
              <a:rPr lang="en"/>
              <a:t>Alzheimer's</a:t>
            </a:r>
            <a:r>
              <a:rPr lang="en"/>
              <a:t> Disease.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6c0334bb3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6c0334bb3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 use evidence based on response processes, since they use quantitative methods by comparing test scores from the MoCA and MMSE tests, which is collected from a study sample carefully selected to test </a:t>
            </a:r>
            <a:r>
              <a:rPr lang="en"/>
              <a:t>what's</a:t>
            </a:r>
            <a:r>
              <a:rPr lang="en"/>
              <a:t> intended.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study also use evidence based on internal structure which is when the relationships among test items and tests components conform to the construct on which the proposed test score interpretations are based. This is used since the study looks at the relationship </a:t>
            </a:r>
            <a:r>
              <a:rPr lang="en"/>
              <a:t>between</a:t>
            </a:r>
            <a:r>
              <a:rPr lang="en"/>
              <a:t> the test elements by looking at both the different subgroups relationship to each other but also the </a:t>
            </a:r>
            <a:r>
              <a:rPr lang="en">
                <a:solidFill>
                  <a:schemeClr val="dk1"/>
                </a:solidFill>
              </a:rPr>
              <a:t>Mild Cognitive Impairment and the alzheimer disease group first once during the test, then again 3 months later and once more 18 months later.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6c0334bb3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6c0334bb3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analysis of group differences indicates that both instruments are able to distinguish between the clinical group and the control groups. However, the differences between the groups </a:t>
            </a:r>
            <a:r>
              <a:rPr lang="en"/>
              <a:t>were</a:t>
            </a:r>
            <a:r>
              <a:rPr lang="en"/>
              <a:t> much more pronounced when the MoCA was used, in comparison with the MMSE.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a:t>Also the results </a:t>
            </a:r>
            <a:r>
              <a:rPr lang="en"/>
              <a:t>showed</a:t>
            </a:r>
            <a:r>
              <a:rPr lang="en"/>
              <a:t> </a:t>
            </a:r>
            <a:r>
              <a:rPr lang="en" sz="1400">
                <a:solidFill>
                  <a:srgbClr val="595959"/>
                </a:solidFill>
              </a:rPr>
              <a:t>statistically significant differences for all cognitive domains of the MoCA and in all group comparisons, which proves a higher capacity of the MoCA to differ between normal aging and aging with cognitive decline, as well as between </a:t>
            </a:r>
            <a:r>
              <a:rPr lang="en">
                <a:solidFill>
                  <a:schemeClr val="dk1"/>
                </a:solidFill>
              </a:rPr>
              <a:t>Mild Cognitive Impairment and alzheimer's disease.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The curve analysis shows that the MoCA is better suited to correctly diagnose patients than the MMSE.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All together i would say that the conclusion and validity evidence of this paper is based on actual findings based on a number of different quantitative tests. They do not find evidence based on consequences of testing, but through response processes and internal structure. I would say the results are well validated and is legitimate results.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NOT CONTENT (litteratur review), consequence of testing or relations to other variables.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Montreal Cognitive Assessment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Validation Study for Mild Cognitive </a:t>
            </a:r>
            <a:r>
              <a:rPr lang="en"/>
              <a:t>Impairment</a:t>
            </a:r>
            <a:r>
              <a:rPr lang="en"/>
              <a:t> and Alzheimer Disease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Abstract </a:t>
            </a:r>
            <a:endParaRPr b="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Screening tests for Mild Cognitive </a:t>
            </a:r>
            <a:r>
              <a:rPr lang="en"/>
              <a:t>Impairment</a:t>
            </a:r>
            <a:r>
              <a:rPr lang="en"/>
              <a:t> and Alzheimer disease </a:t>
            </a:r>
            <a:endParaRPr/>
          </a:p>
          <a:p>
            <a:pPr indent="-342900" lvl="0" marL="457200" rtl="0" algn="l">
              <a:spcBef>
                <a:spcPts val="0"/>
              </a:spcBef>
              <a:spcAft>
                <a:spcPts val="0"/>
              </a:spcAft>
              <a:buSzPts val="1800"/>
              <a:buChar char="●"/>
            </a:pPr>
            <a:r>
              <a:rPr lang="en"/>
              <a:t>Proposed as a cognitive screening test: The Montreal Cognitive Assessment (MoCA) </a:t>
            </a:r>
            <a:endParaRPr/>
          </a:p>
          <a:p>
            <a:pPr indent="-342900" lvl="0" marL="457200" rtl="0" algn="l">
              <a:spcBef>
                <a:spcPts val="0"/>
              </a:spcBef>
              <a:spcAft>
                <a:spcPts val="0"/>
              </a:spcAft>
              <a:buSzPts val="1800"/>
              <a:buChar char="●"/>
            </a:pPr>
            <a:r>
              <a:rPr lang="en"/>
              <a:t>Already in-use test: Mini-</a:t>
            </a:r>
            <a:r>
              <a:rPr lang="en"/>
              <a:t>Mental</a:t>
            </a:r>
            <a:r>
              <a:rPr lang="en"/>
              <a:t> State Examination (MMSE)</a:t>
            </a:r>
            <a:endParaRPr/>
          </a:p>
          <a:p>
            <a:pPr indent="-342900" lvl="0" marL="457200" rtl="0" algn="l">
              <a:spcBef>
                <a:spcPts val="0"/>
              </a:spcBef>
              <a:spcAft>
                <a:spcPts val="0"/>
              </a:spcAft>
              <a:buSzPts val="1800"/>
              <a:buChar char="●"/>
            </a:pPr>
            <a:r>
              <a:rPr lang="en"/>
              <a:t>Compare the results of the two tests </a:t>
            </a:r>
            <a:endParaRPr/>
          </a:p>
          <a:p>
            <a:pPr indent="-342900" lvl="0" marL="457200" rtl="0" algn="l">
              <a:spcBef>
                <a:spcPts val="0"/>
              </a:spcBef>
              <a:spcAft>
                <a:spcPts val="0"/>
              </a:spcAft>
              <a:buSzPts val="1800"/>
              <a:buChar char="●"/>
            </a:pPr>
            <a:r>
              <a:rPr lang="en"/>
              <a:t>Conclude by claiming that the MoCA test is a better tool for the intended use than MMSE</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The tests</a:t>
            </a:r>
            <a:endParaRPr b="1"/>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10832" lvl="0" marL="457200" rtl="0" algn="l">
              <a:spcBef>
                <a:spcPts val="0"/>
              </a:spcBef>
              <a:spcAft>
                <a:spcPts val="0"/>
              </a:spcAft>
              <a:buSzPct val="100000"/>
              <a:buChar char="●"/>
            </a:pPr>
            <a:r>
              <a:rPr b="1" lang="en"/>
              <a:t>Score 0-30 points (higher scores indicates better cognitive performance) </a:t>
            </a:r>
            <a:endParaRPr b="1"/>
          </a:p>
          <a:p>
            <a:pPr indent="0" lvl="0" marL="0" rtl="0" algn="l">
              <a:spcBef>
                <a:spcPts val="1200"/>
              </a:spcBef>
              <a:spcAft>
                <a:spcPts val="0"/>
              </a:spcAft>
              <a:buNone/>
            </a:pPr>
            <a:r>
              <a:t/>
            </a:r>
            <a:endParaRPr b="1"/>
          </a:p>
          <a:p>
            <a:pPr indent="0" lvl="0" marL="0" rtl="0" algn="l">
              <a:spcBef>
                <a:spcPts val="1200"/>
              </a:spcBef>
              <a:spcAft>
                <a:spcPts val="0"/>
              </a:spcAft>
              <a:buClr>
                <a:schemeClr val="dk1"/>
              </a:buClr>
              <a:buSzPct val="78571"/>
              <a:buFont typeface="Arial"/>
              <a:buNone/>
            </a:pPr>
            <a:r>
              <a:rPr b="1" lang="en"/>
              <a:t>The Montreal Cognitive Assessment (MoCA)</a:t>
            </a:r>
            <a:endParaRPr b="1"/>
          </a:p>
          <a:p>
            <a:pPr indent="-310832" lvl="0" marL="457200" rtl="0" algn="l">
              <a:spcBef>
                <a:spcPts val="1200"/>
              </a:spcBef>
              <a:spcAft>
                <a:spcPts val="0"/>
              </a:spcAft>
              <a:buSzPct val="100000"/>
              <a:buChar char="●"/>
            </a:pPr>
            <a:r>
              <a:rPr b="1" lang="en"/>
              <a:t>Executive functions </a:t>
            </a:r>
            <a:endParaRPr b="1"/>
          </a:p>
          <a:p>
            <a:pPr indent="-310832" lvl="0" marL="457200" rtl="0" algn="l">
              <a:spcBef>
                <a:spcPts val="0"/>
              </a:spcBef>
              <a:spcAft>
                <a:spcPts val="0"/>
              </a:spcAft>
              <a:buSzPct val="100000"/>
              <a:buChar char="●"/>
            </a:pPr>
            <a:r>
              <a:rPr b="1" lang="en"/>
              <a:t>Visuospatial abilities</a:t>
            </a:r>
            <a:endParaRPr b="1"/>
          </a:p>
          <a:p>
            <a:pPr indent="-310832" lvl="0" marL="457200" rtl="0" algn="l">
              <a:spcBef>
                <a:spcPts val="0"/>
              </a:spcBef>
              <a:spcAft>
                <a:spcPts val="0"/>
              </a:spcAft>
              <a:buSzPct val="100000"/>
              <a:buChar char="●"/>
            </a:pPr>
            <a:r>
              <a:rPr b="1" lang="en"/>
              <a:t>Short-term memory</a:t>
            </a:r>
            <a:endParaRPr b="1"/>
          </a:p>
          <a:p>
            <a:pPr indent="-310832" lvl="0" marL="457200" rtl="0" algn="l">
              <a:spcBef>
                <a:spcPts val="0"/>
              </a:spcBef>
              <a:spcAft>
                <a:spcPts val="0"/>
              </a:spcAft>
              <a:buSzPct val="100000"/>
              <a:buChar char="●"/>
            </a:pPr>
            <a:r>
              <a:rPr b="1" lang="en"/>
              <a:t>Language</a:t>
            </a:r>
            <a:endParaRPr b="1"/>
          </a:p>
          <a:p>
            <a:pPr indent="-310832" lvl="0" marL="457200" rtl="0" algn="l">
              <a:spcBef>
                <a:spcPts val="0"/>
              </a:spcBef>
              <a:spcAft>
                <a:spcPts val="0"/>
              </a:spcAft>
              <a:buSzPct val="100000"/>
              <a:buChar char="●"/>
            </a:pPr>
            <a:r>
              <a:rPr b="1" lang="en"/>
              <a:t>Attention, concentration and working memory </a:t>
            </a:r>
            <a:endParaRPr b="1"/>
          </a:p>
          <a:p>
            <a:pPr indent="-310832" lvl="0" marL="457200" rtl="0" algn="l">
              <a:spcBef>
                <a:spcPts val="0"/>
              </a:spcBef>
              <a:spcAft>
                <a:spcPts val="0"/>
              </a:spcAft>
              <a:buSzPct val="100000"/>
              <a:buChar char="●"/>
            </a:pPr>
            <a:r>
              <a:rPr b="1" lang="en"/>
              <a:t>Temporal and spatial orientation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Participants</a:t>
            </a:r>
            <a:endParaRPr b="1"/>
          </a:p>
        </p:txBody>
      </p:sp>
      <p:sp>
        <p:nvSpPr>
          <p:cNvPr id="73" name="Google Shape;73;p16"/>
          <p:cNvSpPr txBox="1"/>
          <p:nvPr>
            <p:ph idx="1" type="body"/>
          </p:nvPr>
        </p:nvSpPr>
        <p:spPr>
          <a:xfrm>
            <a:off x="0" y="1152475"/>
            <a:ext cx="3833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Participants </a:t>
            </a:r>
            <a:endParaRPr b="1"/>
          </a:p>
          <a:p>
            <a:pPr indent="-317500" lvl="0" marL="457200" rtl="0" algn="l">
              <a:spcBef>
                <a:spcPts val="1200"/>
              </a:spcBef>
              <a:spcAft>
                <a:spcPts val="0"/>
              </a:spcAft>
              <a:buSzPts val="1400"/>
              <a:buChar char="●"/>
            </a:pPr>
            <a:r>
              <a:rPr lang="en"/>
              <a:t>Total sample consist of 360 participants </a:t>
            </a:r>
            <a:endParaRPr b="1"/>
          </a:p>
        </p:txBody>
      </p:sp>
      <p:pic>
        <p:nvPicPr>
          <p:cNvPr id="74" name="Google Shape;74;p16"/>
          <p:cNvPicPr preferRelativeResize="0"/>
          <p:nvPr/>
        </p:nvPicPr>
        <p:blipFill>
          <a:blip r:embed="rId3">
            <a:alphaModFix/>
          </a:blip>
          <a:stretch>
            <a:fillRect/>
          </a:stretch>
        </p:blipFill>
        <p:spPr>
          <a:xfrm>
            <a:off x="536525" y="2791675"/>
            <a:ext cx="8070949" cy="2331075"/>
          </a:xfrm>
          <a:prstGeom prst="rect">
            <a:avLst/>
          </a:prstGeom>
          <a:noFill/>
          <a:ln>
            <a:noFill/>
          </a:ln>
        </p:spPr>
      </p:pic>
      <p:sp>
        <p:nvSpPr>
          <p:cNvPr id="75" name="Google Shape;75;p16"/>
          <p:cNvSpPr txBox="1"/>
          <p:nvPr/>
        </p:nvSpPr>
        <p:spPr>
          <a:xfrm>
            <a:off x="4084125" y="1152475"/>
            <a:ext cx="4627800" cy="1639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Char char="●"/>
            </a:pPr>
            <a:r>
              <a:rPr lang="en">
                <a:solidFill>
                  <a:schemeClr val="dk2"/>
                </a:solidFill>
              </a:rPr>
              <a:t>Distributed between three subgroups: </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
                <a:solidFill>
                  <a:schemeClr val="dk2"/>
                </a:solidFill>
              </a:rPr>
              <a:t>Mild Cognitive Impairment (90) </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
                <a:solidFill>
                  <a:schemeClr val="dk2"/>
                </a:solidFill>
              </a:rPr>
              <a:t>Alzheimer disease (90)</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
                <a:solidFill>
                  <a:schemeClr val="dk2"/>
                </a:solidFill>
              </a:rPr>
              <a:t>Control group (180)</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
                <a:solidFill>
                  <a:schemeClr val="dk2"/>
                </a:solidFill>
              </a:rPr>
              <a:t>Control group where matched with the patients sex, age and education level. </a:t>
            </a:r>
            <a:r>
              <a:rPr b="1" lang="en">
                <a:solidFill>
                  <a:schemeClr val="dk2"/>
                </a:solidFill>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Statistical Analysis </a:t>
            </a:r>
            <a:endParaRPr b="1"/>
          </a:p>
        </p:txBody>
      </p:sp>
      <p:pic>
        <p:nvPicPr>
          <p:cNvPr id="81" name="Google Shape;81;p17"/>
          <p:cNvPicPr preferRelativeResize="0"/>
          <p:nvPr/>
        </p:nvPicPr>
        <p:blipFill>
          <a:blip r:embed="rId3">
            <a:alphaModFix/>
          </a:blip>
          <a:stretch>
            <a:fillRect/>
          </a:stretch>
        </p:blipFill>
        <p:spPr>
          <a:xfrm>
            <a:off x="152400" y="1170125"/>
            <a:ext cx="8839200" cy="212071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Statistical Analysis </a:t>
            </a:r>
            <a:endParaRPr b="1"/>
          </a:p>
        </p:txBody>
      </p:sp>
      <p:pic>
        <p:nvPicPr>
          <p:cNvPr id="87" name="Google Shape;87;p18"/>
          <p:cNvPicPr preferRelativeResize="0"/>
          <p:nvPr/>
        </p:nvPicPr>
        <p:blipFill>
          <a:blip r:embed="rId3">
            <a:alphaModFix/>
          </a:blip>
          <a:stretch>
            <a:fillRect/>
          </a:stretch>
        </p:blipFill>
        <p:spPr>
          <a:xfrm>
            <a:off x="152400" y="1170125"/>
            <a:ext cx="8839200" cy="25079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Statistical Analysis </a:t>
            </a:r>
            <a:endParaRPr b="1"/>
          </a:p>
        </p:txBody>
      </p:sp>
      <p:pic>
        <p:nvPicPr>
          <p:cNvPr id="93" name="Google Shape;93;p19"/>
          <p:cNvPicPr preferRelativeResize="0"/>
          <p:nvPr/>
        </p:nvPicPr>
        <p:blipFill>
          <a:blip r:embed="rId3">
            <a:alphaModFix/>
          </a:blip>
          <a:stretch>
            <a:fillRect/>
          </a:stretch>
        </p:blipFill>
        <p:spPr>
          <a:xfrm>
            <a:off x="769725" y="1017725"/>
            <a:ext cx="7604562" cy="3820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Validity evidences</a:t>
            </a:r>
            <a:endParaRPr b="1"/>
          </a:p>
        </p:txBody>
      </p:sp>
      <p:sp>
        <p:nvSpPr>
          <p:cNvPr id="99" name="Google Shape;99;p2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Evidance based on response processes</a:t>
            </a:r>
            <a:endParaRPr/>
          </a:p>
          <a:p>
            <a:pPr indent="-317500" lvl="0" marL="457200" rtl="0" algn="l">
              <a:spcBef>
                <a:spcPts val="0"/>
              </a:spcBef>
              <a:spcAft>
                <a:spcPts val="0"/>
              </a:spcAft>
              <a:buSzPts val="1400"/>
              <a:buChar char="●"/>
            </a:pPr>
            <a:r>
              <a:rPr lang="en"/>
              <a:t>Evidance based on internal structure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Results and validity of  the test score interpretation </a:t>
            </a:r>
            <a:endParaRPr b="1"/>
          </a:p>
        </p:txBody>
      </p:sp>
      <p:sp>
        <p:nvSpPr>
          <p:cNvPr id="105" name="Google Shape;105;p2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More </a:t>
            </a:r>
            <a:r>
              <a:rPr lang="en"/>
              <a:t>pronounced</a:t>
            </a:r>
            <a:r>
              <a:rPr lang="en"/>
              <a:t> </a:t>
            </a:r>
            <a:r>
              <a:rPr lang="en"/>
              <a:t>difference</a:t>
            </a:r>
            <a:r>
              <a:rPr lang="en"/>
              <a:t> between groups with MoCA. </a:t>
            </a:r>
            <a:endParaRPr/>
          </a:p>
          <a:p>
            <a:pPr indent="-317500" lvl="0" marL="457200" rtl="0" algn="l">
              <a:spcBef>
                <a:spcPts val="0"/>
              </a:spcBef>
              <a:spcAft>
                <a:spcPts val="0"/>
              </a:spcAft>
              <a:buSzPts val="1400"/>
              <a:buChar char="●"/>
            </a:pPr>
            <a:r>
              <a:rPr lang="en"/>
              <a:t>Statistically</a:t>
            </a:r>
            <a:r>
              <a:rPr lang="en"/>
              <a:t> significant </a:t>
            </a:r>
            <a:r>
              <a:rPr lang="en"/>
              <a:t>differences</a:t>
            </a:r>
            <a:endParaRPr/>
          </a:p>
          <a:p>
            <a:pPr indent="-317500" lvl="0" marL="457200" rtl="0" algn="l">
              <a:spcBef>
                <a:spcPts val="0"/>
              </a:spcBef>
              <a:spcAft>
                <a:spcPts val="0"/>
              </a:spcAft>
              <a:buSzPts val="1400"/>
              <a:buChar char="●"/>
            </a:pPr>
            <a:r>
              <a:rPr lang="en"/>
              <a:t>Curve analysis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